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19" r:id="rId3"/>
    <p:sldId id="424" r:id="rId4"/>
    <p:sldId id="423" r:id="rId5"/>
    <p:sldId id="421" r:id="rId6"/>
    <p:sldId id="42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6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F3FD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68" y="72"/>
      </p:cViewPr>
      <p:guideLst>
        <p:guide orient="horz" pos="2160"/>
        <p:guide pos="226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06/11/2016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/>
          <p:nvPr userDrawn="1"/>
        </p:nvSpPr>
        <p:spPr>
          <a:xfrm>
            <a:off x="180000" y="189187"/>
            <a:ext cx="8787600" cy="6258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IV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Almacenamiento y uso de números en 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800297" y="4273700"/>
            <a:ext cx="2826625" cy="1688875"/>
            <a:chOff x="4539847" y="3807951"/>
            <a:chExt cx="3727233" cy="248260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25" name="Rectangle 7"/>
            <p:cNvSpPr/>
            <p:nvPr/>
          </p:nvSpPr>
          <p:spPr>
            <a:xfrm>
              <a:off x="4924028" y="407001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100</a:t>
              </a:r>
            </a:p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50</a:t>
              </a:r>
            </a:p>
          </p:txBody>
        </p:sp>
      </p:grpSp>
      <p:sp>
        <p:nvSpPr>
          <p:cNvPr id="11" name="10 Rectángulo"/>
          <p:cNvSpPr/>
          <p:nvPr/>
        </p:nvSpPr>
        <p:spPr>
          <a:xfrm>
            <a:off x="767425" y="329446"/>
            <a:ext cx="76249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Números en Python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7425" y="4082028"/>
            <a:ext cx="3820277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ancho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= </a:t>
            </a:r>
            <a:r>
              <a:rPr lang="en-US" altLang="en-US" sz="19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largo = </a:t>
            </a:r>
            <a:r>
              <a:rPr lang="en-US" alt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area = </a:t>
            </a:r>
            <a:r>
              <a:rPr lang="en-US" altLang="en-US" sz="19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ancho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* </a:t>
            </a:r>
            <a:r>
              <a:rPr lang="en-US" alt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longitud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 eaLnBrk="0" hangingPunct="0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perimetro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 = </a:t>
            </a:r>
            <a:r>
              <a:rPr lang="en-US" altLang="en-US" sz="19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*(</a:t>
            </a:r>
            <a:r>
              <a:rPr lang="en-US" alt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ancho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alt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largo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vl="0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(area)</a:t>
            </a:r>
          </a:p>
          <a:p>
            <a:pPr lvl="0" eaLnBrk="0" hangingPunct="0"/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perimetro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10 Rectángulo"/>
          <p:cNvSpPr/>
          <p:nvPr/>
        </p:nvSpPr>
        <p:spPr>
          <a:xfrm>
            <a:off x="358775" y="804792"/>
            <a:ext cx="8389937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pueden realizar operaciones matemáticas con valores numéricos o con variables que contengan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valores numéricos.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2563" y="2001834"/>
            <a:ext cx="2762290" cy="1424863"/>
          </a:xfrm>
          <a:prstGeom prst="rect">
            <a:avLst/>
          </a:prstGeom>
          <a:solidFill>
            <a:srgbClr val="E9F3FD"/>
          </a:solidFill>
          <a:ln w="57150">
            <a:solidFill>
              <a:srgbClr val="00B0F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Straight Connector 4"/>
          <p:cNvCxnSpPr/>
          <p:nvPr/>
        </p:nvCxnSpPr>
        <p:spPr>
          <a:xfrm>
            <a:off x="3876733" y="3561911"/>
            <a:ext cx="2664000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22845" y="3580831"/>
            <a:ext cx="11774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00" dirty="0" smtClean="0"/>
              <a:t>largo = 20</a:t>
            </a:r>
            <a:endParaRPr lang="es-MX" sz="1900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6055061" y="2705478"/>
            <a:ext cx="1332000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1061" y="2536201"/>
            <a:ext cx="11774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00" dirty="0" smtClean="0"/>
              <a:t>ancho = 5</a:t>
            </a:r>
            <a:endParaRPr lang="es-MX" sz="1900" dirty="0"/>
          </a:p>
        </p:txBody>
      </p:sp>
      <p:sp>
        <p:nvSpPr>
          <p:cNvPr id="16" name="TextBox 15"/>
          <p:cNvSpPr txBox="1"/>
          <p:nvPr/>
        </p:nvSpPr>
        <p:spPr>
          <a:xfrm>
            <a:off x="996286" y="2329767"/>
            <a:ext cx="236421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obtener el área y el perímetro de un rectángulo</a:t>
            </a:r>
            <a:endParaRPr lang="es-MX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9984" y="5628254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984" y="5336556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79051" y="4496240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79051" y="4800514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358775" y="4489501"/>
            <a:ext cx="8389938" cy="1353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NOTA</a:t>
            </a:r>
            <a:r>
              <a:rPr lang="es-MX" sz="19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Sólo se pueden realizar las operaciones con datos numéricos iguales; es decir,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números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enteros con números enteros,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números con punto decimal con números con punto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decimal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77752"/>
              </p:ext>
            </p:extLst>
          </p:nvPr>
        </p:nvGraphicFramePr>
        <p:xfrm>
          <a:off x="2068665" y="1126859"/>
          <a:ext cx="5022435" cy="3048000"/>
        </p:xfrm>
        <a:graphic>
          <a:graphicData uri="http://schemas.openxmlformats.org/drawingml/2006/table">
            <a:tbl>
              <a:tblPr firstRow="1" bandRow="1"/>
              <a:tblGrid>
                <a:gridCol w="1612138"/>
                <a:gridCol w="1949796"/>
                <a:gridCol w="1460501"/>
              </a:tblGrid>
              <a:tr h="324993">
                <a:tc gridSpan="3">
                  <a:txBody>
                    <a:bodyPr/>
                    <a:lstStyle/>
                    <a:p>
                      <a:pPr algn="ctr"/>
                      <a:r>
                        <a:rPr lang="es-MX" sz="19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Operadores más comunes</a:t>
                      </a:r>
                      <a:endParaRPr lang="es-MX" sz="19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24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24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s-MX" sz="19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Suma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5+5=10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s-MX" sz="19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Resta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5-5=0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s-MX" sz="19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Multiplicación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5*5=25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es-MX" sz="19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División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5/5=1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  <a:endParaRPr lang="es-MX" sz="19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Exponente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5**2=25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9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MX" sz="1900" dirty="0" smtClean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s-MX" sz="19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Módulo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MX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5%2=1</a:t>
                      </a:r>
                      <a:endParaRPr lang="es-MX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0 Rectángulo"/>
          <p:cNvSpPr/>
          <p:nvPr/>
        </p:nvSpPr>
        <p:spPr>
          <a:xfrm>
            <a:off x="767425" y="32944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9655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358775" y="4737850"/>
            <a:ext cx="8389937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Cuando los comandos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son muy largos para entrar en una sola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línea, se utiliza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“</a:t>
            </a:r>
            <a:r>
              <a:rPr lang="es-MX" sz="19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” para indicar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que continua: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36383" y="5403890"/>
            <a:ext cx="3012363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900" dirty="0">
                <a:latin typeface="Consolas" panose="020B0609020204030204" pitchFamily="49" charset="0"/>
                <a:cs typeface="Arial" panose="020B0604020202020204" pitchFamily="34" charset="0"/>
              </a:rPr>
              <a:t>total = </a:t>
            </a:r>
            <a:r>
              <a:rPr lang="en-US" altLang="en-US" sz="1900" dirty="0" smtClean="0">
                <a:latin typeface="Consolas" panose="020B0609020204030204" pitchFamily="49" charset="0"/>
                <a:cs typeface="Arial" panose="020B0604020202020204" pitchFamily="34" charset="0"/>
              </a:rPr>
              <a:t>5 +</a:t>
            </a:r>
            <a:r>
              <a:rPr lang="en-US" altLang="en-US" sz="1900" dirty="0">
                <a:latin typeface="Consolas" panose="020B0609020204030204" pitchFamily="49" charset="0"/>
                <a:cs typeface="Arial" panose="020B0604020202020204" pitchFamily="34" charset="0"/>
              </a:rPr>
              <a:t> 6 + 8 \  </a:t>
            </a:r>
            <a:endParaRPr lang="en-US" altLang="en-US" sz="1900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 eaLnBrk="0" hangingPunct="0"/>
            <a:r>
              <a:rPr lang="en-US" altLang="en-US" sz="1900" dirty="0">
                <a:latin typeface="Consolas" panose="020B0609020204030204" pitchFamily="49" charset="0"/>
                <a:cs typeface="Arial" panose="020B0604020202020204" pitchFamily="34" charset="0"/>
              </a:rPr>
              <a:t>   	+ 6 + 2</a:t>
            </a:r>
          </a:p>
        </p:txBody>
      </p:sp>
      <p:sp>
        <p:nvSpPr>
          <p:cNvPr id="6" name="10 Rectángulo"/>
          <p:cNvSpPr/>
          <p:nvPr/>
        </p:nvSpPr>
        <p:spPr>
          <a:xfrm>
            <a:off x="767425" y="32944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Jerarquía de operaciones</a:t>
            </a:r>
          </a:p>
        </p:txBody>
      </p:sp>
      <p:sp>
        <p:nvSpPr>
          <p:cNvPr id="8" name="10 Rectángulo"/>
          <p:cNvSpPr/>
          <p:nvPr/>
        </p:nvSpPr>
        <p:spPr>
          <a:xfrm>
            <a:off x="358775" y="804792"/>
            <a:ext cx="8389937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l resolver una operación con varios operadores, se debe llevar el siguiente orden: 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10 Rectángulo"/>
          <p:cNvSpPr/>
          <p:nvPr/>
        </p:nvSpPr>
        <p:spPr>
          <a:xfrm>
            <a:off x="134945" y="2235479"/>
            <a:ext cx="20718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	(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)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   		**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   	</a:t>
            </a:r>
            <a:endParaRPr lang="es-MX" sz="1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	* /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   	</a:t>
            </a:r>
          </a:p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	+ 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-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   	</a:t>
            </a:r>
          </a:p>
        </p:txBody>
      </p:sp>
      <p:sp>
        <p:nvSpPr>
          <p:cNvPr id="3" name="Rectangle 2"/>
          <p:cNvSpPr/>
          <p:nvPr/>
        </p:nvSpPr>
        <p:spPr>
          <a:xfrm>
            <a:off x="588423" y="2402008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0" name="Rectangle 9"/>
          <p:cNvSpPr/>
          <p:nvPr/>
        </p:nvSpPr>
        <p:spPr>
          <a:xfrm>
            <a:off x="588423" y="2828622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8423" y="3255236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3" name="Rectangle 12"/>
          <p:cNvSpPr/>
          <p:nvPr/>
        </p:nvSpPr>
        <p:spPr>
          <a:xfrm>
            <a:off x="588423" y="3681851"/>
            <a:ext cx="269022" cy="2866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14" name="TextBox 13"/>
          <p:cNvSpPr txBox="1"/>
          <p:nvPr/>
        </p:nvSpPr>
        <p:spPr>
          <a:xfrm>
            <a:off x="6183211" y="2239573"/>
            <a:ext cx="23642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9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( 2 + 3 ) **2 =</a:t>
            </a:r>
          </a:p>
          <a:p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( 5 ) **2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r>
              <a:rPr lang="es-MX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25</a:t>
            </a:r>
          </a:p>
        </p:txBody>
      </p:sp>
      <p:sp>
        <p:nvSpPr>
          <p:cNvPr id="4" name="Oval 3"/>
          <p:cNvSpPr/>
          <p:nvPr/>
        </p:nvSpPr>
        <p:spPr>
          <a:xfrm>
            <a:off x="8011235" y="5403890"/>
            <a:ext cx="396000" cy="3957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0 Rectángulo"/>
          <p:cNvSpPr/>
          <p:nvPr/>
        </p:nvSpPr>
        <p:spPr>
          <a:xfrm>
            <a:off x="1650724" y="2235479"/>
            <a:ext cx="429733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paréntesis</a:t>
            </a:r>
            <a:endParaRPr lang="es-MX" sz="19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exponente (**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2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cuadrado,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**3 cubo)</a:t>
            </a:r>
          </a:p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multiplicación y división</a:t>
            </a:r>
          </a:p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suma y resta</a:t>
            </a:r>
          </a:p>
        </p:txBody>
      </p:sp>
    </p:spTree>
    <p:extLst>
      <p:ext uri="{BB962C8B-B14F-4D97-AF65-F5344CB8AC3E}">
        <p14:creationId xmlns:p14="http://schemas.microsoft.com/office/powerpoint/2010/main" val="41246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58775" y="3982106"/>
            <a:ext cx="8389938" cy="1353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Respuesta: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 El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comando </a:t>
            </a:r>
            <a:r>
              <a:rPr lang="es-MX" sz="19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 genera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cadenas, por lo tanto, el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programa piensa que sueldo y bono son cadenas, así que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las </a:t>
            </a:r>
            <a:r>
              <a:rPr lang="es-MX" sz="1900" u="sng" dirty="0" smtClean="0">
                <a:latin typeface="Arial" pitchFamily="34" charset="0"/>
                <a:cs typeface="Arial" pitchFamily="34" charset="0"/>
              </a:rPr>
              <a:t>une en </a:t>
            </a:r>
            <a:r>
              <a:rPr lang="es-MX" sz="1900" u="sng" dirty="0">
                <a:latin typeface="Arial" pitchFamily="34" charset="0"/>
                <a:cs typeface="Arial" pitchFamily="34" charset="0"/>
              </a:rPr>
              <a:t>lugar de </a:t>
            </a:r>
            <a:r>
              <a:rPr lang="es-MX" sz="1900" u="sng" dirty="0" smtClean="0">
                <a:latin typeface="Arial" pitchFamily="34" charset="0"/>
                <a:cs typeface="Arial" pitchFamily="34" charset="0"/>
              </a:rPr>
              <a:t>sumarlas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10 Rectángulo"/>
          <p:cNvSpPr/>
          <p:nvPr/>
        </p:nvSpPr>
        <p:spPr>
          <a:xfrm>
            <a:off x="358775" y="329446"/>
            <a:ext cx="8389938" cy="100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>
                <a:latin typeface="Arial" pitchFamily="34" charset="0"/>
                <a:cs typeface="Arial" pitchFamily="34" charset="0"/>
              </a:rPr>
              <a:t>¿Por qué se genera un respuesta equivocada cuando se pide al usuario que ingrese dos cantidades numéricas? </a:t>
            </a:r>
          </a:p>
        </p:txBody>
      </p:sp>
      <p:sp>
        <p:nvSpPr>
          <p:cNvPr id="12" name="8 Rectángulo"/>
          <p:cNvSpPr/>
          <p:nvPr/>
        </p:nvSpPr>
        <p:spPr>
          <a:xfrm>
            <a:off x="358775" y="5346470"/>
            <a:ext cx="8389938" cy="915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Por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lo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anterior, se requiere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decirle al programa que considere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los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valores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de sueldo y bono como números,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y no como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cadenas.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4"/>
          <p:cNvGrpSpPr/>
          <p:nvPr/>
        </p:nvGrpSpPr>
        <p:grpSpPr>
          <a:xfrm>
            <a:off x="5166535" y="2165520"/>
            <a:ext cx="3706381" cy="1931684"/>
            <a:chOff x="4539847" y="3807951"/>
            <a:chExt cx="3727233" cy="248260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8" name="Rectangle 7"/>
            <p:cNvSpPr/>
            <p:nvPr/>
          </p:nvSpPr>
          <p:spPr>
            <a:xfrm>
              <a:off x="4924028" y="425042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Sueldo mensual: 5000</a:t>
              </a:r>
            </a:p>
            <a:p>
              <a:r>
                <a:rPr lang="es-MX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Bono obtenido: 500</a:t>
              </a:r>
            </a:p>
            <a:p>
              <a:r>
                <a:rPr lang="es-MX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5000500</a:t>
              </a:r>
              <a:endParaRPr lang="es-MX" b="1" dirty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sp>
        <p:nvSpPr>
          <p:cNvPr id="19" name="Oval 17"/>
          <p:cNvSpPr/>
          <p:nvPr/>
        </p:nvSpPr>
        <p:spPr>
          <a:xfrm>
            <a:off x="365002" y="1898493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18"/>
          <p:cNvSpPr/>
          <p:nvPr/>
        </p:nvSpPr>
        <p:spPr>
          <a:xfrm>
            <a:off x="365002" y="2187515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19"/>
          <p:cNvSpPr/>
          <p:nvPr/>
        </p:nvSpPr>
        <p:spPr>
          <a:xfrm>
            <a:off x="365002" y="2788957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3" name="Oval 17"/>
          <p:cNvSpPr/>
          <p:nvPr/>
        </p:nvSpPr>
        <p:spPr>
          <a:xfrm>
            <a:off x="5296567" y="2460816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18"/>
          <p:cNvSpPr/>
          <p:nvPr/>
        </p:nvSpPr>
        <p:spPr>
          <a:xfrm>
            <a:off x="5296567" y="2734598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19"/>
          <p:cNvSpPr/>
          <p:nvPr/>
        </p:nvSpPr>
        <p:spPr>
          <a:xfrm>
            <a:off x="5296567" y="3016000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2569716" y="2437947"/>
            <a:ext cx="1887984" cy="29149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90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50973" y="1814619"/>
            <a:ext cx="4755119" cy="12618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sueldo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ueldo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mensual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hangingPunct="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bono = 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ono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obtenido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ChequeDePago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sueldo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bono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ChequeDePago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1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358775" y="331814"/>
            <a:ext cx="8389938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Existen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funciones para convertir de un tipo de dato a otro.</a:t>
            </a:r>
            <a:endParaRPr lang="es-MX" sz="1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144533" y="875792"/>
            <a:ext cx="6870700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(valor) 	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convierte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entero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9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CA" altLang="en-US" sz="19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loat</a:t>
            </a:r>
            <a:r>
              <a:rPr kumimoji="0" lang="en-CA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(valor) 	</a:t>
            </a:r>
            <a:r>
              <a:rPr kumimoji="0" lang="en-CA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convierte</a:t>
            </a:r>
            <a:r>
              <a:rPr kumimoji="0" lang="en-CA" alt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kumimoji="0" lang="en-CA" altLang="en-US" sz="19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número</a:t>
            </a:r>
            <a:r>
              <a:rPr kumimoji="0" lang="en-CA" alt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kumimoji="0" lang="en-CA" altLang="en-US" sz="19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punto</a:t>
            </a:r>
            <a:r>
              <a:rPr kumimoji="0" lang="en-CA" alt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decimal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altLang="en-US" sz="1900" b="1" baseline="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CA" altLang="en-US" sz="1900" baseline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(valor) 	</a:t>
            </a:r>
            <a:r>
              <a:rPr lang="en-CA" altLang="en-US" sz="1900" baseline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convierte</a:t>
            </a:r>
            <a:r>
              <a:rPr lang="en-CA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CA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cadena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58775" y="1920329"/>
            <a:ext cx="8389938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dirty="0" smtClean="0">
                <a:latin typeface="Arial" pitchFamily="34" charset="0"/>
                <a:cs typeface="Arial" pitchFamily="34" charset="0"/>
              </a:rPr>
              <a:t>Si se convierten las cadenas que genera input a decimal.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372423" y="4861460"/>
            <a:ext cx="838993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¿Qué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pasaría si alguien escribiera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“Mil”, </a:t>
            </a:r>
            <a:r>
              <a:rPr lang="es-MX" sz="2100" b="1" dirty="0">
                <a:latin typeface="Arial" pitchFamily="34" charset="0"/>
                <a:cs typeface="Arial" pitchFamily="34" charset="0"/>
              </a:rPr>
              <a:t>en lugar de </a:t>
            </a:r>
            <a:r>
              <a:rPr lang="es-MX" sz="2100" b="1" dirty="0" smtClean="0">
                <a:latin typeface="Arial" pitchFamily="34" charset="0"/>
                <a:cs typeface="Arial" pitchFamily="34" charset="0"/>
              </a:rPr>
              <a:t>“1000”?</a:t>
            </a:r>
            <a:endParaRPr lang="es-MX" sz="2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358775" y="5360042"/>
            <a:ext cx="838993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9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Respuesta: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código dejaría de funcionar porque no puede convertir la cadena 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“Mil” </a:t>
            </a:r>
            <a:r>
              <a:rPr lang="es-MX" sz="1900" dirty="0">
                <a:latin typeface="Arial" pitchFamily="34" charset="0"/>
                <a:cs typeface="Arial" pitchFamily="34" charset="0"/>
              </a:rPr>
              <a:t>en un valor numérico</a:t>
            </a:r>
            <a:r>
              <a:rPr lang="es-MX" sz="1900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5400000">
            <a:off x="1061473" y="1026967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061473" y="1329493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061473" y="1632019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1" name="Group 14"/>
          <p:cNvGrpSpPr/>
          <p:nvPr/>
        </p:nvGrpSpPr>
        <p:grpSpPr>
          <a:xfrm>
            <a:off x="5428495" y="3159815"/>
            <a:ext cx="3533791" cy="1931684"/>
            <a:chOff x="4539847" y="3807951"/>
            <a:chExt cx="3727233" cy="2482608"/>
          </a:xfrm>
        </p:grpSpPr>
        <p:pic>
          <p:nvPicPr>
            <p:cNvPr id="22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25" name="Rectangle 7"/>
            <p:cNvSpPr/>
            <p:nvPr/>
          </p:nvSpPr>
          <p:spPr>
            <a:xfrm>
              <a:off x="4924028" y="425042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Sueldo mensual: 5000</a:t>
              </a:r>
            </a:p>
            <a:p>
              <a:r>
                <a:rPr lang="es-MX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Bono obtenido: 500</a:t>
              </a:r>
            </a:p>
            <a:p>
              <a:r>
                <a:rPr lang="es-MX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5500</a:t>
              </a:r>
              <a:endParaRPr lang="es-MX" b="1" dirty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sp>
        <p:nvSpPr>
          <p:cNvPr id="26" name="Oval 17"/>
          <p:cNvSpPr/>
          <p:nvPr/>
        </p:nvSpPr>
        <p:spPr>
          <a:xfrm>
            <a:off x="261663" y="2510031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18"/>
          <p:cNvSpPr/>
          <p:nvPr/>
        </p:nvSpPr>
        <p:spPr>
          <a:xfrm>
            <a:off x="261663" y="2799053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19"/>
          <p:cNvSpPr/>
          <p:nvPr/>
        </p:nvSpPr>
        <p:spPr>
          <a:xfrm>
            <a:off x="261663" y="3400495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1" name="Oval 17"/>
          <p:cNvSpPr/>
          <p:nvPr/>
        </p:nvSpPr>
        <p:spPr>
          <a:xfrm>
            <a:off x="5548567" y="3459646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18"/>
          <p:cNvSpPr/>
          <p:nvPr/>
        </p:nvSpPr>
        <p:spPr>
          <a:xfrm>
            <a:off x="5548567" y="3733428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19"/>
          <p:cNvSpPr/>
          <p:nvPr/>
        </p:nvSpPr>
        <p:spPr>
          <a:xfrm>
            <a:off x="5548567" y="4014830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2374016" y="3084032"/>
            <a:ext cx="3185535" cy="29149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90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48232" y="2441195"/>
            <a:ext cx="5111319" cy="12618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sueldo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Sueldo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mensual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hangingPunct="0"/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bono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"Bono 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obtenido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ChequeDePago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sueldo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sz="13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(bono)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ChequeDePago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11653</TotalTime>
  <Words>396</Words>
  <Application>Microsoft Office PowerPoint</Application>
  <PresentationFormat>Presentación en pantalla (4:3)</PresentationFormat>
  <Paragraphs>114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Rod</vt:lpstr>
      <vt:lpstr>Times New Roman</vt:lpstr>
      <vt:lpstr>Wingdings</vt:lpstr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MARCO ANTONIO HERNANDEZ PEREZ</cp:lastModifiedBy>
  <cp:revision>703</cp:revision>
  <dcterms:created xsi:type="dcterms:W3CDTF">2011-06-30T18:22:17Z</dcterms:created>
  <dcterms:modified xsi:type="dcterms:W3CDTF">2016-11-06T19:46:35Z</dcterms:modified>
</cp:coreProperties>
</file>