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28" r:id="rId2"/>
    <p:sldId id="423" r:id="rId3"/>
    <p:sldId id="429" r:id="rId4"/>
    <p:sldId id="425" r:id="rId5"/>
    <p:sldId id="430" r:id="rId6"/>
    <p:sldId id="431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pos="55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" initials="M" lastIdx="4" clrIdx="0">
    <p:extLst/>
  </p:cmAuthor>
  <p:cmAuthor id="2" name="Rolando Menchaca Mendez" initials="RMM" lastIdx="1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3E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818" autoAdjust="0"/>
  </p:normalViewPr>
  <p:slideViewPr>
    <p:cSldViewPr snapToGrid="0" snapToObjects="1">
      <p:cViewPr varScale="1">
        <p:scale>
          <a:sx n="67" d="100"/>
          <a:sy n="67" d="100"/>
        </p:scale>
        <p:origin x="1458" y="60"/>
      </p:cViewPr>
      <p:guideLst>
        <p:guide orient="horz" pos="2160"/>
        <p:guide pos="249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21BD2DA-A3E8-4EAD-AE64-AB3C45046DEB}" type="datetimeFigureOut">
              <a:rPr lang="es-ES"/>
              <a:pPr>
                <a:defRPr/>
              </a:pPr>
              <a:t>06/11/2016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  <a:endParaRPr lang="es-ES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B6D1579-0FA4-4CBD-8FAB-3570E990279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431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37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9904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 bwMode="auto">
          <a:xfrm>
            <a:off x="179388" y="163773"/>
            <a:ext cx="8786812" cy="629576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BC8C8-CD7F-4504-B714-A7E8EABABDBB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2341C-9B05-4A66-AFB6-7B55EA40A7B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9840E-4B2C-49E8-88D4-B720486F05D9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8EB1D-BC7B-4BA1-910B-21FF513504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,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 bwMode="auto">
          <a:xfrm>
            <a:off x="182563" y="1179513"/>
            <a:ext cx="5133975" cy="52752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F0AA7-DF83-40DC-ADF0-60B0CBA23648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182563" y="3281363"/>
            <a:ext cx="8788400" cy="31750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2F814-CA4A-4E74-BE68-996818BA1B0A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 bwMode="auto">
          <a:xfrm>
            <a:off x="3835400" y="1179513"/>
            <a:ext cx="5133975" cy="52752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BB23B-3F89-45AB-9FF4-4B2F67317D41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A0845-425A-4454-AAAE-A92014CC165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77A77-1093-4B31-8FC1-D9FD8FE7060C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0EE8A-459E-429E-B3FC-1A5F86816C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VerticalTC.png"/>
          <p:cNvPicPr>
            <a:picLocks noChangeAspect="1"/>
          </p:cNvPicPr>
          <p:nvPr/>
        </p:nvPicPr>
        <p:blipFill>
          <a:blip r:embed="rId2"/>
          <a:srcRect t="-93649"/>
          <a:stretch>
            <a:fillRect/>
          </a:stretch>
        </p:blipFill>
        <p:spPr bwMode="auto">
          <a:xfrm>
            <a:off x="7445375" y="1177925"/>
            <a:ext cx="1524000" cy="52752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BC9AD-4C72-4C41-8209-FA99BB1F04B6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76780-5D50-44F3-8C05-0A46451B159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82563" y="1179513"/>
            <a:ext cx="8788400" cy="527685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3" name="Picture 5" descr="DirectionalButtons-LeftOnlyOnl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7488" y="538163"/>
            <a:ext cx="752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4393F-CEF9-4E2B-A5BE-34BAA5746E85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3C69C-386F-4652-BA89-668D8C31C83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CFB05-85A1-41A5-899A-B45FF7BFA61D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99628-9714-4E7E-A723-9CD7080952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,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 bwMode="auto">
          <a:xfrm>
            <a:off x="177800" y="1179513"/>
            <a:ext cx="8788400" cy="5276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3DDCD-0BC7-46B6-99B1-4176152BA2C7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1B737-6D78-49B2-8F62-B74DB5CBF56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 bwMode="auto">
          <a:xfrm>
            <a:off x="182563" y="1179513"/>
            <a:ext cx="8785225" cy="52768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/>
          <a:lstStyle>
            <a:lvl1pPr algn="r">
              <a:defRPr sz="4800" b="0" cap="none" baseline="0"/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67268-7161-4D45-85C4-168FC98037A8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2E2D2-9A1D-4647-AB0E-A340C770AF5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5BCAC-B881-4CE2-A9CF-7BF45981F5BC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D9DC6-F379-4266-ADA2-B9F536010B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CE206-C29F-43E4-8CE3-9D70D789DA7E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EFE7D-B662-4865-ABFF-40FB46038E9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69561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8EDB8-3D6B-41EA-9C07-EDE9CDC352B4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Rectángulo"/>
          <p:cNvSpPr/>
          <p:nvPr userDrawn="1"/>
        </p:nvSpPr>
        <p:spPr>
          <a:xfrm>
            <a:off x="179388" y="1584325"/>
            <a:ext cx="8786812" cy="487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4B799-3CF8-4A59-BEBB-D21F5893F04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1 Rectángulo"/>
          <p:cNvSpPr>
            <a:spLocks/>
          </p:cNvSpPr>
          <p:nvPr userDrawn="1"/>
        </p:nvSpPr>
        <p:spPr>
          <a:xfrm>
            <a:off x="175543" y="208257"/>
            <a:ext cx="8791200" cy="62426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74937-F01F-4CFA-B58E-11C6069DDC37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0"/>
          <a:stretch>
            <a:fillRect/>
          </a:stretch>
        </p:blipFill>
        <p:spPr bwMode="auto">
          <a:xfrm>
            <a:off x="182563" y="1179513"/>
            <a:ext cx="4229100" cy="52736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32C75-B842-4F77-BC3B-63DBAB753FAE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0994F-D2FF-4230-99AF-5DDE7A4AB68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15925" y="1457325"/>
            <a:ext cx="8308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  <a:endParaRPr lang="es-E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5925" y="2770188"/>
            <a:ext cx="8308975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013" y="6454775"/>
            <a:ext cx="2398712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04040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C031C61-1244-4612-9014-1CFCD186ED43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0350" y="6454775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C85710BF-EA80-4DAF-9B1D-A37F7E658E8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76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SzPct val="70000"/>
        <a:buFont typeface="Wingdings" pitchFamily="2" charset="2"/>
        <a:buChar char="l"/>
        <a:defRPr sz="2800" kern="1200">
          <a:solidFill>
            <a:srgbClr val="404040"/>
          </a:solidFill>
          <a:latin typeface="+mn-lt"/>
          <a:ea typeface="ＭＳ Ｐゴシック" charset="-128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sz="2400"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SzPct val="70000"/>
        <a:buFont typeface="Wingdings" pitchFamily="2" charset="2"/>
        <a:buChar char="l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 descr="D:\SEPI\MATERIAS\3er. SEM\MULTIMEDIA\ANIMACION\IPN-3D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561" y="254608"/>
            <a:ext cx="580908" cy="84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1307657" y="322848"/>
            <a:ext cx="639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>
                <a:latin typeface="Times New Roman" pitchFamily="18" charset="0"/>
                <a:cs typeface="Times New Roman" pitchFamily="18" charset="0"/>
              </a:rPr>
              <a:t>Instituto Politécnico Nacional</a:t>
            </a:r>
          </a:p>
          <a:p>
            <a:pPr algn="ctr"/>
            <a:r>
              <a:rPr lang="es-MX" sz="2000" b="1" dirty="0" smtClean="0">
                <a:latin typeface="Times New Roman" pitchFamily="18" charset="0"/>
                <a:cs typeface="Times New Roman" pitchFamily="18" charset="0"/>
              </a:rPr>
              <a:t>Centro de Investigación en Computación </a:t>
            </a:r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41" y="378292"/>
            <a:ext cx="818420" cy="596998"/>
          </a:xfrm>
          <a:prstGeom prst="rect">
            <a:avLst/>
          </a:prstGeom>
        </p:spPr>
      </p:pic>
      <p:sp>
        <p:nvSpPr>
          <p:cNvPr id="17" name="16 Rectángulo"/>
          <p:cNvSpPr/>
          <p:nvPr/>
        </p:nvSpPr>
        <p:spPr>
          <a:xfrm>
            <a:off x="174812" y="2235610"/>
            <a:ext cx="87943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s-MX" sz="49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ea typeface="+mn-ea"/>
                <a:cs typeface="Times New Roman" pitchFamily="18" charset="0"/>
              </a:rPr>
              <a:t>Módulo VI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s-MX" sz="19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s-MX" sz="49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Sentencia condicional </a:t>
            </a:r>
            <a:r>
              <a:rPr lang="es-MX" sz="4900" b="1" spc="50" dirty="0" err="1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if</a:t>
            </a:r>
            <a:endParaRPr lang="es-MX" sz="4900" b="1" spc="50" dirty="0" smtClean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s-MX" sz="49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en Python</a:t>
            </a:r>
            <a:endParaRPr lang="es-MX" sz="49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7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78272" y="2530220"/>
            <a:ext cx="7590539" cy="969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en-US" sz="1900" b="1" dirty="0" smtClean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900" i="1" dirty="0" err="1">
                <a:solidFill>
                  <a:srgbClr val="7030A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condición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hangingPunct="0"/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instrucciones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ejecutar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cumple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condición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hangingPunct="0"/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Debe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estar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indentado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95288" y="4262282"/>
            <a:ext cx="8353424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s-MX" sz="1900" dirty="0" err="1" smtClean="0">
                <a:latin typeface="Arial" pitchFamily="34" charset="0"/>
                <a:cs typeface="Arial" pitchFamily="34" charset="0"/>
              </a:rPr>
              <a:t>indentación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(sangría) consiste en insertar </a:t>
            </a:r>
            <a:r>
              <a:rPr lang="es-MX" sz="1900" b="1" dirty="0" smtClean="0">
                <a:latin typeface="Arial" pitchFamily="34" charset="0"/>
                <a:cs typeface="Arial" pitchFamily="34" charset="0"/>
              </a:rPr>
              <a:t>espacios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 al inicio del texto. Se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utiliza para especificar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qué código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se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ejecutará, si la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sentencia condicional </a:t>
            </a:r>
            <a:r>
              <a:rPr lang="es-MX" sz="19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MX" sz="19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se cumple.</a:t>
            </a:r>
          </a:p>
        </p:txBody>
      </p:sp>
      <p:sp>
        <p:nvSpPr>
          <p:cNvPr id="14" name="Rectángulo redondeado 5"/>
          <p:cNvSpPr/>
          <p:nvPr/>
        </p:nvSpPr>
        <p:spPr>
          <a:xfrm>
            <a:off x="1278272" y="2851644"/>
            <a:ext cx="427463" cy="648072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" name="Elbow Connector 13"/>
          <p:cNvCxnSpPr/>
          <p:nvPr/>
        </p:nvCxnSpPr>
        <p:spPr>
          <a:xfrm rot="16200000" flipH="1">
            <a:off x="1080337" y="3561917"/>
            <a:ext cx="1266810" cy="443481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10 Rectángulo"/>
          <p:cNvSpPr/>
          <p:nvPr/>
        </p:nvSpPr>
        <p:spPr>
          <a:xfrm>
            <a:off x="767425" y="465926"/>
            <a:ext cx="7624916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>
                <a:latin typeface="Arial" pitchFamily="34" charset="0"/>
                <a:cs typeface="Arial" pitchFamily="34" charset="0"/>
              </a:rPr>
              <a:t>Comando </a:t>
            </a:r>
            <a:r>
              <a:rPr lang="es-MX" sz="2100" b="1" dirty="0" err="1">
                <a:latin typeface="Arial" pitchFamily="34" charset="0"/>
                <a:cs typeface="Arial" pitchFamily="34" charset="0"/>
              </a:rPr>
              <a:t>if</a:t>
            </a:r>
            <a:endParaRPr lang="es-MX" sz="2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10 Rectángulo"/>
          <p:cNvSpPr/>
          <p:nvPr/>
        </p:nvSpPr>
        <p:spPr>
          <a:xfrm>
            <a:off x="395287" y="1280691"/>
            <a:ext cx="83534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>
                <a:latin typeface="Arial" pitchFamily="34" charset="0"/>
                <a:cs typeface="Arial" pitchFamily="34" charset="0"/>
              </a:rPr>
              <a:t>El comando </a:t>
            </a:r>
            <a:r>
              <a:rPr lang="es-MX" sz="2100" b="1" kern="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sz="2100" b="1" kern="0" dirty="0" err="1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f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 permite especificar un conjunto de instrucciones que sólo se ejecutarán si una determinada condición es </a:t>
            </a:r>
            <a:r>
              <a:rPr lang="es-MX" sz="1900" b="1" dirty="0">
                <a:latin typeface="Arial" pitchFamily="34" charset="0"/>
                <a:cs typeface="Arial" pitchFamily="34" charset="0"/>
              </a:rPr>
              <a:t>verdadera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047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75877" y="1090247"/>
            <a:ext cx="1992721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b="1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Ejemplo: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64871" y="1668501"/>
            <a:ext cx="5301451" cy="969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respuesta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9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("¿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Quieres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pera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?")</a:t>
            </a:r>
          </a:p>
          <a:p>
            <a:pPr lvl="0" eaLnBrk="0" hangingPunct="0"/>
            <a:r>
              <a:rPr lang="en-US" altLang="en-US" sz="19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respuesta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=="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</a:t>
            </a:r>
          </a:p>
          <a:p>
            <a:pPr lvl="0" eaLnBrk="0" hangingPunct="0"/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Aquí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tienes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en-US" altLang="en-US" sz="1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3"/>
          <p:cNvGrpSpPr/>
          <p:nvPr/>
        </p:nvGrpSpPr>
        <p:grpSpPr>
          <a:xfrm>
            <a:off x="5020413" y="2092289"/>
            <a:ext cx="3728300" cy="2087880"/>
            <a:chOff x="4539847" y="3807951"/>
            <a:chExt cx="3727233" cy="2482608"/>
          </a:xfrm>
        </p:grpSpPr>
        <p:pic>
          <p:nvPicPr>
            <p:cNvPr id="10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9847" y="3807951"/>
              <a:ext cx="3727233" cy="2482608"/>
            </a:xfrm>
            <a:prstGeom prst="rect">
              <a:avLst/>
            </a:prstGeom>
          </p:spPr>
        </p:pic>
        <p:sp>
          <p:nvSpPr>
            <p:cNvPr id="12" name="Rectangle 7"/>
            <p:cNvSpPr/>
            <p:nvPr/>
          </p:nvSpPr>
          <p:spPr>
            <a:xfrm>
              <a:off x="4901509" y="4123088"/>
              <a:ext cx="2987300" cy="912776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9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¿Quieres una pera? si</a:t>
              </a:r>
            </a:p>
            <a:p>
              <a:r>
                <a:rPr lang="es-MX" sz="19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Aquí tienes</a:t>
              </a:r>
            </a:p>
          </p:txBody>
        </p:sp>
      </p:grpSp>
      <p:sp>
        <p:nvSpPr>
          <p:cNvPr id="16" name="15 Rectángulo"/>
          <p:cNvSpPr/>
          <p:nvPr/>
        </p:nvSpPr>
        <p:spPr>
          <a:xfrm>
            <a:off x="767425" y="4170842"/>
            <a:ext cx="762491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>
                <a:latin typeface="Arial" pitchFamily="34" charset="0"/>
                <a:cs typeface="Arial" pitchFamily="34" charset="0"/>
              </a:rPr>
              <a:t>Python distingue entre letras minúsculas y letras mayúsculas, así que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sólo cuando se escriba “</a:t>
            </a:r>
            <a:r>
              <a:rPr lang="es-MX" sz="19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” (en minúsculas),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aparecerá el mensaje de “Aquí tienes”.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En otro caso, este mensaje nunca aparecerá.</a:t>
            </a:r>
          </a:p>
        </p:txBody>
      </p:sp>
      <p:sp>
        <p:nvSpPr>
          <p:cNvPr id="17" name="Rectángulo 8"/>
          <p:cNvSpPr/>
          <p:nvPr/>
        </p:nvSpPr>
        <p:spPr>
          <a:xfrm>
            <a:off x="2768598" y="5690234"/>
            <a:ext cx="3397724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9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MX" sz="19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MX" sz="19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s-MX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es diferente a </a:t>
            </a:r>
            <a:r>
              <a:rPr lang="es-MX" sz="19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“Si” </a:t>
            </a:r>
            <a:r>
              <a:rPr lang="es-MX" sz="1900" dirty="0">
                <a:latin typeface="Arial" panose="020B0604020202020204" pitchFamily="34" charset="0"/>
                <a:cs typeface="Arial" panose="020B0604020202020204" pitchFamily="34" charset="0"/>
              </a:rPr>
              <a:t>y a </a:t>
            </a:r>
            <a:r>
              <a:rPr lang="es-MX" sz="19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“SI”</a:t>
            </a:r>
          </a:p>
        </p:txBody>
      </p:sp>
      <p:sp>
        <p:nvSpPr>
          <p:cNvPr id="18" name="10 Rectángulo"/>
          <p:cNvSpPr/>
          <p:nvPr/>
        </p:nvSpPr>
        <p:spPr>
          <a:xfrm>
            <a:off x="767425" y="465926"/>
            <a:ext cx="7624916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>
                <a:latin typeface="Arial" pitchFamily="34" charset="0"/>
                <a:cs typeface="Arial" pitchFamily="34" charset="0"/>
              </a:rPr>
              <a:t>Mayúsculas y minúsculas</a:t>
            </a:r>
          </a:p>
        </p:txBody>
      </p:sp>
    </p:spTree>
    <p:extLst>
      <p:ext uri="{BB962C8B-B14F-4D97-AF65-F5344CB8AC3E}">
        <p14:creationId xmlns:p14="http://schemas.microsoft.com/office/powerpoint/2010/main" val="390040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260299"/>
              </p:ext>
            </p:extLst>
          </p:nvPr>
        </p:nvGraphicFramePr>
        <p:xfrm>
          <a:off x="1663864" y="2457202"/>
          <a:ext cx="5940896" cy="2484120"/>
        </p:xfrm>
        <a:graphic>
          <a:graphicData uri="http://schemas.openxmlformats.org/drawingml/2006/table">
            <a:tbl>
              <a:tblPr firstRow="1" bandRow="1"/>
              <a:tblGrid>
                <a:gridCol w="1301328"/>
                <a:gridCol w="2319784"/>
                <a:gridCol w="2319784"/>
              </a:tblGrid>
              <a:tr h="3279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Operador</a:t>
                      </a:r>
                      <a:endParaRPr lang="es-MX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Significado</a:t>
                      </a:r>
                      <a:endParaRPr lang="es-MX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279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700" b="1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endParaRPr lang="es-MX" sz="17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Igual que</a:t>
                      </a:r>
                      <a:endParaRPr lang="es-MX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MX" sz="17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s-MX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respuesta</a:t>
                      </a:r>
                      <a:r>
                        <a:rPr lang="es-MX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700" b="1" baseline="0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r>
                        <a:rPr lang="es-MX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“si” </a:t>
                      </a:r>
                      <a:r>
                        <a:rPr lang="es-MX" sz="17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s-MX" sz="17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79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700" b="1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es-MX" sz="1700" b="1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Distinto que</a:t>
                      </a:r>
                      <a:endParaRPr lang="es-MX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MX" sz="17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s-MX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respuesta</a:t>
                      </a:r>
                      <a:r>
                        <a:rPr lang="es-MX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700" b="1" baseline="0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r>
                        <a:rPr lang="es-MX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“no” </a:t>
                      </a:r>
                      <a:r>
                        <a:rPr lang="es-MX" sz="17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s-MX" sz="17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79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700" b="1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es-MX" sz="1700" b="1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Menor que</a:t>
                      </a:r>
                      <a:endParaRPr lang="es-MX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MX" sz="17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s-MX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total </a:t>
                      </a:r>
                      <a:r>
                        <a:rPr lang="es-MX" sz="1700" b="1" baseline="0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MX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100 </a:t>
                      </a:r>
                      <a:r>
                        <a:rPr lang="es-MX" sz="17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s-MX" sz="17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79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700" b="1" dirty="0" smtClean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s-MX" sz="170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Mayor que</a:t>
                      </a:r>
                      <a:endParaRPr lang="es-MX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MX" sz="17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s-MX" sz="17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</a:t>
                      </a:r>
                      <a:r>
                        <a:rPr lang="es-MX" sz="1700" b="1" baseline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s-MX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100 </a:t>
                      </a:r>
                      <a:r>
                        <a:rPr lang="es-MX" sz="17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s-MX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79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700" b="1" dirty="0" smtClean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lang="es-MX" sz="17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Menor Igual que</a:t>
                      </a:r>
                      <a:endParaRPr lang="es-MX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MX" sz="17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s-MX" sz="17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</a:t>
                      </a:r>
                      <a:r>
                        <a:rPr lang="es-MX" sz="1700" b="1" baseline="0" dirty="0" smtClean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s-MX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100 </a:t>
                      </a:r>
                      <a:r>
                        <a:rPr lang="es-MX" sz="17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s-MX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79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7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es-MX" sz="17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Mayor igual que</a:t>
                      </a:r>
                      <a:endParaRPr lang="es-MX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MX" sz="17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s-MX" sz="17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</a:t>
                      </a:r>
                      <a:r>
                        <a:rPr lang="es-MX" sz="1700" b="1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s-MX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100 </a:t>
                      </a:r>
                      <a:r>
                        <a:rPr lang="es-MX" sz="17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s-MX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10 Rectángulo"/>
          <p:cNvSpPr/>
          <p:nvPr/>
        </p:nvSpPr>
        <p:spPr>
          <a:xfrm>
            <a:off x="767425" y="465926"/>
            <a:ext cx="7624916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>
                <a:latin typeface="Arial" pitchFamily="34" charset="0"/>
                <a:cs typeface="Arial" pitchFamily="34" charset="0"/>
              </a:rPr>
              <a:t>Operadores de comparación</a:t>
            </a:r>
          </a:p>
        </p:txBody>
      </p:sp>
      <p:sp>
        <p:nvSpPr>
          <p:cNvPr id="12" name="10 Rectángulo"/>
          <p:cNvSpPr/>
          <p:nvPr/>
        </p:nvSpPr>
        <p:spPr>
          <a:xfrm>
            <a:off x="395287" y="1280691"/>
            <a:ext cx="8353425" cy="47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>
                <a:latin typeface="Arial" pitchFamily="34" charset="0"/>
                <a:cs typeface="Arial" pitchFamily="34" charset="0"/>
              </a:rPr>
              <a:t>Se pueden utilizar diferentes símbolos para verificar distintas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condiciones:</a:t>
            </a:r>
            <a:endParaRPr lang="es-MX" sz="1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10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95288" y="4950622"/>
            <a:ext cx="835342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Respuesta: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debe convertir en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número, el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valor de la cadena generado por la función </a:t>
            </a:r>
            <a:r>
              <a:rPr lang="es-MX" sz="19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input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 que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se almaceno en la variable “deposito”.</a:t>
            </a:r>
          </a:p>
        </p:txBody>
      </p:sp>
      <p:grpSp>
        <p:nvGrpSpPr>
          <p:cNvPr id="43" name="42 Grupo"/>
          <p:cNvGrpSpPr/>
          <p:nvPr/>
        </p:nvGrpSpPr>
        <p:grpSpPr>
          <a:xfrm>
            <a:off x="1216058" y="1855668"/>
            <a:ext cx="6782626" cy="1261884"/>
            <a:chOff x="1216058" y="1855668"/>
            <a:chExt cx="6782626" cy="1261884"/>
          </a:xfrm>
        </p:grpSpPr>
        <p:sp>
          <p:nvSpPr>
            <p:cNvPr id="3" name="2 Rectángulo"/>
            <p:cNvSpPr/>
            <p:nvPr/>
          </p:nvSpPr>
          <p:spPr>
            <a:xfrm>
              <a:off x="1642616" y="2227600"/>
              <a:ext cx="2040384" cy="291497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900"/>
            </a:p>
          </p:txBody>
        </p:sp>
        <p:sp>
          <p:nvSpPr>
            <p:cNvPr id="14" name="Rectangle 1"/>
            <p:cNvSpPr>
              <a:spLocks noChangeArrowheads="1"/>
            </p:cNvSpPr>
            <p:nvPr/>
          </p:nvSpPr>
          <p:spPr bwMode="auto">
            <a:xfrm>
              <a:off x="1216058" y="1855668"/>
              <a:ext cx="6782626" cy="126188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hangingPunct="0"/>
              <a:r>
                <a:rPr lang="es-MX" altLang="en-US" sz="19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deposito=</a:t>
              </a:r>
              <a:r>
                <a:rPr lang="es-MX" altLang="en-US" sz="1900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</a:t>
              </a:r>
              <a:r>
                <a:rPr lang="es-MX" altLang="en-US" sz="19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s-MX" altLang="en-US" sz="1900" dirty="0">
                  <a:solidFill>
                    <a:srgbClr val="A31515"/>
                  </a:solidFill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"¿Cuánto te gustaría depositar? "</a:t>
              </a:r>
              <a:r>
                <a:rPr lang="es-MX" altLang="en-US" sz="19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pPr lvl="0" eaLnBrk="0" hangingPunct="0"/>
              <a:r>
                <a:rPr lang="es-MX" altLang="en-US" sz="1900" dirty="0" err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</a:t>
              </a:r>
              <a:r>
                <a:rPr lang="es-MX" altLang="en-US" sz="19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deposito &gt; 100 :</a:t>
              </a:r>
            </a:p>
            <a:p>
              <a:pPr lvl="0" eaLnBrk="0" hangingPunct="0"/>
              <a:r>
                <a:rPr lang="es-MX" altLang="en-US" sz="19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   </a:t>
              </a:r>
              <a:r>
                <a:rPr lang="es-MX" altLang="en-US" sz="1900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es-MX" altLang="en-US" sz="19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s-MX" altLang="en-US" sz="1900" dirty="0">
                  <a:solidFill>
                    <a:srgbClr val="A31515"/>
                  </a:solidFill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"¡Ganaste un </a:t>
              </a:r>
              <a:r>
                <a:rPr lang="es-MX" altLang="en-US" sz="1900" dirty="0" smtClean="0">
                  <a:solidFill>
                    <a:srgbClr val="A31515"/>
                  </a:solidFill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tostador!"</a:t>
              </a:r>
              <a:r>
                <a:rPr lang="es-MX" altLang="en-US" sz="19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s-MX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lvl="0" eaLnBrk="0" hangingPunct="0"/>
              <a:r>
                <a:rPr lang="es-MX" altLang="en-US" sz="1900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es-MX" altLang="en-US" sz="19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s-MX" altLang="en-US" sz="1900" dirty="0" smtClean="0">
                  <a:solidFill>
                    <a:srgbClr val="A31515"/>
                  </a:solidFill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"Excelente </a:t>
              </a:r>
              <a:r>
                <a:rPr lang="es-MX" altLang="en-US" sz="1900" dirty="0">
                  <a:solidFill>
                    <a:srgbClr val="A31515"/>
                  </a:solidFill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día</a:t>
              </a:r>
              <a:r>
                <a:rPr lang="es-MX" altLang="en-US" sz="1900" dirty="0" smtClean="0">
                  <a:solidFill>
                    <a:srgbClr val="A31515"/>
                  </a:solidFill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"</a:t>
              </a:r>
              <a:r>
                <a:rPr lang="es-MX" altLang="en-US" sz="19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s-MX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4" name="43 Grupo"/>
          <p:cNvGrpSpPr/>
          <p:nvPr/>
        </p:nvGrpSpPr>
        <p:grpSpPr>
          <a:xfrm>
            <a:off x="2758058" y="2486610"/>
            <a:ext cx="1876119" cy="1170030"/>
            <a:chOff x="2758058" y="2486610"/>
            <a:chExt cx="1876119" cy="1170030"/>
          </a:xfrm>
        </p:grpSpPr>
        <p:cxnSp>
          <p:nvCxnSpPr>
            <p:cNvPr id="19" name="Elbow Connector 13"/>
            <p:cNvCxnSpPr/>
            <p:nvPr/>
          </p:nvCxnSpPr>
          <p:spPr>
            <a:xfrm>
              <a:off x="2758058" y="3656640"/>
              <a:ext cx="1876119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Elbow Connector 13"/>
            <p:cNvCxnSpPr/>
            <p:nvPr/>
          </p:nvCxnSpPr>
          <p:spPr>
            <a:xfrm>
              <a:off x="2758058" y="2486610"/>
              <a:ext cx="0" cy="1170030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42" name="Picture 5"/>
          <p:cNvPicPr>
            <a:picLocks noChangeAspect="1"/>
          </p:cNvPicPr>
          <p:nvPr/>
        </p:nvPicPr>
        <p:blipFill rotWithShape="1">
          <a:blip r:embed="rId3"/>
          <a:srcRect l="34717" t="24792" r="13663" b="10982"/>
          <a:stretch/>
        </p:blipFill>
        <p:spPr>
          <a:xfrm>
            <a:off x="4634177" y="3040392"/>
            <a:ext cx="3152329" cy="1486806"/>
          </a:xfrm>
          <a:prstGeom prst="rect">
            <a:avLst/>
          </a:prstGeom>
        </p:spPr>
      </p:pic>
      <p:sp>
        <p:nvSpPr>
          <p:cNvPr id="18" name="10 Rectángulo"/>
          <p:cNvSpPr/>
          <p:nvPr/>
        </p:nvSpPr>
        <p:spPr>
          <a:xfrm>
            <a:off x="767425" y="465926"/>
            <a:ext cx="7624916" cy="1001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>
                <a:latin typeface="Arial" pitchFamily="34" charset="0"/>
                <a:cs typeface="Arial" pitchFamily="34" charset="0"/>
              </a:rPr>
              <a:t>¿Por qué se genera un error cuando se pide al usuario que ingrese la cantidad a depositar? </a:t>
            </a:r>
          </a:p>
        </p:txBody>
      </p:sp>
    </p:spTree>
    <p:extLst>
      <p:ext uri="{BB962C8B-B14F-4D97-AF65-F5344CB8AC3E}">
        <p14:creationId xmlns:p14="http://schemas.microsoft.com/office/powerpoint/2010/main" val="201664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95288" y="1090247"/>
            <a:ext cx="8353425" cy="915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A continuación, dos maneras de corregir el error anterior; ambas convierten en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número el valor de la cadena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generada por </a:t>
            </a:r>
            <a:r>
              <a:rPr lang="es-MX" sz="19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input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grpSp>
        <p:nvGrpSpPr>
          <p:cNvPr id="3" name="2 Grupo"/>
          <p:cNvGrpSpPr/>
          <p:nvPr/>
        </p:nvGrpSpPr>
        <p:grpSpPr>
          <a:xfrm>
            <a:off x="1092807" y="4643592"/>
            <a:ext cx="6818799" cy="1261884"/>
            <a:chOff x="1092807" y="4643592"/>
            <a:chExt cx="6818799" cy="1261884"/>
          </a:xfrm>
        </p:grpSpPr>
        <p:sp>
          <p:nvSpPr>
            <p:cNvPr id="15" name="14 Rectángulo"/>
            <p:cNvSpPr/>
            <p:nvPr/>
          </p:nvSpPr>
          <p:spPr>
            <a:xfrm>
              <a:off x="1542535" y="4987865"/>
              <a:ext cx="2026165" cy="2914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900"/>
            </a:p>
          </p:txBody>
        </p:sp>
        <p:sp>
          <p:nvSpPr>
            <p:cNvPr id="18" name="Rectangle 1"/>
            <p:cNvSpPr>
              <a:spLocks noChangeArrowheads="1"/>
            </p:cNvSpPr>
            <p:nvPr/>
          </p:nvSpPr>
          <p:spPr bwMode="auto">
            <a:xfrm>
              <a:off x="1092807" y="4643592"/>
              <a:ext cx="6818799" cy="126188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900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deposito</a:t>
              </a:r>
              <a:r>
                <a:rPr lang="en-US" altLang="en-US" sz="19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=input(</a:t>
              </a:r>
              <a:r>
                <a:rPr lang="en-US" altLang="en-US" sz="1900" dirty="0" smtClean="0">
                  <a:solidFill>
                    <a:srgbClr val="A3151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"¿</a:t>
              </a:r>
              <a:r>
                <a:rPr lang="en-US" altLang="en-US" sz="1900" dirty="0" err="1" smtClean="0">
                  <a:solidFill>
                    <a:srgbClr val="A3151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Cuánto</a:t>
              </a:r>
              <a:r>
                <a:rPr lang="en-US" altLang="en-US" sz="1900" dirty="0" smtClean="0">
                  <a:solidFill>
                    <a:srgbClr val="A3151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en-US" sz="1900" dirty="0" err="1" smtClean="0">
                  <a:solidFill>
                    <a:srgbClr val="A3151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</a:t>
              </a:r>
              <a:r>
                <a:rPr lang="en-US" altLang="en-US" sz="1900" dirty="0" smtClean="0">
                  <a:solidFill>
                    <a:srgbClr val="A3151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en-US" sz="1900" dirty="0" err="1" smtClean="0">
                  <a:solidFill>
                    <a:srgbClr val="A3151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gustaría</a:t>
              </a:r>
              <a:r>
                <a:rPr lang="en-US" altLang="en-US" sz="1900" dirty="0" smtClean="0">
                  <a:solidFill>
                    <a:srgbClr val="A3151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en-US" sz="1900" dirty="0" err="1" smtClean="0">
                  <a:solidFill>
                    <a:srgbClr val="A3151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depositar</a:t>
              </a:r>
              <a:r>
                <a:rPr lang="en-US" altLang="en-US" sz="1900" dirty="0" smtClean="0">
                  <a:solidFill>
                    <a:srgbClr val="A3151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? "</a:t>
              </a:r>
              <a:r>
                <a:rPr lang="en-US" altLang="en-US" sz="19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if</a:t>
              </a:r>
              <a:r>
                <a:rPr kumimoji="0" lang="en-US" altLang="en-US" sz="1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</a:t>
              </a:r>
              <a:r>
                <a:rPr kumimoji="0" lang="en-US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kumimoji="0" lang="en-US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kumimoji="0" lang="en-US" altLang="en-US" sz="1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deposito</a:t>
              </a:r>
              <a:r>
                <a:rPr kumimoji="0" lang="en-US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kumimoji="0" lang="en-US" altLang="en-US" sz="1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&gt; 100 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   </a:t>
              </a:r>
              <a:r>
                <a:rPr kumimoji="0" lang="en-US" altLang="en-US" sz="1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kumimoji="0" lang="en-US" altLang="en-US" sz="1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kumimoji="0" lang="en-US" altLang="en-US" sz="1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"¡</a:t>
              </a:r>
              <a:r>
                <a:rPr kumimoji="0" lang="en-US" altLang="en-US" sz="1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Ganaste</a:t>
              </a:r>
              <a:r>
                <a:rPr kumimoji="0" lang="en-US" altLang="en-US" sz="1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un </a:t>
              </a:r>
              <a:r>
                <a:rPr kumimoji="0" lang="en-US" altLang="en-US" sz="1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tostador</a:t>
              </a:r>
              <a:r>
                <a:rPr kumimoji="0" lang="en-US" altLang="en-US" sz="1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!"</a:t>
              </a:r>
              <a:r>
                <a:rPr kumimoji="0" lang="en-US" altLang="en-US" sz="1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kumimoji="0" lang="en-US" altLang="en-US" sz="1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en-US" sz="1900" dirty="0" smtClean="0">
                  <a:solidFill>
                    <a:srgbClr val="A3151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lang="en-US" altLang="en-US" sz="1900" dirty="0" err="1" smtClean="0">
                  <a:solidFill>
                    <a:srgbClr val="A3151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r>
                <a:rPr kumimoji="0" lang="en-US" altLang="en-US" sz="1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xcelente</a:t>
              </a:r>
              <a:r>
                <a:rPr kumimoji="0" lang="en-US" altLang="en-US" sz="1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en-US" altLang="en-US" sz="1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día</a:t>
              </a:r>
              <a:r>
                <a:rPr kumimoji="0" lang="en-US" altLang="en-US" sz="1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kumimoji="0" lang="en-US" altLang="en-US" sz="1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5" name="4 Grupo"/>
          <p:cNvGrpSpPr/>
          <p:nvPr/>
        </p:nvGrpSpPr>
        <p:grpSpPr>
          <a:xfrm>
            <a:off x="1084849" y="2657901"/>
            <a:ext cx="7791242" cy="1261884"/>
            <a:chOff x="1084849" y="2657901"/>
            <a:chExt cx="7791242" cy="1261884"/>
          </a:xfrm>
        </p:grpSpPr>
        <p:sp>
          <p:nvSpPr>
            <p:cNvPr id="19" name="18 Rectángulo"/>
            <p:cNvSpPr/>
            <p:nvPr/>
          </p:nvSpPr>
          <p:spPr>
            <a:xfrm>
              <a:off x="2374016" y="2725892"/>
              <a:ext cx="6304063" cy="2914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900"/>
            </a:p>
          </p:txBody>
        </p:sp>
        <p:sp>
          <p:nvSpPr>
            <p:cNvPr id="14" name="Rectangle 1"/>
            <p:cNvSpPr>
              <a:spLocks noChangeArrowheads="1"/>
            </p:cNvSpPr>
            <p:nvPr/>
          </p:nvSpPr>
          <p:spPr bwMode="auto">
            <a:xfrm>
              <a:off x="1084849" y="2657901"/>
              <a:ext cx="7791242" cy="126188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900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deposito</a:t>
              </a:r>
              <a:r>
                <a:rPr lang="en-US" altLang="en-US" sz="19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altLang="en-US" sz="19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en-US" altLang="en-US" sz="1900" b="1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en-US" sz="19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input(</a:t>
              </a:r>
              <a:r>
                <a:rPr lang="en-US" altLang="en-US" sz="1900" dirty="0" smtClean="0">
                  <a:solidFill>
                    <a:srgbClr val="A3151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"¿</a:t>
              </a:r>
              <a:r>
                <a:rPr lang="en-US" altLang="en-US" sz="1900" dirty="0" err="1" smtClean="0">
                  <a:solidFill>
                    <a:srgbClr val="A3151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Cuánto</a:t>
              </a:r>
              <a:r>
                <a:rPr lang="en-US" altLang="en-US" sz="1900" dirty="0" smtClean="0">
                  <a:solidFill>
                    <a:srgbClr val="A3151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en-US" sz="1900" dirty="0" err="1" smtClean="0">
                  <a:solidFill>
                    <a:srgbClr val="A3151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</a:t>
              </a:r>
              <a:r>
                <a:rPr lang="en-US" altLang="en-US" sz="1900" dirty="0" smtClean="0">
                  <a:solidFill>
                    <a:srgbClr val="A3151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en-US" sz="1900" dirty="0" err="1" smtClean="0">
                  <a:solidFill>
                    <a:srgbClr val="A3151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gustaría</a:t>
              </a:r>
              <a:r>
                <a:rPr lang="en-US" altLang="en-US" sz="1900" dirty="0" smtClean="0">
                  <a:solidFill>
                    <a:srgbClr val="A3151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en-US" sz="1900" dirty="0" err="1" smtClean="0">
                  <a:solidFill>
                    <a:srgbClr val="A3151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depositar</a:t>
              </a:r>
              <a:r>
                <a:rPr lang="en-US" altLang="en-US" sz="1900" dirty="0" smtClean="0">
                  <a:solidFill>
                    <a:srgbClr val="A3151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? "</a:t>
              </a:r>
              <a:r>
                <a:rPr lang="en-US" altLang="en-US" sz="19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altLang="en-US" sz="1900" b="1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altLang="en-US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9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</a:t>
              </a:r>
              <a:r>
                <a:rPr lang="en-US" altLang="en-US" sz="19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</a:t>
              </a:r>
              <a:r>
                <a:rPr lang="en-US" altLang="en-US" sz="1900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deposito</a:t>
              </a:r>
              <a:r>
                <a:rPr lang="en-US" altLang="en-US" sz="19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&gt; 100 :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9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   </a:t>
              </a:r>
              <a:r>
                <a:rPr lang="en-US" altLang="en-US" sz="19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en-US" altLang="en-US" sz="19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en-US" sz="1900" dirty="0" smtClean="0">
                  <a:solidFill>
                    <a:srgbClr val="A3151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"¡</a:t>
              </a:r>
              <a:r>
                <a:rPr lang="en-US" altLang="en-US" sz="1900" dirty="0" err="1" smtClean="0">
                  <a:solidFill>
                    <a:srgbClr val="A3151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Ganaste</a:t>
              </a:r>
              <a:r>
                <a:rPr lang="en-US" altLang="en-US" sz="1900" dirty="0" smtClean="0">
                  <a:solidFill>
                    <a:srgbClr val="A3151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en-US" sz="1900" dirty="0">
                  <a:solidFill>
                    <a:srgbClr val="A3151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 </a:t>
              </a:r>
              <a:r>
                <a:rPr lang="en-US" altLang="en-US" sz="1900" dirty="0" err="1" smtClean="0">
                  <a:solidFill>
                    <a:srgbClr val="A3151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tostador</a:t>
              </a:r>
              <a:r>
                <a:rPr lang="en-US" altLang="en-US" sz="1900" dirty="0" smtClean="0">
                  <a:solidFill>
                    <a:srgbClr val="A3151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!"</a:t>
              </a:r>
              <a:r>
                <a:rPr lang="en-US" altLang="en-US" sz="19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9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en-US" altLang="en-US" sz="19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en-US" sz="1900" dirty="0" smtClean="0">
                  <a:solidFill>
                    <a:srgbClr val="A3151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lang="en-US" altLang="en-US" sz="1900" dirty="0" err="1" smtClean="0">
                  <a:solidFill>
                    <a:srgbClr val="A3151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Excelente</a:t>
              </a:r>
              <a:r>
                <a:rPr lang="en-US" altLang="en-US" sz="1900" dirty="0" smtClean="0">
                  <a:solidFill>
                    <a:srgbClr val="A3151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en-US" sz="1900" dirty="0" err="1" smtClean="0">
                  <a:solidFill>
                    <a:srgbClr val="A3151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día</a:t>
              </a:r>
              <a:r>
                <a:rPr lang="en-US" altLang="en-US" sz="1900" dirty="0" smtClean="0">
                  <a:solidFill>
                    <a:srgbClr val="A3151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lang="en-US" altLang="en-US" sz="19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altLang="en-US" sz="19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0" name="19 Rectángulo"/>
          <p:cNvSpPr/>
          <p:nvPr/>
        </p:nvSpPr>
        <p:spPr>
          <a:xfrm>
            <a:off x="847335" y="4160460"/>
            <a:ext cx="7624916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Al comparar en la condición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849358" y="2155103"/>
            <a:ext cx="7624916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 Al momento de solicitar al usuario la información</a:t>
            </a:r>
          </a:p>
        </p:txBody>
      </p:sp>
      <p:sp>
        <p:nvSpPr>
          <p:cNvPr id="16" name="10 Rectángulo"/>
          <p:cNvSpPr/>
          <p:nvPr/>
        </p:nvSpPr>
        <p:spPr>
          <a:xfrm>
            <a:off x="767425" y="465926"/>
            <a:ext cx="7624916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>
                <a:latin typeface="Arial" pitchFamily="34" charset="0"/>
                <a:cs typeface="Arial" pitchFamily="34" charset="0"/>
              </a:rPr>
              <a:t>Empleando valores numéricos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2647" y="2289714"/>
            <a:ext cx="269022" cy="2866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22" name="Rectangle 21"/>
          <p:cNvSpPr/>
          <p:nvPr/>
        </p:nvSpPr>
        <p:spPr>
          <a:xfrm>
            <a:off x="582647" y="4304495"/>
            <a:ext cx="269022" cy="2866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4911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12011</TotalTime>
  <Words>362</Words>
  <Application>Microsoft Office PowerPoint</Application>
  <PresentationFormat>Presentación en pantalla (4:3)</PresentationFormat>
  <Paragraphs>76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Consolas</vt:lpstr>
      <vt:lpstr>Rod</vt:lpstr>
      <vt:lpstr>Segoe UI Light</vt:lpstr>
      <vt:lpstr>Times New Roman</vt:lpstr>
      <vt:lpstr>Wingdings</vt:lpstr>
      <vt:lpstr>Expo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IPN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</dc:title>
  <dc:creator>MARK</dc:creator>
  <cp:lastModifiedBy>MARCO ANTONIO HERNANDEZ PEREZ</cp:lastModifiedBy>
  <cp:revision>736</cp:revision>
  <dcterms:created xsi:type="dcterms:W3CDTF">2011-06-30T18:22:17Z</dcterms:created>
  <dcterms:modified xsi:type="dcterms:W3CDTF">2016-11-06T19:54:10Z</dcterms:modified>
</cp:coreProperties>
</file>