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23" r:id="rId3"/>
    <p:sldId id="429" r:id="rId4"/>
    <p:sldId id="431" r:id="rId5"/>
    <p:sldId id="425" r:id="rId6"/>
    <p:sldId id="43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6" autoAdjust="0"/>
    <p:restoredTop sz="89818" autoAdjust="0"/>
  </p:normalViewPr>
  <p:slideViewPr>
    <p:cSldViewPr snapToGrid="0" snapToObjects="1">
      <p:cViewPr>
        <p:scale>
          <a:sx n="75" d="100"/>
          <a:sy n="75" d="100"/>
        </p:scale>
        <p:origin x="-1500" y="-66"/>
      </p:cViewPr>
      <p:guideLst>
        <p:guide orient="horz" pos="2160"/>
        <p:guide pos="249"/>
        <p:guide pos="5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01/11/2016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90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90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90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>
            <a:spLocks/>
          </p:cNvSpPr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VII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ondicional </a:t>
            </a:r>
            <a:r>
              <a:rPr lang="es-MX" sz="4900" b="1" spc="50" dirty="0" err="1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if-else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y comando </a:t>
            </a:r>
            <a:r>
              <a:rPr lang="es-MX" sz="4900" b="1" spc="50" dirty="0" err="1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en 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78563" y="3586274"/>
            <a:ext cx="4538328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900" b="1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i="1" dirty="0" err="1">
                <a:solidFill>
                  <a:srgbClr val="7030A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condición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instrucciones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ejecutar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cumple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condición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900" b="1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else</a:t>
            </a:r>
            <a:r>
              <a:rPr lang="en-US" altLang="en-US" sz="1900" b="1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pPr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instrucciones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ejecutar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cumple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condición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ángulo redondeado 5"/>
          <p:cNvSpPr/>
          <p:nvPr/>
        </p:nvSpPr>
        <p:spPr>
          <a:xfrm>
            <a:off x="3277623" y="4000988"/>
            <a:ext cx="427463" cy="44804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2"/>
          <p:cNvSpPr/>
          <p:nvPr/>
        </p:nvSpPr>
        <p:spPr>
          <a:xfrm>
            <a:off x="1275425" y="4225010"/>
            <a:ext cx="1449364" cy="8780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50800" dist="25400" dir="16200000">
              <a:srgbClr val="C0C0C0">
                <a:alpha val="75000"/>
              </a:srgb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err="1" smtClean="0">
                <a:solidFill>
                  <a:schemeClr val="tx1"/>
                </a:solidFill>
              </a:rPr>
              <a:t>Indentación</a:t>
            </a:r>
            <a:endParaRPr lang="es-MX" sz="1600" i="1" dirty="0" smtClean="0">
              <a:solidFill>
                <a:schemeClr val="tx1"/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tx1"/>
                </a:solidFill>
              </a:rPr>
              <a:t>necesaria en ambos</a:t>
            </a:r>
            <a:endParaRPr lang="es-MX" sz="1600" i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5"/>
          <p:cNvSpPr/>
          <p:nvPr/>
        </p:nvSpPr>
        <p:spPr>
          <a:xfrm>
            <a:off x="3277623" y="4879060"/>
            <a:ext cx="427463" cy="44804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Elbow Connector 13"/>
          <p:cNvCxnSpPr>
            <a:stCxn id="10" idx="3"/>
          </p:cNvCxnSpPr>
          <p:nvPr/>
        </p:nvCxnSpPr>
        <p:spPr>
          <a:xfrm>
            <a:off x="2724789" y="4664046"/>
            <a:ext cx="552834" cy="44935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3"/>
          <p:cNvCxnSpPr/>
          <p:nvPr/>
        </p:nvCxnSpPr>
        <p:spPr>
          <a:xfrm flipV="1">
            <a:off x="2724789" y="4212310"/>
            <a:ext cx="552834" cy="44935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3"/>
          <p:cNvCxnSpPr/>
          <p:nvPr/>
        </p:nvCxnSpPr>
        <p:spPr>
          <a:xfrm>
            <a:off x="2841086" y="3333515"/>
            <a:ext cx="1452563" cy="276418"/>
          </a:xfrm>
          <a:prstGeom prst="bentConnector3">
            <a:avLst>
              <a:gd name="adj1" fmla="val 998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13"/>
          <p:cNvCxnSpPr/>
          <p:nvPr/>
        </p:nvCxnSpPr>
        <p:spPr>
          <a:xfrm>
            <a:off x="2841086" y="3000029"/>
            <a:ext cx="0" cy="3382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Estructura </a:t>
            </a:r>
            <a:r>
              <a:rPr lang="es-MX" sz="2100" b="1" dirty="0" err="1">
                <a:latin typeface="Arial" pitchFamily="34" charset="0"/>
                <a:cs typeface="Arial" pitchFamily="34" charset="0"/>
              </a:rPr>
              <a:t>if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 - </a:t>
            </a:r>
            <a:r>
              <a:rPr lang="es-MX" sz="2100" b="1" dirty="0" err="1">
                <a:latin typeface="Arial" pitchFamily="34" charset="0"/>
                <a:cs typeface="Arial" pitchFamily="34" charset="0"/>
              </a:rPr>
              <a:t>else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0 Rectángulo"/>
          <p:cNvSpPr/>
          <p:nvPr/>
        </p:nvSpPr>
        <p:spPr>
          <a:xfrm>
            <a:off x="395288" y="1158771"/>
            <a:ext cx="8316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La estructura de control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if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 -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else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permite que un programa ejecute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algunas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instrucciones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cuando se cumple una condición y otras instrucciones cuando no se cumple esa condición.</a:t>
            </a:r>
          </a:p>
          <a:p>
            <a:pPr algn="just">
              <a:lnSpc>
                <a:spcPct val="150000"/>
              </a:lnSpc>
            </a:pP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if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 -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else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s-MX" sz="1900" u="sng" dirty="0">
                <a:latin typeface="Arial" pitchFamily="34" charset="0"/>
                <a:cs typeface="Arial" pitchFamily="34" charset="0"/>
              </a:rPr>
              <a:t>evalúa una única condición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4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308174" y="4232897"/>
            <a:ext cx="4218106" cy="2346381"/>
            <a:chOff x="4539847" y="3807951"/>
            <a:chExt cx="3727233" cy="2482608"/>
          </a:xfrm>
        </p:grpSpPr>
        <p:pic>
          <p:nvPicPr>
            <p:cNvPr id="10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2" name="Rectangle 7"/>
            <p:cNvSpPr/>
            <p:nvPr/>
          </p:nvSpPr>
          <p:spPr>
            <a:xfrm>
              <a:off x="4908873" y="4123086"/>
              <a:ext cx="2900424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7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¿Cantidad a depositar? 150</a:t>
              </a:r>
            </a:p>
            <a:p>
              <a:r>
                <a:rPr lang="es-MX" sz="1700" b="1" dirty="0">
                  <a:latin typeface="Consolas" panose="020B0609020204030204" pitchFamily="49" charset="0"/>
                  <a:cs typeface="Rod" panose="02030509050101010101" pitchFamily="49" charset="-79"/>
                </a:rPr>
                <a:t>¡Ganaste un tostador</a:t>
              </a:r>
              <a:r>
                <a:rPr lang="es-MX" sz="17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!</a:t>
              </a:r>
            </a:p>
            <a:p>
              <a:r>
                <a:rPr lang="es-MX" sz="1700" b="1" dirty="0">
                  <a:latin typeface="Consolas" panose="020B0609020204030204" pitchFamily="49" charset="0"/>
                  <a:cs typeface="Rod" panose="02030509050101010101" pitchFamily="49" charset="-79"/>
                </a:rPr>
                <a:t>Excelente día</a:t>
              </a:r>
              <a:endParaRPr lang="es-MX" sz="17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720259" y="2247646"/>
            <a:ext cx="57277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deposito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Cantidad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depositar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float(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deposito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&gt; 100 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¡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Ganaste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tostador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CA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lse: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Disfruta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taza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Excelente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día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900" dirty="0">
              <a:latin typeface="Consolas" panose="020B0609020204030204" pitchFamily="49" charset="0"/>
            </a:endParaRPr>
          </a:p>
        </p:txBody>
      </p:sp>
      <p:grpSp>
        <p:nvGrpSpPr>
          <p:cNvPr id="14" name="Group 3"/>
          <p:cNvGrpSpPr/>
          <p:nvPr/>
        </p:nvGrpSpPr>
        <p:grpSpPr>
          <a:xfrm>
            <a:off x="4639005" y="4237299"/>
            <a:ext cx="4218106" cy="2346381"/>
            <a:chOff x="4539847" y="3807951"/>
            <a:chExt cx="3727233" cy="2482608"/>
          </a:xfrm>
        </p:grpSpPr>
        <p:pic>
          <p:nvPicPr>
            <p:cNvPr id="1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8" name="Rectangle 7"/>
            <p:cNvSpPr/>
            <p:nvPr/>
          </p:nvSpPr>
          <p:spPr>
            <a:xfrm>
              <a:off x="4908873" y="4123088"/>
              <a:ext cx="2900424" cy="121709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7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¿Cantidad a depositar? 70</a:t>
              </a:r>
            </a:p>
            <a:p>
              <a:r>
                <a:rPr lang="es-MX" sz="17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Disfruta tu taza</a:t>
              </a:r>
            </a:p>
            <a:p>
              <a:r>
                <a:rPr lang="es-MX" sz="1700" b="1" dirty="0">
                  <a:latin typeface="Consolas" panose="020B0609020204030204" pitchFamily="49" charset="0"/>
                  <a:cs typeface="Rod" panose="02030509050101010101" pitchFamily="49" charset="-79"/>
                </a:rPr>
                <a:t>Excelente día</a:t>
              </a:r>
              <a:endParaRPr lang="es-MX" sz="17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cxnSp>
        <p:nvCxnSpPr>
          <p:cNvPr id="19" name="Elbow Connector 13"/>
          <p:cNvCxnSpPr/>
          <p:nvPr/>
        </p:nvCxnSpPr>
        <p:spPr>
          <a:xfrm>
            <a:off x="2535337" y="3325222"/>
            <a:ext cx="5351911" cy="1301234"/>
          </a:xfrm>
          <a:prstGeom prst="bentConnector3">
            <a:avLst>
              <a:gd name="adj1" fmla="val 9995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Elbow Connector 13"/>
          <p:cNvCxnSpPr/>
          <p:nvPr/>
        </p:nvCxnSpPr>
        <p:spPr>
          <a:xfrm rot="5400000">
            <a:off x="523913" y="3369189"/>
            <a:ext cx="1893049" cy="602976"/>
          </a:xfrm>
          <a:prstGeom prst="bentConnector3">
            <a:avLst>
              <a:gd name="adj1" fmla="val 2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44 Rectángulo"/>
          <p:cNvSpPr/>
          <p:nvPr/>
        </p:nvSpPr>
        <p:spPr>
          <a:xfrm>
            <a:off x="1720259" y="3176342"/>
            <a:ext cx="823003" cy="297760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771926" y="2603500"/>
            <a:ext cx="3523974" cy="297760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Caso práctico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0 Rectángulo"/>
          <p:cNvSpPr/>
          <p:nvPr/>
        </p:nvSpPr>
        <p:spPr>
          <a:xfrm>
            <a:off x="395288" y="1158771"/>
            <a:ext cx="8316912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¿Qué pasaría si se ganara un tostador por un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depósito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de más de $100 y una taza por menos de $100?</a:t>
            </a:r>
          </a:p>
        </p:txBody>
      </p:sp>
      <p:sp>
        <p:nvSpPr>
          <p:cNvPr id="21" name="Oval 20"/>
          <p:cNvSpPr/>
          <p:nvPr/>
        </p:nvSpPr>
        <p:spPr>
          <a:xfrm>
            <a:off x="1541113" y="2618780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506701" y="3184203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9375" y="4205602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30631" y="4205602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2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13462" y="2242172"/>
            <a:ext cx="5216138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900" b="1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i="1" dirty="0" smtClean="0">
                <a:solidFill>
                  <a:srgbClr val="7030A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condición_1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instrucciones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ejecutar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cumple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condición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eaLnBrk="0" hangingPunct="0"/>
            <a:r>
              <a:rPr lang="en-US" altLang="en-US" sz="19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elif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condición_2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instrucciones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ejecutar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cumple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condición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</a:p>
          <a:p>
            <a:pPr eaLnBrk="0" hangingPunct="0"/>
            <a:r>
              <a:rPr lang="en-US" altLang="en-US" sz="1900" b="1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else</a:t>
            </a:r>
            <a:r>
              <a:rPr lang="en-US" altLang="en-US" sz="1900" b="1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pPr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instrucciones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ejecutar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cumple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ninguna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condición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3"/>
          <p:cNvCxnSpPr/>
          <p:nvPr/>
        </p:nvCxnSpPr>
        <p:spPr>
          <a:xfrm>
            <a:off x="2346328" y="3343408"/>
            <a:ext cx="55283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2"/>
          <p:cNvSpPr/>
          <p:nvPr/>
        </p:nvSpPr>
        <p:spPr>
          <a:xfrm>
            <a:off x="1170653" y="2730500"/>
            <a:ext cx="1264575" cy="12479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MX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s-MX" sz="17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else-if</a:t>
            </a:r>
            <a:r>
              <a:rPr lang="es-MX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se abrevia como </a:t>
            </a:r>
            <a:r>
              <a:rPr lang="es-MX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elif</a:t>
            </a:r>
            <a:endParaRPr lang="es-MX" sz="1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ángulo redondeado 5"/>
          <p:cNvSpPr/>
          <p:nvPr/>
        </p:nvSpPr>
        <p:spPr>
          <a:xfrm>
            <a:off x="3137923" y="3530364"/>
            <a:ext cx="427463" cy="44804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5"/>
          <p:cNvSpPr/>
          <p:nvPr/>
        </p:nvSpPr>
        <p:spPr>
          <a:xfrm>
            <a:off x="3137922" y="2654788"/>
            <a:ext cx="427463" cy="44804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redondeado 5"/>
          <p:cNvSpPr/>
          <p:nvPr/>
        </p:nvSpPr>
        <p:spPr>
          <a:xfrm>
            <a:off x="3146318" y="4389386"/>
            <a:ext cx="427463" cy="44804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ctángulo"/>
          <p:cNvSpPr/>
          <p:nvPr/>
        </p:nvSpPr>
        <p:spPr>
          <a:xfrm>
            <a:off x="775877" y="5166522"/>
            <a:ext cx="76249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En la práctica, se pueden utilizar tantos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elif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como se requieran.</a:t>
            </a:r>
          </a:p>
        </p:txBody>
      </p:sp>
      <p:sp>
        <p:nvSpPr>
          <p:cNvPr id="12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Comando </a:t>
            </a:r>
            <a:r>
              <a:rPr lang="es-MX" sz="2100" b="1" dirty="0" err="1">
                <a:latin typeface="Arial" pitchFamily="34" charset="0"/>
                <a:cs typeface="Arial" pitchFamily="34" charset="0"/>
              </a:rPr>
              <a:t>elif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0 Rectángulo"/>
          <p:cNvSpPr/>
          <p:nvPr/>
        </p:nvSpPr>
        <p:spPr>
          <a:xfrm>
            <a:off x="395288" y="1158771"/>
            <a:ext cx="8316912" cy="9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El comando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elif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se utiliza cuando se tienen que evaluar dos o más condiciones. </a:t>
            </a:r>
          </a:p>
        </p:txBody>
      </p:sp>
    </p:spTree>
    <p:extLst>
      <p:ext uri="{BB962C8B-B14F-4D97-AF65-F5344CB8AC3E}">
        <p14:creationId xmlns:p14="http://schemas.microsoft.com/office/powerpoint/2010/main" val="13969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67425" y="2803867"/>
            <a:ext cx="4533066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9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"Mexico"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eaLnBrk="0" hangingPunct="0"/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Alemania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Guten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Tag"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eaLnBrk="0" hangingPunct="0"/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Francia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"Bonjour"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9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Group 3"/>
          <p:cNvGrpSpPr/>
          <p:nvPr/>
        </p:nvGrpSpPr>
        <p:grpSpPr>
          <a:xfrm>
            <a:off x="5262391" y="3751895"/>
            <a:ext cx="3373609" cy="1150719"/>
            <a:chOff x="4603915" y="3807953"/>
            <a:chExt cx="3727233" cy="2121279"/>
          </a:xfrm>
        </p:grpSpPr>
        <p:pic>
          <p:nvPicPr>
            <p:cNvPr id="17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807953"/>
              <a:ext cx="3727233" cy="2121279"/>
            </a:xfrm>
            <a:prstGeom prst="rect">
              <a:avLst/>
            </a:prstGeom>
          </p:spPr>
        </p:pic>
        <p:sp>
          <p:nvSpPr>
            <p:cNvPr id="18" name="Rectangle 7"/>
            <p:cNvSpPr/>
            <p:nvPr/>
          </p:nvSpPr>
          <p:spPr>
            <a:xfrm>
              <a:off x="4959882" y="4123085"/>
              <a:ext cx="3007717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¿De dónde eres? Alemania</a:t>
              </a:r>
            </a:p>
            <a:p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Guten</a:t>
              </a:r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 </a:t>
              </a:r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Tag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grpSp>
        <p:nvGrpSpPr>
          <p:cNvPr id="25" name="Group 3"/>
          <p:cNvGrpSpPr/>
          <p:nvPr/>
        </p:nvGrpSpPr>
        <p:grpSpPr>
          <a:xfrm>
            <a:off x="5262391" y="5180814"/>
            <a:ext cx="3373609" cy="1150719"/>
            <a:chOff x="4603915" y="3807953"/>
            <a:chExt cx="3727233" cy="2121279"/>
          </a:xfrm>
        </p:grpSpPr>
        <p:pic>
          <p:nvPicPr>
            <p:cNvPr id="26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807953"/>
              <a:ext cx="3727233" cy="2121279"/>
            </a:xfrm>
            <a:prstGeom prst="rect">
              <a:avLst/>
            </a:prstGeom>
          </p:spPr>
        </p:pic>
        <p:sp>
          <p:nvSpPr>
            <p:cNvPr id="27" name="Rectangle 7"/>
            <p:cNvSpPr/>
            <p:nvPr/>
          </p:nvSpPr>
          <p:spPr>
            <a:xfrm>
              <a:off x="4959882" y="4123085"/>
              <a:ext cx="3007717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¿De dónde eres? Francia</a:t>
              </a:r>
            </a:p>
            <a:p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Bonjour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5262391" y="2322976"/>
            <a:ext cx="3373609" cy="1150719"/>
            <a:chOff x="4603915" y="3807953"/>
            <a:chExt cx="3727233" cy="2121279"/>
          </a:xfrm>
        </p:grpSpPr>
        <p:pic>
          <p:nvPicPr>
            <p:cNvPr id="29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807953"/>
              <a:ext cx="3727233" cy="2121279"/>
            </a:xfrm>
            <a:prstGeom prst="rect">
              <a:avLst/>
            </a:prstGeom>
          </p:spPr>
        </p:pic>
        <p:sp>
          <p:nvSpPr>
            <p:cNvPr id="30" name="Rectangle 7"/>
            <p:cNvSpPr/>
            <p:nvPr/>
          </p:nvSpPr>
          <p:spPr>
            <a:xfrm>
              <a:off x="4959882" y="4123085"/>
              <a:ext cx="3007717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¿De dónde eres? </a:t>
              </a:r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Mexico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Hola</a:t>
              </a:r>
            </a:p>
          </p:txBody>
        </p:sp>
      </p:grpSp>
      <p:sp>
        <p:nvSpPr>
          <p:cNvPr id="21" name="10 Rectángulo"/>
          <p:cNvSpPr/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Caso práctico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10 Rectángulo"/>
          <p:cNvSpPr/>
          <p:nvPr/>
        </p:nvSpPr>
        <p:spPr>
          <a:xfrm>
            <a:off x="395288" y="1158771"/>
            <a:ext cx="8316912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¿Cómo saludar? Si se está en México se dice “Hola”; si se está en Alemania, “</a:t>
            </a:r>
            <a:r>
              <a:rPr lang="es-MX" sz="1900" dirty="0" err="1">
                <a:latin typeface="Arial" pitchFamily="34" charset="0"/>
                <a:cs typeface="Arial" pitchFamily="34" charset="0"/>
              </a:rPr>
              <a:t>Guten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dirty="0" err="1">
                <a:latin typeface="Arial" pitchFamily="34" charset="0"/>
                <a:cs typeface="Arial" pitchFamily="34" charset="0"/>
              </a:rPr>
              <a:t>Tag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” y si se está en Francia, “</a:t>
            </a:r>
            <a:r>
              <a:rPr lang="es-MX" sz="1900" dirty="0" err="1">
                <a:latin typeface="Arial" pitchFamily="34" charset="0"/>
                <a:cs typeface="Arial" pitchFamily="34" charset="0"/>
              </a:rPr>
              <a:t>Bonjour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”.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15924" r="15924" b="18060"/>
          <a:stretch/>
        </p:blipFill>
        <p:spPr>
          <a:xfrm>
            <a:off x="521056" y="5096163"/>
            <a:ext cx="453617" cy="457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3" t="16086" r="13507" b="16654"/>
          <a:stretch/>
        </p:blipFill>
        <p:spPr>
          <a:xfrm>
            <a:off x="521056" y="4236294"/>
            <a:ext cx="466577" cy="466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6866" r="15189" b="16497"/>
          <a:stretch/>
        </p:blipFill>
        <p:spPr>
          <a:xfrm>
            <a:off x="521056" y="3347798"/>
            <a:ext cx="462257" cy="462257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5458585" y="2299577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458585" y="3711885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58585" y="5161913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515425" y="4955375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515425" y="3199290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5425" y="4064167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1"/>
          <p:cNvSpPr txBox="1">
            <a:spLocks noChangeArrowheads="1"/>
          </p:cNvSpPr>
          <p:nvPr/>
        </p:nvSpPr>
        <p:spPr bwMode="auto">
          <a:xfrm>
            <a:off x="767425" y="2583044"/>
            <a:ext cx="4533066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"¿De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dónde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eres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 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sz="19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11949" y="2359135"/>
            <a:ext cx="4533066" cy="275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"¿De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dónde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eres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 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sz="19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"MEXICO"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algn="l" eaLnBrk="0" hangingPunct="0"/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"ALEMANIA"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Guten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Tag"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algn="l" eaLnBrk="0" hangingPunct="0"/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"FRANCIA"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"Bonjour"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/>
            <a:r>
              <a:rPr lang="en-US" altLang="en-US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else</a:t>
            </a: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Group 3"/>
          <p:cNvGrpSpPr/>
          <p:nvPr/>
        </p:nvGrpSpPr>
        <p:grpSpPr>
          <a:xfrm>
            <a:off x="5277631" y="4964902"/>
            <a:ext cx="3418314" cy="1001852"/>
            <a:chOff x="4603915" y="3807953"/>
            <a:chExt cx="3727233" cy="2121279"/>
          </a:xfrm>
        </p:grpSpPr>
        <p:pic>
          <p:nvPicPr>
            <p:cNvPr id="17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807953"/>
              <a:ext cx="3727233" cy="2121279"/>
            </a:xfrm>
            <a:prstGeom prst="rect">
              <a:avLst/>
            </a:prstGeom>
          </p:spPr>
        </p:pic>
        <p:sp>
          <p:nvSpPr>
            <p:cNvPr id="18" name="Rectangle 7"/>
            <p:cNvSpPr/>
            <p:nvPr/>
          </p:nvSpPr>
          <p:spPr>
            <a:xfrm>
              <a:off x="4959882" y="4123085"/>
              <a:ext cx="3007717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¿De dónde eres? Rusia</a:t>
              </a:r>
            </a:p>
            <a:p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Hello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5277631" y="3637207"/>
            <a:ext cx="3418314" cy="1001852"/>
            <a:chOff x="4603915" y="3807953"/>
            <a:chExt cx="3727233" cy="2121279"/>
          </a:xfrm>
        </p:grpSpPr>
        <p:pic>
          <p:nvPicPr>
            <p:cNvPr id="29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807953"/>
              <a:ext cx="3727233" cy="2121279"/>
            </a:xfrm>
            <a:prstGeom prst="rect">
              <a:avLst/>
            </a:prstGeom>
          </p:spPr>
        </p:pic>
        <p:sp>
          <p:nvSpPr>
            <p:cNvPr id="30" name="Rectangle 7"/>
            <p:cNvSpPr/>
            <p:nvPr/>
          </p:nvSpPr>
          <p:spPr>
            <a:xfrm>
              <a:off x="4959882" y="4123085"/>
              <a:ext cx="3007717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¿De dónde eres? </a:t>
              </a:r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Canada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Hello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cxnSp>
        <p:nvCxnSpPr>
          <p:cNvPr id="15" name="Elbow Connector 13"/>
          <p:cNvCxnSpPr/>
          <p:nvPr/>
        </p:nvCxnSpPr>
        <p:spPr>
          <a:xfrm>
            <a:off x="1743710" y="4611370"/>
            <a:ext cx="3552482" cy="679340"/>
          </a:xfrm>
          <a:prstGeom prst="bentConnector3">
            <a:avLst>
              <a:gd name="adj1" fmla="val 8432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3"/>
          <p:cNvCxnSpPr/>
          <p:nvPr/>
        </p:nvCxnSpPr>
        <p:spPr>
          <a:xfrm flipV="1">
            <a:off x="1743710" y="3935588"/>
            <a:ext cx="3552482" cy="679340"/>
          </a:xfrm>
          <a:prstGeom prst="bentConnector3">
            <a:avLst>
              <a:gd name="adj1" fmla="val 8432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811949" y="4466048"/>
            <a:ext cx="931761" cy="297760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0 Rectángulo"/>
          <p:cNvSpPr>
            <a:spLocks/>
          </p:cNvSpPr>
          <p:nvPr/>
        </p:nvSpPr>
        <p:spPr>
          <a:xfrm>
            <a:off x="767425" y="465926"/>
            <a:ext cx="7624916" cy="5171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CA" sz="2100" b="1" dirty="0">
                <a:latin typeface="Arial" pitchFamily="34" charset="0"/>
                <a:cs typeface="Arial" pitchFamily="34" charset="0"/>
              </a:rPr>
              <a:t>¿Y </a:t>
            </a:r>
            <a:r>
              <a:rPr lang="en-CA" sz="2100" b="1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CA" sz="2100" b="1" dirty="0">
                <a:latin typeface="Arial" pitchFamily="34" charset="0"/>
                <a:cs typeface="Arial" pitchFamily="34" charset="0"/>
              </a:rPr>
              <a:t> no </a:t>
            </a:r>
            <a:r>
              <a:rPr lang="en-CA" sz="2100" b="1" dirty="0" err="1">
                <a:latin typeface="Arial" pitchFamily="34" charset="0"/>
                <a:cs typeface="Arial" pitchFamily="34" charset="0"/>
              </a:rPr>
              <a:t>eres</a:t>
            </a:r>
            <a:r>
              <a:rPr lang="en-CA" sz="2100" b="1" dirty="0">
                <a:latin typeface="Arial" pitchFamily="34" charset="0"/>
                <a:cs typeface="Arial" pitchFamily="34" charset="0"/>
              </a:rPr>
              <a:t> de México, </a:t>
            </a:r>
            <a:r>
              <a:rPr lang="en-CA" sz="2100" b="1" dirty="0" err="1">
                <a:latin typeface="Arial" pitchFamily="34" charset="0"/>
                <a:cs typeface="Arial" pitchFamily="34" charset="0"/>
              </a:rPr>
              <a:t>Alemania</a:t>
            </a:r>
            <a:r>
              <a:rPr lang="en-CA" sz="2100" b="1" dirty="0">
                <a:latin typeface="Arial" pitchFamily="34" charset="0"/>
                <a:cs typeface="Arial" pitchFamily="34" charset="0"/>
              </a:rPr>
              <a:t> o </a:t>
            </a:r>
            <a:r>
              <a:rPr lang="en-CA" sz="2100" b="1" dirty="0" err="1">
                <a:latin typeface="Arial" pitchFamily="34" charset="0"/>
                <a:cs typeface="Arial" pitchFamily="34" charset="0"/>
              </a:rPr>
              <a:t>Francia</a:t>
            </a:r>
            <a:r>
              <a:rPr lang="en-CA" sz="2100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22" name="10 Rectángulo"/>
          <p:cNvSpPr>
            <a:spLocks/>
          </p:cNvSpPr>
          <p:nvPr/>
        </p:nvSpPr>
        <p:spPr>
          <a:xfrm>
            <a:off x="395288" y="1158771"/>
            <a:ext cx="8316912" cy="9153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CA" sz="19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Respuesta</a:t>
            </a:r>
            <a:r>
              <a:rPr lang="en-CA" sz="19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Se </a:t>
            </a:r>
            <a:r>
              <a:rPr lang="en-CA" sz="1900" dirty="0" err="1">
                <a:latin typeface="Arial" pitchFamily="34" charset="0"/>
                <a:cs typeface="Arial" pitchFamily="34" charset="0"/>
              </a:rPr>
              <a:t>agrega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1900" b="1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else</a:t>
            </a:r>
            <a:r>
              <a:rPr lang="en-CA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al final del </a:t>
            </a:r>
            <a:r>
              <a:rPr lang="en-CA" sz="1900" dirty="0" err="1" smtClean="0">
                <a:latin typeface="Arial" pitchFamily="34" charset="0"/>
                <a:cs typeface="Arial" pitchFamily="34" charset="0"/>
              </a:rPr>
              <a:t>código</a:t>
            </a:r>
            <a:r>
              <a:rPr lang="en-CA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para </a:t>
            </a:r>
            <a:r>
              <a:rPr lang="en-CA" sz="1900" dirty="0" err="1">
                <a:latin typeface="Arial" pitchFamily="34" charset="0"/>
                <a:cs typeface="Arial" pitchFamily="34" charset="0"/>
              </a:rPr>
              <a:t>cubrir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1900" dirty="0" err="1">
                <a:latin typeface="Arial" pitchFamily="34" charset="0"/>
                <a:cs typeface="Arial" pitchFamily="34" charset="0"/>
              </a:rPr>
              <a:t>cualquier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1900" dirty="0" err="1">
                <a:latin typeface="Arial" pitchFamily="34" charset="0"/>
                <a:cs typeface="Arial" pitchFamily="34" charset="0"/>
              </a:rPr>
              <a:t>otra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1900" dirty="0" err="1">
                <a:latin typeface="Arial" pitchFamily="34" charset="0"/>
                <a:cs typeface="Arial" pitchFamily="34" charset="0"/>
              </a:rPr>
              <a:t>opción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1900" dirty="0" err="1">
                <a:latin typeface="Arial" pitchFamily="34" charset="0"/>
                <a:cs typeface="Arial" pitchFamily="34" charset="0"/>
              </a:rPr>
              <a:t>posible</a:t>
            </a:r>
            <a:r>
              <a:rPr lang="en-CA" sz="1900" dirty="0">
                <a:latin typeface="Arial" pitchFamily="34" charset="0"/>
                <a:cs typeface="Arial" pitchFamily="34" charset="0"/>
              </a:rPr>
              <a:t>. 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31" y="3637207"/>
            <a:ext cx="424506" cy="424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17368" r="17298" b="19743"/>
          <a:stretch/>
        </p:blipFill>
        <p:spPr>
          <a:xfrm>
            <a:off x="5290384" y="4993580"/>
            <a:ext cx="396379" cy="3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92D050"/>
          </a:solidFill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12149</TotalTime>
  <Words>296</Words>
  <Application>Microsoft Office PowerPoint</Application>
  <PresentationFormat>Presentación en pantalla (4:3)</PresentationFormat>
  <Paragraphs>99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MARK</cp:lastModifiedBy>
  <cp:revision>768</cp:revision>
  <dcterms:created xsi:type="dcterms:W3CDTF">2011-06-30T18:22:17Z</dcterms:created>
  <dcterms:modified xsi:type="dcterms:W3CDTF">2016-11-01T17:27:38Z</dcterms:modified>
</cp:coreProperties>
</file>