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423" r:id="rId3"/>
    <p:sldId id="434" r:id="rId4"/>
    <p:sldId id="433" r:id="rId5"/>
    <p:sldId id="435" r:id="rId6"/>
    <p:sldId id="43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FCD"/>
    <a:srgbClr val="FEE3E2"/>
    <a:srgbClr val="3B3BFF"/>
    <a:srgbClr val="CCECFF"/>
    <a:srgbClr val="FFFFCC"/>
    <a:srgbClr val="4B5F83"/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6" autoAdjust="0"/>
    <p:restoredTop sz="89818" autoAdjust="0"/>
  </p:normalViewPr>
  <p:slideViewPr>
    <p:cSldViewPr snapToGrid="0" snapToObjects="1">
      <p:cViewPr varScale="1">
        <p:scale>
          <a:sx n="67" d="100"/>
          <a:sy n="67" d="100"/>
        </p:scale>
        <p:origin x="1404" y="60"/>
      </p:cViewPr>
      <p:guideLst>
        <p:guide orient="horz" pos="2160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04/11/2016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Rectángulo"/>
          <p:cNvSpPr/>
          <p:nvPr userDrawn="1"/>
        </p:nvSpPr>
        <p:spPr>
          <a:xfrm>
            <a:off x="182946" y="195230"/>
            <a:ext cx="8783254" cy="6258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Módulo VIII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1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Combinando condiciones en Python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395288" y="4375834"/>
            <a:ext cx="835342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Se utiliza “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or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” cuando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se requiere que se cumplan </a:t>
            </a:r>
            <a:r>
              <a:rPr lang="es-MX" sz="1900" u="sng" dirty="0" smtClean="0">
                <a:latin typeface="Arial" pitchFamily="34" charset="0"/>
                <a:cs typeface="Arial" pitchFamily="34" charset="0"/>
              </a:rPr>
              <a:t>al menos una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condición.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1833064" y="5390131"/>
            <a:ext cx="6804000" cy="353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sábado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Arial" panose="020B0604020202020204" pitchFamily="34" charset="0"/>
              </a:rPr>
              <a:t>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domingo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iré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la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escuela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en-US" sz="1700" dirty="0">
              <a:latin typeface="Consolas" panose="020B0609020204030204" pitchFamily="49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833064" y="3174689"/>
            <a:ext cx="7058816" cy="353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noche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b="1" kern="0" dirty="0">
                <a:solidFill>
                  <a:srgbClr val="0000FF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Arial" panose="020B0604020202020204" pitchFamily="34" charset="0"/>
              </a:rPr>
              <a:t>y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está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lloviendo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salgo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pasear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en-US" sz="1700" dirty="0">
              <a:latin typeface="Consolas" panose="020B0609020204030204" pitchFamily="49" charset="0"/>
            </a:endParaRPr>
          </a:p>
        </p:txBody>
      </p:sp>
      <p:sp>
        <p:nvSpPr>
          <p:cNvPr id="6" name="10 Rectángulo"/>
          <p:cNvSpPr/>
          <p:nvPr/>
        </p:nvSpPr>
        <p:spPr>
          <a:xfrm>
            <a:off x="767425" y="20684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Operadores lógicos</a:t>
            </a:r>
            <a:r>
              <a:rPr lang="es-MX" sz="2100" b="1" i="1" dirty="0">
                <a:latin typeface="Arial" pitchFamily="34" charset="0"/>
                <a:cs typeface="Arial" pitchFamily="34" charset="0"/>
              </a:rPr>
              <a:t> and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2100" b="1" i="1" dirty="0" err="1">
                <a:latin typeface="Arial" pitchFamily="34" charset="0"/>
                <a:cs typeface="Arial" pitchFamily="34" charset="0"/>
              </a:rPr>
              <a:t>or</a:t>
            </a:r>
            <a:endParaRPr lang="es-MX" sz="21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10 Rectángulo"/>
          <p:cNvSpPr/>
          <p:nvPr/>
        </p:nvSpPr>
        <p:spPr>
          <a:xfrm>
            <a:off x="395287" y="1021611"/>
            <a:ext cx="835342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Los operadores “</a:t>
            </a:r>
            <a:r>
              <a:rPr lang="es-MX" sz="1900" b="1" dirty="0">
                <a:solidFill>
                  <a:srgbClr val="3B3BF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” y “</a:t>
            </a:r>
            <a:r>
              <a:rPr lang="es-MX" sz="1900" b="1" dirty="0" err="1">
                <a:solidFill>
                  <a:srgbClr val="3B3BFF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” permiten unir dos o más condiciones simples en una sola condición compleja.</a:t>
            </a:r>
          </a:p>
        </p:txBody>
      </p:sp>
      <p:sp>
        <p:nvSpPr>
          <p:cNvPr id="9" name="10 Rectángulo"/>
          <p:cNvSpPr/>
          <p:nvPr/>
        </p:nvSpPr>
        <p:spPr>
          <a:xfrm>
            <a:off x="395288" y="2051474"/>
            <a:ext cx="8353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Se emplea “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and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” cuando se requiere que se cumplan </a:t>
            </a:r>
            <a:r>
              <a:rPr lang="es-MX" sz="1900" u="sng" dirty="0" smtClean="0">
                <a:latin typeface="Arial" pitchFamily="34" charset="0"/>
                <a:cs typeface="Arial" pitchFamily="34" charset="0"/>
              </a:rPr>
              <a:t>todas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las condiciones.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351059" y="2330874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51059" y="4658854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8" y="3553942"/>
            <a:ext cx="828000" cy="82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0" y="4879158"/>
            <a:ext cx="828000" cy="82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0" y="3288855"/>
            <a:ext cx="828000" cy="82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9" y="2931448"/>
            <a:ext cx="828000" cy="82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9" y="5276639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395288" y="465926"/>
            <a:ext cx="835342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Los operadores “</a:t>
            </a:r>
            <a:r>
              <a:rPr lang="es-MX" sz="1900" b="1" dirty="0" smtClean="0">
                <a:solidFill>
                  <a:srgbClr val="3B3BF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” y “</a:t>
            </a:r>
            <a:r>
              <a:rPr lang="es-MX" sz="1900" b="1" dirty="0" err="1" smtClean="0">
                <a:solidFill>
                  <a:srgbClr val="3B3BFF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” únicamente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pueden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tomar valores booleanos (verdadero o falso), por lo que se utilizan con dos condiciones.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691225" y="1874932"/>
            <a:ext cx="6976883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1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continuación</a:t>
            </a:r>
            <a:r>
              <a:rPr lang="en-US" altLang="en-US" sz="1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n-US" altLang="en-US" sz="1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altLang="en-US" sz="1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posibles</a:t>
            </a:r>
            <a:r>
              <a:rPr lang="en-US" altLang="en-US" sz="1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combinaciones</a:t>
            </a:r>
            <a:r>
              <a:rPr lang="en-US" altLang="en-US" sz="1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50323"/>
              </p:ext>
            </p:extLst>
          </p:nvPr>
        </p:nvGraphicFramePr>
        <p:xfrm>
          <a:off x="531777" y="3974626"/>
          <a:ext cx="3708000" cy="1714610"/>
        </p:xfrm>
        <a:graphic>
          <a:graphicData uri="http://schemas.openxmlformats.org/drawingml/2006/table">
            <a:tbl>
              <a:tblPr firstRow="1" bandRow="1"/>
              <a:tblGrid>
                <a:gridCol w="1236000"/>
                <a:gridCol w="1236000"/>
                <a:gridCol w="1236000"/>
              </a:tblGrid>
              <a:tr h="4174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1ra. condición</a:t>
                      </a: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2da. condición</a:t>
                      </a: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r>
                        <a:rPr lang="es-MX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500" i="1" baseline="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endParaRPr lang="es-MX" sz="15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344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</a:tr>
              <a:tr h="2344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</a:tr>
              <a:tr h="2344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</a:tr>
              <a:tr h="2344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</a:tr>
            </a:tbl>
          </a:graphicData>
        </a:graphic>
      </p:graphicFrame>
      <p:sp>
        <p:nvSpPr>
          <p:cNvPr id="10" name="CuadroTexto 11"/>
          <p:cNvSpPr txBox="1"/>
          <p:nvPr/>
        </p:nvSpPr>
        <p:spPr>
          <a:xfrm>
            <a:off x="853752" y="3558521"/>
            <a:ext cx="3100867" cy="330870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s-MX" sz="17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17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MX" sz="17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Condición1 </a:t>
            </a:r>
            <a:r>
              <a:rPr lang="es-MX" sz="1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s-MX" sz="17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Condición2</a:t>
            </a:r>
            <a:r>
              <a:rPr lang="es-MX" sz="1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1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27045"/>
              </p:ext>
            </p:extLst>
          </p:nvPr>
        </p:nvGraphicFramePr>
        <p:xfrm>
          <a:off x="4827081" y="3974626"/>
          <a:ext cx="3708000" cy="1714610"/>
        </p:xfrm>
        <a:graphic>
          <a:graphicData uri="http://schemas.openxmlformats.org/drawingml/2006/table">
            <a:tbl>
              <a:tblPr firstRow="1" bandRow="1"/>
              <a:tblGrid>
                <a:gridCol w="1236000"/>
                <a:gridCol w="1236000"/>
                <a:gridCol w="1236000"/>
              </a:tblGrid>
              <a:tr h="4174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1ra. condición</a:t>
                      </a: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2da. condición</a:t>
                      </a: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</a:t>
                      </a:r>
                      <a:r>
                        <a:rPr lang="es-MX" sz="1500" dirty="0" err="1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endParaRPr lang="es-MX" sz="15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344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</a:tr>
              <a:tr h="2344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</a:tr>
              <a:tr h="2344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3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</a:tr>
              <a:tr h="2344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5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Verdadero</a:t>
                      </a:r>
                      <a:endParaRPr lang="es-MX" sz="1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2" marR="68592" marT="34301" marB="343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FFCD"/>
                    </a:solidFill>
                  </a:tcPr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5213656" y="3558521"/>
            <a:ext cx="2930949" cy="330870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s-MX" sz="17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17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MX" sz="17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Condición1 </a:t>
            </a:r>
            <a:r>
              <a:rPr lang="es-MX" sz="17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MX" sz="17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Condición2</a:t>
            </a:r>
            <a:r>
              <a:rPr lang="es-MX" sz="1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1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1"/>
          <p:cNvSpPr txBox="1"/>
          <p:nvPr/>
        </p:nvSpPr>
        <p:spPr>
          <a:xfrm>
            <a:off x="4217216" y="2431925"/>
            <a:ext cx="1196500" cy="361648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s-MX" sz="19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endParaRPr lang="es-MX" sz="19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1"/>
          <p:cNvSpPr txBox="1"/>
          <p:nvPr/>
        </p:nvSpPr>
        <p:spPr>
          <a:xfrm>
            <a:off x="4265307" y="2697321"/>
            <a:ext cx="1018567" cy="361648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s-MX" sz="19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/ </a:t>
            </a:r>
            <a:r>
              <a:rPr lang="es-MX" sz="19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s-MX" sz="19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1"/>
          <p:cNvSpPr txBox="1"/>
          <p:nvPr/>
        </p:nvSpPr>
        <p:spPr>
          <a:xfrm>
            <a:off x="1916908" y="2555134"/>
            <a:ext cx="5797118" cy="361648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algn="ctr"/>
            <a:r>
              <a:rPr lang="es-MX" sz="19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19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MX" sz="19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primeraCondición</a:t>
            </a:r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s-MX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segundaCondición</a:t>
            </a:r>
            <a:r>
              <a:rPr lang="es-MX" sz="1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17" name="Elbow Connector 13"/>
          <p:cNvCxnSpPr/>
          <p:nvPr/>
        </p:nvCxnSpPr>
        <p:spPr>
          <a:xfrm rot="16200000" flipH="1">
            <a:off x="5640141" y="2518969"/>
            <a:ext cx="576000" cy="1656000"/>
          </a:xfrm>
          <a:prstGeom prst="bentConnector3">
            <a:avLst>
              <a:gd name="adj1" fmla="val 34352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3"/>
          <p:cNvCxnSpPr/>
          <p:nvPr/>
        </p:nvCxnSpPr>
        <p:spPr>
          <a:xfrm rot="5400000">
            <a:off x="3219201" y="2284969"/>
            <a:ext cx="576000" cy="2124000"/>
          </a:xfrm>
          <a:prstGeom prst="bentConnector3">
            <a:avLst>
              <a:gd name="adj1" fmla="val 34352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2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395287" y="678834"/>
            <a:ext cx="8353425" cy="9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Predicción de compra: Supongamos que una persona quiere comprar un vehículo y tiene 2 condiciones estrictas para hacerlo: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10795" y="2661448"/>
            <a:ext cx="5938175" cy="19236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precio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float(</a:t>
            </a:r>
            <a:r>
              <a:rPr lang="en-US" altLang="en-US" sz="17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input(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Precio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vehículo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7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 eaLnBrk="0" hangingPunct="0"/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compacto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"¿El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vehículo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compacto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"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eaLnBrk="0" hangingPunct="0"/>
            <a:r>
              <a:rPr lang="en-US" altLang="en-US" sz="17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precio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210000) </a:t>
            </a:r>
            <a:r>
              <a:rPr lang="en-US" altLang="en-US" sz="17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compacto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"Si") :</a:t>
            </a:r>
          </a:p>
          <a:p>
            <a:pPr algn="l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Comprar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vehículo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</a:p>
          <a:p>
            <a:pPr algn="l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print(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 </a:t>
            </a:r>
            <a:r>
              <a:rPr lang="en-US" altLang="en-US" sz="17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comprar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vehículo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7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"/>
          <p:cNvGrpSpPr/>
          <p:nvPr/>
        </p:nvGrpSpPr>
        <p:grpSpPr>
          <a:xfrm>
            <a:off x="467081" y="4972161"/>
            <a:ext cx="4096676" cy="1455526"/>
            <a:chOff x="4603915" y="3770935"/>
            <a:chExt cx="3727233" cy="2121279"/>
          </a:xfrm>
        </p:grpSpPr>
        <p:pic>
          <p:nvPicPr>
            <p:cNvPr id="12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13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Precio del vehículo</a:t>
              </a:r>
              <a:r>
                <a:rPr lang="es-MX" sz="1500" b="1" dirty="0">
                  <a:latin typeface="Consolas" panose="020B0609020204030204" pitchFamily="49" charset="0"/>
                  <a:cs typeface="Rod" panose="02030509050101010101" pitchFamily="49" charset="-79"/>
                </a:rPr>
                <a:t>:</a:t>
              </a:r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 180000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¿El vehículo es compacto? Si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Comprar vehículo</a:t>
              </a:r>
            </a:p>
          </p:txBody>
        </p:sp>
      </p:grpSp>
      <p:grpSp>
        <p:nvGrpSpPr>
          <p:cNvPr id="14" name="Group 3"/>
          <p:cNvGrpSpPr/>
          <p:nvPr/>
        </p:nvGrpSpPr>
        <p:grpSpPr>
          <a:xfrm>
            <a:off x="4563757" y="4972161"/>
            <a:ext cx="4096676" cy="1455526"/>
            <a:chOff x="4603915" y="3770935"/>
            <a:chExt cx="3727233" cy="2121279"/>
          </a:xfrm>
        </p:grpSpPr>
        <p:pic>
          <p:nvPicPr>
            <p:cNvPr id="1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16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Precio del vehículo</a:t>
              </a:r>
              <a:r>
                <a:rPr lang="es-MX" sz="1500" b="1" dirty="0">
                  <a:latin typeface="Consolas" panose="020B0609020204030204" pitchFamily="49" charset="0"/>
                  <a:cs typeface="Rod" panose="02030509050101010101" pitchFamily="49" charset="-79"/>
                </a:rPr>
                <a:t>:</a:t>
              </a:r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 280000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¿El vehículo es compacto? Si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No Comprar vehículo</a:t>
              </a:r>
            </a:p>
          </p:txBody>
        </p:sp>
      </p:grpSp>
      <p:sp>
        <p:nvSpPr>
          <p:cNvPr id="21" name="Oval 39"/>
          <p:cNvSpPr/>
          <p:nvPr/>
        </p:nvSpPr>
        <p:spPr>
          <a:xfrm>
            <a:off x="2966010" y="3294921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40"/>
          <p:cNvSpPr/>
          <p:nvPr/>
        </p:nvSpPr>
        <p:spPr>
          <a:xfrm>
            <a:off x="5861955" y="3294921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39"/>
          <p:cNvSpPr/>
          <p:nvPr/>
        </p:nvSpPr>
        <p:spPr>
          <a:xfrm>
            <a:off x="641425" y="5163037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40"/>
          <p:cNvSpPr/>
          <p:nvPr/>
        </p:nvSpPr>
        <p:spPr>
          <a:xfrm>
            <a:off x="641425" y="5415037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40"/>
          <p:cNvSpPr/>
          <p:nvPr/>
        </p:nvSpPr>
        <p:spPr>
          <a:xfrm>
            <a:off x="4741107" y="5415037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324930" y="4656882"/>
            <a:ext cx="4247069" cy="3231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Cumpliendo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estrictamente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ambas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condiciones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4993107" y="4656882"/>
            <a:ext cx="3027869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Cumpliendo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sólo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0 Rectángulo"/>
          <p:cNvSpPr/>
          <p:nvPr/>
        </p:nvSpPr>
        <p:spPr>
          <a:xfrm>
            <a:off x="767425" y="20684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Ejemplo práctico - </a:t>
            </a:r>
            <a:r>
              <a:rPr lang="es-MX" sz="2100" b="1" i="1" dirty="0">
                <a:latin typeface="Arial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19" name="10 Rectángulo"/>
          <p:cNvSpPr/>
          <p:nvPr/>
        </p:nvSpPr>
        <p:spPr>
          <a:xfrm>
            <a:off x="1062391" y="1638560"/>
            <a:ext cx="835342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vehículo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debe costar menos de $210,000</a:t>
            </a:r>
            <a:endParaRPr lang="es-MX" sz="1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El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vehículo debe ser compacto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6838" y="1785096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5" name="Rectangle 24"/>
          <p:cNvSpPr/>
          <p:nvPr/>
        </p:nvSpPr>
        <p:spPr>
          <a:xfrm>
            <a:off x="806838" y="2214697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46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15376" y="1707247"/>
            <a:ext cx="7426671" cy="19236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n-US" altLang="en-US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input(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"¿</a:t>
            </a:r>
            <a:r>
              <a:rPr lang="en-US" altLang="en-US" sz="17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Qué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día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7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hoy? "</a:t>
            </a:r>
            <a:r>
              <a:rPr lang="en-US" alt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 eaLnBrk="0" hangingPunct="0"/>
            <a:r>
              <a:rPr lang="en-US" altLang="en-US" sz="1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streno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 </a:t>
            </a:r>
            <a:r>
              <a:rPr lang="en-US" alt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"¿Se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estrenó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película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terror? "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/>
            <a:endParaRPr lang="en-US" altLang="en-US" sz="17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/>
            <a:r>
              <a:rPr lang="en-US" altLang="en-US" sz="17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"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martes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 </a:t>
            </a:r>
            <a:r>
              <a:rPr lang="en-US" altLang="en-US" sz="17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estreno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"Si") :</a:t>
            </a:r>
          </a:p>
          <a:p>
            <a:pPr algn="l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"Hoy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buen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día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 cine"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</a:p>
          <a:p>
            <a:pPr algn="l" eaLnBrk="0" hangingPunct="0"/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print(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Hoy NO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buen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día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altLang="en-US" sz="17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US" altLang="en-US" sz="17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 cine"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17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"/>
          <p:cNvGrpSpPr/>
          <p:nvPr/>
        </p:nvGrpSpPr>
        <p:grpSpPr>
          <a:xfrm>
            <a:off x="2661951" y="5102406"/>
            <a:ext cx="5628919" cy="1455526"/>
            <a:chOff x="4603915" y="3715408"/>
            <a:chExt cx="3727233" cy="2121279"/>
          </a:xfrm>
        </p:grpSpPr>
        <p:pic>
          <p:nvPicPr>
            <p:cNvPr id="12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15408"/>
              <a:ext cx="3727233" cy="2121279"/>
            </a:xfrm>
            <a:prstGeom prst="rect">
              <a:avLst/>
            </a:prstGeom>
          </p:spPr>
        </p:pic>
        <p:sp>
          <p:nvSpPr>
            <p:cNvPr id="13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¿Qué día es hoy? viernes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¿Se estrenó una película de terror? Si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Hoy es un buen día para ir al cine</a:t>
              </a:r>
            </a:p>
          </p:txBody>
        </p:sp>
      </p:grpSp>
      <p:grpSp>
        <p:nvGrpSpPr>
          <p:cNvPr id="21" name="Group 3"/>
          <p:cNvGrpSpPr/>
          <p:nvPr/>
        </p:nvGrpSpPr>
        <p:grpSpPr>
          <a:xfrm>
            <a:off x="2661951" y="3689526"/>
            <a:ext cx="5628919" cy="1455526"/>
            <a:chOff x="4603915" y="3770935"/>
            <a:chExt cx="3727233" cy="2121279"/>
          </a:xfrm>
        </p:grpSpPr>
        <p:pic>
          <p:nvPicPr>
            <p:cNvPr id="22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23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¿Qué día es hoy? martes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¿Se estrenó una película de terror? No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Hoy es un buen día para ir al cine</a:t>
              </a:r>
            </a:p>
          </p:txBody>
        </p:sp>
      </p:grpSp>
      <p:sp>
        <p:nvSpPr>
          <p:cNvPr id="14" name="Oval 39"/>
          <p:cNvSpPr/>
          <p:nvPr/>
        </p:nvSpPr>
        <p:spPr>
          <a:xfrm>
            <a:off x="2980397" y="3908255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40"/>
          <p:cNvSpPr/>
          <p:nvPr/>
        </p:nvSpPr>
        <p:spPr>
          <a:xfrm>
            <a:off x="2980397" y="5573942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43"/>
          <p:cNvSpPr/>
          <p:nvPr/>
        </p:nvSpPr>
        <p:spPr>
          <a:xfrm>
            <a:off x="2161687" y="2345242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44"/>
          <p:cNvSpPr/>
          <p:nvPr/>
        </p:nvSpPr>
        <p:spPr>
          <a:xfrm>
            <a:off x="5128821" y="2345242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309428" y="4545380"/>
            <a:ext cx="168166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Cumpliendo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al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0 Rectángulo"/>
          <p:cNvSpPr/>
          <p:nvPr/>
        </p:nvSpPr>
        <p:spPr>
          <a:xfrm>
            <a:off x="395287" y="678834"/>
            <a:ext cx="835342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Predicción de asistencia: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supongamos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que una persona únicamente va al cine cuando es martes </a:t>
            </a:r>
            <a:r>
              <a:rPr lang="es-MX" sz="1900" b="1" dirty="0">
                <a:latin typeface="Arial" pitchFamily="34" charset="0"/>
                <a:cs typeface="Arial" pitchFamily="34" charset="0"/>
              </a:rPr>
              <a:t>o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cuando se estrena una película de terror.</a:t>
            </a:r>
          </a:p>
        </p:txBody>
      </p:sp>
      <p:sp>
        <p:nvSpPr>
          <p:cNvPr id="20" name="10 Rectángulo"/>
          <p:cNvSpPr/>
          <p:nvPr/>
        </p:nvSpPr>
        <p:spPr>
          <a:xfrm>
            <a:off x="767425" y="206846"/>
            <a:ext cx="76249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Ejemplo práctico - </a:t>
            </a:r>
            <a:r>
              <a:rPr lang="es-MX" sz="2100" b="1" i="1" dirty="0" err="1" smtClean="0">
                <a:latin typeface="Arial" pitchFamily="34" charset="0"/>
                <a:cs typeface="Arial" pitchFamily="34" charset="0"/>
              </a:rPr>
              <a:t>or</a:t>
            </a:r>
            <a:endParaRPr lang="es-MX" sz="21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3"/>
          <p:cNvGrpSpPr/>
          <p:nvPr/>
        </p:nvGrpSpPr>
        <p:grpSpPr>
          <a:xfrm>
            <a:off x="327381" y="4241800"/>
            <a:ext cx="4379908" cy="1553427"/>
            <a:chOff x="4603915" y="3770935"/>
            <a:chExt cx="3727233" cy="2121279"/>
          </a:xfrm>
        </p:grpSpPr>
        <p:pic>
          <p:nvPicPr>
            <p:cNvPr id="12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13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¿En qué mes estamos? Noviembre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El mes tiene 30 días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Excelente día</a:t>
              </a:r>
            </a:p>
          </p:txBody>
        </p:sp>
      </p:grpSp>
      <p:sp>
        <p:nvSpPr>
          <p:cNvPr id="21" name="Rectangle 1"/>
          <p:cNvSpPr txBox="1">
            <a:spLocks noChangeArrowheads="1"/>
          </p:cNvSpPr>
          <p:nvPr/>
        </p:nvSpPr>
        <p:spPr bwMode="auto">
          <a:xfrm>
            <a:off x="1114751" y="2054715"/>
            <a:ext cx="7573001" cy="15850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 =</a:t>
            </a:r>
            <a:r>
              <a:rPr lang="es-MX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input</a:t>
            </a:r>
            <a:r>
              <a:rPr lang="es-MX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MX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"¿En qué mes estamos? </a:t>
            </a:r>
            <a:r>
              <a:rPr lang="es-MX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"Abril" </a:t>
            </a: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 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Junio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100" b="1" kern="0" dirty="0">
                <a:solidFill>
                  <a:srgbClr val="0000FF"/>
                </a:solidFill>
                <a:latin typeface="Consolas" panose="020B0609020204030204" pitchFamily="49" charset="0"/>
                <a:ea typeface="Segoe UI Light" panose="020B0502040204020203" pitchFamily="34" charset="0"/>
                <a:cs typeface="Arial" panose="020B0604020202020204" pitchFamily="34" charset="0"/>
              </a:rPr>
              <a:t>\</a:t>
            </a:r>
          </a:p>
          <a:p>
            <a:pPr algn="l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 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Septiembre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Noviembre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</a:t>
            </a:r>
          </a:p>
          <a:p>
            <a:pPr algn="l"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print(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"El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tiene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30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días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Excelente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día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3"/>
          <p:cNvGrpSpPr/>
          <p:nvPr/>
        </p:nvGrpSpPr>
        <p:grpSpPr>
          <a:xfrm>
            <a:off x="4440183" y="4241800"/>
            <a:ext cx="4379908" cy="1553427"/>
            <a:chOff x="4603915" y="3770935"/>
            <a:chExt cx="3727233" cy="2121279"/>
          </a:xfrm>
        </p:grpSpPr>
        <p:pic>
          <p:nvPicPr>
            <p:cNvPr id="2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24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¿En qué mes estamos? Enero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Excelente día</a:t>
              </a:r>
            </a:p>
            <a:p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88430" y="3948043"/>
            <a:ext cx="4247069" cy="3231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Cumpliendo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al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082007" y="3948043"/>
            <a:ext cx="3027869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Cumpliendo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ninguna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10 Rectángulo"/>
          <p:cNvSpPr/>
          <p:nvPr/>
        </p:nvSpPr>
        <p:spPr>
          <a:xfrm>
            <a:off x="395288" y="1136034"/>
            <a:ext cx="835342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Respuesta: </a:t>
            </a:r>
            <a:r>
              <a:rPr lang="es-MX" sz="2100" b="1" kern="0" dirty="0" smtClean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Sí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, utilizando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el </a:t>
            </a:r>
            <a:r>
              <a:rPr lang="es-MX" sz="1900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900" i="1" dirty="0" err="1">
                <a:latin typeface="Arial" pitchFamily="34" charset="0"/>
                <a:cs typeface="Arial" pitchFamily="34" charset="0"/>
              </a:rPr>
              <a:t>backslash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o barra invertida ( 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\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sp>
        <p:nvSpPr>
          <p:cNvPr id="26" name="10 Rectángulo"/>
          <p:cNvSpPr/>
          <p:nvPr/>
        </p:nvSpPr>
        <p:spPr>
          <a:xfrm>
            <a:off x="767425" y="206846"/>
            <a:ext cx="7624916" cy="100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¿Es posible combinar más de dos “and”/“</a:t>
            </a:r>
            <a:r>
              <a:rPr lang="es-MX" sz="2100" b="1" dirty="0" err="1">
                <a:latin typeface="Arial" pitchFamily="34" charset="0"/>
                <a:cs typeface="Arial" pitchFamily="34" charset="0"/>
              </a:rPr>
              <a:t>or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” en un sólo comando </a:t>
            </a:r>
            <a:r>
              <a:rPr lang="es-MX" sz="2100" b="1" dirty="0" err="1">
                <a:latin typeface="Arial" pitchFamily="34" charset="0"/>
                <a:cs typeface="Arial" pitchFamily="34" charset="0"/>
              </a:rPr>
              <a:t>if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2" name="Oval 1"/>
          <p:cNvSpPr/>
          <p:nvPr/>
        </p:nvSpPr>
        <p:spPr>
          <a:xfrm>
            <a:off x="6150840" y="2378514"/>
            <a:ext cx="396000" cy="396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5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92D050"/>
          </a:solidFill>
          <a:tailEnd type="triangle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12467</TotalTime>
  <Words>452</Words>
  <Application>Microsoft Office PowerPoint</Application>
  <PresentationFormat>Presentación en pantalla (4:3)</PresentationFormat>
  <Paragraphs>120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Rod</vt:lpstr>
      <vt:lpstr>Segoe UI Light</vt:lpstr>
      <vt:lpstr>Times New Roman</vt:lpstr>
      <vt:lpstr>Wingdings</vt:lpstr>
      <vt:lpstr>Expo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MARCO ANTONIO HERNANDEZ PEREZ</cp:lastModifiedBy>
  <cp:revision>805</cp:revision>
  <dcterms:created xsi:type="dcterms:W3CDTF">2011-06-30T18:22:17Z</dcterms:created>
  <dcterms:modified xsi:type="dcterms:W3CDTF">2016-11-05T03:28:13Z</dcterms:modified>
</cp:coreProperties>
</file>