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8" r:id="rId2"/>
    <p:sldId id="438" r:id="rId3"/>
    <p:sldId id="439" r:id="rId4"/>
    <p:sldId id="433" r:id="rId5"/>
    <p:sldId id="435" r:id="rId6"/>
    <p:sldId id="44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26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4" clrIdx="0">
    <p:extLst/>
  </p:cmAuthor>
  <p:cmAuthor id="2" name="Rolando Menchaca Mendez" initials="RMM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3E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5" autoAdjust="0"/>
    <p:restoredTop sz="89818" autoAdjust="0"/>
  </p:normalViewPr>
  <p:slideViewPr>
    <p:cSldViewPr snapToGrid="0" snapToObjects="1">
      <p:cViewPr varScale="1">
        <p:scale>
          <a:sx n="67" d="100"/>
          <a:sy n="67" d="100"/>
        </p:scale>
        <p:origin x="1482" y="60"/>
      </p:cViewPr>
      <p:guideLst>
        <p:guide orient="horz" pos="2160"/>
        <p:guide pos="226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21BD2DA-A3E8-4EAD-AE64-AB3C45046DEB}" type="datetimeFigureOut">
              <a:rPr lang="es-ES"/>
              <a:pPr>
                <a:defRPr/>
              </a:pPr>
              <a:t>04/11/2016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B6D1579-0FA4-4CBD-8FAB-3570E99027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431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7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 bwMode="auto">
          <a:xfrm>
            <a:off x="179388" y="163773"/>
            <a:ext cx="8786812" cy="629576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BC8C8-CD7F-4504-B714-A7E8EABABDBB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2341C-9B05-4A66-AFB6-7B55EA40A7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9840E-4B2C-49E8-88D4-B720486F05D9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8EB1D-BC7B-4BA1-910B-21FF513504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182563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0AA7-DF83-40DC-ADF0-60B0CBA23648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82563" y="3281363"/>
            <a:ext cx="8788400" cy="3175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F814-CA4A-4E74-BE68-996818BA1B0A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3835400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B23B-3F89-45AB-9FF4-4B2F67317D41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0845-425A-4454-AAAE-A92014CC16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77A77-1093-4B31-8FC1-D9FD8FE7060C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0EE8A-459E-429E-B3FC-1A5F86816C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VerticalTC.png"/>
          <p:cNvPicPr>
            <a:picLocks noChangeAspect="1"/>
          </p:cNvPicPr>
          <p:nvPr/>
        </p:nvPicPr>
        <p:blipFill>
          <a:blip r:embed="rId2"/>
          <a:srcRect t="-93649"/>
          <a:stretch>
            <a:fillRect/>
          </a:stretch>
        </p:blipFill>
        <p:spPr bwMode="auto">
          <a:xfrm>
            <a:off x="7445375" y="1177925"/>
            <a:ext cx="1524000" cy="52752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C9AD-4C72-4C41-8209-FA99BB1F04B6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6780-5D50-44F3-8C05-0A46451B15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82563" y="1179513"/>
            <a:ext cx="8788400" cy="527685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3" name="Picture 5" descr="DirectionalButtons-LeftOnlyOnl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488" y="538163"/>
            <a:ext cx="752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4393F-CEF9-4E2B-A5BE-34BAA5746E85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C69C-386F-4652-BA89-668D8C31C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FB05-85A1-41A5-899A-B45FF7BFA61D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99628-9714-4E7E-A723-9CD7080952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 bwMode="auto">
          <a:xfrm>
            <a:off x="177800" y="1179513"/>
            <a:ext cx="8788400" cy="5276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3DDCD-0BC7-46B6-99B1-4176152BA2C7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B737-6D78-49B2-8F62-B74DB5CBF5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 bwMode="auto">
          <a:xfrm>
            <a:off x="182563" y="1179513"/>
            <a:ext cx="8785225" cy="5276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/>
          <a:lstStyle>
            <a:lvl1pPr algn="r">
              <a:defRPr sz="4800" b="0" cap="none" baseline="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7268-7161-4D45-85C4-168FC98037A8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E2D2-9A1D-4647-AB0E-A340C770AF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5BCAC-B881-4CE2-A9CF-7BF45981F5BC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D9DC6-F379-4266-ADA2-B9F536010B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CE206-C29F-43E4-8CE3-9D70D789DA7E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EFE7D-B662-4865-ABFF-40FB46038E9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9561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EDB8-3D6B-41EA-9C07-EDE9CDC352B4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79388" y="1584325"/>
            <a:ext cx="8786812" cy="487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4B799-3CF8-4A59-BEBB-D21F5893F0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Rectángulo"/>
          <p:cNvSpPr/>
          <p:nvPr userDrawn="1"/>
        </p:nvSpPr>
        <p:spPr>
          <a:xfrm>
            <a:off x="182946" y="195230"/>
            <a:ext cx="8783254" cy="6258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74937-F01F-4CFA-B58E-11C6069DDC37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0"/>
          <a:stretch>
            <a:fillRect/>
          </a:stretch>
        </p:blipFill>
        <p:spPr bwMode="auto">
          <a:xfrm>
            <a:off x="182563" y="1179513"/>
            <a:ext cx="4229100" cy="52736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2C75-B842-4F77-BC3B-63DBAB753FAE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994F-D2FF-4230-99AF-5DDE7A4AB6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5925" y="1457325"/>
            <a:ext cx="8308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5925" y="2770188"/>
            <a:ext cx="8308975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013" y="6454775"/>
            <a:ext cx="2398712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04040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C031C61-1244-4612-9014-1CFCD186ED43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350" y="6454775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5710BF-EA80-4DAF-9B1D-A37F7E658E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76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8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4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D:\SEPI\MATERIAS\3er. SEM\MULTIMEDIA\ANIMACION\IPN-3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561" y="254608"/>
            <a:ext cx="580908" cy="8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307657" y="322848"/>
            <a:ext cx="639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Instituto Politécnico Nacional</a:t>
            </a:r>
          </a:p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Centro de Investigación en Computación 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41" y="378292"/>
            <a:ext cx="818420" cy="596998"/>
          </a:xfrm>
          <a:prstGeom prst="rect">
            <a:avLst/>
          </a:prstGeom>
        </p:spPr>
      </p:pic>
      <p:sp>
        <p:nvSpPr>
          <p:cNvPr id="17" name="16 Rectángulo"/>
          <p:cNvSpPr/>
          <p:nvPr/>
        </p:nvSpPr>
        <p:spPr>
          <a:xfrm>
            <a:off x="174812" y="2235610"/>
            <a:ext cx="8794376" cy="18928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Módulo IX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s-MX" sz="1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err="1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Iteradores</a:t>
            </a: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en Python</a:t>
            </a:r>
            <a:endParaRPr lang="es-MX" sz="4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767425" y="2328852"/>
            <a:ext cx="479517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Hay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dos tipos de </a:t>
            </a:r>
            <a:r>
              <a:rPr lang="es-MX" sz="1900" dirty="0" err="1">
                <a:latin typeface="Arial" pitchFamily="34" charset="0"/>
                <a:cs typeface="Arial" pitchFamily="34" charset="0"/>
              </a:rPr>
              <a:t>iteradores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s-MX" sz="7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9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Finitos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.- repiten el código un número de veces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determinado.</a:t>
            </a:r>
            <a:endParaRPr lang="es-MX" sz="19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9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Infinitos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.- repiten el código hasta que encuentren una condición de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término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9"/>
          <a:stretch/>
        </p:blipFill>
        <p:spPr>
          <a:xfrm>
            <a:off x="5899500" y="2586560"/>
            <a:ext cx="2492841" cy="2240529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>
            <a:off x="656811" y="3160021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Isosceles Triangle 7"/>
          <p:cNvSpPr/>
          <p:nvPr/>
        </p:nvSpPr>
        <p:spPr>
          <a:xfrm rot="5400000">
            <a:off x="656811" y="4025545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4 Rectángulo"/>
          <p:cNvSpPr/>
          <p:nvPr/>
        </p:nvSpPr>
        <p:spPr>
          <a:xfrm>
            <a:off x="767425" y="338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err="1">
                <a:latin typeface="Arial" pitchFamily="34" charset="0"/>
                <a:cs typeface="Arial" pitchFamily="34" charset="0"/>
              </a:rPr>
              <a:t>Iterador</a:t>
            </a:r>
            <a:endParaRPr lang="es-MX" sz="2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4 Rectángulo"/>
          <p:cNvSpPr/>
          <p:nvPr/>
        </p:nvSpPr>
        <p:spPr>
          <a:xfrm>
            <a:off x="395288" y="890006"/>
            <a:ext cx="8353425" cy="915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Iterar significa repetir un proceso. A cada repetición del proceso se le llama una "iteración“.</a:t>
            </a:r>
          </a:p>
        </p:txBody>
      </p:sp>
    </p:spTree>
    <p:extLst>
      <p:ext uri="{BB962C8B-B14F-4D97-AF65-F5344CB8AC3E}">
        <p14:creationId xmlns:p14="http://schemas.microsoft.com/office/powerpoint/2010/main" val="272070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358775" y="915506"/>
            <a:ext cx="8389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La función 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range</a:t>
            </a: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()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genera un arreglo de números. A esta función se le pueden dar hasta tres parámetros enteros.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7"/>
          <p:cNvSpPr txBox="1"/>
          <p:nvPr/>
        </p:nvSpPr>
        <p:spPr>
          <a:xfrm>
            <a:off x="1384753" y="2001238"/>
            <a:ext cx="15199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n parámetro</a:t>
            </a:r>
          </a:p>
        </p:txBody>
      </p:sp>
      <p:sp>
        <p:nvSpPr>
          <p:cNvPr id="37" name="2 CuadroTexto"/>
          <p:cNvSpPr txBox="1"/>
          <p:nvPr/>
        </p:nvSpPr>
        <p:spPr>
          <a:xfrm>
            <a:off x="5682444" y="2282812"/>
            <a:ext cx="31047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Arreglo del 0 al 5,</a:t>
            </a:r>
          </a:p>
          <a:p>
            <a:pPr algn="just"/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con incrementos de 1 en 1.</a:t>
            </a:r>
          </a:p>
        </p:txBody>
      </p:sp>
      <p:sp>
        <p:nvSpPr>
          <p:cNvPr id="38" name="2 CuadroTexto"/>
          <p:cNvSpPr txBox="1"/>
          <p:nvPr/>
        </p:nvSpPr>
        <p:spPr>
          <a:xfrm>
            <a:off x="5682444" y="3911569"/>
            <a:ext cx="29886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Arreglo del 3 al 6, </a:t>
            </a:r>
          </a:p>
          <a:p>
            <a:pPr algn="just"/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con incrementos de 1 en 1.</a:t>
            </a:r>
          </a:p>
        </p:txBody>
      </p:sp>
      <p:sp>
        <p:nvSpPr>
          <p:cNvPr id="39" name="2 CuadroTexto"/>
          <p:cNvSpPr txBox="1"/>
          <p:nvPr/>
        </p:nvSpPr>
        <p:spPr>
          <a:xfrm>
            <a:off x="5682443" y="4977721"/>
            <a:ext cx="298863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Arreglo de los números entre el </a:t>
            </a:r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y el 8, con incrementos de 2 en 2.</a:t>
            </a:r>
          </a:p>
        </p:txBody>
      </p:sp>
      <p:sp>
        <p:nvSpPr>
          <p:cNvPr id="40" name="CuadroTexto 24"/>
          <p:cNvSpPr txBox="1"/>
          <p:nvPr/>
        </p:nvSpPr>
        <p:spPr>
          <a:xfrm>
            <a:off x="1384753" y="3644830"/>
            <a:ext cx="17379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os parámetros</a:t>
            </a:r>
          </a:p>
        </p:txBody>
      </p:sp>
      <p:sp>
        <p:nvSpPr>
          <p:cNvPr id="41" name="CuadroTexto 25"/>
          <p:cNvSpPr txBox="1"/>
          <p:nvPr/>
        </p:nvSpPr>
        <p:spPr>
          <a:xfrm>
            <a:off x="1384753" y="4856621"/>
            <a:ext cx="17779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7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MX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res parámetros</a:t>
            </a:r>
          </a:p>
        </p:txBody>
      </p:sp>
      <p:graphicFrame>
        <p:nvGraphicFramePr>
          <p:cNvPr id="43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125012"/>
              </p:ext>
            </p:extLst>
          </p:nvPr>
        </p:nvGraphicFramePr>
        <p:xfrm>
          <a:off x="4058507" y="2400680"/>
          <a:ext cx="1275865" cy="3810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34465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4" name="Conector recto de flecha 10"/>
          <p:cNvCxnSpPr>
            <a:stCxn id="52" idx="3"/>
            <a:endCxn id="43" idx="1"/>
          </p:cNvCxnSpPr>
          <p:nvPr/>
        </p:nvCxnSpPr>
        <p:spPr>
          <a:xfrm>
            <a:off x="3251200" y="2590590"/>
            <a:ext cx="807307" cy="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aphicFrame>
        <p:nvGraphicFramePr>
          <p:cNvPr id="46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132089"/>
              </p:ext>
            </p:extLst>
          </p:nvPr>
        </p:nvGraphicFramePr>
        <p:xfrm>
          <a:off x="4058507" y="4028960"/>
          <a:ext cx="833120" cy="3810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7" name="Conector recto de flecha 14"/>
          <p:cNvCxnSpPr>
            <a:stCxn id="51" idx="3"/>
            <a:endCxn id="46" idx="1"/>
          </p:cNvCxnSpPr>
          <p:nvPr/>
        </p:nvCxnSpPr>
        <p:spPr>
          <a:xfrm>
            <a:off x="3492500" y="4219347"/>
            <a:ext cx="566007" cy="113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8" name="CuadroTexto 15"/>
          <p:cNvSpPr txBox="1"/>
          <p:nvPr/>
        </p:nvSpPr>
        <p:spPr>
          <a:xfrm>
            <a:off x="1901102" y="5223943"/>
            <a:ext cx="18334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9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range</a:t>
            </a:r>
            <a:r>
              <a:rPr lang="es-MX" sz="19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(1,8,2</a:t>
            </a:r>
            <a:r>
              <a:rPr lang="es-MX" sz="19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 </a:t>
            </a:r>
            <a:endParaRPr lang="es-MX" sz="19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aphicFrame>
        <p:nvGraphicFramePr>
          <p:cNvPr id="49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14889"/>
              </p:ext>
            </p:extLst>
          </p:nvPr>
        </p:nvGraphicFramePr>
        <p:xfrm>
          <a:off x="4058507" y="5225804"/>
          <a:ext cx="833120" cy="3810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9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s-MX" sz="19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254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0" name="Conector recto de flecha 18"/>
          <p:cNvCxnSpPr>
            <a:stCxn id="48" idx="3"/>
            <a:endCxn id="49" idx="1"/>
          </p:cNvCxnSpPr>
          <p:nvPr/>
        </p:nvCxnSpPr>
        <p:spPr>
          <a:xfrm>
            <a:off x="3734517" y="5416304"/>
            <a:ext cx="32399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1" name="CuadroTexto 15"/>
          <p:cNvSpPr txBox="1"/>
          <p:nvPr/>
        </p:nvSpPr>
        <p:spPr>
          <a:xfrm>
            <a:off x="1901103" y="4026986"/>
            <a:ext cx="15913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9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range</a:t>
            </a:r>
            <a:r>
              <a:rPr lang="es-MX" sz="19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(3,6) </a:t>
            </a:r>
            <a:endParaRPr lang="es-MX" sz="19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2" name="CuadroTexto 15"/>
          <p:cNvSpPr txBox="1"/>
          <p:nvPr/>
        </p:nvSpPr>
        <p:spPr>
          <a:xfrm>
            <a:off x="1901102" y="2398229"/>
            <a:ext cx="13500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MX" sz="19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range</a:t>
            </a:r>
            <a:r>
              <a:rPr lang="es-MX" sz="19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(6) </a:t>
            </a:r>
            <a:endParaRPr lang="es-MX" sz="19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7" name="Rectangle 1"/>
          <p:cNvSpPr>
            <a:spLocks noChangeArrowheads="1"/>
          </p:cNvSpPr>
          <p:nvPr/>
        </p:nvSpPr>
        <p:spPr bwMode="auto">
          <a:xfrm>
            <a:off x="973273" y="2938037"/>
            <a:ext cx="6557828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conteo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siempre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desde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cero con un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973273" y="5858401"/>
            <a:ext cx="6557828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incremento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siempre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entera</a:t>
            </a:r>
            <a:r>
              <a:rPr lang="en-US" alt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4 Rectángulo"/>
          <p:cNvSpPr/>
          <p:nvPr/>
        </p:nvSpPr>
        <p:spPr>
          <a:xfrm>
            <a:off x="767425" y="338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Función </a:t>
            </a:r>
            <a:r>
              <a:rPr lang="es-MX" sz="2100" b="1" dirty="0" err="1">
                <a:latin typeface="Arial" pitchFamily="34" charset="0"/>
                <a:cs typeface="Arial" pitchFamily="34" charset="0"/>
              </a:rPr>
              <a:t>range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15400" y="2044096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3" name="Rectangle 22"/>
          <p:cNvSpPr/>
          <p:nvPr/>
        </p:nvSpPr>
        <p:spPr>
          <a:xfrm>
            <a:off x="1115400" y="4893297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5400" y="3678499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05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3"/>
          <p:cNvGrpSpPr/>
          <p:nvPr/>
        </p:nvGrpSpPr>
        <p:grpSpPr>
          <a:xfrm>
            <a:off x="6209354" y="2069956"/>
            <a:ext cx="2188720" cy="1728000"/>
            <a:chOff x="4603915" y="3770935"/>
            <a:chExt cx="3727233" cy="2121279"/>
          </a:xfrm>
        </p:grpSpPr>
        <p:pic>
          <p:nvPicPr>
            <p:cNvPr id="12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770935"/>
              <a:ext cx="3727233" cy="2121279"/>
            </a:xfrm>
            <a:prstGeom prst="rect">
              <a:avLst/>
            </a:prstGeom>
          </p:spPr>
        </p:pic>
        <p:sp>
          <p:nvSpPr>
            <p:cNvPr id="13" name="Rectangle 7"/>
            <p:cNvSpPr/>
            <p:nvPr/>
          </p:nvSpPr>
          <p:spPr>
            <a:xfrm>
              <a:off x="4994546" y="3960271"/>
              <a:ext cx="2925986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0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2</a:t>
              </a:r>
            </a:p>
          </p:txBody>
        </p:sp>
      </p:grpSp>
      <p:sp>
        <p:nvSpPr>
          <p:cNvPr id="18" name="2 CuadroTexto"/>
          <p:cNvSpPr txBox="1"/>
          <p:nvPr/>
        </p:nvSpPr>
        <p:spPr>
          <a:xfrm>
            <a:off x="1912809" y="2346830"/>
            <a:ext cx="35683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MX" sz="19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variable </a:t>
            </a:r>
            <a:r>
              <a:rPr lang="es-MX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s-MX" sz="19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(3):</a:t>
            </a:r>
          </a:p>
          <a:p>
            <a:pPr algn="just">
              <a:lnSpc>
                <a:spcPct val="150000"/>
              </a:lnSpc>
            </a:pPr>
            <a:r>
              <a:rPr lang="es-MX" sz="19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MX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(variable)</a:t>
            </a:r>
            <a:endParaRPr lang="es-MX" sz="19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ángulo redondeado 5"/>
          <p:cNvSpPr/>
          <p:nvPr/>
        </p:nvSpPr>
        <p:spPr>
          <a:xfrm>
            <a:off x="2042183" y="2831578"/>
            <a:ext cx="427463" cy="378800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Elbow Connector 13"/>
          <p:cNvCxnSpPr/>
          <p:nvPr/>
        </p:nvCxnSpPr>
        <p:spPr>
          <a:xfrm>
            <a:off x="1620362" y="3020978"/>
            <a:ext cx="55283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 2"/>
          <p:cNvSpPr/>
          <p:nvPr/>
        </p:nvSpPr>
        <p:spPr>
          <a:xfrm>
            <a:off x="606040" y="2801090"/>
            <a:ext cx="1184368" cy="4390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50800" dist="25400" dir="16200000">
              <a:srgbClr val="C0C0C0">
                <a:alpha val="75000"/>
              </a:srgb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i="1" dirty="0" err="1" smtClean="0">
                <a:solidFill>
                  <a:schemeClr val="tx1"/>
                </a:solidFill>
              </a:rPr>
              <a:t>Indentación</a:t>
            </a:r>
            <a:endParaRPr lang="es-MX" sz="1600" i="1" dirty="0" smtClean="0">
              <a:solidFill>
                <a:schemeClr val="tx1"/>
              </a:solidFill>
            </a:endParaRPr>
          </a:p>
        </p:txBody>
      </p:sp>
      <p:grpSp>
        <p:nvGrpSpPr>
          <p:cNvPr id="32" name="Group 3"/>
          <p:cNvGrpSpPr/>
          <p:nvPr/>
        </p:nvGrpSpPr>
        <p:grpSpPr>
          <a:xfrm>
            <a:off x="6213953" y="4140219"/>
            <a:ext cx="2188720" cy="1727180"/>
            <a:chOff x="4603915" y="3770935"/>
            <a:chExt cx="3727233" cy="2121279"/>
          </a:xfrm>
        </p:grpSpPr>
        <p:pic>
          <p:nvPicPr>
            <p:cNvPr id="3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770935"/>
              <a:ext cx="3727233" cy="2121279"/>
            </a:xfrm>
            <a:prstGeom prst="rect">
              <a:avLst/>
            </a:prstGeom>
          </p:spPr>
        </p:pic>
        <p:sp>
          <p:nvSpPr>
            <p:cNvPr id="34" name="Rectangle 7"/>
            <p:cNvSpPr/>
            <p:nvPr/>
          </p:nvSpPr>
          <p:spPr>
            <a:xfrm>
              <a:off x="4994546" y="3960271"/>
              <a:ext cx="2925986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</a:t>
              </a:r>
            </a:p>
            <a:p>
              <a:r>
                <a:rPr lang="es-MX" sz="1500" b="1" dirty="0">
                  <a:latin typeface="Consolas" panose="020B0609020204030204" pitchFamily="49" charset="0"/>
                  <a:cs typeface="Rod" panose="02030509050101010101" pitchFamily="49" charset="-79"/>
                </a:rPr>
                <a:t>4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7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10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13</a:t>
              </a:r>
            </a:p>
          </p:txBody>
        </p:sp>
      </p:grpSp>
      <p:sp>
        <p:nvSpPr>
          <p:cNvPr id="35" name="2 CuadroTexto"/>
          <p:cNvSpPr txBox="1"/>
          <p:nvPr/>
        </p:nvSpPr>
        <p:spPr>
          <a:xfrm>
            <a:off x="1917407" y="4213730"/>
            <a:ext cx="426007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MX" sz="19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s-MX" sz="19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(1,15,3):</a:t>
            </a:r>
          </a:p>
          <a:p>
            <a:pPr algn="just">
              <a:lnSpc>
                <a:spcPct val="150000"/>
              </a:lnSpc>
            </a:pPr>
            <a:r>
              <a:rPr lang="es-MX" sz="19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MX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MX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MX" sz="19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ángulo redondeado 5"/>
          <p:cNvSpPr/>
          <p:nvPr/>
        </p:nvSpPr>
        <p:spPr>
          <a:xfrm>
            <a:off x="2046782" y="4685778"/>
            <a:ext cx="427463" cy="378800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0 Rectángulo"/>
          <p:cNvSpPr/>
          <p:nvPr/>
        </p:nvSpPr>
        <p:spPr>
          <a:xfrm>
            <a:off x="358775" y="915506"/>
            <a:ext cx="8389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El </a:t>
            </a:r>
            <a:r>
              <a:rPr lang="es-MX" sz="1900" dirty="0" err="1">
                <a:latin typeface="Arial" pitchFamily="34" charset="0"/>
                <a:cs typeface="Arial" pitchFamily="34" charset="0"/>
              </a:rPr>
              <a:t>iterador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for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permite ejecutar un bloque de código un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número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de veces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determinado.</a:t>
            </a:r>
          </a:p>
        </p:txBody>
      </p:sp>
      <p:sp>
        <p:nvSpPr>
          <p:cNvPr id="17" name="4 Rectángulo"/>
          <p:cNvSpPr/>
          <p:nvPr/>
        </p:nvSpPr>
        <p:spPr>
          <a:xfrm>
            <a:off x="767425" y="338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err="1">
                <a:latin typeface="Arial" pitchFamily="34" charset="0"/>
                <a:cs typeface="Arial" pitchFamily="34" charset="0"/>
              </a:rPr>
              <a:t>Iterador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100" b="1" dirty="0" err="1">
                <a:latin typeface="Arial" pitchFamily="34" charset="0"/>
                <a:cs typeface="Arial" pitchFamily="34" charset="0"/>
              </a:rPr>
              <a:t>for</a:t>
            </a:r>
            <a:endParaRPr lang="es-MX" sz="21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2 CuadroTexto"/>
          <p:cNvSpPr txBox="1"/>
          <p:nvPr/>
        </p:nvSpPr>
        <p:spPr>
          <a:xfrm>
            <a:off x="1115357" y="2331605"/>
            <a:ext cx="35265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MX" sz="19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s-MX" sz="19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[1,2,3]:</a:t>
            </a:r>
          </a:p>
          <a:p>
            <a:pPr algn="just"/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MX" sz="1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MX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MX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es-MX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0" name="2 CuadroTexto"/>
          <p:cNvSpPr txBox="1"/>
          <p:nvPr/>
        </p:nvSpPr>
        <p:spPr>
          <a:xfrm>
            <a:off x="1115356" y="3631779"/>
            <a:ext cx="53995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MX" sz="19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s-MX" sz="19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MX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MX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MX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MX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MX" sz="19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</a:p>
          <a:p>
            <a:pPr algn="just"/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MX" sz="1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MX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MX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es-MX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4" name="2 CuadroTexto"/>
          <p:cNvSpPr txBox="1"/>
          <p:nvPr/>
        </p:nvSpPr>
        <p:spPr>
          <a:xfrm>
            <a:off x="1115357" y="5162376"/>
            <a:ext cx="5396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MX" sz="19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mezcla </a:t>
            </a:r>
            <a:r>
              <a:rPr lang="es-MX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s-MX" sz="19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MX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MX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MX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MX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,7,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'black'</a:t>
            </a:r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</a:p>
          <a:p>
            <a:pPr algn="just"/>
            <a:r>
              <a:rPr lang="es-MX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MX" sz="19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MX" sz="1900" dirty="0">
                <a:latin typeface="Consolas" panose="020B0609020204030204" pitchFamily="49" charset="0"/>
                <a:cs typeface="Consolas" panose="020B0609020204030204" pitchFamily="49" charset="0"/>
              </a:rPr>
              <a:t>(mezcla)</a:t>
            </a:r>
          </a:p>
        </p:txBody>
      </p:sp>
      <p:sp>
        <p:nvSpPr>
          <p:cNvPr id="25" name="CuadroTexto 14"/>
          <p:cNvSpPr txBox="1"/>
          <p:nvPr/>
        </p:nvSpPr>
        <p:spPr>
          <a:xfrm>
            <a:off x="669849" y="1942586"/>
            <a:ext cx="19992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Con números</a:t>
            </a:r>
          </a:p>
        </p:txBody>
      </p:sp>
      <p:sp>
        <p:nvSpPr>
          <p:cNvPr id="26" name="CuadroTexto 17"/>
          <p:cNvSpPr txBox="1"/>
          <p:nvPr/>
        </p:nvSpPr>
        <p:spPr>
          <a:xfrm>
            <a:off x="669849" y="3256583"/>
            <a:ext cx="21884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Con caracteres</a:t>
            </a:r>
          </a:p>
        </p:txBody>
      </p:sp>
      <p:sp>
        <p:nvSpPr>
          <p:cNvPr id="27" name="CuadroTexto 18"/>
          <p:cNvSpPr txBox="1"/>
          <p:nvPr/>
        </p:nvSpPr>
        <p:spPr>
          <a:xfrm>
            <a:off x="669848" y="4699878"/>
            <a:ext cx="4359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Mezcla de números y caracteres</a:t>
            </a:r>
          </a:p>
        </p:txBody>
      </p:sp>
      <p:grpSp>
        <p:nvGrpSpPr>
          <p:cNvPr id="28" name="Group 3"/>
          <p:cNvGrpSpPr/>
          <p:nvPr/>
        </p:nvGrpSpPr>
        <p:grpSpPr>
          <a:xfrm>
            <a:off x="6548880" y="1843169"/>
            <a:ext cx="2188720" cy="1348030"/>
            <a:chOff x="4603915" y="3770935"/>
            <a:chExt cx="3727233" cy="2121279"/>
          </a:xfrm>
        </p:grpSpPr>
        <p:pic>
          <p:nvPicPr>
            <p:cNvPr id="29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770935"/>
              <a:ext cx="3727233" cy="2121279"/>
            </a:xfrm>
            <a:prstGeom prst="rect">
              <a:avLst/>
            </a:prstGeom>
          </p:spPr>
        </p:pic>
        <p:sp>
          <p:nvSpPr>
            <p:cNvPr id="30" name="Rectangle 7"/>
            <p:cNvSpPr/>
            <p:nvPr/>
          </p:nvSpPr>
          <p:spPr>
            <a:xfrm>
              <a:off x="4994546" y="3960271"/>
              <a:ext cx="2925986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</a:t>
              </a:r>
            </a:p>
            <a:p>
              <a:r>
                <a:rPr lang="es-MX" sz="1500" b="1" dirty="0">
                  <a:latin typeface="Consolas" panose="020B0609020204030204" pitchFamily="49" charset="0"/>
                  <a:cs typeface="Rod" panose="02030509050101010101" pitchFamily="49" charset="-79"/>
                </a:rPr>
                <a:t>2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r>
                <a:rPr lang="es-MX" sz="1500" b="1" dirty="0">
                  <a:latin typeface="Consolas" panose="020B0609020204030204" pitchFamily="49" charset="0"/>
                  <a:cs typeface="Rod" panose="02030509050101010101" pitchFamily="49" charset="-79"/>
                </a:rPr>
                <a:t>3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grpSp>
        <p:nvGrpSpPr>
          <p:cNvPr id="31" name="Group 3"/>
          <p:cNvGrpSpPr/>
          <p:nvPr/>
        </p:nvGrpSpPr>
        <p:grpSpPr>
          <a:xfrm>
            <a:off x="6548880" y="3409398"/>
            <a:ext cx="2188720" cy="1348030"/>
            <a:chOff x="4603915" y="3770935"/>
            <a:chExt cx="3727233" cy="2121279"/>
          </a:xfrm>
        </p:grpSpPr>
        <p:pic>
          <p:nvPicPr>
            <p:cNvPr id="32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770935"/>
              <a:ext cx="3727233" cy="2121279"/>
            </a:xfrm>
            <a:prstGeom prst="rect">
              <a:avLst/>
            </a:prstGeom>
          </p:spPr>
        </p:pic>
        <p:sp>
          <p:nvSpPr>
            <p:cNvPr id="33" name="Rectangle 7"/>
            <p:cNvSpPr/>
            <p:nvPr/>
          </p:nvSpPr>
          <p:spPr>
            <a:xfrm>
              <a:off x="4994546" y="3960271"/>
              <a:ext cx="2925986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red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blue</a:t>
              </a:r>
            </a:p>
            <a:p>
              <a:r>
                <a:rPr lang="es-MX" sz="1500" b="1" dirty="0" err="1" smtClean="0">
                  <a:latin typeface="Consolas" panose="020B0609020204030204" pitchFamily="49" charset="0"/>
                  <a:cs typeface="Rod" panose="02030509050101010101" pitchFamily="49" charset="-79"/>
                </a:rPr>
                <a:t>green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grpSp>
        <p:nvGrpSpPr>
          <p:cNvPr id="34" name="Group 3"/>
          <p:cNvGrpSpPr/>
          <p:nvPr/>
        </p:nvGrpSpPr>
        <p:grpSpPr>
          <a:xfrm>
            <a:off x="6548880" y="4975628"/>
            <a:ext cx="2188720" cy="1348030"/>
            <a:chOff x="4603915" y="3770935"/>
            <a:chExt cx="3727233" cy="2121279"/>
          </a:xfrm>
        </p:grpSpPr>
        <p:pic>
          <p:nvPicPr>
            <p:cNvPr id="35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770935"/>
              <a:ext cx="3727233" cy="2121279"/>
            </a:xfrm>
            <a:prstGeom prst="rect">
              <a:avLst/>
            </a:prstGeom>
          </p:spPr>
        </p:pic>
        <p:sp>
          <p:nvSpPr>
            <p:cNvPr id="36" name="Rectangle 7"/>
            <p:cNvSpPr/>
            <p:nvPr/>
          </p:nvSpPr>
          <p:spPr>
            <a:xfrm>
              <a:off x="4994546" y="3960269"/>
              <a:ext cx="2925987" cy="1413818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red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Blue</a:t>
              </a:r>
            </a:p>
            <a:p>
              <a:r>
                <a:rPr lang="es-MX" sz="1500" b="1" dirty="0">
                  <a:latin typeface="Consolas" panose="020B0609020204030204" pitchFamily="49" charset="0"/>
                  <a:cs typeface="Rod" panose="02030509050101010101" pitchFamily="49" charset="-79"/>
                </a:rPr>
                <a:t>7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r>
                <a:rPr lang="es-MX" sz="1500" b="1" dirty="0" err="1" smtClean="0">
                  <a:latin typeface="Consolas" panose="020B0609020204030204" pitchFamily="49" charset="0"/>
                  <a:cs typeface="Rod" panose="02030509050101010101" pitchFamily="49" charset="-79"/>
                </a:rPr>
                <a:t>black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sp>
        <p:nvSpPr>
          <p:cNvPr id="19" name="10 Rectángulo"/>
          <p:cNvSpPr/>
          <p:nvPr/>
        </p:nvSpPr>
        <p:spPr>
          <a:xfrm>
            <a:off x="358775" y="915506"/>
            <a:ext cx="838993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Además de </a:t>
            </a:r>
            <a:r>
              <a:rPr lang="es-MX" sz="19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MX" sz="19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, </a:t>
            </a:r>
            <a:r>
              <a:rPr lang="es-MX" sz="19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puede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usar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arreglos de otra manera y combinar diferentes tipos de datos entre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sí.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4 Rectángulo"/>
          <p:cNvSpPr/>
          <p:nvPr/>
        </p:nvSpPr>
        <p:spPr>
          <a:xfrm>
            <a:off x="767425" y="3389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Otra manera de generar arreglos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8028" y="1986040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3" name="Rectangle 22"/>
          <p:cNvSpPr/>
          <p:nvPr/>
        </p:nvSpPr>
        <p:spPr>
          <a:xfrm>
            <a:off x="738028" y="4733641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8028" y="3315645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341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"/>
          <p:cNvSpPr txBox="1">
            <a:spLocks noChangeArrowheads="1"/>
          </p:cNvSpPr>
          <p:nvPr/>
        </p:nvSpPr>
        <p:spPr bwMode="auto">
          <a:xfrm>
            <a:off x="2932530" y="2823265"/>
            <a:ext cx="1986588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04040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9pPr>
          </a:lstStyle>
          <a:p>
            <a:pPr algn="l" eaLnBrk="0" hangingPunct="0"/>
            <a:r>
              <a:rPr lang="es-MX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a=0</a:t>
            </a:r>
          </a:p>
          <a:p>
            <a:pPr algn="l" eaLnBrk="0" hangingPunct="0"/>
            <a:r>
              <a:rPr lang="es-MX" altLang="en-US" sz="19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while</a:t>
            </a:r>
            <a:r>
              <a:rPr lang="es-MX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a&lt;3:</a:t>
            </a:r>
            <a:endParaRPr lang="es-MX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0" hangingPunct="0"/>
            <a:r>
              <a:rPr lang="es-MX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MX" altLang="en-US" sz="19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print</a:t>
            </a:r>
            <a:r>
              <a:rPr lang="es-MX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pPr algn="l" eaLnBrk="0" hangingPunct="0"/>
            <a:r>
              <a:rPr lang="es-MX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MX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a=a+1</a:t>
            </a:r>
            <a:r>
              <a:rPr lang="es-MX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ángulo redondeado 5"/>
          <p:cNvSpPr/>
          <p:nvPr/>
        </p:nvSpPr>
        <p:spPr>
          <a:xfrm>
            <a:off x="3050611" y="3485867"/>
            <a:ext cx="573107" cy="478297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Elbow Connector 13"/>
          <p:cNvCxnSpPr/>
          <p:nvPr/>
        </p:nvCxnSpPr>
        <p:spPr>
          <a:xfrm flipV="1">
            <a:off x="2628790" y="3722523"/>
            <a:ext cx="708374" cy="37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"/>
          <p:cNvSpPr/>
          <p:nvPr/>
        </p:nvSpPr>
        <p:spPr>
          <a:xfrm>
            <a:off x="1614468" y="3582380"/>
            <a:ext cx="1184368" cy="28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50800" dist="25400" dir="16200000">
              <a:srgbClr val="C0C0C0">
                <a:alpha val="75000"/>
              </a:srgb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i="1" dirty="0" err="1" smtClean="0">
                <a:solidFill>
                  <a:schemeClr val="tx1"/>
                </a:solidFill>
              </a:rPr>
              <a:t>Indentación</a:t>
            </a:r>
            <a:endParaRPr lang="es-MX" sz="1600" i="1" dirty="0" smtClean="0">
              <a:solidFill>
                <a:schemeClr val="tx1"/>
              </a:solidFill>
            </a:endParaRPr>
          </a:p>
        </p:txBody>
      </p:sp>
      <p:sp>
        <p:nvSpPr>
          <p:cNvPr id="31" name="Rectangle 1"/>
          <p:cNvSpPr txBox="1">
            <a:spLocks noChangeArrowheads="1"/>
          </p:cNvSpPr>
          <p:nvPr/>
        </p:nvSpPr>
        <p:spPr bwMode="auto">
          <a:xfrm>
            <a:off x="2932530" y="4839024"/>
            <a:ext cx="1986588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04040"/>
                </a:solidFill>
                <a:latin typeface="Calibri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9pPr>
          </a:lstStyle>
          <a:p>
            <a:pPr algn="l" eaLnBrk="0" hangingPunct="0"/>
            <a:r>
              <a:rPr lang="es-MX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a=1</a:t>
            </a:r>
          </a:p>
          <a:p>
            <a:pPr algn="l" eaLnBrk="0" hangingPunct="0"/>
            <a:r>
              <a:rPr lang="es-MX" altLang="en-US" sz="19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while</a:t>
            </a:r>
            <a:r>
              <a:rPr lang="es-MX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a&lt;15:</a:t>
            </a:r>
            <a:endParaRPr lang="es-MX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0" hangingPunct="0"/>
            <a:r>
              <a:rPr lang="es-MX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MX" altLang="en-US" sz="19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print</a:t>
            </a:r>
            <a:r>
              <a:rPr lang="es-MX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pPr algn="l" eaLnBrk="0" hangingPunct="0"/>
            <a:r>
              <a:rPr lang="es-MX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s-MX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a=a+3</a:t>
            </a:r>
            <a:r>
              <a:rPr lang="es-MX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8" name="Group 3"/>
          <p:cNvGrpSpPr/>
          <p:nvPr/>
        </p:nvGrpSpPr>
        <p:grpSpPr>
          <a:xfrm>
            <a:off x="5707472" y="2784275"/>
            <a:ext cx="2188720" cy="1728000"/>
            <a:chOff x="4603915" y="3770935"/>
            <a:chExt cx="3727233" cy="2121279"/>
          </a:xfrm>
        </p:grpSpPr>
        <p:pic>
          <p:nvPicPr>
            <p:cNvPr id="39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770935"/>
              <a:ext cx="3727233" cy="2121279"/>
            </a:xfrm>
            <a:prstGeom prst="rect">
              <a:avLst/>
            </a:prstGeom>
          </p:spPr>
        </p:pic>
        <p:sp>
          <p:nvSpPr>
            <p:cNvPr id="40" name="Rectangle 7"/>
            <p:cNvSpPr/>
            <p:nvPr/>
          </p:nvSpPr>
          <p:spPr>
            <a:xfrm>
              <a:off x="4994546" y="3960271"/>
              <a:ext cx="2925986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0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2</a:t>
              </a:r>
            </a:p>
          </p:txBody>
        </p:sp>
      </p:grpSp>
      <p:grpSp>
        <p:nvGrpSpPr>
          <p:cNvPr id="41" name="Group 3"/>
          <p:cNvGrpSpPr/>
          <p:nvPr/>
        </p:nvGrpSpPr>
        <p:grpSpPr>
          <a:xfrm>
            <a:off x="5707472" y="4739332"/>
            <a:ext cx="2188720" cy="1727180"/>
            <a:chOff x="4603915" y="3770935"/>
            <a:chExt cx="3727233" cy="2121279"/>
          </a:xfrm>
        </p:grpSpPr>
        <p:pic>
          <p:nvPicPr>
            <p:cNvPr id="42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915" y="3770935"/>
              <a:ext cx="3727233" cy="2121279"/>
            </a:xfrm>
            <a:prstGeom prst="rect">
              <a:avLst/>
            </a:prstGeom>
          </p:spPr>
        </p:pic>
        <p:sp>
          <p:nvSpPr>
            <p:cNvPr id="43" name="Rectangle 7"/>
            <p:cNvSpPr/>
            <p:nvPr/>
          </p:nvSpPr>
          <p:spPr>
            <a:xfrm>
              <a:off x="4994546" y="3960271"/>
              <a:ext cx="2925986" cy="1224205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</a:t>
              </a:r>
            </a:p>
            <a:p>
              <a:r>
                <a:rPr lang="es-MX" sz="1500" b="1" dirty="0">
                  <a:latin typeface="Consolas" panose="020B0609020204030204" pitchFamily="49" charset="0"/>
                  <a:cs typeface="Rod" panose="02030509050101010101" pitchFamily="49" charset="-79"/>
                </a:rPr>
                <a:t>4</a:t>
              </a:r>
              <a:endParaRPr lang="es-MX" sz="1500" b="1" dirty="0" smtClean="0">
                <a:latin typeface="Consolas" panose="020B0609020204030204" pitchFamily="49" charset="0"/>
                <a:cs typeface="Rod" panose="02030509050101010101" pitchFamily="49" charset="-79"/>
              </a:endParaRP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7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10</a:t>
              </a:r>
            </a:p>
            <a:p>
              <a:r>
                <a:rPr lang="es-MX" sz="150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13</a:t>
              </a:r>
            </a:p>
          </p:txBody>
        </p:sp>
      </p:grpSp>
      <p:sp>
        <p:nvSpPr>
          <p:cNvPr id="15" name="10 Rectángulo"/>
          <p:cNvSpPr/>
          <p:nvPr/>
        </p:nvSpPr>
        <p:spPr>
          <a:xfrm>
            <a:off x="358775" y="1452534"/>
            <a:ext cx="8389938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Respuesta</a:t>
            </a:r>
            <a:r>
              <a:rPr lang="es-MX" sz="19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Empleamos la función 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while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, que permite repetir un bloque de código las veces que sea necesario, mientras que la condición de la función se siga cumpliendo.</a:t>
            </a:r>
          </a:p>
        </p:txBody>
      </p:sp>
      <p:sp>
        <p:nvSpPr>
          <p:cNvPr id="16" name="4 Rectángulo"/>
          <p:cNvSpPr/>
          <p:nvPr/>
        </p:nvSpPr>
        <p:spPr>
          <a:xfrm>
            <a:off x="767425" y="338926"/>
            <a:ext cx="762491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¿Qué pasa cuando no sabemos el número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exacto de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veces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que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se necesita repetir una tarea? </a:t>
            </a:r>
          </a:p>
        </p:txBody>
      </p:sp>
      <p:sp>
        <p:nvSpPr>
          <p:cNvPr id="17" name="Rectángulo redondeado 5"/>
          <p:cNvSpPr/>
          <p:nvPr/>
        </p:nvSpPr>
        <p:spPr>
          <a:xfrm>
            <a:off x="3764461" y="3168650"/>
            <a:ext cx="647202" cy="285557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Elbow Connector 13"/>
          <p:cNvCxnSpPr>
            <a:endCxn id="17" idx="0"/>
          </p:cNvCxnSpPr>
          <p:nvPr/>
        </p:nvCxnSpPr>
        <p:spPr>
          <a:xfrm flipH="1">
            <a:off x="4088062" y="2823265"/>
            <a:ext cx="598238" cy="345385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2"/>
          <p:cNvSpPr/>
          <p:nvPr/>
        </p:nvSpPr>
        <p:spPr>
          <a:xfrm>
            <a:off x="3925824" y="2635530"/>
            <a:ext cx="1184368" cy="28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50800" dist="25400" dir="16200000">
              <a:srgbClr val="C0C0C0">
                <a:alpha val="75000"/>
              </a:srgb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i="1" dirty="0" smtClean="0">
                <a:solidFill>
                  <a:schemeClr val="tx1"/>
                </a:solidFill>
              </a:rPr>
              <a:t>Condición</a:t>
            </a:r>
          </a:p>
        </p:txBody>
      </p:sp>
      <p:sp>
        <p:nvSpPr>
          <p:cNvPr id="23" name="Rectángulo redondeado 5"/>
          <p:cNvSpPr/>
          <p:nvPr/>
        </p:nvSpPr>
        <p:spPr>
          <a:xfrm>
            <a:off x="3653815" y="3760508"/>
            <a:ext cx="798330" cy="285557"/>
          </a:xfrm>
          <a:prstGeom prst="roundRect">
            <a:avLst/>
          </a:prstGeom>
          <a:noFill/>
          <a:ln w="190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Elbow Connector 13"/>
          <p:cNvCxnSpPr>
            <a:endCxn id="23" idx="2"/>
          </p:cNvCxnSpPr>
          <p:nvPr/>
        </p:nvCxnSpPr>
        <p:spPr>
          <a:xfrm flipH="1" flipV="1">
            <a:off x="4052980" y="4046065"/>
            <a:ext cx="572995" cy="287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"/>
          <p:cNvSpPr/>
          <p:nvPr/>
        </p:nvSpPr>
        <p:spPr>
          <a:xfrm>
            <a:off x="3925824" y="4263956"/>
            <a:ext cx="1184368" cy="2848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50800" dist="25400" dir="16200000">
              <a:srgbClr val="C0C0C0">
                <a:alpha val="75000"/>
              </a:srgbClr>
            </a:inn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i="1" dirty="0" smtClean="0">
                <a:solidFill>
                  <a:schemeClr val="tx1"/>
                </a:solidFill>
              </a:rPr>
              <a:t>Incremento</a:t>
            </a:r>
          </a:p>
        </p:txBody>
      </p:sp>
    </p:spTree>
    <p:extLst>
      <p:ext uri="{BB962C8B-B14F-4D97-AF65-F5344CB8AC3E}">
        <p14:creationId xmlns:p14="http://schemas.microsoft.com/office/powerpoint/2010/main" val="17554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92D050"/>
          </a:solidFill>
          <a:tailEnd type="triangle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12593</TotalTime>
  <Words>423</Words>
  <Application>Microsoft Office PowerPoint</Application>
  <PresentationFormat>Presentación en pantalla (4:3)</PresentationFormat>
  <Paragraphs>115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Rod</vt:lpstr>
      <vt:lpstr>Segoe UI Light</vt:lpstr>
      <vt:lpstr>Times New Roman</vt:lpstr>
      <vt:lpstr>Wingdings</vt:lpstr>
      <vt:lpstr>Expo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</dc:title>
  <dc:creator>MARK</dc:creator>
  <cp:lastModifiedBy>MARCO ANTONIO HERNANDEZ PEREZ</cp:lastModifiedBy>
  <cp:revision>825</cp:revision>
  <dcterms:created xsi:type="dcterms:W3CDTF">2011-06-30T18:22:17Z</dcterms:created>
  <dcterms:modified xsi:type="dcterms:W3CDTF">2016-11-05T03:25:58Z</dcterms:modified>
</cp:coreProperties>
</file>