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885E-6884-4164-AF58-54F42303E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3F7BA-0F21-496F-ACA9-9A7B0DCC0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17C90-02B7-4C93-83A6-8250B21E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84F8-5C28-4F13-AFEA-B0145C484E84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40494-106E-45D2-A9D5-B2BDAD298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64191-DE97-4083-B7CC-7E3C73EF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BEB0-9DC0-4264-B859-7C44012E2D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98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0DB58-DF8B-4EC9-AA03-076AFA1C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CAB1E-794E-457E-B673-4CE788C33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920E8-7D88-46BC-BC5A-148B55399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84F8-5C28-4F13-AFEA-B0145C484E84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4DDCD-CBC9-4450-8D39-C6DD8A70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119C6-4764-4271-BC67-182420EA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BEB0-9DC0-4264-B859-7C44012E2D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72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6C0CF2-92F5-4B25-8F0A-2B6BE6DD6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51F3A-250B-4418-8028-2696290CB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EDF2A-B561-4169-887E-DB5938A6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84F8-5C28-4F13-AFEA-B0145C484E84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ED6A5-A679-4142-833A-30C8CB35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992AD-639E-49C1-A3FB-2AE5DCC7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BEB0-9DC0-4264-B859-7C44012E2D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68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5943-DEDC-4F1D-A625-F75D4DA9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2E3FF-56E3-4DA2-A5A8-EB36593A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CAB90-94B7-4D99-867B-A8A382D7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84F8-5C28-4F13-AFEA-B0145C484E84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E41FC-6788-42D5-9677-52CEF4A7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C3960-6E47-4954-966D-F741AB8D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BEB0-9DC0-4264-B859-7C44012E2D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43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E7F7-DBF1-421F-B132-03362ECB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6794-23F9-4EF7-B15F-0EBAB9CE6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F6ADA-8DC6-4AB7-B159-AED867F5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84F8-5C28-4F13-AFEA-B0145C484E84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CC6F7-7B59-43F2-865F-62511D332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ABDA5-A577-4FDD-91E5-E43E62F4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BEB0-9DC0-4264-B859-7C44012E2D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5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1CCA-E421-4DD6-953C-A78A0C06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94634-9B39-4AB1-8FB7-66D02BEC8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20ABD-D5FB-4E38-9410-F7E438B90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B1CD2-2C40-4FFA-AEFA-7F0DF189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84F8-5C28-4F13-AFEA-B0145C484E84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C12DD-5AF9-4E8F-8288-ABB2C41E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A89E2-89BE-4058-9722-15ECCC88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BEB0-9DC0-4264-B859-7C44012E2D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11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35A8-0BFD-4D7D-BF7F-A345C25D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55C13-E8A8-4A45-8FE9-7147D63B4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6BABB-17D4-40BC-AB54-2749B0E0B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E6D4B-247B-4EBF-B4F0-C02B609D5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429109-B68D-44AE-9328-5FBF27742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395699-223A-44F0-B6F2-A36732DC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84F8-5C28-4F13-AFEA-B0145C484E84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C87DD0-B82A-451A-BF01-4DD0D50C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2F4B7B-FFDE-4093-9ED8-3BFBE69A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BEB0-9DC0-4264-B859-7C44012E2D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51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31254-33F4-4AED-A7C4-DE1E36A6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4A523-1FB5-44BF-909B-92ED6706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84F8-5C28-4F13-AFEA-B0145C484E84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1AD8B-0A58-4C96-AB7F-FD8E5B9C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E41DF-48ED-4D9E-8F0C-6454540BD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BEB0-9DC0-4264-B859-7C44012E2D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65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72EAA-A854-4AEB-9A90-A7C2329D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84F8-5C28-4F13-AFEA-B0145C484E84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482F4-AB57-4EA5-B149-F71B01B2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FF103-8899-4CFD-8574-BD668874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BEB0-9DC0-4264-B859-7C44012E2D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09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0AC7-7C45-4D23-BF57-03B13E3D1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DDD9A-8410-4266-BB83-D0D849942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15354-81E4-41C2-A963-9A21EF56F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F987-6013-4F6B-9791-14D6146A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84F8-5C28-4F13-AFEA-B0145C484E84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5AD8B-264B-427A-A6B6-F499462E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2318B-9016-4256-8C09-9C40084A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BEB0-9DC0-4264-B859-7C44012E2D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04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0494-6C11-4232-9110-6902DFE41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2B2DEF-A9BE-4631-8470-FA2267439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E9673-FA51-469E-8867-754F67872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74423-F2C8-412A-9DEA-5137628C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84F8-5C28-4F13-AFEA-B0145C484E84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61E45-0650-4738-BE2B-BE5828A1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07EAF-F868-4FCD-91B7-3B7D0E22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BEB0-9DC0-4264-B859-7C44012E2D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94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8C4B4-932E-4C4D-B306-D9B6D5B2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0B63D-1C0E-443D-9A64-7DB90FB27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CFCD5-19CA-4F9E-AF20-C06E86A02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B84F8-5C28-4F13-AFEA-B0145C484E84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23326-D47F-4C9E-A207-ED8460AD2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94285-D900-4C6E-8435-12C4B959C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3BEB0-9DC0-4264-B859-7C44012E2D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00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package" Target="../embeddings/Microsoft_Excel_Worksheet.xlsx"/><Relationship Id="rId7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.emf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A9A1-BEB8-4917-9038-8F9F54D527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Supersaturated Design for Factor Screening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C4C18-B471-49DB-9B5D-8E96A2A88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</a:t>
            </a:r>
          </a:p>
          <a:p>
            <a:r>
              <a:rPr lang="en-GB" dirty="0"/>
              <a:t>M. Cary</a:t>
            </a:r>
          </a:p>
          <a:p>
            <a:r>
              <a:rPr lang="en-GB" dirty="0"/>
              <a:t>23/01/2019</a:t>
            </a:r>
          </a:p>
        </p:txBody>
      </p:sp>
    </p:spTree>
    <p:extLst>
      <p:ext uri="{BB962C8B-B14F-4D97-AF65-F5344CB8AC3E}">
        <p14:creationId xmlns:p14="http://schemas.microsoft.com/office/powerpoint/2010/main" val="367711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C8EA-1542-45BF-8A57-90281FF7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BB5CB-10FD-4F48-A6CC-06AEBF0AE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Factor Screening &amp; the SSD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Model Uncertainty and the Need for a Bayesian Approach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 Bayesian Concept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 Bayesian SSD Design Measure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Application to Cyclic Battery Ageing</a:t>
            </a:r>
          </a:p>
        </p:txBody>
      </p:sp>
    </p:spTree>
    <p:extLst>
      <p:ext uri="{BB962C8B-B14F-4D97-AF65-F5344CB8AC3E}">
        <p14:creationId xmlns:p14="http://schemas.microsoft.com/office/powerpoint/2010/main" val="314278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2924B-DD79-4322-9FED-921C83D8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 Screening and the SSD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B8E75-66CF-4FBD-B6E4-B70AAB0A6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6577"/>
            <a:ext cx="10515600" cy="4550386"/>
          </a:xfrm>
        </p:spPr>
        <p:txBody>
          <a:bodyPr/>
          <a:lstStyle/>
          <a:p>
            <a:r>
              <a:rPr lang="en-GB" dirty="0"/>
              <a:t>Factor screening occurs early on in an investigation and attempts to determine those factors which </a:t>
            </a:r>
            <a:r>
              <a:rPr lang="en-GB" b="1" i="1" dirty="0"/>
              <a:t>systematically affect the response measure</a:t>
            </a:r>
            <a:r>
              <a:rPr lang="en-GB" dirty="0"/>
              <a:t>; </a:t>
            </a:r>
            <a:r>
              <a:rPr lang="en-GB" b="1" i="1" dirty="0"/>
              <a:t>i.e. are active</a:t>
            </a:r>
            <a:r>
              <a:rPr lang="en-GB" dirty="0"/>
              <a:t>.</a:t>
            </a:r>
          </a:p>
          <a:p>
            <a:pPr lvl="1"/>
            <a:r>
              <a:rPr lang="en-GB" i="1" dirty="0"/>
              <a:t>Objective is to “separate the critical few from the unnecessary many”.</a:t>
            </a:r>
          </a:p>
          <a:p>
            <a:r>
              <a:rPr lang="en-GB" dirty="0"/>
              <a:t>A supersaturated design (SSD) has more factors than runs.</a:t>
            </a:r>
          </a:p>
          <a:p>
            <a:r>
              <a:rPr lang="en-GB" dirty="0"/>
              <a:t>An SSD is appropriate for factor screening when:</a:t>
            </a:r>
          </a:p>
          <a:p>
            <a:pPr lvl="1"/>
            <a:r>
              <a:rPr lang="en-GB" dirty="0"/>
              <a:t>Number of factors are very large.</a:t>
            </a:r>
          </a:p>
          <a:p>
            <a:pPr lvl="1"/>
            <a:r>
              <a:rPr lang="en-GB" dirty="0"/>
              <a:t>Data is very time consuming or expensive to collect.</a:t>
            </a:r>
          </a:p>
          <a:p>
            <a:r>
              <a:rPr lang="en-GB" dirty="0"/>
              <a:t>An SSD can identify active factors and pareto them, so that the relevant dominance of factors on the response is revealed.</a:t>
            </a:r>
          </a:p>
        </p:txBody>
      </p:sp>
    </p:spTree>
    <p:extLst>
      <p:ext uri="{BB962C8B-B14F-4D97-AF65-F5344CB8AC3E}">
        <p14:creationId xmlns:p14="http://schemas.microsoft.com/office/powerpoint/2010/main" val="1207717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9F4A-18C5-4E3A-A7D9-D80150F67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5" y="290390"/>
            <a:ext cx="11293719" cy="1002079"/>
          </a:xfrm>
        </p:spPr>
        <p:txBody>
          <a:bodyPr>
            <a:noAutofit/>
          </a:bodyPr>
          <a:lstStyle/>
          <a:p>
            <a:r>
              <a:rPr lang="en-GB" sz="3600" dirty="0"/>
              <a:t>Model Uncertainty and the Need for a  Bayesian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37108E-53FE-4B42-A8BA-6185F62740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0823" y="1490296"/>
                <a:ext cx="11249757" cy="4826977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A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𝑆𝑆𝐷</m:t>
                    </m:r>
                  </m:oMath>
                </a14:m>
                <a:r>
                  <a:rPr lang="en-GB" dirty="0"/>
                  <a:t> has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 runs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/>
                  <a:t> factors, such that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So there are insufficient degrees of freedom to allow estimation of all of the main effects. </a:t>
                </a:r>
              </a:p>
              <a:p>
                <a:r>
                  <a:rPr lang="en-GB" dirty="0"/>
                  <a:t>The appropriate regression model corresponding to a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𝑆𝑆𝐷</m:t>
                    </m:r>
                  </m:oMath>
                </a14:m>
                <a:r>
                  <a:rPr lang="en-GB" dirty="0"/>
                  <a:t> is the main effects model: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GB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GB" dirty="0">
                    <a:solidFill>
                      <a:srgbClr val="FF0000"/>
                    </a:solidFill>
                  </a:rPr>
                  <a:t> </a:t>
                </a:r>
                <a:endParaRPr lang="en-GB" dirty="0"/>
              </a:p>
              <a:p>
                <a:r>
                  <a:rPr lang="en-GB" dirty="0"/>
                  <a:t>For screening, the number of active factors,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#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GB" dirty="0"/>
                  <a:t>, is often unknown at the outset and the form of the model is uncertain.</a:t>
                </a:r>
              </a:p>
              <a:p>
                <a:r>
                  <a:rPr lang="en-GB" dirty="0"/>
                  <a:t>This uncertainty is an anathema for optimal design generators, which require the exact form of the model to be known </a:t>
                </a:r>
                <a:r>
                  <a:rPr lang="en-GB" i="1" dirty="0"/>
                  <a:t>a priori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In contrast, Bayesian methods are ideal for accounting for uncertainty.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37108E-53FE-4B42-A8BA-6185F62740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0823" y="1490296"/>
                <a:ext cx="11249757" cy="4826977"/>
              </a:xfrm>
              <a:blipFill>
                <a:blip r:embed="rId2"/>
                <a:stretch>
                  <a:fillRect l="-976" t="-20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77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9D21-D4A5-463F-BC14-C59285EF8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485" y="176091"/>
            <a:ext cx="11509130" cy="1094398"/>
          </a:xfrm>
        </p:spPr>
        <p:txBody>
          <a:bodyPr>
            <a:normAutofit/>
          </a:bodyPr>
          <a:lstStyle/>
          <a:p>
            <a:r>
              <a:rPr lang="en-GB" sz="4000" dirty="0"/>
              <a:t>The Bayesian Concept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77AEF7-818C-475C-BDC9-42EB6E917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485" y="1270489"/>
                <a:ext cx="11509130" cy="481818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GB" dirty="0"/>
                  <a:t>The Bayesian method is based on the following principle: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den>
                    </m:f>
                  </m:oMath>
                </a14:m>
                <a:r>
                  <a:rPr lang="en-GB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GB" dirty="0"/>
                  <a:t> is the Prior distribution probability density function and expresses our previous knowledge pertaining to the factors.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GB" dirty="0"/>
                  <a:t> is the likelihood and is the evidence in favour of the prior based on the observed data.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/>
                  <a:t> is effectively a constant and measures how well our model explains the observed data.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/>
                  <a:t> is the posterior distribution probability density and can be thought of as a modified prior. The modification being based on the observed data.</a:t>
                </a:r>
              </a:p>
              <a:p>
                <a:r>
                  <a:rPr lang="en-GB" dirty="0"/>
                  <a:t>In the Bayesian approach the objective is to estimate the posterior distribution probability density.</a:t>
                </a:r>
              </a:p>
              <a:p>
                <a:pPr lvl="1"/>
                <a:r>
                  <a:rPr lang="en-GB" dirty="0"/>
                  <a:t>This can be subsequently interrogated to answer questions regarding the nature of the system. For example, parameter estimates and their variances.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77AEF7-818C-475C-BDC9-42EB6E917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485" y="1270489"/>
                <a:ext cx="11509130" cy="4818184"/>
              </a:xfrm>
              <a:blipFill>
                <a:blip r:embed="rId2"/>
                <a:stretch>
                  <a:fillRect l="-794" t="-18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57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1105-62A9-4F50-9B96-4E0BAE81F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12" y="202469"/>
            <a:ext cx="10795488" cy="874590"/>
          </a:xfrm>
        </p:spPr>
        <p:txBody>
          <a:bodyPr/>
          <a:lstStyle/>
          <a:p>
            <a:r>
              <a:rPr lang="en-GB" dirty="0"/>
              <a:t>Bayesian Optimal Design Measure for SSD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B7A127-68DE-4FF4-8789-1AB81CA70D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537" y="1235319"/>
                <a:ext cx="11342077" cy="507755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For a SSD, with a main effects model and assuming identically, independently distributed Gaussian errors, then we can assume: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The </a:t>
                </a:r>
                <a:r>
                  <a:rPr lang="en-GB" i="1" dirty="0"/>
                  <a:t>prior</a:t>
                </a:r>
                <a:r>
                  <a:rPr lang="en-GB" dirty="0"/>
                  <a:t> </a:t>
                </a:r>
                <a:r>
                  <a:rPr lang="en-GB" i="1" dirty="0"/>
                  <a:t>distribution</a:t>
                </a:r>
                <a:r>
                  <a:rPr lang="en-GB" dirty="0"/>
                  <a:t> is assumed to be 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GB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𝓝</m:t>
                    </m:r>
                    <m:d>
                      <m:dPr>
                        <m:ctrlP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  <m:sub>
                            <m: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/>
                  <a:t>.</a:t>
                </a:r>
              </a:p>
              <a:p>
                <a:pPr lvl="1"/>
                <a:r>
                  <a:rPr lang="en-GB" dirty="0"/>
                  <a:t>The likelihood, or conditional distribution of the data given the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dirty="0"/>
                  <a:t>, is assumed to be 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GB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𝓝</m:t>
                    </m:r>
                    <m:d>
                      <m:dPr>
                        <m:ctrlP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GB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</m:oMath>
                </a14:m>
                <a:r>
                  <a:rPr lang="en-GB" dirty="0"/>
                  <a:t>.</a:t>
                </a:r>
              </a:p>
              <a:p>
                <a:pPr lvl="1"/>
                <a:r>
                  <a:rPr lang="en-GB" dirty="0"/>
                  <a:t>The posterior distribution for 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GB" dirty="0"/>
                  <a:t> given 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GB" dirty="0"/>
                  <a:t> is 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GB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GB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𝓝</m:t>
                    </m:r>
                    <m:d>
                      <m:dPr>
                        <m:ctrlP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GB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  <m:sup>
                            <m: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p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sSub>
                          <m:sSubPr>
                            <m:ctrlP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  <m:sub>
                            <m: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GB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GB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d>
                      </m:e>
                      <m:sup>
                        <m:r>
                          <a:rPr lang="en-GB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Under these circumstances the Bayesian optimal design measure is: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GB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𝑎𝑟𝑔</m:t>
                    </m:r>
                    <m:func>
                      <m:funcPr>
                        <m:ctrlP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𝛺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GB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p>
                                    <m:r>
                                      <a:rPr lang="en-GB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GB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GB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den>
                            </m:f>
                          </m:sup>
                        </m:sSup>
                      </m:e>
                    </m:func>
                  </m:oMath>
                </a14:m>
                <a:endParaRPr lang="en-GB" dirty="0"/>
              </a:p>
              <a:p>
                <a:r>
                  <a:rPr lang="en-GB" dirty="0"/>
                  <a:t>The Bayesian SSD is the one which maximises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I have written a Bayesian experimental design generator in MATLAB to do this.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B7A127-68DE-4FF4-8789-1AB81CA70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537" y="1235319"/>
                <a:ext cx="11342077" cy="5077558"/>
              </a:xfrm>
              <a:blipFill>
                <a:blip r:embed="rId2"/>
                <a:stretch>
                  <a:fillRect l="-860" t="-25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48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A4D7-ECF9-46B6-8372-A62CED4BD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498"/>
          </a:xfrm>
        </p:spPr>
        <p:txBody>
          <a:bodyPr/>
          <a:lstStyle/>
          <a:p>
            <a:r>
              <a:rPr lang="en-GB" dirty="0"/>
              <a:t>Primary and Potential Factors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539D0-399C-4243-850F-14DEE7A9BD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488"/>
                <a:ext cx="10515600" cy="49064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Customary to divide the factors into 2 sets: </a:t>
                </a:r>
                <a:r>
                  <a:rPr lang="en-GB" i="1" dirty="0">
                    <a:solidFill>
                      <a:srgbClr val="0070C0"/>
                    </a:solidFill>
                  </a:rPr>
                  <a:t>primary &amp; potential.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denotes the number of primary factors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denotes the number of potential factors</a:t>
                </a:r>
                <a:endParaRPr lang="en-GB" i="1" dirty="0"/>
              </a:p>
              <a:p>
                <a:r>
                  <a:rPr lang="en-GB" dirty="0"/>
                  <a:t>Primary terms are assumed to be </a:t>
                </a:r>
                <a:r>
                  <a:rPr lang="en-GB" i="1" dirty="0"/>
                  <a:t>active</a:t>
                </a:r>
                <a:r>
                  <a:rPr lang="en-GB" dirty="0"/>
                  <a:t>. </a:t>
                </a:r>
              </a:p>
              <a:p>
                <a:r>
                  <a:rPr lang="en-GB" dirty="0"/>
                  <a:t>Potential or screening terms are factors that may or may not be active.</a:t>
                </a:r>
              </a:p>
              <a:p>
                <a:r>
                  <a:rPr lang="en-GB" dirty="0"/>
                  <a:t>Note:</a:t>
                </a:r>
              </a:p>
              <a:p>
                <a:pPr lvl="1"/>
                <a:r>
                  <a:rPr lang="en-GB" dirty="0"/>
                  <a:t>The intercept,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GB" dirty="0"/>
                  <a:t>, is always assumed to be active.</a:t>
                </a:r>
              </a:p>
              <a:p>
                <a:pPr lvl="1"/>
                <a:r>
                  <a:rPr lang="en-GB" dirty="0"/>
                  <a:t>Generally we expect that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539D0-399C-4243-850F-14DEE7A9BD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488"/>
                <a:ext cx="10515600" cy="4906475"/>
              </a:xfrm>
              <a:blipFill>
                <a:blip r:embed="rId2"/>
                <a:stretch>
                  <a:fillRect l="-1043" t="-27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26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B98B-43DA-41F2-B0F6-2CFADCE7F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1063"/>
          </a:xfrm>
        </p:spPr>
        <p:txBody>
          <a:bodyPr/>
          <a:lstStyle/>
          <a:p>
            <a:pPr algn="ctr"/>
            <a:r>
              <a:rPr lang="en-GB" dirty="0"/>
              <a:t>Application to Cyclic Battery Ageing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EE100-8DB0-461B-8C97-00D38FA76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8942"/>
            <a:ext cx="10515600" cy="183759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time scales associated with battery (</a:t>
            </a:r>
            <a:r>
              <a:rPr lang="en-GB" dirty="0" err="1"/>
              <a:t>EoL</a:t>
            </a:r>
            <a:r>
              <a:rPr lang="en-GB" dirty="0"/>
              <a:t>) determination suggest that efficient factor screening protocols are required.</a:t>
            </a:r>
          </a:p>
          <a:p>
            <a:r>
              <a:rPr lang="en-GB" dirty="0"/>
              <a:t>I propose demonstrating the use of a SSD to screen factors for battery cycling ageing data.</a:t>
            </a:r>
          </a:p>
          <a:p>
            <a:pPr lvl="1"/>
            <a:r>
              <a:rPr lang="en-GB" dirty="0"/>
              <a:t>7-factors in 6 runs.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04B3208-37F0-46EC-9D1F-84562737F541}"/>
              </a:ext>
            </a:extLst>
          </p:cNvPr>
          <p:cNvGrpSpPr/>
          <p:nvPr/>
        </p:nvGrpSpPr>
        <p:grpSpPr>
          <a:xfrm>
            <a:off x="950911" y="3617911"/>
            <a:ext cx="3432175" cy="1951525"/>
            <a:chOff x="735500" y="3618035"/>
            <a:chExt cx="3432175" cy="1951525"/>
          </a:xfrm>
        </p:grpSpPr>
        <p:graphicFrame>
          <p:nvGraphicFramePr>
            <p:cNvPr id="4" name="Object 3">
              <a:extLst>
                <a:ext uri="{FF2B5EF4-FFF2-40B4-BE49-F238E27FC236}">
                  <a16:creationId xmlns:a16="http://schemas.microsoft.com/office/drawing/2014/main" id="{ACAFF6C7-341D-4A05-BB67-4761985CB2D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320591"/>
                </p:ext>
              </p:extLst>
            </p:nvPr>
          </p:nvGraphicFramePr>
          <p:xfrm>
            <a:off x="735500" y="4091597"/>
            <a:ext cx="3432175" cy="1477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name="Worksheet" r:id="rId3" imgW="3432615" imgH="1478359" progId="Excel.Sheet.12">
                    <p:embed/>
                  </p:oleObj>
                </mc:Choice>
                <mc:Fallback>
                  <p:oleObj name="Worksheet" r:id="rId3" imgW="3432615" imgH="1478359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5500" y="4091597"/>
                          <a:ext cx="3432175" cy="1477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841DF49-0982-4542-8D73-217B49BCACF2}"/>
                </a:ext>
              </a:extLst>
            </p:cNvPr>
            <p:cNvSpPr txBox="1"/>
            <p:nvPr/>
          </p:nvSpPr>
          <p:spPr>
            <a:xfrm>
              <a:off x="1028700" y="3618035"/>
              <a:ext cx="2576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Factors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578CEE2-B244-4572-BBF5-FB63E02E3A26}"/>
              </a:ext>
            </a:extLst>
          </p:cNvPr>
          <p:cNvGrpSpPr/>
          <p:nvPr/>
        </p:nvGrpSpPr>
        <p:grpSpPr>
          <a:xfrm>
            <a:off x="5460023" y="2713704"/>
            <a:ext cx="5448300" cy="1673413"/>
            <a:chOff x="5490796" y="3710409"/>
            <a:chExt cx="5448300" cy="1673413"/>
          </a:xfrm>
        </p:grpSpPr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753D042C-C149-4703-BD3F-7588A999CFD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5711127"/>
                </p:ext>
              </p:extLst>
            </p:nvPr>
          </p:nvGraphicFramePr>
          <p:xfrm>
            <a:off x="5490796" y="4091597"/>
            <a:ext cx="5448300" cy="1292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" name="Worksheet" r:id="rId5" imgW="5448123" imgH="1291708" progId="Excel.Sheet.12">
                    <p:embed/>
                  </p:oleObj>
                </mc:Choice>
                <mc:Fallback>
                  <p:oleObj name="Worksheet" r:id="rId5" imgW="5448123" imgH="1291708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490796" y="4091597"/>
                          <a:ext cx="5448300" cy="1292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63ADED-F121-45AE-9032-EE23219ACF7F}"/>
                </a:ext>
              </a:extLst>
            </p:cNvPr>
            <p:cNvSpPr txBox="1"/>
            <p:nvPr/>
          </p:nvSpPr>
          <p:spPr>
            <a:xfrm>
              <a:off x="5490796" y="3710409"/>
              <a:ext cx="5448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00B050"/>
                  </a:solidFill>
                </a:rPr>
                <a:t>Test Plan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894485-0689-4BDC-B74C-D04FCAEC9BB5}"/>
              </a:ext>
            </a:extLst>
          </p:cNvPr>
          <p:cNvGrpSpPr/>
          <p:nvPr/>
        </p:nvGrpSpPr>
        <p:grpSpPr>
          <a:xfrm>
            <a:off x="5460023" y="4861602"/>
            <a:ext cx="1608138" cy="1134507"/>
            <a:chOff x="7181483" y="5358368"/>
            <a:chExt cx="1608138" cy="1134507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0BEB23AC-0491-4D7B-B184-7D0E39B1213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6003439"/>
                </p:ext>
              </p:extLst>
            </p:nvPr>
          </p:nvGraphicFramePr>
          <p:xfrm>
            <a:off x="7181484" y="5727700"/>
            <a:ext cx="1608137" cy="765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name="Worksheet" r:id="rId7" imgW="1607643" imgH="765692" progId="Excel.Sheet.12">
                    <p:embed/>
                  </p:oleObj>
                </mc:Choice>
                <mc:Fallback>
                  <p:oleObj name="Worksheet" r:id="rId7" imgW="1607643" imgH="765692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181484" y="5727700"/>
                          <a:ext cx="1608137" cy="765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8ED8CF-E0A8-4941-8A84-407621F46BCB}"/>
                </a:ext>
              </a:extLst>
            </p:cNvPr>
            <p:cNvSpPr txBox="1"/>
            <p:nvPr/>
          </p:nvSpPr>
          <p:spPr>
            <a:xfrm>
              <a:off x="7181483" y="5358368"/>
              <a:ext cx="1608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FF0000"/>
                  </a:solidFill>
                </a:rPr>
                <a:t>Properties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35F34B-4CAA-4E36-A60B-421CD4A287E6}"/>
              </a:ext>
            </a:extLst>
          </p:cNvPr>
          <p:cNvGrpSpPr/>
          <p:nvPr/>
        </p:nvGrpSpPr>
        <p:grpSpPr>
          <a:xfrm>
            <a:off x="7709482" y="4861602"/>
            <a:ext cx="3894528" cy="1201082"/>
            <a:chOff x="7709482" y="4861602"/>
            <a:chExt cx="3894528" cy="120108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4B9EC5-5764-4486-9154-3EADC00957DF}"/>
                </a:ext>
              </a:extLst>
            </p:cNvPr>
            <p:cNvSpPr txBox="1"/>
            <p:nvPr/>
          </p:nvSpPr>
          <p:spPr>
            <a:xfrm>
              <a:off x="9073661" y="4861602"/>
              <a:ext cx="1582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Response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0616E18-85DB-4AD6-B149-149D8990AF86}"/>
                    </a:ext>
                  </a:extLst>
                </p:cNvPr>
                <p:cNvSpPr/>
                <p:nvPr/>
              </p:nvSpPr>
              <p:spPr>
                <a:xfrm>
                  <a:off x="7709482" y="5386024"/>
                  <a:ext cx="3894528" cy="67666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GB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b>
                            <m:r>
                              <a:rPr lang="en-GB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𝑙𝑜𝑠𝑠</m:t>
                            </m:r>
                          </m:sub>
                        </m:sSub>
                        <m:r>
                          <a:rPr lang="en-GB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=100</m:t>
                        </m:r>
                        <m:r>
                          <a:rPr lang="en-GB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GB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GB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𝑏𝑎𝑡𝑡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GB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𝑏𝑎𝑡𝑡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𝑏𝑎𝑡𝑡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0616E18-85DB-4AD6-B149-149D8990AF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9482" y="5386024"/>
                  <a:ext cx="3894528" cy="67666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5204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682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Worksheet</vt:lpstr>
      <vt:lpstr>Supersaturated Design for Factor Screening</vt:lpstr>
      <vt:lpstr>Contents</vt:lpstr>
      <vt:lpstr>Factor Screening and the SSD</vt:lpstr>
      <vt:lpstr>Model Uncertainty and the Need for a  Bayesian Approach</vt:lpstr>
      <vt:lpstr>The Bayesian Concept</vt:lpstr>
      <vt:lpstr>Bayesian Optimal Design Measure for SSD</vt:lpstr>
      <vt:lpstr>Primary and Potential Factors</vt:lpstr>
      <vt:lpstr>Application to Cyclic Battery Ageing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Supersaturated Design for Factor Screening</dc:title>
  <dc:creator>Mark Cary</dc:creator>
  <cp:lastModifiedBy>Mark Cary</cp:lastModifiedBy>
  <cp:revision>18</cp:revision>
  <dcterms:created xsi:type="dcterms:W3CDTF">2020-01-23T08:59:00Z</dcterms:created>
  <dcterms:modified xsi:type="dcterms:W3CDTF">2020-05-05T09:41:14Z</dcterms:modified>
</cp:coreProperties>
</file>