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1C427-37AF-40A7-96CD-32229369A704}" v="1" dt="2023-06-05T07:52:48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" y="1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37E3-5DC3-DFB4-BAD1-C296AB40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DF8B5-7C37-7C28-AE97-D46A282B8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44FC-2197-91CB-B6B0-F7904155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B611-D8E4-C26F-AD5C-2B3D968E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F14D-23C9-0F52-060D-3EF08C98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059C-C49C-7A75-BCFD-CE19496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F2EDE-3868-5D08-2F3A-DD2502D8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745E-6F62-EB15-3797-96C1A77C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5E67-951D-826A-D4B4-B78813BF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45D2-1E40-AFAA-8100-7D1B2388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2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42C4-6CCC-C17C-E632-89005DC3C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B1878-5BA1-DE1E-6B34-D522771AA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4E94-50EE-8DC7-7D73-1EB60FB9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6561-F3BF-0C8A-FBA7-8404804E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5978-E4FB-00FB-6FB1-15998018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9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4D6-7CCB-9B85-835B-1A39BB4F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6CCD-83C9-4B54-C18A-76B0FE31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59DB-C4B9-DBCA-A0AC-603BCDCF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7DDF-2D4C-0F3D-F4C1-242A867E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847E-F95E-E0A6-0767-A1433C9D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6E6B-F20E-4619-24C5-9A097638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3D60C-C1CD-ABB1-28EA-B643AA0D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EE1D3-096F-4B6B-EF05-F0D9243A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85A4-27C6-D02B-1670-CFA3E49C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A72A-5BAB-3CD4-263A-2460FC3F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B417-58D5-C71E-6C83-163C0097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0863-9126-1273-99E6-8D371014B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D88E0-F6D5-6988-E058-D00D6F0BF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2B3BA-E7DC-23BA-1234-A879ECC3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361A-B2AB-6F54-D585-F29D7B23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CC2E4-4608-7E1B-AAD9-48A2B7C1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522B-4057-F6DC-FFB1-03331F1A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9D87-5CEA-176F-2F03-C0F69B426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9FFD5-E3DA-A3C5-3118-30C445187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483A0-28FC-B907-7B83-48E2445C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007AF-4E27-090F-9134-5498D524E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42039-4454-D844-577D-93FDAF70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A7895-C2C7-E4FB-069E-4FE1F803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EDC50-A3E9-12EC-B852-02E328D4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6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7AB4-CA36-491F-15B9-26F8F409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C2DCF-2169-1F6A-1E98-4855B216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61DC1-EDDA-FA4D-FA7E-F8D850B5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B4C40-3D8A-2BEB-CF05-9D19D9F7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07161-442B-12C0-29F0-33B7961E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4383A-F842-0696-4630-A821170F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DA93-9E2C-1573-F8CD-F6245052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3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4F5D-6537-5036-CF4A-EA830107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8058-34B6-98FF-C877-F8D676D0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02132-4C47-E933-CC43-C3916EBB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DCA8-06AE-D564-1AEC-150813DE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DCA1-450A-4D94-8BE4-14E1DB68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9AA17-95C3-7D75-D7AA-D2DDB980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5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7769-75C4-B1D7-3B4D-13A3B586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CF047-AA14-4898-A1EC-F50807B20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68456-D26C-9471-9AD4-FE8AFB5A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85915-19E8-5C31-9A95-98A3C79A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F9D5-6D1A-75F2-C3CD-F52E6B71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DB298-83FE-CEA1-8CF6-F132664B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05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2C3E2-CE7E-0E75-8CEE-B2E2B62E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F49B-32B1-1ECB-588B-611D17895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2D71-F15C-B3BA-5F7D-8CC58E148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4F52-A3FE-4193-8403-4E4E2B16E0A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32D5-43F8-CD9D-E10F-CDCE9958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EDBA-81A3-DB81-D9E1-7EFC0B5A1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43AB-9FB7-4F27-9EF6-BBF5577BD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7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3AB5-C23D-E435-77AD-39C505E9D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ECOMO CAE Velocity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BD32A-5A22-7F34-25FC-3DCD02E03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M. Cary</a:t>
            </a:r>
          </a:p>
          <a:p>
            <a:r>
              <a:rPr lang="en-GB" dirty="0"/>
              <a:t>23/05/2023</a:t>
            </a:r>
          </a:p>
        </p:txBody>
      </p:sp>
    </p:spTree>
    <p:extLst>
      <p:ext uri="{BB962C8B-B14F-4D97-AF65-F5344CB8AC3E}">
        <p14:creationId xmlns:p14="http://schemas.microsoft.com/office/powerpoint/2010/main" val="389506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0705-0675-6113-4063-6A2404C4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GB" dirty="0"/>
              <a:t>DoE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4303-336B-8461-D385-B3FB052D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5" y="1528763"/>
            <a:ext cx="8057494" cy="3959503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D3CF4C-7FDF-0F55-95A4-949656E5FD50}"/>
              </a:ext>
            </a:extLst>
          </p:cNvPr>
          <p:cNvSpPr txBox="1"/>
          <p:nvPr/>
        </p:nvSpPr>
        <p:spPr>
          <a:xfrm>
            <a:off x="8753475" y="1576388"/>
            <a:ext cx="31527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core design is a 28-point Sobol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4-corner points are added manually to ensure the design covers the entire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Axial velocity distributions are available for each operating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variable </a:t>
            </a:r>
            <a:r>
              <a:rPr lang="en-GB" dirty="0" err="1"/>
              <a:t>OP_rpm_Nm</a:t>
            </a:r>
            <a:r>
              <a:rPr lang="en-GB" dirty="0"/>
              <a:t> contains the list of (</a:t>
            </a:r>
            <a:r>
              <a:rPr lang="en-GB" dirty="0" err="1"/>
              <a:t>N,Tq</a:t>
            </a:r>
            <a:r>
              <a:rPr lang="en-GB" dirty="0"/>
              <a:t>) operating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variable </a:t>
            </a:r>
            <a:r>
              <a:rPr lang="en-GB" dirty="0" err="1"/>
              <a:t>OP_maf_temp</a:t>
            </a:r>
            <a:r>
              <a:rPr lang="en-GB" dirty="0"/>
              <a:t> contains the corresponding list of (</a:t>
            </a:r>
            <a:r>
              <a:rPr lang="en-GB" dirty="0" err="1"/>
              <a:t>m_egr</a:t>
            </a:r>
            <a:r>
              <a:rPr lang="en-GB" dirty="0"/>
              <a:t>, Tin) points.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M_egr</a:t>
            </a:r>
            <a:r>
              <a:rPr lang="en-GB" dirty="0"/>
              <a:t> is in [kg/h]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Tin is in [</a:t>
            </a:r>
            <a:r>
              <a:rPr lang="en-GB" baseline="30000" dirty="0" err="1"/>
              <a:t>o</a:t>
            </a:r>
            <a:r>
              <a:rPr lang="en-GB" dirty="0" err="1"/>
              <a:t>C</a:t>
            </a:r>
            <a:r>
              <a:rPr lang="en-GB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37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5E63-77A6-82A3-D734-E22B9DCB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87413"/>
          </a:xfrm>
        </p:spPr>
        <p:txBody>
          <a:bodyPr/>
          <a:lstStyle/>
          <a:p>
            <a:r>
              <a:rPr lang="en-GB" dirty="0"/>
              <a:t>Data Format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76D6A-40C2-BBEC-831B-C68C9029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52538"/>
            <a:ext cx="5157787" cy="447675"/>
          </a:xfrm>
        </p:spPr>
        <p:txBody>
          <a:bodyPr/>
          <a:lstStyle/>
          <a:p>
            <a:r>
              <a:rPr lang="en-GB" dirty="0"/>
              <a:t>Original Format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14E549-AE1B-AF74-AA87-10C7919D1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835" t="61282" r="24211"/>
          <a:stretch/>
        </p:blipFill>
        <p:spPr>
          <a:xfrm>
            <a:off x="504824" y="2520418"/>
            <a:ext cx="5326542" cy="15181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72B2E-5087-35C9-BE29-B8BA892D8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07294"/>
            <a:ext cx="5183188" cy="447675"/>
          </a:xfrm>
        </p:spPr>
        <p:txBody>
          <a:bodyPr/>
          <a:lstStyle/>
          <a:p>
            <a:r>
              <a:rPr lang="en-GB" dirty="0"/>
              <a:t>Required Format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150A49-EC8F-E73E-E858-46BDF728EF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2420" t="60097" r="68391"/>
          <a:stretch/>
        </p:blipFill>
        <p:spPr>
          <a:xfrm>
            <a:off x="6360636" y="1978689"/>
            <a:ext cx="2295526" cy="405221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17BD4-5993-75B8-3504-EB99B3ECD9E7}"/>
              </a:ext>
            </a:extLst>
          </p:cNvPr>
          <p:cNvSpPr txBox="1"/>
          <p:nvPr/>
        </p:nvSpPr>
        <p:spPr>
          <a:xfrm>
            <a:off x="557213" y="4600575"/>
            <a:ext cx="518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is a table with operating points as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rows represent axial distance along the tube.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model may be constructed as a function of (</a:t>
            </a:r>
            <a:r>
              <a:rPr lang="en-GB" dirty="0" err="1"/>
              <a:t>m_egr</a:t>
            </a:r>
            <a:r>
              <a:rPr lang="en-GB" dirty="0"/>
              <a:t>, Tin) or (rpm, Torque).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C2AA4-2E0D-1613-3AC7-8A3DE9F687CF}"/>
              </a:ext>
            </a:extLst>
          </p:cNvPr>
          <p:cNvSpPr txBox="1"/>
          <p:nvPr/>
        </p:nvSpPr>
        <p:spPr>
          <a:xfrm>
            <a:off x="9185432" y="1978689"/>
            <a:ext cx="2376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GPR tool accepts tables for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required format lists all possible combinations of axial distance (x), engine speed/ </a:t>
            </a:r>
            <a:r>
              <a:rPr lang="en-GB" dirty="0">
                <a:solidFill>
                  <a:srgbClr val="FF0000"/>
                </a:solidFill>
              </a:rPr>
              <a:t>EGR mass flow</a:t>
            </a:r>
            <a:r>
              <a:rPr lang="en-GB" dirty="0"/>
              <a:t>  and brake torque/</a:t>
            </a:r>
            <a:r>
              <a:rPr lang="en-GB" dirty="0">
                <a:solidFill>
                  <a:srgbClr val="FF0000"/>
                </a:solidFill>
              </a:rPr>
              <a:t>input gas temperature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 format conversion is handled automatically by the analysis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7A944-1196-A399-FB7F-7B266527C5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95" t="61621" r="58678" b="4493"/>
          <a:stretch/>
        </p:blipFill>
        <p:spPr>
          <a:xfrm>
            <a:off x="6330230" y="1978689"/>
            <a:ext cx="2356338" cy="40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786E-FFB7-F808-4F99-CB9A032C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38"/>
          </a:xfrm>
        </p:spPr>
        <p:txBody>
          <a:bodyPr/>
          <a:lstStyle/>
          <a:p>
            <a:r>
              <a:rPr lang="en-GB" dirty="0"/>
              <a:t>User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8994-CE35-AC30-7550-54C74FBB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the CAE data</a:t>
            </a:r>
          </a:p>
          <a:p>
            <a:pPr lvl="1"/>
            <a:r>
              <a:rPr lang="en-GB" dirty="0"/>
              <a:t>load('Corrugated_Tube1234_20230428.mat’)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analysis function to construct model object</a:t>
            </a:r>
          </a:p>
          <a:p>
            <a:pPr lvl="1"/>
            <a:r>
              <a:rPr lang="en-GB" dirty="0"/>
              <a:t>G = </a:t>
            </a:r>
            <a:r>
              <a:rPr lang="en-GB" dirty="0" err="1"/>
              <a:t>caeVelProfileECOMO</a:t>
            </a:r>
            <a:r>
              <a:rPr lang="en-GB" dirty="0"/>
              <a:t>( Tube#, OP, L );</a:t>
            </a:r>
          </a:p>
          <a:p>
            <a:pPr lvl="2"/>
            <a:r>
              <a:rPr lang="en-GB" dirty="0"/>
              <a:t>Tube# is the CAE data tube structure.</a:t>
            </a:r>
          </a:p>
          <a:p>
            <a:pPr lvl="2"/>
            <a:r>
              <a:rPr lang="en-GB" dirty="0"/>
              <a:t>OP is a structure of operating point data (either </a:t>
            </a:r>
            <a:r>
              <a:rPr lang="en-GB" dirty="0" err="1"/>
              <a:t>OP_maf_temp</a:t>
            </a:r>
            <a:r>
              <a:rPr lang="en-GB" dirty="0"/>
              <a:t> or </a:t>
            </a:r>
            <a:r>
              <a:rPr lang="en-GB" dirty="0" err="1"/>
              <a:t>OP_rpm_Nm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L is the tube length in [mm].</a:t>
            </a:r>
          </a:p>
          <a:p>
            <a:pPr lvl="2"/>
            <a:r>
              <a:rPr lang="en-GB" dirty="0"/>
              <a:t>G is a </a:t>
            </a:r>
            <a:r>
              <a:rPr lang="en-GB" b="1" i="1" dirty="0" err="1"/>
              <a:t>RegressionGP</a:t>
            </a:r>
            <a:r>
              <a:rPr lang="en-GB" dirty="0"/>
              <a:t> object.</a:t>
            </a:r>
          </a:p>
          <a:p>
            <a:pPr lvl="1"/>
            <a:r>
              <a:rPr lang="en-GB" dirty="0"/>
              <a:t>The analysis file </a:t>
            </a:r>
            <a:r>
              <a:rPr lang="en-GB" dirty="0" err="1"/>
              <a:t>utilies</a:t>
            </a:r>
            <a:r>
              <a:rPr lang="en-GB" dirty="0"/>
              <a:t> the </a:t>
            </a:r>
            <a:r>
              <a:rPr lang="en-GB" b="1" i="1" dirty="0" err="1">
                <a:solidFill>
                  <a:srgbClr val="00B050"/>
                </a:solidFill>
              </a:rPr>
              <a:t>fitrgp</a:t>
            </a:r>
            <a:r>
              <a:rPr lang="en-GB" dirty="0"/>
              <a:t> tool from the Machine Learning and Statistics toolbox.</a:t>
            </a:r>
          </a:p>
          <a:p>
            <a:pPr lvl="2"/>
            <a:r>
              <a:rPr lang="en-GB" dirty="0"/>
              <a:t>The ‘</a:t>
            </a:r>
            <a:r>
              <a:rPr lang="en-GB" dirty="0" err="1"/>
              <a:t>sd</a:t>
            </a:r>
            <a:r>
              <a:rPr lang="en-GB" dirty="0"/>
              <a:t>’ fit option is used for building the model to limit the computational burden. This implies a subset of the data is used to fit the model.</a:t>
            </a:r>
          </a:p>
          <a:p>
            <a:pPr lvl="2"/>
            <a:r>
              <a:rPr lang="en-GB" dirty="0"/>
              <a:t>The kernel function is ‘</a:t>
            </a:r>
            <a:r>
              <a:rPr lang="en-GB" b="1" i="1" dirty="0" err="1"/>
              <a:t>ARDSquaredExponential</a:t>
            </a:r>
            <a:r>
              <a:rPr lang="en-GB" dirty="0"/>
              <a:t>’ which provides a length scale per dimension.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 predict the gas velocity at some previously tried configuration, use:</a:t>
            </a:r>
          </a:p>
          <a:p>
            <a:pPr lvl="1"/>
            <a:r>
              <a:rPr lang="en-GB" dirty="0" err="1"/>
              <a:t>Vel</a:t>
            </a:r>
            <a:r>
              <a:rPr lang="en-GB" dirty="0"/>
              <a:t> = </a:t>
            </a:r>
            <a:r>
              <a:rPr lang="en-GB" dirty="0" err="1"/>
              <a:t>G.predict</a:t>
            </a:r>
            <a:r>
              <a:rPr lang="en-GB" dirty="0"/>
              <a:t>( [ x, X, Y ] )</a:t>
            </a:r>
          </a:p>
          <a:p>
            <a:pPr lvl="2"/>
            <a:r>
              <a:rPr lang="en-GB" dirty="0"/>
              <a:t>Where x is the axial distance vector, X the corresponding engine speed of </a:t>
            </a:r>
            <a:r>
              <a:rPr lang="en-GB" dirty="0" err="1"/>
              <a:t>egr</a:t>
            </a:r>
            <a:r>
              <a:rPr lang="en-GB" dirty="0"/>
              <a:t> mass flow data vector and Y is the associated brake torque or gas input temperature vector.</a:t>
            </a:r>
          </a:p>
          <a:p>
            <a:pPr lvl="2"/>
            <a:r>
              <a:rPr lang="en-GB" dirty="0"/>
              <a:t>Note all vectors must be of the same length.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39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EDAB-8889-A281-6F8B-751D2C27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88"/>
          </a:xfrm>
        </p:spPr>
        <p:txBody>
          <a:bodyPr/>
          <a:lstStyle/>
          <a:p>
            <a:r>
              <a:rPr lang="en-GB" dirty="0"/>
              <a:t>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E125-B9EE-27E6-56DA-181649CD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909637"/>
          </a:xfrm>
        </p:spPr>
        <p:txBody>
          <a:bodyPr/>
          <a:lstStyle/>
          <a:p>
            <a:r>
              <a:rPr lang="en-GB" dirty="0"/>
              <a:t>The analysis tool generates, and automatically saves, confirmation plots demonstrating the model capability against the training data.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39036-E61A-BA33-1B6A-157333A4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52" y="2205121"/>
            <a:ext cx="8824981" cy="43366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72A74-34AE-A4CC-DB69-6B743F02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52" y="2205121"/>
            <a:ext cx="8824981" cy="4336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5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D73-43EC-389A-95C8-18015178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File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E720-9FF3-FBAE-4EE8-CFC3AC8F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https://github.com/MarkCaryLboro/Velocity_Analysis_CAE_ECOMO_Corrugated_Tube</a:t>
            </a:r>
          </a:p>
        </p:txBody>
      </p:sp>
    </p:spTree>
    <p:extLst>
      <p:ext uri="{BB962C8B-B14F-4D97-AF65-F5344CB8AC3E}">
        <p14:creationId xmlns:p14="http://schemas.microsoft.com/office/powerpoint/2010/main" val="12233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B5215B1773A43BB6C1194AE008F6C" ma:contentTypeVersion="12" ma:contentTypeDescription="Create a new document." ma:contentTypeScope="" ma:versionID="f768fd4fe46e5be3fca8e5d69eac8c59">
  <xsd:schema xmlns:xsd="http://www.w3.org/2001/XMLSchema" xmlns:xs="http://www.w3.org/2001/XMLSchema" xmlns:p="http://schemas.microsoft.com/office/2006/metadata/properties" xmlns:ns3="94e1554b-e1f0-4c34-b8d8-be2dcdf22043" xmlns:ns4="10605fb7-07ba-4b10-bd69-74d9de530006" targetNamespace="http://schemas.microsoft.com/office/2006/metadata/properties" ma:root="true" ma:fieldsID="ffcc14b9ce574e5230b846e2deaa266c" ns3:_="" ns4:_="">
    <xsd:import namespace="94e1554b-e1f0-4c34-b8d8-be2dcdf22043"/>
    <xsd:import namespace="10605fb7-07ba-4b10-bd69-74d9de5300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1554b-e1f0-4c34-b8d8-be2dcdf220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05fb7-07ba-4b10-bd69-74d9de530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605fb7-07ba-4b10-bd69-74d9de530006" xsi:nil="true"/>
  </documentManagement>
</p:properties>
</file>

<file path=customXml/itemProps1.xml><?xml version="1.0" encoding="utf-8"?>
<ds:datastoreItem xmlns:ds="http://schemas.openxmlformats.org/officeDocument/2006/customXml" ds:itemID="{0652F715-905B-4A98-B65A-D44E54CDA7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1554b-e1f0-4c34-b8d8-be2dcdf22043"/>
    <ds:schemaRef ds:uri="10605fb7-07ba-4b10-bd69-74d9de530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4143B-8FB0-4D0D-838D-FA1ABEE777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6CFB1-D65E-436D-A8FB-C1956E2F19DA}">
  <ds:schemaRefs>
    <ds:schemaRef ds:uri="http://schemas.microsoft.com/office/2006/documentManagement/types"/>
    <ds:schemaRef ds:uri="94e1554b-e1f0-4c34-b8d8-be2dcdf22043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0605fb7-07ba-4b10-bd69-74d9de530006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448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ECOMO CAE Velocity Model</vt:lpstr>
      <vt:lpstr>DoE Notes</vt:lpstr>
      <vt:lpstr>Data Format Conversion</vt:lpstr>
      <vt:lpstr>User Instructions</vt:lpstr>
      <vt:lpstr>Diagnostic Plots</vt:lpstr>
      <vt:lpstr>GitHub File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ECOMO CAE Velocity Model</dc:title>
  <dc:creator>Mark Cary</dc:creator>
  <cp:lastModifiedBy>Mark Cary</cp:lastModifiedBy>
  <cp:revision>2</cp:revision>
  <dcterms:created xsi:type="dcterms:W3CDTF">2023-05-23T08:18:15Z</dcterms:created>
  <dcterms:modified xsi:type="dcterms:W3CDTF">2023-06-05T08:11:08Z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0x01010059DB5215B1773A43BB6C1194AE008F6C</vt:lpwstr>
  </property>
</Properties>
</file>