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4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67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0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14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45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2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7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5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9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1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9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04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A818C-04A5-40A3-A7AF-6DA1495BC680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92CE22-CD28-4B68-B718-E785314E2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message_filters/ApproximateTime" TargetMode="External"/><Relationship Id="rId2" Type="http://schemas.openxmlformats.org/officeDocument/2006/relationships/hyperlink" Target="http://wiki.ros.org/message_fil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同</a:t>
            </a:r>
            <a:r>
              <a:rPr lang="zh-TW" altLang="en-US" dirty="0"/>
              <a:t>步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張高銘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9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425089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b="1" dirty="0" smtClean="0"/>
              <a:t>同步</a:t>
            </a:r>
            <a:r>
              <a:rPr lang="zh-TW" altLang="en-US" sz="4400" b="1" dirty="0"/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04982" y="2147287"/>
            <a:ext cx="4537456" cy="3840277"/>
          </a:xfrm>
        </p:spPr>
        <p:txBody>
          <a:bodyPr/>
          <a:lstStyle/>
          <a:p>
            <a:r>
              <a:rPr lang="zh-TW" altLang="en-US" dirty="0" smtClean="0"/>
              <a:t>一般狀況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48507" y="2725618"/>
            <a:ext cx="1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Topic1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05553" y="2725617"/>
            <a:ext cx="1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Topic2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59472" y="3654883"/>
            <a:ext cx="1644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Subscriber1</a:t>
            </a:r>
            <a:r>
              <a:rPr lang="zh-TW" altLang="en-US" sz="2400" dirty="0" smtClean="0"/>
              <a:t>收到</a:t>
            </a:r>
            <a:r>
              <a:rPr lang="en-US" altLang="zh-TW" sz="2400" dirty="0" err="1" smtClean="0"/>
              <a:t>msg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1885" y="3654883"/>
            <a:ext cx="17734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Subscriber2</a:t>
            </a:r>
            <a:r>
              <a:rPr lang="zh-TW" altLang="en-US" sz="2400" dirty="0" smtClean="0"/>
              <a:t>收到</a:t>
            </a:r>
            <a:r>
              <a:rPr lang="en-US" altLang="zh-TW" sz="2400" dirty="0" err="1" smtClean="0"/>
              <a:t>msg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59472" y="4974197"/>
            <a:ext cx="1644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呼叫程式</a:t>
            </a:r>
            <a:r>
              <a:rPr lang="en-US" altLang="zh-TW" sz="2400" dirty="0"/>
              <a:t>C</a:t>
            </a:r>
            <a:r>
              <a:rPr lang="en-US" altLang="zh-TW" sz="2400" dirty="0" smtClean="0"/>
              <a:t>allback1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16518" y="4974197"/>
            <a:ext cx="1644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呼叫程式</a:t>
            </a:r>
            <a:r>
              <a:rPr lang="en-US" altLang="zh-TW" sz="2400" dirty="0" smtClean="0"/>
              <a:t>Callback2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4" idx="2"/>
            <a:endCxn id="6" idx="0"/>
          </p:cNvCxnSpPr>
          <p:nvPr/>
        </p:nvCxnSpPr>
        <p:spPr>
          <a:xfrm>
            <a:off x="1881553" y="3187283"/>
            <a:ext cx="0" cy="46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  <a:endCxn id="7" idx="0"/>
          </p:cNvCxnSpPr>
          <p:nvPr/>
        </p:nvCxnSpPr>
        <p:spPr>
          <a:xfrm>
            <a:off x="4038599" y="3187282"/>
            <a:ext cx="0" cy="467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9" idx="0"/>
          </p:cNvCxnSpPr>
          <p:nvPr/>
        </p:nvCxnSpPr>
        <p:spPr>
          <a:xfrm>
            <a:off x="4038599" y="4485880"/>
            <a:ext cx="0" cy="48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8" idx="0"/>
          </p:cNvCxnSpPr>
          <p:nvPr/>
        </p:nvCxnSpPr>
        <p:spPr>
          <a:xfrm>
            <a:off x="1881553" y="4485880"/>
            <a:ext cx="0" cy="48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內容版面配置區 2"/>
          <p:cNvSpPr txBox="1">
            <a:spLocks/>
          </p:cNvSpPr>
          <p:nvPr/>
        </p:nvSpPr>
        <p:spPr>
          <a:xfrm>
            <a:off x="6384679" y="897862"/>
            <a:ext cx="4537456" cy="384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同步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851668" y="1476194"/>
            <a:ext cx="1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Topic1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008714" y="1476193"/>
            <a:ext cx="1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Topic2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662633" y="2405459"/>
            <a:ext cx="1644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Subscriber1</a:t>
            </a:r>
            <a:r>
              <a:rPr lang="zh-TW" altLang="en-US" sz="2400" dirty="0" smtClean="0"/>
              <a:t>收到</a:t>
            </a:r>
            <a:r>
              <a:rPr lang="en-US" altLang="zh-TW" sz="2400" dirty="0" err="1" smtClean="0"/>
              <a:t>msg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755046" y="2405459"/>
            <a:ext cx="17734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Subscriber2</a:t>
            </a:r>
            <a:r>
              <a:rPr lang="zh-TW" altLang="en-US" sz="2400" dirty="0" smtClean="0"/>
              <a:t>收到</a:t>
            </a:r>
            <a:r>
              <a:rPr lang="en-US" altLang="zh-TW" sz="2400" dirty="0" err="1" smtClean="0"/>
              <a:t>msg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69012" y="3724773"/>
            <a:ext cx="30157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message_filters</a:t>
            </a:r>
            <a:r>
              <a:rPr lang="zh-TW" altLang="en-US" sz="2400" dirty="0" smtClean="0"/>
              <a:t>確認接收到的</a:t>
            </a:r>
            <a:r>
              <a:rPr lang="en-US" altLang="zh-TW" sz="2400" dirty="0" err="1" smtClean="0"/>
              <a:t>msg</a:t>
            </a:r>
            <a:r>
              <a:rPr lang="zh-TW" altLang="en-US" sz="2400" dirty="0" smtClean="0"/>
              <a:t>是否同步</a:t>
            </a:r>
            <a:endParaRPr lang="zh-TW" altLang="en-US" sz="2400" dirty="0"/>
          </a:p>
        </p:txBody>
      </p:sp>
      <p:cxnSp>
        <p:nvCxnSpPr>
          <p:cNvPr id="25" name="直線單箭頭接點 24"/>
          <p:cNvCxnSpPr>
            <a:stCxn id="19" idx="2"/>
            <a:endCxn id="21" idx="0"/>
          </p:cNvCxnSpPr>
          <p:nvPr/>
        </p:nvCxnSpPr>
        <p:spPr>
          <a:xfrm>
            <a:off x="7484714" y="1937859"/>
            <a:ext cx="0" cy="46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2"/>
            <a:endCxn id="22" idx="0"/>
          </p:cNvCxnSpPr>
          <p:nvPr/>
        </p:nvCxnSpPr>
        <p:spPr>
          <a:xfrm>
            <a:off x="9641760" y="1937858"/>
            <a:ext cx="0" cy="467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2"/>
            <a:endCxn id="24" idx="0"/>
          </p:cNvCxnSpPr>
          <p:nvPr/>
        </p:nvCxnSpPr>
        <p:spPr>
          <a:xfrm flipH="1">
            <a:off x="8576893" y="3236456"/>
            <a:ext cx="1064867" cy="48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1" idx="2"/>
            <a:endCxn id="24" idx="0"/>
          </p:cNvCxnSpPr>
          <p:nvPr/>
        </p:nvCxnSpPr>
        <p:spPr>
          <a:xfrm>
            <a:off x="7484714" y="3236456"/>
            <a:ext cx="1092179" cy="48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759212" y="5044087"/>
            <a:ext cx="1644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呼叫程式</a:t>
            </a:r>
            <a:r>
              <a:rPr lang="en-US" altLang="zh-TW" sz="2400" dirty="0" smtClean="0"/>
              <a:t>Callback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24" idx="2"/>
            <a:endCxn id="31" idx="0"/>
          </p:cNvCxnSpPr>
          <p:nvPr/>
        </p:nvCxnSpPr>
        <p:spPr>
          <a:xfrm>
            <a:off x="8576893" y="4555770"/>
            <a:ext cx="4400" cy="48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8992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b="1" cap="none" dirty="0" smtClean="0">
                <a:latin typeface="+mn-ea"/>
                <a:ea typeface="+mn-ea"/>
              </a:rPr>
              <a:t>一</a:t>
            </a:r>
            <a:r>
              <a:rPr lang="zh-TW" altLang="en-US" sz="4400" b="1" cap="none" dirty="0">
                <a:latin typeface="+mn-ea"/>
                <a:ea typeface="+mn-ea"/>
              </a:rPr>
              <a:t>般</a:t>
            </a:r>
            <a:r>
              <a:rPr lang="zh-TW" altLang="en-US" sz="4400" b="1" cap="none" dirty="0" smtClean="0">
                <a:latin typeface="+mn-ea"/>
                <a:ea typeface="+mn-ea"/>
              </a:rPr>
              <a:t>多個</a:t>
            </a:r>
            <a:r>
              <a:rPr lang="en-US" altLang="zh-TW" sz="4400" b="1" cap="none" dirty="0" smtClean="0">
                <a:latin typeface="+mn-ea"/>
                <a:ea typeface="+mn-ea"/>
              </a:rPr>
              <a:t>Subscriber</a:t>
            </a:r>
            <a:r>
              <a:rPr lang="zh-TW" altLang="en-US" sz="4400" b="1" cap="none" dirty="0" smtClean="0">
                <a:latin typeface="+mn-ea"/>
                <a:ea typeface="+mn-ea"/>
              </a:rPr>
              <a:t>的</a:t>
            </a:r>
            <a:r>
              <a:rPr lang="en-US" altLang="zh-TW" sz="4400" b="1" cap="none" dirty="0">
                <a:latin typeface="+mn-ea"/>
                <a:ea typeface="+mn-ea"/>
              </a:rPr>
              <a:t>N</a:t>
            </a:r>
            <a:r>
              <a:rPr lang="en-US" altLang="zh-TW" sz="4400" b="1" cap="none" dirty="0" smtClean="0">
                <a:latin typeface="+mn-ea"/>
                <a:ea typeface="+mn-ea"/>
              </a:rPr>
              <a:t>ode</a:t>
            </a:r>
            <a:endParaRPr lang="zh-TW" altLang="en-US" sz="4400" b="1" cap="none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0682" y="1889378"/>
            <a:ext cx="45736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#!/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usr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/bin/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env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python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import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from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std_msgs.msg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import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String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def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callback1(data):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rospy.loginfo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data.data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defTabSz="457200">
              <a:defRPr/>
            </a:pPr>
            <a:r>
              <a:rPr lang="en-US" altLang="zh-TW" sz="1600" kern="0" dirty="0" err="1">
                <a:solidFill>
                  <a:srgbClr val="A35DD1">
                    <a:lumMod val="75000"/>
                  </a:srgbClr>
                </a:solidFill>
              </a:rPr>
              <a:t>def</a:t>
            </a:r>
            <a:r>
              <a:rPr lang="en-US" altLang="zh-TW" sz="1600" kern="0" dirty="0">
                <a:solidFill>
                  <a:prstClr val="black"/>
                </a:solidFill>
              </a:rPr>
              <a:t> 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callback2(data</a:t>
            </a:r>
            <a:r>
              <a:rPr lang="en-US" altLang="zh-TW" sz="1600" kern="0" dirty="0">
                <a:solidFill>
                  <a:prstClr val="black"/>
                </a:solidFill>
              </a:rPr>
              <a:t>):</a:t>
            </a:r>
          </a:p>
          <a:p>
            <a:pPr lvl="0" defTabSz="457200">
              <a:defRPr/>
            </a:pPr>
            <a:r>
              <a:rPr lang="en-US" altLang="zh-TW" sz="1600" kern="0" dirty="0">
                <a:solidFill>
                  <a:prstClr val="black"/>
                </a:solidFill>
              </a:rPr>
              <a:t>    </a:t>
            </a:r>
            <a:r>
              <a:rPr lang="en-US" altLang="zh-TW" sz="1600" kern="0" dirty="0" err="1">
                <a:solidFill>
                  <a:prstClr val="black"/>
                </a:solidFill>
              </a:rPr>
              <a:t>rospy.loginfo</a:t>
            </a:r>
            <a:r>
              <a:rPr lang="en-US" altLang="zh-TW" sz="1600" kern="0" dirty="0">
                <a:solidFill>
                  <a:prstClr val="black"/>
                </a:solidFill>
              </a:rPr>
              <a:t>(</a:t>
            </a:r>
            <a:r>
              <a:rPr lang="en-US" altLang="zh-TW" sz="1600" kern="0" dirty="0" err="1">
                <a:solidFill>
                  <a:prstClr val="black"/>
                </a:solidFill>
              </a:rPr>
              <a:t>data.data</a:t>
            </a:r>
            <a:r>
              <a:rPr lang="en-US" altLang="zh-TW" sz="1600" kern="0" dirty="0">
                <a:solidFill>
                  <a:prstClr val="black"/>
                </a:solidFill>
              </a:rPr>
              <a:t>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def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():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rospy.init_node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(‘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multi_sub_node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sub1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rospy.Subscriber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(‘topic1',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String,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callback1)</a:t>
            </a:r>
          </a:p>
          <a:p>
            <a:pPr defTabSz="457200"/>
            <a:r>
              <a:rPr lang="en-US" altLang="zh-TW" sz="1600" kern="0" dirty="0" smtClean="0">
                <a:solidFill>
                  <a:prstClr val="black"/>
                </a:solidFill>
              </a:rPr>
              <a:t>    sub2 </a:t>
            </a:r>
            <a:r>
              <a:rPr lang="en-US" altLang="zh-TW" sz="1600" kern="0" dirty="0">
                <a:solidFill>
                  <a:prstClr val="black"/>
                </a:solidFill>
              </a:rPr>
              <a:t>= </a:t>
            </a:r>
            <a:r>
              <a:rPr lang="en-US" altLang="zh-TW" sz="1600" kern="0" dirty="0" err="1">
                <a:solidFill>
                  <a:prstClr val="black"/>
                </a:solidFill>
              </a:rPr>
              <a:t>rospy.Subscriber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(‘topic2', </a:t>
            </a:r>
            <a:r>
              <a:rPr lang="en-US" altLang="zh-TW" sz="1600" kern="0" dirty="0">
                <a:solidFill>
                  <a:prstClr val="black"/>
                </a:solidFill>
              </a:rPr>
              <a:t>String, 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callback2)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rospy.spin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__name__ == '__main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__':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main()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43479" y="1986097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程式庫</a:t>
            </a:r>
            <a:endParaRPr lang="en-US" altLang="zh-TW" dirty="0" smtClean="0"/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內建的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43479" y="36458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2</a:t>
            </a:r>
            <a:r>
              <a:rPr lang="zh-TW" altLang="en-US" dirty="0" smtClean="0"/>
              <a:t>傳</a:t>
            </a:r>
            <a:r>
              <a:rPr lang="zh-TW" altLang="en-US" dirty="0" smtClean="0"/>
              <a:t>入時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會自動呼叫這個回調程式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43479" y="289112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1</a:t>
            </a:r>
            <a:r>
              <a:rPr lang="zh-TW" altLang="en-US" dirty="0" smtClean="0"/>
              <a:t>傳</a:t>
            </a:r>
            <a:r>
              <a:rPr lang="zh-TW" altLang="en-US" dirty="0" smtClean="0"/>
              <a:t>入時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會自動呼叫這個回調程式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43479" y="4431153"/>
            <a:ext cx="542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告訴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我要初始化一個</a:t>
            </a:r>
            <a:r>
              <a:rPr lang="en-US" altLang="zh-TW" dirty="0" smtClean="0"/>
              <a:t>NODE(</a:t>
            </a:r>
            <a:r>
              <a:rPr lang="zh-TW" altLang="en-US" dirty="0" smtClean="0"/>
              <a:t>裡面可以打任意名字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43479" y="5031743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內建的訂閱者物件來訂閱前面發送</a:t>
            </a:r>
            <a:r>
              <a:rPr lang="zh-TW" altLang="en-US" dirty="0" smtClean="0"/>
              <a:t>的訊息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764280" y="2309262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1"/>
          </p:cNvCxnSpPr>
          <p:nvPr/>
        </p:nvCxnSpPr>
        <p:spPr>
          <a:xfrm flipV="1">
            <a:off x="3200400" y="3075787"/>
            <a:ext cx="3443079" cy="33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7" idx="1"/>
          </p:cNvCxnSpPr>
          <p:nvPr/>
        </p:nvCxnSpPr>
        <p:spPr>
          <a:xfrm flipV="1">
            <a:off x="3200400" y="3830563"/>
            <a:ext cx="3443079" cy="9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1"/>
          </p:cNvCxnSpPr>
          <p:nvPr/>
        </p:nvCxnSpPr>
        <p:spPr>
          <a:xfrm flipV="1">
            <a:off x="3976479" y="4615819"/>
            <a:ext cx="2667000" cy="162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0" idx="1"/>
          </p:cNvCxnSpPr>
          <p:nvPr/>
        </p:nvCxnSpPr>
        <p:spPr>
          <a:xfrm>
            <a:off x="5364370" y="5216409"/>
            <a:ext cx="1279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7234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b="1" cap="none" dirty="0" smtClean="0">
                <a:latin typeface="+mn-ea"/>
                <a:ea typeface="+mn-ea"/>
              </a:rPr>
              <a:t>使用</a:t>
            </a:r>
            <a:r>
              <a:rPr lang="en-US" altLang="zh-TW" sz="4400" b="1" cap="none" dirty="0" smtClean="0">
                <a:latin typeface="+mn-ea"/>
                <a:ea typeface="+mn-ea"/>
              </a:rPr>
              <a:t>message_filters</a:t>
            </a:r>
            <a:r>
              <a:rPr lang="zh-TW" altLang="en-US" sz="4400" b="1" cap="none" dirty="0" smtClean="0">
                <a:latin typeface="+mn-ea"/>
                <a:ea typeface="+mn-ea"/>
              </a:rPr>
              <a:t>進行同步</a:t>
            </a:r>
            <a:endParaRPr lang="zh-TW" altLang="en-US" sz="4400" b="1" cap="none" dirty="0"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0682" y="1889378"/>
            <a:ext cx="61816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#!/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usr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/bin/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env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python</a:t>
            </a:r>
          </a:p>
          <a:p>
            <a:pPr defTabSz="457200"/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import</a:t>
            </a:r>
            <a:r>
              <a:rPr lang="en-US" altLang="zh-TW" sz="1600" kern="0" dirty="0">
                <a:solidFill>
                  <a:prstClr val="black"/>
                </a:solidFill>
              </a:rPr>
              <a:t> </a:t>
            </a:r>
            <a:r>
              <a:rPr lang="en-US" altLang="zh-TW" sz="1600" kern="0" dirty="0" err="1" smtClean="0">
                <a:solidFill>
                  <a:prstClr val="black"/>
                </a:solidFill>
              </a:rPr>
              <a:t>rospy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lvl="0" defTabSz="457200"/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import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message_filters</a:t>
            </a:r>
          </a:p>
          <a:p>
            <a:pPr lvl="0" defTabSz="457200"/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from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std_msgs.msg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import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String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def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callback(data1, data2):</a:t>
            </a:r>
          </a:p>
          <a:p>
            <a:pPr lvl="0" defTabSz="457200"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rospy.loginfo</a:t>
            </a:r>
            <a:r>
              <a:rPr lang="en-US" altLang="zh-TW" sz="1600" kern="0" dirty="0">
                <a:solidFill>
                  <a:prstClr val="black"/>
                </a:solidFill>
              </a:rPr>
              <a:t>(data1.data)</a:t>
            </a:r>
          </a:p>
          <a:p>
            <a:pPr lvl="0" defTabSz="457200">
              <a:defRPr/>
            </a:pPr>
            <a:r>
              <a:rPr lang="en-US" altLang="zh-TW" sz="1600" kern="0" dirty="0">
                <a:solidFill>
                  <a:prstClr val="black"/>
                </a:solidFill>
              </a:rPr>
              <a:t>    </a:t>
            </a:r>
            <a:r>
              <a:rPr lang="en-US" altLang="zh-TW" sz="1600" kern="0" dirty="0" err="1" smtClean="0">
                <a:solidFill>
                  <a:prstClr val="black"/>
                </a:solidFill>
              </a:rPr>
              <a:t>rospy.loginfo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(data2.data)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5DD1">
                    <a:lumMod val="75000"/>
                  </a:srgbClr>
                </a:solidFill>
                <a:effectLst/>
                <a:uLnTx/>
                <a:uFillTx/>
              </a:rPr>
              <a:t>def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():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rospy.init_node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(‘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sync_sub_node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')</a:t>
            </a:r>
          </a:p>
          <a:p>
            <a:pPr lvl="0" defTabSz="457200"/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sub1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 </a:t>
            </a:r>
            <a:r>
              <a:rPr lang="en-US" altLang="zh-TW" sz="1600" kern="0" dirty="0" err="1">
                <a:solidFill>
                  <a:prstClr val="black"/>
                </a:solidFill>
              </a:rPr>
              <a:t>message_filters.Subscriber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(‘topic1', String)</a:t>
            </a:r>
          </a:p>
          <a:p>
            <a:pPr defTabSz="457200"/>
            <a:r>
              <a:rPr lang="en-US" altLang="zh-TW" sz="1600" kern="0" dirty="0" smtClean="0">
                <a:solidFill>
                  <a:prstClr val="black"/>
                </a:solidFill>
              </a:rPr>
              <a:t>    sub2 </a:t>
            </a:r>
            <a:r>
              <a:rPr lang="en-US" altLang="zh-TW" sz="1600" kern="0" dirty="0">
                <a:solidFill>
                  <a:prstClr val="black"/>
                </a:solidFill>
              </a:rPr>
              <a:t>= </a:t>
            </a:r>
            <a:r>
              <a:rPr lang="en-US" altLang="zh-TW" sz="1600" kern="0" dirty="0" err="1">
                <a:solidFill>
                  <a:prstClr val="black"/>
                </a:solidFill>
              </a:rPr>
              <a:t>message_filters.Subscriber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(‘topic2', String)</a:t>
            </a:r>
          </a:p>
          <a:p>
            <a:pPr defTabSz="457200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altLang="zh-TW" sz="1600" kern="0" dirty="0">
                <a:solidFill>
                  <a:prstClr val="black"/>
                </a:solidFill>
              </a:rPr>
              <a:t>   ts = message_filters.TimeSynchronizer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([sub1, sub2</a:t>
            </a:r>
            <a:r>
              <a:rPr lang="en-US" altLang="zh-TW" sz="1600" kern="0" dirty="0">
                <a:solidFill>
                  <a:prstClr val="black"/>
                </a:solidFill>
              </a:rPr>
              <a:t>], queue_size=10</a:t>
            </a:r>
            <a:r>
              <a:rPr lang="en-US" altLang="zh-TW" sz="1600" kern="0" dirty="0" smtClean="0">
                <a:solidFill>
                  <a:prstClr val="black"/>
                </a:solidFill>
              </a:rPr>
              <a:t>)</a:t>
            </a:r>
          </a:p>
          <a:p>
            <a:pPr defTabSz="457200"/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altLang="zh-TW" sz="1600" kern="0" dirty="0">
                <a:solidFill>
                  <a:prstClr val="black"/>
                </a:solidFill>
              </a:rPr>
              <a:t>   </a:t>
            </a:r>
            <a:r>
              <a:rPr lang="en-US" altLang="zh-TW" sz="1600" kern="0" dirty="0" err="1">
                <a:solidFill>
                  <a:prstClr val="black"/>
                </a:solidFill>
              </a:rPr>
              <a:t>ts.registerCallback</a:t>
            </a:r>
            <a:r>
              <a:rPr lang="en-US" altLang="zh-TW" sz="1600" kern="0" dirty="0">
                <a:solidFill>
                  <a:prstClr val="black"/>
                </a:solidFill>
              </a:rPr>
              <a:t>(callback)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rospy.spin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__name__ == '__main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__':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main()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27124" y="1968518"/>
            <a:ext cx="373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message_filters</a:t>
            </a:r>
            <a:r>
              <a:rPr lang="zh-TW" altLang="en-US" dirty="0" smtClean="0"/>
              <a:t>程式庫</a:t>
            </a:r>
            <a:endParaRPr lang="en-US" altLang="zh-TW" dirty="0" smtClean="0"/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內建的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27124" y="311622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當同步完成後會</a:t>
            </a:r>
            <a:r>
              <a:rPr lang="zh-TW" altLang="en-US" dirty="0" smtClean="0"/>
              <a:t>自動呼叫這個回調程式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27124" y="4089980"/>
            <a:ext cx="542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告訴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我要初始化一個</a:t>
            </a:r>
            <a:r>
              <a:rPr lang="en-US" altLang="zh-TW" dirty="0" smtClean="0"/>
              <a:t>NODE(</a:t>
            </a:r>
            <a:r>
              <a:rPr lang="zh-TW" altLang="en-US" dirty="0" smtClean="0"/>
              <a:t>裡面可以打任意名字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32979" y="4643978"/>
            <a:ext cx="575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message_filters</a:t>
            </a:r>
            <a:r>
              <a:rPr lang="zh-TW" altLang="en-US" dirty="0" smtClean="0"/>
              <a:t>的</a:t>
            </a:r>
            <a:r>
              <a:rPr lang="zh-TW" altLang="en-US" dirty="0" smtClean="0"/>
              <a:t>訂閱者物件來訂閱前面發送的訊息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72300" y="5063737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kern="0" dirty="0" err="1" smtClean="0">
                <a:solidFill>
                  <a:prstClr val="black"/>
                </a:solidFill>
              </a:rPr>
              <a:t>TimeSynchronizer</a:t>
            </a:r>
            <a:r>
              <a:rPr lang="zh-TW" altLang="en-US" kern="0" dirty="0" smtClean="0">
                <a:solidFill>
                  <a:prstClr val="black"/>
                </a:solidFill>
              </a:rPr>
              <a:t>將收到的</a:t>
            </a:r>
            <a:r>
              <a:rPr lang="zh-TW" altLang="en-US" dirty="0" smtClean="0"/>
              <a:t>訊息進行同步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27124" y="5607017"/>
            <a:ext cx="542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告訴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同步完成後要呼叫</a:t>
            </a:r>
            <a:r>
              <a:rPr lang="en-US" altLang="zh-TW" dirty="0" smtClean="0"/>
              <a:t>callback</a:t>
            </a:r>
            <a:r>
              <a:rPr lang="zh-TW" altLang="en-US" dirty="0" smtClean="0"/>
              <a:t>這個回調程式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5" idx="1"/>
          </p:cNvCxnSpPr>
          <p:nvPr/>
        </p:nvCxnSpPr>
        <p:spPr>
          <a:xfrm flipV="1">
            <a:off x="3398520" y="2430183"/>
            <a:ext cx="3028604" cy="2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1"/>
          </p:cNvCxnSpPr>
          <p:nvPr/>
        </p:nvCxnSpPr>
        <p:spPr>
          <a:xfrm flipV="1">
            <a:off x="3398520" y="3300889"/>
            <a:ext cx="3028604" cy="26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7" idx="1"/>
          </p:cNvCxnSpPr>
          <p:nvPr/>
        </p:nvCxnSpPr>
        <p:spPr>
          <a:xfrm flipV="1">
            <a:off x="3881491" y="4274646"/>
            <a:ext cx="2545633" cy="239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8" idx="1"/>
          </p:cNvCxnSpPr>
          <p:nvPr/>
        </p:nvCxnSpPr>
        <p:spPr>
          <a:xfrm flipV="1">
            <a:off x="5288280" y="4828644"/>
            <a:ext cx="1144699" cy="19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9" idx="1"/>
          </p:cNvCxnSpPr>
          <p:nvPr/>
        </p:nvCxnSpPr>
        <p:spPr>
          <a:xfrm>
            <a:off x="6705600" y="5248403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512194" y="5489324"/>
            <a:ext cx="2914930" cy="30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7232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b="1" dirty="0" smtClean="0">
                <a:latin typeface="+mn-ea"/>
                <a:ea typeface="+mn-ea"/>
              </a:rPr>
              <a:t>同步機制</a:t>
            </a:r>
            <a:endParaRPr lang="zh-TW" altLang="en-US" sz="44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968506"/>
            <a:ext cx="10363826" cy="4403720"/>
          </a:xfrm>
        </p:spPr>
        <p:txBody>
          <a:bodyPr>
            <a:normAutofit/>
          </a:bodyPr>
          <a:lstStyle/>
          <a:p>
            <a:r>
              <a:rPr lang="en-US" altLang="zh-TW" cap="none" dirty="0" err="1"/>
              <a:t>ExactTime</a:t>
            </a:r>
            <a:r>
              <a:rPr lang="en-US" altLang="zh-TW" cap="none" dirty="0"/>
              <a:t> </a:t>
            </a:r>
            <a:r>
              <a:rPr lang="en-US" altLang="zh-TW" cap="none" dirty="0" smtClean="0"/>
              <a:t>Policy</a:t>
            </a:r>
          </a:p>
          <a:p>
            <a:pPr lvl="1"/>
            <a:r>
              <a:rPr lang="zh-TW" altLang="en-US" cap="none" dirty="0" smtClean="0"/>
              <a:t>多</a:t>
            </a:r>
            <a:r>
              <a:rPr lang="zh-TW" altLang="en-US" cap="none" dirty="0"/>
              <a:t>個</a:t>
            </a:r>
            <a:r>
              <a:rPr lang="zh-TW" altLang="en-US" cap="none" dirty="0" smtClean="0"/>
              <a:t>訊息必須有完全相同的</a:t>
            </a:r>
            <a:r>
              <a:rPr lang="en-US" altLang="zh-TW" cap="none" dirty="0" smtClean="0"/>
              <a:t>timestamp</a:t>
            </a:r>
            <a:r>
              <a:rPr lang="zh-TW" altLang="en-US" cap="none" dirty="0" smtClean="0"/>
              <a:t>才會被視為同步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>
                <a:solidFill>
                  <a:srgbClr val="FF0000"/>
                </a:solidFill>
              </a:rPr>
              <a:t>Ex: </a:t>
            </a:r>
            <a:r>
              <a:rPr lang="en-US" altLang="zh-TW" cap="none" dirty="0" smtClean="0"/>
              <a:t>ts </a:t>
            </a:r>
            <a:r>
              <a:rPr lang="en-US" altLang="zh-TW" cap="none" dirty="0"/>
              <a:t>= message_filters. </a:t>
            </a:r>
            <a:r>
              <a:rPr lang="en-US" altLang="zh-TW" cap="none" dirty="0" err="1"/>
              <a:t>ExactTimeSynchronizer</a:t>
            </a:r>
            <a:r>
              <a:rPr lang="en-US" altLang="zh-TW" cap="none" dirty="0"/>
              <a:t>([sub1, sub2], queue_size=10</a:t>
            </a:r>
            <a:r>
              <a:rPr lang="en-US" altLang="zh-TW" cap="none" dirty="0" smtClean="0"/>
              <a:t>)</a:t>
            </a:r>
          </a:p>
          <a:p>
            <a:pPr lvl="2"/>
            <a:r>
              <a:rPr lang="en-US" altLang="zh-TW" cap="none" dirty="0" smtClean="0"/>
              <a:t>queue_size</a:t>
            </a:r>
            <a:r>
              <a:rPr lang="zh-TW" altLang="en-US" cap="none" dirty="0" smtClean="0"/>
              <a:t>為緩衝空間</a:t>
            </a:r>
            <a:endParaRPr lang="en-US" altLang="zh-TW" cap="none" dirty="0"/>
          </a:p>
          <a:p>
            <a:pPr lvl="2"/>
            <a:r>
              <a:rPr lang="zh-TW" altLang="en-US" cap="none" dirty="0">
                <a:solidFill>
                  <a:srgbClr val="FF0000"/>
                </a:solidFill>
              </a:rPr>
              <a:t>緩衝</a:t>
            </a:r>
            <a:r>
              <a:rPr lang="zh-TW" altLang="en-US" cap="none" dirty="0" smtClean="0">
                <a:solidFill>
                  <a:srgbClr val="FF0000"/>
                </a:solidFill>
              </a:rPr>
              <a:t>空間必須大於</a:t>
            </a:r>
            <a:r>
              <a:rPr lang="en-US" altLang="zh-TW" cap="none" dirty="0" smtClean="0">
                <a:solidFill>
                  <a:srgbClr val="FF0000"/>
                </a:solidFill>
              </a:rPr>
              <a:t>1</a:t>
            </a:r>
            <a:r>
              <a:rPr lang="zh-TW" altLang="en-US" cap="none" dirty="0" smtClean="0">
                <a:solidFill>
                  <a:srgbClr val="FF0000"/>
                </a:solidFill>
              </a:rPr>
              <a:t>，若為</a:t>
            </a:r>
            <a:r>
              <a:rPr lang="en-US" altLang="zh-TW" cap="none" dirty="0" smtClean="0">
                <a:solidFill>
                  <a:srgbClr val="FF0000"/>
                </a:solidFill>
              </a:rPr>
              <a:t>1</a:t>
            </a:r>
            <a:r>
              <a:rPr lang="zh-TW" altLang="en-US" cap="none" dirty="0">
                <a:solidFill>
                  <a:srgbClr val="FF0000"/>
                </a:solidFill>
              </a:rPr>
              <a:t>緩衝</a:t>
            </a:r>
            <a:r>
              <a:rPr lang="zh-TW" altLang="en-US" cap="none" dirty="0" smtClean="0">
                <a:solidFill>
                  <a:srgbClr val="FF0000"/>
                </a:solidFill>
              </a:rPr>
              <a:t>空間只記錄當前訊息，無法完成同步</a:t>
            </a:r>
            <a:endParaRPr lang="en-US" altLang="zh-TW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400" y="1844040"/>
            <a:ext cx="10363826" cy="4602480"/>
          </a:xfrm>
        </p:spPr>
        <p:txBody>
          <a:bodyPr/>
          <a:lstStyle/>
          <a:p>
            <a:r>
              <a:rPr lang="en-US" altLang="zh-TW" cap="none" dirty="0"/>
              <a:t>ApproximateTime Policy</a:t>
            </a:r>
          </a:p>
          <a:p>
            <a:pPr lvl="1"/>
            <a:r>
              <a:rPr lang="zh-TW" altLang="en-US" cap="none" dirty="0"/>
              <a:t>在一個時間範圍內，多個訊息各自取最接近的</a:t>
            </a:r>
            <a:r>
              <a:rPr lang="en-US" altLang="zh-TW" cap="none" dirty="0"/>
              <a:t>timestamp</a:t>
            </a:r>
            <a:r>
              <a:rPr lang="zh-TW" altLang="en-US" cap="none" dirty="0"/>
              <a:t>進行同步</a:t>
            </a:r>
            <a:endParaRPr lang="en-US" altLang="zh-TW" cap="none" dirty="0"/>
          </a:p>
          <a:p>
            <a:pPr lvl="1"/>
            <a:endParaRPr lang="en-US" altLang="zh-TW" cap="none" dirty="0"/>
          </a:p>
          <a:p>
            <a:pPr lvl="1"/>
            <a:endParaRPr lang="en-US" altLang="zh-TW" cap="none" dirty="0"/>
          </a:p>
          <a:p>
            <a:pPr lvl="1"/>
            <a:endParaRPr lang="en-US" altLang="zh-TW" cap="none" dirty="0"/>
          </a:p>
          <a:p>
            <a:pPr marL="457200" lvl="1" indent="0">
              <a:buNone/>
            </a:pPr>
            <a:endParaRPr lang="en-US" altLang="zh-TW" cap="none" dirty="0"/>
          </a:p>
          <a:p>
            <a:pPr lvl="1"/>
            <a:r>
              <a:rPr lang="en-US" altLang="zh-TW" cap="none" dirty="0">
                <a:solidFill>
                  <a:srgbClr val="FF0000"/>
                </a:solidFill>
              </a:rPr>
              <a:t>Ex: </a:t>
            </a:r>
            <a:r>
              <a:rPr lang="en-US" altLang="zh-TW" cap="none" dirty="0"/>
              <a:t>ts = </a:t>
            </a:r>
            <a:r>
              <a:rPr lang="en-US" altLang="zh-TW" cap="none" dirty="0" err="1"/>
              <a:t>message_filters.ApproximateTimeSynchronizer</a:t>
            </a:r>
            <a:r>
              <a:rPr lang="en-US" altLang="zh-TW" cap="none" dirty="0"/>
              <a:t>([sub1, sub2], queue_size=10, </a:t>
            </a:r>
            <a:r>
              <a:rPr lang="en-US" altLang="zh-TW" cap="none" dirty="0" smtClean="0"/>
              <a:t>slop=0.1</a:t>
            </a:r>
            <a:r>
              <a:rPr lang="en-US" altLang="zh-TW" cap="none" dirty="0"/>
              <a:t>, allow_headerless=True</a:t>
            </a:r>
            <a:r>
              <a:rPr lang="en-US" altLang="zh-TW" cap="none" dirty="0" smtClean="0"/>
              <a:t>)</a:t>
            </a:r>
          </a:p>
          <a:p>
            <a:pPr lvl="2"/>
            <a:r>
              <a:rPr lang="en-US" altLang="zh-TW" cap="none" dirty="0" smtClean="0"/>
              <a:t>Slop</a:t>
            </a:r>
            <a:r>
              <a:rPr lang="zh-TW" altLang="en-US" cap="none" dirty="0" smtClean="0"/>
              <a:t>為訊息可接受同步的時間範圍，單位為秒</a:t>
            </a:r>
            <a:endParaRPr lang="en-US" altLang="zh-TW" cap="none" dirty="0" smtClean="0"/>
          </a:p>
          <a:p>
            <a:pPr lvl="2"/>
            <a:r>
              <a:rPr lang="en-US" altLang="zh-TW" cap="none" dirty="0" smtClean="0">
                <a:solidFill>
                  <a:srgbClr val="FF0000"/>
                </a:solidFill>
              </a:rPr>
              <a:t>Timestamp</a:t>
            </a:r>
            <a:r>
              <a:rPr lang="zh-TW" altLang="en-US" cap="none" dirty="0" smtClean="0">
                <a:solidFill>
                  <a:srgbClr val="FF0000"/>
                </a:solidFill>
              </a:rPr>
              <a:t>紀錄於訊息的</a:t>
            </a:r>
            <a:r>
              <a:rPr lang="en-US" altLang="zh-TW" cap="none" dirty="0" smtClean="0">
                <a:solidFill>
                  <a:srgbClr val="FF0000"/>
                </a:solidFill>
              </a:rPr>
              <a:t>header</a:t>
            </a:r>
            <a:r>
              <a:rPr lang="zh-TW" altLang="en-US" cap="none" dirty="0" smtClean="0">
                <a:solidFill>
                  <a:srgbClr val="FF0000"/>
                </a:solidFill>
              </a:rPr>
              <a:t> </a:t>
            </a:r>
            <a:r>
              <a:rPr lang="en-US" altLang="zh-TW" cap="none" dirty="0" smtClean="0">
                <a:solidFill>
                  <a:srgbClr val="FF0000"/>
                </a:solidFill>
              </a:rPr>
              <a:t>field</a:t>
            </a:r>
            <a:r>
              <a:rPr lang="zh-TW" altLang="en-US" cap="none" dirty="0" smtClean="0">
                <a:solidFill>
                  <a:srgbClr val="FF0000"/>
                </a:solidFill>
              </a:rPr>
              <a:t>中，若無</a:t>
            </a:r>
            <a:r>
              <a:rPr lang="en-US" altLang="zh-TW" cap="none" dirty="0">
                <a:solidFill>
                  <a:srgbClr val="FF0000"/>
                </a:solidFill>
              </a:rPr>
              <a:t>header</a:t>
            </a:r>
            <a:r>
              <a:rPr lang="zh-TW" altLang="en-US" cap="none" dirty="0">
                <a:solidFill>
                  <a:srgbClr val="FF0000"/>
                </a:solidFill>
              </a:rPr>
              <a:t> </a:t>
            </a:r>
            <a:r>
              <a:rPr lang="en-US" altLang="zh-TW" cap="none" dirty="0" smtClean="0">
                <a:solidFill>
                  <a:srgbClr val="FF0000"/>
                </a:solidFill>
              </a:rPr>
              <a:t>field</a:t>
            </a:r>
            <a:r>
              <a:rPr lang="zh-TW" altLang="en-US" cap="none" dirty="0" smtClean="0">
                <a:solidFill>
                  <a:srgbClr val="FF0000"/>
                </a:solidFill>
              </a:rPr>
              <a:t>，</a:t>
            </a:r>
            <a:r>
              <a:rPr lang="en-US" altLang="zh-TW" cap="none" dirty="0" smtClean="0">
                <a:solidFill>
                  <a:srgbClr val="FF0000"/>
                </a:solidFill>
              </a:rPr>
              <a:t>allow_headerless</a:t>
            </a:r>
            <a:r>
              <a:rPr lang="zh-TW" altLang="en-US" cap="none" dirty="0" smtClean="0">
                <a:solidFill>
                  <a:srgbClr val="FF0000"/>
                </a:solidFill>
              </a:rPr>
              <a:t>必須為</a:t>
            </a:r>
            <a:r>
              <a:rPr lang="en-US" altLang="zh-TW" cap="none" dirty="0" smtClean="0">
                <a:solidFill>
                  <a:srgbClr val="FF0000"/>
                </a:solidFill>
              </a:rPr>
              <a:t>True</a:t>
            </a:r>
          </a:p>
          <a:p>
            <a:pPr lvl="2"/>
            <a:r>
              <a:rPr lang="zh-TW" altLang="en-US" cap="none" dirty="0">
                <a:solidFill>
                  <a:srgbClr val="FF0000"/>
                </a:solidFill>
              </a:rPr>
              <a:t>緩衝空間必須大於</a:t>
            </a:r>
            <a:r>
              <a:rPr lang="en-US" altLang="zh-TW" cap="none" dirty="0">
                <a:solidFill>
                  <a:srgbClr val="FF0000"/>
                </a:solidFill>
              </a:rPr>
              <a:t>1</a:t>
            </a:r>
            <a:r>
              <a:rPr lang="zh-TW" altLang="en-US" cap="none" dirty="0">
                <a:solidFill>
                  <a:srgbClr val="FF0000"/>
                </a:solidFill>
              </a:rPr>
              <a:t>，若為</a:t>
            </a:r>
            <a:r>
              <a:rPr lang="en-US" altLang="zh-TW" cap="none" dirty="0">
                <a:solidFill>
                  <a:srgbClr val="FF0000"/>
                </a:solidFill>
              </a:rPr>
              <a:t>1</a:t>
            </a:r>
            <a:r>
              <a:rPr lang="zh-TW" altLang="en-US" cap="none" dirty="0">
                <a:solidFill>
                  <a:srgbClr val="FF0000"/>
                </a:solidFill>
              </a:rPr>
              <a:t>緩衝空間只記錄當前訊息，無法完成</a:t>
            </a:r>
            <a:r>
              <a:rPr lang="zh-TW" altLang="en-US" cap="none" dirty="0" smtClean="0">
                <a:solidFill>
                  <a:srgbClr val="FF0000"/>
                </a:solidFill>
              </a:rPr>
              <a:t>同步</a:t>
            </a:r>
            <a:endParaRPr lang="en-US" altLang="zh-TW" cap="none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13775" y="37232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400" b="1" smtClean="0">
                <a:latin typeface="+mn-ea"/>
                <a:ea typeface="+mn-ea"/>
              </a:rPr>
              <a:t>同步機制</a:t>
            </a:r>
            <a:endParaRPr lang="zh-TW" altLang="en-US" sz="4400" b="1" dirty="0">
              <a:latin typeface="+mn-ea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149" t="53908" r="44195" b="17586"/>
          <a:stretch/>
        </p:blipFill>
        <p:spPr>
          <a:xfrm>
            <a:off x="1648482" y="2656231"/>
            <a:ext cx="3877777" cy="15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99442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b="1" dirty="0"/>
              <a:t>參考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smtClean="0"/>
              <a:t>message_filters</a:t>
            </a:r>
          </a:p>
          <a:p>
            <a:pPr marL="457200" lvl="1" indent="0">
              <a:buNone/>
            </a:pPr>
            <a:r>
              <a:rPr lang="en-US" altLang="zh-TW" cap="none" dirty="0">
                <a:hlinkClick r:id="rId2"/>
              </a:rPr>
              <a:t>http://</a:t>
            </a:r>
            <a:r>
              <a:rPr lang="en-US" altLang="zh-TW" cap="none" dirty="0" smtClean="0">
                <a:hlinkClick r:id="rId2"/>
              </a:rPr>
              <a:t>wiki.ros.org/message_filters</a:t>
            </a:r>
            <a:endParaRPr lang="en-US" altLang="zh-TW" cap="none" dirty="0" smtClean="0"/>
          </a:p>
          <a:p>
            <a:r>
              <a:rPr lang="en-US" altLang="zh-TW" cap="none" dirty="0"/>
              <a:t>ApproximateTime </a:t>
            </a:r>
            <a:r>
              <a:rPr lang="en-US" altLang="zh-TW" cap="none" dirty="0" smtClean="0"/>
              <a:t>Policy</a:t>
            </a:r>
          </a:p>
          <a:p>
            <a:pPr marL="457200" lvl="1" indent="0">
              <a:buNone/>
            </a:pPr>
            <a:r>
              <a:rPr lang="en-US" altLang="zh-TW" cap="none" dirty="0">
                <a:hlinkClick r:id="rId3"/>
              </a:rPr>
              <a:t>http://</a:t>
            </a:r>
            <a:r>
              <a:rPr lang="en-US" altLang="zh-TW" cap="none" dirty="0" smtClean="0">
                <a:hlinkClick r:id="rId3"/>
              </a:rPr>
              <a:t>wiki.ros.org/message_filters/ApproximateTime</a:t>
            </a:r>
            <a:endParaRPr lang="en-US" altLang="zh-TW" cap="none" dirty="0" smtClean="0"/>
          </a:p>
          <a:p>
            <a:pPr marL="457200" lvl="1" indent="0">
              <a:buNone/>
            </a:pP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270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146</TotalTime>
  <Words>481</Words>
  <Application>Microsoft Office PowerPoint</Application>
  <PresentationFormat>寬螢幕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Tw Cen MT</vt:lpstr>
      <vt:lpstr>小水滴</vt:lpstr>
      <vt:lpstr>同步</vt:lpstr>
      <vt:lpstr>同步概念</vt:lpstr>
      <vt:lpstr>一般多個Subscriber的Node</vt:lpstr>
      <vt:lpstr>使用message_filters進行同步</vt:lpstr>
      <vt:lpstr>同步機制</vt:lpstr>
      <vt:lpstr>PowerPoint 簡報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同步</dc:title>
  <dc:creator>高銘 張</dc:creator>
  <cp:lastModifiedBy>高銘 張</cp:lastModifiedBy>
  <cp:revision>16</cp:revision>
  <dcterms:created xsi:type="dcterms:W3CDTF">2018-11-30T06:43:47Z</dcterms:created>
  <dcterms:modified xsi:type="dcterms:W3CDTF">2018-11-30T09:09:59Z</dcterms:modified>
</cp:coreProperties>
</file>