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y="5143500" cx="9144000"/>
  <p:notesSz cx="6858000" cy="9144000"/>
  <p:embeddedFontLst>
    <p:embeddedFont>
      <p:font typeface="Helvetica Neue"/>
      <p:regular r:id="rId70"/>
      <p:bold r:id="rId71"/>
      <p:italic r:id="rId72"/>
      <p:boldItalic r:id="rId73"/>
    </p:embeddedFont>
    <p:embeddedFont>
      <p:font typeface="Helvetica Neue Light"/>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285B4D-0507-4768-B3C0-DD6C139E2738}">
  <a:tblStyle styleId="{4C285B4D-0507-4768-B3C0-DD6C139E273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4.xml"/><Relationship Id="rId75" Type="http://schemas.openxmlformats.org/officeDocument/2006/relationships/font" Target="fonts/HelveticaNeueLight-bold.fntdata"/><Relationship Id="rId30" Type="http://schemas.openxmlformats.org/officeDocument/2006/relationships/slide" Target="slides/slide23.xml"/><Relationship Id="rId74" Type="http://schemas.openxmlformats.org/officeDocument/2006/relationships/font" Target="fonts/HelveticaNeueLight-regular.fntdata"/><Relationship Id="rId33" Type="http://schemas.openxmlformats.org/officeDocument/2006/relationships/slide" Target="slides/slide26.xml"/><Relationship Id="rId77" Type="http://schemas.openxmlformats.org/officeDocument/2006/relationships/font" Target="fonts/HelveticaNeueLight-boldItalic.fntdata"/><Relationship Id="rId32" Type="http://schemas.openxmlformats.org/officeDocument/2006/relationships/slide" Target="slides/slide25.xml"/><Relationship Id="rId76" Type="http://schemas.openxmlformats.org/officeDocument/2006/relationships/font" Target="fonts/HelveticaNeueLight-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5" name="Google Shape;78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p:cSld name="TITLE_1">
    <p:spTree>
      <p:nvGrpSpPr>
        <p:cNvPr id="15" name="Shape 15"/>
        <p:cNvGrpSpPr/>
        <p:nvPr/>
      </p:nvGrpSpPr>
      <p:grpSpPr>
        <a:xfrm>
          <a:off x="0" y="0"/>
          <a:ext cx="0" cy="0"/>
          <a:chOff x="0" y="0"/>
          <a:chExt cx="0" cy="0"/>
        </a:xfrm>
      </p:grpSpPr>
      <p:sp>
        <p:nvSpPr>
          <p:cNvPr id="16" name="Google Shape;16;p2"/>
          <p:cNvSpPr/>
          <p:nvPr/>
        </p:nvSpPr>
        <p:spPr>
          <a:xfrm>
            <a:off x="0" y="0"/>
            <a:ext cx="9144000" cy="16182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pic>
        <p:nvPicPr>
          <p:cNvPr descr="影像" id="17" name="Google Shape;17;p2"/>
          <p:cNvPicPr preferRelativeResize="0"/>
          <p:nvPr/>
        </p:nvPicPr>
        <p:blipFill rotWithShape="1">
          <a:blip r:embed="rId2">
            <a:alphaModFix/>
          </a:blip>
          <a:srcRect b="31510" l="0" r="0" t="0"/>
          <a:stretch/>
        </p:blipFill>
        <p:spPr>
          <a:xfrm>
            <a:off x="5263938" y="169984"/>
            <a:ext cx="3867001" cy="1448491"/>
          </a:xfrm>
          <a:prstGeom prst="rect">
            <a:avLst/>
          </a:prstGeom>
          <a:noFill/>
          <a:ln>
            <a:noFill/>
          </a:ln>
        </p:spPr>
      </p:pic>
      <p:sp>
        <p:nvSpPr>
          <p:cNvPr id="18" name="Google Shape;18;p2"/>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20" name="Google Shape;20;p2"/>
          <p:cNvPicPr preferRelativeResize="0"/>
          <p:nvPr/>
        </p:nvPicPr>
        <p:blipFill rotWithShape="1">
          <a:blip r:embed="rId3">
            <a:alphaModFix/>
          </a:blip>
          <a:srcRect b="0" l="0" r="0" t="0"/>
          <a:stretch/>
        </p:blipFill>
        <p:spPr>
          <a:xfrm>
            <a:off x="6810" y="692896"/>
            <a:ext cx="1929193" cy="923130"/>
          </a:xfrm>
          <a:prstGeom prst="rect">
            <a:avLst/>
          </a:prstGeom>
          <a:noFill/>
          <a:ln>
            <a:noFill/>
          </a:ln>
        </p:spPr>
      </p:pic>
      <p:grpSp>
        <p:nvGrpSpPr>
          <p:cNvPr id="21" name="Google Shape;21;p2"/>
          <p:cNvGrpSpPr/>
          <p:nvPr/>
        </p:nvGrpSpPr>
        <p:grpSpPr>
          <a:xfrm>
            <a:off x="0" y="5078960"/>
            <a:ext cx="9143745" cy="64542"/>
            <a:chOff x="0" y="0"/>
            <a:chExt cx="13004900" cy="122400"/>
          </a:xfrm>
        </p:grpSpPr>
        <p:sp>
          <p:nvSpPr>
            <p:cNvPr id="22" name="Google Shape;22;p2"/>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23" name="Google Shape;23;p2"/>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24" name="Google Shape;24;p2"/>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grpSp>
      <p:pic>
        <p:nvPicPr>
          <p:cNvPr descr="影像" id="25" name="Google Shape;25;p2"/>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26" name="Google Shape;26;p2"/>
          <p:cNvSpPr txBox="1"/>
          <p:nvPr>
            <p:ph idx="12" type="sldNum"/>
          </p:nvPr>
        </p:nvSpPr>
        <p:spPr>
          <a:xfrm>
            <a:off x="4449997" y="4902398"/>
            <a:ext cx="239100" cy="171000"/>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pic>
        <p:nvPicPr>
          <p:cNvPr descr="影像" id="27" name="Google Shape;27;p2"/>
          <p:cNvPicPr preferRelativeResize="0"/>
          <p:nvPr/>
        </p:nvPicPr>
        <p:blipFill rotWithShape="1">
          <a:blip r:embed="rId5">
            <a:alphaModFix amt="18340"/>
          </a:blip>
          <a:srcRect b="0" l="0" r="0" t="0"/>
          <a:stretch/>
        </p:blipFill>
        <p:spPr>
          <a:xfrm>
            <a:off x="7054368" y="4866641"/>
            <a:ext cx="1522148" cy="2010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spTree>
      <p:nvGrpSpPr>
        <p:cNvPr id="96" name="Shape 96"/>
        <p:cNvGrpSpPr/>
        <p:nvPr/>
      </p:nvGrpSpPr>
      <p:grpSpPr>
        <a:xfrm>
          <a:off x="0" y="0"/>
          <a:ext cx="0" cy="0"/>
          <a:chOff x="0" y="0"/>
          <a:chExt cx="0" cy="0"/>
        </a:xfrm>
      </p:grpSpPr>
      <p:sp>
        <p:nvSpPr>
          <p:cNvPr id="97" name="Google Shape;97;p1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98" name="Google Shape;98;p11"/>
          <p:cNvSpPr txBox="1"/>
          <p:nvPr>
            <p:ph idx="1" type="body"/>
          </p:nvPr>
        </p:nvSpPr>
        <p:spPr>
          <a:xfrm>
            <a:off x="3887391" y="342901"/>
            <a:ext cx="4629000" cy="4053000"/>
          </a:xfrm>
          <a:prstGeom prst="rect">
            <a:avLst/>
          </a:prstGeom>
          <a:noFill/>
          <a:ln>
            <a:noFill/>
          </a:ln>
        </p:spPr>
        <p:txBody>
          <a:bodyPr anchorCtr="0" anchor="t" bIns="34275" lIns="68575" spcFirstLastPara="1" rIns="68575" wrap="square" tIns="34275">
            <a:noAutofit/>
          </a:bodyPr>
          <a:lstStyle>
            <a:lvl1pPr indent="-381000" lvl="0" marL="457200" marR="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9" name="Google Shape;99;p1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00" name="Google Shape;100;p11"/>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1" name="Google Shape;101;p11"/>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2" name="Google Shape;102;p11"/>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103" name="Google Shape;103;p11"/>
          <p:cNvCxnSpPr/>
          <p:nvPr/>
        </p:nvCxnSpPr>
        <p:spPr>
          <a:xfrm>
            <a:off x="628650" y="1543050"/>
            <a:ext cx="29505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104" name="Shape 104"/>
        <p:cNvGrpSpPr/>
        <p:nvPr/>
      </p:nvGrpSpPr>
      <p:grpSpPr>
        <a:xfrm>
          <a:off x="0" y="0"/>
          <a:ext cx="0" cy="0"/>
          <a:chOff x="0" y="0"/>
          <a:chExt cx="0" cy="0"/>
        </a:xfrm>
      </p:grpSpPr>
      <p:sp>
        <p:nvSpPr>
          <p:cNvPr id="105" name="Google Shape;105;p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06" name="Google Shape;106;p1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7" name="Google Shape;107;p12"/>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8" name="Google Shape;108;p12"/>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12"/>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110" name="Google Shape;110;p12"/>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111" name="Shape 111"/>
        <p:cNvGrpSpPr/>
        <p:nvPr/>
      </p:nvGrpSpPr>
      <p:grpSpPr>
        <a:xfrm>
          <a:off x="0" y="0"/>
          <a:ext cx="0" cy="0"/>
          <a:chOff x="0" y="0"/>
          <a:chExt cx="0" cy="0"/>
        </a:xfrm>
      </p:grpSpPr>
      <p:sp>
        <p:nvSpPr>
          <p:cNvPr id="112" name="Google Shape;112;p13"/>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13" name="Google Shape;113;p1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4" name="Google Shape;114;p13"/>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5" name="Google Shape;115;p13"/>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6" name="Google Shape;116;p13"/>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117" name="Google Shape;117;p13"/>
          <p:cNvCxnSpPr/>
          <p:nvPr/>
        </p:nvCxnSpPr>
        <p:spPr>
          <a:xfrm>
            <a:off x="6543676" y="273844"/>
            <a:ext cx="0" cy="4359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18" name="Shape 118"/>
        <p:cNvGrpSpPr/>
        <p:nvPr/>
      </p:nvGrpSpPr>
      <p:grpSpPr>
        <a:xfrm>
          <a:off x="0" y="0"/>
          <a:ext cx="0" cy="0"/>
          <a:chOff x="0" y="0"/>
          <a:chExt cx="0" cy="0"/>
        </a:xfrm>
      </p:grpSpPr>
      <p:sp>
        <p:nvSpPr>
          <p:cNvPr id="119" name="Google Shape;119;p14"/>
          <p:cNvSpPr/>
          <p:nvPr>
            <p:ph idx="2" type="pic"/>
          </p:nvPr>
        </p:nvSpPr>
        <p:spPr>
          <a:xfrm>
            <a:off x="4723805" y="334863"/>
            <a:ext cx="37506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20" name="Google Shape;120;p14"/>
          <p:cNvSpPr txBox="1"/>
          <p:nvPr>
            <p:ph type="title"/>
          </p:nvPr>
        </p:nvSpPr>
        <p:spPr>
          <a:xfrm>
            <a:off x="669727" y="334863"/>
            <a:ext cx="3750600" cy="2103000"/>
          </a:xfrm>
          <a:prstGeom prst="rect">
            <a:avLst/>
          </a:prstGeom>
          <a:noFill/>
          <a:ln>
            <a:noFill/>
          </a:ln>
        </p:spPr>
        <p:txBody>
          <a:bodyPr anchorCtr="0" anchor="b" bIns="32750" lIns="32750" spcFirstLastPara="1" rIns="32750" wrap="square" tIns="32750">
            <a:noAutofit/>
          </a:bodyPr>
          <a:lstStyle>
            <a:lvl1pPr lvl="0" marR="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21" name="Google Shape;121;p14"/>
          <p:cNvSpPr txBox="1"/>
          <p:nvPr>
            <p:ph idx="1" type="body"/>
          </p:nvPr>
        </p:nvSpPr>
        <p:spPr>
          <a:xfrm>
            <a:off x="669727" y="2491383"/>
            <a:ext cx="3750600" cy="2169900"/>
          </a:xfrm>
          <a:prstGeom prst="rect">
            <a:avLst/>
          </a:prstGeom>
          <a:noFill/>
          <a:ln>
            <a:noFill/>
          </a:ln>
        </p:spPr>
        <p:txBody>
          <a:bodyPr anchorCtr="0" anchor="t" bIns="32750" lIns="32750" spcFirstLastPara="1" rIns="32750" wrap="square" tIns="32750">
            <a:noAutofit/>
          </a:bodyPr>
          <a:lstStyle>
            <a:lvl1pPr indent="-228600" lvl="0" marL="4572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22" name="Google Shape;122;p14"/>
          <p:cNvSpPr txBox="1"/>
          <p:nvPr>
            <p:ph idx="12" type="sldNum"/>
          </p:nvPr>
        </p:nvSpPr>
        <p:spPr>
          <a:xfrm>
            <a:off x="4449997" y="4902398"/>
            <a:ext cx="239100" cy="171000"/>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grpSp>
        <p:nvGrpSpPr>
          <p:cNvPr id="123" name="Google Shape;123;p14"/>
          <p:cNvGrpSpPr/>
          <p:nvPr/>
        </p:nvGrpSpPr>
        <p:grpSpPr>
          <a:xfrm>
            <a:off x="0" y="5078960"/>
            <a:ext cx="9143745" cy="64542"/>
            <a:chOff x="0" y="0"/>
            <a:chExt cx="13004900" cy="122400"/>
          </a:xfrm>
        </p:grpSpPr>
        <p:sp>
          <p:nvSpPr>
            <p:cNvPr id="124" name="Google Shape;124;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125" name="Google Shape;125;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126" name="Google Shape;126;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grpSp>
      <p:pic>
        <p:nvPicPr>
          <p:cNvPr descr="影像" id="127" name="Google Shape;127;p14"/>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2" name="Shape 132"/>
        <p:cNvGrpSpPr/>
        <p:nvPr/>
      </p:nvGrpSpPr>
      <p:grpSpPr>
        <a:xfrm>
          <a:off x="0" y="0"/>
          <a:ext cx="0" cy="0"/>
          <a:chOff x="0" y="0"/>
          <a:chExt cx="0" cy="0"/>
        </a:xfrm>
      </p:grpSpPr>
      <p:sp>
        <p:nvSpPr>
          <p:cNvPr id="133" name="Google Shape;133;p16"/>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9pPr>
          </a:lstStyle>
          <a:p/>
        </p:txBody>
      </p:sp>
      <p:sp>
        <p:nvSpPr>
          <p:cNvPr id="134" name="Google Shape;1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id="135" name="Google Shape;135;p16"/>
          <p:cNvPicPr preferRelativeResize="0"/>
          <p:nvPr/>
        </p:nvPicPr>
        <p:blipFill rotWithShape="1">
          <a:blip r:embed="rId2">
            <a:alphaModFix/>
          </a:blip>
          <a:srcRect b="0" l="0" r="0" t="0"/>
          <a:stretch/>
        </p:blipFill>
        <p:spPr>
          <a:xfrm>
            <a:off x="529800" y="3009713"/>
            <a:ext cx="57150" cy="775200"/>
          </a:xfrm>
          <a:prstGeom prst="rect">
            <a:avLst/>
          </a:prstGeom>
          <a:noFill/>
          <a:ln>
            <a:noFill/>
          </a:ln>
        </p:spPr>
      </p:pic>
      <p:sp>
        <p:nvSpPr>
          <p:cNvPr id="136" name="Google Shape;136;p16"/>
          <p:cNvSpPr txBox="1"/>
          <p:nvPr>
            <p:ph idx="1" type="subTitle"/>
          </p:nvPr>
        </p:nvSpPr>
        <p:spPr>
          <a:xfrm>
            <a:off x="892700" y="3784913"/>
            <a:ext cx="5361600" cy="693000"/>
          </a:xfrm>
          <a:prstGeom prst="rect">
            <a:avLst/>
          </a:prstGeom>
          <a:noFill/>
          <a:ln>
            <a:noFill/>
          </a:ln>
        </p:spPr>
        <p:txBody>
          <a:bodyPr anchorCtr="0" anchor="t" bIns="91425" lIns="91425" spcFirstLastPara="1" rIns="91425" wrap="square" tIns="91425">
            <a:noAutofit/>
          </a:bodyPr>
          <a:lstStyle>
            <a:lvl1pPr lvl="0" marR="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type="tx">
  <p:cSld name="TITLE_AND_BODY">
    <p:spTree>
      <p:nvGrpSpPr>
        <p:cNvPr id="137" name="Shape 137"/>
        <p:cNvGrpSpPr/>
        <p:nvPr/>
      </p:nvGrpSpPr>
      <p:grpSpPr>
        <a:xfrm>
          <a:off x="0" y="0"/>
          <a:ext cx="0" cy="0"/>
          <a:chOff x="0" y="0"/>
          <a:chExt cx="0" cy="0"/>
        </a:xfrm>
      </p:grpSpPr>
      <p:sp>
        <p:nvSpPr>
          <p:cNvPr id="138" name="Google Shape;138;p1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9" name="Google Shape;139;p17"/>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0" name="Google Shape;1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41" name="Google Shape;141;p17"/>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2" name="Shape 142"/>
        <p:cNvGrpSpPr/>
        <p:nvPr/>
      </p:nvGrpSpPr>
      <p:grpSpPr>
        <a:xfrm>
          <a:off x="0" y="0"/>
          <a:ext cx="0" cy="0"/>
          <a:chOff x="0" y="0"/>
          <a:chExt cx="0" cy="0"/>
        </a:xfrm>
      </p:grpSpPr>
      <p:sp>
        <p:nvSpPr>
          <p:cNvPr id="143" name="Google Shape;1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4" name="Shape 144"/>
        <p:cNvGrpSpPr/>
        <p:nvPr/>
      </p:nvGrpSpPr>
      <p:grpSpPr>
        <a:xfrm>
          <a:off x="0" y="0"/>
          <a:ext cx="0" cy="0"/>
          <a:chOff x="0" y="0"/>
          <a:chExt cx="0" cy="0"/>
        </a:xfrm>
      </p:grpSpPr>
      <p:sp>
        <p:nvSpPr>
          <p:cNvPr id="145" name="Google Shape;145;p19"/>
          <p:cNvSpPr txBox="1"/>
          <p:nvPr>
            <p:ph idx="1" type="subTitle"/>
          </p:nvPr>
        </p:nvSpPr>
        <p:spPr>
          <a:xfrm>
            <a:off x="1532125" y="2333981"/>
            <a:ext cx="7158900" cy="792600"/>
          </a:xfrm>
          <a:prstGeom prst="rect">
            <a:avLst/>
          </a:prstGeom>
          <a:noFill/>
          <a:ln>
            <a:noFill/>
          </a:ln>
        </p:spPr>
        <p:txBody>
          <a:bodyPr anchorCtr="0" anchor="t" bIns="91425" lIns="91425" spcFirstLastPara="1" rIns="91425" wrap="square" tIns="91425">
            <a:noAutofit/>
          </a:bodyPr>
          <a:lstStyle>
            <a:lvl1pPr lvl="0" marR="0" algn="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46" name="Google Shape;146;p19"/>
          <p:cNvSpPr txBox="1"/>
          <p:nvPr>
            <p:ph type="ctrTitle"/>
          </p:nvPr>
        </p:nvSpPr>
        <p:spPr>
          <a:xfrm>
            <a:off x="311700" y="1340902"/>
            <a:ext cx="8520600" cy="79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47" name="Google Shape;1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id="148" name="Google Shape;148;p19"/>
          <p:cNvPicPr preferRelativeResize="0"/>
          <p:nvPr/>
        </p:nvPicPr>
        <p:blipFill rotWithShape="1">
          <a:blip r:embed="rId2">
            <a:alphaModFix/>
          </a:blip>
          <a:srcRect b="0" l="0" r="0" t="0"/>
          <a:stretch/>
        </p:blipFill>
        <p:spPr>
          <a:xfrm>
            <a:off x="0" y="4749975"/>
            <a:ext cx="2982402" cy="393525"/>
          </a:xfrm>
          <a:prstGeom prst="rect">
            <a:avLst/>
          </a:prstGeom>
          <a:noFill/>
          <a:ln>
            <a:noFill/>
          </a:ln>
        </p:spPr>
      </p:pic>
      <p:cxnSp>
        <p:nvCxnSpPr>
          <p:cNvPr id="149" name="Google Shape;149;p19"/>
          <p:cNvCxnSpPr/>
          <p:nvPr/>
        </p:nvCxnSpPr>
        <p:spPr>
          <a:xfrm>
            <a:off x="485850" y="2205206"/>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有副標題">
  <p:cSld name="TITLE_AND_BODY_1">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64049"/>
            <a:ext cx="8520600" cy="441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52" name="Google Shape;152;p2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3" name="Google Shape;15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54" name="Google Shape;154;p2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
        <p:nvSpPr>
          <p:cNvPr id="155" name="Google Shape;155;p20"/>
          <p:cNvSpPr txBox="1"/>
          <p:nvPr>
            <p:ph idx="2" type="subTitle"/>
          </p:nvPr>
        </p:nvSpPr>
        <p:spPr>
          <a:xfrm>
            <a:off x="528325" y="495806"/>
            <a:ext cx="7339500" cy="294300"/>
          </a:xfrm>
          <a:prstGeom prst="rect">
            <a:avLst/>
          </a:prstGeom>
          <a:noFill/>
          <a:ln>
            <a:noFill/>
          </a:ln>
        </p:spPr>
        <p:txBody>
          <a:bodyPr anchorCtr="0" anchor="t" bIns="91425" lIns="91425" spcFirstLastPara="1" rIns="91425" wrap="square" tIns="91425">
            <a:noAutofit/>
          </a:bodyPr>
          <a:lstStyle>
            <a:lvl1pPr lvl="0" marR="0" algn="l">
              <a:lnSpc>
                <a:spcPct val="115000"/>
              </a:lnSpc>
              <a:spcBef>
                <a:spcPts val="0"/>
              </a:spcBef>
              <a:spcAft>
                <a:spcPts val="0"/>
              </a:spcAft>
              <a:buClr>
                <a:schemeClr val="dk2"/>
              </a:buClr>
              <a:buSzPts val="1800"/>
              <a:buFont typeface="Arial"/>
              <a:buNone/>
              <a:defRPr b="0" i="0" sz="1600" u="none" cap="none" strike="noStrike">
                <a:solidFill>
                  <a:schemeClr val="dk2"/>
                </a:solidFill>
                <a:latin typeface="Arial"/>
                <a:ea typeface="Arial"/>
                <a:cs typeface="Arial"/>
                <a:sym typeface="Arial"/>
              </a:defRPr>
            </a:lvl1pPr>
            <a:lvl2pPr lvl="1"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56" name="Shape 156"/>
        <p:cNvGrpSpPr/>
        <p:nvPr/>
      </p:nvGrpSpPr>
      <p:grpSpPr>
        <a:xfrm>
          <a:off x="0" y="0"/>
          <a:ext cx="0" cy="0"/>
          <a:chOff x="0" y="0"/>
          <a:chExt cx="0" cy="0"/>
        </a:xfrm>
      </p:grpSpPr>
      <p:sp>
        <p:nvSpPr>
          <p:cNvPr id="157" name="Google Shape;157;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58" name="Google Shape;158;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59" name="Google Shape;15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60" name="Google Shape;160;p2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61" name="Google Shape;161;p21"/>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type="tx">
  <p:cSld name="TITLE_AND_BODY">
    <p:spTree>
      <p:nvGrpSpPr>
        <p:cNvPr id="28" name="Shape 28"/>
        <p:cNvGrpSpPr/>
        <p:nvPr/>
      </p:nvGrpSpPr>
      <p:grpSpPr>
        <a:xfrm>
          <a:off x="0" y="0"/>
          <a:ext cx="0" cy="0"/>
          <a:chOff x="0" y="0"/>
          <a:chExt cx="0" cy="0"/>
        </a:xfrm>
      </p:grpSpPr>
      <p:sp>
        <p:nvSpPr>
          <p:cNvPr id="29" name="Google Shape;29;p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30" name="Google Shape;30;p3"/>
          <p:cNvSpPr txBox="1"/>
          <p:nvPr>
            <p:ph idx="1" type="body"/>
          </p:nvPr>
        </p:nvSpPr>
        <p:spPr>
          <a:xfrm>
            <a:off x="669727" y="1366242"/>
            <a:ext cx="7804500" cy="3315000"/>
          </a:xfrm>
          <a:prstGeom prst="rect">
            <a:avLst/>
          </a:prstGeom>
          <a:noFill/>
          <a:ln>
            <a:noFill/>
          </a:ln>
        </p:spPr>
        <p:txBody>
          <a:bodyPr anchorCtr="0" anchor="ctr" bIns="32750" lIns="32750" spcFirstLastPara="1" rIns="32750" wrap="square" tIns="32750">
            <a:noAutofit/>
          </a:bodyPr>
          <a:lstStyle>
            <a:lvl1pPr indent="-419100" lvl="0" marL="457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31" name="Google Shape;31;p3"/>
          <p:cNvSpPr txBox="1"/>
          <p:nvPr>
            <p:ph idx="12" type="sldNum"/>
          </p:nvPr>
        </p:nvSpPr>
        <p:spPr>
          <a:xfrm>
            <a:off x="4449997" y="4902398"/>
            <a:ext cx="239100" cy="171000"/>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grpSp>
        <p:nvGrpSpPr>
          <p:cNvPr id="32" name="Google Shape;32;p3"/>
          <p:cNvGrpSpPr/>
          <p:nvPr/>
        </p:nvGrpSpPr>
        <p:grpSpPr>
          <a:xfrm>
            <a:off x="0" y="5078960"/>
            <a:ext cx="9143745" cy="64542"/>
            <a:chOff x="0" y="0"/>
            <a:chExt cx="13004900" cy="122400"/>
          </a:xfrm>
        </p:grpSpPr>
        <p:sp>
          <p:nvSpPr>
            <p:cNvPr id="33" name="Google Shape;33;p3"/>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34" name="Google Shape;34;p3"/>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35" name="Google Shape;35;p3"/>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grpSp>
      <p:pic>
        <p:nvPicPr>
          <p:cNvPr descr="影像" id="36" name="Google Shape;36;p3"/>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2" name="Shape 162"/>
        <p:cNvGrpSpPr/>
        <p:nvPr/>
      </p:nvGrpSpPr>
      <p:grpSpPr>
        <a:xfrm>
          <a:off x="0" y="0"/>
          <a:ext cx="0" cy="0"/>
          <a:chOff x="0" y="0"/>
          <a:chExt cx="0" cy="0"/>
        </a:xfrm>
      </p:grpSpPr>
      <p:sp>
        <p:nvSpPr>
          <p:cNvPr id="163" name="Google Shape;16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64" name="Google Shape;164;p2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65" name="Google Shape;165;p22"/>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68" name="Google Shape;168;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69" name="Google Shape;16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0" name="Shape 170"/>
        <p:cNvGrpSpPr/>
        <p:nvPr/>
      </p:nvGrpSpPr>
      <p:grpSpPr>
        <a:xfrm>
          <a:off x="0" y="0"/>
          <a:ext cx="0" cy="0"/>
          <a:chOff x="0" y="0"/>
          <a:chExt cx="0" cy="0"/>
        </a:xfrm>
      </p:grpSpPr>
      <p:sp>
        <p:nvSpPr>
          <p:cNvPr id="171" name="Google Shape;171;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72" name="Google Shape;17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25"/>
          <p:cNvSpPr/>
          <p:nvPr/>
        </p:nvSpPr>
        <p:spPr>
          <a:xfrm>
            <a:off x="4572000" y="-125"/>
            <a:ext cx="4572000" cy="51435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176" name="Google Shape;176;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177" name="Google Shape;177;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8" name="Google Shape;17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9" name="Google Shape;179;p25"/>
          <p:cNvCxnSpPr/>
          <p:nvPr/>
        </p:nvCxnSpPr>
        <p:spPr>
          <a:xfrm flipH="1" rot="10800000">
            <a:off x="256800" y="2715319"/>
            <a:ext cx="4062600" cy="42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0" name="Shape 180"/>
        <p:cNvGrpSpPr/>
        <p:nvPr/>
      </p:nvGrpSpPr>
      <p:grpSpPr>
        <a:xfrm>
          <a:off x="0" y="0"/>
          <a:ext cx="0" cy="0"/>
          <a:chOff x="0" y="0"/>
          <a:chExt cx="0" cy="0"/>
        </a:xfrm>
      </p:grpSpPr>
      <p:sp>
        <p:nvSpPr>
          <p:cNvPr id="181" name="Google Shape;181;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182" name="Google Shape;182;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83" name="Google Shape;18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spTree>
      <p:nvGrpSpPr>
        <p:cNvPr id="37" name="Shape 37"/>
        <p:cNvGrpSpPr/>
        <p:nvPr/>
      </p:nvGrpSpPr>
      <p:grpSpPr>
        <a:xfrm>
          <a:off x="0" y="0"/>
          <a:ext cx="0" cy="0"/>
          <a:chOff x="0" y="0"/>
          <a:chExt cx="0" cy="0"/>
        </a:xfrm>
      </p:grpSpPr>
      <p:sp>
        <p:nvSpPr>
          <p:cNvPr id="38" name="Google Shape;38;p4"/>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39" name="Google Shape;39;p4"/>
          <p:cNvSpPr/>
          <p:nvPr>
            <p:ph idx="2" type="pic"/>
          </p:nvPr>
        </p:nvSpPr>
        <p:spPr>
          <a:xfrm>
            <a:off x="3887391" y="342901"/>
            <a:ext cx="4629000" cy="4053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40" name="Google Shape;40;p4"/>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41" name="Google Shape;41;p4"/>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2" name="Google Shape;42;p4"/>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3" name="Google Shape;43;p4"/>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44" name="Google Shape;44;p4"/>
          <p:cNvCxnSpPr/>
          <p:nvPr/>
        </p:nvCxnSpPr>
        <p:spPr>
          <a:xfrm>
            <a:off x="628650" y="1543050"/>
            <a:ext cx="29505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45" name="Shape 45"/>
        <p:cNvGrpSpPr/>
        <p:nvPr/>
      </p:nvGrpSpPr>
      <p:grpSpPr>
        <a:xfrm>
          <a:off x="0" y="0"/>
          <a:ext cx="0" cy="0"/>
          <a:chOff x="0" y="0"/>
          <a:chExt cx="0" cy="0"/>
        </a:xfrm>
      </p:grpSpPr>
      <p:sp>
        <p:nvSpPr>
          <p:cNvPr id="46" name="Google Shape;46;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47" name="Google Shape;47;p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8" name="Google Shape;48;p5"/>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9" name="Google Shape;49;p5"/>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0" name="Google Shape;50;p5"/>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51" name="Google Shape;51;p5"/>
          <p:cNvGrpSpPr/>
          <p:nvPr/>
        </p:nvGrpSpPr>
        <p:grpSpPr>
          <a:xfrm>
            <a:off x="0" y="5035910"/>
            <a:ext cx="9151548" cy="107602"/>
            <a:chOff x="0" y="0"/>
            <a:chExt cx="13004900" cy="122400"/>
          </a:xfrm>
        </p:grpSpPr>
        <p:sp>
          <p:nvSpPr>
            <p:cNvPr id="52" name="Google Shape;52;p5"/>
            <p:cNvSpPr/>
            <p:nvPr/>
          </p:nvSpPr>
          <p:spPr>
            <a:xfrm>
              <a:off x="0" y="0"/>
              <a:ext cx="3912300" cy="122400"/>
            </a:xfrm>
            <a:prstGeom prst="rect">
              <a:avLst/>
            </a:prstGeom>
            <a:solidFill>
              <a:srgbClr val="D6696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 name="Google Shape;53;p5"/>
            <p:cNvSpPr/>
            <p:nvPr/>
          </p:nvSpPr>
          <p:spPr>
            <a:xfrm>
              <a:off x="3891657" y="0"/>
              <a:ext cx="5221500" cy="122400"/>
            </a:xfrm>
            <a:prstGeom prst="rect">
              <a:avLst/>
            </a:prstGeom>
            <a:solidFill>
              <a:srgbClr val="EFBA57"/>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 name="Google Shape;54;p5"/>
            <p:cNvSpPr/>
            <p:nvPr/>
          </p:nvSpPr>
          <p:spPr>
            <a:xfrm>
              <a:off x="9093200" y="0"/>
              <a:ext cx="3911700" cy="122400"/>
            </a:xfrm>
            <a:prstGeom prst="rect">
              <a:avLst/>
            </a:prstGeom>
            <a:solidFill>
              <a:srgbClr val="3068A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55" name="Google Shape;55;p5"/>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spTree>
      <p:nvGrpSpPr>
        <p:cNvPr id="56" name="Shape 56"/>
        <p:cNvGrpSpPr/>
        <p:nvPr/>
      </p:nvGrpSpPr>
      <p:grpSpPr>
        <a:xfrm>
          <a:off x="0" y="0"/>
          <a:ext cx="0" cy="0"/>
          <a:chOff x="0" y="0"/>
          <a:chExt cx="0" cy="0"/>
        </a:xfrm>
      </p:grpSpPr>
      <p:sp>
        <p:nvSpPr>
          <p:cNvPr id="57" name="Google Shape;57;p6"/>
          <p:cNvSpPr txBox="1"/>
          <p:nvPr>
            <p:ph type="ctrTitle"/>
          </p:nvPr>
        </p:nvSpPr>
        <p:spPr>
          <a:xfrm>
            <a:off x="1143000" y="1445689"/>
            <a:ext cx="6858000" cy="1790700"/>
          </a:xfrm>
          <a:prstGeom prst="rect">
            <a:avLst/>
          </a:prstGeom>
          <a:noFill/>
          <a:ln>
            <a:noFill/>
          </a:ln>
        </p:spPr>
        <p:txBody>
          <a:bodyPr anchorCtr="0" anchor="b" bIns="34275" lIns="68575" spcFirstLastPara="1" rIns="68575" wrap="square" tIns="34275">
            <a:noAutofit/>
          </a:bodyPr>
          <a:lstStyle>
            <a:lvl1pPr lvl="0" marR="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58" name="Google Shape;58;p6"/>
          <p:cNvSpPr txBox="1"/>
          <p:nvPr>
            <p:ph idx="1" type="subTitle"/>
          </p:nvPr>
        </p:nvSpPr>
        <p:spPr>
          <a:xfrm>
            <a:off x="1143000" y="3305445"/>
            <a:ext cx="6858000" cy="1241700"/>
          </a:xfrm>
          <a:prstGeom prst="rect">
            <a:avLst/>
          </a:prstGeom>
          <a:noFill/>
          <a:ln>
            <a:noFill/>
          </a:ln>
        </p:spPr>
        <p:txBody>
          <a:bodyPr anchorCtr="0" anchor="t" bIns="34275" lIns="68575" spcFirstLastPara="1" rIns="68575" wrap="square" tIns="34275">
            <a:noAutofit/>
          </a:bodyPr>
          <a:lstStyle>
            <a:lvl1pPr lvl="0" marR="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9" name="Google Shape;59;p6"/>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6"/>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6"/>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62" name="Google Shape;62;p6"/>
          <p:cNvGrpSpPr/>
          <p:nvPr/>
        </p:nvGrpSpPr>
        <p:grpSpPr>
          <a:xfrm>
            <a:off x="0" y="0"/>
            <a:ext cx="9151478" cy="1322182"/>
            <a:chOff x="0" y="0"/>
            <a:chExt cx="13004801" cy="1878900"/>
          </a:xfrm>
        </p:grpSpPr>
        <p:sp>
          <p:nvSpPr>
            <p:cNvPr id="63" name="Google Shape;63;p6"/>
            <p:cNvSpPr/>
            <p:nvPr/>
          </p:nvSpPr>
          <p:spPr>
            <a:xfrm>
              <a:off x="0" y="0"/>
              <a:ext cx="13004700" cy="1878900"/>
            </a:xfrm>
            <a:prstGeom prst="rect">
              <a:avLst/>
            </a:prstGeom>
            <a:solidFill>
              <a:srgbClr val="56BAD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影像" id="64" name="Google Shape;64;p6"/>
            <p:cNvPicPr preferRelativeResize="0"/>
            <p:nvPr/>
          </p:nvPicPr>
          <p:blipFill rotWithShape="1">
            <a:blip r:embed="rId2">
              <a:alphaModFix/>
            </a:blip>
            <a:srcRect b="31510" l="0" r="0" t="0"/>
            <a:stretch/>
          </p:blipFill>
          <p:spPr>
            <a:xfrm>
              <a:off x="10076808" y="415955"/>
              <a:ext cx="2927993" cy="1462345"/>
            </a:xfrm>
            <a:prstGeom prst="rect">
              <a:avLst/>
            </a:prstGeom>
            <a:noFill/>
            <a:ln>
              <a:noFill/>
            </a:ln>
          </p:spPr>
        </p:pic>
        <p:pic>
          <p:nvPicPr>
            <p:cNvPr descr="影像" id="65" name="Google Shape;65;p6"/>
            <p:cNvPicPr preferRelativeResize="0"/>
            <p:nvPr/>
          </p:nvPicPr>
          <p:blipFill rotWithShape="1">
            <a:blip r:embed="rId3">
              <a:alphaModFix/>
            </a:blip>
            <a:srcRect b="0" l="0" r="0" t="0"/>
            <a:stretch/>
          </p:blipFill>
          <p:spPr>
            <a:xfrm>
              <a:off x="7779" y="880351"/>
              <a:ext cx="2086777" cy="998534"/>
            </a:xfrm>
            <a:prstGeom prst="rect">
              <a:avLst/>
            </a:prstGeom>
            <a:noFill/>
            <a:ln>
              <a:noFill/>
            </a:ln>
          </p:spPr>
        </p:pic>
        <p:pic>
          <p:nvPicPr>
            <p:cNvPr descr="影像" id="66" name="Google Shape;66;p6"/>
            <p:cNvPicPr preferRelativeResize="0"/>
            <p:nvPr/>
          </p:nvPicPr>
          <p:blipFill rotWithShape="1">
            <a:blip r:embed="rId4">
              <a:alphaModFix/>
            </a:blip>
            <a:srcRect b="0" l="0" r="0" t="0"/>
            <a:stretch/>
          </p:blipFill>
          <p:spPr>
            <a:xfrm>
              <a:off x="144570" y="143123"/>
              <a:ext cx="4429573" cy="585124"/>
            </a:xfrm>
            <a:prstGeom prst="rect">
              <a:avLst/>
            </a:prstGeom>
            <a:noFill/>
            <a:ln>
              <a:noFill/>
            </a:ln>
          </p:spPr>
        </p:pic>
      </p:grpSp>
      <p:grpSp>
        <p:nvGrpSpPr>
          <p:cNvPr id="67" name="Google Shape;67;p6"/>
          <p:cNvGrpSpPr/>
          <p:nvPr/>
        </p:nvGrpSpPr>
        <p:grpSpPr>
          <a:xfrm>
            <a:off x="0" y="5035910"/>
            <a:ext cx="9151548" cy="107602"/>
            <a:chOff x="0" y="0"/>
            <a:chExt cx="13004900" cy="122400"/>
          </a:xfrm>
        </p:grpSpPr>
        <p:sp>
          <p:nvSpPr>
            <p:cNvPr id="68" name="Google Shape;68;p6"/>
            <p:cNvSpPr/>
            <p:nvPr/>
          </p:nvSpPr>
          <p:spPr>
            <a:xfrm>
              <a:off x="0" y="0"/>
              <a:ext cx="3912300" cy="122400"/>
            </a:xfrm>
            <a:prstGeom prst="rect">
              <a:avLst/>
            </a:prstGeom>
            <a:solidFill>
              <a:srgbClr val="D6696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 name="Google Shape;69;p6"/>
            <p:cNvSpPr/>
            <p:nvPr/>
          </p:nvSpPr>
          <p:spPr>
            <a:xfrm>
              <a:off x="3891657" y="0"/>
              <a:ext cx="5221500" cy="122400"/>
            </a:xfrm>
            <a:prstGeom prst="rect">
              <a:avLst/>
            </a:prstGeom>
            <a:solidFill>
              <a:srgbClr val="EFBA57"/>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 name="Google Shape;70;p6"/>
            <p:cNvSpPr/>
            <p:nvPr/>
          </p:nvSpPr>
          <p:spPr>
            <a:xfrm>
              <a:off x="9093200" y="0"/>
              <a:ext cx="3911700" cy="122400"/>
            </a:xfrm>
            <a:prstGeom prst="rect">
              <a:avLst/>
            </a:prstGeom>
            <a:solidFill>
              <a:srgbClr val="3068A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71" name="Shape 71"/>
        <p:cNvGrpSpPr/>
        <p:nvPr/>
      </p:nvGrpSpPr>
      <p:grpSpPr>
        <a:xfrm>
          <a:off x="0" y="0"/>
          <a:ext cx="0" cy="0"/>
          <a:chOff x="0" y="0"/>
          <a:chExt cx="0" cy="0"/>
        </a:xfrm>
      </p:grpSpPr>
      <p:sp>
        <p:nvSpPr>
          <p:cNvPr id="72" name="Google Shape;72;p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marR="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73" name="Google Shape;73;p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4" name="Google Shape;74;p7"/>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5" name="Google Shape;75;p7"/>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7"/>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77" name="Google Shape;77;p7"/>
          <p:cNvCxnSpPr/>
          <p:nvPr/>
        </p:nvCxnSpPr>
        <p:spPr>
          <a:xfrm flipH="1" rot="10800000">
            <a:off x="623888" y="3415856"/>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78" name="Shape 78"/>
        <p:cNvGrpSpPr/>
        <p:nvPr/>
      </p:nvGrpSpPr>
      <p:grpSpPr>
        <a:xfrm>
          <a:off x="0" y="0"/>
          <a:ext cx="0" cy="0"/>
          <a:chOff x="0" y="0"/>
          <a:chExt cx="0" cy="0"/>
        </a:xfrm>
      </p:grpSpPr>
      <p:sp>
        <p:nvSpPr>
          <p:cNvPr id="79" name="Google Shape;79;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80" name="Google Shape;80;p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1" name="Google Shape;81;p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2" name="Google Shape;82;p8"/>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3" name="Google Shape;83;p8"/>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p8"/>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85" name="Google Shape;85;p8"/>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86" name="Shape 86"/>
        <p:cNvGrpSpPr/>
        <p:nvPr/>
      </p:nvGrpSpPr>
      <p:grpSpPr>
        <a:xfrm>
          <a:off x="0" y="0"/>
          <a:ext cx="0" cy="0"/>
          <a:chOff x="0" y="0"/>
          <a:chExt cx="0" cy="0"/>
        </a:xfrm>
      </p:grpSpPr>
      <p:sp>
        <p:nvSpPr>
          <p:cNvPr id="87" name="Google Shape;87;p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88" name="Google Shape;88;p9"/>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p9"/>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0" name="Google Shape;90;p9"/>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91" name="Google Shape;91;p9"/>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92" name="Shape 92"/>
        <p:cNvGrpSpPr/>
        <p:nvPr/>
      </p:nvGrpSpPr>
      <p:grpSpPr>
        <a:xfrm>
          <a:off x="0" y="0"/>
          <a:ext cx="0" cy="0"/>
          <a:chOff x="0" y="0"/>
          <a:chExt cx="0" cy="0"/>
        </a:xfrm>
      </p:grpSpPr>
      <p:sp>
        <p:nvSpPr>
          <p:cNvPr id="93" name="Google Shape;93;p10"/>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10"/>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5" name="Google Shape;95;p10"/>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1" name="Google Shape;11;p1"/>
          <p:cNvGrpSpPr/>
          <p:nvPr/>
        </p:nvGrpSpPr>
        <p:grpSpPr>
          <a:xfrm>
            <a:off x="0" y="5035910"/>
            <a:ext cx="9151548" cy="107602"/>
            <a:chOff x="0" y="0"/>
            <a:chExt cx="13004900" cy="122400"/>
          </a:xfrm>
        </p:grpSpPr>
        <p:sp>
          <p:nvSpPr>
            <p:cNvPr id="12" name="Google Shape;12;p1"/>
            <p:cNvSpPr/>
            <p:nvPr/>
          </p:nvSpPr>
          <p:spPr>
            <a:xfrm>
              <a:off x="0" y="0"/>
              <a:ext cx="3912300" cy="122400"/>
            </a:xfrm>
            <a:prstGeom prst="rect">
              <a:avLst/>
            </a:prstGeom>
            <a:solidFill>
              <a:srgbClr val="D6696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 name="Google Shape;13;p1"/>
            <p:cNvSpPr/>
            <p:nvPr/>
          </p:nvSpPr>
          <p:spPr>
            <a:xfrm>
              <a:off x="3891657" y="0"/>
              <a:ext cx="5221500" cy="122400"/>
            </a:xfrm>
            <a:prstGeom prst="rect">
              <a:avLst/>
            </a:prstGeom>
            <a:solidFill>
              <a:srgbClr val="EFBA57"/>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 name="Google Shape;14;p1"/>
            <p:cNvSpPr/>
            <p:nvPr/>
          </p:nvSpPr>
          <p:spPr>
            <a:xfrm>
              <a:off x="9093200" y="0"/>
              <a:ext cx="3911700" cy="122400"/>
            </a:xfrm>
            <a:prstGeom prst="rect">
              <a:avLst/>
            </a:prstGeom>
            <a:solidFill>
              <a:srgbClr val="3068A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8" name="Shape 128"/>
        <p:cNvGrpSpPr/>
        <p:nvPr/>
      </p:nvGrpSpPr>
      <p:grpSpPr>
        <a:xfrm>
          <a:off x="0" y="0"/>
          <a:ext cx="0" cy="0"/>
          <a:chOff x="0" y="0"/>
          <a:chExt cx="0" cy="0"/>
        </a:xfrm>
      </p:grpSpPr>
      <p:sp>
        <p:nvSpPr>
          <p:cNvPr id="129" name="Google Shape;12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0" name="Google Shape;13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1" name="Google Shape;1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www.kaggle.com/c/dogs-vs-cats" TargetMode="External"/><Relationship Id="rId4" Type="http://schemas.openxmlformats.org/officeDocument/2006/relationships/hyperlink" Target="http://www.image-net.org/about-overview" TargetMode="External"/><Relationship Id="rId5" Type="http://schemas.openxmlformats.org/officeDocument/2006/relationships/hyperlink" Target="https://zhuanlan.zhihu.com/p/22071346" TargetMode="External"/><Relationship Id="rId6" Type="http://schemas.openxmlformats.org/officeDocument/2006/relationships/hyperlink" Target="https://zhuanlan.zhihu.com/p/22071346" TargetMode="External"/><Relationship Id="rId7" Type="http://schemas.openxmlformats.org/officeDocument/2006/relationships/hyperlink" Target="https://zhuanlan.zhihu.com/p/22071346" TargetMode="External"/><Relationship Id="rId8" Type="http://schemas.openxmlformats.org/officeDocument/2006/relationships/hyperlink" Target="https://zhuanlan.zhihu.com/p/2207134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www.youtube.com/watch?v=tPApgmSC3Do" TargetMode="Externa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blog.csdn.net/mao_xiao_feng/article/details/73409975" TargetMode="External"/><Relationship Id="rId4" Type="http://schemas.openxmlformats.org/officeDocument/2006/relationships/hyperlink" Target="https://github.com/tensorflow/tensorflow/tree/master/tensorflow/contrib/slim" TargetMode="External"/><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1.jpg"/><Relationship Id="rId4" Type="http://schemas.openxmlformats.org/officeDocument/2006/relationships/image" Target="../media/image22.png"/><Relationship Id="rId5" Type="http://schemas.openxmlformats.org/officeDocument/2006/relationships/hyperlink" Target="https://absentm.github.io/2016/06/14/%E6%B7%B1%E5%BA%A6%E5%AD%A6%E4%B9%A0%E4%B8%AD%E7%9A%84Data-Augmentation%E6%96%B9%E6%B3%95%E5%92%8C%E4%BB%A3%E7%A0%81%E5%AE%9E%E7%8E%B0/" TargetMode="External"/><Relationship Id="rId6" Type="http://schemas.openxmlformats.org/officeDocument/2006/relationships/hyperlink" Target="http://cs231n.stanford.edu/reports/2017/pdfs/30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hyperlink" Target="https://stats.stackexchange.com/questions/211436/why-do-we-normalize-images-by-subtracting-the-datasets-image-mean-and-not-the-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9.jp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www.youtube.com/watch?v=w33DYkX8fBk" TargetMode="Externa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iQHZH5U_cTuwTDvxOec_DgDYmdtCK7Bo/view?usp=sharing" TargetMode="External"/><Relationship Id="rId4" Type="http://schemas.openxmlformats.org/officeDocument/2006/relationships/hyperlink" Target="https://drive.google.com/file/d/1SwRHsUjOHpYBOgWOmWscqy92tKzXjjyq/view?usp=sharing" TargetMode="External"/><Relationship Id="rId5" Type="http://schemas.openxmlformats.org/officeDocument/2006/relationships/hyperlink" Target="https://www.youtube.com/playlist?list=PL1f_B9coMEeBvubuGilMxRkF6ilI36r7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s://zhuanlan.zhihu.com/p/22252270" TargetMode="Externa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hyperlink" Target="https://github.com/tensorflow/models/tree/master/research/slim#Pretraine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hyperlink" Target="http://blog.csdn.net/mao_xiao_feng/article/details/73409975" TargetMode="External"/><Relationship Id="rId4" Type="http://schemas.openxmlformats.org/officeDocument/2006/relationships/image" Target="../media/image44.png"/><Relationship Id="rId5"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github.com/tensorflow/tensorflow/tree/master/tensorflow/contrib/slim/python/slim/nets" TargetMode="External"/><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44.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www.youtube.com/watch?v=ZJQc0g6X8SY" TargetMode="External"/><Relationship Id="rId4" Type="http://schemas.openxmlformats.org/officeDocument/2006/relationships/image" Target="../media/image3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hyperlink" Target="https://www.tensorflow.org/api_docs/python/tf/GraphKey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hyperlink" Target="http://www.youtube.com/watch?v=Ce2JwUk5I-U" TargetMode="External"/><Relationship Id="rId4" Type="http://schemas.openxmlformats.org/officeDocument/2006/relationships/image" Target="../media/image4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hyperlink" Target="http://www.youtube.com/watch?v=LGhKiNkpUoA" TargetMode="External"/><Relationship Id="rId4" Type="http://schemas.openxmlformats.org/officeDocument/2006/relationships/image" Target="../media/image4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hyperlink" Target="https://www.tensorflow.org/programmers_guide/variables" TargetMode="Externa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www.youtube.com/watch?v=Qkt9H8M6uxU" TargetMode="External"/><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hyperlink" Target="http://www.youtube.com/watch?v=olXuQKUo8Ag" TargetMode="External"/><Relationship Id="rId4" Type="http://schemas.openxmlformats.org/officeDocument/2006/relationships/image" Target="../media/image4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hyperlink" Target="http://www.youtube.com/watch?v=oHECJ6Il3Po" TargetMode="External"/><Relationship Id="rId4" Type="http://schemas.openxmlformats.org/officeDocument/2006/relationships/image" Target="../media/image4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 Id="rId3" Type="http://schemas.openxmlformats.org/officeDocument/2006/relationships/hyperlink" Target="https://www.kaggle.com/c/plant-seedlings-classification" TargetMode="External"/><Relationship Id="rId4" Type="http://schemas.openxmlformats.org/officeDocument/2006/relationships/hyperlink" Target="http://www.runoob.com/python/os-listdir.html" TargetMode="External"/><Relationship Id="rId5" Type="http://schemas.openxmlformats.org/officeDocument/2006/relationships/hyperlink" Target="http://www.ewdna.com/2012/04/pythonoswalk.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jMaWeLePeZU" TargetMode="External"/><Relationship Id="rId4" Type="http://schemas.openxmlformats.org/officeDocument/2006/relationships/image" Target="../media/image5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hyperlink" Target="http://www.youtube.com/watch?v=qD6iD4TFsdQ" TargetMode="External"/><Relationship Id="rId4" Type="http://schemas.openxmlformats.org/officeDocument/2006/relationships/image" Target="../media/image4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P96kdyA53nc" TargetMode="External"/><Relationship Id="rId4" Type="http://schemas.openxmlformats.org/officeDocument/2006/relationships/image" Target="../media/image4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youtube.com/watch?v=u-oc925UZ7w"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892969" y="1716286"/>
            <a:ext cx="7358100" cy="1741200"/>
          </a:xfrm>
          <a:prstGeom prst="rect">
            <a:avLst/>
          </a:prstGeom>
          <a:noFill/>
          <a:ln>
            <a:noFill/>
          </a:ln>
        </p:spPr>
        <p:txBody>
          <a:bodyPr anchorCtr="0" anchor="b" bIns="32750" lIns="32750" spcFirstLastPara="1" rIns="32750" wrap="square" tIns="32750">
            <a:noAutofit/>
          </a:bodyPr>
          <a:lstStyle/>
          <a:p>
            <a:pPr indent="0" lvl="0" marL="0" rtl="0" algn="ctr">
              <a:lnSpc>
                <a:spcPct val="100000"/>
              </a:lnSpc>
              <a:spcBef>
                <a:spcPts val="0"/>
              </a:spcBef>
              <a:spcAft>
                <a:spcPts val="0"/>
              </a:spcAft>
              <a:buClr>
                <a:schemeClr val="dk1"/>
              </a:buClr>
              <a:buSzPts val="8000"/>
              <a:buNone/>
            </a:pPr>
            <a:r>
              <a:rPr lang="zh-TW" sz="4000"/>
              <a:t>Transfer Learning</a:t>
            </a:r>
            <a:br>
              <a:rPr lang="zh-TW" sz="4000"/>
            </a:br>
            <a:r>
              <a:rPr lang="zh-TW" sz="4000"/>
              <a:t>補充教材</a:t>
            </a:r>
            <a:endParaRPr sz="4000">
              <a:solidFill>
                <a:srgbClr val="56BADC"/>
              </a:solidFill>
              <a:latin typeface="Arial"/>
              <a:ea typeface="Arial"/>
              <a:cs typeface="Arial"/>
              <a:sym typeface="Arial"/>
            </a:endParaRPr>
          </a:p>
        </p:txBody>
      </p:sp>
      <p:sp>
        <p:nvSpPr>
          <p:cNvPr id="189" name="Google Shape;189;p27"/>
          <p:cNvSpPr txBox="1"/>
          <p:nvPr>
            <p:ph idx="1" type="body"/>
          </p:nvPr>
        </p:nvSpPr>
        <p:spPr>
          <a:xfrm>
            <a:off x="892969" y="3511153"/>
            <a:ext cx="7358100" cy="589500"/>
          </a:xfrm>
          <a:prstGeom prst="rect">
            <a:avLst/>
          </a:prstGeom>
          <a:noFill/>
          <a:ln>
            <a:noFill/>
          </a:ln>
        </p:spPr>
        <p:txBody>
          <a:bodyPr anchorCtr="0" anchor="t" bIns="32750" lIns="32750" spcFirstLastPara="1" rIns="32750" wrap="square" tIns="32750">
            <a:noAutofit/>
          </a:bodyPr>
          <a:lstStyle/>
          <a:p>
            <a:pPr indent="0" lvl="0" marL="0" rtl="0" algn="r">
              <a:lnSpc>
                <a:spcPct val="100000"/>
              </a:lnSpc>
              <a:spcBef>
                <a:spcPts val="0"/>
              </a:spcBef>
              <a:spcAft>
                <a:spcPts val="0"/>
              </a:spcAft>
              <a:buSzPts val="1100"/>
              <a:buNone/>
            </a:pPr>
            <a:r>
              <a:rPr lang="zh-TW"/>
              <a:t>李宏毅&amp;教研處</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手把手後你將學到...</a:t>
            </a:r>
            <a:endParaRPr b="0" i="0" sz="3600" u="none" cap="none" strike="noStrike">
              <a:solidFill>
                <a:schemeClr val="dk1"/>
              </a:solidFill>
              <a:latin typeface="Arial"/>
              <a:ea typeface="Arial"/>
              <a:cs typeface="Arial"/>
              <a:sym typeface="Arial"/>
            </a:endParaRPr>
          </a:p>
        </p:txBody>
      </p:sp>
      <p:sp>
        <p:nvSpPr>
          <p:cNvPr id="249" name="Google Shape;249;p36"/>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訓練、測試模型的完整過程: 影像前處理、載入資料、建立 Tensorflow 靜態圖到模型訓練、測試</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使用 TF Slim 的模型，不用自己慢慢搭建</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如何載入 pre-trained model 的參數</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Tensorflow 資源管理機制: tf.GraphKeys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1783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樣板程式碼</a:t>
            </a:r>
            <a:endParaRPr b="0" i="0" sz="3600" u="none" cap="none" strike="noStrike">
              <a:solidFill>
                <a:schemeClr val="dk1"/>
              </a:solidFill>
              <a:latin typeface="Arial"/>
              <a:ea typeface="Arial"/>
              <a:cs typeface="Arial"/>
              <a:sym typeface="Arial"/>
            </a:endParaRPr>
          </a:p>
        </p:txBody>
      </p:sp>
      <p:sp>
        <p:nvSpPr>
          <p:cNvPr id="255" name="Google Shape;255;p37"/>
          <p:cNvSpPr txBox="1"/>
          <p:nvPr>
            <p:ph idx="1" type="body"/>
          </p:nvPr>
        </p:nvSpPr>
        <p:spPr>
          <a:xfrm>
            <a:off x="311700" y="8991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簡介</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任務目標: 訓練模型做影像二元分類</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訓練資料: </a:t>
            </a:r>
            <a:r>
              <a:rPr b="0" i="0" lang="zh-TW" sz="1800" u="sng" cap="none" strike="noStrike">
                <a:solidFill>
                  <a:schemeClr val="hlink"/>
                </a:solidFill>
                <a:latin typeface="Arial"/>
                <a:ea typeface="Arial"/>
                <a:cs typeface="Arial"/>
                <a:sym typeface="Arial"/>
                <a:hlinkClick r:id="rId3"/>
              </a:rPr>
              <a:t>Dogs vs. Cats (kaggle)</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遷移模型: 使用 </a:t>
            </a:r>
            <a:r>
              <a:rPr b="0" i="0" lang="zh-TW" sz="1800" u="sng" cap="none" strike="noStrike">
                <a:solidFill>
                  <a:schemeClr val="hlink"/>
                </a:solidFill>
                <a:latin typeface="Arial"/>
                <a:ea typeface="Arial"/>
                <a:cs typeface="Arial"/>
                <a:sym typeface="Arial"/>
                <a:hlinkClick r:id="rId4"/>
              </a:rPr>
              <a:t>ImageNet</a:t>
            </a:r>
            <a:r>
              <a:rPr b="0" i="0" lang="zh-TW" sz="1800" u="none" cap="none" strike="noStrike">
                <a:solidFill>
                  <a:srgbClr val="000000"/>
                </a:solidFill>
                <a:latin typeface="Arial"/>
                <a:ea typeface="Arial"/>
                <a:cs typeface="Arial"/>
                <a:sym typeface="Arial"/>
              </a:rPr>
              <a:t> 預訓練的 </a:t>
            </a:r>
            <a:r>
              <a:rPr lang="zh-TW" u="sng">
                <a:solidFill>
                  <a:schemeClr val="hlink"/>
                </a:solidFill>
                <a:hlinkClick r:id="rId5"/>
              </a:rPr>
              <a:t>R</a:t>
            </a:r>
            <a:r>
              <a:rPr b="0" i="0" lang="zh-TW" sz="1800" u="sng" cap="none" strike="noStrike">
                <a:solidFill>
                  <a:schemeClr val="hlink"/>
                </a:solidFill>
                <a:latin typeface="Arial"/>
                <a:ea typeface="Arial"/>
                <a:cs typeface="Arial"/>
                <a:sym typeface="Arial"/>
                <a:hlinkClick r:id="rId6"/>
              </a:rPr>
              <a:t>es</a:t>
            </a:r>
            <a:r>
              <a:rPr lang="zh-TW" u="sng">
                <a:solidFill>
                  <a:schemeClr val="hlink"/>
                </a:solidFill>
                <a:hlinkClick r:id="rId7"/>
              </a:rPr>
              <a:t>N</a:t>
            </a:r>
            <a:r>
              <a:rPr b="0" i="0" lang="zh-TW" sz="1800" u="sng" cap="none" strike="noStrike">
                <a:solidFill>
                  <a:schemeClr val="hlink"/>
                </a:solidFill>
                <a:latin typeface="Arial"/>
                <a:ea typeface="Arial"/>
                <a:cs typeface="Arial"/>
                <a:sym typeface="Arial"/>
                <a:hlinkClick r:id="rId8"/>
              </a:rPr>
              <a:t>et_v2_50</a:t>
            </a:r>
            <a:r>
              <a:rPr b="0" i="0" lang="zh-TW" sz="1800" u="none" cap="none" strike="noStrike">
                <a:solidFill>
                  <a:srgbClr val="000000"/>
                </a:solidFill>
                <a:latin typeface="Arial"/>
                <a:ea typeface="Arial"/>
                <a:cs typeface="Arial"/>
                <a:sym typeface="Arial"/>
              </a:rPr>
              <a:t> 模型 (對 ImageNet 和 Res</a:t>
            </a:r>
            <a:r>
              <a:rPr lang="zh-TW">
                <a:solidFill>
                  <a:srgbClr val="000000"/>
                </a:solidFill>
              </a:rPr>
              <a:t>N</a:t>
            </a:r>
            <a:r>
              <a:rPr b="0" i="0" lang="zh-TW" sz="1800" u="none" cap="none" strike="noStrike">
                <a:solidFill>
                  <a:srgbClr val="000000"/>
                </a:solidFill>
                <a:latin typeface="Arial"/>
                <a:ea typeface="Arial"/>
                <a:cs typeface="Arial"/>
                <a:sym typeface="Arial"/>
              </a:rPr>
              <a:t>et 不熟悉的話，可以參考連結)</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打開程式碼</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在 hub 中新增 terminal</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輸入“ cp -r courses/python_TL ~/ ”複製課程資料夾</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打開 tf_transfer_learning.ipynb</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idx="4294967295" type="title"/>
          </p:nvPr>
        </p:nvSpPr>
        <p:spPr>
          <a:xfrm>
            <a:off x="311700" y="279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TW" sz="2800" u="none" cap="none" strike="noStrike">
                <a:solidFill>
                  <a:schemeClr val="dk1"/>
                </a:solidFill>
                <a:latin typeface="Arial"/>
                <a:ea typeface="Arial"/>
                <a:cs typeface="Arial"/>
                <a:sym typeface="Arial"/>
              </a:rPr>
              <a:t>樣板程式碼流程</a:t>
            </a:r>
            <a:endParaRPr b="0" i="0" sz="2800" u="none" cap="none" strike="noStrike">
              <a:solidFill>
                <a:schemeClr val="dk1"/>
              </a:solidFill>
              <a:latin typeface="Arial"/>
              <a:ea typeface="Arial"/>
              <a:cs typeface="Arial"/>
              <a:sym typeface="Arial"/>
            </a:endParaRPr>
          </a:p>
        </p:txBody>
      </p:sp>
      <p:sp>
        <p:nvSpPr>
          <p:cNvPr id="261" name="Google Shape;261;p38"/>
          <p:cNvSpPr txBox="1"/>
          <p:nvPr/>
        </p:nvSpPr>
        <p:spPr>
          <a:xfrm>
            <a:off x="1828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前置作業</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生成資料檔案路徑清單</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packages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定義影像前處理</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 model dict &amp; callbacks</a:t>
            </a:r>
            <a:endParaRPr b="0" i="0" sz="1400" u="none" cap="none" strike="noStrike">
              <a:solidFill>
                <a:srgbClr val="000000"/>
              </a:solidFill>
              <a:latin typeface="Arial"/>
              <a:ea typeface="Arial"/>
              <a:cs typeface="Arial"/>
              <a:sym typeface="Arial"/>
            </a:endParaRPr>
          </a:p>
        </p:txBody>
      </p:sp>
      <p:sp>
        <p:nvSpPr>
          <p:cNvPr id="262" name="Google Shape;262;p38"/>
          <p:cNvSpPr txBox="1"/>
          <p:nvPr/>
        </p:nvSpPr>
        <p:spPr>
          <a:xfrm>
            <a:off x="31884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Load data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train, val, test.csv</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data generator</a:t>
            </a:r>
            <a:endParaRPr b="0" i="0" sz="1400" u="none" cap="none" strike="noStrike">
              <a:solidFill>
                <a:srgbClr val="000000"/>
              </a:solidFill>
              <a:latin typeface="Arial"/>
              <a:ea typeface="Arial"/>
              <a:cs typeface="Arial"/>
              <a:sym typeface="Arial"/>
            </a:endParaRPr>
          </a:p>
        </p:txBody>
      </p:sp>
      <p:sp>
        <p:nvSpPr>
          <p:cNvPr id="263" name="Google Shape;263;p38"/>
          <p:cNvSpPr txBox="1"/>
          <p:nvPr/>
        </p:nvSpPr>
        <p:spPr>
          <a:xfrm>
            <a:off x="6194000" y="986150"/>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建立靜態圖 (graph)</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graph, session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optimizer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placeholder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resnet_v2_50 model</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loss, update</a:t>
            </a:r>
            <a:endParaRPr b="0" i="0" sz="1400" u="none" cap="none" strike="noStrike">
              <a:solidFill>
                <a:schemeClr val="dk1"/>
              </a:solidFill>
              <a:latin typeface="Arial"/>
              <a:ea typeface="Arial"/>
              <a:cs typeface="Arial"/>
              <a:sym typeface="Arial"/>
            </a:endParaRPr>
          </a:p>
        </p:txBody>
      </p:sp>
      <p:sp>
        <p:nvSpPr>
          <p:cNvPr id="264" name="Google Shape;264;p38"/>
          <p:cNvSpPr txBox="1"/>
          <p:nvPr/>
        </p:nvSpPr>
        <p:spPr>
          <a:xfrm>
            <a:off x="18285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載入模型參數</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tf.train.saver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var_list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saver.restore</a:t>
            </a:r>
            <a:endParaRPr b="0" i="0" sz="1400" u="none" cap="none" strike="noStrike">
              <a:solidFill>
                <a:srgbClr val="000000"/>
              </a:solidFill>
              <a:latin typeface="Arial"/>
              <a:ea typeface="Arial"/>
              <a:cs typeface="Arial"/>
              <a:sym typeface="Arial"/>
            </a:endParaRPr>
          </a:p>
        </p:txBody>
      </p:sp>
      <p:cxnSp>
        <p:nvCxnSpPr>
          <p:cNvPr id="265" name="Google Shape;265;p38"/>
          <p:cNvCxnSpPr>
            <a:endCxn id="262" idx="1"/>
          </p:cNvCxnSpPr>
          <p:nvPr/>
        </p:nvCxnSpPr>
        <p:spPr>
          <a:xfrm>
            <a:off x="29499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266" name="Google Shape;266;p38"/>
          <p:cNvCxnSpPr>
            <a:stCxn id="262" idx="3"/>
            <a:endCxn id="263" idx="1"/>
          </p:cNvCxnSpPr>
          <p:nvPr/>
        </p:nvCxnSpPr>
        <p:spPr>
          <a:xfrm>
            <a:off x="59556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267" name="Google Shape;267;p38"/>
          <p:cNvCxnSpPr>
            <a:stCxn id="263" idx="2"/>
            <a:endCxn id="264" idx="0"/>
          </p:cNvCxnSpPr>
          <p:nvPr/>
        </p:nvCxnSpPr>
        <p:spPr>
          <a:xfrm rot="5400000">
            <a:off x="4430450" y="-128500"/>
            <a:ext cx="283200" cy="6011100"/>
          </a:xfrm>
          <a:prstGeom prst="bentConnector3">
            <a:avLst>
              <a:gd fmla="val 49987" name="adj1"/>
            </a:avLst>
          </a:prstGeom>
          <a:noFill/>
          <a:ln cap="flat" cmpd="sng" w="9525">
            <a:solidFill>
              <a:schemeClr val="dk2"/>
            </a:solidFill>
            <a:prstDash val="solid"/>
            <a:round/>
            <a:headEnd len="sm" w="sm" type="none"/>
            <a:tailEnd len="med" w="med" type="triangle"/>
          </a:ln>
        </p:spPr>
      </p:cxnSp>
      <p:sp>
        <p:nvSpPr>
          <p:cNvPr id="268" name="Google Shape;268;p38"/>
          <p:cNvSpPr txBox="1"/>
          <p:nvPr/>
        </p:nvSpPr>
        <p:spPr>
          <a:xfrm>
            <a:off x="318840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實際執行模型訓練</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update 操作 (train)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操作 (val)</a:t>
            </a:r>
            <a:endParaRPr b="0" i="0" sz="1400" u="none" cap="none" strike="noStrike">
              <a:solidFill>
                <a:srgbClr val="000000"/>
              </a:solidFill>
              <a:latin typeface="Arial"/>
              <a:ea typeface="Arial"/>
              <a:cs typeface="Arial"/>
              <a:sym typeface="Arial"/>
            </a:endParaRPr>
          </a:p>
        </p:txBody>
      </p:sp>
      <p:sp>
        <p:nvSpPr>
          <p:cNvPr id="269" name="Google Shape;269;p38"/>
          <p:cNvSpPr txBox="1"/>
          <p:nvPr/>
        </p:nvSpPr>
        <p:spPr>
          <a:xfrm>
            <a:off x="6193950" y="3018573"/>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模型測試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saver.restore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執行 pred_softmax 操作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accuracy</a:t>
            </a:r>
            <a:endParaRPr b="0" i="0" sz="1400" u="none" cap="none" strike="noStrike">
              <a:solidFill>
                <a:schemeClr val="dk1"/>
              </a:solidFill>
              <a:latin typeface="Arial"/>
              <a:ea typeface="Arial"/>
              <a:cs typeface="Arial"/>
              <a:sym typeface="Arial"/>
            </a:endParaRPr>
          </a:p>
        </p:txBody>
      </p:sp>
      <p:cxnSp>
        <p:nvCxnSpPr>
          <p:cNvPr id="270" name="Google Shape;270;p38"/>
          <p:cNvCxnSpPr>
            <a:stCxn id="264" idx="3"/>
            <a:endCxn id="268" idx="1"/>
          </p:cNvCxnSpPr>
          <p:nvPr/>
        </p:nvCxnSpPr>
        <p:spPr>
          <a:xfrm>
            <a:off x="2950050" y="3893227"/>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271" name="Google Shape;271;p38"/>
          <p:cNvCxnSpPr>
            <a:stCxn id="268" idx="3"/>
            <a:endCxn id="269" idx="1"/>
          </p:cNvCxnSpPr>
          <p:nvPr/>
        </p:nvCxnSpPr>
        <p:spPr>
          <a:xfrm>
            <a:off x="5955600" y="3893227"/>
            <a:ext cx="238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39" title="transfer learning 3">
            <a:hlinkClick r:id="rId3"/>
          </p:cNvPr>
          <p:cNvPicPr preferRelativeResize="0"/>
          <p:nvPr/>
        </p:nvPicPr>
        <p:blipFill rotWithShape="1">
          <a:blip r:embed="rId4">
            <a:alphaModFix/>
          </a:blip>
          <a:srcRect b="0" l="0" r="0" t="0"/>
          <a:stretch/>
        </p:blipFill>
        <p:spPr>
          <a:xfrm>
            <a:off x="1902598" y="979651"/>
            <a:ext cx="5441652" cy="4081250"/>
          </a:xfrm>
          <a:prstGeom prst="rect">
            <a:avLst/>
          </a:prstGeom>
          <a:noFill/>
          <a:ln>
            <a:noFill/>
          </a:ln>
        </p:spPr>
      </p:pic>
      <p:sp>
        <p:nvSpPr>
          <p:cNvPr id="277" name="Google Shape;277;p3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zh-TW"/>
              <a:t>實作 - 前置作業、Load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0" i="0" lang="zh-TW" sz="3600" u="none" cap="none" strike="noStrike">
                <a:solidFill>
                  <a:schemeClr val="dk1"/>
                </a:solidFill>
                <a:latin typeface="Arial"/>
                <a:ea typeface="Arial"/>
                <a:cs typeface="Arial"/>
                <a:sym typeface="Arial"/>
              </a:rPr>
              <a:t>前置作業</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idx="4294967295" type="title"/>
          </p:nvPr>
        </p:nvSpPr>
        <p:spPr>
          <a:xfrm>
            <a:off x="311700" y="279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TW" sz="2800" u="none" cap="none" strike="noStrike">
                <a:solidFill>
                  <a:schemeClr val="dk1"/>
                </a:solidFill>
                <a:latin typeface="Arial"/>
                <a:ea typeface="Arial"/>
                <a:cs typeface="Arial"/>
                <a:sym typeface="Arial"/>
              </a:rPr>
              <a:t>樣板程式碼流程</a:t>
            </a:r>
            <a:endParaRPr b="0" i="0" sz="2800" u="none" cap="none" strike="noStrike">
              <a:solidFill>
                <a:schemeClr val="dk1"/>
              </a:solidFill>
              <a:latin typeface="Arial"/>
              <a:ea typeface="Arial"/>
              <a:cs typeface="Arial"/>
              <a:sym typeface="Arial"/>
            </a:endParaRPr>
          </a:p>
        </p:txBody>
      </p:sp>
      <p:sp>
        <p:nvSpPr>
          <p:cNvPr id="288" name="Google Shape;288;p41"/>
          <p:cNvSpPr txBox="1"/>
          <p:nvPr/>
        </p:nvSpPr>
        <p:spPr>
          <a:xfrm>
            <a:off x="182800" y="986148"/>
            <a:ext cx="2767200" cy="1749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前置作業</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生成資料檔案路徑清單</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packages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定義影像前處理</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 model dict &amp; callbacks</a:t>
            </a:r>
            <a:endParaRPr b="0" i="0" sz="1400" u="none" cap="none" strike="noStrike">
              <a:solidFill>
                <a:srgbClr val="000000"/>
              </a:solidFill>
              <a:latin typeface="Arial"/>
              <a:ea typeface="Arial"/>
              <a:cs typeface="Arial"/>
              <a:sym typeface="Arial"/>
            </a:endParaRPr>
          </a:p>
        </p:txBody>
      </p:sp>
      <p:sp>
        <p:nvSpPr>
          <p:cNvPr id="289" name="Google Shape;289;p41"/>
          <p:cNvSpPr txBox="1"/>
          <p:nvPr/>
        </p:nvSpPr>
        <p:spPr>
          <a:xfrm>
            <a:off x="31884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Load data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train, val, test.csv</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data generator</a:t>
            </a:r>
            <a:endParaRPr b="0" i="0" sz="1400" u="none" cap="none" strike="noStrike">
              <a:solidFill>
                <a:srgbClr val="000000"/>
              </a:solidFill>
              <a:latin typeface="Arial"/>
              <a:ea typeface="Arial"/>
              <a:cs typeface="Arial"/>
              <a:sym typeface="Arial"/>
            </a:endParaRPr>
          </a:p>
        </p:txBody>
      </p:sp>
      <p:sp>
        <p:nvSpPr>
          <p:cNvPr id="290" name="Google Shape;290;p41"/>
          <p:cNvSpPr txBox="1"/>
          <p:nvPr/>
        </p:nvSpPr>
        <p:spPr>
          <a:xfrm>
            <a:off x="6194000" y="986150"/>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建立靜態圖 (graph)</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graph, session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optimizer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placeholder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resnet_v2_50 model</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loss, update</a:t>
            </a:r>
            <a:endParaRPr b="0" i="0" sz="1400" u="none" cap="none" strike="noStrike">
              <a:solidFill>
                <a:schemeClr val="dk1"/>
              </a:solidFill>
              <a:latin typeface="Arial"/>
              <a:ea typeface="Arial"/>
              <a:cs typeface="Arial"/>
              <a:sym typeface="Arial"/>
            </a:endParaRPr>
          </a:p>
        </p:txBody>
      </p:sp>
      <p:sp>
        <p:nvSpPr>
          <p:cNvPr id="291" name="Google Shape;291;p41"/>
          <p:cNvSpPr txBox="1"/>
          <p:nvPr/>
        </p:nvSpPr>
        <p:spPr>
          <a:xfrm>
            <a:off x="18285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載入模型參數</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tf.train.saver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var_list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saver.restore</a:t>
            </a:r>
            <a:endParaRPr b="0" i="0" sz="1400" u="none" cap="none" strike="noStrike">
              <a:solidFill>
                <a:srgbClr val="000000"/>
              </a:solidFill>
              <a:latin typeface="Arial"/>
              <a:ea typeface="Arial"/>
              <a:cs typeface="Arial"/>
              <a:sym typeface="Arial"/>
            </a:endParaRPr>
          </a:p>
        </p:txBody>
      </p:sp>
      <p:cxnSp>
        <p:nvCxnSpPr>
          <p:cNvPr id="292" name="Google Shape;292;p41"/>
          <p:cNvCxnSpPr>
            <a:endCxn id="289" idx="1"/>
          </p:cNvCxnSpPr>
          <p:nvPr/>
        </p:nvCxnSpPr>
        <p:spPr>
          <a:xfrm>
            <a:off x="29499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293" name="Google Shape;293;p41"/>
          <p:cNvCxnSpPr>
            <a:stCxn id="289" idx="3"/>
            <a:endCxn id="290" idx="1"/>
          </p:cNvCxnSpPr>
          <p:nvPr/>
        </p:nvCxnSpPr>
        <p:spPr>
          <a:xfrm>
            <a:off x="59556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294" name="Google Shape;294;p41"/>
          <p:cNvCxnSpPr>
            <a:stCxn id="290" idx="2"/>
            <a:endCxn id="291" idx="0"/>
          </p:cNvCxnSpPr>
          <p:nvPr/>
        </p:nvCxnSpPr>
        <p:spPr>
          <a:xfrm rot="5400000">
            <a:off x="4430450" y="-128500"/>
            <a:ext cx="283200" cy="6011100"/>
          </a:xfrm>
          <a:prstGeom prst="bentConnector3">
            <a:avLst>
              <a:gd fmla="val 49987" name="adj1"/>
            </a:avLst>
          </a:prstGeom>
          <a:noFill/>
          <a:ln cap="flat" cmpd="sng" w="9525">
            <a:solidFill>
              <a:schemeClr val="dk2"/>
            </a:solidFill>
            <a:prstDash val="solid"/>
            <a:round/>
            <a:headEnd len="sm" w="sm" type="none"/>
            <a:tailEnd len="med" w="med" type="triangle"/>
          </a:ln>
        </p:spPr>
      </p:cxnSp>
      <p:sp>
        <p:nvSpPr>
          <p:cNvPr id="295" name="Google Shape;295;p41"/>
          <p:cNvSpPr txBox="1"/>
          <p:nvPr/>
        </p:nvSpPr>
        <p:spPr>
          <a:xfrm>
            <a:off x="318840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實際執行模型訓練</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update 操作 (train)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操作 (val)</a:t>
            </a:r>
            <a:endParaRPr b="0" i="0" sz="1400" u="none" cap="none" strike="noStrike">
              <a:solidFill>
                <a:srgbClr val="000000"/>
              </a:solidFill>
              <a:latin typeface="Arial"/>
              <a:ea typeface="Arial"/>
              <a:cs typeface="Arial"/>
              <a:sym typeface="Arial"/>
            </a:endParaRPr>
          </a:p>
        </p:txBody>
      </p:sp>
      <p:sp>
        <p:nvSpPr>
          <p:cNvPr id="296" name="Google Shape;296;p41"/>
          <p:cNvSpPr txBox="1"/>
          <p:nvPr/>
        </p:nvSpPr>
        <p:spPr>
          <a:xfrm>
            <a:off x="6193950" y="3018573"/>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模型測試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saver.restore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執行 pred_softmax 操作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accuracy</a:t>
            </a:r>
            <a:endParaRPr b="0" i="0" sz="1400" u="none" cap="none" strike="noStrike">
              <a:solidFill>
                <a:schemeClr val="dk1"/>
              </a:solidFill>
              <a:latin typeface="Arial"/>
              <a:ea typeface="Arial"/>
              <a:cs typeface="Arial"/>
              <a:sym typeface="Arial"/>
            </a:endParaRPr>
          </a:p>
        </p:txBody>
      </p:sp>
      <p:cxnSp>
        <p:nvCxnSpPr>
          <p:cNvPr id="297" name="Google Shape;297;p41"/>
          <p:cNvCxnSpPr>
            <a:stCxn id="291" idx="3"/>
            <a:endCxn id="295" idx="1"/>
          </p:cNvCxnSpPr>
          <p:nvPr/>
        </p:nvCxnSpPr>
        <p:spPr>
          <a:xfrm>
            <a:off x="2950050" y="3893227"/>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298" name="Google Shape;298;p41"/>
          <p:cNvCxnSpPr>
            <a:stCxn id="295" idx="3"/>
            <a:endCxn id="296" idx="1"/>
          </p:cNvCxnSpPr>
          <p:nvPr/>
        </p:nvCxnSpPr>
        <p:spPr>
          <a:xfrm>
            <a:off x="5955600" y="3893227"/>
            <a:ext cx="238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前置作業</a:t>
            </a:r>
            <a:endParaRPr b="0" i="0" sz="3600" u="none" cap="none" strike="noStrike">
              <a:solidFill>
                <a:schemeClr val="dk1"/>
              </a:solidFill>
              <a:latin typeface="Arial"/>
              <a:ea typeface="Arial"/>
              <a:cs typeface="Arial"/>
              <a:sym typeface="Arial"/>
            </a:endParaRPr>
          </a:p>
        </p:txBody>
      </p:sp>
      <p:sp>
        <p:nvSpPr>
          <p:cNvPr id="304" name="Google Shape;304;p42"/>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將資料切成 train、val、test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用 csv 檔紀錄檔案位置和對應類別 (狗=1， 貓=0)</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已經幫大家生好資料清單了，在 data_list/cat_dog/k_fold/</a:t>
            </a:r>
            <a:endParaRPr b="0" i="0" sz="1800" u="none" cap="none" strike="noStrike">
              <a:solidFill>
                <a:srgbClr val="000000"/>
              </a:solidFill>
              <a:latin typeface="Arial"/>
              <a:ea typeface="Arial"/>
              <a:cs typeface="Arial"/>
              <a:sym typeface="Arial"/>
            </a:endParaRPr>
          </a:p>
        </p:txBody>
      </p:sp>
      <p:sp>
        <p:nvSpPr>
          <p:cNvPr id="305" name="Google Shape;305;p42"/>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生成資料檔案路徑清單</a:t>
            </a:r>
            <a:endParaRPr b="0" i="0" sz="1800" u="none" cap="none" strike="noStrike">
              <a:solidFill>
                <a:srgbClr val="000000"/>
              </a:solidFill>
              <a:latin typeface="Arial"/>
              <a:ea typeface="Arial"/>
              <a:cs typeface="Arial"/>
              <a:sym typeface="Arial"/>
            </a:endParaRPr>
          </a:p>
        </p:txBody>
      </p:sp>
      <p:pic>
        <p:nvPicPr>
          <p:cNvPr id="306" name="Google Shape;306;p42"/>
          <p:cNvPicPr preferRelativeResize="0"/>
          <p:nvPr/>
        </p:nvPicPr>
        <p:blipFill rotWithShape="1">
          <a:blip r:embed="rId3">
            <a:alphaModFix/>
          </a:blip>
          <a:srcRect b="44295" l="0" r="0" t="0"/>
          <a:stretch/>
        </p:blipFill>
        <p:spPr>
          <a:xfrm>
            <a:off x="1581475" y="2062425"/>
            <a:ext cx="2181225" cy="2731851"/>
          </a:xfrm>
          <a:prstGeom prst="rect">
            <a:avLst/>
          </a:prstGeom>
          <a:noFill/>
          <a:ln>
            <a:noFill/>
          </a:ln>
        </p:spPr>
      </p:pic>
      <p:grpSp>
        <p:nvGrpSpPr>
          <p:cNvPr id="307" name="Google Shape;307;p42"/>
          <p:cNvGrpSpPr/>
          <p:nvPr/>
        </p:nvGrpSpPr>
        <p:grpSpPr>
          <a:xfrm>
            <a:off x="4739274" y="2062632"/>
            <a:ext cx="2514712" cy="2731850"/>
            <a:chOff x="4739238" y="1898528"/>
            <a:chExt cx="2514712" cy="2895749"/>
          </a:xfrm>
        </p:grpSpPr>
        <p:pic>
          <p:nvPicPr>
            <p:cNvPr id="308" name="Google Shape;308;p42"/>
            <p:cNvPicPr preferRelativeResize="0"/>
            <p:nvPr/>
          </p:nvPicPr>
          <p:blipFill rotWithShape="1">
            <a:blip r:embed="rId4">
              <a:alphaModFix/>
            </a:blip>
            <a:srcRect b="9644" l="0" r="0" t="9644"/>
            <a:stretch/>
          </p:blipFill>
          <p:spPr>
            <a:xfrm>
              <a:off x="4739238" y="1898528"/>
              <a:ext cx="2514600" cy="2895749"/>
            </a:xfrm>
            <a:prstGeom prst="rect">
              <a:avLst/>
            </a:prstGeom>
            <a:noFill/>
            <a:ln>
              <a:noFill/>
            </a:ln>
          </p:spPr>
        </p:pic>
        <p:sp>
          <p:nvSpPr>
            <p:cNvPr id="309" name="Google Shape;309;p42"/>
            <p:cNvSpPr/>
            <p:nvPr/>
          </p:nvSpPr>
          <p:spPr>
            <a:xfrm>
              <a:off x="5204525" y="1949006"/>
              <a:ext cx="1775400" cy="2845200"/>
            </a:xfrm>
            <a:prstGeom prst="rect">
              <a:avLst/>
            </a:prstGeom>
            <a:solidFill>
              <a:srgbClr val="305DEE">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2"/>
            <p:cNvSpPr/>
            <p:nvPr/>
          </p:nvSpPr>
          <p:spPr>
            <a:xfrm>
              <a:off x="7046650" y="1947544"/>
              <a:ext cx="207300" cy="2845200"/>
            </a:xfrm>
            <a:prstGeom prst="rect">
              <a:avLst/>
            </a:prstGeom>
            <a:solidFill>
              <a:srgbClr val="EE3F11">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42"/>
          <p:cNvSpPr txBox="1"/>
          <p:nvPr/>
        </p:nvSpPr>
        <p:spPr>
          <a:xfrm>
            <a:off x="5692750" y="4749746"/>
            <a:ext cx="976500" cy="2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檔案路徑</a:t>
            </a:r>
            <a:endParaRPr b="0" i="0" sz="1400" u="none" cap="none" strike="noStrike">
              <a:solidFill>
                <a:srgbClr val="000000"/>
              </a:solidFill>
              <a:latin typeface="Arial"/>
              <a:ea typeface="Arial"/>
              <a:cs typeface="Arial"/>
              <a:sym typeface="Arial"/>
            </a:endParaRPr>
          </a:p>
        </p:txBody>
      </p:sp>
      <p:sp>
        <p:nvSpPr>
          <p:cNvPr id="312" name="Google Shape;312;p42"/>
          <p:cNvSpPr txBox="1"/>
          <p:nvPr/>
        </p:nvSpPr>
        <p:spPr>
          <a:xfrm>
            <a:off x="6854350" y="4749746"/>
            <a:ext cx="591900" cy="2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類別</a:t>
            </a:r>
            <a:endParaRPr b="0" i="0" sz="1400" u="none" cap="none" strike="noStrike">
              <a:solidFill>
                <a:srgbClr val="000000"/>
              </a:solidFill>
              <a:latin typeface="Arial"/>
              <a:ea typeface="Arial"/>
              <a:cs typeface="Arial"/>
              <a:sym typeface="Arial"/>
            </a:endParaRPr>
          </a:p>
        </p:txBody>
      </p:sp>
      <p:cxnSp>
        <p:nvCxnSpPr>
          <p:cNvPr id="313" name="Google Shape;313;p42"/>
          <p:cNvCxnSpPr>
            <a:stCxn id="314" idx="3"/>
          </p:cNvCxnSpPr>
          <p:nvPr/>
        </p:nvCxnSpPr>
        <p:spPr>
          <a:xfrm>
            <a:off x="3743364" y="3787726"/>
            <a:ext cx="1053300" cy="0"/>
          </a:xfrm>
          <a:prstGeom prst="straightConnector1">
            <a:avLst/>
          </a:prstGeom>
          <a:noFill/>
          <a:ln cap="flat" cmpd="sng" w="9525">
            <a:solidFill>
              <a:schemeClr val="dk2"/>
            </a:solidFill>
            <a:prstDash val="solid"/>
            <a:round/>
            <a:headEnd len="sm" w="sm" type="none"/>
            <a:tailEnd len="med" w="med" type="triangle"/>
          </a:ln>
        </p:spPr>
      </p:cxnSp>
      <p:sp>
        <p:nvSpPr>
          <p:cNvPr id="314" name="Google Shape;314;p42"/>
          <p:cNvSpPr/>
          <p:nvPr/>
        </p:nvSpPr>
        <p:spPr>
          <a:xfrm>
            <a:off x="1767264" y="3671176"/>
            <a:ext cx="1976100" cy="23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前置作業</a:t>
            </a:r>
            <a:endParaRPr b="0" i="0" sz="3600" u="none" cap="none" strike="noStrike">
              <a:solidFill>
                <a:schemeClr val="dk1"/>
              </a:solidFill>
              <a:latin typeface="Arial"/>
              <a:ea typeface="Arial"/>
              <a:cs typeface="Arial"/>
              <a:sym typeface="Arial"/>
            </a:endParaRPr>
          </a:p>
        </p:txBody>
      </p:sp>
      <p:sp>
        <p:nvSpPr>
          <p:cNvPr id="320" name="Google Shape;320;p43"/>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載入 packages</a:t>
            </a:r>
            <a:endParaRPr b="0" i="0" sz="1800" u="none" cap="none" strike="noStrike">
              <a:solidFill>
                <a:srgbClr val="000000"/>
              </a:solidFill>
              <a:latin typeface="Arial"/>
              <a:ea typeface="Arial"/>
              <a:cs typeface="Arial"/>
              <a:sym typeface="Arial"/>
            </a:endParaRPr>
          </a:p>
        </p:txBody>
      </p:sp>
      <p:pic>
        <p:nvPicPr>
          <p:cNvPr id="321" name="Google Shape;321;p43"/>
          <p:cNvPicPr preferRelativeResize="0"/>
          <p:nvPr/>
        </p:nvPicPr>
        <p:blipFill rotWithShape="1">
          <a:blip r:embed="rId3">
            <a:alphaModFix/>
          </a:blip>
          <a:srcRect b="0" l="0" r="0" t="0"/>
          <a:stretch/>
        </p:blipFill>
        <p:spPr>
          <a:xfrm>
            <a:off x="1011338" y="958301"/>
            <a:ext cx="6812625" cy="386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前置作業</a:t>
            </a:r>
            <a:endParaRPr b="0" i="0" sz="3600" u="none" cap="none" strike="noStrike">
              <a:solidFill>
                <a:schemeClr val="dk1"/>
              </a:solidFill>
              <a:latin typeface="Arial"/>
              <a:ea typeface="Arial"/>
              <a:cs typeface="Arial"/>
              <a:sym typeface="Arial"/>
            </a:endParaRPr>
          </a:p>
        </p:txBody>
      </p:sp>
      <p:sp>
        <p:nvSpPr>
          <p:cNvPr id="327" name="Google Shape;327;p44"/>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載入 packages</a:t>
            </a:r>
            <a:endParaRPr b="0" i="0" sz="1800" u="none" cap="none" strike="noStrike">
              <a:solidFill>
                <a:srgbClr val="000000"/>
              </a:solidFill>
              <a:latin typeface="Arial"/>
              <a:ea typeface="Arial"/>
              <a:cs typeface="Arial"/>
              <a:sym typeface="Arial"/>
            </a:endParaRPr>
          </a:p>
        </p:txBody>
      </p:sp>
      <p:sp>
        <p:nvSpPr>
          <p:cNvPr id="328" name="Google Shape;328;p44"/>
          <p:cNvSpPr txBox="1"/>
          <p:nvPr/>
        </p:nvSpPr>
        <p:spPr>
          <a:xfrm>
            <a:off x="5046225" y="1213227"/>
            <a:ext cx="3873000" cy="309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TF Slim</a:t>
            </a:r>
            <a:endParaRPr b="0" i="0" sz="2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高階的函式庫</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定義一些常用的神經網路層、經典深度學習模型、</a:t>
            </a:r>
            <a:r>
              <a:rPr b="0" i="0" lang="zh-TW" sz="1800" u="none" cap="none" strike="noStrike">
                <a:solidFill>
                  <a:schemeClr val="dk1"/>
                </a:solidFill>
                <a:latin typeface="Arial"/>
                <a:ea typeface="Arial"/>
                <a:cs typeface="Arial"/>
                <a:sym typeface="Arial"/>
              </a:rPr>
              <a:t>損失函數</a:t>
            </a:r>
            <a:r>
              <a:rPr b="0" i="0" lang="zh-TW" sz="1800" u="none" cap="none" strike="noStrike">
                <a:solidFill>
                  <a:srgbClr val="000000"/>
                </a:solidFill>
                <a:latin typeface="Arial"/>
                <a:ea typeface="Arial"/>
                <a:cs typeface="Arial"/>
                <a:sym typeface="Arial"/>
              </a:rPr>
              <a:t>、評估指標等...</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快速搭建模型</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讓你的程式碼變得優雅簡潔</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sng" cap="none" strike="noStrike">
                <a:solidFill>
                  <a:schemeClr val="hlink"/>
                </a:solidFill>
                <a:latin typeface="Arial"/>
                <a:ea typeface="Arial"/>
                <a:cs typeface="Arial"/>
                <a:sym typeface="Arial"/>
                <a:hlinkClick r:id="rId3"/>
              </a:rPr>
              <a:t>更詳細的說明</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sng" cap="none" strike="noStrike">
                <a:solidFill>
                  <a:schemeClr val="hlink"/>
                </a:solidFill>
                <a:latin typeface="Arial"/>
                <a:ea typeface="Arial"/>
                <a:cs typeface="Arial"/>
                <a:sym typeface="Arial"/>
                <a:hlinkClick r:id="rId4"/>
              </a:rPr>
              <a:t>官方 github</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329" name="Google Shape;329;p44"/>
          <p:cNvPicPr preferRelativeResize="0"/>
          <p:nvPr/>
        </p:nvPicPr>
        <p:blipFill rotWithShape="1">
          <a:blip r:embed="rId5">
            <a:alphaModFix/>
          </a:blip>
          <a:srcRect b="0" l="0" r="52634" t="0"/>
          <a:stretch/>
        </p:blipFill>
        <p:spPr>
          <a:xfrm>
            <a:off x="419100" y="1265644"/>
            <a:ext cx="4474724" cy="15098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前置作業</a:t>
            </a:r>
            <a:endParaRPr b="0" i="0" sz="3600" u="none" cap="none" strike="noStrike">
              <a:solidFill>
                <a:schemeClr val="dk1"/>
              </a:solidFill>
              <a:latin typeface="Arial"/>
              <a:ea typeface="Arial"/>
              <a:cs typeface="Arial"/>
              <a:sym typeface="Arial"/>
            </a:endParaRPr>
          </a:p>
        </p:txBody>
      </p:sp>
      <p:sp>
        <p:nvSpPr>
          <p:cNvPr id="335" name="Google Shape;335;p45"/>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影像前處理技巧: 數據增強</a:t>
            </a:r>
            <a:endParaRPr b="0" i="0" sz="1800" u="none" cap="none" strike="noStrike">
              <a:solidFill>
                <a:srgbClr val="000000"/>
              </a:solidFill>
              <a:latin typeface="Arial"/>
              <a:ea typeface="Arial"/>
              <a:cs typeface="Arial"/>
              <a:sym typeface="Arial"/>
            </a:endParaRPr>
          </a:p>
        </p:txBody>
      </p:sp>
      <p:sp>
        <p:nvSpPr>
          <p:cNvPr id="336" name="Google Shape;336;p45"/>
          <p:cNvSpPr txBox="1"/>
          <p:nvPr/>
        </p:nvSpPr>
        <p:spPr>
          <a:xfrm>
            <a:off x="366200" y="803438"/>
            <a:ext cx="5770500" cy="20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為什麼要做數據增強？</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真實世界的 testing data 不一定長得跟訓練資料一樣</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避免模型 overffting</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轉換我們手上的 training data 來增加多樣性，以應付未來各種可能會出現的樣子</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45"/>
          <p:cNvSpPr txBox="1"/>
          <p:nvPr/>
        </p:nvSpPr>
        <p:spPr>
          <a:xfrm>
            <a:off x="340950" y="2534937"/>
            <a:ext cx="8157300" cy="10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常用數據增強方法</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翻轉 (flip)</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縮放 (zoom)</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平移 (shift)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38" name="Google Shape;338;p45"/>
          <p:cNvGrpSpPr/>
          <p:nvPr/>
        </p:nvGrpSpPr>
        <p:grpSpPr>
          <a:xfrm>
            <a:off x="6258126" y="1178513"/>
            <a:ext cx="2417700" cy="1151262"/>
            <a:chOff x="6258126" y="1178513"/>
            <a:chExt cx="2417700" cy="1151262"/>
          </a:xfrm>
        </p:grpSpPr>
        <p:pic>
          <p:nvPicPr>
            <p:cNvPr id="339" name="Google Shape;339;p45"/>
            <p:cNvPicPr preferRelativeResize="0"/>
            <p:nvPr/>
          </p:nvPicPr>
          <p:blipFill rotWithShape="1">
            <a:blip r:embed="rId3">
              <a:alphaModFix/>
            </a:blip>
            <a:srcRect b="0" l="0" r="0" t="0"/>
            <a:stretch/>
          </p:blipFill>
          <p:spPr>
            <a:xfrm>
              <a:off x="6562925" y="1364055"/>
              <a:ext cx="1813406" cy="965720"/>
            </a:xfrm>
            <a:prstGeom prst="rect">
              <a:avLst/>
            </a:prstGeom>
            <a:noFill/>
            <a:ln>
              <a:noFill/>
            </a:ln>
          </p:spPr>
        </p:pic>
        <p:sp>
          <p:nvSpPr>
            <p:cNvPr id="340" name="Google Shape;340;p45"/>
            <p:cNvSpPr txBox="1"/>
            <p:nvPr/>
          </p:nvSpPr>
          <p:spPr>
            <a:xfrm>
              <a:off x="6258126" y="1178513"/>
              <a:ext cx="2417700" cy="14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訓練模型的影像...</a:t>
              </a:r>
              <a:endParaRPr b="0" i="0" sz="1400" u="none" cap="none" strike="noStrike">
                <a:solidFill>
                  <a:srgbClr val="000000"/>
                </a:solidFill>
                <a:latin typeface="Arial"/>
                <a:ea typeface="Arial"/>
                <a:cs typeface="Arial"/>
                <a:sym typeface="Arial"/>
              </a:endParaRPr>
            </a:p>
          </p:txBody>
        </p:sp>
      </p:grpSp>
      <p:grpSp>
        <p:nvGrpSpPr>
          <p:cNvPr id="341" name="Google Shape;341;p45"/>
          <p:cNvGrpSpPr/>
          <p:nvPr/>
        </p:nvGrpSpPr>
        <p:grpSpPr>
          <a:xfrm>
            <a:off x="6258123" y="2482238"/>
            <a:ext cx="2418000" cy="1147737"/>
            <a:chOff x="6258123" y="2406038"/>
            <a:chExt cx="2418000" cy="1147737"/>
          </a:xfrm>
        </p:grpSpPr>
        <p:pic>
          <p:nvPicPr>
            <p:cNvPr id="342" name="Google Shape;342;p45"/>
            <p:cNvPicPr preferRelativeResize="0"/>
            <p:nvPr/>
          </p:nvPicPr>
          <p:blipFill rotWithShape="1">
            <a:blip r:embed="rId4">
              <a:alphaModFix/>
            </a:blip>
            <a:srcRect b="0" l="23112" r="0" t="0"/>
            <a:stretch/>
          </p:blipFill>
          <p:spPr>
            <a:xfrm>
              <a:off x="6561500" y="2588075"/>
              <a:ext cx="1836974" cy="965700"/>
            </a:xfrm>
            <a:prstGeom prst="rect">
              <a:avLst/>
            </a:prstGeom>
            <a:noFill/>
            <a:ln>
              <a:noFill/>
            </a:ln>
          </p:spPr>
        </p:pic>
        <p:sp>
          <p:nvSpPr>
            <p:cNvPr id="343" name="Google Shape;343;p45"/>
            <p:cNvSpPr txBox="1"/>
            <p:nvPr/>
          </p:nvSpPr>
          <p:spPr>
            <a:xfrm>
              <a:off x="6258123" y="2406038"/>
              <a:ext cx="2418000" cy="14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實際測試的時候卻碰到...</a:t>
              </a:r>
              <a:endParaRPr b="0" i="0" sz="1400" u="none" cap="none" strike="noStrike">
                <a:solidFill>
                  <a:srgbClr val="000000"/>
                </a:solidFill>
                <a:latin typeface="Arial"/>
                <a:ea typeface="Arial"/>
                <a:cs typeface="Arial"/>
                <a:sym typeface="Arial"/>
              </a:endParaRPr>
            </a:p>
          </p:txBody>
        </p:sp>
      </p:grpSp>
      <p:sp>
        <p:nvSpPr>
          <p:cNvPr id="344" name="Google Shape;344;p45"/>
          <p:cNvSpPr txBox="1"/>
          <p:nvPr/>
        </p:nvSpPr>
        <p:spPr>
          <a:xfrm>
            <a:off x="321625" y="3743588"/>
            <a:ext cx="8157300" cy="10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參考資料</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sng" cap="none" strike="noStrike">
                <a:solidFill>
                  <a:schemeClr val="hlink"/>
                </a:solidFill>
                <a:latin typeface="Arial"/>
                <a:ea typeface="Arial"/>
                <a:cs typeface="Arial"/>
                <a:sym typeface="Arial"/>
                <a:hlinkClick r:id="rId5"/>
              </a:rPr>
              <a:t>深度學習中的 Data Augmentation 方法及代碼實現</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sng" cap="none" strike="noStrike">
                <a:solidFill>
                  <a:schemeClr val="hlink"/>
                </a:solidFill>
                <a:latin typeface="Arial"/>
                <a:ea typeface="Arial"/>
                <a:cs typeface="Arial"/>
                <a:sym typeface="Arial"/>
                <a:hlinkClick r:id="rId6"/>
              </a:rPr>
              <a:t>The Effectiveness of Data Augmentation in Image Classification using Deep Learning</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5200"/>
              <a:buFont typeface="Arial"/>
              <a:buNone/>
            </a:pPr>
            <a:r>
              <a:rPr b="0" i="0" lang="zh-TW" sz="4200" u="none" cap="none" strike="noStrike">
                <a:solidFill>
                  <a:srgbClr val="000000"/>
                </a:solidFill>
                <a:latin typeface="Arial"/>
                <a:ea typeface="Arial"/>
                <a:cs typeface="Arial"/>
                <a:sym typeface="Arial"/>
              </a:rPr>
              <a:t>「版權聲明頁」</a:t>
            </a:r>
            <a:endParaRPr b="0" i="0" sz="4200" u="none" cap="none" strike="noStrike">
              <a:solidFill>
                <a:srgbClr val="000000"/>
              </a:solidFill>
              <a:latin typeface="Arial"/>
              <a:ea typeface="Arial"/>
              <a:cs typeface="Arial"/>
              <a:sym typeface="Arial"/>
            </a:endParaRPr>
          </a:p>
        </p:txBody>
      </p:sp>
      <p:sp>
        <p:nvSpPr>
          <p:cNvPr id="195" name="Google Shape;195;p28"/>
          <p:cNvSpPr txBox="1"/>
          <p:nvPr>
            <p:ph idx="1" type="body"/>
          </p:nvPr>
        </p:nvSpPr>
        <p:spPr>
          <a:xfrm>
            <a:off x="669727" y="1366242"/>
            <a:ext cx="7804500" cy="3315000"/>
          </a:xfrm>
          <a:prstGeom prst="rect">
            <a:avLst/>
          </a:prstGeom>
          <a:noFill/>
          <a:ln>
            <a:noFill/>
          </a:ln>
        </p:spPr>
        <p:txBody>
          <a:bodyPr anchorCtr="0" anchor="ctr" bIns="32750" lIns="32750" spcFirstLastPara="1" rIns="32750" wrap="square" tIns="32750">
            <a:noAutofit/>
          </a:bodyPr>
          <a:lstStyle/>
          <a:p>
            <a:pPr indent="0" lvl="0" marL="0" marR="0" rtl="0" algn="just">
              <a:lnSpc>
                <a:spcPct val="100000"/>
              </a:lnSpc>
              <a:spcBef>
                <a:spcPts val="0"/>
              </a:spcBef>
              <a:spcAft>
                <a:spcPts val="0"/>
              </a:spcAft>
              <a:buClr>
                <a:srgbClr val="000000"/>
              </a:buClr>
              <a:buSzPts val="2600"/>
              <a:buFont typeface="Arial"/>
              <a:buNone/>
            </a:pPr>
            <a:r>
              <a:rPr b="1" i="0" lang="zh-TW" sz="26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1" i="0" sz="2600" u="none" cap="none" strike="noStrike">
              <a:solidFill>
                <a:srgbClr val="000000"/>
              </a:solidFill>
              <a:latin typeface="Arial"/>
              <a:ea typeface="Arial"/>
              <a:cs typeface="Arial"/>
              <a:sym typeface="Arial"/>
            </a:endParaRPr>
          </a:p>
          <a:p>
            <a:pPr indent="-101600" lvl="0" marL="292100" marR="0" rtl="0" algn="l">
              <a:lnSpc>
                <a:spcPct val="100000"/>
              </a:lnSpc>
              <a:spcBef>
                <a:spcPts val="2700"/>
              </a:spcBef>
              <a:spcAft>
                <a:spcPts val="0"/>
              </a:spcAft>
              <a:buClr>
                <a:srgbClr val="000000"/>
              </a:buClr>
              <a:buSzPts val="3000"/>
              <a:buFont typeface="Helvetica Neue"/>
              <a:buNone/>
            </a:pPr>
            <a:r>
              <a:t/>
            </a:r>
            <a:endParaRPr b="0" i="0" sz="2100" u="none" cap="none" strike="noStrike">
              <a:solidFill>
                <a:srgbClr val="000000"/>
              </a:solidFill>
              <a:latin typeface="Helvetica Neue"/>
              <a:ea typeface="Helvetica Neue"/>
              <a:cs typeface="Helvetica Neue"/>
              <a:sym typeface="Helvetica Neue"/>
            </a:endParaRPr>
          </a:p>
        </p:txBody>
      </p:sp>
      <p:sp>
        <p:nvSpPr>
          <p:cNvPr id="196" name="Google Shape;196;p28"/>
          <p:cNvSpPr txBox="1"/>
          <p:nvPr/>
        </p:nvSpPr>
        <p:spPr>
          <a:xfrm>
            <a:off x="892969" y="4747162"/>
            <a:ext cx="7358100" cy="274500"/>
          </a:xfrm>
          <a:prstGeom prst="rect">
            <a:avLst/>
          </a:prstGeom>
          <a:noFill/>
          <a:ln>
            <a:noFill/>
          </a:ln>
        </p:spPr>
        <p:txBody>
          <a:bodyPr anchorCtr="0" anchor="t" bIns="29450" lIns="58925" spcFirstLastPara="1" rIns="58925" wrap="square" tIns="29450">
            <a:noAutofit/>
          </a:bodyPr>
          <a:lstStyle/>
          <a:p>
            <a:pPr indent="0" lvl="0" marL="0" marR="0" rtl="0" algn="ctr">
              <a:lnSpc>
                <a:spcPct val="100000"/>
              </a:lnSpc>
              <a:spcBef>
                <a:spcPts val="0"/>
              </a:spcBef>
              <a:spcAft>
                <a:spcPts val="0"/>
              </a:spcAft>
              <a:buClr>
                <a:srgbClr val="000000"/>
              </a:buClr>
              <a:buSzPts val="3000"/>
              <a:buFont typeface="Arial"/>
              <a:buNone/>
            </a:pPr>
            <a:r>
              <a:rPr b="0" i="0" lang="zh-TW" sz="2100" u="none" cap="none" strike="noStrike">
                <a:solidFill>
                  <a:srgbClr val="000000"/>
                </a:solidFill>
                <a:latin typeface="Arial"/>
                <a:ea typeface="Arial"/>
                <a:cs typeface="Arial"/>
                <a:sym typeface="Arial"/>
              </a:rPr>
              <a:t>–</a:t>
            </a:r>
            <a:r>
              <a:rPr b="0" i="1" lang="zh-TW" sz="2100" u="none" cap="none" strike="noStrike">
                <a:solidFill>
                  <a:srgbClr val="000000"/>
                </a:solidFill>
                <a:latin typeface="Arial"/>
                <a:ea typeface="Arial"/>
                <a:cs typeface="Arial"/>
                <a:sym typeface="Arial"/>
              </a:rPr>
              <a:t>台灣人工智慧學校</a:t>
            </a:r>
            <a:endParaRPr b="0" i="1" sz="21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46"/>
          <p:cNvPicPr preferRelativeResize="0"/>
          <p:nvPr/>
        </p:nvPicPr>
        <p:blipFill rotWithShape="1">
          <a:blip r:embed="rId3">
            <a:alphaModFix/>
          </a:blip>
          <a:srcRect b="0" l="0" r="0" t="0"/>
          <a:stretch/>
        </p:blipFill>
        <p:spPr>
          <a:xfrm>
            <a:off x="1564798" y="901374"/>
            <a:ext cx="5947799" cy="4265251"/>
          </a:xfrm>
          <a:prstGeom prst="rect">
            <a:avLst/>
          </a:prstGeom>
          <a:noFill/>
          <a:ln>
            <a:noFill/>
          </a:ln>
        </p:spPr>
      </p:pic>
      <p:sp>
        <p:nvSpPr>
          <p:cNvPr id="350" name="Google Shape;350;p46"/>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前置作業</a:t>
            </a:r>
            <a:endParaRPr b="0" i="0" sz="3600" u="none" cap="none" strike="noStrike">
              <a:solidFill>
                <a:schemeClr val="dk1"/>
              </a:solidFill>
              <a:latin typeface="Arial"/>
              <a:ea typeface="Arial"/>
              <a:cs typeface="Arial"/>
              <a:sym typeface="Arial"/>
            </a:endParaRPr>
          </a:p>
        </p:txBody>
      </p:sp>
      <p:sp>
        <p:nvSpPr>
          <p:cNvPr id="351" name="Google Shape;351;p46"/>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影像前處理</a:t>
            </a:r>
            <a:endParaRPr b="0" i="0" sz="1800" u="none" cap="none" strike="noStrike">
              <a:solidFill>
                <a:srgbClr val="000000"/>
              </a:solidFill>
              <a:latin typeface="Arial"/>
              <a:ea typeface="Arial"/>
              <a:cs typeface="Arial"/>
              <a:sym typeface="Arial"/>
            </a:endParaRPr>
          </a:p>
        </p:txBody>
      </p:sp>
      <p:sp>
        <p:nvSpPr>
          <p:cNvPr id="352" name="Google Shape;352;p46"/>
          <p:cNvSpPr/>
          <p:nvPr/>
        </p:nvSpPr>
        <p:spPr>
          <a:xfrm>
            <a:off x="1811775" y="1923675"/>
            <a:ext cx="3385500" cy="34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6"/>
          <p:cNvSpPr/>
          <p:nvPr/>
        </p:nvSpPr>
        <p:spPr>
          <a:xfrm>
            <a:off x="1811775" y="2314100"/>
            <a:ext cx="5700900" cy="100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6"/>
          <p:cNvSpPr/>
          <p:nvPr/>
        </p:nvSpPr>
        <p:spPr>
          <a:xfrm>
            <a:off x="1811775" y="3351622"/>
            <a:ext cx="3417900" cy="402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6"/>
          <p:cNvSpPr txBox="1"/>
          <p:nvPr/>
        </p:nvSpPr>
        <p:spPr>
          <a:xfrm>
            <a:off x="5119316" y="1806655"/>
            <a:ext cx="2691000" cy="40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zh-TW" sz="1200" u="none" cap="none" strike="noStrike">
                <a:solidFill>
                  <a:srgbClr val="000000"/>
                </a:solidFill>
                <a:latin typeface="Arial"/>
                <a:ea typeface="Arial"/>
                <a:cs typeface="Arial"/>
                <a:sym typeface="Arial"/>
              </a:rPr>
              <a:t>匯入影像，並縮放到指定大小</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zh-TW" sz="1200" u="none" cap="none" strike="noStrike">
                <a:solidFill>
                  <a:srgbClr val="000000"/>
                </a:solidFill>
                <a:latin typeface="Arial"/>
                <a:ea typeface="Arial"/>
                <a:cs typeface="Arial"/>
                <a:sym typeface="Arial"/>
              </a:rPr>
              <a:t>可改用其他如 PIL 匯入影像</a:t>
            </a:r>
            <a:endParaRPr b="0" i="0" sz="1200" u="none" cap="none" strike="noStrike">
              <a:solidFill>
                <a:srgbClr val="000000"/>
              </a:solidFill>
              <a:latin typeface="Arial"/>
              <a:ea typeface="Arial"/>
              <a:cs typeface="Arial"/>
              <a:sym typeface="Arial"/>
            </a:endParaRPr>
          </a:p>
        </p:txBody>
      </p:sp>
      <p:sp>
        <p:nvSpPr>
          <p:cNvPr id="356" name="Google Shape;356;p46"/>
          <p:cNvSpPr txBox="1"/>
          <p:nvPr/>
        </p:nvSpPr>
        <p:spPr>
          <a:xfrm>
            <a:off x="5110969" y="2386356"/>
            <a:ext cx="2056200" cy="40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zh-TW" sz="1200" u="none" cap="none" strike="noStrike">
                <a:solidFill>
                  <a:srgbClr val="000000"/>
                </a:solidFill>
                <a:latin typeface="Arial"/>
                <a:ea typeface="Arial"/>
                <a:cs typeface="Arial"/>
                <a:sym typeface="Arial"/>
              </a:rPr>
              <a:t>數據增強，增加訓練數據的複雜度</a:t>
            </a:r>
            <a:endParaRPr b="0" i="0" sz="1200" u="none" cap="none" strike="noStrike">
              <a:solidFill>
                <a:srgbClr val="000000"/>
              </a:solidFill>
              <a:latin typeface="Arial"/>
              <a:ea typeface="Arial"/>
              <a:cs typeface="Arial"/>
              <a:sym typeface="Arial"/>
            </a:endParaRPr>
          </a:p>
        </p:txBody>
      </p:sp>
      <p:sp>
        <p:nvSpPr>
          <p:cNvPr id="357" name="Google Shape;357;p46"/>
          <p:cNvSpPr txBox="1"/>
          <p:nvPr/>
        </p:nvSpPr>
        <p:spPr>
          <a:xfrm>
            <a:off x="5197425" y="3246729"/>
            <a:ext cx="2182500" cy="68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zh-TW" sz="900" u="sng" cap="none" strike="noStrike">
                <a:solidFill>
                  <a:schemeClr val="hlink"/>
                </a:solidFill>
                <a:latin typeface="Arial"/>
                <a:ea typeface="Arial"/>
                <a:cs typeface="Arial"/>
                <a:sym typeface="Arial"/>
                <a:hlinkClick r:id="rId4"/>
              </a:rPr>
              <a:t>Why do we normalize images by subtracting the dataset's image mean and not the current image mean in deep learning?</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前置作業</a:t>
            </a:r>
            <a:endParaRPr b="0" i="0" sz="3600" u="none" cap="none" strike="noStrike">
              <a:solidFill>
                <a:schemeClr val="dk1"/>
              </a:solidFill>
              <a:latin typeface="Arial"/>
              <a:ea typeface="Arial"/>
              <a:cs typeface="Arial"/>
              <a:sym typeface="Arial"/>
            </a:endParaRPr>
          </a:p>
        </p:txBody>
      </p:sp>
      <p:sp>
        <p:nvSpPr>
          <p:cNvPr id="363" name="Google Shape;363;p47"/>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model dict</a:t>
            </a:r>
            <a:endParaRPr b="0" i="0" sz="1800" u="none" cap="none" strike="noStrike">
              <a:solidFill>
                <a:srgbClr val="000000"/>
              </a:solidFill>
              <a:latin typeface="Arial"/>
              <a:ea typeface="Arial"/>
              <a:cs typeface="Arial"/>
              <a:sym typeface="Arial"/>
            </a:endParaRPr>
          </a:p>
        </p:txBody>
      </p:sp>
      <p:pic>
        <p:nvPicPr>
          <p:cNvPr id="364" name="Google Shape;364;p47"/>
          <p:cNvPicPr preferRelativeResize="0"/>
          <p:nvPr/>
        </p:nvPicPr>
        <p:blipFill rotWithShape="1">
          <a:blip r:embed="rId3">
            <a:alphaModFix/>
          </a:blip>
          <a:srcRect b="0" l="0" r="0" t="0"/>
          <a:stretch/>
        </p:blipFill>
        <p:spPr>
          <a:xfrm>
            <a:off x="1040050" y="2317549"/>
            <a:ext cx="6124501" cy="2396888"/>
          </a:xfrm>
          <a:prstGeom prst="rect">
            <a:avLst/>
          </a:prstGeom>
          <a:noFill/>
          <a:ln>
            <a:noFill/>
          </a:ln>
        </p:spPr>
      </p:pic>
      <p:sp>
        <p:nvSpPr>
          <p:cNvPr id="365" name="Google Shape;365;p47"/>
          <p:cNvSpPr txBox="1"/>
          <p:nvPr/>
        </p:nvSpPr>
        <p:spPr>
          <a:xfrm>
            <a:off x="344000" y="1007063"/>
            <a:ext cx="8166000" cy="97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將 model 有關的資訊和操作，用字典 (dictionary) 包起來，集中管理</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以存取 train_loss 為例，只要呼叫 model_dict[</a:t>
            </a:r>
            <a:r>
              <a:rPr b="0" i="0" lang="zh-TW" sz="1800" u="none" cap="none" strike="noStrike">
                <a:solidFill>
                  <a:schemeClr val="dk1"/>
                </a:solidFill>
                <a:latin typeface="Arial"/>
                <a:ea typeface="Arial"/>
                <a:cs typeface="Arial"/>
                <a:sym typeface="Arial"/>
              </a:rPr>
              <a:t>'history'</a:t>
            </a:r>
            <a:r>
              <a:rPr b="0" i="0" lang="zh-TW" sz="1800" u="none" cap="none" strike="noStrike">
                <a:solidFill>
                  <a:srgbClr val="000000"/>
                </a:solidFill>
                <a:latin typeface="Arial"/>
                <a:ea typeface="Arial"/>
                <a:cs typeface="Arial"/>
                <a:sym typeface="Arial"/>
              </a:rPr>
              <a:t>][</a:t>
            </a:r>
            <a:r>
              <a:rPr b="0" i="0" lang="zh-TW" sz="1800" u="none" cap="none" strike="noStrike">
                <a:solidFill>
                  <a:schemeClr val="dk1"/>
                </a:solidFill>
                <a:latin typeface="Arial"/>
                <a:ea typeface="Arial"/>
                <a:cs typeface="Arial"/>
                <a:sym typeface="Arial"/>
              </a:rPr>
              <a:t>'train_loss'</a:t>
            </a:r>
            <a:r>
              <a:rPr b="0" i="0" lang="zh-TW" sz="1800" u="none" cap="none" strike="noStrike">
                <a:solidFill>
                  <a:srgbClr val="000000"/>
                </a:solidFill>
                <a:latin typeface="Arial"/>
                <a:ea typeface="Arial"/>
                <a:cs typeface="Arial"/>
                <a:sym typeface="Arial"/>
              </a:rPr>
              <a:t>] 就可以儲存或查看 train loss</a:t>
            </a:r>
            <a:endParaRPr b="0" i="0" sz="1800" u="none" cap="none" strike="noStrike">
              <a:solidFill>
                <a:srgbClr val="000000"/>
              </a:solidFill>
              <a:latin typeface="Arial"/>
              <a:ea typeface="Arial"/>
              <a:cs typeface="Arial"/>
              <a:sym typeface="Arial"/>
            </a:endParaRPr>
          </a:p>
        </p:txBody>
      </p:sp>
      <p:sp>
        <p:nvSpPr>
          <p:cNvPr id="366" name="Google Shape;366;p47"/>
          <p:cNvSpPr/>
          <p:nvPr/>
        </p:nvSpPr>
        <p:spPr>
          <a:xfrm>
            <a:off x="1287650" y="2462824"/>
            <a:ext cx="4683000" cy="830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7" name="Google Shape;367;p47"/>
          <p:cNvCxnSpPr>
            <a:stCxn id="366" idx="3"/>
          </p:cNvCxnSpPr>
          <p:nvPr/>
        </p:nvCxnSpPr>
        <p:spPr>
          <a:xfrm flipH="1" rot="10800000">
            <a:off x="5970650" y="2858674"/>
            <a:ext cx="366300" cy="19500"/>
          </a:xfrm>
          <a:prstGeom prst="straightConnector1">
            <a:avLst/>
          </a:prstGeom>
          <a:noFill/>
          <a:ln cap="flat" cmpd="sng" w="9525">
            <a:solidFill>
              <a:schemeClr val="dk2"/>
            </a:solidFill>
            <a:prstDash val="solid"/>
            <a:round/>
            <a:headEnd len="sm" w="sm" type="none"/>
            <a:tailEnd len="med" w="med" type="triangle"/>
          </a:ln>
        </p:spPr>
      </p:cxnSp>
      <p:sp>
        <p:nvSpPr>
          <p:cNvPr id="368" name="Google Shape;368;p47"/>
          <p:cNvSpPr txBox="1"/>
          <p:nvPr/>
        </p:nvSpPr>
        <p:spPr>
          <a:xfrm>
            <a:off x="6374350" y="2696963"/>
            <a:ext cx="1908600" cy="3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定義在 callbacks.py 裡面</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前置作業</a:t>
            </a:r>
            <a:endParaRPr b="0" i="0" sz="3600" u="none" cap="none" strike="noStrike">
              <a:solidFill>
                <a:schemeClr val="dk1"/>
              </a:solidFill>
              <a:latin typeface="Arial"/>
              <a:ea typeface="Arial"/>
              <a:cs typeface="Arial"/>
              <a:sym typeface="Arial"/>
            </a:endParaRPr>
          </a:p>
        </p:txBody>
      </p:sp>
      <p:sp>
        <p:nvSpPr>
          <p:cNvPr id="374" name="Google Shape;374;p48"/>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callbacks</a:t>
            </a:r>
            <a:endParaRPr b="0" i="0" sz="1800" u="none" cap="none" strike="noStrike">
              <a:solidFill>
                <a:srgbClr val="000000"/>
              </a:solidFill>
              <a:latin typeface="Arial"/>
              <a:ea typeface="Arial"/>
              <a:cs typeface="Arial"/>
              <a:sym typeface="Arial"/>
            </a:endParaRPr>
          </a:p>
        </p:txBody>
      </p:sp>
      <p:pic>
        <p:nvPicPr>
          <p:cNvPr id="375" name="Google Shape;375;p48"/>
          <p:cNvPicPr preferRelativeResize="0"/>
          <p:nvPr/>
        </p:nvPicPr>
        <p:blipFill rotWithShape="1">
          <a:blip r:embed="rId3">
            <a:alphaModFix/>
          </a:blip>
          <a:srcRect b="0" l="0" r="0" t="0"/>
          <a:stretch/>
        </p:blipFill>
        <p:spPr>
          <a:xfrm>
            <a:off x="1525188" y="1681374"/>
            <a:ext cx="6093619" cy="1671638"/>
          </a:xfrm>
          <a:prstGeom prst="rect">
            <a:avLst/>
          </a:prstGeom>
          <a:noFill/>
          <a:ln>
            <a:noFill/>
          </a:ln>
        </p:spPr>
      </p:pic>
      <p:sp>
        <p:nvSpPr>
          <p:cNvPr id="376" name="Google Shape;376;p48"/>
          <p:cNvSpPr txBox="1"/>
          <p:nvPr/>
        </p:nvSpPr>
        <p:spPr>
          <a:xfrm>
            <a:off x="344000" y="1007063"/>
            <a:ext cx="8166000" cy="40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大家在 </a:t>
            </a:r>
            <a:r>
              <a:rPr b="0" i="0" lang="zh-TW" sz="1800" u="none" cap="none" strike="noStrike">
                <a:solidFill>
                  <a:schemeClr val="dk1"/>
                </a:solidFill>
                <a:latin typeface="Arial"/>
                <a:ea typeface="Arial"/>
                <a:cs typeface="Arial"/>
                <a:sym typeface="Arial"/>
              </a:rPr>
              <a:t>"</a:t>
            </a:r>
            <a:r>
              <a:rPr b="0" i="0" lang="zh-TW" sz="1800" u="none" cap="none" strike="noStrike">
                <a:solidFill>
                  <a:srgbClr val="000000"/>
                </a:solidFill>
                <a:latin typeface="Arial"/>
                <a:ea typeface="Arial"/>
                <a:cs typeface="Arial"/>
                <a:sym typeface="Arial"/>
              </a:rPr>
              <a:t>實戰演練 DNN &amp; CNN</a:t>
            </a:r>
            <a:r>
              <a:rPr b="0" i="0" lang="zh-TW" sz="1800" u="none" cap="none" strike="noStrike">
                <a:solidFill>
                  <a:schemeClr val="dk1"/>
                </a:solidFill>
                <a:latin typeface="Arial"/>
                <a:ea typeface="Arial"/>
                <a:cs typeface="Arial"/>
                <a:sym typeface="Arial"/>
              </a:rPr>
              <a:t>" 課程中遇過，應該不陌生</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0" i="0" lang="zh-TW" sz="3600" u="none" cap="none" strike="noStrike">
                <a:solidFill>
                  <a:schemeClr val="dk1"/>
                </a:solidFill>
                <a:latin typeface="Arial"/>
                <a:ea typeface="Arial"/>
                <a:cs typeface="Arial"/>
                <a:sym typeface="Arial"/>
              </a:rPr>
              <a:t>Load data</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0"/>
          <p:cNvSpPr txBox="1"/>
          <p:nvPr>
            <p:ph idx="4294967295" type="title"/>
          </p:nvPr>
        </p:nvSpPr>
        <p:spPr>
          <a:xfrm>
            <a:off x="311700" y="279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TW" sz="2800" u="none" cap="none" strike="noStrike">
                <a:solidFill>
                  <a:schemeClr val="dk1"/>
                </a:solidFill>
                <a:latin typeface="Arial"/>
                <a:ea typeface="Arial"/>
                <a:cs typeface="Arial"/>
                <a:sym typeface="Arial"/>
              </a:rPr>
              <a:t>樣板程式碼流程</a:t>
            </a:r>
            <a:endParaRPr b="0" i="0" sz="2800" u="none" cap="none" strike="noStrike">
              <a:solidFill>
                <a:schemeClr val="dk1"/>
              </a:solidFill>
              <a:latin typeface="Arial"/>
              <a:ea typeface="Arial"/>
              <a:cs typeface="Arial"/>
              <a:sym typeface="Arial"/>
            </a:endParaRPr>
          </a:p>
        </p:txBody>
      </p:sp>
      <p:sp>
        <p:nvSpPr>
          <p:cNvPr id="387" name="Google Shape;387;p50"/>
          <p:cNvSpPr txBox="1"/>
          <p:nvPr/>
        </p:nvSpPr>
        <p:spPr>
          <a:xfrm>
            <a:off x="1828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前置作業</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生成資料檔案路徑清單</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packages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定義影像前處理</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 model dict &amp; callbacks</a:t>
            </a:r>
            <a:endParaRPr b="0" i="0" sz="1400" u="none" cap="none" strike="noStrike">
              <a:solidFill>
                <a:srgbClr val="000000"/>
              </a:solidFill>
              <a:latin typeface="Arial"/>
              <a:ea typeface="Arial"/>
              <a:cs typeface="Arial"/>
              <a:sym typeface="Arial"/>
            </a:endParaRPr>
          </a:p>
        </p:txBody>
      </p:sp>
      <p:sp>
        <p:nvSpPr>
          <p:cNvPr id="388" name="Google Shape;388;p50"/>
          <p:cNvSpPr txBox="1"/>
          <p:nvPr/>
        </p:nvSpPr>
        <p:spPr>
          <a:xfrm>
            <a:off x="3188400" y="986148"/>
            <a:ext cx="2767200" cy="1749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Load data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train, val, test.csv</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data generator</a:t>
            </a:r>
            <a:endParaRPr b="0" i="0" sz="1400" u="none" cap="none" strike="noStrike">
              <a:solidFill>
                <a:srgbClr val="000000"/>
              </a:solidFill>
              <a:latin typeface="Arial"/>
              <a:ea typeface="Arial"/>
              <a:cs typeface="Arial"/>
              <a:sym typeface="Arial"/>
            </a:endParaRPr>
          </a:p>
        </p:txBody>
      </p:sp>
      <p:sp>
        <p:nvSpPr>
          <p:cNvPr id="389" name="Google Shape;389;p50"/>
          <p:cNvSpPr txBox="1"/>
          <p:nvPr/>
        </p:nvSpPr>
        <p:spPr>
          <a:xfrm>
            <a:off x="6194000" y="986150"/>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建立靜態圖 (graph)</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graph, session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optimizer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placeholder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resnet_v2_50 model</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loss, update</a:t>
            </a:r>
            <a:endParaRPr b="0" i="0" sz="1400" u="none" cap="none" strike="noStrike">
              <a:solidFill>
                <a:schemeClr val="dk1"/>
              </a:solidFill>
              <a:latin typeface="Arial"/>
              <a:ea typeface="Arial"/>
              <a:cs typeface="Arial"/>
              <a:sym typeface="Arial"/>
            </a:endParaRPr>
          </a:p>
        </p:txBody>
      </p:sp>
      <p:sp>
        <p:nvSpPr>
          <p:cNvPr id="390" name="Google Shape;390;p50"/>
          <p:cNvSpPr txBox="1"/>
          <p:nvPr/>
        </p:nvSpPr>
        <p:spPr>
          <a:xfrm>
            <a:off x="18285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載入模型</a:t>
            </a:r>
            <a:r>
              <a:rPr b="0" i="0" lang="zh-TW" sz="1400" u="none" cap="none" strike="noStrike">
                <a:solidFill>
                  <a:schemeClr val="dk1"/>
                </a:solidFill>
                <a:latin typeface="Arial"/>
                <a:ea typeface="Arial"/>
                <a:cs typeface="Arial"/>
                <a:sym typeface="Arial"/>
              </a:rPr>
              <a:t>參數</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tf.train.saver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var_list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saver.restore</a:t>
            </a:r>
            <a:endParaRPr b="0" i="0" sz="1400" u="none" cap="none" strike="noStrike">
              <a:solidFill>
                <a:srgbClr val="000000"/>
              </a:solidFill>
              <a:latin typeface="Arial"/>
              <a:ea typeface="Arial"/>
              <a:cs typeface="Arial"/>
              <a:sym typeface="Arial"/>
            </a:endParaRPr>
          </a:p>
        </p:txBody>
      </p:sp>
      <p:cxnSp>
        <p:nvCxnSpPr>
          <p:cNvPr id="391" name="Google Shape;391;p50"/>
          <p:cNvCxnSpPr>
            <a:endCxn id="388" idx="1"/>
          </p:cNvCxnSpPr>
          <p:nvPr/>
        </p:nvCxnSpPr>
        <p:spPr>
          <a:xfrm>
            <a:off x="29499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392" name="Google Shape;392;p50"/>
          <p:cNvCxnSpPr>
            <a:stCxn id="388" idx="3"/>
            <a:endCxn id="389" idx="1"/>
          </p:cNvCxnSpPr>
          <p:nvPr/>
        </p:nvCxnSpPr>
        <p:spPr>
          <a:xfrm>
            <a:off x="59556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393" name="Google Shape;393;p50"/>
          <p:cNvCxnSpPr>
            <a:stCxn id="389" idx="2"/>
            <a:endCxn id="390" idx="0"/>
          </p:cNvCxnSpPr>
          <p:nvPr/>
        </p:nvCxnSpPr>
        <p:spPr>
          <a:xfrm rot="5400000">
            <a:off x="4430450" y="-128500"/>
            <a:ext cx="283200" cy="6011100"/>
          </a:xfrm>
          <a:prstGeom prst="bentConnector3">
            <a:avLst>
              <a:gd fmla="val 49987" name="adj1"/>
            </a:avLst>
          </a:prstGeom>
          <a:noFill/>
          <a:ln cap="flat" cmpd="sng" w="9525">
            <a:solidFill>
              <a:schemeClr val="dk2"/>
            </a:solidFill>
            <a:prstDash val="solid"/>
            <a:round/>
            <a:headEnd len="sm" w="sm" type="none"/>
            <a:tailEnd len="med" w="med" type="triangle"/>
          </a:ln>
        </p:spPr>
      </p:cxnSp>
      <p:sp>
        <p:nvSpPr>
          <p:cNvPr id="394" name="Google Shape;394;p50"/>
          <p:cNvSpPr txBox="1"/>
          <p:nvPr/>
        </p:nvSpPr>
        <p:spPr>
          <a:xfrm>
            <a:off x="318840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實際執行模型訓練</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update 操作 (train)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操作 (val)</a:t>
            </a:r>
            <a:endParaRPr b="0" i="0" sz="1400" u="none" cap="none" strike="noStrike">
              <a:solidFill>
                <a:srgbClr val="000000"/>
              </a:solidFill>
              <a:latin typeface="Arial"/>
              <a:ea typeface="Arial"/>
              <a:cs typeface="Arial"/>
              <a:sym typeface="Arial"/>
            </a:endParaRPr>
          </a:p>
        </p:txBody>
      </p:sp>
      <p:sp>
        <p:nvSpPr>
          <p:cNvPr id="395" name="Google Shape;395;p50"/>
          <p:cNvSpPr txBox="1"/>
          <p:nvPr/>
        </p:nvSpPr>
        <p:spPr>
          <a:xfrm>
            <a:off x="6193950" y="3018573"/>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模型測試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saver.restore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執行 pred_softmax 操作</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accuracy</a:t>
            </a:r>
            <a:endParaRPr b="0" i="0" sz="1400" u="none" cap="none" strike="noStrike">
              <a:solidFill>
                <a:schemeClr val="dk1"/>
              </a:solidFill>
              <a:latin typeface="Arial"/>
              <a:ea typeface="Arial"/>
              <a:cs typeface="Arial"/>
              <a:sym typeface="Arial"/>
            </a:endParaRPr>
          </a:p>
        </p:txBody>
      </p:sp>
      <p:cxnSp>
        <p:nvCxnSpPr>
          <p:cNvPr id="396" name="Google Shape;396;p50"/>
          <p:cNvCxnSpPr>
            <a:stCxn id="390" idx="3"/>
            <a:endCxn id="394" idx="1"/>
          </p:cNvCxnSpPr>
          <p:nvPr/>
        </p:nvCxnSpPr>
        <p:spPr>
          <a:xfrm>
            <a:off x="2950050" y="3893227"/>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397" name="Google Shape;397;p50"/>
          <p:cNvCxnSpPr>
            <a:stCxn id="394" idx="3"/>
            <a:endCxn id="395" idx="1"/>
          </p:cNvCxnSpPr>
          <p:nvPr/>
        </p:nvCxnSpPr>
        <p:spPr>
          <a:xfrm>
            <a:off x="5955600" y="3893227"/>
            <a:ext cx="238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Load data</a:t>
            </a:r>
            <a:endParaRPr b="0" i="0" sz="3600" u="none" cap="none" strike="noStrike">
              <a:solidFill>
                <a:schemeClr val="dk1"/>
              </a:solidFill>
              <a:latin typeface="Arial"/>
              <a:ea typeface="Arial"/>
              <a:cs typeface="Arial"/>
              <a:sym typeface="Arial"/>
            </a:endParaRPr>
          </a:p>
        </p:txBody>
      </p:sp>
      <p:sp>
        <p:nvSpPr>
          <p:cNvPr id="403" name="Google Shape;403;p51"/>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load data list</a:t>
            </a:r>
            <a:endParaRPr b="0" i="0" sz="1800" u="none" cap="none" strike="noStrike">
              <a:solidFill>
                <a:srgbClr val="000000"/>
              </a:solidFill>
              <a:latin typeface="Arial"/>
              <a:ea typeface="Arial"/>
              <a:cs typeface="Arial"/>
              <a:sym typeface="Arial"/>
            </a:endParaRPr>
          </a:p>
        </p:txBody>
      </p:sp>
      <p:sp>
        <p:nvSpPr>
          <p:cNvPr id="404" name="Google Shape;404;p51"/>
          <p:cNvSpPr txBox="1"/>
          <p:nvPr/>
        </p:nvSpPr>
        <p:spPr>
          <a:xfrm>
            <a:off x="311600" y="982088"/>
            <a:ext cx="8211900" cy="7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5" name="Google Shape;405;p51"/>
          <p:cNvPicPr preferRelativeResize="0"/>
          <p:nvPr/>
        </p:nvPicPr>
        <p:blipFill rotWithShape="1">
          <a:blip r:embed="rId3">
            <a:alphaModFix/>
          </a:blip>
          <a:srcRect b="26486" l="0" r="17979" t="0"/>
          <a:stretch/>
        </p:blipFill>
        <p:spPr>
          <a:xfrm>
            <a:off x="250388" y="1114938"/>
            <a:ext cx="8432475" cy="1316555"/>
          </a:xfrm>
          <a:prstGeom prst="rect">
            <a:avLst/>
          </a:prstGeom>
          <a:noFill/>
          <a:ln>
            <a:noFill/>
          </a:ln>
        </p:spPr>
      </p:pic>
      <p:sp>
        <p:nvSpPr>
          <p:cNvPr id="406" name="Google Shape;406;p51"/>
          <p:cNvSpPr txBox="1"/>
          <p:nvPr/>
        </p:nvSpPr>
        <p:spPr>
          <a:xfrm>
            <a:off x="332925" y="2571750"/>
            <a:ext cx="8267400" cy="117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載入 data list，待會要放入 gernerator，讓 generator 去相對應的路徑讀檔案進來</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cat_dog data set 被切成五份 (5 fold)，這裡只用第一份做訓練 (fold = 0)</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pic>
        <p:nvPicPr>
          <p:cNvPr id="411" name="Google Shape;411;p52"/>
          <p:cNvPicPr preferRelativeResize="0"/>
          <p:nvPr/>
        </p:nvPicPr>
        <p:blipFill rotWithShape="1">
          <a:blip r:embed="rId3">
            <a:alphaModFix/>
          </a:blip>
          <a:srcRect b="11425" l="9584" r="8982" t="14428"/>
          <a:stretch/>
        </p:blipFill>
        <p:spPr>
          <a:xfrm>
            <a:off x="4794315" y="3214501"/>
            <a:ext cx="3977149" cy="1508374"/>
          </a:xfrm>
          <a:prstGeom prst="rect">
            <a:avLst/>
          </a:prstGeom>
          <a:noFill/>
          <a:ln>
            <a:noFill/>
          </a:ln>
        </p:spPr>
      </p:pic>
      <p:sp>
        <p:nvSpPr>
          <p:cNvPr id="412" name="Google Shape;412;p52"/>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Load data</a:t>
            </a:r>
            <a:endParaRPr b="0" i="0" sz="3600" u="none" cap="none" strike="noStrike">
              <a:solidFill>
                <a:schemeClr val="dk1"/>
              </a:solidFill>
              <a:latin typeface="Arial"/>
              <a:ea typeface="Arial"/>
              <a:cs typeface="Arial"/>
              <a:sym typeface="Arial"/>
            </a:endParaRPr>
          </a:p>
        </p:txBody>
      </p:sp>
      <p:sp>
        <p:nvSpPr>
          <p:cNvPr id="413" name="Google Shape;413;p52"/>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data generator</a:t>
            </a:r>
            <a:endParaRPr b="0" i="0" sz="1800" u="none" cap="none" strike="noStrike">
              <a:solidFill>
                <a:srgbClr val="000000"/>
              </a:solidFill>
              <a:latin typeface="Arial"/>
              <a:ea typeface="Arial"/>
              <a:cs typeface="Arial"/>
              <a:sym typeface="Arial"/>
            </a:endParaRPr>
          </a:p>
        </p:txBody>
      </p:sp>
      <p:sp>
        <p:nvSpPr>
          <p:cNvPr id="414" name="Google Shape;414;p52"/>
          <p:cNvSpPr txBox="1"/>
          <p:nvPr/>
        </p:nvSpPr>
        <p:spPr>
          <a:xfrm>
            <a:off x="55250" y="2080153"/>
            <a:ext cx="8267400" cy="179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data_generators 使用多執行緒的方式，在前一個 batch data 讀進來訓練的同時，讀下一個 batch data</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減少檔案讀取時間，加快模型訓練速度</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定義在 generator.py</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為了降低伺服器負擔，預設只開一個執行緒</a:t>
            </a:r>
            <a:endParaRPr b="0" i="0" sz="1800" u="none" cap="none" strike="noStrike">
              <a:solidFill>
                <a:srgbClr val="000000"/>
              </a:solidFill>
              <a:latin typeface="Arial"/>
              <a:ea typeface="Arial"/>
              <a:cs typeface="Arial"/>
              <a:sym typeface="Arial"/>
            </a:endParaRPr>
          </a:p>
        </p:txBody>
      </p:sp>
      <p:grpSp>
        <p:nvGrpSpPr>
          <p:cNvPr id="415" name="Google Shape;415;p52"/>
          <p:cNvGrpSpPr/>
          <p:nvPr/>
        </p:nvGrpSpPr>
        <p:grpSpPr>
          <a:xfrm>
            <a:off x="130204" y="1122672"/>
            <a:ext cx="8854495" cy="798703"/>
            <a:chOff x="130204" y="1122672"/>
            <a:chExt cx="8854495" cy="798703"/>
          </a:xfrm>
        </p:grpSpPr>
        <p:grpSp>
          <p:nvGrpSpPr>
            <p:cNvPr id="416" name="Google Shape;416;p52"/>
            <p:cNvGrpSpPr/>
            <p:nvPr/>
          </p:nvGrpSpPr>
          <p:grpSpPr>
            <a:xfrm>
              <a:off x="130204" y="1122672"/>
              <a:ext cx="8847647" cy="543788"/>
              <a:chOff x="-18121" y="4179850"/>
              <a:chExt cx="8847647" cy="725050"/>
            </a:xfrm>
          </p:grpSpPr>
          <p:pic>
            <p:nvPicPr>
              <p:cNvPr id="417" name="Google Shape;417;p52"/>
              <p:cNvPicPr preferRelativeResize="0"/>
              <p:nvPr/>
            </p:nvPicPr>
            <p:blipFill rotWithShape="1">
              <a:blip r:embed="rId4">
                <a:alphaModFix/>
              </a:blip>
              <a:srcRect b="56240" l="0" r="3343" t="0"/>
              <a:stretch/>
            </p:blipFill>
            <p:spPr>
              <a:xfrm>
                <a:off x="-8323" y="4624725"/>
                <a:ext cx="8837849" cy="280175"/>
              </a:xfrm>
              <a:prstGeom prst="rect">
                <a:avLst/>
              </a:prstGeom>
              <a:noFill/>
              <a:ln>
                <a:noFill/>
              </a:ln>
            </p:spPr>
          </p:pic>
          <p:pic>
            <p:nvPicPr>
              <p:cNvPr id="418" name="Google Shape;418;p52"/>
              <p:cNvPicPr preferRelativeResize="0"/>
              <p:nvPr/>
            </p:nvPicPr>
            <p:blipFill rotWithShape="1">
              <a:blip r:embed="rId5">
                <a:alphaModFix/>
              </a:blip>
              <a:srcRect b="0" l="0" r="3343" t="78876"/>
              <a:stretch/>
            </p:blipFill>
            <p:spPr>
              <a:xfrm>
                <a:off x="-18121" y="4179850"/>
                <a:ext cx="8837849" cy="448650"/>
              </a:xfrm>
              <a:prstGeom prst="rect">
                <a:avLst/>
              </a:prstGeom>
              <a:noFill/>
              <a:ln>
                <a:noFill/>
              </a:ln>
            </p:spPr>
          </p:pic>
        </p:grpSp>
        <p:pic>
          <p:nvPicPr>
            <p:cNvPr id="419" name="Google Shape;419;p52"/>
            <p:cNvPicPr preferRelativeResize="0"/>
            <p:nvPr/>
          </p:nvPicPr>
          <p:blipFill rotWithShape="1">
            <a:blip r:embed="rId6">
              <a:alphaModFix/>
            </a:blip>
            <a:srcRect b="0" l="0" r="3343" t="61355"/>
            <a:stretch/>
          </p:blipFill>
          <p:spPr>
            <a:xfrm>
              <a:off x="146850" y="1666475"/>
              <a:ext cx="8837849" cy="2549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Google Shape;424;p53" title="transfer learning 4">
            <a:hlinkClick r:id="rId3"/>
          </p:cNvPr>
          <p:cNvPicPr preferRelativeResize="0"/>
          <p:nvPr/>
        </p:nvPicPr>
        <p:blipFill rotWithShape="1">
          <a:blip r:embed="rId4">
            <a:alphaModFix/>
          </a:blip>
          <a:srcRect b="0" l="0" r="0" t="0"/>
          <a:stretch/>
        </p:blipFill>
        <p:spPr>
          <a:xfrm>
            <a:off x="1874795" y="979650"/>
            <a:ext cx="5394419" cy="4045825"/>
          </a:xfrm>
          <a:prstGeom prst="rect">
            <a:avLst/>
          </a:prstGeom>
          <a:noFill/>
          <a:ln>
            <a:noFill/>
          </a:ln>
        </p:spPr>
      </p:pic>
      <p:sp>
        <p:nvSpPr>
          <p:cNvPr id="425" name="Google Shape;425;p5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TW"/>
              <a:t>實作 - 建立靜態圖</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5"/>
          <p:cNvSpPr txBox="1"/>
          <p:nvPr>
            <p:ph idx="4294967295" type="title"/>
          </p:nvPr>
        </p:nvSpPr>
        <p:spPr>
          <a:xfrm>
            <a:off x="311700" y="279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TW" sz="2800" u="none" cap="none" strike="noStrike">
                <a:solidFill>
                  <a:schemeClr val="dk1"/>
                </a:solidFill>
                <a:latin typeface="Arial"/>
                <a:ea typeface="Arial"/>
                <a:cs typeface="Arial"/>
                <a:sym typeface="Arial"/>
              </a:rPr>
              <a:t>樣板程式碼流程</a:t>
            </a:r>
            <a:endParaRPr b="0" i="0" sz="2800" u="none" cap="none" strike="noStrike">
              <a:solidFill>
                <a:schemeClr val="dk1"/>
              </a:solidFill>
              <a:latin typeface="Arial"/>
              <a:ea typeface="Arial"/>
              <a:cs typeface="Arial"/>
              <a:sym typeface="Arial"/>
            </a:endParaRPr>
          </a:p>
        </p:txBody>
      </p:sp>
      <p:sp>
        <p:nvSpPr>
          <p:cNvPr id="436" name="Google Shape;436;p55"/>
          <p:cNvSpPr txBox="1"/>
          <p:nvPr/>
        </p:nvSpPr>
        <p:spPr>
          <a:xfrm>
            <a:off x="1828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前置作業</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生成資料檔案路徑清單</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packages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定義影像前處理</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 model dict &amp; callbacks</a:t>
            </a:r>
            <a:endParaRPr b="0" i="0" sz="1400" u="none" cap="none" strike="noStrike">
              <a:solidFill>
                <a:srgbClr val="000000"/>
              </a:solidFill>
              <a:latin typeface="Arial"/>
              <a:ea typeface="Arial"/>
              <a:cs typeface="Arial"/>
              <a:sym typeface="Arial"/>
            </a:endParaRPr>
          </a:p>
        </p:txBody>
      </p:sp>
      <p:sp>
        <p:nvSpPr>
          <p:cNvPr id="437" name="Google Shape;437;p55"/>
          <p:cNvSpPr txBox="1"/>
          <p:nvPr/>
        </p:nvSpPr>
        <p:spPr>
          <a:xfrm>
            <a:off x="31884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Load data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train, val, test.csv</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data generator</a:t>
            </a:r>
            <a:endParaRPr b="0" i="0" sz="1400" u="none" cap="none" strike="noStrike">
              <a:solidFill>
                <a:srgbClr val="000000"/>
              </a:solidFill>
              <a:latin typeface="Arial"/>
              <a:ea typeface="Arial"/>
              <a:cs typeface="Arial"/>
              <a:sym typeface="Arial"/>
            </a:endParaRPr>
          </a:p>
        </p:txBody>
      </p:sp>
      <p:sp>
        <p:nvSpPr>
          <p:cNvPr id="438" name="Google Shape;438;p55"/>
          <p:cNvSpPr txBox="1"/>
          <p:nvPr/>
        </p:nvSpPr>
        <p:spPr>
          <a:xfrm>
            <a:off x="6194000" y="986150"/>
            <a:ext cx="2767200" cy="1749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建立靜態圖 (graph)</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graph, session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optimizer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placeholder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resnet_v2_50 model</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loss, update</a:t>
            </a:r>
            <a:endParaRPr b="0" i="0" sz="1400" u="none" cap="none" strike="noStrike">
              <a:solidFill>
                <a:schemeClr val="dk1"/>
              </a:solidFill>
              <a:latin typeface="Arial"/>
              <a:ea typeface="Arial"/>
              <a:cs typeface="Arial"/>
              <a:sym typeface="Arial"/>
            </a:endParaRPr>
          </a:p>
        </p:txBody>
      </p:sp>
      <p:sp>
        <p:nvSpPr>
          <p:cNvPr id="439" name="Google Shape;439;p55"/>
          <p:cNvSpPr txBox="1"/>
          <p:nvPr/>
        </p:nvSpPr>
        <p:spPr>
          <a:xfrm>
            <a:off x="18285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載入模型</a:t>
            </a:r>
            <a:r>
              <a:rPr b="0" i="0" lang="zh-TW" sz="1400" u="none" cap="none" strike="noStrike">
                <a:solidFill>
                  <a:schemeClr val="dk1"/>
                </a:solidFill>
                <a:latin typeface="Arial"/>
                <a:ea typeface="Arial"/>
                <a:cs typeface="Arial"/>
                <a:sym typeface="Arial"/>
              </a:rPr>
              <a:t>參數</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tf.train.saver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var_list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saver.restore</a:t>
            </a:r>
            <a:endParaRPr b="0" i="0" sz="1400" u="none" cap="none" strike="noStrike">
              <a:solidFill>
                <a:srgbClr val="000000"/>
              </a:solidFill>
              <a:latin typeface="Arial"/>
              <a:ea typeface="Arial"/>
              <a:cs typeface="Arial"/>
              <a:sym typeface="Arial"/>
            </a:endParaRPr>
          </a:p>
        </p:txBody>
      </p:sp>
      <p:cxnSp>
        <p:nvCxnSpPr>
          <p:cNvPr id="440" name="Google Shape;440;p55"/>
          <p:cNvCxnSpPr>
            <a:endCxn id="437" idx="1"/>
          </p:cNvCxnSpPr>
          <p:nvPr/>
        </p:nvCxnSpPr>
        <p:spPr>
          <a:xfrm>
            <a:off x="29499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441" name="Google Shape;441;p55"/>
          <p:cNvCxnSpPr>
            <a:stCxn id="437" idx="3"/>
            <a:endCxn id="438" idx="1"/>
          </p:cNvCxnSpPr>
          <p:nvPr/>
        </p:nvCxnSpPr>
        <p:spPr>
          <a:xfrm>
            <a:off x="59556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442" name="Google Shape;442;p55"/>
          <p:cNvCxnSpPr>
            <a:stCxn id="438" idx="2"/>
            <a:endCxn id="439" idx="0"/>
          </p:cNvCxnSpPr>
          <p:nvPr/>
        </p:nvCxnSpPr>
        <p:spPr>
          <a:xfrm rot="5400000">
            <a:off x="4430450" y="-128500"/>
            <a:ext cx="283200" cy="6011100"/>
          </a:xfrm>
          <a:prstGeom prst="bentConnector3">
            <a:avLst>
              <a:gd fmla="val 49987" name="adj1"/>
            </a:avLst>
          </a:prstGeom>
          <a:noFill/>
          <a:ln cap="flat" cmpd="sng" w="9525">
            <a:solidFill>
              <a:schemeClr val="dk2"/>
            </a:solidFill>
            <a:prstDash val="solid"/>
            <a:round/>
            <a:headEnd len="sm" w="sm" type="none"/>
            <a:tailEnd len="med" w="med" type="triangle"/>
          </a:ln>
        </p:spPr>
      </p:cxnSp>
      <p:sp>
        <p:nvSpPr>
          <p:cNvPr id="443" name="Google Shape;443;p55"/>
          <p:cNvSpPr txBox="1"/>
          <p:nvPr/>
        </p:nvSpPr>
        <p:spPr>
          <a:xfrm>
            <a:off x="318840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實際執行模型訓練</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update 操作 (train)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操作 (val)</a:t>
            </a:r>
            <a:endParaRPr b="0" i="0" sz="1400" u="none" cap="none" strike="noStrike">
              <a:solidFill>
                <a:srgbClr val="000000"/>
              </a:solidFill>
              <a:latin typeface="Arial"/>
              <a:ea typeface="Arial"/>
              <a:cs typeface="Arial"/>
              <a:sym typeface="Arial"/>
            </a:endParaRPr>
          </a:p>
        </p:txBody>
      </p:sp>
      <p:sp>
        <p:nvSpPr>
          <p:cNvPr id="444" name="Google Shape;444;p55"/>
          <p:cNvSpPr txBox="1"/>
          <p:nvPr/>
        </p:nvSpPr>
        <p:spPr>
          <a:xfrm>
            <a:off x="6193950" y="3018573"/>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模型測試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saver.restore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執行 pred_softmax 操作</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accuracy</a:t>
            </a:r>
            <a:endParaRPr b="0" i="0" sz="1400" u="none" cap="none" strike="noStrike">
              <a:solidFill>
                <a:schemeClr val="dk1"/>
              </a:solidFill>
              <a:latin typeface="Arial"/>
              <a:ea typeface="Arial"/>
              <a:cs typeface="Arial"/>
              <a:sym typeface="Arial"/>
            </a:endParaRPr>
          </a:p>
        </p:txBody>
      </p:sp>
      <p:cxnSp>
        <p:nvCxnSpPr>
          <p:cNvPr id="445" name="Google Shape;445;p55"/>
          <p:cNvCxnSpPr>
            <a:stCxn id="439" idx="3"/>
            <a:endCxn id="443" idx="1"/>
          </p:cNvCxnSpPr>
          <p:nvPr/>
        </p:nvCxnSpPr>
        <p:spPr>
          <a:xfrm>
            <a:off x="2950050" y="3893227"/>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446" name="Google Shape;446;p55"/>
          <p:cNvCxnSpPr>
            <a:stCxn id="443" idx="3"/>
            <a:endCxn id="444" idx="1"/>
          </p:cNvCxnSpPr>
          <p:nvPr/>
        </p:nvCxnSpPr>
        <p:spPr>
          <a:xfrm>
            <a:off x="5955600" y="3893227"/>
            <a:ext cx="238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p:nvPr>
            <p:ph idx="2" type="pic"/>
          </p:nvPr>
        </p:nvSpPr>
        <p:spPr>
          <a:xfrm>
            <a:off x="3887391" y="342901"/>
            <a:ext cx="4629000" cy="4053000"/>
          </a:xfrm>
          <a:prstGeom prst="rect">
            <a:avLst/>
          </a:prstGeom>
          <a:solidFill>
            <a:srgbClr val="FCE5CD"/>
          </a:solidFill>
          <a:ln>
            <a:noFill/>
          </a:ln>
        </p:spPr>
        <p:txBody>
          <a:bodyPr anchorCtr="0" anchor="t" bIns="34275" lIns="68575" spcFirstLastPara="1" rIns="68575" wrap="square" tIns="34275">
            <a:noAutofit/>
          </a:bodyPr>
          <a:lstStyle/>
          <a:p>
            <a:pPr indent="0" lvl="0" marL="0" marR="0" rtl="0" algn="l">
              <a:lnSpc>
                <a:spcPct val="90000"/>
              </a:lnSpc>
              <a:spcBef>
                <a:spcPts val="1300"/>
              </a:spcBef>
              <a:spcAft>
                <a:spcPts val="0"/>
              </a:spcAft>
              <a:buClr>
                <a:schemeClr val="dk1"/>
              </a:buClr>
              <a:buSzPts val="2400"/>
              <a:buFont typeface="Arial"/>
              <a:buNone/>
            </a:pPr>
            <a:r>
              <a:rPr b="0" i="0" lang="zh-TW" sz="2400" u="sng" cap="none" strike="noStrike">
                <a:solidFill>
                  <a:schemeClr val="dk1"/>
                </a:solidFill>
                <a:latin typeface="Arial"/>
                <a:ea typeface="Arial"/>
                <a:cs typeface="Arial"/>
                <a:sym typeface="Arial"/>
              </a:rPr>
              <a:t>課程大綱</a:t>
            </a:r>
            <a:endParaRPr/>
          </a:p>
          <a:p>
            <a:pPr indent="-368300" lvl="0" marL="457200" marR="0" rtl="0" algn="l">
              <a:lnSpc>
                <a:spcPct val="90000"/>
              </a:lnSpc>
              <a:spcBef>
                <a:spcPts val="1300"/>
              </a:spcBef>
              <a:spcAft>
                <a:spcPts val="0"/>
              </a:spcAft>
              <a:buClr>
                <a:schemeClr val="dk1"/>
              </a:buClr>
              <a:buSzPts val="2200"/>
              <a:buFont typeface="Arial"/>
              <a:buAutoNum type="arabicPeriod"/>
            </a:pPr>
            <a:r>
              <a:rPr b="0" i="0" lang="zh-TW" sz="2200" u="none" cap="none" strike="noStrike">
                <a:solidFill>
                  <a:schemeClr val="dk1"/>
                </a:solidFill>
                <a:latin typeface="Arial"/>
                <a:ea typeface="Arial"/>
                <a:cs typeface="Arial"/>
                <a:sym typeface="Arial"/>
              </a:rPr>
              <a:t>Multitask Learning</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zh-TW" sz="2200" u="none" cap="none" strike="noStrike">
                <a:solidFill>
                  <a:schemeClr val="dk1"/>
                </a:solidFill>
                <a:latin typeface="Arial"/>
                <a:ea typeface="Arial"/>
                <a:cs typeface="Arial"/>
                <a:sym typeface="Arial"/>
              </a:rPr>
              <a:t>Domain-adversarial training</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zh-TW" sz="2200" u="none" cap="none" strike="noStrike">
                <a:solidFill>
                  <a:schemeClr val="dk1"/>
                </a:solidFill>
                <a:latin typeface="Arial"/>
                <a:ea typeface="Arial"/>
                <a:cs typeface="Arial"/>
                <a:sym typeface="Arial"/>
              </a:rPr>
              <a:t>Zero-shot Learning</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zh-TW" sz="2200" u="none" cap="none" strike="noStrike">
                <a:solidFill>
                  <a:schemeClr val="dk1"/>
                </a:solidFill>
                <a:latin typeface="Arial"/>
                <a:ea typeface="Arial"/>
                <a:cs typeface="Arial"/>
                <a:sym typeface="Arial"/>
              </a:rPr>
              <a:t>Self-taught learning</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zh-TW" sz="2200" u="none" cap="none" strike="noStrike">
                <a:solidFill>
                  <a:schemeClr val="dk1"/>
                </a:solidFill>
                <a:latin typeface="Arial"/>
                <a:ea typeface="Arial"/>
                <a:cs typeface="Arial"/>
                <a:sym typeface="Arial"/>
              </a:rPr>
              <a:t>遷移學習實作 in TensorFlow</a:t>
            </a:r>
            <a:endParaRPr b="0" i="0" sz="2200" u="none" cap="none" strike="noStrike">
              <a:solidFill>
                <a:schemeClr val="dk1"/>
              </a:solidFill>
              <a:latin typeface="Arial"/>
              <a:ea typeface="Arial"/>
              <a:cs typeface="Arial"/>
              <a:sym typeface="Arial"/>
            </a:endParaRPr>
          </a:p>
        </p:txBody>
      </p:sp>
      <p:sp>
        <p:nvSpPr>
          <p:cNvPr id="202" name="Google Shape;202;p2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2400"/>
              <a:buNone/>
            </a:pPr>
            <a:r>
              <a:rPr lang="zh-TW">
                <a:latin typeface="Arial"/>
                <a:ea typeface="Arial"/>
                <a:cs typeface="Arial"/>
                <a:sym typeface="Arial"/>
              </a:rPr>
              <a:t>課程內容</a:t>
            </a:r>
            <a:endParaRPr>
              <a:latin typeface="Arial"/>
              <a:ea typeface="Arial"/>
              <a:cs typeface="Arial"/>
              <a:sym typeface="Arial"/>
            </a:endParaRPr>
          </a:p>
        </p:txBody>
      </p:sp>
      <p:sp>
        <p:nvSpPr>
          <p:cNvPr id="203" name="Google Shape;203;p29"/>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p>
            <a:pPr indent="-304800" lvl="0" marL="457200" rtl="0" algn="l">
              <a:lnSpc>
                <a:spcPct val="90000"/>
              </a:lnSpc>
              <a:spcBef>
                <a:spcPts val="800"/>
              </a:spcBef>
              <a:spcAft>
                <a:spcPts val="0"/>
              </a:spcAft>
              <a:buSzPts val="1200"/>
              <a:buChar char="●"/>
            </a:pPr>
            <a:r>
              <a:rPr lang="zh-TW"/>
              <a:t>理論講授 </a:t>
            </a:r>
            <a:r>
              <a:rPr lang="zh-TW" u="sng">
                <a:solidFill>
                  <a:schemeClr val="hlink"/>
                </a:solidFill>
                <a:hlinkClick r:id="rId3"/>
              </a:rPr>
              <a:t>投影片下載</a:t>
            </a:r>
            <a:r>
              <a:rPr lang="zh-TW"/>
              <a:t>  (PDF) </a:t>
            </a:r>
            <a:endParaRPr/>
          </a:p>
          <a:p>
            <a:pPr indent="-304800" lvl="0" marL="457200" rtl="0" algn="l">
              <a:lnSpc>
                <a:spcPct val="90000"/>
              </a:lnSpc>
              <a:spcBef>
                <a:spcPts val="0"/>
              </a:spcBef>
              <a:spcAft>
                <a:spcPts val="0"/>
              </a:spcAft>
              <a:buSzPts val="1200"/>
              <a:buChar char="●"/>
            </a:pPr>
            <a:r>
              <a:rPr lang="zh-TW"/>
              <a:t>今日課程 </a:t>
            </a:r>
            <a:r>
              <a:rPr lang="zh-TW" u="sng">
                <a:solidFill>
                  <a:schemeClr val="hlink"/>
                </a:solidFill>
                <a:hlinkClick r:id="rId4"/>
              </a:rPr>
              <a:t>投影片下載</a:t>
            </a:r>
            <a:r>
              <a:rPr lang="zh-TW"/>
              <a:t> (PDF)</a:t>
            </a:r>
            <a:endParaRPr/>
          </a:p>
          <a:p>
            <a:pPr indent="-304800" lvl="0" marL="457200" rtl="0" algn="l">
              <a:lnSpc>
                <a:spcPct val="90000"/>
              </a:lnSpc>
              <a:spcBef>
                <a:spcPts val="0"/>
              </a:spcBef>
              <a:spcAft>
                <a:spcPts val="0"/>
              </a:spcAft>
              <a:buSzPts val="1200"/>
              <a:buChar char="●"/>
            </a:pPr>
            <a:r>
              <a:rPr lang="zh-TW">
                <a:solidFill>
                  <a:srgbClr val="000000"/>
                </a:solidFill>
              </a:rPr>
              <a:t>課程影片 </a:t>
            </a:r>
            <a:r>
              <a:rPr lang="zh-TW" u="sng">
                <a:solidFill>
                  <a:schemeClr val="hlink"/>
                </a:solidFill>
                <a:hlinkClick r:id="rId5"/>
              </a:rPr>
              <a:t>影片播放列表</a:t>
            </a:r>
            <a:r>
              <a:rPr lang="zh-TW"/>
              <a:t> (YouTube)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6"/>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452" name="Google Shape;452;p56"/>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Graph &amp; Session</a:t>
            </a:r>
            <a:endParaRPr b="0" i="0" sz="1800" u="none" cap="none" strike="noStrike">
              <a:solidFill>
                <a:srgbClr val="000000"/>
              </a:solidFill>
              <a:latin typeface="Arial"/>
              <a:ea typeface="Arial"/>
              <a:cs typeface="Arial"/>
              <a:sym typeface="Arial"/>
            </a:endParaRPr>
          </a:p>
        </p:txBody>
      </p:sp>
      <p:sp>
        <p:nvSpPr>
          <p:cNvPr id="453" name="Google Shape;453;p56"/>
          <p:cNvSpPr txBox="1"/>
          <p:nvPr/>
        </p:nvSpPr>
        <p:spPr>
          <a:xfrm>
            <a:off x="344000" y="1007063"/>
            <a:ext cx="8166000" cy="40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大家在 </a:t>
            </a:r>
            <a:r>
              <a:rPr b="0" i="0" lang="zh-TW" sz="1800" u="none" cap="none" strike="noStrike">
                <a:solidFill>
                  <a:schemeClr val="dk1"/>
                </a:solidFill>
                <a:latin typeface="Arial"/>
                <a:ea typeface="Arial"/>
                <a:cs typeface="Arial"/>
                <a:sym typeface="Arial"/>
              </a:rPr>
              <a:t>"</a:t>
            </a:r>
            <a:r>
              <a:rPr b="0" i="0" lang="zh-TW" sz="1800" u="none" cap="none" strike="noStrike">
                <a:solidFill>
                  <a:srgbClr val="000000"/>
                </a:solidFill>
                <a:latin typeface="Arial"/>
                <a:ea typeface="Arial"/>
                <a:cs typeface="Arial"/>
                <a:sym typeface="Arial"/>
              </a:rPr>
              <a:t>實戰演練 DNN &amp; CNN</a:t>
            </a:r>
            <a:r>
              <a:rPr b="0" i="0" lang="zh-TW" sz="1800" u="none" cap="none" strike="noStrike">
                <a:solidFill>
                  <a:schemeClr val="dk1"/>
                </a:solidFill>
                <a:latin typeface="Arial"/>
                <a:ea typeface="Arial"/>
                <a:cs typeface="Arial"/>
                <a:sym typeface="Arial"/>
              </a:rPr>
              <a:t>" 課程中遇過，應該不陌生</a:t>
            </a:r>
            <a:endParaRPr b="0" i="0" sz="1800" u="none" cap="none" strike="noStrike">
              <a:solidFill>
                <a:srgbClr val="000000"/>
              </a:solidFill>
              <a:latin typeface="Arial"/>
              <a:ea typeface="Arial"/>
              <a:cs typeface="Arial"/>
              <a:sym typeface="Arial"/>
            </a:endParaRPr>
          </a:p>
        </p:txBody>
      </p:sp>
      <p:pic>
        <p:nvPicPr>
          <p:cNvPr id="454" name="Google Shape;454;p56"/>
          <p:cNvPicPr preferRelativeResize="0"/>
          <p:nvPr/>
        </p:nvPicPr>
        <p:blipFill rotWithShape="1">
          <a:blip r:embed="rId3">
            <a:alphaModFix/>
          </a:blip>
          <a:srcRect b="0" l="0" r="0" t="0"/>
          <a:stretch/>
        </p:blipFill>
        <p:spPr>
          <a:xfrm>
            <a:off x="2790384" y="1479513"/>
            <a:ext cx="3381169" cy="3381169"/>
          </a:xfrm>
          <a:prstGeom prst="rect">
            <a:avLst/>
          </a:prstGeom>
          <a:noFill/>
          <a:ln>
            <a:noFill/>
          </a:ln>
        </p:spPr>
      </p:pic>
      <p:cxnSp>
        <p:nvCxnSpPr>
          <p:cNvPr id="455" name="Google Shape;455;p56"/>
          <p:cNvCxnSpPr/>
          <p:nvPr/>
        </p:nvCxnSpPr>
        <p:spPr>
          <a:xfrm rot="10800000">
            <a:off x="2214684" y="2666997"/>
            <a:ext cx="575700" cy="350700"/>
          </a:xfrm>
          <a:prstGeom prst="straightConnector1">
            <a:avLst/>
          </a:prstGeom>
          <a:noFill/>
          <a:ln cap="flat" cmpd="sng" w="19050">
            <a:solidFill>
              <a:schemeClr val="dk2"/>
            </a:solidFill>
            <a:prstDash val="solid"/>
            <a:round/>
            <a:headEnd len="sm" w="sm" type="none"/>
            <a:tailEnd len="med" w="med" type="triangle"/>
          </a:ln>
        </p:spPr>
      </p:cxnSp>
      <p:cxnSp>
        <p:nvCxnSpPr>
          <p:cNvPr id="456" name="Google Shape;456;p56"/>
          <p:cNvCxnSpPr/>
          <p:nvPr/>
        </p:nvCxnSpPr>
        <p:spPr>
          <a:xfrm>
            <a:off x="6227734" y="2094463"/>
            <a:ext cx="555000" cy="349800"/>
          </a:xfrm>
          <a:prstGeom prst="straightConnector1">
            <a:avLst/>
          </a:prstGeom>
          <a:noFill/>
          <a:ln cap="flat" cmpd="sng" w="19050">
            <a:solidFill>
              <a:schemeClr val="dk2"/>
            </a:solidFill>
            <a:prstDash val="solid"/>
            <a:round/>
            <a:headEnd len="sm" w="sm" type="none"/>
            <a:tailEnd len="med" w="med" type="triangle"/>
          </a:ln>
        </p:spPr>
      </p:cxnSp>
      <p:sp>
        <p:nvSpPr>
          <p:cNvPr id="457" name="Google Shape;457;p56"/>
          <p:cNvSpPr txBox="1"/>
          <p:nvPr/>
        </p:nvSpPr>
        <p:spPr>
          <a:xfrm>
            <a:off x="6838909" y="2376356"/>
            <a:ext cx="2041800" cy="6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Graph 就像計畫圖一樣，定義計算的流程</a:t>
            </a:r>
            <a:endParaRPr b="0" i="0" sz="1400" u="none" cap="none" strike="noStrike">
              <a:solidFill>
                <a:srgbClr val="000000"/>
              </a:solidFill>
              <a:latin typeface="Arial"/>
              <a:ea typeface="Arial"/>
              <a:cs typeface="Arial"/>
              <a:sym typeface="Arial"/>
            </a:endParaRPr>
          </a:p>
        </p:txBody>
      </p:sp>
      <p:sp>
        <p:nvSpPr>
          <p:cNvPr id="458" name="Google Shape;458;p56"/>
          <p:cNvSpPr txBox="1"/>
          <p:nvPr/>
        </p:nvSpPr>
        <p:spPr>
          <a:xfrm>
            <a:off x="375009" y="1775981"/>
            <a:ext cx="2041800" cy="6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Session 就像計畫執行者，實際分配資源、執行計算</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7"/>
          <p:cNvSpPr txBox="1"/>
          <p:nvPr>
            <p:ph idx="1" type="body"/>
          </p:nvPr>
        </p:nvSpPr>
        <p:spPr>
          <a:xfrm>
            <a:off x="311700" y="975375"/>
            <a:ext cx="8520600" cy="25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你可以選擇...</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160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SGD</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Adagrad</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RMSprop</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FF0000"/>
              </a:buClr>
              <a:buSzPts val="2400"/>
              <a:buFont typeface="Arial"/>
              <a:buChar char="●"/>
            </a:pPr>
            <a:r>
              <a:rPr b="0" i="0" lang="zh-TW" sz="2400" u="none" cap="none" strike="noStrike">
                <a:solidFill>
                  <a:srgbClr val="FF0000"/>
                </a:solidFill>
                <a:latin typeface="Arial"/>
                <a:ea typeface="Arial"/>
                <a:cs typeface="Arial"/>
                <a:sym typeface="Arial"/>
              </a:rPr>
              <a:t>Adam </a:t>
            </a:r>
            <a:endParaRPr b="0" i="0" sz="2400" u="none" cap="none" strike="noStrike">
              <a:solidFill>
                <a:srgbClr val="FF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3"/>
              </a:rPr>
              <a:t> 深度學習優化方法比較</a:t>
            </a:r>
            <a:endParaRPr b="0" i="0" sz="2400" u="none" cap="none" strike="noStrike">
              <a:solidFill>
                <a:srgbClr val="000000"/>
              </a:solidFill>
              <a:latin typeface="Arial"/>
              <a:ea typeface="Arial"/>
              <a:cs typeface="Arial"/>
              <a:sym typeface="Arial"/>
            </a:endParaRPr>
          </a:p>
        </p:txBody>
      </p:sp>
      <p:sp>
        <p:nvSpPr>
          <p:cNvPr id="464" name="Google Shape;464;p57"/>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465" name="Google Shape;465;p57"/>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Optimizer</a:t>
            </a:r>
            <a:endParaRPr b="0" i="0" sz="1800" u="none" cap="none" strike="noStrike">
              <a:solidFill>
                <a:srgbClr val="000000"/>
              </a:solidFill>
              <a:latin typeface="Arial"/>
              <a:ea typeface="Arial"/>
              <a:cs typeface="Arial"/>
              <a:sym typeface="Arial"/>
            </a:endParaRPr>
          </a:p>
        </p:txBody>
      </p:sp>
      <p:pic>
        <p:nvPicPr>
          <p:cNvPr id="466" name="Google Shape;466;p57"/>
          <p:cNvPicPr preferRelativeResize="0"/>
          <p:nvPr/>
        </p:nvPicPr>
        <p:blipFill rotWithShape="1">
          <a:blip r:embed="rId4">
            <a:alphaModFix/>
          </a:blip>
          <a:srcRect b="0" l="0" r="2732" t="6190"/>
          <a:stretch/>
        </p:blipFill>
        <p:spPr>
          <a:xfrm>
            <a:off x="191109" y="3650212"/>
            <a:ext cx="8791850" cy="537150"/>
          </a:xfrm>
          <a:prstGeom prst="rect">
            <a:avLst/>
          </a:prstGeom>
          <a:noFill/>
          <a:ln>
            <a:noFill/>
          </a:ln>
        </p:spPr>
      </p:pic>
      <p:sp>
        <p:nvSpPr>
          <p:cNvPr id="467" name="Google Shape;467;p57"/>
          <p:cNvSpPr txBox="1"/>
          <p:nvPr/>
        </p:nvSpPr>
        <p:spPr>
          <a:xfrm>
            <a:off x="245117" y="4276088"/>
            <a:ext cx="8730300" cy="53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Learning rate 會在訓練的過程中不斷改變，所以用 placeholder 建立一個 lr 變數</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id="472" name="Google Shape;472;p58"/>
          <p:cNvPicPr preferRelativeResize="0"/>
          <p:nvPr/>
        </p:nvPicPr>
        <p:blipFill rotWithShape="1">
          <a:blip r:embed="rId3">
            <a:alphaModFix/>
          </a:blip>
          <a:srcRect b="0" l="0" r="0" t="0"/>
          <a:stretch/>
        </p:blipFill>
        <p:spPr>
          <a:xfrm>
            <a:off x="349800" y="2661496"/>
            <a:ext cx="8362126" cy="1032684"/>
          </a:xfrm>
          <a:prstGeom prst="rect">
            <a:avLst/>
          </a:prstGeom>
          <a:noFill/>
          <a:ln>
            <a:noFill/>
          </a:ln>
        </p:spPr>
      </p:pic>
      <p:sp>
        <p:nvSpPr>
          <p:cNvPr id="473" name="Google Shape;473;p58"/>
          <p:cNvSpPr txBox="1"/>
          <p:nvPr>
            <p:ph idx="1" type="body"/>
          </p:nvPr>
        </p:nvSpPr>
        <p:spPr>
          <a:xfrm>
            <a:off x="311700" y="1089675"/>
            <a:ext cx="8632500" cy="90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定義執行階段的傳入值，同時指定型態 (dtype) 跟大小 (shape)</a:t>
            </a:r>
            <a:endParaRPr b="0" i="0" sz="2400" u="none" cap="none" strike="noStrike">
              <a:solidFill>
                <a:srgbClr val="000000"/>
              </a:solidFill>
              <a:latin typeface="Arial"/>
              <a:ea typeface="Arial"/>
              <a:cs typeface="Arial"/>
              <a:sym typeface="Arial"/>
            </a:endParaRPr>
          </a:p>
        </p:txBody>
      </p:sp>
      <p:sp>
        <p:nvSpPr>
          <p:cNvPr id="474" name="Google Shape;474;p58"/>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475" name="Google Shape;475;p58"/>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Placeholder</a:t>
            </a:r>
            <a:endParaRPr b="0" i="0" sz="1800" u="none" cap="none" strike="noStrike">
              <a:solidFill>
                <a:srgbClr val="000000"/>
              </a:solidFill>
              <a:latin typeface="Arial"/>
              <a:ea typeface="Arial"/>
              <a:cs typeface="Arial"/>
              <a:sym typeface="Arial"/>
            </a:endParaRPr>
          </a:p>
        </p:txBody>
      </p:sp>
      <p:sp>
        <p:nvSpPr>
          <p:cNvPr id="476" name="Google Shape;476;p58"/>
          <p:cNvSpPr txBox="1"/>
          <p:nvPr/>
        </p:nvSpPr>
        <p:spPr>
          <a:xfrm>
            <a:off x="4803525" y="2027457"/>
            <a:ext cx="937500" cy="40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batch size</a:t>
            </a:r>
            <a:endParaRPr b="0" i="0" sz="1400" u="none" cap="none" strike="noStrike">
              <a:solidFill>
                <a:srgbClr val="000000"/>
              </a:solidFill>
              <a:latin typeface="Arial"/>
              <a:ea typeface="Arial"/>
              <a:cs typeface="Arial"/>
              <a:sym typeface="Arial"/>
            </a:endParaRPr>
          </a:p>
        </p:txBody>
      </p:sp>
      <p:sp>
        <p:nvSpPr>
          <p:cNvPr id="477" name="Google Shape;477;p58"/>
          <p:cNvSpPr txBox="1"/>
          <p:nvPr/>
        </p:nvSpPr>
        <p:spPr>
          <a:xfrm>
            <a:off x="5859225" y="2001379"/>
            <a:ext cx="11763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image height</a:t>
            </a:r>
            <a:endParaRPr b="0" i="0" sz="1400" u="none" cap="none" strike="noStrike">
              <a:solidFill>
                <a:srgbClr val="000000"/>
              </a:solidFill>
              <a:latin typeface="Arial"/>
              <a:ea typeface="Arial"/>
              <a:cs typeface="Arial"/>
              <a:sym typeface="Arial"/>
            </a:endParaRPr>
          </a:p>
        </p:txBody>
      </p:sp>
      <p:sp>
        <p:nvSpPr>
          <p:cNvPr id="478" name="Google Shape;478;p58"/>
          <p:cNvSpPr txBox="1"/>
          <p:nvPr/>
        </p:nvSpPr>
        <p:spPr>
          <a:xfrm>
            <a:off x="6773625" y="2001378"/>
            <a:ext cx="11763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image width</a:t>
            </a:r>
            <a:endParaRPr b="0" i="0" sz="1400" u="none" cap="none" strike="noStrike">
              <a:solidFill>
                <a:srgbClr val="000000"/>
              </a:solidFill>
              <a:latin typeface="Arial"/>
              <a:ea typeface="Arial"/>
              <a:cs typeface="Arial"/>
              <a:sym typeface="Arial"/>
            </a:endParaRPr>
          </a:p>
        </p:txBody>
      </p:sp>
      <p:cxnSp>
        <p:nvCxnSpPr>
          <p:cNvPr id="479" name="Google Shape;479;p58"/>
          <p:cNvCxnSpPr/>
          <p:nvPr/>
        </p:nvCxnSpPr>
        <p:spPr>
          <a:xfrm rot="10800000">
            <a:off x="6447375" y="2609479"/>
            <a:ext cx="0" cy="325800"/>
          </a:xfrm>
          <a:prstGeom prst="straightConnector1">
            <a:avLst/>
          </a:prstGeom>
          <a:noFill/>
          <a:ln cap="flat" cmpd="sng" w="9525">
            <a:solidFill>
              <a:schemeClr val="dk2"/>
            </a:solidFill>
            <a:prstDash val="solid"/>
            <a:round/>
            <a:headEnd len="sm" w="sm" type="none"/>
            <a:tailEnd len="med" w="med" type="triangle"/>
          </a:ln>
        </p:spPr>
      </p:cxnSp>
      <p:cxnSp>
        <p:nvCxnSpPr>
          <p:cNvPr id="480" name="Google Shape;480;p58"/>
          <p:cNvCxnSpPr/>
          <p:nvPr/>
        </p:nvCxnSpPr>
        <p:spPr>
          <a:xfrm rot="10800000">
            <a:off x="7361775" y="2609381"/>
            <a:ext cx="0" cy="325800"/>
          </a:xfrm>
          <a:prstGeom prst="straightConnector1">
            <a:avLst/>
          </a:prstGeom>
          <a:noFill/>
          <a:ln cap="flat" cmpd="sng" w="9525">
            <a:solidFill>
              <a:schemeClr val="dk2"/>
            </a:solidFill>
            <a:prstDash val="solid"/>
            <a:round/>
            <a:headEnd len="sm" w="sm" type="none"/>
            <a:tailEnd len="med" w="med" type="triangle"/>
          </a:ln>
        </p:spPr>
      </p:cxnSp>
      <p:sp>
        <p:nvSpPr>
          <p:cNvPr id="481" name="Google Shape;481;p58"/>
          <p:cNvSpPr txBox="1"/>
          <p:nvPr/>
        </p:nvSpPr>
        <p:spPr>
          <a:xfrm>
            <a:off x="7992825" y="2001378"/>
            <a:ext cx="11763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image channels</a:t>
            </a:r>
            <a:endParaRPr b="0" i="0" sz="1400" u="none" cap="none" strike="noStrike">
              <a:solidFill>
                <a:srgbClr val="000000"/>
              </a:solidFill>
              <a:latin typeface="Arial"/>
              <a:ea typeface="Arial"/>
              <a:cs typeface="Arial"/>
              <a:sym typeface="Arial"/>
            </a:endParaRPr>
          </a:p>
        </p:txBody>
      </p:sp>
      <p:cxnSp>
        <p:nvCxnSpPr>
          <p:cNvPr id="482" name="Google Shape;482;p58"/>
          <p:cNvCxnSpPr/>
          <p:nvPr/>
        </p:nvCxnSpPr>
        <p:spPr>
          <a:xfrm flipH="1" rot="10800000">
            <a:off x="8180775" y="2609478"/>
            <a:ext cx="400200" cy="309300"/>
          </a:xfrm>
          <a:prstGeom prst="straightConnector1">
            <a:avLst/>
          </a:prstGeom>
          <a:noFill/>
          <a:ln cap="flat" cmpd="sng" w="9525">
            <a:solidFill>
              <a:schemeClr val="dk2"/>
            </a:solidFill>
            <a:prstDash val="solid"/>
            <a:round/>
            <a:headEnd len="sm" w="sm" type="none"/>
            <a:tailEnd len="med" w="med" type="triangle"/>
          </a:ln>
        </p:spPr>
      </p:cxnSp>
      <p:cxnSp>
        <p:nvCxnSpPr>
          <p:cNvPr id="483" name="Google Shape;483;p58"/>
          <p:cNvCxnSpPr/>
          <p:nvPr/>
        </p:nvCxnSpPr>
        <p:spPr>
          <a:xfrm rot="10800000">
            <a:off x="5272275" y="2584257"/>
            <a:ext cx="459000" cy="350700"/>
          </a:xfrm>
          <a:prstGeom prst="straightConnector1">
            <a:avLst/>
          </a:prstGeom>
          <a:noFill/>
          <a:ln cap="flat" cmpd="sng" w="9525">
            <a:solidFill>
              <a:schemeClr val="dk2"/>
            </a:solidFill>
            <a:prstDash val="solid"/>
            <a:round/>
            <a:headEnd len="sm" w="sm" type="none"/>
            <a:tailEnd len="med" w="med" type="triangle"/>
          </a:ln>
        </p:spPr>
      </p:cxnSp>
      <p:sp>
        <p:nvSpPr>
          <p:cNvPr id="484" name="Google Shape;484;p58"/>
          <p:cNvSpPr txBox="1"/>
          <p:nvPr/>
        </p:nvSpPr>
        <p:spPr>
          <a:xfrm>
            <a:off x="313675" y="3807956"/>
            <a:ext cx="8019300" cy="40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指定 shape 中某個維度為 None，代表那個維度會依實際輸入自己決定</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None 通常放在第一個維度表示 batch size 是可變的</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9"/>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490" name="Google Shape;490;p59"/>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resnet_v2_50 model</a:t>
            </a:r>
            <a:endParaRPr b="0" i="0" sz="1800" u="none" cap="none" strike="noStrike">
              <a:solidFill>
                <a:srgbClr val="000000"/>
              </a:solidFill>
              <a:latin typeface="Arial"/>
              <a:ea typeface="Arial"/>
              <a:cs typeface="Arial"/>
              <a:sym typeface="Arial"/>
            </a:endParaRPr>
          </a:p>
        </p:txBody>
      </p:sp>
      <p:sp>
        <p:nvSpPr>
          <p:cNvPr id="491" name="Google Shape;491;p59"/>
          <p:cNvSpPr txBox="1"/>
          <p:nvPr>
            <p:ph idx="1" type="body"/>
          </p:nvPr>
        </p:nvSpPr>
        <p:spPr>
          <a:xfrm>
            <a:off x="311700" y="918225"/>
            <a:ext cx="8520600" cy="125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使用和 pre-trained 一樣的模型架構</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pre-trained model: TF Slim- </a:t>
            </a:r>
            <a:r>
              <a:rPr b="0" i="0" lang="zh-TW" sz="1800" u="none" cap="none" strike="noStrike">
                <a:solidFill>
                  <a:schemeClr val="dk1"/>
                </a:solidFill>
                <a:latin typeface="Arial"/>
                <a:ea typeface="Arial"/>
                <a:cs typeface="Arial"/>
                <a:sym typeface="Arial"/>
              </a:rPr>
              <a:t>resnet_v2_50 訓練後的參數紀錄</a:t>
            </a:r>
            <a:r>
              <a:rPr b="0" i="0" lang="zh-TW"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我們要建立和 pre-trained 一樣的容器 (模型架構)，才能順利把參數紀錄還原回來 </a:t>
            </a:r>
            <a:endParaRPr b="0" i="0" sz="1800" u="none" cap="none" strike="noStrike">
              <a:solidFill>
                <a:srgbClr val="000000"/>
              </a:solidFill>
              <a:latin typeface="Arial"/>
              <a:ea typeface="Arial"/>
              <a:cs typeface="Arial"/>
              <a:sym typeface="Arial"/>
            </a:endParaRPr>
          </a:p>
        </p:txBody>
      </p:sp>
      <p:pic>
        <p:nvPicPr>
          <p:cNvPr id="492" name="Google Shape;492;p59"/>
          <p:cNvPicPr preferRelativeResize="0"/>
          <p:nvPr/>
        </p:nvPicPr>
        <p:blipFill rotWithShape="1">
          <a:blip r:embed="rId3">
            <a:alphaModFix/>
          </a:blip>
          <a:srcRect b="0" l="0" r="0" t="0"/>
          <a:stretch/>
        </p:blipFill>
        <p:spPr>
          <a:xfrm>
            <a:off x="5308100" y="2277559"/>
            <a:ext cx="2257425" cy="1257300"/>
          </a:xfrm>
          <a:prstGeom prst="rect">
            <a:avLst/>
          </a:prstGeom>
          <a:noFill/>
          <a:ln>
            <a:noFill/>
          </a:ln>
        </p:spPr>
      </p:pic>
      <p:grpSp>
        <p:nvGrpSpPr>
          <p:cNvPr id="493" name="Google Shape;493;p59"/>
          <p:cNvGrpSpPr/>
          <p:nvPr/>
        </p:nvGrpSpPr>
        <p:grpSpPr>
          <a:xfrm>
            <a:off x="0" y="3427385"/>
            <a:ext cx="9262825" cy="1464769"/>
            <a:chOff x="-69300" y="2197227"/>
            <a:chExt cx="9262825" cy="1953025"/>
          </a:xfrm>
        </p:grpSpPr>
        <p:pic>
          <p:nvPicPr>
            <p:cNvPr id="494" name="Google Shape;494;p59"/>
            <p:cNvPicPr preferRelativeResize="0"/>
            <p:nvPr/>
          </p:nvPicPr>
          <p:blipFill rotWithShape="1">
            <a:blip r:embed="rId4">
              <a:alphaModFix/>
            </a:blip>
            <a:srcRect b="0" l="19620" r="0" t="15582"/>
            <a:stretch/>
          </p:blipFill>
          <p:spPr>
            <a:xfrm>
              <a:off x="-69300" y="2197227"/>
              <a:ext cx="8679902" cy="1919400"/>
            </a:xfrm>
            <a:prstGeom prst="rect">
              <a:avLst/>
            </a:prstGeom>
            <a:noFill/>
            <a:ln>
              <a:noFill/>
            </a:ln>
          </p:spPr>
        </p:pic>
        <p:cxnSp>
          <p:nvCxnSpPr>
            <p:cNvPr id="495" name="Google Shape;495;p59"/>
            <p:cNvCxnSpPr/>
            <p:nvPr/>
          </p:nvCxnSpPr>
          <p:spPr>
            <a:xfrm>
              <a:off x="1469262" y="4150249"/>
              <a:ext cx="1242900" cy="0"/>
            </a:xfrm>
            <a:prstGeom prst="straightConnector1">
              <a:avLst/>
            </a:prstGeom>
            <a:noFill/>
            <a:ln cap="flat" cmpd="sng" w="9525">
              <a:solidFill>
                <a:schemeClr val="dk2"/>
              </a:solidFill>
              <a:prstDash val="solid"/>
              <a:round/>
              <a:headEnd len="med" w="med" type="triangle"/>
              <a:tailEnd len="med" w="med" type="triangle"/>
            </a:ln>
          </p:spPr>
        </p:cxnSp>
        <p:cxnSp>
          <p:nvCxnSpPr>
            <p:cNvPr id="496" name="Google Shape;496;p59"/>
            <p:cNvCxnSpPr/>
            <p:nvPr/>
          </p:nvCxnSpPr>
          <p:spPr>
            <a:xfrm flipH="1" rot="10800000">
              <a:off x="2712125" y="4128052"/>
              <a:ext cx="1664700" cy="22200"/>
            </a:xfrm>
            <a:prstGeom prst="straightConnector1">
              <a:avLst/>
            </a:prstGeom>
            <a:noFill/>
            <a:ln cap="flat" cmpd="sng" w="9525">
              <a:solidFill>
                <a:schemeClr val="dk2"/>
              </a:solidFill>
              <a:prstDash val="solid"/>
              <a:round/>
              <a:headEnd len="med" w="med" type="triangle"/>
              <a:tailEnd len="med" w="med" type="triangle"/>
            </a:ln>
          </p:spPr>
        </p:cxnSp>
        <p:cxnSp>
          <p:nvCxnSpPr>
            <p:cNvPr id="497" name="Google Shape;497;p59"/>
            <p:cNvCxnSpPr/>
            <p:nvPr/>
          </p:nvCxnSpPr>
          <p:spPr>
            <a:xfrm>
              <a:off x="4376703" y="4128055"/>
              <a:ext cx="2477100" cy="0"/>
            </a:xfrm>
            <a:prstGeom prst="straightConnector1">
              <a:avLst/>
            </a:prstGeom>
            <a:noFill/>
            <a:ln cap="flat" cmpd="sng" w="9525">
              <a:solidFill>
                <a:schemeClr val="dk2"/>
              </a:solidFill>
              <a:prstDash val="solid"/>
              <a:round/>
              <a:headEnd len="med" w="med" type="triangle"/>
              <a:tailEnd len="med" w="med" type="triangle"/>
            </a:ln>
          </p:spPr>
        </p:cxnSp>
        <p:cxnSp>
          <p:nvCxnSpPr>
            <p:cNvPr id="498" name="Google Shape;498;p59"/>
            <p:cNvCxnSpPr/>
            <p:nvPr/>
          </p:nvCxnSpPr>
          <p:spPr>
            <a:xfrm>
              <a:off x="6857267" y="4128055"/>
              <a:ext cx="1292400" cy="0"/>
            </a:xfrm>
            <a:prstGeom prst="straightConnector1">
              <a:avLst/>
            </a:prstGeom>
            <a:noFill/>
            <a:ln cap="flat" cmpd="sng" w="9525">
              <a:solidFill>
                <a:schemeClr val="dk2"/>
              </a:solidFill>
              <a:prstDash val="solid"/>
              <a:round/>
              <a:headEnd len="med" w="med" type="triangle"/>
              <a:tailEnd len="med" w="med" type="triangle"/>
            </a:ln>
          </p:spPr>
        </p:cxnSp>
        <p:sp>
          <p:nvSpPr>
            <p:cNvPr id="499" name="Google Shape;499;p59"/>
            <p:cNvSpPr txBox="1"/>
            <p:nvPr/>
          </p:nvSpPr>
          <p:spPr>
            <a:xfrm>
              <a:off x="1695633"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1</a:t>
              </a:r>
              <a:endParaRPr b="0" i="0" sz="1400" u="none" cap="none" strike="noStrike">
                <a:solidFill>
                  <a:srgbClr val="000000"/>
                </a:solidFill>
                <a:latin typeface="Arial"/>
                <a:ea typeface="Arial"/>
                <a:cs typeface="Arial"/>
                <a:sym typeface="Arial"/>
              </a:endParaRPr>
            </a:p>
          </p:txBody>
        </p:sp>
        <p:sp>
          <p:nvSpPr>
            <p:cNvPr id="500" name="Google Shape;500;p59"/>
            <p:cNvSpPr txBox="1"/>
            <p:nvPr/>
          </p:nvSpPr>
          <p:spPr>
            <a:xfrm>
              <a:off x="3143433"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2</a:t>
              </a:r>
              <a:endParaRPr b="0" i="0" sz="1400" u="none" cap="none" strike="noStrike">
                <a:solidFill>
                  <a:srgbClr val="000000"/>
                </a:solidFill>
                <a:latin typeface="Arial"/>
                <a:ea typeface="Arial"/>
                <a:cs typeface="Arial"/>
                <a:sym typeface="Arial"/>
              </a:endParaRPr>
            </a:p>
          </p:txBody>
        </p:sp>
        <p:sp>
          <p:nvSpPr>
            <p:cNvPr id="501" name="Google Shape;501;p59"/>
            <p:cNvSpPr txBox="1"/>
            <p:nvPr/>
          </p:nvSpPr>
          <p:spPr>
            <a:xfrm>
              <a:off x="5200833"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3</a:t>
              </a:r>
              <a:endParaRPr b="0" i="0" sz="1400" u="none" cap="none" strike="noStrike">
                <a:solidFill>
                  <a:srgbClr val="000000"/>
                </a:solidFill>
                <a:latin typeface="Arial"/>
                <a:ea typeface="Arial"/>
                <a:cs typeface="Arial"/>
                <a:sym typeface="Arial"/>
              </a:endParaRPr>
            </a:p>
          </p:txBody>
        </p:sp>
        <p:sp>
          <p:nvSpPr>
            <p:cNvPr id="502" name="Google Shape;502;p59"/>
            <p:cNvSpPr txBox="1"/>
            <p:nvPr/>
          </p:nvSpPr>
          <p:spPr>
            <a:xfrm>
              <a:off x="7094735"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4</a:t>
              </a:r>
              <a:endParaRPr b="0" i="0" sz="1400" u="none" cap="none" strike="noStrike">
                <a:solidFill>
                  <a:srgbClr val="000000"/>
                </a:solidFill>
                <a:latin typeface="Arial"/>
                <a:ea typeface="Arial"/>
                <a:cs typeface="Arial"/>
                <a:sym typeface="Arial"/>
              </a:endParaRPr>
            </a:p>
          </p:txBody>
        </p:sp>
        <p:cxnSp>
          <p:nvCxnSpPr>
            <p:cNvPr id="503" name="Google Shape;503;p59"/>
            <p:cNvCxnSpPr/>
            <p:nvPr/>
          </p:nvCxnSpPr>
          <p:spPr>
            <a:xfrm>
              <a:off x="8152667" y="4128055"/>
              <a:ext cx="825000" cy="3000"/>
            </a:xfrm>
            <a:prstGeom prst="straightConnector1">
              <a:avLst/>
            </a:prstGeom>
            <a:noFill/>
            <a:ln cap="flat" cmpd="sng" w="9525">
              <a:solidFill>
                <a:schemeClr val="dk2"/>
              </a:solidFill>
              <a:prstDash val="solid"/>
              <a:round/>
              <a:headEnd len="med" w="med" type="triangle"/>
              <a:tailEnd len="med" w="med" type="triangle"/>
            </a:ln>
          </p:spPr>
        </p:cxnSp>
        <p:sp>
          <p:nvSpPr>
            <p:cNvPr id="504" name="Google Shape;504;p59"/>
            <p:cNvSpPr txBox="1"/>
            <p:nvPr/>
          </p:nvSpPr>
          <p:spPr>
            <a:xfrm>
              <a:off x="8161525" y="3435680"/>
              <a:ext cx="1032000" cy="49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Fully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connect</a:t>
              </a:r>
              <a:endParaRPr b="0" i="0" sz="1400" u="none" cap="none" strike="noStrike">
                <a:solidFill>
                  <a:srgbClr val="000000"/>
                </a:solidFill>
                <a:latin typeface="Arial"/>
                <a:ea typeface="Arial"/>
                <a:cs typeface="Arial"/>
                <a:sym typeface="Arial"/>
              </a:endParaRPr>
            </a:p>
          </p:txBody>
        </p:sp>
      </p:grpSp>
      <p:sp>
        <p:nvSpPr>
          <p:cNvPr id="505" name="Google Shape;505;p59"/>
          <p:cNvSpPr/>
          <p:nvPr/>
        </p:nvSpPr>
        <p:spPr>
          <a:xfrm>
            <a:off x="3635400" y="2642265"/>
            <a:ext cx="1575800" cy="815625"/>
          </a:xfrm>
          <a:custGeom>
            <a:rect b="b" l="l" r="r" t="t"/>
            <a:pathLst>
              <a:path extrusionOk="0" h="43500" w="63032">
                <a:moveTo>
                  <a:pt x="0" y="43500"/>
                </a:moveTo>
                <a:cubicBezTo>
                  <a:pt x="2294" y="37878"/>
                  <a:pt x="3256" y="17015"/>
                  <a:pt x="13761" y="9765"/>
                </a:cubicBezTo>
                <a:cubicBezTo>
                  <a:pt x="24266" y="2515"/>
                  <a:pt x="54820" y="1628"/>
                  <a:pt x="63032" y="0"/>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9"/>
          <p:cNvSpPr txBox="1"/>
          <p:nvPr/>
        </p:nvSpPr>
        <p:spPr>
          <a:xfrm>
            <a:off x="461625" y="2471227"/>
            <a:ext cx="3262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zh-TW" sz="1400" u="none" cap="none" strike="noStrike">
                <a:solidFill>
                  <a:srgbClr val="000000"/>
                </a:solidFill>
                <a:latin typeface="Arial"/>
                <a:ea typeface="Arial"/>
                <a:cs typeface="Arial"/>
                <a:sym typeface="Arial"/>
              </a:rPr>
              <a:t>pre-trained model 訓練好之後，參數命名和對應的數值，都被記錄在這四個檔案當中</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0"/>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512" name="Google Shape;512;p60"/>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resnet_v2_50 model</a:t>
            </a:r>
            <a:endParaRPr b="0" i="0" sz="1800" u="none" cap="none" strike="noStrike">
              <a:solidFill>
                <a:srgbClr val="000000"/>
              </a:solidFill>
              <a:latin typeface="Arial"/>
              <a:ea typeface="Arial"/>
              <a:cs typeface="Arial"/>
              <a:sym typeface="Arial"/>
            </a:endParaRPr>
          </a:p>
        </p:txBody>
      </p:sp>
      <p:sp>
        <p:nvSpPr>
          <p:cNvPr id="513" name="Google Shape;513;p60"/>
          <p:cNvSpPr txBox="1"/>
          <p:nvPr>
            <p:ph idx="1" type="body"/>
          </p:nvPr>
        </p:nvSpPr>
        <p:spPr>
          <a:xfrm>
            <a:off x="311700" y="91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zh-TW" sz="2400" u="none" cap="none" strike="noStrike">
                <a:solidFill>
                  <a:srgbClr val="000000"/>
                </a:solidFill>
                <a:latin typeface="Arial"/>
                <a:ea typeface="Arial"/>
                <a:cs typeface="Arial"/>
                <a:sym typeface="Arial"/>
              </a:rPr>
              <a:t>Google 幫大家用 ImageNet 訓練好一些模型摟</a:t>
            </a:r>
            <a:endParaRPr b="0" i="0" sz="1800" u="none" cap="none" strike="noStrike">
              <a:solidFill>
                <a:srgbClr val="000000"/>
              </a:solidFill>
              <a:latin typeface="Arial"/>
              <a:ea typeface="Arial"/>
              <a:cs typeface="Arial"/>
              <a:sym typeface="Arial"/>
            </a:endParaRPr>
          </a:p>
        </p:txBody>
      </p:sp>
      <p:grpSp>
        <p:nvGrpSpPr>
          <p:cNvPr id="514" name="Google Shape;514;p60"/>
          <p:cNvGrpSpPr/>
          <p:nvPr/>
        </p:nvGrpSpPr>
        <p:grpSpPr>
          <a:xfrm>
            <a:off x="2395802" y="1490925"/>
            <a:ext cx="5267898" cy="3504425"/>
            <a:chOff x="2395802" y="1490925"/>
            <a:chExt cx="5267898" cy="3504425"/>
          </a:xfrm>
        </p:grpSpPr>
        <p:pic>
          <p:nvPicPr>
            <p:cNvPr id="515" name="Google Shape;515;p60"/>
            <p:cNvPicPr preferRelativeResize="0"/>
            <p:nvPr/>
          </p:nvPicPr>
          <p:blipFill rotWithShape="1">
            <a:blip r:embed="rId3">
              <a:alphaModFix/>
            </a:blip>
            <a:srcRect b="0" l="0" r="0" t="0"/>
            <a:stretch/>
          </p:blipFill>
          <p:spPr>
            <a:xfrm>
              <a:off x="2395802" y="1490925"/>
              <a:ext cx="3772349" cy="3302324"/>
            </a:xfrm>
            <a:prstGeom prst="rect">
              <a:avLst/>
            </a:prstGeom>
            <a:noFill/>
            <a:ln>
              <a:noFill/>
            </a:ln>
          </p:spPr>
        </p:pic>
        <p:sp>
          <p:nvSpPr>
            <p:cNvPr id="516" name="Google Shape;516;p60"/>
            <p:cNvSpPr txBox="1"/>
            <p:nvPr/>
          </p:nvSpPr>
          <p:spPr>
            <a:xfrm>
              <a:off x="2493375" y="4722350"/>
              <a:ext cx="3577200" cy="2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zh-TW" sz="1200" u="sng" cap="none" strike="noStrike">
                  <a:solidFill>
                    <a:schemeClr val="hlink"/>
                  </a:solidFill>
                  <a:latin typeface="Arial"/>
                  <a:ea typeface="Arial"/>
                  <a:cs typeface="Arial"/>
                  <a:sym typeface="Arial"/>
                  <a:hlinkClick r:id="rId4"/>
                </a:rPr>
                <a:t>你也可以挑一個自己喜歡的 :)</a:t>
              </a:r>
              <a:endParaRPr b="0" i="0" sz="1200" u="none" cap="none" strike="noStrike">
                <a:solidFill>
                  <a:srgbClr val="000000"/>
                </a:solidFill>
                <a:latin typeface="Arial"/>
                <a:ea typeface="Arial"/>
                <a:cs typeface="Arial"/>
                <a:sym typeface="Arial"/>
              </a:endParaRPr>
            </a:p>
          </p:txBody>
        </p:sp>
        <p:sp>
          <p:nvSpPr>
            <p:cNvPr id="517" name="Google Shape;517;p60"/>
            <p:cNvSpPr/>
            <p:nvPr/>
          </p:nvSpPr>
          <p:spPr>
            <a:xfrm>
              <a:off x="2513775" y="3016050"/>
              <a:ext cx="3577200" cy="103200"/>
            </a:xfrm>
            <a:prstGeom prst="roundRect">
              <a:avLst>
                <a:gd fmla="val 16667" name="adj"/>
              </a:avLst>
            </a:prstGeom>
            <a:solidFill>
              <a:srgbClr val="EE3F11">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8" name="Google Shape;518;p60"/>
            <p:cNvCxnSpPr/>
            <p:nvPr/>
          </p:nvCxnSpPr>
          <p:spPr>
            <a:xfrm>
              <a:off x="6200600" y="3067650"/>
              <a:ext cx="438300" cy="0"/>
            </a:xfrm>
            <a:prstGeom prst="straightConnector1">
              <a:avLst/>
            </a:prstGeom>
            <a:noFill/>
            <a:ln cap="flat" cmpd="sng" w="9525">
              <a:solidFill>
                <a:schemeClr val="dk2"/>
              </a:solidFill>
              <a:prstDash val="solid"/>
              <a:round/>
              <a:headEnd len="sm" w="sm" type="none"/>
              <a:tailEnd len="med" w="med" type="triangle"/>
            </a:ln>
          </p:spPr>
        </p:cxnSp>
        <p:sp>
          <p:nvSpPr>
            <p:cNvPr id="519" name="Google Shape;519;p60"/>
            <p:cNvSpPr txBox="1"/>
            <p:nvPr/>
          </p:nvSpPr>
          <p:spPr>
            <a:xfrm>
              <a:off x="6638900" y="2846250"/>
              <a:ext cx="1024800" cy="2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我選這個</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1"/>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525" name="Google Shape;525;p61"/>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resnet_v2_50 model</a:t>
            </a:r>
            <a:endParaRPr b="0" i="0" sz="1800" u="none" cap="none" strike="noStrike">
              <a:solidFill>
                <a:srgbClr val="000000"/>
              </a:solidFill>
              <a:latin typeface="Arial"/>
              <a:ea typeface="Arial"/>
              <a:cs typeface="Arial"/>
              <a:sym typeface="Arial"/>
            </a:endParaRPr>
          </a:p>
        </p:txBody>
      </p:sp>
      <p:sp>
        <p:nvSpPr>
          <p:cNvPr id="526" name="Google Shape;526;p61"/>
          <p:cNvSpPr txBox="1"/>
          <p:nvPr>
            <p:ph idx="1" type="body"/>
          </p:nvPr>
        </p:nvSpPr>
        <p:spPr>
          <a:xfrm>
            <a:off x="311700" y="975375"/>
            <a:ext cx="8520600" cy="23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使用 TF Slim 裡面的模型</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直接使用別人寫好的模型架構，不用自己慢慢刻</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slim.arg_scope: 可以一次設定所有架構中特定層的某個超參數，不用一層一層設定，詳細用法可以參考</a:t>
            </a:r>
            <a:r>
              <a:rPr b="0" i="0" lang="zh-TW" sz="1800" u="sng" cap="none" strike="noStrike">
                <a:solidFill>
                  <a:schemeClr val="hlink"/>
                </a:solidFill>
                <a:latin typeface="Arial"/>
                <a:ea typeface="Arial"/>
                <a:cs typeface="Arial"/>
                <a:sym typeface="Arial"/>
                <a:hlinkClick r:id="rId3"/>
              </a:rPr>
              <a:t>其他大大的解說</a:t>
            </a:r>
            <a:endParaRPr b="0" i="0" sz="1800" u="none" cap="none" strike="noStrike">
              <a:solidFill>
                <a:srgbClr val="000000"/>
              </a:solidFill>
              <a:latin typeface="Arial"/>
              <a:ea typeface="Arial"/>
              <a:cs typeface="Arial"/>
              <a:sym typeface="Arial"/>
            </a:endParaRPr>
          </a:p>
        </p:txBody>
      </p:sp>
      <p:grpSp>
        <p:nvGrpSpPr>
          <p:cNvPr id="527" name="Google Shape;527;p61"/>
          <p:cNvGrpSpPr/>
          <p:nvPr/>
        </p:nvGrpSpPr>
        <p:grpSpPr>
          <a:xfrm>
            <a:off x="1102950" y="2725059"/>
            <a:ext cx="6629400" cy="1610178"/>
            <a:chOff x="152400" y="4480212"/>
            <a:chExt cx="8839200" cy="2146904"/>
          </a:xfrm>
        </p:grpSpPr>
        <p:pic>
          <p:nvPicPr>
            <p:cNvPr id="528" name="Google Shape;528;p61"/>
            <p:cNvPicPr preferRelativeResize="0"/>
            <p:nvPr/>
          </p:nvPicPr>
          <p:blipFill rotWithShape="1">
            <a:blip r:embed="rId4">
              <a:alphaModFix/>
            </a:blip>
            <a:srcRect b="0" l="0" r="0" t="0"/>
            <a:stretch/>
          </p:blipFill>
          <p:spPr>
            <a:xfrm>
              <a:off x="152400" y="5342625"/>
              <a:ext cx="8839200" cy="1284491"/>
            </a:xfrm>
            <a:prstGeom prst="rect">
              <a:avLst/>
            </a:prstGeom>
            <a:noFill/>
            <a:ln>
              <a:noFill/>
            </a:ln>
          </p:spPr>
        </p:pic>
        <p:pic>
          <p:nvPicPr>
            <p:cNvPr id="529" name="Google Shape;529;p61"/>
            <p:cNvPicPr preferRelativeResize="0"/>
            <p:nvPr/>
          </p:nvPicPr>
          <p:blipFill rotWithShape="1">
            <a:blip r:embed="rId5">
              <a:alphaModFix/>
            </a:blip>
            <a:srcRect b="0" l="0" r="0" t="0"/>
            <a:stretch/>
          </p:blipFill>
          <p:spPr>
            <a:xfrm>
              <a:off x="152400" y="4480212"/>
              <a:ext cx="8839199" cy="848913"/>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62"/>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535" name="Google Shape;535;p62"/>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resnet_v2_50 model</a:t>
            </a:r>
            <a:endParaRPr b="0" i="0" sz="1800" u="none" cap="none" strike="noStrike">
              <a:solidFill>
                <a:srgbClr val="000000"/>
              </a:solidFill>
              <a:latin typeface="Arial"/>
              <a:ea typeface="Arial"/>
              <a:cs typeface="Arial"/>
              <a:sym typeface="Arial"/>
            </a:endParaRPr>
          </a:p>
        </p:txBody>
      </p:sp>
      <p:sp>
        <p:nvSpPr>
          <p:cNvPr id="536" name="Google Shape;536;p62"/>
          <p:cNvSpPr txBox="1"/>
          <p:nvPr>
            <p:ph idx="1" type="body"/>
          </p:nvPr>
        </p:nvSpPr>
        <p:spPr>
          <a:xfrm>
            <a:off x="311700" y="975375"/>
            <a:ext cx="8520600" cy="177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模型架構怎麼刻？(optional)</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想了解 TF Slim 中的 resnet 如何架構起來，可以參考 tf_model / resnet_v2.py</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其他 TF Slim 的經典模型架構 (alexnet、inception、vgg...) 刻法，可以研究</a:t>
            </a:r>
            <a:r>
              <a:rPr b="0" i="0" lang="zh-TW" sz="1800" u="sng" cap="none" strike="noStrike">
                <a:solidFill>
                  <a:schemeClr val="hlink"/>
                </a:solidFill>
                <a:latin typeface="Arial"/>
                <a:ea typeface="Arial"/>
                <a:cs typeface="Arial"/>
                <a:sym typeface="Arial"/>
                <a:hlinkClick r:id="rId3"/>
              </a:rPr>
              <a:t>官方 github</a:t>
            </a:r>
            <a:r>
              <a:rPr b="0" i="0" lang="zh-TW"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大家可以組個讀書會，一起看 paper 、刻模型</a:t>
            </a:r>
            <a:endParaRPr b="0" i="0" sz="1800" u="none" cap="none" strike="noStrike">
              <a:solidFill>
                <a:srgbClr val="000000"/>
              </a:solidFill>
              <a:latin typeface="Arial"/>
              <a:ea typeface="Arial"/>
              <a:cs typeface="Arial"/>
              <a:sym typeface="Arial"/>
            </a:endParaRPr>
          </a:p>
        </p:txBody>
      </p:sp>
      <p:grpSp>
        <p:nvGrpSpPr>
          <p:cNvPr id="537" name="Google Shape;537;p62"/>
          <p:cNvGrpSpPr/>
          <p:nvPr/>
        </p:nvGrpSpPr>
        <p:grpSpPr>
          <a:xfrm>
            <a:off x="715200" y="3094425"/>
            <a:ext cx="4199900" cy="1890019"/>
            <a:chOff x="152400" y="3416928"/>
            <a:chExt cx="4199900" cy="2520025"/>
          </a:xfrm>
        </p:grpSpPr>
        <p:pic>
          <p:nvPicPr>
            <p:cNvPr id="538" name="Google Shape;538;p62"/>
            <p:cNvPicPr preferRelativeResize="0"/>
            <p:nvPr/>
          </p:nvPicPr>
          <p:blipFill rotWithShape="1">
            <a:blip r:embed="rId4">
              <a:alphaModFix/>
            </a:blip>
            <a:srcRect b="0" l="0" r="0" t="0"/>
            <a:stretch/>
          </p:blipFill>
          <p:spPr>
            <a:xfrm>
              <a:off x="152400" y="3426003"/>
              <a:ext cx="2103775" cy="2510950"/>
            </a:xfrm>
            <a:prstGeom prst="rect">
              <a:avLst/>
            </a:prstGeom>
            <a:noFill/>
            <a:ln>
              <a:noFill/>
            </a:ln>
          </p:spPr>
        </p:pic>
        <p:pic>
          <p:nvPicPr>
            <p:cNvPr id="539" name="Google Shape;539;p62"/>
            <p:cNvPicPr preferRelativeResize="0"/>
            <p:nvPr/>
          </p:nvPicPr>
          <p:blipFill rotWithShape="1">
            <a:blip r:embed="rId5">
              <a:alphaModFix/>
            </a:blip>
            <a:srcRect b="0" l="0" r="0" t="0"/>
            <a:stretch/>
          </p:blipFill>
          <p:spPr>
            <a:xfrm>
              <a:off x="1999625" y="3416928"/>
              <a:ext cx="2352675" cy="2019300"/>
            </a:xfrm>
            <a:prstGeom prst="rect">
              <a:avLst/>
            </a:prstGeom>
            <a:noFill/>
            <a:ln>
              <a:noFill/>
            </a:ln>
          </p:spPr>
        </p:pic>
        <p:cxnSp>
          <p:nvCxnSpPr>
            <p:cNvPr id="540" name="Google Shape;540;p62"/>
            <p:cNvCxnSpPr/>
            <p:nvPr/>
          </p:nvCxnSpPr>
          <p:spPr>
            <a:xfrm>
              <a:off x="565956" y="4858303"/>
              <a:ext cx="577200" cy="0"/>
            </a:xfrm>
            <a:prstGeom prst="straightConnector1">
              <a:avLst/>
            </a:prstGeom>
            <a:noFill/>
            <a:ln cap="flat" cmpd="sng" w="19050">
              <a:solidFill>
                <a:srgbClr val="FF0000"/>
              </a:solidFill>
              <a:prstDash val="solid"/>
              <a:round/>
              <a:headEnd len="sm" w="sm" type="none"/>
              <a:tailEnd len="sm" w="sm" type="none"/>
            </a:ln>
          </p:spPr>
        </p:cxnSp>
        <p:cxnSp>
          <p:nvCxnSpPr>
            <p:cNvPr id="541" name="Google Shape;541;p62"/>
            <p:cNvCxnSpPr/>
            <p:nvPr/>
          </p:nvCxnSpPr>
          <p:spPr>
            <a:xfrm>
              <a:off x="1287250" y="4867925"/>
              <a:ext cx="1254000" cy="344100"/>
            </a:xfrm>
            <a:prstGeom prst="straightConnector1">
              <a:avLst/>
            </a:prstGeom>
            <a:noFill/>
            <a:ln cap="flat" cmpd="sng" w="19050">
              <a:solidFill>
                <a:schemeClr val="dk2"/>
              </a:solidFill>
              <a:prstDash val="solid"/>
              <a:round/>
              <a:headEnd len="sm" w="sm" type="none"/>
              <a:tailEnd len="med" w="med" type="triangle"/>
            </a:ln>
          </p:spPr>
        </p:cxnSp>
        <p:cxnSp>
          <p:nvCxnSpPr>
            <p:cNvPr id="542" name="Google Shape;542;p62"/>
            <p:cNvCxnSpPr/>
            <p:nvPr/>
          </p:nvCxnSpPr>
          <p:spPr>
            <a:xfrm>
              <a:off x="2634453" y="5228206"/>
              <a:ext cx="765000" cy="0"/>
            </a:xfrm>
            <a:prstGeom prst="straightConnector1">
              <a:avLst/>
            </a:prstGeom>
            <a:noFill/>
            <a:ln cap="flat" cmpd="sng" w="19050">
              <a:solidFill>
                <a:srgbClr val="FF0000"/>
              </a:solidFill>
              <a:prstDash val="solid"/>
              <a:round/>
              <a:headEnd len="sm" w="sm" type="none"/>
              <a:tailEnd len="sm" w="sm" type="none"/>
            </a:ln>
          </p:spPr>
        </p:cxnSp>
      </p:grpSp>
      <p:pic>
        <p:nvPicPr>
          <p:cNvPr id="543" name="Google Shape;543;p62"/>
          <p:cNvPicPr preferRelativeResize="0"/>
          <p:nvPr/>
        </p:nvPicPr>
        <p:blipFill rotWithShape="1">
          <a:blip r:embed="rId6">
            <a:alphaModFix/>
          </a:blip>
          <a:srcRect b="0" l="1408" r="0" t="2959"/>
          <a:stretch/>
        </p:blipFill>
        <p:spPr>
          <a:xfrm>
            <a:off x="4980925" y="3101232"/>
            <a:ext cx="3447862" cy="20993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549" name="Google Shape;549;p63"/>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resnet_v2_50 model</a:t>
            </a:r>
            <a:endParaRPr b="0" i="0" sz="1800" u="none" cap="none" strike="noStrike">
              <a:solidFill>
                <a:srgbClr val="000000"/>
              </a:solidFill>
              <a:latin typeface="Arial"/>
              <a:ea typeface="Arial"/>
              <a:cs typeface="Arial"/>
              <a:sym typeface="Arial"/>
            </a:endParaRPr>
          </a:p>
        </p:txBody>
      </p:sp>
      <p:sp>
        <p:nvSpPr>
          <p:cNvPr id="550" name="Google Shape;550;p63"/>
          <p:cNvSpPr txBox="1"/>
          <p:nvPr>
            <p:ph idx="1" type="body"/>
          </p:nvPr>
        </p:nvSpPr>
        <p:spPr>
          <a:xfrm>
            <a:off x="311700" y="975375"/>
            <a:ext cx="8520600" cy="148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使用 TF Slim 裡面的模型</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每個資料集最後分類的類別不一定一樣，但前面都是抽取特徵的過程</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只取影像特徵抽取的部分 (input ~ block 4)</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根據自己的任務，另外接分類層進行訓練</a:t>
            </a:r>
            <a:endParaRPr b="0" i="0" sz="1800" u="none" cap="none" strike="noStrike">
              <a:solidFill>
                <a:srgbClr val="000000"/>
              </a:solidFill>
              <a:latin typeface="Arial"/>
              <a:ea typeface="Arial"/>
              <a:cs typeface="Arial"/>
              <a:sym typeface="Arial"/>
            </a:endParaRPr>
          </a:p>
        </p:txBody>
      </p:sp>
      <p:pic>
        <p:nvPicPr>
          <p:cNvPr id="551" name="Google Shape;551;p63"/>
          <p:cNvPicPr preferRelativeResize="0"/>
          <p:nvPr/>
        </p:nvPicPr>
        <p:blipFill rotWithShape="1">
          <a:blip r:embed="rId3">
            <a:alphaModFix/>
          </a:blip>
          <a:srcRect b="0" l="0" r="0" t="0"/>
          <a:stretch/>
        </p:blipFill>
        <p:spPr>
          <a:xfrm>
            <a:off x="152400" y="4026019"/>
            <a:ext cx="6629400" cy="963368"/>
          </a:xfrm>
          <a:prstGeom prst="rect">
            <a:avLst/>
          </a:prstGeom>
          <a:noFill/>
          <a:ln>
            <a:noFill/>
          </a:ln>
        </p:spPr>
      </p:pic>
      <p:grpSp>
        <p:nvGrpSpPr>
          <p:cNvPr id="552" name="Google Shape;552;p63"/>
          <p:cNvGrpSpPr/>
          <p:nvPr/>
        </p:nvGrpSpPr>
        <p:grpSpPr>
          <a:xfrm>
            <a:off x="-12" y="2461576"/>
            <a:ext cx="9262825" cy="1496530"/>
            <a:chOff x="-12" y="3078902"/>
            <a:chExt cx="9262825" cy="1995373"/>
          </a:xfrm>
        </p:grpSpPr>
        <p:grpSp>
          <p:nvGrpSpPr>
            <p:cNvPr id="553" name="Google Shape;553;p63"/>
            <p:cNvGrpSpPr/>
            <p:nvPr/>
          </p:nvGrpSpPr>
          <p:grpSpPr>
            <a:xfrm>
              <a:off x="-12" y="3078902"/>
              <a:ext cx="9262825" cy="1995373"/>
              <a:chOff x="-12" y="3231302"/>
              <a:chExt cx="9262825" cy="1995373"/>
            </a:xfrm>
          </p:grpSpPr>
          <p:grpSp>
            <p:nvGrpSpPr>
              <p:cNvPr id="554" name="Google Shape;554;p63"/>
              <p:cNvGrpSpPr/>
              <p:nvPr/>
            </p:nvGrpSpPr>
            <p:grpSpPr>
              <a:xfrm>
                <a:off x="-12" y="3231302"/>
                <a:ext cx="9262825" cy="1919400"/>
                <a:chOff x="-69300" y="2197227"/>
                <a:chExt cx="9262825" cy="1919400"/>
              </a:xfrm>
            </p:grpSpPr>
            <p:pic>
              <p:nvPicPr>
                <p:cNvPr id="555" name="Google Shape;555;p63"/>
                <p:cNvPicPr preferRelativeResize="0"/>
                <p:nvPr/>
              </p:nvPicPr>
              <p:blipFill rotWithShape="1">
                <a:blip r:embed="rId4">
                  <a:alphaModFix/>
                </a:blip>
                <a:srcRect b="0" l="19620" r="0" t="15582"/>
                <a:stretch/>
              </p:blipFill>
              <p:spPr>
                <a:xfrm>
                  <a:off x="-69300" y="2197227"/>
                  <a:ext cx="8679902" cy="1919400"/>
                </a:xfrm>
                <a:prstGeom prst="rect">
                  <a:avLst/>
                </a:prstGeom>
                <a:noFill/>
                <a:ln>
                  <a:noFill/>
                </a:ln>
              </p:spPr>
            </p:pic>
            <p:cxnSp>
              <p:nvCxnSpPr>
                <p:cNvPr id="556" name="Google Shape;556;p63"/>
                <p:cNvCxnSpPr/>
                <p:nvPr/>
              </p:nvCxnSpPr>
              <p:spPr>
                <a:xfrm>
                  <a:off x="1469262" y="4081497"/>
                  <a:ext cx="1242900" cy="0"/>
                </a:xfrm>
                <a:prstGeom prst="straightConnector1">
                  <a:avLst/>
                </a:prstGeom>
                <a:noFill/>
                <a:ln cap="flat" cmpd="sng" w="9525">
                  <a:solidFill>
                    <a:schemeClr val="dk2"/>
                  </a:solidFill>
                  <a:prstDash val="solid"/>
                  <a:round/>
                  <a:headEnd len="med" w="med" type="triangle"/>
                  <a:tailEnd len="med" w="med" type="triangle"/>
                </a:ln>
              </p:spPr>
            </p:cxnSp>
            <p:cxnSp>
              <p:nvCxnSpPr>
                <p:cNvPr id="557" name="Google Shape;557;p63"/>
                <p:cNvCxnSpPr/>
                <p:nvPr/>
              </p:nvCxnSpPr>
              <p:spPr>
                <a:xfrm flipH="1" rot="10800000">
                  <a:off x="2712125" y="4059300"/>
                  <a:ext cx="1664700" cy="22200"/>
                </a:xfrm>
                <a:prstGeom prst="straightConnector1">
                  <a:avLst/>
                </a:prstGeom>
                <a:noFill/>
                <a:ln cap="flat" cmpd="sng" w="9525">
                  <a:solidFill>
                    <a:schemeClr val="dk2"/>
                  </a:solidFill>
                  <a:prstDash val="solid"/>
                  <a:round/>
                  <a:headEnd len="med" w="med" type="triangle"/>
                  <a:tailEnd len="med" w="med" type="triangle"/>
                </a:ln>
              </p:spPr>
            </p:cxnSp>
            <p:cxnSp>
              <p:nvCxnSpPr>
                <p:cNvPr id="558" name="Google Shape;558;p63"/>
                <p:cNvCxnSpPr/>
                <p:nvPr/>
              </p:nvCxnSpPr>
              <p:spPr>
                <a:xfrm>
                  <a:off x="4376703" y="4059303"/>
                  <a:ext cx="2477100" cy="0"/>
                </a:xfrm>
                <a:prstGeom prst="straightConnector1">
                  <a:avLst/>
                </a:prstGeom>
                <a:noFill/>
                <a:ln cap="flat" cmpd="sng" w="9525">
                  <a:solidFill>
                    <a:schemeClr val="dk2"/>
                  </a:solidFill>
                  <a:prstDash val="solid"/>
                  <a:round/>
                  <a:headEnd len="med" w="med" type="triangle"/>
                  <a:tailEnd len="med" w="med" type="triangle"/>
                </a:ln>
              </p:spPr>
            </p:cxnSp>
            <p:cxnSp>
              <p:nvCxnSpPr>
                <p:cNvPr id="559" name="Google Shape;559;p63"/>
                <p:cNvCxnSpPr/>
                <p:nvPr/>
              </p:nvCxnSpPr>
              <p:spPr>
                <a:xfrm>
                  <a:off x="6857267" y="4059303"/>
                  <a:ext cx="1292400" cy="0"/>
                </a:xfrm>
                <a:prstGeom prst="straightConnector1">
                  <a:avLst/>
                </a:prstGeom>
                <a:noFill/>
                <a:ln cap="flat" cmpd="sng" w="9525">
                  <a:solidFill>
                    <a:schemeClr val="dk2"/>
                  </a:solidFill>
                  <a:prstDash val="solid"/>
                  <a:round/>
                  <a:headEnd len="med" w="med" type="triangle"/>
                  <a:tailEnd len="med" w="med" type="triangle"/>
                </a:ln>
              </p:spPr>
            </p:cxnSp>
            <p:sp>
              <p:nvSpPr>
                <p:cNvPr id="560" name="Google Shape;560;p63"/>
                <p:cNvSpPr txBox="1"/>
                <p:nvPr/>
              </p:nvSpPr>
              <p:spPr>
                <a:xfrm>
                  <a:off x="1695633"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1</a:t>
                  </a:r>
                  <a:endParaRPr b="0" i="0" sz="1400" u="none" cap="none" strike="noStrike">
                    <a:solidFill>
                      <a:srgbClr val="000000"/>
                    </a:solidFill>
                    <a:latin typeface="Arial"/>
                    <a:ea typeface="Arial"/>
                    <a:cs typeface="Arial"/>
                    <a:sym typeface="Arial"/>
                  </a:endParaRPr>
                </a:p>
              </p:txBody>
            </p:sp>
            <p:sp>
              <p:nvSpPr>
                <p:cNvPr id="561" name="Google Shape;561;p63"/>
                <p:cNvSpPr txBox="1"/>
                <p:nvPr/>
              </p:nvSpPr>
              <p:spPr>
                <a:xfrm>
                  <a:off x="3143433"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2</a:t>
                  </a:r>
                  <a:endParaRPr b="0" i="0" sz="1400" u="none" cap="none" strike="noStrike">
                    <a:solidFill>
                      <a:srgbClr val="000000"/>
                    </a:solidFill>
                    <a:latin typeface="Arial"/>
                    <a:ea typeface="Arial"/>
                    <a:cs typeface="Arial"/>
                    <a:sym typeface="Arial"/>
                  </a:endParaRPr>
                </a:p>
              </p:txBody>
            </p:sp>
            <p:sp>
              <p:nvSpPr>
                <p:cNvPr id="562" name="Google Shape;562;p63"/>
                <p:cNvSpPr txBox="1"/>
                <p:nvPr/>
              </p:nvSpPr>
              <p:spPr>
                <a:xfrm>
                  <a:off x="5200833"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3</a:t>
                  </a:r>
                  <a:endParaRPr b="0" i="0" sz="1400" u="none" cap="none" strike="noStrike">
                    <a:solidFill>
                      <a:srgbClr val="000000"/>
                    </a:solidFill>
                    <a:latin typeface="Arial"/>
                    <a:ea typeface="Arial"/>
                    <a:cs typeface="Arial"/>
                    <a:sym typeface="Arial"/>
                  </a:endParaRPr>
                </a:p>
              </p:txBody>
            </p:sp>
            <p:sp>
              <p:nvSpPr>
                <p:cNvPr id="563" name="Google Shape;563;p63"/>
                <p:cNvSpPr txBox="1"/>
                <p:nvPr/>
              </p:nvSpPr>
              <p:spPr>
                <a:xfrm>
                  <a:off x="7094735" y="3630975"/>
                  <a:ext cx="1032000" cy="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Block 4</a:t>
                  </a:r>
                  <a:endParaRPr b="0" i="0" sz="1400" u="none" cap="none" strike="noStrike">
                    <a:solidFill>
                      <a:srgbClr val="000000"/>
                    </a:solidFill>
                    <a:latin typeface="Arial"/>
                    <a:ea typeface="Arial"/>
                    <a:cs typeface="Arial"/>
                    <a:sym typeface="Arial"/>
                  </a:endParaRPr>
                </a:p>
              </p:txBody>
            </p:sp>
            <p:cxnSp>
              <p:nvCxnSpPr>
                <p:cNvPr id="564" name="Google Shape;564;p63"/>
                <p:cNvCxnSpPr/>
                <p:nvPr/>
              </p:nvCxnSpPr>
              <p:spPr>
                <a:xfrm>
                  <a:off x="8152667" y="4059303"/>
                  <a:ext cx="825000" cy="3000"/>
                </a:xfrm>
                <a:prstGeom prst="straightConnector1">
                  <a:avLst/>
                </a:prstGeom>
                <a:noFill/>
                <a:ln cap="flat" cmpd="sng" w="9525">
                  <a:solidFill>
                    <a:schemeClr val="dk2"/>
                  </a:solidFill>
                  <a:prstDash val="solid"/>
                  <a:round/>
                  <a:headEnd len="med" w="med" type="triangle"/>
                  <a:tailEnd len="med" w="med" type="triangle"/>
                </a:ln>
              </p:spPr>
            </p:cxnSp>
            <p:sp>
              <p:nvSpPr>
                <p:cNvPr id="565" name="Google Shape;565;p63"/>
                <p:cNvSpPr txBox="1"/>
                <p:nvPr/>
              </p:nvSpPr>
              <p:spPr>
                <a:xfrm>
                  <a:off x="8161525" y="3435680"/>
                  <a:ext cx="1032000" cy="49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Fully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connect</a:t>
                  </a:r>
                  <a:endParaRPr b="0" i="0" sz="1400" u="none" cap="none" strike="noStrike">
                    <a:solidFill>
                      <a:srgbClr val="000000"/>
                    </a:solidFill>
                    <a:latin typeface="Arial"/>
                    <a:ea typeface="Arial"/>
                    <a:cs typeface="Arial"/>
                    <a:sym typeface="Arial"/>
                  </a:endParaRPr>
                </a:p>
              </p:txBody>
            </p:sp>
          </p:grpSp>
          <p:sp>
            <p:nvSpPr>
              <p:cNvPr id="566" name="Google Shape;566;p63"/>
              <p:cNvSpPr/>
              <p:nvPr/>
            </p:nvSpPr>
            <p:spPr>
              <a:xfrm>
                <a:off x="66575" y="3307275"/>
                <a:ext cx="8167500" cy="191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7" name="Google Shape;567;p63"/>
            <p:cNvSpPr txBox="1"/>
            <p:nvPr/>
          </p:nvSpPr>
          <p:spPr>
            <a:xfrm>
              <a:off x="76200" y="3144925"/>
              <a:ext cx="1157100" cy="39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特徵抽取層</a:t>
              </a:r>
              <a:endParaRPr b="0" i="0" sz="1400" u="none" cap="none" strike="noStrike">
                <a:solidFill>
                  <a:srgbClr val="FF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64"/>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573" name="Google Shape;573;p64"/>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loss &amp; update</a:t>
            </a:r>
            <a:endParaRPr b="0" i="0" sz="1800" u="none" cap="none" strike="noStrike">
              <a:solidFill>
                <a:srgbClr val="000000"/>
              </a:solidFill>
              <a:latin typeface="Arial"/>
              <a:ea typeface="Arial"/>
              <a:cs typeface="Arial"/>
              <a:sym typeface="Arial"/>
            </a:endParaRPr>
          </a:p>
        </p:txBody>
      </p:sp>
      <p:sp>
        <p:nvSpPr>
          <p:cNvPr id="574" name="Google Shape;574;p64"/>
          <p:cNvSpPr txBox="1"/>
          <p:nvPr>
            <p:ph idx="1" type="body"/>
          </p:nvPr>
        </p:nvSpPr>
        <p:spPr>
          <a:xfrm>
            <a:off x="311700" y="975375"/>
            <a:ext cx="8520600" cy="23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計算 loss</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做分類問題時會把預測值再過一個 softmax 層，讓所有類別的預測值加起來是 1 (模仿機率的樣子)</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經過 softmax 後再透過 cross_entropy 計算 loss (預測跟實際的差距)</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使用 </a:t>
            </a:r>
            <a:r>
              <a:rPr b="0" i="0" lang="zh-TW" sz="1800" u="none" cap="none" strike="noStrike">
                <a:solidFill>
                  <a:schemeClr val="dk1"/>
                </a:solidFill>
                <a:latin typeface="Arial"/>
                <a:ea typeface="Arial"/>
                <a:cs typeface="Arial"/>
                <a:sym typeface="Arial"/>
              </a:rPr>
              <a:t>tf.losses.softmax_cross_entropy(y_true, pred) 同時做兩件事情</a:t>
            </a:r>
            <a:endParaRPr b="0" i="0" sz="1800" u="none" cap="none" strike="noStrike">
              <a:solidFill>
                <a:srgbClr val="000000"/>
              </a:solidFill>
              <a:latin typeface="Arial"/>
              <a:ea typeface="Arial"/>
              <a:cs typeface="Arial"/>
              <a:sym typeface="Arial"/>
            </a:endParaRPr>
          </a:p>
        </p:txBody>
      </p:sp>
      <p:pic>
        <p:nvPicPr>
          <p:cNvPr id="575" name="Google Shape;575;p64"/>
          <p:cNvPicPr preferRelativeResize="0"/>
          <p:nvPr/>
        </p:nvPicPr>
        <p:blipFill rotWithShape="1">
          <a:blip r:embed="rId3">
            <a:alphaModFix/>
          </a:blip>
          <a:srcRect b="68050" l="0" r="50251" t="0"/>
          <a:stretch/>
        </p:blipFill>
        <p:spPr>
          <a:xfrm>
            <a:off x="1304448" y="3248850"/>
            <a:ext cx="6535114" cy="572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65"/>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581" name="Google Shape;581;p65"/>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loss &amp; update</a:t>
            </a:r>
            <a:endParaRPr b="0" i="0" sz="1800" u="none" cap="none" strike="noStrike">
              <a:solidFill>
                <a:srgbClr val="000000"/>
              </a:solidFill>
              <a:latin typeface="Arial"/>
              <a:ea typeface="Arial"/>
              <a:cs typeface="Arial"/>
              <a:sym typeface="Arial"/>
            </a:endParaRPr>
          </a:p>
        </p:txBody>
      </p:sp>
      <p:sp>
        <p:nvSpPr>
          <p:cNvPr id="582" name="Google Shape;582;p65"/>
          <p:cNvSpPr txBox="1"/>
          <p:nvPr>
            <p:ph idx="1" type="body"/>
          </p:nvPr>
        </p:nvSpPr>
        <p:spPr>
          <a:xfrm>
            <a:off x="311700" y="975375"/>
            <a:ext cx="8520600" cy="23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update 模型參數</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update_ops: 只要使用到內建 BN 層，就需透過 </a:t>
            </a:r>
            <a:r>
              <a:rPr b="0" i="0" lang="zh-TW" sz="1800" u="none" cap="none" strike="noStrike">
                <a:solidFill>
                  <a:schemeClr val="dk1"/>
                </a:solidFill>
                <a:latin typeface="Arial"/>
                <a:ea typeface="Arial"/>
                <a:cs typeface="Arial"/>
                <a:sym typeface="Arial"/>
              </a:rPr>
              <a:t>tf.GraphKeys.UPDATE_OPS 裡面的更新器，才會更新到 BN 層的 mean &amp; variance (tf.GraphKeys 後面會說明)</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tf.control_dependencies: 將數個操作流程有順序的綁在一起。</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實際在 session 在執行 update 時，會先執行 update_ops 再執行 update</a:t>
            </a:r>
            <a:endParaRPr b="0" i="0" sz="1800" u="none" cap="none" strike="noStrike">
              <a:solidFill>
                <a:schemeClr val="dk1"/>
              </a:solidFill>
              <a:latin typeface="Arial"/>
              <a:ea typeface="Arial"/>
              <a:cs typeface="Arial"/>
              <a:sym typeface="Arial"/>
            </a:endParaRPr>
          </a:p>
        </p:txBody>
      </p:sp>
      <p:pic>
        <p:nvPicPr>
          <p:cNvPr id="583" name="Google Shape;583;p65"/>
          <p:cNvPicPr preferRelativeResize="0"/>
          <p:nvPr/>
        </p:nvPicPr>
        <p:blipFill rotWithShape="1">
          <a:blip r:embed="rId3">
            <a:alphaModFix/>
          </a:blip>
          <a:srcRect b="0" l="0" r="0" t="0"/>
          <a:stretch/>
        </p:blipFill>
        <p:spPr>
          <a:xfrm>
            <a:off x="2087613" y="3269394"/>
            <a:ext cx="4660087" cy="80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zh-TW" sz="3600">
                <a:solidFill>
                  <a:schemeClr val="dk1"/>
                </a:solidFill>
                <a:latin typeface="Arial"/>
                <a:ea typeface="Arial"/>
                <a:cs typeface="Arial"/>
                <a:sym typeface="Arial"/>
              </a:rPr>
              <a:t>理論講授</a:t>
            </a:r>
            <a:r>
              <a:rPr lang="zh-TW" sz="3600">
                <a:latin typeface="Arial"/>
                <a:ea typeface="Arial"/>
                <a:cs typeface="Arial"/>
                <a:sym typeface="Arial"/>
              </a:rPr>
              <a:t> - </a:t>
            </a:r>
            <a:r>
              <a:rPr lang="zh-TW" sz="3600">
                <a:solidFill>
                  <a:schemeClr val="dk1"/>
                </a:solidFill>
                <a:latin typeface="Arial"/>
                <a:ea typeface="Arial"/>
                <a:cs typeface="Arial"/>
                <a:sym typeface="Arial"/>
              </a:rPr>
              <a:t>Multitask Learning</a:t>
            </a:r>
            <a:endParaRPr sz="3600">
              <a:latin typeface="Arial"/>
              <a:ea typeface="Arial"/>
              <a:cs typeface="Arial"/>
              <a:sym typeface="Arial"/>
            </a:endParaRPr>
          </a:p>
        </p:txBody>
      </p:sp>
      <p:sp>
        <p:nvSpPr>
          <p:cNvPr id="209" name="Google Shape;209;p30"/>
          <p:cNvSpPr txBox="1"/>
          <p:nvPr/>
        </p:nvSpPr>
        <p:spPr>
          <a:xfrm>
            <a:off x="628650" y="838425"/>
            <a:ext cx="11367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0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延伸閱讀</a:t>
            </a:r>
            <a:endParaRPr b="0" i="0" sz="1800" u="none" cap="none" strike="noStrike">
              <a:solidFill>
                <a:srgbClr val="000000"/>
              </a:solidFill>
              <a:latin typeface="Arial"/>
              <a:ea typeface="Arial"/>
              <a:cs typeface="Arial"/>
              <a:sym typeface="Arial"/>
            </a:endParaRPr>
          </a:p>
        </p:txBody>
      </p:sp>
      <p:pic>
        <p:nvPicPr>
          <p:cNvPr id="210" name="Google Shape;210;p30" title="02 Multitask Learning.mov">
            <a:hlinkClick r:id="rId3"/>
          </p:cNvPr>
          <p:cNvPicPr preferRelativeResize="0"/>
          <p:nvPr/>
        </p:nvPicPr>
        <p:blipFill rotWithShape="1">
          <a:blip r:embed="rId4">
            <a:alphaModFix/>
          </a:blip>
          <a:srcRect b="0" l="0" r="0" t="0"/>
          <a:stretch/>
        </p:blipFill>
        <p:spPr>
          <a:xfrm>
            <a:off x="2286000" y="1390650"/>
            <a:ext cx="4572000" cy="3429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66"/>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建立靜態圖</a:t>
            </a:r>
            <a:endParaRPr b="0" i="0" sz="3600" u="none" cap="none" strike="noStrike">
              <a:solidFill>
                <a:schemeClr val="dk1"/>
              </a:solidFill>
              <a:latin typeface="Arial"/>
              <a:ea typeface="Arial"/>
              <a:cs typeface="Arial"/>
              <a:sym typeface="Arial"/>
            </a:endParaRPr>
          </a:p>
        </p:txBody>
      </p:sp>
      <p:sp>
        <p:nvSpPr>
          <p:cNvPr id="589" name="Google Shape;589;p66"/>
          <p:cNvSpPr txBox="1"/>
          <p:nvPr/>
        </p:nvSpPr>
        <p:spPr>
          <a:xfrm>
            <a:off x="311700" y="491973"/>
            <a:ext cx="8211900" cy="35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其他</a:t>
            </a:r>
            <a:endParaRPr b="0" i="0" sz="1800" u="none" cap="none" strike="noStrike">
              <a:solidFill>
                <a:srgbClr val="000000"/>
              </a:solidFill>
              <a:latin typeface="Arial"/>
              <a:ea typeface="Arial"/>
              <a:cs typeface="Arial"/>
              <a:sym typeface="Arial"/>
            </a:endParaRPr>
          </a:p>
        </p:txBody>
      </p:sp>
      <p:sp>
        <p:nvSpPr>
          <p:cNvPr id="590" name="Google Shape;590;p66"/>
          <p:cNvSpPr txBox="1"/>
          <p:nvPr>
            <p:ph idx="1" type="body"/>
          </p:nvPr>
        </p:nvSpPr>
        <p:spPr>
          <a:xfrm>
            <a:off x="311700" y="975375"/>
            <a:ext cx="8520600" cy="2357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Arial"/>
              <a:buChar char="●"/>
            </a:pPr>
            <a:r>
              <a:rPr b="0" i="0" lang="zh-TW" sz="1800" u="none" cap="none" strike="noStrike">
                <a:solidFill>
                  <a:srgbClr val="000000"/>
                </a:solidFill>
                <a:latin typeface="Arial"/>
                <a:ea typeface="Arial"/>
                <a:cs typeface="Arial"/>
                <a:sym typeface="Arial"/>
              </a:rPr>
              <a:t>var_list: 所有可被訓練的參數清單，等會載入 pre-trained model 參數會用到</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saver: 儲存、載入模型</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init: 初始化我們定義好的 variable</a:t>
            </a:r>
            <a:endParaRPr b="0" i="0" sz="1800" u="none" cap="none" strike="noStrike">
              <a:solidFill>
                <a:schemeClr val="dk1"/>
              </a:solidFill>
              <a:latin typeface="Arial"/>
              <a:ea typeface="Arial"/>
              <a:cs typeface="Arial"/>
              <a:sym typeface="Arial"/>
            </a:endParaRPr>
          </a:p>
        </p:txBody>
      </p:sp>
      <p:pic>
        <p:nvPicPr>
          <p:cNvPr id="591" name="Google Shape;591;p66"/>
          <p:cNvPicPr preferRelativeResize="0"/>
          <p:nvPr/>
        </p:nvPicPr>
        <p:blipFill rotWithShape="1">
          <a:blip r:embed="rId3">
            <a:alphaModFix/>
          </a:blip>
          <a:srcRect b="0" l="0" r="0" t="0"/>
          <a:stretch/>
        </p:blipFill>
        <p:spPr>
          <a:xfrm>
            <a:off x="474300" y="2750100"/>
            <a:ext cx="7886700" cy="714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67"/>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資源管理機制</a:t>
            </a:r>
            <a:endParaRPr b="0" i="0" sz="3600" u="none" cap="none" strike="noStrike">
              <a:solidFill>
                <a:schemeClr val="dk1"/>
              </a:solidFill>
              <a:latin typeface="Arial"/>
              <a:ea typeface="Arial"/>
              <a:cs typeface="Arial"/>
              <a:sym typeface="Arial"/>
            </a:endParaRPr>
          </a:p>
        </p:txBody>
      </p:sp>
      <p:sp>
        <p:nvSpPr>
          <p:cNvPr id="597" name="Google Shape;597;p67"/>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tf.GraphKeys</a:t>
            </a:r>
            <a:endParaRPr b="0" i="0" sz="1800" u="none" cap="none" strike="noStrike">
              <a:solidFill>
                <a:srgbClr val="000000"/>
              </a:solidFill>
              <a:latin typeface="Arial"/>
              <a:ea typeface="Arial"/>
              <a:cs typeface="Arial"/>
              <a:sym typeface="Arial"/>
            </a:endParaRPr>
          </a:p>
        </p:txBody>
      </p:sp>
      <p:sp>
        <p:nvSpPr>
          <p:cNvPr id="598" name="Google Shape;598;p67"/>
          <p:cNvSpPr txBox="1"/>
          <p:nvPr>
            <p:ph idx="1" type="body"/>
          </p:nvPr>
        </p:nvSpPr>
        <p:spPr>
          <a:xfrm>
            <a:off x="311700" y="848177"/>
            <a:ext cx="8520600" cy="136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集合 (Collection)</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全局的儲存機制來管理不同的資源 (張量、變量、ops)</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使用 tf.get_collection() 可以獲得相對應的資源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下面列出一些 tf 自動維護的集合，更多的集合請參考</a:t>
            </a:r>
            <a:r>
              <a:rPr b="0" i="0" lang="zh-TW" sz="1800" u="sng" cap="none" strike="noStrike">
                <a:solidFill>
                  <a:schemeClr val="hlink"/>
                </a:solidFill>
                <a:latin typeface="Arial"/>
                <a:ea typeface="Arial"/>
                <a:cs typeface="Arial"/>
                <a:sym typeface="Arial"/>
                <a:hlinkClick r:id="rId3"/>
              </a:rPr>
              <a:t>官方網站</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160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67"/>
          <p:cNvSpPr txBox="1"/>
          <p:nvPr>
            <p:ph idx="1" type="body"/>
          </p:nvPr>
        </p:nvSpPr>
        <p:spPr>
          <a:xfrm>
            <a:off x="311700" y="2350343"/>
            <a:ext cx="8520600" cy="44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zh-TW" sz="2400" u="none" cap="none" strike="noStrike">
                <a:solidFill>
                  <a:srgbClr val="000000"/>
                </a:solidFill>
                <a:latin typeface="Arial"/>
                <a:ea typeface="Arial"/>
                <a:cs typeface="Arial"/>
                <a:sym typeface="Arial"/>
              </a:rPr>
              <a:t>常見集合</a:t>
            </a:r>
            <a:endParaRPr b="0" i="0" sz="1800" u="none" cap="none" strike="noStrike">
              <a:solidFill>
                <a:schemeClr val="dk1"/>
              </a:solidFill>
              <a:latin typeface="Arial"/>
              <a:ea typeface="Arial"/>
              <a:cs typeface="Arial"/>
              <a:sym typeface="Arial"/>
            </a:endParaRPr>
          </a:p>
        </p:txBody>
      </p:sp>
      <p:graphicFrame>
        <p:nvGraphicFramePr>
          <p:cNvPr id="600" name="Google Shape;600;p67"/>
          <p:cNvGraphicFramePr/>
          <p:nvPr/>
        </p:nvGraphicFramePr>
        <p:xfrm>
          <a:off x="611450" y="2936414"/>
          <a:ext cx="3000000" cy="3000000"/>
        </p:xfrm>
        <a:graphic>
          <a:graphicData uri="http://schemas.openxmlformats.org/drawingml/2006/table">
            <a:tbl>
              <a:tblPr>
                <a:noFill/>
                <a:tableStyleId>{4C285B4D-0507-4768-B3C0-DD6C139E2738}</a:tableStyleId>
              </a:tblPr>
              <a:tblGrid>
                <a:gridCol w="2997125"/>
                <a:gridCol w="2737650"/>
                <a:gridCol w="2153775"/>
              </a:tblGrid>
              <a:tr h="112925">
                <a:tc>
                  <a:txBody>
                    <a:bodyPr/>
                    <a:lstStyle/>
                    <a:p>
                      <a:pPr indent="0" lvl="0" marL="0" marR="0" rtl="0" algn="l">
                        <a:lnSpc>
                          <a:spcPct val="115000"/>
                        </a:lnSpc>
                        <a:spcBef>
                          <a:spcPts val="0"/>
                        </a:spcBef>
                        <a:spcAft>
                          <a:spcPts val="0"/>
                        </a:spcAft>
                        <a:buClr>
                          <a:srgbClr val="000000"/>
                        </a:buClr>
                        <a:buSzPts val="800"/>
                        <a:buFont typeface="Arial"/>
                        <a:buNone/>
                      </a:pPr>
                      <a:r>
                        <a:rPr b="1" lang="zh-TW" sz="800" u="none" cap="none" strike="noStrike">
                          <a:solidFill>
                            <a:srgbClr val="393939"/>
                          </a:solidFill>
                          <a:latin typeface="Verdana"/>
                          <a:ea typeface="Verdana"/>
                          <a:cs typeface="Verdana"/>
                          <a:sym typeface="Verdana"/>
                        </a:rPr>
                        <a:t>集合名稱</a:t>
                      </a:r>
                      <a:endParaRPr b="1" sz="800" u="none" cap="none" strike="noStrike">
                        <a:solidFill>
                          <a:srgbClr val="393939"/>
                        </a:solidFill>
                        <a:latin typeface="Verdana"/>
                        <a:ea typeface="Verdana"/>
                        <a:cs typeface="Verdana"/>
                        <a:sym typeface="Verdana"/>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b="1" lang="zh-TW" sz="800" u="none" cap="none" strike="noStrike">
                          <a:solidFill>
                            <a:srgbClr val="393939"/>
                          </a:solidFill>
                          <a:latin typeface="Verdana"/>
                          <a:ea typeface="Verdana"/>
                          <a:cs typeface="Verdana"/>
                          <a:sym typeface="Verdana"/>
                        </a:rPr>
                        <a:t>集合内容</a:t>
                      </a:r>
                      <a:endParaRPr b="1" sz="800" u="none" cap="none" strike="noStrike">
                        <a:solidFill>
                          <a:srgbClr val="393939"/>
                        </a:solidFill>
                        <a:latin typeface="Verdana"/>
                        <a:ea typeface="Verdana"/>
                        <a:cs typeface="Verdana"/>
                        <a:sym typeface="Verdana"/>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b="1" lang="zh-TW" sz="800" u="none" cap="none" strike="noStrike">
                          <a:solidFill>
                            <a:srgbClr val="393939"/>
                          </a:solidFill>
                          <a:latin typeface="Verdana"/>
                          <a:ea typeface="Verdana"/>
                          <a:cs typeface="Verdana"/>
                          <a:sym typeface="Verdana"/>
                        </a:rPr>
                        <a:t>使用場景</a:t>
                      </a:r>
                      <a:endParaRPr b="1" sz="800" u="none" cap="none" strike="noStrike">
                        <a:solidFill>
                          <a:srgbClr val="393939"/>
                        </a:solidFill>
                        <a:latin typeface="Verdana"/>
                        <a:ea typeface="Verdana"/>
                        <a:cs typeface="Verdana"/>
                        <a:sym typeface="Verdana"/>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r>
              <a:tr h="337600">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tf.GraphKeys.GLOBAL_VARIABLES</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所有變量</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保存TensorFlow模型</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r>
              <a:tr h="374425">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tf.GraphKeys.TRAINABLE_VARIABLES</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可學習的變量 (一般指神經網路中的參數)</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模型訓練</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r>
              <a:tr h="337600">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tf.GraphKeys.SUMMARIES</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日志生成相關的張量</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TensorFlow計算可視化 (TensorBoard)</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r>
              <a:tr h="374425">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tf.GraphKeys.QUEUE_RUNNERS</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處理输入的QueueRunner</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輸入處理</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r>
              <a:tr h="374425">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tf.GraphKeys.MOVING_AVERAGE_VARIABLES</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所有計算了滑動平均值的變量</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latin typeface="Arial"/>
                          <a:ea typeface="Arial"/>
                          <a:cs typeface="Arial"/>
                          <a:sym typeface="Arial"/>
                        </a:rPr>
                        <a:t>計算變量的滑動平均值</a:t>
                      </a:r>
                      <a:endParaRPr sz="800" u="none" cap="none" strike="noStrike">
                        <a:latin typeface="Arial"/>
                        <a:ea typeface="Arial"/>
                        <a:cs typeface="Arial"/>
                        <a:sym typeface="Arial"/>
                      </a:endParaRPr>
                    </a:p>
                  </a:txBody>
                  <a:tcPr marT="21425" marB="21425" marR="28575" marL="28575">
                    <a:lnL cap="flat" cmpd="sng" w="19050">
                      <a:solidFill>
                        <a:srgbClr val="C0C0C0"/>
                      </a:solidFill>
                      <a:prstDash val="solid"/>
                      <a:round/>
                      <a:headEnd len="sm" w="sm" type="none"/>
                      <a:tailEnd len="sm" w="sm" type="none"/>
                    </a:lnL>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lnB cap="flat" cmpd="sng" w="19050">
                      <a:solidFill>
                        <a:srgbClr val="C0C0C0"/>
                      </a:solidFill>
                      <a:prstDash val="solid"/>
                      <a:round/>
                      <a:headEnd len="sm" w="sm" type="none"/>
                      <a:tailEnd len="sm" w="sm" type="none"/>
                    </a:lnB>
                  </a:tcPr>
                </a:tc>
              </a:tr>
            </a:tbl>
          </a:graphicData>
        </a:graphic>
      </p:graphicFrame>
      <p:sp>
        <p:nvSpPr>
          <p:cNvPr id="601" name="Google Shape;601;p67"/>
          <p:cNvSpPr/>
          <p:nvPr/>
        </p:nvSpPr>
        <p:spPr>
          <a:xfrm>
            <a:off x="628638" y="3137811"/>
            <a:ext cx="7853700" cy="670200"/>
          </a:xfrm>
          <a:prstGeom prst="roundRect">
            <a:avLst>
              <a:gd fmla="val 16667" name="adj"/>
            </a:avLst>
          </a:prstGeom>
          <a:solidFill>
            <a:srgbClr val="EE3F1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68"/>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資源管理機制</a:t>
            </a:r>
            <a:endParaRPr b="0" i="0" sz="3600" u="none" cap="none" strike="noStrike">
              <a:solidFill>
                <a:schemeClr val="dk1"/>
              </a:solidFill>
              <a:latin typeface="Arial"/>
              <a:ea typeface="Arial"/>
              <a:cs typeface="Arial"/>
              <a:sym typeface="Arial"/>
            </a:endParaRPr>
          </a:p>
        </p:txBody>
      </p:sp>
      <p:sp>
        <p:nvSpPr>
          <p:cNvPr id="607" name="Google Shape;607;p68"/>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tf.GraphKeys</a:t>
            </a:r>
            <a:endParaRPr b="0" i="0" sz="1800" u="none" cap="none" strike="noStrike">
              <a:solidFill>
                <a:srgbClr val="000000"/>
              </a:solidFill>
              <a:latin typeface="Arial"/>
              <a:ea typeface="Arial"/>
              <a:cs typeface="Arial"/>
              <a:sym typeface="Arial"/>
            </a:endParaRPr>
          </a:p>
        </p:txBody>
      </p:sp>
      <p:sp>
        <p:nvSpPr>
          <p:cNvPr id="608" name="Google Shape;608;p68"/>
          <p:cNvSpPr txBox="1"/>
          <p:nvPr>
            <p:ph idx="1" type="body"/>
          </p:nvPr>
        </p:nvSpPr>
        <p:spPr>
          <a:xfrm>
            <a:off x="311700" y="918225"/>
            <a:ext cx="85206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tf.GraphKeys.GLOBAL_VARIABLES</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定義 variable 的時候，tf 會自動把</a:t>
            </a:r>
            <a:r>
              <a:rPr b="0" i="0" lang="zh-TW" sz="1800" u="none" cap="none" strike="noStrike">
                <a:solidFill>
                  <a:schemeClr val="dk1"/>
                </a:solidFill>
                <a:highlight>
                  <a:schemeClr val="accent4"/>
                </a:highlight>
                <a:latin typeface="Arial"/>
                <a:ea typeface="Arial"/>
                <a:cs typeface="Arial"/>
                <a:sym typeface="Arial"/>
              </a:rPr>
              <a:t>所有的</a:t>
            </a:r>
            <a:r>
              <a:rPr b="0" i="0" lang="zh-TW" sz="1800" u="none" cap="none" strike="noStrike">
                <a:solidFill>
                  <a:schemeClr val="dk1"/>
                </a:solidFill>
                <a:latin typeface="Arial"/>
                <a:ea typeface="Arial"/>
                <a:cs typeface="Arial"/>
                <a:sym typeface="Arial"/>
              </a:rPr>
              <a:t> variable 記錄到清單</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160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09" name="Google Shape;609;p68"/>
          <p:cNvGrpSpPr/>
          <p:nvPr/>
        </p:nvGrpSpPr>
        <p:grpSpPr>
          <a:xfrm>
            <a:off x="185675" y="1883655"/>
            <a:ext cx="8779225" cy="3233229"/>
            <a:chOff x="185675" y="2308206"/>
            <a:chExt cx="8779225" cy="4405544"/>
          </a:xfrm>
        </p:grpSpPr>
        <p:sp>
          <p:nvSpPr>
            <p:cNvPr id="610" name="Google Shape;610;p68"/>
            <p:cNvSpPr/>
            <p:nvPr/>
          </p:nvSpPr>
          <p:spPr>
            <a:xfrm>
              <a:off x="5692800" y="2308206"/>
              <a:ext cx="3272100" cy="44055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1" name="Google Shape;611;p68"/>
            <p:cNvPicPr preferRelativeResize="0"/>
            <p:nvPr/>
          </p:nvPicPr>
          <p:blipFill rotWithShape="1">
            <a:blip r:embed="rId3">
              <a:alphaModFix/>
            </a:blip>
            <a:srcRect b="0" l="0" r="0" t="0"/>
            <a:stretch/>
          </p:blipFill>
          <p:spPr>
            <a:xfrm>
              <a:off x="185675" y="2308250"/>
              <a:ext cx="5594524" cy="4405500"/>
            </a:xfrm>
            <a:prstGeom prst="rect">
              <a:avLst/>
            </a:prstGeom>
            <a:noFill/>
            <a:ln>
              <a:noFill/>
            </a:ln>
          </p:spPr>
        </p:pic>
      </p:grpSp>
      <p:sp>
        <p:nvSpPr>
          <p:cNvPr id="612" name="Google Shape;612;p68"/>
          <p:cNvSpPr/>
          <p:nvPr/>
        </p:nvSpPr>
        <p:spPr>
          <a:xfrm>
            <a:off x="4414125" y="1982666"/>
            <a:ext cx="4550700" cy="13233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tf.GraphKeys.GLOBAL_VARIABLES</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000"/>
              <a:buFont typeface="Arial"/>
              <a:buNone/>
            </a:pPr>
            <a:r>
              <a:rPr b="0" i="0" lang="zh-TW" sz="1000" u="none" cap="none" strike="noStrike">
                <a:solidFill>
                  <a:schemeClr val="dk1"/>
                </a:solidFill>
                <a:highlight>
                  <a:srgbClr val="FFFFFF"/>
                </a:highlight>
                <a:latin typeface="Arial"/>
                <a:ea typeface="Arial"/>
                <a:cs typeface="Arial"/>
                <a:sym typeface="Arial"/>
              </a:rPr>
              <a:t>&lt;tf.Variable 'hidden_layer/weight1:0' shape=(64, 25)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 &lt;tf.Variable 'hidden_layer/Variable:0' shape=(25,)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 &lt;tf.Variable 'hidden_layer/weight1/Adam:0' shape=(64, 25) dtype=float32_ref&gt;... 太多列不下</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8"/>
          <p:cNvSpPr txBox="1"/>
          <p:nvPr/>
        </p:nvSpPr>
        <p:spPr>
          <a:xfrm>
            <a:off x="4981950" y="4404152"/>
            <a:ext cx="4039200" cy="65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程式碼來源</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tensorflow_and_dnn / 02_tensorflow_basis / 01_tf_basic.ipynb</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grpSp>
        <p:nvGrpSpPr>
          <p:cNvPr id="618" name="Google Shape;618;p69"/>
          <p:cNvGrpSpPr/>
          <p:nvPr/>
        </p:nvGrpSpPr>
        <p:grpSpPr>
          <a:xfrm>
            <a:off x="185675" y="1883655"/>
            <a:ext cx="8779225" cy="3233229"/>
            <a:chOff x="185675" y="2308206"/>
            <a:chExt cx="8779225" cy="4405544"/>
          </a:xfrm>
        </p:grpSpPr>
        <p:sp>
          <p:nvSpPr>
            <p:cNvPr id="619" name="Google Shape;619;p69"/>
            <p:cNvSpPr/>
            <p:nvPr/>
          </p:nvSpPr>
          <p:spPr>
            <a:xfrm>
              <a:off x="5692800" y="2308206"/>
              <a:ext cx="3272100" cy="44055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0" name="Google Shape;620;p69"/>
            <p:cNvPicPr preferRelativeResize="0"/>
            <p:nvPr/>
          </p:nvPicPr>
          <p:blipFill rotWithShape="1">
            <a:blip r:embed="rId3">
              <a:alphaModFix/>
            </a:blip>
            <a:srcRect b="0" l="0" r="0" t="0"/>
            <a:stretch/>
          </p:blipFill>
          <p:spPr>
            <a:xfrm>
              <a:off x="185675" y="2308250"/>
              <a:ext cx="5594524" cy="4405500"/>
            </a:xfrm>
            <a:prstGeom prst="rect">
              <a:avLst/>
            </a:prstGeom>
            <a:noFill/>
            <a:ln>
              <a:noFill/>
            </a:ln>
          </p:spPr>
        </p:pic>
      </p:grpSp>
      <p:sp>
        <p:nvSpPr>
          <p:cNvPr id="621" name="Google Shape;621;p69"/>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資源管理機制</a:t>
            </a:r>
            <a:endParaRPr b="0" i="0" sz="3600" u="none" cap="none" strike="noStrike">
              <a:solidFill>
                <a:schemeClr val="dk1"/>
              </a:solidFill>
              <a:latin typeface="Arial"/>
              <a:ea typeface="Arial"/>
              <a:cs typeface="Arial"/>
              <a:sym typeface="Arial"/>
            </a:endParaRPr>
          </a:p>
        </p:txBody>
      </p:sp>
      <p:sp>
        <p:nvSpPr>
          <p:cNvPr id="622" name="Google Shape;622;p69"/>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tf.GraphKeys</a:t>
            </a:r>
            <a:endParaRPr b="0" i="0" sz="1800" u="none" cap="none" strike="noStrike">
              <a:solidFill>
                <a:srgbClr val="000000"/>
              </a:solidFill>
              <a:latin typeface="Arial"/>
              <a:ea typeface="Arial"/>
              <a:cs typeface="Arial"/>
              <a:sym typeface="Arial"/>
            </a:endParaRPr>
          </a:p>
        </p:txBody>
      </p:sp>
      <p:sp>
        <p:nvSpPr>
          <p:cNvPr id="623" name="Google Shape;623;p69"/>
          <p:cNvSpPr txBox="1"/>
          <p:nvPr>
            <p:ph idx="1" type="body"/>
          </p:nvPr>
        </p:nvSpPr>
        <p:spPr>
          <a:xfrm>
            <a:off x="311700" y="918225"/>
            <a:ext cx="86973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tf.GraphKeys.TRAINABLE_VARIABLES</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定義 variable 的時候，tf 會自動把</a:t>
            </a:r>
            <a:r>
              <a:rPr b="0" i="0" lang="zh-TW" sz="1800" u="none" cap="none" strike="noStrike">
                <a:solidFill>
                  <a:schemeClr val="dk1"/>
                </a:solidFill>
                <a:highlight>
                  <a:schemeClr val="accent1"/>
                </a:highlight>
                <a:latin typeface="Arial"/>
                <a:ea typeface="Arial"/>
                <a:cs typeface="Arial"/>
                <a:sym typeface="Arial"/>
              </a:rPr>
              <a:t>可被 optimizer 更新的</a:t>
            </a:r>
            <a:r>
              <a:rPr b="0" i="0" lang="zh-TW" sz="1800" u="none" cap="none" strike="noStrike">
                <a:solidFill>
                  <a:schemeClr val="dk1"/>
                </a:solidFill>
                <a:latin typeface="Arial"/>
                <a:ea typeface="Arial"/>
                <a:cs typeface="Arial"/>
                <a:sym typeface="Arial"/>
              </a:rPr>
              <a:t> variable 記錄到清單</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160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24" name="Google Shape;624;p69"/>
          <p:cNvGrpSpPr/>
          <p:nvPr/>
        </p:nvGrpSpPr>
        <p:grpSpPr>
          <a:xfrm>
            <a:off x="2165550" y="1946381"/>
            <a:ext cx="6799350" cy="1323225"/>
            <a:chOff x="2165550" y="3791100"/>
            <a:chExt cx="6799350" cy="1764300"/>
          </a:xfrm>
        </p:grpSpPr>
        <p:sp>
          <p:nvSpPr>
            <p:cNvPr id="625" name="Google Shape;625;p69"/>
            <p:cNvSpPr/>
            <p:nvPr/>
          </p:nvSpPr>
          <p:spPr>
            <a:xfrm>
              <a:off x="4414200" y="3791100"/>
              <a:ext cx="4550700" cy="17643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tf.GraphKeys.TRAINABLE_VARIABLES</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000"/>
                <a:buFont typeface="Arial"/>
                <a:buNone/>
              </a:pPr>
              <a:r>
                <a:rPr b="0" i="0" lang="zh-TW" sz="1000" u="none" cap="none" strike="noStrike">
                  <a:solidFill>
                    <a:schemeClr val="dk1"/>
                  </a:solidFill>
                  <a:highlight>
                    <a:srgbClr val="FFFFFF"/>
                  </a:highlight>
                  <a:latin typeface="Arial"/>
                  <a:ea typeface="Arial"/>
                  <a:cs typeface="Arial"/>
                  <a:sym typeface="Arial"/>
                </a:rPr>
                <a:t>&lt;tf.Variable 'hidden_layer/weight1:0' shape=(64, 25)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&lt;tf.Variable 'hidden_layer/Variable:0' shape=(25,)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&lt;tf.Variable 'output_layer/Variable:0' shape=(25, 10)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&lt;tf.Variable 'output_layer/bias2:0' shape=(10,) dtype=float32_ref&gt;</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6" name="Google Shape;626;p69"/>
            <p:cNvCxnSpPr>
              <a:endCxn id="627" idx="1"/>
            </p:cNvCxnSpPr>
            <p:nvPr/>
          </p:nvCxnSpPr>
          <p:spPr>
            <a:xfrm flipH="1" rot="10800000">
              <a:off x="2165550" y="4469533"/>
              <a:ext cx="2410500" cy="576300"/>
            </a:xfrm>
            <a:prstGeom prst="curvedConnector3">
              <a:avLst>
                <a:gd fmla="val 50000" name="adj1"/>
              </a:avLst>
            </a:prstGeom>
            <a:noFill/>
            <a:ln cap="flat" cmpd="sng" w="28575">
              <a:solidFill>
                <a:schemeClr val="dk2"/>
              </a:solidFill>
              <a:prstDash val="solid"/>
              <a:round/>
              <a:headEnd len="sm" w="sm" type="none"/>
              <a:tailEnd len="med" w="med" type="stealth"/>
            </a:ln>
          </p:spPr>
        </p:cxnSp>
        <p:sp>
          <p:nvSpPr>
            <p:cNvPr id="627" name="Google Shape;627;p69"/>
            <p:cNvSpPr/>
            <p:nvPr/>
          </p:nvSpPr>
          <p:spPr>
            <a:xfrm>
              <a:off x="4576050" y="4380733"/>
              <a:ext cx="4227000" cy="17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8" name="Google Shape;628;p69"/>
          <p:cNvSpPr txBox="1"/>
          <p:nvPr/>
        </p:nvSpPr>
        <p:spPr>
          <a:xfrm>
            <a:off x="5268093" y="2196745"/>
            <a:ext cx="1392300" cy="186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chemeClr val="accent1"/>
                </a:solidFill>
                <a:latin typeface="Arial"/>
                <a:ea typeface="Arial"/>
                <a:cs typeface="Arial"/>
                <a:sym typeface="Arial"/>
              </a:rPr>
              <a:t>參數名稱</a:t>
            </a:r>
            <a:endParaRPr b="0" i="0" sz="1000" u="none" cap="none" strike="noStrike">
              <a:solidFill>
                <a:schemeClr val="accent1"/>
              </a:solidFill>
              <a:latin typeface="Arial"/>
              <a:ea typeface="Arial"/>
              <a:cs typeface="Arial"/>
              <a:sym typeface="Arial"/>
            </a:endParaRPr>
          </a:p>
        </p:txBody>
      </p:sp>
      <p:sp>
        <p:nvSpPr>
          <p:cNvPr id="629" name="Google Shape;629;p69"/>
          <p:cNvSpPr/>
          <p:nvPr/>
        </p:nvSpPr>
        <p:spPr>
          <a:xfrm>
            <a:off x="5268100" y="2389000"/>
            <a:ext cx="1428900" cy="129000"/>
          </a:xfrm>
          <a:prstGeom prst="rect">
            <a:avLst/>
          </a:prstGeom>
          <a:solidFill>
            <a:srgbClr val="FFAB40">
              <a:alpha val="5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9"/>
          <p:cNvSpPr txBox="1"/>
          <p:nvPr/>
        </p:nvSpPr>
        <p:spPr>
          <a:xfrm>
            <a:off x="4981950" y="4404152"/>
            <a:ext cx="4039200" cy="65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程式碼來源</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tensorflow_and_dnn / 02_tensorflow_basis / 01_tf_basic.ipynb</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70"/>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資源管理機制</a:t>
            </a:r>
            <a:endParaRPr b="0" i="0" sz="3600" u="none" cap="none" strike="noStrike">
              <a:solidFill>
                <a:schemeClr val="dk1"/>
              </a:solidFill>
              <a:latin typeface="Arial"/>
              <a:ea typeface="Arial"/>
              <a:cs typeface="Arial"/>
              <a:sym typeface="Arial"/>
            </a:endParaRPr>
          </a:p>
        </p:txBody>
      </p:sp>
      <p:sp>
        <p:nvSpPr>
          <p:cNvPr id="636" name="Google Shape;636;p70"/>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tf.GraphKeys</a:t>
            </a:r>
            <a:endParaRPr b="0" i="0" sz="1800" u="none" cap="none" strike="noStrike">
              <a:solidFill>
                <a:srgbClr val="000000"/>
              </a:solidFill>
              <a:latin typeface="Arial"/>
              <a:ea typeface="Arial"/>
              <a:cs typeface="Arial"/>
              <a:sym typeface="Arial"/>
            </a:endParaRPr>
          </a:p>
        </p:txBody>
      </p:sp>
      <p:sp>
        <p:nvSpPr>
          <p:cNvPr id="637" name="Google Shape;637;p70"/>
          <p:cNvSpPr txBox="1"/>
          <p:nvPr>
            <p:ph idx="1" type="body"/>
          </p:nvPr>
        </p:nvSpPr>
        <p:spPr>
          <a:xfrm>
            <a:off x="528866" y="918225"/>
            <a:ext cx="8520600" cy="37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zh-TW" sz="2400" u="none" cap="none" strike="noStrike">
                <a:solidFill>
                  <a:srgbClr val="000000"/>
                </a:solidFill>
                <a:highlight>
                  <a:schemeClr val="accent1"/>
                </a:highlight>
                <a:latin typeface="Arial"/>
                <a:ea typeface="Arial"/>
                <a:cs typeface="Arial"/>
                <a:sym typeface="Arial"/>
              </a:rPr>
              <a:t>TRAINABLE_VARIABLES</a:t>
            </a:r>
            <a:r>
              <a:rPr b="0" i="0" lang="zh-TW" sz="2400" u="none" cap="none" strike="noStrike">
                <a:solidFill>
                  <a:srgbClr val="000000"/>
                </a:solidFill>
                <a:latin typeface="Arial"/>
                <a:ea typeface="Arial"/>
                <a:cs typeface="Arial"/>
                <a:sym typeface="Arial"/>
              </a:rPr>
              <a:t> VS </a:t>
            </a:r>
            <a:r>
              <a:rPr b="0" i="0" lang="zh-TW" sz="2400" u="none" cap="none" strike="noStrike">
                <a:solidFill>
                  <a:srgbClr val="000000"/>
                </a:solidFill>
                <a:highlight>
                  <a:schemeClr val="accent1"/>
                </a:highlight>
                <a:latin typeface="Arial"/>
                <a:ea typeface="Arial"/>
                <a:cs typeface="Arial"/>
                <a:sym typeface="Arial"/>
              </a:rPr>
              <a:t>GLOBAL_VARIABLES</a:t>
            </a:r>
            <a:endParaRPr b="0" i="0" sz="1800" u="none" cap="none" strike="noStrike">
              <a:solidFill>
                <a:schemeClr val="dk1"/>
              </a:solidFill>
              <a:latin typeface="Arial"/>
              <a:ea typeface="Arial"/>
              <a:cs typeface="Arial"/>
              <a:sym typeface="Arial"/>
            </a:endParaRPr>
          </a:p>
        </p:txBody>
      </p:sp>
      <p:sp>
        <p:nvSpPr>
          <p:cNvPr id="638" name="Google Shape;638;p70"/>
          <p:cNvSpPr/>
          <p:nvPr/>
        </p:nvSpPr>
        <p:spPr>
          <a:xfrm>
            <a:off x="0" y="1422175"/>
            <a:ext cx="4593300" cy="37323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tf.GraphKeys.TRAINABLE_VARIABLES</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000"/>
              <a:buFont typeface="Arial"/>
              <a:buNone/>
            </a:pPr>
            <a:r>
              <a:rPr b="0" i="0" lang="zh-TW" sz="1000" u="none" cap="none" strike="noStrike">
                <a:solidFill>
                  <a:schemeClr val="dk1"/>
                </a:solidFill>
                <a:highlight>
                  <a:srgbClr val="FFFFFF"/>
                </a:highlight>
                <a:latin typeface="Arial"/>
                <a:ea typeface="Arial"/>
                <a:cs typeface="Arial"/>
                <a:sym typeface="Arial"/>
              </a:rPr>
              <a:t>&lt;tf.Variable 'hidden_layer/weight1:0' shape=(64, 25)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&lt;tf.Variable 'hidden_layer/Variable:0' shape=(25,)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&lt;tf.Variable 'output_layer/Variable:0' shape=(25, 10) dtype=float32_ref&gt;</a:t>
            </a:r>
            <a:br>
              <a:rPr b="0" i="0" lang="zh-TW" sz="1000" u="none" cap="none" strike="noStrike">
                <a:solidFill>
                  <a:schemeClr val="dk1"/>
                </a:solidFill>
                <a:highlight>
                  <a:srgbClr val="FFFFFF"/>
                </a:highlight>
                <a:latin typeface="Arial"/>
                <a:ea typeface="Arial"/>
                <a:cs typeface="Arial"/>
                <a:sym typeface="Arial"/>
              </a:rPr>
            </a:br>
            <a:r>
              <a:rPr b="0" i="0" lang="zh-TW" sz="1000" u="none" cap="none" strike="noStrike">
                <a:solidFill>
                  <a:schemeClr val="dk1"/>
                </a:solidFill>
                <a:highlight>
                  <a:srgbClr val="FFFFFF"/>
                </a:highlight>
                <a:latin typeface="Arial"/>
                <a:ea typeface="Arial"/>
                <a:cs typeface="Arial"/>
                <a:sym typeface="Arial"/>
              </a:rPr>
              <a:t>&lt;tf.Variable 'output_layer/bias2:0' shape=(10,) dtype=float32_ref&gt;</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0"/>
          <p:cNvSpPr/>
          <p:nvPr/>
        </p:nvSpPr>
        <p:spPr>
          <a:xfrm>
            <a:off x="4593300" y="1456675"/>
            <a:ext cx="4550700" cy="36978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zh-TW" sz="1200" u="none" cap="none" strike="noStrike">
                <a:solidFill>
                  <a:schemeClr val="dk1"/>
                </a:solidFill>
                <a:latin typeface="Arial"/>
                <a:ea typeface="Arial"/>
                <a:cs typeface="Arial"/>
                <a:sym typeface="Arial"/>
              </a:rPr>
              <a:t>tf.GraphKeys.GLOBAL_VARIABLES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1000"/>
              <a:buFont typeface="Arial"/>
              <a:buNone/>
            </a:pPr>
            <a:r>
              <a:rPr b="0" i="0" lang="zh-TW" sz="1000" u="none" cap="none" strike="noStrike">
                <a:solidFill>
                  <a:schemeClr val="dk1"/>
                </a:solidFill>
                <a:latin typeface="Arial"/>
                <a:ea typeface="Arial"/>
                <a:cs typeface="Arial"/>
                <a:sym typeface="Arial"/>
              </a:rPr>
              <a:t>&lt;tf.Variable 'hidden_layer/weight1:0' shape=(64, 25)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'hidden_layer/Variable:0' shape=(25,)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'hidden_layer/weight1/Adam:0' shape=(64, 25)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'hidden_layer/weight1/Adam_1:0' shape=(64, 25)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'hidden_layer/Variable/Adam:0' shape=(25,)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'hidden_layer/Variable/Adam_1:0' shape=(25,)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'output_layer/Variable:0' shape=(25, 10)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'output_layer/bias2:0' shape=(10,)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'output_layer/Variable/Adam:0' shape=(25, 10) dtype=float32_ref&gt;,</a:t>
            </a:r>
            <a:br>
              <a:rPr b="0" i="0" lang="zh-TW" sz="1000" u="none" cap="none" strike="noStrike">
                <a:solidFill>
                  <a:schemeClr val="dk1"/>
                </a:solidFill>
                <a:latin typeface="Arial"/>
                <a:ea typeface="Arial"/>
                <a:cs typeface="Arial"/>
                <a:sym typeface="Arial"/>
              </a:rPr>
            </a:br>
            <a:r>
              <a:rPr b="0" i="0" lang="zh-TW" sz="1000" u="none" cap="none" strike="noStrike">
                <a:solidFill>
                  <a:schemeClr val="dk1"/>
                </a:solidFill>
                <a:latin typeface="Arial"/>
                <a:ea typeface="Arial"/>
                <a:cs typeface="Arial"/>
                <a:sym typeface="Arial"/>
              </a:rPr>
              <a:t> &lt;tf.Variable 'output_layer/Variable/Adam_1:0' shape=(25, 10) dtype=float32_ref&gt;,</a:t>
            </a:r>
            <a:br>
              <a:rPr b="0" i="0" lang="zh-TW" sz="1000" u="none" cap="none" strike="noStrike">
                <a:solidFill>
                  <a:schemeClr val="dk1"/>
                </a:solidFill>
                <a:latin typeface="Arial"/>
                <a:ea typeface="Arial"/>
                <a:cs typeface="Arial"/>
                <a:sym typeface="Arial"/>
              </a:rPr>
            </a:b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0" name="Google Shape;640;p70"/>
          <p:cNvGrpSpPr/>
          <p:nvPr/>
        </p:nvGrpSpPr>
        <p:grpSpPr>
          <a:xfrm>
            <a:off x="1299750" y="3345213"/>
            <a:ext cx="2062550" cy="1514700"/>
            <a:chOff x="1286850" y="3184088"/>
            <a:chExt cx="2062550" cy="1514700"/>
          </a:xfrm>
        </p:grpSpPr>
        <p:sp>
          <p:nvSpPr>
            <p:cNvPr id="641" name="Google Shape;641;p70"/>
            <p:cNvSpPr/>
            <p:nvPr/>
          </p:nvSpPr>
          <p:spPr>
            <a:xfrm>
              <a:off x="1286850" y="3184088"/>
              <a:ext cx="2019600" cy="1514700"/>
            </a:xfrm>
            <a:prstGeom prst="ellipse">
              <a:avLst/>
            </a:prstGeom>
            <a:solidFill>
              <a:srgbClr val="EE3F11">
                <a:alpha val="4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0"/>
            <p:cNvSpPr/>
            <p:nvPr/>
          </p:nvSpPr>
          <p:spPr>
            <a:xfrm>
              <a:off x="1750448" y="3793153"/>
              <a:ext cx="1107300" cy="830400"/>
            </a:xfrm>
            <a:prstGeom prst="ellipse">
              <a:avLst/>
            </a:prstGeom>
            <a:solidFill>
              <a:srgbClr val="305DEE">
                <a:alpha val="419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0"/>
            <p:cNvSpPr txBox="1"/>
            <p:nvPr/>
          </p:nvSpPr>
          <p:spPr>
            <a:xfrm>
              <a:off x="1467200" y="3506344"/>
              <a:ext cx="18822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zh-TW" sz="1200" u="none" cap="none" strike="noStrike">
                  <a:solidFill>
                    <a:schemeClr val="dk1"/>
                  </a:solidFill>
                  <a:latin typeface="Arial"/>
                  <a:ea typeface="Arial"/>
                  <a:cs typeface="Arial"/>
                  <a:sym typeface="Arial"/>
                </a:rPr>
                <a:t>GLOBAL_VARIABLES</a:t>
              </a:r>
              <a:endParaRPr b="0" i="0" sz="1200" u="none" cap="none" strike="noStrike">
                <a:solidFill>
                  <a:srgbClr val="000000"/>
                </a:solidFill>
                <a:latin typeface="Arial"/>
                <a:ea typeface="Arial"/>
                <a:cs typeface="Arial"/>
                <a:sym typeface="Arial"/>
              </a:endParaRPr>
            </a:p>
          </p:txBody>
        </p:sp>
        <p:sp>
          <p:nvSpPr>
            <p:cNvPr id="644" name="Google Shape;644;p70"/>
            <p:cNvSpPr txBox="1"/>
            <p:nvPr/>
          </p:nvSpPr>
          <p:spPr>
            <a:xfrm>
              <a:off x="1738836" y="3997814"/>
              <a:ext cx="1164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zh-TW" sz="1200" u="none" cap="none" strike="noStrike">
                  <a:solidFill>
                    <a:schemeClr val="dk1"/>
                  </a:solidFill>
                  <a:latin typeface="Arial"/>
                  <a:ea typeface="Arial"/>
                  <a:cs typeface="Arial"/>
                  <a:sym typeface="Arial"/>
                </a:rPr>
                <a:t>TRAINABLE_VARIABLES</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71"/>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資源管理機制</a:t>
            </a:r>
            <a:endParaRPr b="0" i="0" sz="3600" u="none" cap="none" strike="noStrike">
              <a:solidFill>
                <a:schemeClr val="dk1"/>
              </a:solidFill>
              <a:latin typeface="Arial"/>
              <a:ea typeface="Arial"/>
              <a:cs typeface="Arial"/>
              <a:sym typeface="Arial"/>
            </a:endParaRPr>
          </a:p>
        </p:txBody>
      </p:sp>
      <p:sp>
        <p:nvSpPr>
          <p:cNvPr id="650" name="Google Shape;650;p71"/>
          <p:cNvSpPr txBox="1"/>
          <p:nvPr/>
        </p:nvSpPr>
        <p:spPr>
          <a:xfrm>
            <a:off x="311700" y="491987"/>
            <a:ext cx="82119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tf.GraphKeys</a:t>
            </a:r>
            <a:endParaRPr b="0" i="0" sz="1800" u="none" cap="none" strike="noStrike">
              <a:solidFill>
                <a:srgbClr val="000000"/>
              </a:solidFill>
              <a:latin typeface="Arial"/>
              <a:ea typeface="Arial"/>
              <a:cs typeface="Arial"/>
              <a:sym typeface="Arial"/>
            </a:endParaRPr>
          </a:p>
        </p:txBody>
      </p:sp>
      <p:sp>
        <p:nvSpPr>
          <p:cNvPr id="651" name="Google Shape;651;p71"/>
          <p:cNvSpPr txBox="1"/>
          <p:nvPr>
            <p:ph idx="1" type="body"/>
          </p:nvPr>
        </p:nvSpPr>
        <p:spPr>
          <a:xfrm>
            <a:off x="311700" y="918225"/>
            <a:ext cx="8520600" cy="14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2400" u="none" cap="none" strike="noStrike">
                <a:solidFill>
                  <a:srgbClr val="000000"/>
                </a:solidFill>
                <a:latin typeface="Arial"/>
                <a:ea typeface="Arial"/>
                <a:cs typeface="Arial"/>
                <a:sym typeface="Arial"/>
              </a:rPr>
              <a:t>幫參數取一個好名字很重要呀！</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方便參數管理</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要對模型內特定參數進行操作的時候 (設定哪些可以被更新、取值)，需要指名參數名稱</a:t>
            </a:r>
            <a:endParaRPr b="0" i="0" sz="1800" u="none" cap="none" strike="noStrike">
              <a:solidFill>
                <a:schemeClr val="dk1"/>
              </a:solidFill>
              <a:latin typeface="Arial"/>
              <a:ea typeface="Arial"/>
              <a:cs typeface="Arial"/>
              <a:sym typeface="Arial"/>
            </a:endParaRPr>
          </a:p>
        </p:txBody>
      </p:sp>
      <p:pic>
        <p:nvPicPr>
          <p:cNvPr descr="I88現金網:http://i88899.com/&#10;運動球版,百家樂,拉霸,電子遊戲&#10;六合彩,拉霸,水果盤,電子遊戲&#10;儲值立即玩,出售10分鐘匯入帳戶&#10;24小時專業客服服務" id="652" name="Google Shape;652;p71" title="史上最狂的非洲名字 笑慘了~.~">
            <a:hlinkClick r:id="rId3"/>
          </p:cNvPr>
          <p:cNvPicPr preferRelativeResize="0"/>
          <p:nvPr/>
        </p:nvPicPr>
        <p:blipFill rotWithShape="1">
          <a:blip r:embed="rId4">
            <a:alphaModFix/>
          </a:blip>
          <a:srcRect b="0" l="0" r="0" t="0"/>
          <a:stretch/>
        </p:blipFill>
        <p:spPr>
          <a:xfrm>
            <a:off x="5043900" y="2466075"/>
            <a:ext cx="3244500" cy="2433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pic>
        <p:nvPicPr>
          <p:cNvPr id="657" name="Google Shape;657;p72" title="transfer learning 5">
            <a:hlinkClick r:id="rId3"/>
          </p:cNvPr>
          <p:cNvPicPr preferRelativeResize="0"/>
          <p:nvPr/>
        </p:nvPicPr>
        <p:blipFill rotWithShape="1">
          <a:blip r:embed="rId4">
            <a:alphaModFix/>
          </a:blip>
          <a:srcRect b="0" l="0" r="0" t="0"/>
          <a:stretch/>
        </p:blipFill>
        <p:spPr>
          <a:xfrm>
            <a:off x="1854586" y="979649"/>
            <a:ext cx="5434826" cy="4076125"/>
          </a:xfrm>
          <a:prstGeom prst="rect">
            <a:avLst/>
          </a:prstGeom>
          <a:noFill/>
          <a:ln>
            <a:noFill/>
          </a:ln>
        </p:spPr>
      </p:pic>
      <p:sp>
        <p:nvSpPr>
          <p:cNvPr id="658" name="Google Shape;658;p7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TW"/>
              <a:t>實作 - 載入模型參數</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73"/>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0" i="0" lang="zh-TW" sz="3600" u="none" cap="none" strike="noStrike">
                <a:solidFill>
                  <a:schemeClr val="dk1"/>
                </a:solidFill>
                <a:latin typeface="Arial"/>
                <a:ea typeface="Arial"/>
                <a:cs typeface="Arial"/>
                <a:sym typeface="Arial"/>
              </a:rPr>
              <a:t>Tensorflow- 載入模型參數</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74"/>
          <p:cNvSpPr txBox="1"/>
          <p:nvPr>
            <p:ph idx="4294967295" type="title"/>
          </p:nvPr>
        </p:nvSpPr>
        <p:spPr>
          <a:xfrm>
            <a:off x="311700" y="279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TW" sz="2800" u="none" cap="none" strike="noStrike">
                <a:solidFill>
                  <a:schemeClr val="dk1"/>
                </a:solidFill>
                <a:latin typeface="Arial"/>
                <a:ea typeface="Arial"/>
                <a:cs typeface="Arial"/>
                <a:sym typeface="Arial"/>
              </a:rPr>
              <a:t>樣板程式碼流程</a:t>
            </a:r>
            <a:endParaRPr b="0" i="0" sz="2800" u="none" cap="none" strike="noStrike">
              <a:solidFill>
                <a:schemeClr val="dk1"/>
              </a:solidFill>
              <a:latin typeface="Arial"/>
              <a:ea typeface="Arial"/>
              <a:cs typeface="Arial"/>
              <a:sym typeface="Arial"/>
            </a:endParaRPr>
          </a:p>
        </p:txBody>
      </p:sp>
      <p:sp>
        <p:nvSpPr>
          <p:cNvPr id="669" name="Google Shape;669;p74"/>
          <p:cNvSpPr txBox="1"/>
          <p:nvPr/>
        </p:nvSpPr>
        <p:spPr>
          <a:xfrm>
            <a:off x="1828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前置作業</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生成資料檔案路徑清單</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packages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定義影像前處理</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 model dict &amp; callbacks</a:t>
            </a:r>
            <a:endParaRPr b="0" i="0" sz="1400" u="none" cap="none" strike="noStrike">
              <a:solidFill>
                <a:srgbClr val="000000"/>
              </a:solidFill>
              <a:latin typeface="Arial"/>
              <a:ea typeface="Arial"/>
              <a:cs typeface="Arial"/>
              <a:sym typeface="Arial"/>
            </a:endParaRPr>
          </a:p>
        </p:txBody>
      </p:sp>
      <p:sp>
        <p:nvSpPr>
          <p:cNvPr id="670" name="Google Shape;670;p74"/>
          <p:cNvSpPr txBox="1"/>
          <p:nvPr/>
        </p:nvSpPr>
        <p:spPr>
          <a:xfrm>
            <a:off x="31884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Load data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train, val, test.csv</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data generator</a:t>
            </a:r>
            <a:endParaRPr b="0" i="0" sz="1400" u="none" cap="none" strike="noStrike">
              <a:solidFill>
                <a:srgbClr val="000000"/>
              </a:solidFill>
              <a:latin typeface="Arial"/>
              <a:ea typeface="Arial"/>
              <a:cs typeface="Arial"/>
              <a:sym typeface="Arial"/>
            </a:endParaRPr>
          </a:p>
        </p:txBody>
      </p:sp>
      <p:sp>
        <p:nvSpPr>
          <p:cNvPr id="671" name="Google Shape;671;p74"/>
          <p:cNvSpPr txBox="1"/>
          <p:nvPr/>
        </p:nvSpPr>
        <p:spPr>
          <a:xfrm>
            <a:off x="6194000" y="986150"/>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建立靜態圖 (graph)</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graph, session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optimizer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placeholder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resnet_v2_50 model</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loss, update</a:t>
            </a:r>
            <a:endParaRPr b="0" i="0" sz="1400" u="none" cap="none" strike="noStrike">
              <a:solidFill>
                <a:schemeClr val="dk1"/>
              </a:solidFill>
              <a:latin typeface="Arial"/>
              <a:ea typeface="Arial"/>
              <a:cs typeface="Arial"/>
              <a:sym typeface="Arial"/>
            </a:endParaRPr>
          </a:p>
        </p:txBody>
      </p:sp>
      <p:sp>
        <p:nvSpPr>
          <p:cNvPr id="672" name="Google Shape;672;p74"/>
          <p:cNvSpPr txBox="1"/>
          <p:nvPr/>
        </p:nvSpPr>
        <p:spPr>
          <a:xfrm>
            <a:off x="182850" y="3018577"/>
            <a:ext cx="2767200" cy="1749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載入模型</a:t>
            </a:r>
            <a:r>
              <a:rPr b="0" i="0" lang="zh-TW" sz="1400" u="none" cap="none" strike="noStrike">
                <a:solidFill>
                  <a:schemeClr val="dk1"/>
                </a:solidFill>
                <a:latin typeface="Arial"/>
                <a:ea typeface="Arial"/>
                <a:cs typeface="Arial"/>
                <a:sym typeface="Arial"/>
              </a:rPr>
              <a:t>參數</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tf.train.saver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var_list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saver.restore</a:t>
            </a:r>
            <a:endParaRPr b="0" i="0" sz="1400" u="none" cap="none" strike="noStrike">
              <a:solidFill>
                <a:srgbClr val="000000"/>
              </a:solidFill>
              <a:latin typeface="Arial"/>
              <a:ea typeface="Arial"/>
              <a:cs typeface="Arial"/>
              <a:sym typeface="Arial"/>
            </a:endParaRPr>
          </a:p>
        </p:txBody>
      </p:sp>
      <p:cxnSp>
        <p:nvCxnSpPr>
          <p:cNvPr id="673" name="Google Shape;673;p74"/>
          <p:cNvCxnSpPr>
            <a:endCxn id="670" idx="1"/>
          </p:cNvCxnSpPr>
          <p:nvPr/>
        </p:nvCxnSpPr>
        <p:spPr>
          <a:xfrm>
            <a:off x="29499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674" name="Google Shape;674;p74"/>
          <p:cNvCxnSpPr>
            <a:stCxn id="670" idx="3"/>
            <a:endCxn id="671" idx="1"/>
          </p:cNvCxnSpPr>
          <p:nvPr/>
        </p:nvCxnSpPr>
        <p:spPr>
          <a:xfrm>
            <a:off x="59556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675" name="Google Shape;675;p74"/>
          <p:cNvCxnSpPr>
            <a:stCxn id="671" idx="2"/>
            <a:endCxn id="672" idx="0"/>
          </p:cNvCxnSpPr>
          <p:nvPr/>
        </p:nvCxnSpPr>
        <p:spPr>
          <a:xfrm rot="5400000">
            <a:off x="4430450" y="-128500"/>
            <a:ext cx="283200" cy="6011100"/>
          </a:xfrm>
          <a:prstGeom prst="bentConnector3">
            <a:avLst>
              <a:gd fmla="val 49987" name="adj1"/>
            </a:avLst>
          </a:prstGeom>
          <a:noFill/>
          <a:ln cap="flat" cmpd="sng" w="9525">
            <a:solidFill>
              <a:schemeClr val="dk2"/>
            </a:solidFill>
            <a:prstDash val="solid"/>
            <a:round/>
            <a:headEnd len="sm" w="sm" type="none"/>
            <a:tailEnd len="med" w="med" type="triangle"/>
          </a:ln>
        </p:spPr>
      </p:cxnSp>
      <p:sp>
        <p:nvSpPr>
          <p:cNvPr id="676" name="Google Shape;676;p74"/>
          <p:cNvSpPr txBox="1"/>
          <p:nvPr/>
        </p:nvSpPr>
        <p:spPr>
          <a:xfrm>
            <a:off x="318840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實際執行模型訓練</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update 操作 (train)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操作 (val)</a:t>
            </a:r>
            <a:endParaRPr b="0" i="0" sz="1400" u="none" cap="none" strike="noStrike">
              <a:solidFill>
                <a:srgbClr val="000000"/>
              </a:solidFill>
              <a:latin typeface="Arial"/>
              <a:ea typeface="Arial"/>
              <a:cs typeface="Arial"/>
              <a:sym typeface="Arial"/>
            </a:endParaRPr>
          </a:p>
        </p:txBody>
      </p:sp>
      <p:sp>
        <p:nvSpPr>
          <p:cNvPr id="677" name="Google Shape;677;p74"/>
          <p:cNvSpPr txBox="1"/>
          <p:nvPr/>
        </p:nvSpPr>
        <p:spPr>
          <a:xfrm>
            <a:off x="6193950" y="3018573"/>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模型測試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saver.restore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執行 pred_softmax 操作</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accuracy</a:t>
            </a:r>
            <a:endParaRPr b="0" i="0" sz="1400" u="none" cap="none" strike="noStrike">
              <a:solidFill>
                <a:schemeClr val="dk1"/>
              </a:solidFill>
              <a:latin typeface="Arial"/>
              <a:ea typeface="Arial"/>
              <a:cs typeface="Arial"/>
              <a:sym typeface="Arial"/>
            </a:endParaRPr>
          </a:p>
        </p:txBody>
      </p:sp>
      <p:cxnSp>
        <p:nvCxnSpPr>
          <p:cNvPr id="678" name="Google Shape;678;p74"/>
          <p:cNvCxnSpPr>
            <a:stCxn id="672" idx="3"/>
            <a:endCxn id="676" idx="1"/>
          </p:cNvCxnSpPr>
          <p:nvPr/>
        </p:nvCxnSpPr>
        <p:spPr>
          <a:xfrm>
            <a:off x="2950050" y="3893227"/>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679" name="Google Shape;679;p74"/>
          <p:cNvCxnSpPr>
            <a:stCxn id="676" idx="3"/>
            <a:endCxn id="677" idx="1"/>
          </p:cNvCxnSpPr>
          <p:nvPr/>
        </p:nvCxnSpPr>
        <p:spPr>
          <a:xfrm>
            <a:off x="5955600" y="3893227"/>
            <a:ext cx="238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75"/>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TW" sz="3600" u="none" cap="none" strike="noStrike">
                <a:solidFill>
                  <a:schemeClr val="dk1"/>
                </a:solidFill>
                <a:latin typeface="Arial"/>
                <a:ea typeface="Arial"/>
                <a:cs typeface="Arial"/>
                <a:sym typeface="Arial"/>
              </a:rPr>
              <a:t>Tensorflow- 載入模型參數</a:t>
            </a:r>
            <a:endParaRPr b="0" i="0" sz="3600" u="none" cap="none" strike="noStrike">
              <a:solidFill>
                <a:schemeClr val="dk1"/>
              </a:solidFill>
              <a:latin typeface="Arial"/>
              <a:ea typeface="Arial"/>
              <a:cs typeface="Arial"/>
              <a:sym typeface="Arial"/>
            </a:endParaRPr>
          </a:p>
        </p:txBody>
      </p:sp>
      <p:sp>
        <p:nvSpPr>
          <p:cNvPr id="685" name="Google Shape;685;p75"/>
          <p:cNvSpPr txBox="1"/>
          <p:nvPr/>
        </p:nvSpPr>
        <p:spPr>
          <a:xfrm>
            <a:off x="311700" y="491973"/>
            <a:ext cx="8211900" cy="35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sess.run(init)</a:t>
            </a:r>
            <a:endParaRPr b="0" i="0" sz="1800" u="none" cap="none" strike="noStrike">
              <a:solidFill>
                <a:srgbClr val="000000"/>
              </a:solidFill>
              <a:latin typeface="Arial"/>
              <a:ea typeface="Arial"/>
              <a:cs typeface="Arial"/>
              <a:sym typeface="Arial"/>
            </a:endParaRPr>
          </a:p>
        </p:txBody>
      </p:sp>
      <p:sp>
        <p:nvSpPr>
          <p:cNvPr id="686" name="Google Shape;686;p75"/>
          <p:cNvSpPr txBox="1"/>
          <p:nvPr>
            <p:ph idx="1" type="body"/>
          </p:nvPr>
        </p:nvSpPr>
        <p:spPr>
          <a:xfrm>
            <a:off x="311700" y="975375"/>
            <a:ext cx="8520600" cy="172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1800" u="none" cap="none" strike="noStrike">
                <a:solidFill>
                  <a:srgbClr val="000000"/>
                </a:solidFill>
                <a:latin typeface="Arial"/>
                <a:ea typeface="Arial"/>
                <a:cs typeface="Arial"/>
                <a:sym typeface="Arial"/>
              </a:rPr>
              <a:t>初始化模型</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初始化 variable 裡面的值</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將所有 variable 加入相對應的 tf.GraphKeys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不管有沒有要載入 pre-trained model 都需要初始化模型</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sng" cap="none" strike="noStrike">
                <a:solidFill>
                  <a:schemeClr val="hlink"/>
                </a:solidFill>
                <a:latin typeface="Arial"/>
                <a:ea typeface="Arial"/>
                <a:cs typeface="Arial"/>
                <a:sym typeface="Arial"/>
                <a:hlinkClick r:id="rId3"/>
              </a:rPr>
              <a:t>更詳細請參考官方說明</a:t>
            </a:r>
            <a:endParaRPr b="0" i="0" sz="1800" u="none" cap="none" strike="noStrike">
              <a:solidFill>
                <a:srgbClr val="000000"/>
              </a:solidFill>
              <a:latin typeface="Arial"/>
              <a:ea typeface="Arial"/>
              <a:cs typeface="Arial"/>
              <a:sym typeface="Arial"/>
            </a:endParaRPr>
          </a:p>
        </p:txBody>
      </p:sp>
      <p:pic>
        <p:nvPicPr>
          <p:cNvPr id="687" name="Google Shape;687;p75"/>
          <p:cNvPicPr preferRelativeResize="0"/>
          <p:nvPr/>
        </p:nvPicPr>
        <p:blipFill rotWithShape="1">
          <a:blip r:embed="rId4">
            <a:alphaModFix/>
          </a:blip>
          <a:srcRect b="0" l="0" r="0" t="0"/>
          <a:stretch/>
        </p:blipFill>
        <p:spPr>
          <a:xfrm>
            <a:off x="522175" y="2728425"/>
            <a:ext cx="5796400" cy="228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zh-TW" sz="3400">
                <a:solidFill>
                  <a:schemeClr val="dk1"/>
                </a:solidFill>
                <a:latin typeface="Arial"/>
                <a:ea typeface="Arial"/>
                <a:cs typeface="Arial"/>
                <a:sym typeface="Arial"/>
              </a:rPr>
              <a:t>理論講授</a:t>
            </a:r>
            <a:r>
              <a:rPr lang="zh-TW" sz="3400">
                <a:latin typeface="Arial"/>
                <a:ea typeface="Arial"/>
                <a:cs typeface="Arial"/>
                <a:sym typeface="Arial"/>
              </a:rPr>
              <a:t> - </a:t>
            </a:r>
            <a:r>
              <a:rPr lang="zh-TW" sz="3400">
                <a:solidFill>
                  <a:schemeClr val="dk1"/>
                </a:solidFill>
                <a:latin typeface="Arial"/>
                <a:ea typeface="Arial"/>
                <a:cs typeface="Arial"/>
                <a:sym typeface="Arial"/>
              </a:rPr>
              <a:t>Domain-adversarial training</a:t>
            </a:r>
            <a:endParaRPr sz="3400">
              <a:latin typeface="Arial"/>
              <a:ea typeface="Arial"/>
              <a:cs typeface="Arial"/>
              <a:sym typeface="Arial"/>
            </a:endParaRPr>
          </a:p>
        </p:txBody>
      </p:sp>
      <p:sp>
        <p:nvSpPr>
          <p:cNvPr id="216" name="Google Shape;216;p31"/>
          <p:cNvSpPr txBox="1"/>
          <p:nvPr/>
        </p:nvSpPr>
        <p:spPr>
          <a:xfrm>
            <a:off x="628650" y="838425"/>
            <a:ext cx="11367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0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延伸閱讀</a:t>
            </a:r>
            <a:endParaRPr b="0" i="0" sz="1800" u="none" cap="none" strike="noStrike">
              <a:solidFill>
                <a:srgbClr val="000000"/>
              </a:solidFill>
              <a:latin typeface="Arial"/>
              <a:ea typeface="Arial"/>
              <a:cs typeface="Arial"/>
              <a:sym typeface="Arial"/>
            </a:endParaRPr>
          </a:p>
        </p:txBody>
      </p:sp>
      <p:pic>
        <p:nvPicPr>
          <p:cNvPr id="217" name="Google Shape;217;p31" title="03 Domain-adversarial training.mov">
            <a:hlinkClick r:id="rId3"/>
          </p:cNvPr>
          <p:cNvPicPr preferRelativeResize="0"/>
          <p:nvPr/>
        </p:nvPicPr>
        <p:blipFill rotWithShape="1">
          <a:blip r:embed="rId4">
            <a:alphaModFix/>
          </a:blip>
          <a:srcRect b="0" l="0" r="0" t="0"/>
          <a:stretch/>
        </p:blipFill>
        <p:spPr>
          <a:xfrm>
            <a:off x="2286000" y="1390650"/>
            <a:ext cx="4572000" cy="3429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76"/>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載入模型參數</a:t>
            </a:r>
            <a:endParaRPr b="0" i="0" sz="3600" u="none" cap="none" strike="noStrike">
              <a:solidFill>
                <a:schemeClr val="dk1"/>
              </a:solidFill>
              <a:latin typeface="Arial"/>
              <a:ea typeface="Arial"/>
              <a:cs typeface="Arial"/>
              <a:sym typeface="Arial"/>
            </a:endParaRPr>
          </a:p>
        </p:txBody>
      </p:sp>
      <p:sp>
        <p:nvSpPr>
          <p:cNvPr id="693" name="Google Shape;693;p76"/>
          <p:cNvSpPr txBox="1"/>
          <p:nvPr/>
        </p:nvSpPr>
        <p:spPr>
          <a:xfrm>
            <a:off x="311700" y="491973"/>
            <a:ext cx="8211900" cy="35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Load weights from pre-trained model</a:t>
            </a:r>
            <a:endParaRPr b="0" i="0" sz="1800" u="none" cap="none" strike="noStrike">
              <a:solidFill>
                <a:srgbClr val="000000"/>
              </a:solidFill>
              <a:latin typeface="Arial"/>
              <a:ea typeface="Arial"/>
              <a:cs typeface="Arial"/>
              <a:sym typeface="Arial"/>
            </a:endParaRPr>
          </a:p>
        </p:txBody>
      </p:sp>
      <p:sp>
        <p:nvSpPr>
          <p:cNvPr id="694" name="Google Shape;694;p76"/>
          <p:cNvSpPr txBox="1"/>
          <p:nvPr>
            <p:ph idx="1" type="body"/>
          </p:nvPr>
        </p:nvSpPr>
        <p:spPr>
          <a:xfrm>
            <a:off x="311700" y="975375"/>
            <a:ext cx="8520600" cy="84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用參數清單告訴 saver 待會要從 pre-trained model 載入哪些參數</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模型參數名稱要和 pre-trained model 參數名稱一樣才能順利載入</a:t>
            </a:r>
            <a:endParaRPr b="0" i="0" sz="1800" u="none" cap="none" strike="noStrike">
              <a:solidFill>
                <a:srgbClr val="000000"/>
              </a:solidFill>
              <a:latin typeface="Arial"/>
              <a:ea typeface="Arial"/>
              <a:cs typeface="Arial"/>
              <a:sym typeface="Arial"/>
            </a:endParaRPr>
          </a:p>
        </p:txBody>
      </p:sp>
      <p:grpSp>
        <p:nvGrpSpPr>
          <p:cNvPr id="695" name="Google Shape;695;p76"/>
          <p:cNvGrpSpPr/>
          <p:nvPr/>
        </p:nvGrpSpPr>
        <p:grpSpPr>
          <a:xfrm>
            <a:off x="243107" y="2117500"/>
            <a:ext cx="5302324" cy="498250"/>
            <a:chOff x="94857" y="2374375"/>
            <a:chExt cx="5302324" cy="498250"/>
          </a:xfrm>
        </p:grpSpPr>
        <p:pic>
          <p:nvPicPr>
            <p:cNvPr id="696" name="Google Shape;696;p76"/>
            <p:cNvPicPr preferRelativeResize="0"/>
            <p:nvPr/>
          </p:nvPicPr>
          <p:blipFill rotWithShape="1">
            <a:blip r:embed="rId3">
              <a:alphaModFix/>
            </a:blip>
            <a:srcRect b="0" l="0" r="0" t="0"/>
            <a:stretch/>
          </p:blipFill>
          <p:spPr>
            <a:xfrm>
              <a:off x="94857" y="2374375"/>
              <a:ext cx="5302324" cy="498250"/>
            </a:xfrm>
            <a:prstGeom prst="rect">
              <a:avLst/>
            </a:prstGeom>
            <a:noFill/>
            <a:ln>
              <a:noFill/>
            </a:ln>
          </p:spPr>
        </p:pic>
        <p:cxnSp>
          <p:nvCxnSpPr>
            <p:cNvPr id="697" name="Google Shape;697;p76"/>
            <p:cNvCxnSpPr/>
            <p:nvPr/>
          </p:nvCxnSpPr>
          <p:spPr>
            <a:xfrm>
              <a:off x="2116407" y="2701100"/>
              <a:ext cx="3003600" cy="0"/>
            </a:xfrm>
            <a:prstGeom prst="straightConnector1">
              <a:avLst/>
            </a:prstGeom>
            <a:noFill/>
            <a:ln cap="flat" cmpd="sng" w="28575">
              <a:solidFill>
                <a:srgbClr val="000000"/>
              </a:solidFill>
              <a:prstDash val="solid"/>
              <a:round/>
              <a:headEnd len="sm" w="sm" type="none"/>
              <a:tailEnd len="sm" w="sm" type="none"/>
            </a:ln>
          </p:spPr>
        </p:cxnSp>
      </p:grpSp>
      <p:grpSp>
        <p:nvGrpSpPr>
          <p:cNvPr id="698" name="Google Shape;698;p76"/>
          <p:cNvGrpSpPr/>
          <p:nvPr/>
        </p:nvGrpSpPr>
        <p:grpSpPr>
          <a:xfrm>
            <a:off x="4513800" y="2724575"/>
            <a:ext cx="4131600" cy="2188800"/>
            <a:chOff x="5107025" y="2406600"/>
            <a:chExt cx="4131600" cy="2188800"/>
          </a:xfrm>
        </p:grpSpPr>
        <p:sp>
          <p:nvSpPr>
            <p:cNvPr id="699" name="Google Shape;699;p76"/>
            <p:cNvSpPr/>
            <p:nvPr/>
          </p:nvSpPr>
          <p:spPr>
            <a:xfrm>
              <a:off x="5328282" y="2406600"/>
              <a:ext cx="3689100" cy="1811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zh-TW" sz="900" u="none" cap="none" strike="noStrike">
                  <a:solidFill>
                    <a:schemeClr val="dk1"/>
                  </a:solidFill>
                  <a:latin typeface="Arial"/>
                  <a:ea typeface="Arial"/>
                  <a:cs typeface="Arial"/>
                  <a:sym typeface="Arial"/>
                </a:rPr>
                <a:t>resnet_v2_50/conv1/weights:0</a:t>
              </a:r>
              <a:br>
                <a:rPr b="0" i="0" lang="zh-TW" sz="900" u="none" cap="none" strike="noStrike">
                  <a:solidFill>
                    <a:schemeClr val="dk1"/>
                  </a:solidFill>
                  <a:latin typeface="Arial"/>
                  <a:ea typeface="Arial"/>
                  <a:cs typeface="Arial"/>
                  <a:sym typeface="Arial"/>
                </a:rPr>
              </a:br>
              <a:r>
                <a:rPr b="0" i="0" lang="zh-TW" sz="900" u="none" cap="none" strike="noStrike">
                  <a:solidFill>
                    <a:schemeClr val="dk1"/>
                  </a:solidFill>
                  <a:latin typeface="Arial"/>
                  <a:ea typeface="Arial"/>
                  <a:cs typeface="Arial"/>
                  <a:sym typeface="Arial"/>
                </a:rPr>
                <a:t>resnet_v2_50/conv1/biases:0</a:t>
              </a:r>
              <a:br>
                <a:rPr b="0" i="0" lang="zh-TW" sz="900" u="none" cap="none" strike="noStrike">
                  <a:solidFill>
                    <a:schemeClr val="dk1"/>
                  </a:solidFill>
                  <a:latin typeface="Arial"/>
                  <a:ea typeface="Arial"/>
                  <a:cs typeface="Arial"/>
                  <a:sym typeface="Arial"/>
                </a:rPr>
              </a:br>
              <a:r>
                <a:rPr b="0" i="0" lang="zh-TW" sz="900" u="none" cap="none" strike="noStrike">
                  <a:solidFill>
                    <a:schemeClr val="dk1"/>
                  </a:solidFill>
                  <a:latin typeface="Arial"/>
                  <a:ea typeface="Arial"/>
                  <a:cs typeface="Arial"/>
                  <a:sym typeface="Arial"/>
                </a:rPr>
                <a:t>resnet_v2_50/block1/unit_1/bottleneck_v2/preact/gamma:0</a:t>
              </a:r>
              <a:br>
                <a:rPr b="0" i="0" lang="zh-TW" sz="900" u="none" cap="none" strike="noStrike">
                  <a:solidFill>
                    <a:schemeClr val="dk1"/>
                  </a:solidFill>
                  <a:latin typeface="Arial"/>
                  <a:ea typeface="Arial"/>
                  <a:cs typeface="Arial"/>
                  <a:sym typeface="Arial"/>
                </a:rPr>
              </a:br>
              <a:r>
                <a:rPr b="0" i="0" lang="zh-TW" sz="900" u="none" cap="none" strike="noStrike">
                  <a:solidFill>
                    <a:schemeClr val="dk1"/>
                  </a:solidFill>
                  <a:latin typeface="Arial"/>
                  <a:ea typeface="Arial"/>
                  <a:cs typeface="Arial"/>
                  <a:sym typeface="Arial"/>
                </a:rPr>
                <a:t>resnet_v2_50/block1/unit_1/bottleneck_v2/preact/beta:0</a:t>
              </a:r>
              <a:br>
                <a:rPr b="0" i="0" lang="zh-TW" sz="900" u="none" cap="none" strike="noStrike">
                  <a:solidFill>
                    <a:schemeClr val="dk1"/>
                  </a:solidFill>
                  <a:latin typeface="Arial"/>
                  <a:ea typeface="Arial"/>
                  <a:cs typeface="Arial"/>
                  <a:sym typeface="Arial"/>
                </a:rPr>
              </a:br>
              <a:r>
                <a:rPr b="0" i="0" lang="zh-TW" sz="900" u="none" cap="none" strike="noStrike">
                  <a:solidFill>
                    <a:schemeClr val="dk1"/>
                  </a:solidFill>
                  <a:latin typeface="Arial"/>
                  <a:ea typeface="Arial"/>
                  <a:cs typeface="Arial"/>
                  <a:sym typeface="Arial"/>
                </a:rPr>
                <a:t>resnet_v2_50/block1/unit_1/bottleneck_v2/shortcut/weights:0</a:t>
              </a:r>
              <a:br>
                <a:rPr b="0" i="0" lang="zh-TW" sz="900" u="none" cap="none" strike="noStrike">
                  <a:solidFill>
                    <a:schemeClr val="dk1"/>
                  </a:solidFill>
                  <a:latin typeface="Arial"/>
                  <a:ea typeface="Arial"/>
                  <a:cs typeface="Arial"/>
                  <a:sym typeface="Arial"/>
                </a:rPr>
              </a:br>
              <a:r>
                <a:rPr b="0" i="0" lang="zh-TW" sz="900" u="none" cap="none" strike="noStrike">
                  <a:solidFill>
                    <a:schemeClr val="dk1"/>
                  </a:solidFill>
                  <a:latin typeface="Arial"/>
                  <a:ea typeface="Arial"/>
                  <a:cs typeface="Arial"/>
                  <a:sym typeface="Arial"/>
                </a:rPr>
                <a:t>resnet_v2_50/block1/unit_1/bottleneck_v2/shortcut/biases:0</a:t>
              </a:r>
              <a:br>
                <a:rPr b="0" i="0" lang="zh-TW" sz="900" u="none" cap="none" strike="noStrike">
                  <a:solidFill>
                    <a:schemeClr val="dk1"/>
                  </a:solidFill>
                  <a:latin typeface="Arial"/>
                  <a:ea typeface="Arial"/>
                  <a:cs typeface="Arial"/>
                  <a:sym typeface="Arial"/>
                </a:rPr>
              </a:br>
              <a:r>
                <a:rPr b="0" i="0" lang="zh-TW" sz="900" u="none" cap="none" strike="noStrike">
                  <a:solidFill>
                    <a:schemeClr val="dk1"/>
                  </a:solidFill>
                  <a:latin typeface="Arial"/>
                  <a:ea typeface="Arial"/>
                  <a:cs typeface="Arial"/>
                  <a:sym typeface="Arial"/>
                </a:rPr>
                <a:t>resnet_v2_50/block1/unit_1/bottleneck_v2/conv1/weights:0</a:t>
              </a:r>
              <a:br>
                <a:rPr b="0" i="0" lang="zh-TW" sz="900" u="none" cap="none" strike="noStrike">
                  <a:solidFill>
                    <a:schemeClr val="dk1"/>
                  </a:solidFill>
                  <a:latin typeface="Arial"/>
                  <a:ea typeface="Arial"/>
                  <a:cs typeface="Arial"/>
                  <a:sym typeface="Arial"/>
                </a:rPr>
              </a:br>
              <a:r>
                <a:rPr b="0" i="0" lang="zh-TW" sz="900" u="none" cap="none" strike="noStrike">
                  <a:solidFill>
                    <a:schemeClr val="dk1"/>
                  </a:solidFill>
                  <a:latin typeface="Arial"/>
                  <a:ea typeface="Arial"/>
                  <a:cs typeface="Arial"/>
                  <a:sym typeface="Arial"/>
                </a:rPr>
                <a:t>resnet_v2_50/block1/unit_1/bottleneck_v2/conv1/BatchNorm/gamma:0</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zh-TW" sz="900" u="none" cap="none" strike="noStrike">
                  <a:solidFill>
                    <a:schemeClr val="dk1"/>
                  </a:solidFill>
                  <a:latin typeface="Arial"/>
                  <a:ea typeface="Arial"/>
                  <a:cs typeface="Arial"/>
                  <a:sym typeface="Arial"/>
                </a:rPr>
                <a:t>...</a:t>
              </a:r>
              <a:endParaRPr b="0" i="0" sz="900" u="none" cap="none" strike="noStrike">
                <a:solidFill>
                  <a:schemeClr val="dk1"/>
                </a:solidFill>
                <a:latin typeface="Arial"/>
                <a:ea typeface="Arial"/>
                <a:cs typeface="Arial"/>
                <a:sym typeface="Arial"/>
              </a:endParaRPr>
            </a:p>
          </p:txBody>
        </p:sp>
        <p:sp>
          <p:nvSpPr>
            <p:cNvPr id="700" name="Google Shape;700;p76"/>
            <p:cNvSpPr txBox="1"/>
            <p:nvPr/>
          </p:nvSpPr>
          <p:spPr>
            <a:xfrm>
              <a:off x="5107025" y="4218000"/>
              <a:ext cx="4131600" cy="37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想知道模型架構的參數怎麼命名的，可以參考 </a:t>
              </a:r>
              <a:r>
                <a:rPr b="0" i="0" lang="zh-TW" sz="1000" u="none" cap="none" strike="noStrike">
                  <a:solidFill>
                    <a:schemeClr val="dk1"/>
                  </a:solidFill>
                  <a:latin typeface="Arial"/>
                  <a:ea typeface="Arial"/>
                  <a:cs typeface="Arial"/>
                  <a:sym typeface="Arial"/>
                </a:rPr>
                <a:t>tf_model / resnet_v2.py</a:t>
              </a:r>
              <a:endParaRPr b="0" i="0" sz="1000" u="none" cap="none" strike="noStrike">
                <a:solidFill>
                  <a:srgbClr val="000000"/>
                </a:solidFill>
                <a:latin typeface="Arial"/>
                <a:ea typeface="Arial"/>
                <a:cs typeface="Arial"/>
                <a:sym typeface="Arial"/>
              </a:endParaRPr>
            </a:p>
          </p:txBody>
        </p:sp>
      </p:grpSp>
      <p:sp>
        <p:nvSpPr>
          <p:cNvPr id="701" name="Google Shape;701;p76"/>
          <p:cNvSpPr/>
          <p:nvPr/>
        </p:nvSpPr>
        <p:spPr>
          <a:xfrm>
            <a:off x="4814775" y="1998600"/>
            <a:ext cx="1746779" cy="617161"/>
          </a:xfrm>
          <a:custGeom>
            <a:rect b="b" l="l" r="r" t="t"/>
            <a:pathLst>
              <a:path extrusionOk="0" h="15663" w="66260">
                <a:moveTo>
                  <a:pt x="0" y="7671"/>
                </a:moveTo>
                <a:cubicBezTo>
                  <a:pt x="8465" y="6425"/>
                  <a:pt x="39748" y="-1138"/>
                  <a:pt x="50791" y="194"/>
                </a:cubicBezTo>
                <a:cubicBezTo>
                  <a:pt x="61834" y="1526"/>
                  <a:pt x="63682" y="13085"/>
                  <a:pt x="66260" y="15663"/>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pic>
        <p:nvPicPr>
          <p:cNvPr id="706" name="Google Shape;706;p77" title="transfer learning 6">
            <a:hlinkClick r:id="rId3"/>
          </p:cNvPr>
          <p:cNvPicPr preferRelativeResize="0"/>
          <p:nvPr/>
        </p:nvPicPr>
        <p:blipFill rotWithShape="1">
          <a:blip r:embed="rId4">
            <a:alphaModFix/>
          </a:blip>
          <a:srcRect b="0" l="0" r="0" t="0"/>
          <a:stretch/>
        </p:blipFill>
        <p:spPr>
          <a:xfrm>
            <a:off x="1814683" y="979650"/>
            <a:ext cx="5514641" cy="4135975"/>
          </a:xfrm>
          <a:prstGeom prst="rect">
            <a:avLst/>
          </a:prstGeom>
          <a:noFill/>
          <a:ln>
            <a:noFill/>
          </a:ln>
        </p:spPr>
      </p:pic>
      <p:sp>
        <p:nvSpPr>
          <p:cNvPr id="707" name="Google Shape;707;p7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TW"/>
              <a:t>實作 - 實際執行模型訓練</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78"/>
          <p:cNvSpPr txBox="1"/>
          <p:nvPr>
            <p:ph type="title"/>
          </p:nvPr>
        </p:nvSpPr>
        <p:spPr>
          <a:xfrm>
            <a:off x="621325" y="2976450"/>
            <a:ext cx="78096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0" i="0" lang="zh-TW" sz="3600" u="none" cap="none" strike="noStrike">
                <a:solidFill>
                  <a:schemeClr val="dk1"/>
                </a:solidFill>
                <a:latin typeface="Arial"/>
                <a:ea typeface="Arial"/>
                <a:cs typeface="Arial"/>
                <a:sym typeface="Arial"/>
              </a:rPr>
              <a:t>Tensorflow- 實際執行模型訓練</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79"/>
          <p:cNvSpPr txBox="1"/>
          <p:nvPr>
            <p:ph idx="4294967295" type="title"/>
          </p:nvPr>
        </p:nvSpPr>
        <p:spPr>
          <a:xfrm>
            <a:off x="311700" y="279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TW" sz="2800" u="none" cap="none" strike="noStrike">
                <a:solidFill>
                  <a:schemeClr val="dk1"/>
                </a:solidFill>
                <a:latin typeface="Arial"/>
                <a:ea typeface="Arial"/>
                <a:cs typeface="Arial"/>
                <a:sym typeface="Arial"/>
              </a:rPr>
              <a:t>樣板程式碼流程</a:t>
            </a:r>
            <a:endParaRPr b="0" i="0" sz="2800" u="none" cap="none" strike="noStrike">
              <a:solidFill>
                <a:schemeClr val="dk1"/>
              </a:solidFill>
              <a:latin typeface="Arial"/>
              <a:ea typeface="Arial"/>
              <a:cs typeface="Arial"/>
              <a:sym typeface="Arial"/>
            </a:endParaRPr>
          </a:p>
        </p:txBody>
      </p:sp>
      <p:sp>
        <p:nvSpPr>
          <p:cNvPr id="718" name="Google Shape;718;p79"/>
          <p:cNvSpPr txBox="1"/>
          <p:nvPr/>
        </p:nvSpPr>
        <p:spPr>
          <a:xfrm>
            <a:off x="1828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前置作業</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生成資料檔案路徑清單</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packages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定義影像前處理</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 model dict &amp; callbacks</a:t>
            </a:r>
            <a:endParaRPr b="0" i="0" sz="1400" u="none" cap="none" strike="noStrike">
              <a:solidFill>
                <a:srgbClr val="000000"/>
              </a:solidFill>
              <a:latin typeface="Arial"/>
              <a:ea typeface="Arial"/>
              <a:cs typeface="Arial"/>
              <a:sym typeface="Arial"/>
            </a:endParaRPr>
          </a:p>
        </p:txBody>
      </p:sp>
      <p:sp>
        <p:nvSpPr>
          <p:cNvPr id="719" name="Google Shape;719;p79"/>
          <p:cNvSpPr txBox="1"/>
          <p:nvPr/>
        </p:nvSpPr>
        <p:spPr>
          <a:xfrm>
            <a:off x="31884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Load data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train, val, test.csv</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data generator</a:t>
            </a:r>
            <a:endParaRPr b="0" i="0" sz="1400" u="none" cap="none" strike="noStrike">
              <a:solidFill>
                <a:srgbClr val="000000"/>
              </a:solidFill>
              <a:latin typeface="Arial"/>
              <a:ea typeface="Arial"/>
              <a:cs typeface="Arial"/>
              <a:sym typeface="Arial"/>
            </a:endParaRPr>
          </a:p>
        </p:txBody>
      </p:sp>
      <p:sp>
        <p:nvSpPr>
          <p:cNvPr id="720" name="Google Shape;720;p79"/>
          <p:cNvSpPr txBox="1"/>
          <p:nvPr/>
        </p:nvSpPr>
        <p:spPr>
          <a:xfrm>
            <a:off x="6194000" y="986150"/>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建立靜態圖 (graph)</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graph, session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optimizer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placeholder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resnet_v2_50 model</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loss, update</a:t>
            </a:r>
            <a:endParaRPr b="0" i="0" sz="1400" u="none" cap="none" strike="noStrike">
              <a:solidFill>
                <a:schemeClr val="dk1"/>
              </a:solidFill>
              <a:latin typeface="Arial"/>
              <a:ea typeface="Arial"/>
              <a:cs typeface="Arial"/>
              <a:sym typeface="Arial"/>
            </a:endParaRPr>
          </a:p>
        </p:txBody>
      </p:sp>
      <p:sp>
        <p:nvSpPr>
          <p:cNvPr id="721" name="Google Shape;721;p79"/>
          <p:cNvSpPr txBox="1"/>
          <p:nvPr/>
        </p:nvSpPr>
        <p:spPr>
          <a:xfrm>
            <a:off x="18285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載入模型</a:t>
            </a:r>
            <a:r>
              <a:rPr b="0" i="0" lang="zh-TW" sz="1400" u="none" cap="none" strike="noStrike">
                <a:solidFill>
                  <a:schemeClr val="dk1"/>
                </a:solidFill>
                <a:latin typeface="Arial"/>
                <a:ea typeface="Arial"/>
                <a:cs typeface="Arial"/>
                <a:sym typeface="Arial"/>
              </a:rPr>
              <a:t>參數</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tf.train.saver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var_list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saver.restore</a:t>
            </a:r>
            <a:endParaRPr b="0" i="0" sz="1400" u="none" cap="none" strike="noStrike">
              <a:solidFill>
                <a:srgbClr val="000000"/>
              </a:solidFill>
              <a:latin typeface="Arial"/>
              <a:ea typeface="Arial"/>
              <a:cs typeface="Arial"/>
              <a:sym typeface="Arial"/>
            </a:endParaRPr>
          </a:p>
        </p:txBody>
      </p:sp>
      <p:cxnSp>
        <p:nvCxnSpPr>
          <p:cNvPr id="722" name="Google Shape;722;p79"/>
          <p:cNvCxnSpPr>
            <a:endCxn id="719" idx="1"/>
          </p:cNvCxnSpPr>
          <p:nvPr/>
        </p:nvCxnSpPr>
        <p:spPr>
          <a:xfrm>
            <a:off x="29499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723" name="Google Shape;723;p79"/>
          <p:cNvCxnSpPr>
            <a:stCxn id="719" idx="3"/>
            <a:endCxn id="720" idx="1"/>
          </p:cNvCxnSpPr>
          <p:nvPr/>
        </p:nvCxnSpPr>
        <p:spPr>
          <a:xfrm>
            <a:off x="59556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724" name="Google Shape;724;p79"/>
          <p:cNvCxnSpPr>
            <a:stCxn id="720" idx="2"/>
            <a:endCxn id="721" idx="0"/>
          </p:cNvCxnSpPr>
          <p:nvPr/>
        </p:nvCxnSpPr>
        <p:spPr>
          <a:xfrm rot="5400000">
            <a:off x="4430450" y="-128500"/>
            <a:ext cx="283200" cy="6011100"/>
          </a:xfrm>
          <a:prstGeom prst="bentConnector3">
            <a:avLst>
              <a:gd fmla="val 49987" name="adj1"/>
            </a:avLst>
          </a:prstGeom>
          <a:noFill/>
          <a:ln cap="flat" cmpd="sng" w="9525">
            <a:solidFill>
              <a:schemeClr val="dk2"/>
            </a:solidFill>
            <a:prstDash val="solid"/>
            <a:round/>
            <a:headEnd len="sm" w="sm" type="none"/>
            <a:tailEnd len="med" w="med" type="triangle"/>
          </a:ln>
        </p:spPr>
      </p:cxnSp>
      <p:sp>
        <p:nvSpPr>
          <p:cNvPr id="725" name="Google Shape;725;p79"/>
          <p:cNvSpPr txBox="1"/>
          <p:nvPr/>
        </p:nvSpPr>
        <p:spPr>
          <a:xfrm>
            <a:off x="3188400" y="3018577"/>
            <a:ext cx="2767200" cy="1749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實際執行模型訓練</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update 操作 (train)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操作 (val)</a:t>
            </a:r>
            <a:endParaRPr b="0" i="0" sz="1400" u="none" cap="none" strike="noStrike">
              <a:solidFill>
                <a:srgbClr val="000000"/>
              </a:solidFill>
              <a:latin typeface="Arial"/>
              <a:ea typeface="Arial"/>
              <a:cs typeface="Arial"/>
              <a:sym typeface="Arial"/>
            </a:endParaRPr>
          </a:p>
        </p:txBody>
      </p:sp>
      <p:sp>
        <p:nvSpPr>
          <p:cNvPr id="726" name="Google Shape;726;p79"/>
          <p:cNvSpPr txBox="1"/>
          <p:nvPr/>
        </p:nvSpPr>
        <p:spPr>
          <a:xfrm>
            <a:off x="6193950" y="3018573"/>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模型測試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saver.restore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執行 pred_softmax 操作</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accuracy</a:t>
            </a:r>
            <a:endParaRPr b="0" i="0" sz="1400" u="none" cap="none" strike="noStrike">
              <a:solidFill>
                <a:schemeClr val="dk1"/>
              </a:solidFill>
              <a:latin typeface="Arial"/>
              <a:ea typeface="Arial"/>
              <a:cs typeface="Arial"/>
              <a:sym typeface="Arial"/>
            </a:endParaRPr>
          </a:p>
        </p:txBody>
      </p:sp>
      <p:cxnSp>
        <p:nvCxnSpPr>
          <p:cNvPr id="727" name="Google Shape;727;p79"/>
          <p:cNvCxnSpPr>
            <a:stCxn id="721" idx="3"/>
            <a:endCxn id="725" idx="1"/>
          </p:cNvCxnSpPr>
          <p:nvPr/>
        </p:nvCxnSpPr>
        <p:spPr>
          <a:xfrm>
            <a:off x="2950050" y="3893227"/>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728" name="Google Shape;728;p79"/>
          <p:cNvCxnSpPr>
            <a:stCxn id="725" idx="3"/>
            <a:endCxn id="726" idx="1"/>
          </p:cNvCxnSpPr>
          <p:nvPr/>
        </p:nvCxnSpPr>
        <p:spPr>
          <a:xfrm>
            <a:off x="5955600" y="3893227"/>
            <a:ext cx="238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grpSp>
        <p:nvGrpSpPr>
          <p:cNvPr id="733" name="Google Shape;733;p80"/>
          <p:cNvGrpSpPr/>
          <p:nvPr/>
        </p:nvGrpSpPr>
        <p:grpSpPr>
          <a:xfrm>
            <a:off x="0" y="2752275"/>
            <a:ext cx="4552675" cy="1293325"/>
            <a:chOff x="45125" y="3132525"/>
            <a:chExt cx="4552675" cy="1293325"/>
          </a:xfrm>
        </p:grpSpPr>
        <p:pic>
          <p:nvPicPr>
            <p:cNvPr id="734" name="Google Shape;734;p80"/>
            <p:cNvPicPr preferRelativeResize="0"/>
            <p:nvPr/>
          </p:nvPicPr>
          <p:blipFill rotWithShape="1">
            <a:blip r:embed="rId3">
              <a:alphaModFix/>
            </a:blip>
            <a:srcRect b="0" l="0" r="0" t="0"/>
            <a:stretch/>
          </p:blipFill>
          <p:spPr>
            <a:xfrm>
              <a:off x="45125" y="3132525"/>
              <a:ext cx="4552675" cy="1293325"/>
            </a:xfrm>
            <a:prstGeom prst="rect">
              <a:avLst/>
            </a:prstGeom>
            <a:noFill/>
            <a:ln>
              <a:noFill/>
            </a:ln>
          </p:spPr>
        </p:pic>
        <p:sp>
          <p:nvSpPr>
            <p:cNvPr id="735" name="Google Shape;735;p80"/>
            <p:cNvSpPr txBox="1"/>
            <p:nvPr/>
          </p:nvSpPr>
          <p:spPr>
            <a:xfrm>
              <a:off x="2500850" y="3132525"/>
              <a:ext cx="1617600" cy="2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Training stage</a:t>
              </a:r>
              <a:endParaRPr b="0" i="0" sz="1400" u="none" cap="none" strike="noStrike">
                <a:solidFill>
                  <a:srgbClr val="000000"/>
                </a:solidFill>
                <a:latin typeface="Arial"/>
                <a:ea typeface="Arial"/>
                <a:cs typeface="Arial"/>
                <a:sym typeface="Arial"/>
              </a:endParaRPr>
            </a:p>
          </p:txBody>
        </p:sp>
      </p:grpSp>
      <p:sp>
        <p:nvSpPr>
          <p:cNvPr id="736" name="Google Shape;736;p80"/>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實際執行模型訓練</a:t>
            </a:r>
            <a:endParaRPr b="0" i="0" sz="3600" u="none" cap="none" strike="noStrike">
              <a:solidFill>
                <a:schemeClr val="dk1"/>
              </a:solidFill>
              <a:latin typeface="Arial"/>
              <a:ea typeface="Arial"/>
              <a:cs typeface="Arial"/>
              <a:sym typeface="Arial"/>
            </a:endParaRPr>
          </a:p>
        </p:txBody>
      </p:sp>
      <p:sp>
        <p:nvSpPr>
          <p:cNvPr id="737" name="Google Shape;737;p80"/>
          <p:cNvSpPr txBox="1"/>
          <p:nvPr/>
        </p:nvSpPr>
        <p:spPr>
          <a:xfrm>
            <a:off x="311700" y="491973"/>
            <a:ext cx="8211900" cy="35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loss, update</a:t>
            </a:r>
            <a:endParaRPr b="0" i="0" sz="1800" u="none" cap="none" strike="noStrike">
              <a:solidFill>
                <a:srgbClr val="000000"/>
              </a:solidFill>
              <a:latin typeface="Arial"/>
              <a:ea typeface="Arial"/>
              <a:cs typeface="Arial"/>
              <a:sym typeface="Arial"/>
            </a:endParaRPr>
          </a:p>
        </p:txBody>
      </p:sp>
      <p:sp>
        <p:nvSpPr>
          <p:cNvPr id="738" name="Google Shape;738;p80"/>
          <p:cNvSpPr txBox="1"/>
          <p:nvPr>
            <p:ph idx="1" type="body"/>
          </p:nvPr>
        </p:nvSpPr>
        <p:spPr>
          <a:xfrm>
            <a:off x="311700" y="975375"/>
            <a:ext cx="8776500" cy="1776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graph 中定義的計算流程都會被連結起來</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chemeClr val="dk1"/>
                </a:solidFill>
                <a:latin typeface="Arial"/>
                <a:ea typeface="Arial"/>
                <a:cs typeface="Arial"/>
                <a:sym typeface="Arial"/>
              </a:rPr>
              <a:t>以計算 loss 為例</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chemeClr val="dk1"/>
                </a:solidFill>
                <a:latin typeface="Arial"/>
                <a:ea typeface="Arial"/>
                <a:cs typeface="Arial"/>
                <a:sym typeface="Arial"/>
              </a:rPr>
              <a:t>執行 sess.run(loss, feed_dict={input_img: x[0], y_true: y,is_training: True}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會連鎖執行下圖紅色流程和藍色流程</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Tensorflow 的 data flow 概念</a:t>
            </a:r>
            <a:endParaRPr b="0" i="0" sz="1800" u="none" cap="none" strike="noStrike">
              <a:solidFill>
                <a:schemeClr val="dk1"/>
              </a:solidFill>
              <a:latin typeface="Arial"/>
              <a:ea typeface="Arial"/>
              <a:cs typeface="Arial"/>
              <a:sym typeface="Arial"/>
            </a:endParaRPr>
          </a:p>
        </p:txBody>
      </p:sp>
      <p:grpSp>
        <p:nvGrpSpPr>
          <p:cNvPr id="739" name="Google Shape;739;p80"/>
          <p:cNvGrpSpPr/>
          <p:nvPr/>
        </p:nvGrpSpPr>
        <p:grpSpPr>
          <a:xfrm>
            <a:off x="4048831" y="2228044"/>
            <a:ext cx="5069332" cy="2884363"/>
            <a:chOff x="3632382" y="1953675"/>
            <a:chExt cx="5309869" cy="3021224"/>
          </a:xfrm>
        </p:grpSpPr>
        <p:grpSp>
          <p:nvGrpSpPr>
            <p:cNvPr id="740" name="Google Shape;740;p80"/>
            <p:cNvGrpSpPr/>
            <p:nvPr/>
          </p:nvGrpSpPr>
          <p:grpSpPr>
            <a:xfrm>
              <a:off x="3632382" y="1953675"/>
              <a:ext cx="5309869" cy="3021224"/>
              <a:chOff x="3556182" y="2006400"/>
              <a:chExt cx="5309869" cy="3021224"/>
            </a:xfrm>
          </p:grpSpPr>
          <p:pic>
            <p:nvPicPr>
              <p:cNvPr id="741" name="Google Shape;741;p80"/>
              <p:cNvPicPr preferRelativeResize="0"/>
              <p:nvPr/>
            </p:nvPicPr>
            <p:blipFill rotWithShape="1">
              <a:blip r:embed="rId4">
                <a:alphaModFix/>
              </a:blip>
              <a:srcRect b="0" l="0" r="0" t="0"/>
              <a:stretch/>
            </p:blipFill>
            <p:spPr>
              <a:xfrm>
                <a:off x="3556182" y="2006400"/>
                <a:ext cx="5309869" cy="3021224"/>
              </a:xfrm>
              <a:prstGeom prst="rect">
                <a:avLst/>
              </a:prstGeom>
              <a:noFill/>
              <a:ln>
                <a:noFill/>
              </a:ln>
            </p:spPr>
          </p:pic>
          <p:sp>
            <p:nvSpPr>
              <p:cNvPr id="742" name="Google Shape;742;p80"/>
              <p:cNvSpPr/>
              <p:nvPr/>
            </p:nvSpPr>
            <p:spPr>
              <a:xfrm>
                <a:off x="3894962" y="3699700"/>
                <a:ext cx="1996225" cy="296500"/>
              </a:xfrm>
              <a:custGeom>
                <a:rect b="b" l="l" r="r" t="t"/>
                <a:pathLst>
                  <a:path extrusionOk="0" h="11860" w="79849">
                    <a:moveTo>
                      <a:pt x="1472" y="0"/>
                    </a:moveTo>
                    <a:cubicBezTo>
                      <a:pt x="2503" y="1074"/>
                      <a:pt x="-5403" y="4469"/>
                      <a:pt x="7660" y="6446"/>
                    </a:cubicBezTo>
                    <a:cubicBezTo>
                      <a:pt x="20723" y="8423"/>
                      <a:pt x="67818" y="10958"/>
                      <a:pt x="79849" y="11860"/>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80"/>
              <p:cNvSpPr/>
              <p:nvPr/>
            </p:nvSpPr>
            <p:spPr>
              <a:xfrm>
                <a:off x="4196025" y="2861800"/>
                <a:ext cx="2017425" cy="412500"/>
              </a:xfrm>
              <a:custGeom>
                <a:rect b="b" l="l" r="r" t="t"/>
                <a:pathLst>
                  <a:path extrusionOk="0" h="16500" w="80697">
                    <a:moveTo>
                      <a:pt x="0" y="0"/>
                    </a:moveTo>
                    <a:cubicBezTo>
                      <a:pt x="10485" y="988"/>
                      <a:pt x="49458" y="3180"/>
                      <a:pt x="62907" y="5930"/>
                    </a:cubicBezTo>
                    <a:cubicBezTo>
                      <a:pt x="76357" y="8680"/>
                      <a:pt x="77732" y="14738"/>
                      <a:pt x="80697" y="16500"/>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0"/>
              <p:cNvSpPr/>
              <p:nvPr/>
            </p:nvSpPr>
            <p:spPr>
              <a:xfrm>
                <a:off x="4415150" y="3163651"/>
                <a:ext cx="1720950" cy="123550"/>
              </a:xfrm>
              <a:custGeom>
                <a:rect b="b" l="l" r="r" t="t"/>
                <a:pathLst>
                  <a:path extrusionOk="0" h="4942" w="68838">
                    <a:moveTo>
                      <a:pt x="68838" y="4942"/>
                    </a:moveTo>
                    <a:cubicBezTo>
                      <a:pt x="62565" y="4126"/>
                      <a:pt x="42670" y="215"/>
                      <a:pt x="31197" y="43"/>
                    </a:cubicBezTo>
                    <a:cubicBezTo>
                      <a:pt x="19724" y="-129"/>
                      <a:pt x="5200" y="3266"/>
                      <a:pt x="0" y="3911"/>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0"/>
              <p:cNvSpPr/>
              <p:nvPr/>
            </p:nvSpPr>
            <p:spPr>
              <a:xfrm>
                <a:off x="3803584" y="3267876"/>
                <a:ext cx="702694" cy="123546"/>
              </a:xfrm>
              <a:custGeom>
                <a:rect b="b" l="l" r="r" t="t"/>
                <a:pathLst>
                  <a:path extrusionOk="0" h="5929" w="24721">
                    <a:moveTo>
                      <a:pt x="24721" y="0"/>
                    </a:moveTo>
                    <a:cubicBezTo>
                      <a:pt x="20768" y="430"/>
                      <a:pt x="4354" y="1590"/>
                      <a:pt x="1002" y="2578"/>
                    </a:cubicBezTo>
                    <a:cubicBezTo>
                      <a:pt x="-2350" y="3566"/>
                      <a:pt x="4010" y="5371"/>
                      <a:pt x="4611" y="5929"/>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0"/>
              <p:cNvSpPr/>
              <p:nvPr/>
            </p:nvSpPr>
            <p:spPr>
              <a:xfrm>
                <a:off x="3575593" y="2952025"/>
                <a:ext cx="1896625" cy="1134425"/>
              </a:xfrm>
              <a:custGeom>
                <a:rect b="b" l="l" r="r" t="t"/>
                <a:pathLst>
                  <a:path extrusionOk="0" h="45377" w="75865">
                    <a:moveTo>
                      <a:pt x="7027" y="0"/>
                    </a:moveTo>
                    <a:cubicBezTo>
                      <a:pt x="6640" y="6489"/>
                      <a:pt x="-6766" y="31368"/>
                      <a:pt x="4707" y="38931"/>
                    </a:cubicBezTo>
                    <a:cubicBezTo>
                      <a:pt x="16180" y="46494"/>
                      <a:pt x="64005" y="44303"/>
                      <a:pt x="75865" y="45377"/>
                    </a:cubicBezTo>
                  </a:path>
                </a:pathLst>
              </a:cu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80"/>
              <p:cNvSpPr txBox="1"/>
              <p:nvPr/>
            </p:nvSpPr>
            <p:spPr>
              <a:xfrm>
                <a:off x="4875950" y="2602950"/>
                <a:ext cx="657600" cy="2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1</a:t>
                </a:r>
                <a:endParaRPr b="0" i="0" sz="1400" u="none" cap="none" strike="noStrike">
                  <a:solidFill>
                    <a:srgbClr val="FF0000"/>
                  </a:solidFill>
                  <a:latin typeface="Arial"/>
                  <a:ea typeface="Arial"/>
                  <a:cs typeface="Arial"/>
                  <a:sym typeface="Arial"/>
                </a:endParaRPr>
              </a:p>
            </p:txBody>
          </p:sp>
          <p:sp>
            <p:nvSpPr>
              <p:cNvPr id="748" name="Google Shape;748;p80"/>
              <p:cNvSpPr txBox="1"/>
              <p:nvPr/>
            </p:nvSpPr>
            <p:spPr>
              <a:xfrm>
                <a:off x="4635175" y="2919850"/>
                <a:ext cx="657600" cy="2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2</a:t>
                </a:r>
                <a:endParaRPr b="0" i="0" sz="1400" u="none" cap="none" strike="noStrike">
                  <a:solidFill>
                    <a:srgbClr val="FF0000"/>
                  </a:solidFill>
                  <a:latin typeface="Arial"/>
                  <a:ea typeface="Arial"/>
                  <a:cs typeface="Arial"/>
                  <a:sym typeface="Arial"/>
                </a:endParaRPr>
              </a:p>
            </p:txBody>
          </p:sp>
          <p:sp>
            <p:nvSpPr>
              <p:cNvPr id="749" name="Google Shape;749;p80"/>
              <p:cNvSpPr txBox="1"/>
              <p:nvPr/>
            </p:nvSpPr>
            <p:spPr>
              <a:xfrm>
                <a:off x="3848700" y="2990800"/>
                <a:ext cx="657600" cy="2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3</a:t>
                </a:r>
                <a:endParaRPr b="0" i="0" sz="1400" u="none" cap="none" strike="noStrike">
                  <a:solidFill>
                    <a:srgbClr val="FF0000"/>
                  </a:solidFill>
                  <a:latin typeface="Arial"/>
                  <a:ea typeface="Arial"/>
                  <a:cs typeface="Arial"/>
                  <a:sym typeface="Arial"/>
                </a:endParaRPr>
              </a:p>
            </p:txBody>
          </p:sp>
          <p:sp>
            <p:nvSpPr>
              <p:cNvPr id="750" name="Google Shape;750;p80"/>
              <p:cNvSpPr txBox="1"/>
              <p:nvPr/>
            </p:nvSpPr>
            <p:spPr>
              <a:xfrm>
                <a:off x="3936450" y="3301277"/>
                <a:ext cx="657600" cy="2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4</a:t>
                </a:r>
                <a:endParaRPr b="0" i="0" sz="1400" u="none" cap="none" strike="noStrike">
                  <a:solidFill>
                    <a:srgbClr val="FF0000"/>
                  </a:solidFill>
                  <a:latin typeface="Arial"/>
                  <a:ea typeface="Arial"/>
                  <a:cs typeface="Arial"/>
                  <a:sym typeface="Arial"/>
                </a:endParaRPr>
              </a:p>
            </p:txBody>
          </p:sp>
          <p:sp>
            <p:nvSpPr>
              <p:cNvPr id="751" name="Google Shape;751;p80"/>
              <p:cNvSpPr txBox="1"/>
              <p:nvPr/>
            </p:nvSpPr>
            <p:spPr>
              <a:xfrm>
                <a:off x="4415150" y="3609400"/>
                <a:ext cx="657600" cy="2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5</a:t>
                </a:r>
                <a:endParaRPr b="0" i="0" sz="1400" u="none" cap="none" strike="noStrike">
                  <a:solidFill>
                    <a:srgbClr val="FF0000"/>
                  </a:solidFill>
                  <a:latin typeface="Arial"/>
                  <a:ea typeface="Arial"/>
                  <a:cs typeface="Arial"/>
                  <a:sym typeface="Arial"/>
                </a:endParaRPr>
              </a:p>
            </p:txBody>
          </p:sp>
        </p:grpSp>
        <p:sp>
          <p:nvSpPr>
            <p:cNvPr id="752" name="Google Shape;752;p80"/>
            <p:cNvSpPr/>
            <p:nvPr/>
          </p:nvSpPr>
          <p:spPr>
            <a:xfrm>
              <a:off x="4012656" y="3352603"/>
              <a:ext cx="56588" cy="263328"/>
            </a:xfrm>
            <a:custGeom>
              <a:rect b="b" l="l" r="r" t="t"/>
              <a:pathLst>
                <a:path extrusionOk="0" h="9540" w="3180">
                  <a:moveTo>
                    <a:pt x="0" y="0"/>
                  </a:moveTo>
                  <a:cubicBezTo>
                    <a:pt x="516" y="774"/>
                    <a:pt x="2750" y="3051"/>
                    <a:pt x="3094" y="4641"/>
                  </a:cubicBezTo>
                  <a:cubicBezTo>
                    <a:pt x="3438" y="6231"/>
                    <a:pt x="2235" y="8724"/>
                    <a:pt x="2063" y="9540"/>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3" name="Google Shape;753;p80"/>
          <p:cNvSpPr txBox="1"/>
          <p:nvPr/>
        </p:nvSpPr>
        <p:spPr>
          <a:xfrm>
            <a:off x="7790375" y="2298950"/>
            <a:ext cx="889500" cy="2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Graph</a:t>
            </a:r>
            <a:endParaRPr b="0" i="0" sz="1400" u="none" cap="none" strike="noStrike">
              <a:solidFill>
                <a:srgbClr val="000000"/>
              </a:solidFill>
              <a:latin typeface="Arial"/>
              <a:ea typeface="Arial"/>
              <a:cs typeface="Arial"/>
              <a:sym typeface="Arial"/>
            </a:endParaRPr>
          </a:p>
        </p:txBody>
      </p:sp>
      <p:sp>
        <p:nvSpPr>
          <p:cNvPr id="754" name="Google Shape;754;p80"/>
          <p:cNvSpPr/>
          <p:nvPr/>
        </p:nvSpPr>
        <p:spPr>
          <a:xfrm>
            <a:off x="986150" y="3480575"/>
            <a:ext cx="3062700" cy="174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0"/>
          <p:cNvSpPr/>
          <p:nvPr/>
        </p:nvSpPr>
        <p:spPr>
          <a:xfrm rot="-1019151">
            <a:off x="3776955" y="3188158"/>
            <a:ext cx="367637" cy="173761"/>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pic>
        <p:nvPicPr>
          <p:cNvPr id="760" name="Google Shape;760;p81" title="transfer learning 7">
            <a:hlinkClick r:id="rId3"/>
          </p:cNvPr>
          <p:cNvPicPr preferRelativeResize="0"/>
          <p:nvPr/>
        </p:nvPicPr>
        <p:blipFill rotWithShape="1">
          <a:blip r:embed="rId4">
            <a:alphaModFix/>
          </a:blip>
          <a:srcRect b="0" l="0" r="0" t="0"/>
          <a:stretch/>
        </p:blipFill>
        <p:spPr>
          <a:xfrm>
            <a:off x="1816318" y="979650"/>
            <a:ext cx="5466181" cy="4099625"/>
          </a:xfrm>
          <a:prstGeom prst="rect">
            <a:avLst/>
          </a:prstGeom>
          <a:noFill/>
          <a:ln>
            <a:noFill/>
          </a:ln>
        </p:spPr>
      </p:pic>
      <p:sp>
        <p:nvSpPr>
          <p:cNvPr id="761" name="Google Shape;761;p8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zh-TW"/>
              <a:t>實作 - 模型測試</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82"/>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0" i="0" lang="zh-TW" sz="3600" u="none" cap="none" strike="noStrike">
                <a:solidFill>
                  <a:schemeClr val="dk1"/>
                </a:solidFill>
                <a:latin typeface="Arial"/>
                <a:ea typeface="Arial"/>
                <a:cs typeface="Arial"/>
                <a:sym typeface="Arial"/>
              </a:rPr>
              <a:t>Tensorflow- 模型測試</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83"/>
          <p:cNvSpPr txBox="1"/>
          <p:nvPr>
            <p:ph idx="4294967295" type="title"/>
          </p:nvPr>
        </p:nvSpPr>
        <p:spPr>
          <a:xfrm>
            <a:off x="311700" y="279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TW" sz="2800" u="none" cap="none" strike="noStrike">
                <a:solidFill>
                  <a:schemeClr val="dk1"/>
                </a:solidFill>
                <a:latin typeface="Arial"/>
                <a:ea typeface="Arial"/>
                <a:cs typeface="Arial"/>
                <a:sym typeface="Arial"/>
              </a:rPr>
              <a:t>樣板程式碼流程</a:t>
            </a:r>
            <a:endParaRPr b="0" i="0" sz="2800" u="none" cap="none" strike="noStrike">
              <a:solidFill>
                <a:schemeClr val="dk1"/>
              </a:solidFill>
              <a:latin typeface="Arial"/>
              <a:ea typeface="Arial"/>
              <a:cs typeface="Arial"/>
              <a:sym typeface="Arial"/>
            </a:endParaRPr>
          </a:p>
        </p:txBody>
      </p:sp>
      <p:sp>
        <p:nvSpPr>
          <p:cNvPr id="772" name="Google Shape;772;p83"/>
          <p:cNvSpPr txBox="1"/>
          <p:nvPr/>
        </p:nvSpPr>
        <p:spPr>
          <a:xfrm>
            <a:off x="1828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前置作業</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生成資料檔案路徑清單</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packages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定義影像前處理</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定義 model dict &amp; callbacks</a:t>
            </a:r>
            <a:endParaRPr b="0" i="0" sz="1400" u="none" cap="none" strike="noStrike">
              <a:solidFill>
                <a:srgbClr val="000000"/>
              </a:solidFill>
              <a:latin typeface="Arial"/>
              <a:ea typeface="Arial"/>
              <a:cs typeface="Arial"/>
              <a:sym typeface="Arial"/>
            </a:endParaRPr>
          </a:p>
        </p:txBody>
      </p:sp>
      <p:sp>
        <p:nvSpPr>
          <p:cNvPr id="773" name="Google Shape;773;p83"/>
          <p:cNvSpPr txBox="1"/>
          <p:nvPr/>
        </p:nvSpPr>
        <p:spPr>
          <a:xfrm>
            <a:off x="3188400" y="986148"/>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Load data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載入 train, val, test.csv</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data generator</a:t>
            </a:r>
            <a:endParaRPr b="0" i="0" sz="1400" u="none" cap="none" strike="noStrike">
              <a:solidFill>
                <a:srgbClr val="000000"/>
              </a:solidFill>
              <a:latin typeface="Arial"/>
              <a:ea typeface="Arial"/>
              <a:cs typeface="Arial"/>
              <a:sym typeface="Arial"/>
            </a:endParaRPr>
          </a:p>
        </p:txBody>
      </p:sp>
      <p:sp>
        <p:nvSpPr>
          <p:cNvPr id="774" name="Google Shape;774;p83"/>
          <p:cNvSpPr txBox="1"/>
          <p:nvPr/>
        </p:nvSpPr>
        <p:spPr>
          <a:xfrm>
            <a:off x="6194000" y="986150"/>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建立靜態圖 (graph)</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graph, session</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optimizer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placeholder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resnet_v2_50 model</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loss, update</a:t>
            </a:r>
            <a:endParaRPr b="0" i="0" sz="1400" u="none" cap="none" strike="noStrike">
              <a:solidFill>
                <a:schemeClr val="dk1"/>
              </a:solidFill>
              <a:latin typeface="Arial"/>
              <a:ea typeface="Arial"/>
              <a:cs typeface="Arial"/>
              <a:sym typeface="Arial"/>
            </a:endParaRPr>
          </a:p>
        </p:txBody>
      </p:sp>
      <p:sp>
        <p:nvSpPr>
          <p:cNvPr id="775" name="Google Shape;775;p83"/>
          <p:cNvSpPr txBox="1"/>
          <p:nvPr/>
        </p:nvSpPr>
        <p:spPr>
          <a:xfrm>
            <a:off x="18285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載入模型</a:t>
            </a:r>
            <a:r>
              <a:rPr b="0" i="0" lang="zh-TW" sz="1400" u="none" cap="none" strike="noStrike">
                <a:solidFill>
                  <a:schemeClr val="dk1"/>
                </a:solidFill>
                <a:latin typeface="Arial"/>
                <a:ea typeface="Arial"/>
                <a:cs typeface="Arial"/>
                <a:sym typeface="Arial"/>
              </a:rPr>
              <a:t>參數</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tf.train.saver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var_list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saver.restore</a:t>
            </a:r>
            <a:endParaRPr b="0" i="0" sz="1400" u="none" cap="none" strike="noStrike">
              <a:solidFill>
                <a:srgbClr val="000000"/>
              </a:solidFill>
              <a:latin typeface="Arial"/>
              <a:ea typeface="Arial"/>
              <a:cs typeface="Arial"/>
              <a:sym typeface="Arial"/>
            </a:endParaRPr>
          </a:p>
        </p:txBody>
      </p:sp>
      <p:cxnSp>
        <p:nvCxnSpPr>
          <p:cNvPr id="776" name="Google Shape;776;p83"/>
          <p:cNvCxnSpPr>
            <a:endCxn id="773" idx="1"/>
          </p:cNvCxnSpPr>
          <p:nvPr/>
        </p:nvCxnSpPr>
        <p:spPr>
          <a:xfrm>
            <a:off x="29499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777" name="Google Shape;777;p83"/>
          <p:cNvCxnSpPr>
            <a:stCxn id="773" idx="3"/>
            <a:endCxn id="774" idx="1"/>
          </p:cNvCxnSpPr>
          <p:nvPr/>
        </p:nvCxnSpPr>
        <p:spPr>
          <a:xfrm>
            <a:off x="5955600" y="1860798"/>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778" name="Google Shape;778;p83"/>
          <p:cNvCxnSpPr>
            <a:stCxn id="774" idx="2"/>
            <a:endCxn id="775" idx="0"/>
          </p:cNvCxnSpPr>
          <p:nvPr/>
        </p:nvCxnSpPr>
        <p:spPr>
          <a:xfrm rot="5400000">
            <a:off x="4430450" y="-128500"/>
            <a:ext cx="283200" cy="6011100"/>
          </a:xfrm>
          <a:prstGeom prst="bentConnector3">
            <a:avLst>
              <a:gd fmla="val 49987" name="adj1"/>
            </a:avLst>
          </a:prstGeom>
          <a:noFill/>
          <a:ln cap="flat" cmpd="sng" w="9525">
            <a:solidFill>
              <a:schemeClr val="dk2"/>
            </a:solidFill>
            <a:prstDash val="solid"/>
            <a:round/>
            <a:headEnd len="sm" w="sm" type="none"/>
            <a:tailEnd len="med" w="med" type="triangle"/>
          </a:ln>
        </p:spPr>
      </p:cxnSp>
      <p:sp>
        <p:nvSpPr>
          <p:cNvPr id="779" name="Google Shape;779;p83"/>
          <p:cNvSpPr txBox="1"/>
          <p:nvPr/>
        </p:nvSpPr>
        <p:spPr>
          <a:xfrm>
            <a:off x="3188400" y="3018577"/>
            <a:ext cx="2767200" cy="17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實際執行模型訓練</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update 操作 (train)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執行 loss 操作 (val)</a:t>
            </a:r>
            <a:endParaRPr b="0" i="0" sz="1400" u="none" cap="none" strike="noStrike">
              <a:solidFill>
                <a:srgbClr val="000000"/>
              </a:solidFill>
              <a:latin typeface="Arial"/>
              <a:ea typeface="Arial"/>
              <a:cs typeface="Arial"/>
              <a:sym typeface="Arial"/>
            </a:endParaRPr>
          </a:p>
        </p:txBody>
      </p:sp>
      <p:sp>
        <p:nvSpPr>
          <p:cNvPr id="780" name="Google Shape;780;p83"/>
          <p:cNvSpPr txBox="1"/>
          <p:nvPr/>
        </p:nvSpPr>
        <p:spPr>
          <a:xfrm>
            <a:off x="6193950" y="3018573"/>
            <a:ext cx="2767200" cy="1749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Tensorflow- 模型測試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saver.restore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執行 pred_softmax 操作</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accuracy</a:t>
            </a:r>
            <a:endParaRPr b="0" i="0" sz="1400" u="none" cap="none" strike="noStrike">
              <a:solidFill>
                <a:schemeClr val="dk1"/>
              </a:solidFill>
              <a:latin typeface="Arial"/>
              <a:ea typeface="Arial"/>
              <a:cs typeface="Arial"/>
              <a:sym typeface="Arial"/>
            </a:endParaRPr>
          </a:p>
        </p:txBody>
      </p:sp>
      <p:cxnSp>
        <p:nvCxnSpPr>
          <p:cNvPr id="781" name="Google Shape;781;p83"/>
          <p:cNvCxnSpPr>
            <a:stCxn id="775" idx="3"/>
            <a:endCxn id="779" idx="1"/>
          </p:cNvCxnSpPr>
          <p:nvPr/>
        </p:nvCxnSpPr>
        <p:spPr>
          <a:xfrm>
            <a:off x="2950050" y="3893227"/>
            <a:ext cx="238500" cy="0"/>
          </a:xfrm>
          <a:prstGeom prst="straightConnector1">
            <a:avLst/>
          </a:prstGeom>
          <a:noFill/>
          <a:ln cap="flat" cmpd="sng" w="9525">
            <a:solidFill>
              <a:schemeClr val="dk2"/>
            </a:solidFill>
            <a:prstDash val="solid"/>
            <a:round/>
            <a:headEnd len="sm" w="sm" type="none"/>
            <a:tailEnd len="med" w="med" type="triangle"/>
          </a:ln>
        </p:spPr>
      </p:cxnSp>
      <p:cxnSp>
        <p:nvCxnSpPr>
          <p:cNvPr id="782" name="Google Shape;782;p83"/>
          <p:cNvCxnSpPr>
            <a:stCxn id="779" idx="3"/>
            <a:endCxn id="780" idx="1"/>
          </p:cNvCxnSpPr>
          <p:nvPr/>
        </p:nvCxnSpPr>
        <p:spPr>
          <a:xfrm>
            <a:off x="5955600" y="3893227"/>
            <a:ext cx="238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84"/>
          <p:cNvSpPr txBox="1"/>
          <p:nvPr>
            <p:ph type="title"/>
          </p:nvPr>
        </p:nvSpPr>
        <p:spPr>
          <a:xfrm>
            <a:off x="311700" y="60527"/>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Tensorflow- 模型測試</a:t>
            </a:r>
            <a:endParaRPr b="0" i="0" sz="3600" u="none" cap="none" strike="noStrike">
              <a:solidFill>
                <a:schemeClr val="dk1"/>
              </a:solidFill>
              <a:latin typeface="Arial"/>
              <a:ea typeface="Arial"/>
              <a:cs typeface="Arial"/>
              <a:sym typeface="Arial"/>
            </a:endParaRPr>
          </a:p>
        </p:txBody>
      </p:sp>
      <p:sp>
        <p:nvSpPr>
          <p:cNvPr id="788" name="Google Shape;788;p84"/>
          <p:cNvSpPr txBox="1"/>
          <p:nvPr/>
        </p:nvSpPr>
        <p:spPr>
          <a:xfrm>
            <a:off x="311700" y="491973"/>
            <a:ext cx="8211900" cy="35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load model, inference, accuracy</a:t>
            </a:r>
            <a:endParaRPr b="0" i="0" sz="1800" u="none" cap="none" strike="noStrike">
              <a:solidFill>
                <a:srgbClr val="000000"/>
              </a:solidFill>
              <a:latin typeface="Arial"/>
              <a:ea typeface="Arial"/>
              <a:cs typeface="Arial"/>
              <a:sym typeface="Arial"/>
            </a:endParaRPr>
          </a:p>
        </p:txBody>
      </p:sp>
      <p:sp>
        <p:nvSpPr>
          <p:cNvPr id="789" name="Google Shape;789;p84"/>
          <p:cNvSpPr txBox="1"/>
          <p:nvPr>
            <p:ph idx="1" type="body"/>
          </p:nvPr>
        </p:nvSpPr>
        <p:spPr>
          <a:xfrm>
            <a:off x="311700" y="975375"/>
            <a:ext cx="8776500" cy="1950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把訓練過程儲存的模型載入</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pred_softmax 得到預測結果</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計算 accuracy (ML 課程有教過唷)</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在程式最後加上 %%javascript Jupyter.notebook.session.delete();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把 notebook kernel 關閉</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主要是為了釋放顯卡記憶體</a:t>
            </a:r>
            <a:endParaRPr b="0" i="0" sz="1800" u="none" cap="none" strike="noStrike">
              <a:solidFill>
                <a:schemeClr val="dk1"/>
              </a:solidFill>
              <a:latin typeface="Arial"/>
              <a:ea typeface="Arial"/>
              <a:cs typeface="Arial"/>
              <a:sym typeface="Arial"/>
            </a:endParaRPr>
          </a:p>
        </p:txBody>
      </p:sp>
      <p:pic>
        <p:nvPicPr>
          <p:cNvPr id="790" name="Google Shape;790;p84"/>
          <p:cNvPicPr preferRelativeResize="0"/>
          <p:nvPr/>
        </p:nvPicPr>
        <p:blipFill rotWithShape="1">
          <a:blip r:embed="rId3">
            <a:alphaModFix/>
          </a:blip>
          <a:srcRect b="1987" l="0" r="0" t="11961"/>
          <a:stretch/>
        </p:blipFill>
        <p:spPr>
          <a:xfrm>
            <a:off x="4110025" y="2456325"/>
            <a:ext cx="4309749" cy="2333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85"/>
          <p:cNvSpPr txBox="1"/>
          <p:nvPr>
            <p:ph type="title"/>
          </p:nvPr>
        </p:nvSpPr>
        <p:spPr>
          <a:xfrm>
            <a:off x="311700" y="221652"/>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2400" u="none" cap="none" strike="noStrike">
                <a:solidFill>
                  <a:schemeClr val="dk1"/>
                </a:solidFill>
                <a:latin typeface="Arial"/>
                <a:ea typeface="Arial"/>
                <a:cs typeface="Arial"/>
                <a:sym typeface="Arial"/>
              </a:rPr>
              <a:t>練習 1 - Plant Se</a:t>
            </a:r>
            <a:r>
              <a:rPr lang="zh-TW" sz="2400"/>
              <a:t>e</a:t>
            </a:r>
            <a:r>
              <a:rPr b="0" i="0" lang="zh-TW" sz="2400" u="none" cap="none" strike="noStrike">
                <a:solidFill>
                  <a:schemeClr val="dk1"/>
                </a:solidFill>
                <a:latin typeface="Arial"/>
                <a:ea typeface="Arial"/>
                <a:cs typeface="Arial"/>
                <a:sym typeface="Arial"/>
              </a:rPr>
              <a:t>dlings Classification</a:t>
            </a:r>
            <a:endParaRPr b="0" i="0" sz="2400" u="none" cap="none" strike="noStrike">
              <a:solidFill>
                <a:schemeClr val="dk1"/>
              </a:solidFill>
              <a:latin typeface="Arial"/>
              <a:ea typeface="Arial"/>
              <a:cs typeface="Arial"/>
              <a:sym typeface="Arial"/>
            </a:endParaRPr>
          </a:p>
        </p:txBody>
      </p:sp>
      <p:sp>
        <p:nvSpPr>
          <p:cNvPr id="796" name="Google Shape;796;p85"/>
          <p:cNvSpPr txBox="1"/>
          <p:nvPr>
            <p:ph idx="1" type="body"/>
          </p:nvPr>
        </p:nvSpPr>
        <p:spPr>
          <a:xfrm>
            <a:off x="199750" y="975375"/>
            <a:ext cx="8272800" cy="271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將模板的資料集換成 </a:t>
            </a:r>
            <a:r>
              <a:rPr b="0" i="0" lang="zh-TW" sz="1800" u="sng" cap="none" strike="noStrike">
                <a:solidFill>
                  <a:schemeClr val="hlink"/>
                </a:solidFill>
                <a:latin typeface="Arial"/>
                <a:ea typeface="Arial"/>
                <a:cs typeface="Arial"/>
                <a:sym typeface="Arial"/>
                <a:hlinkClick r:id="rId3"/>
              </a:rPr>
              <a:t>Plant seedlings</a:t>
            </a:r>
            <a:r>
              <a:rPr b="0" i="0" lang="zh-TW" sz="1800" u="none" cap="none" strike="noStrike">
                <a:solidFill>
                  <a:schemeClr val="dk1"/>
                </a:solidFill>
                <a:latin typeface="Arial"/>
                <a:ea typeface="Arial"/>
                <a:cs typeface="Arial"/>
                <a:sym typeface="Arial"/>
              </a:rPr>
              <a:t>，分辨影像中的植物種類</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data 在 /data/examples/plant_seedlings 裡面</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生成 train、val、 test 資料清單，放到 data_list/plant_seedlings 資料夾</a:t>
            </a:r>
            <a:endParaRPr b="0" i="0" sz="18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chemeClr val="dk2"/>
              </a:buClr>
              <a:buSzPts val="1800"/>
              <a:buFont typeface="Arial"/>
              <a:buNone/>
            </a:pPr>
            <a:r>
              <a:rPr b="0" i="1" lang="zh-TW" sz="1800" u="none" cap="none" strike="noStrike">
                <a:solidFill>
                  <a:schemeClr val="dk1"/>
                </a:solidFill>
                <a:latin typeface="Arial"/>
                <a:ea typeface="Arial"/>
                <a:cs typeface="Arial"/>
                <a:sym typeface="Arial"/>
              </a:rPr>
              <a:t>提示: 使用 </a:t>
            </a:r>
            <a:r>
              <a:rPr b="0" i="1" lang="zh-TW" sz="1800" u="sng" cap="none" strike="noStrike">
                <a:solidFill>
                  <a:schemeClr val="hlink"/>
                </a:solidFill>
                <a:latin typeface="Arial"/>
                <a:ea typeface="Arial"/>
                <a:cs typeface="Arial"/>
                <a:sym typeface="Arial"/>
                <a:hlinkClick r:id="rId4"/>
              </a:rPr>
              <a:t>os.listdir()</a:t>
            </a:r>
            <a:r>
              <a:rPr b="0" i="1" lang="zh-TW" sz="1800" u="none" cap="none" strike="noStrike">
                <a:solidFill>
                  <a:schemeClr val="dk1"/>
                </a:solidFill>
                <a:latin typeface="Arial"/>
                <a:ea typeface="Arial"/>
                <a:cs typeface="Arial"/>
                <a:sym typeface="Arial"/>
              </a:rPr>
              <a:t> 或 </a:t>
            </a:r>
            <a:r>
              <a:rPr b="0" i="1" lang="zh-TW" sz="1800" u="sng" cap="none" strike="noStrike">
                <a:solidFill>
                  <a:schemeClr val="hlink"/>
                </a:solidFill>
                <a:latin typeface="Arial"/>
                <a:ea typeface="Arial"/>
                <a:cs typeface="Arial"/>
                <a:sym typeface="Arial"/>
                <a:hlinkClick r:id="rId5"/>
              </a:rPr>
              <a:t>os.walk()</a:t>
            </a:r>
            <a:r>
              <a:rPr b="0" i="1" lang="zh-TW" sz="1800" u="none" cap="none" strike="noStrike">
                <a:solidFill>
                  <a:schemeClr val="dk1"/>
                </a:solidFill>
                <a:latin typeface="Arial"/>
                <a:ea typeface="Arial"/>
                <a:cs typeface="Arial"/>
                <a:sym typeface="Arial"/>
              </a:rPr>
              <a:t> 取得 data 路徑</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因為 kaggle 的 test data 沒有正確答案，所以只能用 plant_seedlings/train 去切資料</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記得修改樣板中的 Config、Load data</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Testing 改用 sklearn.metrics 其他驗證方法 (請參考 ML 實作課)</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zh-TW" sz="3600">
                <a:solidFill>
                  <a:schemeClr val="dk1"/>
                </a:solidFill>
                <a:latin typeface="Arial"/>
                <a:ea typeface="Arial"/>
                <a:cs typeface="Arial"/>
                <a:sym typeface="Arial"/>
              </a:rPr>
              <a:t>理論講授</a:t>
            </a:r>
            <a:r>
              <a:rPr lang="zh-TW" sz="3600">
                <a:latin typeface="Arial"/>
                <a:ea typeface="Arial"/>
                <a:cs typeface="Arial"/>
                <a:sym typeface="Arial"/>
              </a:rPr>
              <a:t> - </a:t>
            </a:r>
            <a:r>
              <a:rPr lang="zh-TW" sz="3600">
                <a:solidFill>
                  <a:schemeClr val="dk1"/>
                </a:solidFill>
                <a:latin typeface="Arial"/>
                <a:ea typeface="Arial"/>
                <a:cs typeface="Arial"/>
                <a:sym typeface="Arial"/>
              </a:rPr>
              <a:t>Zero-shot Learning</a:t>
            </a:r>
            <a:endParaRPr sz="3600">
              <a:latin typeface="Arial"/>
              <a:ea typeface="Arial"/>
              <a:cs typeface="Arial"/>
              <a:sym typeface="Arial"/>
            </a:endParaRPr>
          </a:p>
        </p:txBody>
      </p:sp>
      <p:sp>
        <p:nvSpPr>
          <p:cNvPr id="223" name="Google Shape;223;p32"/>
          <p:cNvSpPr txBox="1"/>
          <p:nvPr/>
        </p:nvSpPr>
        <p:spPr>
          <a:xfrm>
            <a:off x="628650" y="838425"/>
            <a:ext cx="11367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0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延伸閱讀</a:t>
            </a:r>
            <a:endParaRPr b="0" i="0" sz="1800" u="none" cap="none" strike="noStrike">
              <a:solidFill>
                <a:srgbClr val="000000"/>
              </a:solidFill>
              <a:latin typeface="Arial"/>
              <a:ea typeface="Arial"/>
              <a:cs typeface="Arial"/>
              <a:sym typeface="Arial"/>
            </a:endParaRPr>
          </a:p>
        </p:txBody>
      </p:sp>
      <p:pic>
        <p:nvPicPr>
          <p:cNvPr id="224" name="Google Shape;224;p32" title="04 Zero-shot Learning.mov">
            <a:hlinkClick r:id="rId3"/>
          </p:cNvPr>
          <p:cNvPicPr preferRelativeResize="0"/>
          <p:nvPr/>
        </p:nvPicPr>
        <p:blipFill rotWithShape="1">
          <a:blip r:embed="rId4">
            <a:alphaModFix/>
          </a:blip>
          <a:srcRect b="0" l="0" r="0" t="0"/>
          <a:stretch/>
        </p:blipFill>
        <p:spPr>
          <a:xfrm>
            <a:off x="2286000" y="1390650"/>
            <a:ext cx="4572000" cy="3429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86"/>
          <p:cNvSpPr txBox="1"/>
          <p:nvPr>
            <p:ph type="title"/>
          </p:nvPr>
        </p:nvSpPr>
        <p:spPr>
          <a:xfrm>
            <a:off x="311700" y="221652"/>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2400" u="none" cap="none" strike="noStrike">
                <a:solidFill>
                  <a:schemeClr val="dk1"/>
                </a:solidFill>
                <a:latin typeface="Arial"/>
                <a:ea typeface="Arial"/>
                <a:cs typeface="Arial"/>
                <a:sym typeface="Arial"/>
              </a:rPr>
              <a:t>練習 2 - Plant Seedlings Classification</a:t>
            </a:r>
            <a:endParaRPr b="0" i="0" sz="2400" u="none" cap="none" strike="noStrike">
              <a:solidFill>
                <a:schemeClr val="dk1"/>
              </a:solidFill>
              <a:latin typeface="Arial"/>
              <a:ea typeface="Arial"/>
              <a:cs typeface="Arial"/>
              <a:sym typeface="Arial"/>
            </a:endParaRPr>
          </a:p>
        </p:txBody>
      </p:sp>
      <p:sp>
        <p:nvSpPr>
          <p:cNvPr id="802" name="Google Shape;802;p86"/>
          <p:cNvSpPr txBox="1"/>
          <p:nvPr>
            <p:ph idx="1" type="body"/>
          </p:nvPr>
        </p:nvSpPr>
        <p:spPr>
          <a:xfrm>
            <a:off x="311700" y="975375"/>
            <a:ext cx="8776500" cy="183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Layer transform: 試著凍結 block 1 &amp; block 2 的參數，在訓練的過程中不更新。</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zh-TW" sz="1800" u="none" cap="none" strike="noStrike">
                <a:solidFill>
                  <a:schemeClr val="dk1"/>
                </a:solidFill>
                <a:latin typeface="Arial"/>
                <a:ea typeface="Arial"/>
                <a:cs typeface="Arial"/>
                <a:sym typeface="Arial"/>
              </a:rPr>
              <a:t>	</a:t>
            </a:r>
            <a:r>
              <a:rPr b="0" i="1" lang="zh-TW" sz="1800" u="none" cap="none" strike="noStrike">
                <a:solidFill>
                  <a:schemeClr val="dk1"/>
                </a:solidFill>
                <a:latin typeface="Arial"/>
                <a:ea typeface="Arial"/>
                <a:cs typeface="Arial"/>
                <a:sym typeface="Arial"/>
              </a:rPr>
              <a:t>提示 1: 觀察 resnet 參數命名</a:t>
            </a:r>
            <a:endParaRPr b="0" i="1"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1" lang="zh-TW" sz="1800" u="none" cap="none" strike="noStrike">
                <a:solidFill>
                  <a:schemeClr val="dk1"/>
                </a:solidFill>
                <a:latin typeface="Arial"/>
                <a:ea typeface="Arial"/>
                <a:cs typeface="Arial"/>
                <a:sym typeface="Arial"/>
              </a:rPr>
              <a:t>	提示 2: 在 graph 的 optimizer.minimize(loss) 多設定一個 var_list</a:t>
            </a:r>
            <a:endParaRPr b="0" i="1"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李宏毅 layer transform- 14:53 ~ 25:24</a:t>
            </a:r>
            <a:endParaRPr b="0" i="0" sz="1800" u="none" cap="none" strike="noStrike">
              <a:solidFill>
                <a:schemeClr val="dk1"/>
              </a:solidFill>
              <a:latin typeface="Arial"/>
              <a:ea typeface="Arial"/>
              <a:cs typeface="Arial"/>
              <a:sym typeface="Arial"/>
            </a:endParaRPr>
          </a:p>
        </p:txBody>
      </p:sp>
      <p:pic>
        <p:nvPicPr>
          <p:cNvPr id="803" name="Google Shape;803;p86" title="ML Lecture 19: Transfer Learning">
            <a:hlinkClick r:id="rId3"/>
          </p:cNvPr>
          <p:cNvPicPr preferRelativeResize="0"/>
          <p:nvPr/>
        </p:nvPicPr>
        <p:blipFill rotWithShape="1">
          <a:blip r:embed="rId4">
            <a:alphaModFix/>
          </a:blip>
          <a:srcRect b="0" l="0" r="0" t="0"/>
          <a:stretch/>
        </p:blipFill>
        <p:spPr>
          <a:xfrm>
            <a:off x="3635025" y="2591950"/>
            <a:ext cx="4984600" cy="24999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87"/>
          <p:cNvSpPr txBox="1"/>
          <p:nvPr>
            <p:ph type="title"/>
          </p:nvPr>
        </p:nvSpPr>
        <p:spPr>
          <a:xfrm>
            <a:off x="311700" y="221652"/>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2400" u="none" cap="none" strike="noStrike">
                <a:solidFill>
                  <a:schemeClr val="dk1"/>
                </a:solidFill>
                <a:latin typeface="Arial"/>
                <a:ea typeface="Arial"/>
                <a:cs typeface="Arial"/>
                <a:sym typeface="Arial"/>
              </a:rPr>
              <a:t>額外練習 1 - flowering herbaceous (optional)</a:t>
            </a:r>
            <a:endParaRPr b="0" i="0" sz="2400" u="none" cap="none" strike="noStrike">
              <a:solidFill>
                <a:schemeClr val="dk1"/>
              </a:solidFill>
              <a:latin typeface="Arial"/>
              <a:ea typeface="Arial"/>
              <a:cs typeface="Arial"/>
              <a:sym typeface="Arial"/>
            </a:endParaRPr>
          </a:p>
        </p:txBody>
      </p:sp>
      <p:sp>
        <p:nvSpPr>
          <p:cNvPr id="809" name="Google Shape;809;p87"/>
          <p:cNvSpPr txBox="1"/>
          <p:nvPr>
            <p:ph idx="1" type="body"/>
          </p:nvPr>
        </p:nvSpPr>
        <p:spPr>
          <a:xfrm>
            <a:off x="311700" y="975375"/>
            <a:ext cx="8776500" cy="183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再換一個 ImageNet 裡面其中兩個類別的 data set 試試看</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data 在 /data/examples/flowering_herbaceous 裡面</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一樣的流程再做一遍</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觀察 train test 結果有沒有什麼異常的地方</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88"/>
          <p:cNvSpPr txBox="1"/>
          <p:nvPr>
            <p:ph type="title"/>
          </p:nvPr>
        </p:nvSpPr>
        <p:spPr>
          <a:xfrm>
            <a:off x="311700" y="221652"/>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2400" u="none" cap="none" strike="noStrike">
                <a:solidFill>
                  <a:schemeClr val="dk1"/>
                </a:solidFill>
                <a:latin typeface="Arial"/>
                <a:ea typeface="Arial"/>
                <a:cs typeface="Arial"/>
                <a:sym typeface="Arial"/>
              </a:rPr>
              <a:t>額外練習 2 - 換一個 pre-trained model (optional)</a:t>
            </a:r>
            <a:endParaRPr b="0" i="0" sz="2400" u="none" cap="none" strike="noStrike">
              <a:solidFill>
                <a:schemeClr val="dk1"/>
              </a:solidFill>
              <a:latin typeface="Arial"/>
              <a:ea typeface="Arial"/>
              <a:cs typeface="Arial"/>
              <a:sym typeface="Arial"/>
            </a:endParaRPr>
          </a:p>
        </p:txBody>
      </p:sp>
      <p:sp>
        <p:nvSpPr>
          <p:cNvPr id="815" name="Google Shape;815;p88"/>
          <p:cNvSpPr txBox="1"/>
          <p:nvPr>
            <p:ph idx="1" type="body"/>
          </p:nvPr>
        </p:nvSpPr>
        <p:spPr>
          <a:xfrm>
            <a:off x="311700" y="975375"/>
            <a:ext cx="8776500" cy="183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換換其他的 pre-trained model (上網找找有沒有其他人訓練好的模型，或者自己訓練好的)</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zh-TW" sz="1800" u="none" cap="none" strike="noStrike">
                <a:solidFill>
                  <a:schemeClr val="dk1"/>
                </a:solidFill>
                <a:latin typeface="Arial"/>
                <a:ea typeface="Arial"/>
                <a:cs typeface="Arial"/>
                <a:sym typeface="Arial"/>
              </a:rPr>
              <a:t>記得模型架構要跟 pre-trained model 一樣喔</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zh-TW" sz="3600">
                <a:solidFill>
                  <a:schemeClr val="dk1"/>
                </a:solidFill>
                <a:latin typeface="Arial"/>
                <a:ea typeface="Arial"/>
                <a:cs typeface="Arial"/>
                <a:sym typeface="Arial"/>
              </a:rPr>
              <a:t>理論講授</a:t>
            </a:r>
            <a:r>
              <a:rPr lang="zh-TW" sz="3600">
                <a:latin typeface="Arial"/>
                <a:ea typeface="Arial"/>
                <a:cs typeface="Arial"/>
                <a:sym typeface="Arial"/>
              </a:rPr>
              <a:t> - </a:t>
            </a:r>
            <a:r>
              <a:rPr lang="zh-TW" sz="3600">
                <a:solidFill>
                  <a:schemeClr val="dk1"/>
                </a:solidFill>
                <a:latin typeface="Arial"/>
                <a:ea typeface="Arial"/>
                <a:cs typeface="Arial"/>
                <a:sym typeface="Arial"/>
              </a:rPr>
              <a:t>Self-taught learning</a:t>
            </a:r>
            <a:endParaRPr sz="3600">
              <a:latin typeface="Arial"/>
              <a:ea typeface="Arial"/>
              <a:cs typeface="Arial"/>
              <a:sym typeface="Arial"/>
            </a:endParaRPr>
          </a:p>
        </p:txBody>
      </p:sp>
      <p:sp>
        <p:nvSpPr>
          <p:cNvPr id="230" name="Google Shape;230;p33"/>
          <p:cNvSpPr txBox="1"/>
          <p:nvPr/>
        </p:nvSpPr>
        <p:spPr>
          <a:xfrm>
            <a:off x="628650" y="838425"/>
            <a:ext cx="11367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0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延伸閱讀</a:t>
            </a:r>
            <a:endParaRPr b="0" i="0" sz="1800" u="none" cap="none" strike="noStrike">
              <a:solidFill>
                <a:srgbClr val="000000"/>
              </a:solidFill>
              <a:latin typeface="Arial"/>
              <a:ea typeface="Arial"/>
              <a:cs typeface="Arial"/>
              <a:sym typeface="Arial"/>
            </a:endParaRPr>
          </a:p>
        </p:txBody>
      </p:sp>
      <p:pic>
        <p:nvPicPr>
          <p:cNvPr id="231" name="Google Shape;231;p33" title="05 Self-taught learning.mov">
            <a:hlinkClick r:id="rId3"/>
          </p:cNvPr>
          <p:cNvPicPr preferRelativeResize="0"/>
          <p:nvPr/>
        </p:nvPicPr>
        <p:blipFill rotWithShape="1">
          <a:blip r:embed="rId4">
            <a:alphaModFix/>
          </a:blip>
          <a:srcRect b="0" l="0" r="0" t="0"/>
          <a:stretch/>
        </p:blipFill>
        <p:spPr>
          <a:xfrm>
            <a:off x="2286000" y="139065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4" title="transfer learning 2">
            <a:hlinkClick r:id="rId3"/>
          </p:cNvPr>
          <p:cNvPicPr preferRelativeResize="0"/>
          <p:nvPr/>
        </p:nvPicPr>
        <p:blipFill rotWithShape="1">
          <a:blip r:embed="rId4">
            <a:alphaModFix/>
          </a:blip>
          <a:srcRect b="0" l="0" r="0" t="0"/>
          <a:stretch/>
        </p:blipFill>
        <p:spPr>
          <a:xfrm>
            <a:off x="1971200" y="1028100"/>
            <a:ext cx="5201600" cy="3901225"/>
          </a:xfrm>
          <a:prstGeom prst="rect">
            <a:avLst/>
          </a:prstGeom>
          <a:noFill/>
          <a:ln>
            <a:noFill/>
          </a:ln>
        </p:spPr>
      </p:pic>
      <p:sp>
        <p:nvSpPr>
          <p:cNvPr id="237" name="Google Shape;237;p3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zh-TW"/>
              <a:t>實作 - 手把手遷移學習</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0" i="0" lang="zh-TW" sz="3600" u="none" cap="none" strike="noStrike">
                <a:solidFill>
                  <a:schemeClr val="dk1"/>
                </a:solidFill>
                <a:latin typeface="Arial"/>
                <a:ea typeface="Arial"/>
                <a:cs typeface="Arial"/>
                <a:sym typeface="Arial"/>
              </a:rPr>
              <a:t>手把手遷移學習</a:t>
            </a:r>
            <a:endParaRPr b="0" i="0" sz="3200" u="none" cap="none" strike="noStrike">
              <a:solidFill>
                <a:schemeClr val="dk1"/>
              </a:solidFill>
              <a:latin typeface="Arial"/>
              <a:ea typeface="Arial"/>
              <a:cs typeface="Arial"/>
              <a:sym typeface="Arial"/>
            </a:endParaRPr>
          </a:p>
        </p:txBody>
      </p:sp>
      <p:sp>
        <p:nvSpPr>
          <p:cNvPr id="243" name="Google Shape;243;p35"/>
          <p:cNvSpPr txBox="1"/>
          <p:nvPr>
            <p:ph idx="1" type="subTitle"/>
          </p:nvPr>
        </p:nvSpPr>
        <p:spPr>
          <a:xfrm>
            <a:off x="746600" y="3818175"/>
            <a:ext cx="7288800" cy="69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zh-TW" sz="1800" u="none" cap="none" strike="noStrike">
                <a:solidFill>
                  <a:schemeClr val="dk2"/>
                </a:solidFill>
                <a:latin typeface="Arial"/>
                <a:ea typeface="Arial"/>
                <a:cs typeface="Arial"/>
                <a:sym typeface="Arial"/>
              </a:rPr>
              <a:t>帶大家認識從資料前處理到 pre-trained model 加載參數的流程。</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