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Helvetica Neue"/>
      <p:regular r:id="rId32"/>
      <p:bold r:id="rId33"/>
      <p:italic r:id="rId34"/>
      <p:boldItalic r:id="rId35"/>
    </p:embeddedFont>
    <p:embeddedFont>
      <p:font typeface="Helvetica Neue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37" Type="http://schemas.openxmlformats.org/officeDocument/2006/relationships/font" Target="fonts/HelveticaNeueLight-bold.fntdata"/><Relationship Id="rId14" Type="http://schemas.openxmlformats.org/officeDocument/2006/relationships/slide" Target="slides/slide8.xml"/><Relationship Id="rId36" Type="http://schemas.openxmlformats.org/officeDocument/2006/relationships/font" Target="fonts/HelveticaNeueLight-regular.fntdata"/><Relationship Id="rId17" Type="http://schemas.openxmlformats.org/officeDocument/2006/relationships/slide" Target="slides/slide11.xml"/><Relationship Id="rId39" Type="http://schemas.openxmlformats.org/officeDocument/2006/relationships/font" Target="fonts/HelveticaNeueLight-boldItalic.fntdata"/><Relationship Id="rId16" Type="http://schemas.openxmlformats.org/officeDocument/2006/relationships/slide" Target="slides/slide10.xml"/><Relationship Id="rId38" Type="http://schemas.openxmlformats.org/officeDocument/2006/relationships/font" Target="fonts/HelveticaNeue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c485940d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9c485940d_7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d841eee64_0_23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g4d841eee64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9.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GeX95Dyq0Ag" TargetMode="Externa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youtube.com/watch?v=U6Qczj1t3eg" TargetMode="External"/><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l2ABj0TmHYs" TargetMode="Externa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youtube.com/watch?v=VlK5dJ5IgAU" TargetMode="Externa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youtube.com/watch?v=v5vD7I54GMU"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eXqx2u9ELH0" TargetMode="Externa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xZjbjcDHcBM" TargetMode="Externa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98yspofjfAo" TargetMode="Externa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hPefluokw2Q" TargetMode="Externa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www.youtube.com/watch?v=cbX2DvpM02o" TargetMode="Externa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www.youtube.com/watch?v=7z1DaAN2dSc" TargetMode="Externa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www.youtube.com/watch?v=__CblNUU95Q" TargetMode="External"/><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www.youtube.com/watch?v=hlcY2wfHOP4" TargetMode="External"/><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www.youtube.com/watch?v=wR26R7gFCiM" TargetMode="External"/><Relationship Id="rId4"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youtube.com/watch?v=_pH5-x6F4KM" TargetMode="Externa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www.youtube.com/watch?v=ZSZ-FJsoMUE" TargetMode="Externa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tBUn-uCBX7Q1p6yEgGLsRIVnIfn9kJPN" TargetMode="External"/><Relationship Id="rId4" Type="http://schemas.openxmlformats.org/officeDocument/2006/relationships/hyperlink" Target="https://drive.google.com/file/d/1t0o0S6ITrRVrFT2KQghgpYsXVFoyoLuK/view?usp=sharing" TargetMode="External"/><Relationship Id="rId5" Type="http://schemas.openxmlformats.org/officeDocument/2006/relationships/hyperlink" Target="https://www.youtube.com/playlist?list=PL1f_B9coMEeAaZ1-Cgakm4HeYx6YTE70R" TargetMode="External"/><Relationship Id="rId6" Type="http://schemas.openxmlformats.org/officeDocument/2006/relationships/hyperlink" Target="https://drive.google.com/drive/folders/1YlhRn-keknLRMn_OHh9Yt9iBEfsHxy6Q?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wt3dF2Yv0m4" TargetMode="Externa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3E9020bgG-o" TargetMode="External"/><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TpZAn5S6Dgc" TargetMode="Externa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gLo35sB_luU" TargetMode="Externa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b="0" i="0" lang="zh-TW" sz="4200" u="none" cap="none" strike="noStrike">
                <a:solidFill>
                  <a:srgbClr val="1A1A1A"/>
                </a:solidFill>
                <a:latin typeface="Arial"/>
                <a:ea typeface="Arial"/>
                <a:cs typeface="Arial"/>
                <a:sym typeface="Arial"/>
              </a:rPr>
              <a:t>遞迴神經網路與序列模型</a:t>
            </a:r>
            <a:endParaRPr b="0" i="0" sz="4200" u="none" cap="none" strike="noStrike">
              <a:solidFill>
                <a:srgbClr val="1A1A1A"/>
              </a:solidFill>
              <a:latin typeface="Arial"/>
              <a:ea typeface="Arial"/>
              <a:cs typeface="Arial"/>
              <a:sym typeface="Arial"/>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zh-TW" sz="2500" u="none" cap="none" strike="noStrike">
                <a:solidFill>
                  <a:srgbClr val="A6AAA9"/>
                </a:solidFill>
                <a:latin typeface="Arial"/>
                <a:ea typeface="Arial"/>
                <a:cs typeface="Arial"/>
                <a:sym typeface="Arial"/>
              </a:rPr>
              <a:t>蔡炎龍＆教研處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0202 RNN Cell運作方式</a:t>
            </a:r>
            <a:endParaRPr b="0" i="0" sz="2600" u="none" cap="none" strike="noStrike">
              <a:solidFill>
                <a:srgbClr val="1A1A1A"/>
              </a:solidFill>
              <a:latin typeface="Arial"/>
              <a:ea typeface="Arial"/>
              <a:cs typeface="Arial"/>
              <a:sym typeface="Arial"/>
            </a:endParaRPr>
          </a:p>
        </p:txBody>
      </p:sp>
      <p:sp>
        <p:nvSpPr>
          <p:cNvPr id="280" name="Google Shape;280;p4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1" name="Google Shape;281;p45" title="0202RNN Cell運作方式.mp4">
            <a:hlinkClick r:id="rId3"/>
          </p:cNvPr>
          <p:cNvPicPr preferRelativeResize="0"/>
          <p:nvPr/>
        </p:nvPicPr>
        <p:blipFill rotWithShape="1">
          <a:blip r:embed="rId4">
            <a:alphaModFix/>
          </a:blip>
          <a:srcRect b="0" l="0" r="0" t="0"/>
          <a:stretch/>
        </p:blipFill>
        <p:spPr>
          <a:xfrm>
            <a:off x="1721438" y="781025"/>
            <a:ext cx="5701124" cy="427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0203 RNN應用之對話機器人</a:t>
            </a:r>
            <a:endParaRPr b="0" i="0" sz="2600" u="none" cap="none" strike="noStrike">
              <a:solidFill>
                <a:srgbClr val="1A1A1A"/>
              </a:solidFill>
              <a:latin typeface="Arial"/>
              <a:ea typeface="Arial"/>
              <a:cs typeface="Arial"/>
              <a:sym typeface="Arial"/>
            </a:endParaRPr>
          </a:p>
        </p:txBody>
      </p:sp>
      <p:sp>
        <p:nvSpPr>
          <p:cNvPr id="287" name="Google Shape;287;p4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8" name="Google Shape;288;p46" title="0203RNN應用之對話機器人.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0204 對話機器人的變型應用</a:t>
            </a:r>
            <a:endParaRPr b="0" i="0" sz="2600" u="none" cap="none" strike="noStrike">
              <a:solidFill>
                <a:srgbClr val="1A1A1A"/>
              </a:solidFill>
              <a:latin typeface="Arial"/>
              <a:ea typeface="Arial"/>
              <a:cs typeface="Arial"/>
              <a:sym typeface="Arial"/>
            </a:endParaRPr>
          </a:p>
        </p:txBody>
      </p:sp>
      <p:sp>
        <p:nvSpPr>
          <p:cNvPr id="294" name="Google Shape;294;p4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95" name="Google Shape;295;p47" title="0204對話機器人的變型應用.mp4">
            <a:hlinkClick r:id="rId3"/>
          </p:cNvPr>
          <p:cNvPicPr preferRelativeResize="0"/>
          <p:nvPr/>
        </p:nvPicPr>
        <p:blipFill rotWithShape="1">
          <a:blip r:embed="rId4">
            <a:alphaModFix/>
          </a:blip>
          <a:srcRect b="0" l="0" r="0" t="0"/>
          <a:stretch/>
        </p:blipFill>
        <p:spPr>
          <a:xfrm>
            <a:off x="1811075" y="857250"/>
            <a:ext cx="5606075" cy="420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0205 情意分析和slot filling</a:t>
            </a:r>
            <a:endParaRPr b="0" i="0" sz="2600" u="none" cap="none" strike="noStrike">
              <a:solidFill>
                <a:srgbClr val="1A1A1A"/>
              </a:solidFill>
              <a:latin typeface="Arial"/>
              <a:ea typeface="Arial"/>
              <a:cs typeface="Arial"/>
              <a:sym typeface="Arial"/>
            </a:endParaRPr>
          </a:p>
        </p:txBody>
      </p:sp>
      <p:sp>
        <p:nvSpPr>
          <p:cNvPr id="301" name="Google Shape;301;p4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02" name="Google Shape;302;p48" title="0205情意分析和slot filling.mp4">
            <a:hlinkClick r:id="rId3"/>
          </p:cNvPr>
          <p:cNvPicPr preferRelativeResize="0"/>
          <p:nvPr/>
        </p:nvPicPr>
        <p:blipFill rotWithShape="1">
          <a:blip r:embed="rId4">
            <a:alphaModFix/>
          </a:blip>
          <a:srcRect b="0" l="0" r="0" t="0"/>
          <a:stretch/>
        </p:blipFill>
        <p:spPr>
          <a:xfrm>
            <a:off x="1752800" y="857250"/>
            <a:ext cx="5593625" cy="419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0206 RNN全壘打預測實例</a:t>
            </a:r>
            <a:endParaRPr b="0" i="0" sz="2600" u="none" cap="none" strike="noStrike">
              <a:solidFill>
                <a:srgbClr val="1A1A1A"/>
              </a:solidFill>
              <a:latin typeface="Arial"/>
              <a:ea typeface="Arial"/>
              <a:cs typeface="Arial"/>
              <a:sym typeface="Arial"/>
            </a:endParaRPr>
          </a:p>
        </p:txBody>
      </p:sp>
      <p:sp>
        <p:nvSpPr>
          <p:cNvPr id="308" name="Google Shape;308;p4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09" name="Google Shape;309;p49" title="0206RNN全壘打預測實例.mp4">
            <a:hlinkClick r:id="rId3"/>
          </p:cNvPr>
          <p:cNvPicPr preferRelativeResize="0"/>
          <p:nvPr/>
        </p:nvPicPr>
        <p:blipFill rotWithShape="1">
          <a:blip r:embed="rId4">
            <a:alphaModFix/>
          </a:blip>
          <a:srcRect b="0" l="0" r="0" t="0"/>
          <a:stretch/>
        </p:blipFill>
        <p:spPr>
          <a:xfrm>
            <a:off x="1763850" y="867350"/>
            <a:ext cx="5616200" cy="421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0301 RNN Cell的運作方式</a:t>
            </a:r>
            <a:endParaRPr b="0" i="0" sz="2600" u="none" cap="none" strike="noStrike">
              <a:solidFill>
                <a:srgbClr val="1A1A1A"/>
              </a:solidFill>
              <a:latin typeface="Arial"/>
              <a:ea typeface="Arial"/>
              <a:cs typeface="Arial"/>
              <a:sym typeface="Arial"/>
            </a:endParaRPr>
          </a:p>
        </p:txBody>
      </p:sp>
      <p:sp>
        <p:nvSpPr>
          <p:cNvPr id="315" name="Google Shape;315;p5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16" name="Google Shape;316;p50" title="0301RNN Cell的運作方式.mp4">
            <a:hlinkClick r:id="rId3"/>
          </p:cNvPr>
          <p:cNvPicPr preferRelativeResize="0"/>
          <p:nvPr/>
        </p:nvPicPr>
        <p:blipFill rotWithShape="1">
          <a:blip r:embed="rId4">
            <a:alphaModFix/>
          </a:blip>
          <a:srcRect b="0" l="0" r="0" t="0"/>
          <a:stretch/>
        </p:blipFill>
        <p:spPr>
          <a:xfrm>
            <a:off x="1725666" y="781018"/>
            <a:ext cx="5692675" cy="426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0302 RNN的應用類型</a:t>
            </a:r>
            <a:endParaRPr b="0" i="0" sz="2600" u="none" cap="none" strike="noStrike">
              <a:solidFill>
                <a:srgbClr val="1A1A1A"/>
              </a:solidFill>
              <a:latin typeface="Arial"/>
              <a:ea typeface="Arial"/>
              <a:cs typeface="Arial"/>
              <a:sym typeface="Arial"/>
            </a:endParaRPr>
          </a:p>
        </p:txBody>
      </p:sp>
      <p:sp>
        <p:nvSpPr>
          <p:cNvPr id="322" name="Google Shape;322;p5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23" name="Google Shape;323;p51" title="0302RNN的應用類型.mp4">
            <a:hlinkClick r:id="rId3"/>
          </p:cNvPr>
          <p:cNvPicPr preferRelativeResize="0"/>
          <p:nvPr/>
        </p:nvPicPr>
        <p:blipFill rotWithShape="1">
          <a:blip r:embed="rId4">
            <a:alphaModFix/>
          </a:blip>
          <a:srcRect b="0" l="0" r="0" t="0"/>
          <a:stretch/>
        </p:blipFill>
        <p:spPr>
          <a:xfrm>
            <a:off x="1752800" y="781025"/>
            <a:ext cx="5684550" cy="426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0303 Bidirectional RNN</a:t>
            </a:r>
            <a:endParaRPr b="0" i="0" sz="2600" u="none" cap="none" strike="noStrike">
              <a:solidFill>
                <a:srgbClr val="1A1A1A"/>
              </a:solidFill>
              <a:latin typeface="Arial"/>
              <a:ea typeface="Arial"/>
              <a:cs typeface="Arial"/>
              <a:sym typeface="Arial"/>
            </a:endParaRPr>
          </a:p>
        </p:txBody>
      </p:sp>
      <p:sp>
        <p:nvSpPr>
          <p:cNvPr id="329" name="Google Shape;329;p5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30" name="Google Shape;330;p52" title="0303Bidirectional RNN.mp4">
            <a:hlinkClick r:id="rId3"/>
          </p:cNvPr>
          <p:cNvPicPr preferRelativeResize="0"/>
          <p:nvPr/>
        </p:nvPicPr>
        <p:blipFill rotWithShape="1">
          <a:blip r:embed="rId4">
            <a:alphaModFix/>
          </a:blip>
          <a:srcRect b="0" l="0" r="0" t="0"/>
          <a:stretch/>
        </p:blipFill>
        <p:spPr>
          <a:xfrm>
            <a:off x="1699900" y="781025"/>
            <a:ext cx="5692675" cy="426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0401 RNN簡單作業</a:t>
            </a:r>
            <a:endParaRPr b="0" i="0" sz="2600" u="none" cap="none" strike="noStrike">
              <a:solidFill>
                <a:srgbClr val="1A1A1A"/>
              </a:solidFill>
              <a:latin typeface="Arial"/>
              <a:ea typeface="Arial"/>
              <a:cs typeface="Arial"/>
              <a:sym typeface="Arial"/>
            </a:endParaRPr>
          </a:p>
        </p:txBody>
      </p:sp>
      <p:sp>
        <p:nvSpPr>
          <p:cNvPr id="336" name="Google Shape;336;p5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37" name="Google Shape;337;p53" title="0401RNN簡單作業.mp4">
            <a:hlinkClick r:id="rId3"/>
          </p:cNvPr>
          <p:cNvPicPr preferRelativeResize="0"/>
          <p:nvPr/>
        </p:nvPicPr>
        <p:blipFill rotWithShape="1">
          <a:blip r:embed="rId4">
            <a:alphaModFix/>
          </a:blip>
          <a:srcRect b="0" l="0" r="0" t="0"/>
          <a:stretch/>
        </p:blipFill>
        <p:spPr>
          <a:xfrm>
            <a:off x="1752800" y="781025"/>
            <a:ext cx="5674450" cy="425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0402 用Numpy計算到h1</a:t>
            </a:r>
            <a:endParaRPr b="0" i="0" sz="2600" u="none" cap="none" strike="noStrike">
              <a:solidFill>
                <a:srgbClr val="1A1A1A"/>
              </a:solidFill>
              <a:latin typeface="Arial"/>
              <a:ea typeface="Arial"/>
              <a:cs typeface="Arial"/>
              <a:sym typeface="Arial"/>
            </a:endParaRPr>
          </a:p>
        </p:txBody>
      </p:sp>
      <p:sp>
        <p:nvSpPr>
          <p:cNvPr id="343" name="Google Shape;343;p5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44" name="Google Shape;344;p54" title="0402用Numpy計算到h1.mp4">
            <a:hlinkClick r:id="rId3"/>
          </p:cNvPr>
          <p:cNvPicPr preferRelativeResize="0"/>
          <p:nvPr/>
        </p:nvPicPr>
        <p:blipFill rotWithShape="1">
          <a:blip r:embed="rId4">
            <a:alphaModFix/>
          </a:blip>
          <a:srcRect b="0" l="0" r="0" t="0"/>
          <a:stretch/>
        </p:blipFill>
        <p:spPr>
          <a:xfrm>
            <a:off x="1699900" y="781025"/>
            <a:ext cx="5706175" cy="4279625"/>
          </a:xfrm>
          <a:prstGeom prst="rect">
            <a:avLst/>
          </a:prstGeom>
          <a:noFill/>
          <a:ln>
            <a:noFill/>
          </a:ln>
        </p:spPr>
      </p:pic>
      <p:sp>
        <p:nvSpPr>
          <p:cNvPr id="345" name="Google Shape;345;p54"/>
          <p:cNvSpPr txBox="1"/>
          <p:nvPr/>
        </p:nvSpPr>
        <p:spPr>
          <a:xfrm>
            <a:off x="4572000" y="0"/>
            <a:ext cx="4515300" cy="50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FF0000"/>
                </a:solidFill>
                <a:latin typeface="Arial"/>
                <a:ea typeface="Arial"/>
                <a:cs typeface="Arial"/>
                <a:sym typeface="Arial"/>
              </a:rPr>
              <a:t>註：影片</a:t>
            </a:r>
            <a:r>
              <a:rPr lang="zh-TW" sz="1800">
                <a:solidFill>
                  <a:srgbClr val="FF0000"/>
                </a:solidFill>
              </a:rPr>
              <a:t>中</a:t>
            </a:r>
            <a:r>
              <a:rPr b="0" i="0" lang="zh-TW" sz="1800" u="none" cap="none" strike="noStrike">
                <a:solidFill>
                  <a:srgbClr val="FF0000"/>
                </a:solidFill>
                <a:latin typeface="Arial"/>
                <a:ea typeface="Arial"/>
                <a:cs typeface="Arial"/>
                <a:sym typeface="Arial"/>
              </a:rPr>
              <a:t>2:52的 Wh矩陣數值有誤，應為[[1.0,0.2],[0.2,1.0]]</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0403 計算完整輸出</a:t>
            </a:r>
            <a:endParaRPr b="0" i="0" sz="2600" u="none" cap="none" strike="noStrike">
              <a:solidFill>
                <a:srgbClr val="1A1A1A"/>
              </a:solidFill>
              <a:latin typeface="Arial"/>
              <a:ea typeface="Arial"/>
              <a:cs typeface="Arial"/>
              <a:sym typeface="Arial"/>
            </a:endParaRPr>
          </a:p>
        </p:txBody>
      </p:sp>
      <p:sp>
        <p:nvSpPr>
          <p:cNvPr id="351" name="Google Shape;351;p5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52" name="Google Shape;352;p55" title="0403計算完整輸出.mp4">
            <a:hlinkClick r:id="rId3"/>
          </p:cNvPr>
          <p:cNvPicPr preferRelativeResize="0"/>
          <p:nvPr/>
        </p:nvPicPr>
        <p:blipFill rotWithShape="1">
          <a:blip r:embed="rId4">
            <a:alphaModFix/>
          </a:blip>
          <a:srcRect b="0" l="0" r="0" t="0"/>
          <a:stretch/>
        </p:blipFill>
        <p:spPr>
          <a:xfrm>
            <a:off x="1710000" y="781025"/>
            <a:ext cx="5717250" cy="4287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0404 完成你「第一個」RNN</a:t>
            </a:r>
            <a:endParaRPr b="0" i="0" sz="2600" u="none" cap="none" strike="noStrike">
              <a:solidFill>
                <a:srgbClr val="1A1A1A"/>
              </a:solidFill>
              <a:latin typeface="Arial"/>
              <a:ea typeface="Arial"/>
              <a:cs typeface="Arial"/>
              <a:sym typeface="Arial"/>
            </a:endParaRPr>
          </a:p>
        </p:txBody>
      </p:sp>
      <p:sp>
        <p:nvSpPr>
          <p:cNvPr id="358" name="Google Shape;358;p5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59" name="Google Shape;359;p56" title="0404完成你「第一個」RNN.mp4">
            <a:hlinkClick r:id="rId3"/>
          </p:cNvPr>
          <p:cNvPicPr preferRelativeResize="0"/>
          <p:nvPr/>
        </p:nvPicPr>
        <p:blipFill rotWithShape="1">
          <a:blip r:embed="rId4">
            <a:alphaModFix/>
          </a:blip>
          <a:srcRect b="0" l="0" r="0" t="0"/>
          <a:stretch/>
        </p:blipFill>
        <p:spPr>
          <a:xfrm>
            <a:off x="1699900" y="781025"/>
            <a:ext cx="5692675" cy="426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0501 RNN的學習法和問題</a:t>
            </a:r>
            <a:endParaRPr b="0" i="0" sz="2600" u="none" cap="none" strike="noStrike">
              <a:solidFill>
                <a:srgbClr val="1A1A1A"/>
              </a:solidFill>
              <a:latin typeface="Arial"/>
              <a:ea typeface="Arial"/>
              <a:cs typeface="Arial"/>
              <a:sym typeface="Arial"/>
            </a:endParaRPr>
          </a:p>
        </p:txBody>
      </p:sp>
      <p:sp>
        <p:nvSpPr>
          <p:cNvPr id="365" name="Google Shape;365;p5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66" name="Google Shape;366;p57" title="0501RNN的學習法和問題.mp4">
            <a:hlinkClick r:id="rId3"/>
          </p:cNvPr>
          <p:cNvPicPr preferRelativeResize="0"/>
          <p:nvPr/>
        </p:nvPicPr>
        <p:blipFill rotWithShape="1">
          <a:blip r:embed="rId4">
            <a:alphaModFix/>
          </a:blip>
          <a:srcRect b="0" l="0" r="0" t="0"/>
          <a:stretch/>
        </p:blipFill>
        <p:spPr>
          <a:xfrm>
            <a:off x="1699900" y="781025"/>
            <a:ext cx="5707150" cy="428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0502 LSTM的Gates</a:t>
            </a:r>
            <a:endParaRPr b="0" i="0" sz="2600" u="none" cap="none" strike="noStrike">
              <a:solidFill>
                <a:srgbClr val="1A1A1A"/>
              </a:solidFill>
              <a:latin typeface="Arial"/>
              <a:ea typeface="Arial"/>
              <a:cs typeface="Arial"/>
              <a:sym typeface="Arial"/>
            </a:endParaRPr>
          </a:p>
        </p:txBody>
      </p:sp>
      <p:sp>
        <p:nvSpPr>
          <p:cNvPr id="372" name="Google Shape;372;p5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73" name="Google Shape;373;p58" title="0502LSTM的Gates.mp4">
            <a:hlinkClick r:id="rId3"/>
          </p:cNvPr>
          <p:cNvPicPr preferRelativeResize="0"/>
          <p:nvPr/>
        </p:nvPicPr>
        <p:blipFill rotWithShape="1">
          <a:blip r:embed="rId4">
            <a:alphaModFix/>
          </a:blip>
          <a:srcRect b="0" l="0" r="0" t="0"/>
          <a:stretch/>
        </p:blipFill>
        <p:spPr>
          <a:xfrm>
            <a:off x="1645300" y="781025"/>
            <a:ext cx="5727350" cy="429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0503 LSTM的運作方式</a:t>
            </a:r>
            <a:endParaRPr b="0" i="0" sz="2600" u="none" cap="none" strike="noStrike">
              <a:solidFill>
                <a:srgbClr val="1A1A1A"/>
              </a:solidFill>
              <a:latin typeface="Arial"/>
              <a:ea typeface="Arial"/>
              <a:cs typeface="Arial"/>
              <a:sym typeface="Arial"/>
            </a:endParaRPr>
          </a:p>
        </p:txBody>
      </p:sp>
      <p:sp>
        <p:nvSpPr>
          <p:cNvPr id="379" name="Google Shape;379;p5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80" name="Google Shape;380;p59" title="0503LSTM的運作方式.mp4">
            <a:hlinkClick r:id="rId3"/>
          </p:cNvPr>
          <p:cNvPicPr preferRelativeResize="0"/>
          <p:nvPr/>
        </p:nvPicPr>
        <p:blipFill rotWithShape="1">
          <a:blip r:embed="rId4">
            <a:alphaModFix/>
          </a:blip>
          <a:srcRect b="0" l="0" r="0" t="0"/>
          <a:stretch/>
        </p:blipFill>
        <p:spPr>
          <a:xfrm>
            <a:off x="1710000" y="781025"/>
            <a:ext cx="5719625" cy="428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0504 GRU</a:t>
            </a:r>
            <a:endParaRPr b="0" i="0" sz="2600" u="none" cap="none" strike="noStrike">
              <a:solidFill>
                <a:srgbClr val="1A1A1A"/>
              </a:solidFill>
              <a:latin typeface="Arial"/>
              <a:ea typeface="Arial"/>
              <a:cs typeface="Arial"/>
              <a:sym typeface="Arial"/>
            </a:endParaRPr>
          </a:p>
        </p:txBody>
      </p:sp>
      <p:sp>
        <p:nvSpPr>
          <p:cNvPr id="386" name="Google Shape;386;p6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87" name="Google Shape;387;p60" title="0504GRU.mp4">
            <a:hlinkClick r:id="rId3"/>
          </p:cNvPr>
          <p:cNvPicPr preferRelativeResize="0"/>
          <p:nvPr/>
        </p:nvPicPr>
        <p:blipFill rotWithShape="1">
          <a:blip r:embed="rId4">
            <a:alphaModFix/>
          </a:blip>
          <a:srcRect b="0" l="0" r="0" t="0"/>
          <a:stretch/>
        </p:blipFill>
        <p:spPr>
          <a:xfrm>
            <a:off x="1699925" y="781025"/>
            <a:ext cx="5697025" cy="427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Arial"/>
              <a:buAutoNum type="arabicPeriod"/>
            </a:pPr>
            <a:r>
              <a:rPr lang="zh-TW" sz="2400">
                <a:solidFill>
                  <a:schemeClr val="dk1"/>
                </a:solidFill>
              </a:rPr>
              <a:t>DNN 與 RNN 理論講解</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AutoNum type="arabicPeriod"/>
            </a:pPr>
            <a:r>
              <a:rPr lang="zh-TW" sz="2400">
                <a:solidFill>
                  <a:schemeClr val="dk1"/>
                </a:solidFill>
              </a:rPr>
              <a:t>快速回顧 RNN &amp; LSTM</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AutoNum type="arabicPeriod"/>
            </a:pPr>
            <a:r>
              <a:rPr b="0" i="0" lang="zh-TW" sz="2400" u="none" cap="none" strike="noStrike">
                <a:solidFill>
                  <a:schemeClr val="dk1"/>
                </a:solidFill>
                <a:latin typeface="Arial"/>
                <a:ea typeface="Arial"/>
                <a:cs typeface="Arial"/>
                <a:sym typeface="Arial"/>
              </a:rPr>
              <a:t>Tensorflow 實作 RNN</a:t>
            </a:r>
            <a:endParaRPr sz="2400">
              <a:solidFill>
                <a:schemeClr val="dk1"/>
              </a:solidFil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p:txBody>
      </p:sp>
      <p:sp>
        <p:nvSpPr>
          <p:cNvPr id="234" name="Google Shape;234;p38"/>
          <p:cNvSpPr txBox="1"/>
          <p:nvPr>
            <p:ph idx="1" type="body"/>
          </p:nvPr>
        </p:nvSpPr>
        <p:spPr>
          <a:xfrm>
            <a:off x="557800" y="3852600"/>
            <a:ext cx="48114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6"/>
              </a:rPr>
              <a:t>程式碼</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courses-tpe/RNN/part1</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courses-hsi/RNN/part1</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courses-txg/RNN/part1</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rtl="0" algn="l">
              <a:spcBef>
                <a:spcPts val="0"/>
              </a:spcBef>
              <a:spcAft>
                <a:spcPts val="0"/>
              </a:spcAft>
              <a:buNone/>
            </a:pPr>
            <a:r>
              <a:rPr lang="zh-TW" sz="3200">
                <a:solidFill>
                  <a:schemeClr val="dk1"/>
                </a:solidFill>
              </a:rPr>
              <a:t>DNN複習與RNN理論講解</a:t>
            </a:r>
            <a:endParaRPr b="0" i="0" sz="3200" u="none" cap="none" strike="noStrike">
              <a:solidFill>
                <a:srgbClr val="56BADC"/>
              </a:solidFill>
              <a:latin typeface="Arial"/>
              <a:ea typeface="Arial"/>
              <a:cs typeface="Arial"/>
              <a:sym typeface="Arial"/>
            </a:endParaRPr>
          </a:p>
        </p:txBody>
      </p:sp>
      <p:sp>
        <p:nvSpPr>
          <p:cNvPr id="246" name="Google Shape;246;p4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0101 神經網路概念複習</a:t>
            </a:r>
            <a:endParaRPr b="0" i="0" sz="2600" u="none" cap="none" strike="noStrike">
              <a:solidFill>
                <a:srgbClr val="1A1A1A"/>
              </a:solidFill>
              <a:latin typeface="Arial"/>
              <a:ea typeface="Arial"/>
              <a:cs typeface="Arial"/>
              <a:sym typeface="Arial"/>
            </a:endParaRPr>
          </a:p>
        </p:txBody>
      </p:sp>
      <p:sp>
        <p:nvSpPr>
          <p:cNvPr id="252" name="Google Shape;252;p4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53" name="Google Shape;253;p41" title="0101神經網路概念複習.mp4">
            <a:hlinkClick r:id="rId3"/>
          </p:cNvPr>
          <p:cNvPicPr preferRelativeResize="0"/>
          <p:nvPr/>
        </p:nvPicPr>
        <p:blipFill rotWithShape="1">
          <a:blip r:embed="rId4">
            <a:alphaModFix/>
          </a:blip>
          <a:srcRect b="0" l="0" r="0" t="0"/>
          <a:stretch/>
        </p:blipFill>
        <p:spPr>
          <a:xfrm>
            <a:off x="1723425" y="781025"/>
            <a:ext cx="5697025" cy="427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0102 一層神經網路矩陣表示法</a:t>
            </a:r>
            <a:endParaRPr b="0" i="0" sz="2600" u="none" cap="none" strike="noStrike">
              <a:solidFill>
                <a:srgbClr val="1A1A1A"/>
              </a:solidFill>
              <a:latin typeface="Arial"/>
              <a:ea typeface="Arial"/>
              <a:cs typeface="Arial"/>
              <a:sym typeface="Arial"/>
            </a:endParaRPr>
          </a:p>
        </p:txBody>
      </p:sp>
      <p:sp>
        <p:nvSpPr>
          <p:cNvPr id="259" name="Google Shape;259;p4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0" name="Google Shape;260;p42" title="0102一層神經網路矩陣表示法.mp4">
            <a:hlinkClick r:id="rId3"/>
          </p:cNvPr>
          <p:cNvPicPr preferRelativeResize="0"/>
          <p:nvPr/>
        </p:nvPicPr>
        <p:blipFill rotWithShape="1">
          <a:blip r:embed="rId4">
            <a:alphaModFix/>
          </a:blip>
          <a:srcRect b="0" l="0" r="0" t="0"/>
          <a:stretch/>
        </p:blipFill>
        <p:spPr>
          <a:xfrm>
            <a:off x="1796638" y="837050"/>
            <a:ext cx="5550625" cy="416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0103 人工智慧解決問題的流程</a:t>
            </a:r>
            <a:endParaRPr b="0" i="0" sz="2600" u="none" cap="none" strike="noStrike">
              <a:solidFill>
                <a:srgbClr val="1A1A1A"/>
              </a:solidFill>
              <a:latin typeface="Arial"/>
              <a:ea typeface="Arial"/>
              <a:cs typeface="Arial"/>
              <a:sym typeface="Arial"/>
            </a:endParaRPr>
          </a:p>
        </p:txBody>
      </p:sp>
      <p:sp>
        <p:nvSpPr>
          <p:cNvPr id="266" name="Google Shape;266;p4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7" name="Google Shape;267;p43" title="0103人工智慧解決問題的流程.mp4">
            <a:hlinkClick r:id="rId3"/>
          </p:cNvPr>
          <p:cNvPicPr preferRelativeResize="0"/>
          <p:nvPr/>
        </p:nvPicPr>
        <p:blipFill rotWithShape="1">
          <a:blip r:embed="rId4">
            <a:alphaModFix/>
          </a:blip>
          <a:srcRect b="0" l="0" r="0" t="0"/>
          <a:stretch/>
        </p:blipFill>
        <p:spPr>
          <a:xfrm>
            <a:off x="1706288" y="781025"/>
            <a:ext cx="5731424" cy="429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0201 RNN概念簡介</a:t>
            </a:r>
            <a:endParaRPr b="0" i="0" sz="2600" u="none" cap="none" strike="noStrike">
              <a:solidFill>
                <a:srgbClr val="1A1A1A"/>
              </a:solidFill>
              <a:latin typeface="Arial"/>
              <a:ea typeface="Arial"/>
              <a:cs typeface="Arial"/>
              <a:sym typeface="Arial"/>
            </a:endParaRPr>
          </a:p>
        </p:txBody>
      </p:sp>
      <p:sp>
        <p:nvSpPr>
          <p:cNvPr id="273" name="Google Shape;273;p4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74" name="Google Shape;274;p44" title="0201RNN概念簡介.mp4">
            <a:hlinkClick r:id="rId3"/>
          </p:cNvPr>
          <p:cNvPicPr preferRelativeResize="0"/>
          <p:nvPr/>
        </p:nvPicPr>
        <p:blipFill rotWithShape="1">
          <a:blip r:embed="rId4">
            <a:alphaModFix/>
          </a:blip>
          <a:srcRect b="0" l="0" r="0" t="0"/>
          <a:stretch/>
        </p:blipFill>
        <p:spPr>
          <a:xfrm>
            <a:off x="1713388" y="781025"/>
            <a:ext cx="5717225" cy="428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