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3" r:id="rId4"/>
    <p:sldMasterId id="2147483694" r:id="rId5"/>
    <p:sldMasterId id="214748369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5143500" cx="9144000"/>
  <p:notesSz cx="6858000" cy="9144000"/>
  <p:embeddedFontLst>
    <p:embeddedFont>
      <p:font typeface="Helvetica Neue"/>
      <p:regular r:id="rId47"/>
      <p:bold r:id="rId48"/>
      <p:italic r:id="rId49"/>
      <p:boldItalic r:id="rId50"/>
    </p:embeddedFont>
    <p:embeddedFont>
      <p:font typeface="Ubuntu Mono"/>
      <p:regular r:id="rId51"/>
      <p:bold r:id="rId52"/>
      <p:italic r:id="rId53"/>
      <p:boldItalic r:id="rId54"/>
    </p:embeddedFont>
    <p:embeddedFont>
      <p:font typeface="Helvetica Neue Light"/>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HelveticaNeue-bold.fntdata"/><Relationship Id="rId47" Type="http://schemas.openxmlformats.org/officeDocument/2006/relationships/font" Target="fonts/HelveticaNeue-regular.fntdata"/><Relationship Id="rId49"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UbuntuMono-regular.fntdata"/><Relationship Id="rId50" Type="http://schemas.openxmlformats.org/officeDocument/2006/relationships/font" Target="fonts/HelveticaNeue-boldItalic.fntdata"/><Relationship Id="rId53" Type="http://schemas.openxmlformats.org/officeDocument/2006/relationships/font" Target="fonts/UbuntuMono-italic.fntdata"/><Relationship Id="rId52" Type="http://schemas.openxmlformats.org/officeDocument/2006/relationships/font" Target="fonts/UbuntuMono-bold.fntdata"/><Relationship Id="rId11" Type="http://schemas.openxmlformats.org/officeDocument/2006/relationships/slide" Target="slides/slide4.xml"/><Relationship Id="rId55" Type="http://schemas.openxmlformats.org/officeDocument/2006/relationships/font" Target="fonts/HelveticaNeueLight-regular.fntdata"/><Relationship Id="rId10" Type="http://schemas.openxmlformats.org/officeDocument/2006/relationships/slide" Target="slides/slide3.xml"/><Relationship Id="rId54" Type="http://schemas.openxmlformats.org/officeDocument/2006/relationships/font" Target="fonts/UbuntuMono-boldItalic.fntdata"/><Relationship Id="rId13" Type="http://schemas.openxmlformats.org/officeDocument/2006/relationships/slide" Target="slides/slide6.xml"/><Relationship Id="rId57" Type="http://schemas.openxmlformats.org/officeDocument/2006/relationships/font" Target="fonts/HelveticaNeueLight-italic.fntdata"/><Relationship Id="rId12" Type="http://schemas.openxmlformats.org/officeDocument/2006/relationships/slide" Target="slides/slide5.xml"/><Relationship Id="rId56" Type="http://schemas.openxmlformats.org/officeDocument/2006/relationships/font" Target="fonts/HelveticaNeueLight-bold.fntdata"/><Relationship Id="rId15" Type="http://schemas.openxmlformats.org/officeDocument/2006/relationships/slide" Target="slides/slide8.xml"/><Relationship Id="rId14" Type="http://schemas.openxmlformats.org/officeDocument/2006/relationships/slide" Target="slides/slide7.xml"/><Relationship Id="rId58" Type="http://schemas.openxmlformats.org/officeDocument/2006/relationships/font" Target="fonts/HelveticaNeueLight-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1" name="Google Shape;2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d841eee64_0_2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4d841eee64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4d841eee64_0_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4d841eee64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d841eee64_0_4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4d841eee64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4d841eee64_0_6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4d841eee64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4d841eee64_0_7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4d841eee64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4d841eee64_0_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4d841eee64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4d841eee64_0_10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4d841eee64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4d841eee64_0_1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4d841eee64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4d841eee64_0_1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4d841eee64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4d841eee64_0_1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4d841eee64_0_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1" name="Google Shape;3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4d841eee64_0_1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4d841eee64_0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4d841eee64_0_15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4d841eee64_0_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4d841eee64_0_24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4d841eee64_0_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5" name="Google Shape;3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4d841eee6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4d841eee64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489014d01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489014d01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72d7357ea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572d7357ea_5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2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0" name="Google Shape;32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d841eee64_0_24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4d841eee64_0_2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d841eee64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4d841eee6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d841eee64_0_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4d841eee64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d841eee64_0_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4d841eee64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18.pn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1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 Id="rId3"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1812726" y="1079647"/>
            <a:ext cx="5518547" cy="1741289"/>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1812726" y="2874514"/>
            <a:ext cx="5518547" cy="596057"/>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64368" y="-31180"/>
            <a:ext cx="9272737" cy="1519071"/>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8" l="0" r="0" t="0"/>
          <a:stretch/>
        </p:blipFill>
        <p:spPr>
          <a:xfrm>
            <a:off x="6438263" y="131823"/>
            <a:ext cx="2715224" cy="1356080"/>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5892910" y="1022686"/>
            <a:ext cx="406180" cy="250153"/>
          </a:xfrm>
          <a:prstGeom prst="rect">
            <a:avLst/>
          </a:prstGeom>
          <a:noFill/>
          <a:ln>
            <a:noFill/>
          </a:ln>
        </p:spPr>
      </p:pic>
      <p:sp>
        <p:nvSpPr>
          <p:cNvPr id="24" name="Google Shape;24;p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4685854" y="2685604"/>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4685854" y="468808"/>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1645295" y="468808"/>
            <a:ext cx="2812852" cy="4205883"/>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93" name="Shape 93"/>
        <p:cNvGrpSpPr/>
        <p:nvPr/>
      </p:nvGrpSpPr>
      <p:grpSpPr>
        <a:xfrm>
          <a:off x="0" y="0"/>
          <a:ext cx="0" cy="0"/>
          <a:chOff x="0" y="0"/>
          <a:chExt cx="0" cy="0"/>
        </a:xfrm>
      </p:grpSpPr>
      <p:sp>
        <p:nvSpPr>
          <p:cNvPr id="94" name="Google Shape;94;p15"/>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95" name="Google Shape;95;p15"/>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96" name="Google Shape;96;p15"/>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97" name="Google Shape;97;p15"/>
          <p:cNvPicPr preferRelativeResize="0"/>
          <p:nvPr/>
        </p:nvPicPr>
        <p:blipFill rotWithShape="1">
          <a:blip r:embed="rId2">
            <a:alphaModFix/>
          </a:blip>
          <a:srcRect b="31511" l="0" r="0" t="0"/>
          <a:stretch/>
        </p:blipFill>
        <p:spPr>
          <a:xfrm>
            <a:off x="6438263" y="131823"/>
            <a:ext cx="2715223" cy="1356080"/>
          </a:xfrm>
          <a:prstGeom prst="rect">
            <a:avLst/>
          </a:prstGeom>
          <a:noFill/>
          <a:ln>
            <a:noFill/>
          </a:ln>
        </p:spPr>
      </p:pic>
      <p:pic>
        <p:nvPicPr>
          <p:cNvPr descr="影像" id="98" name="Google Shape;98;p15"/>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99" name="Google Shape;99;p15"/>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100" name="Google Shape;100;p15"/>
          <p:cNvPicPr preferRelativeResize="0"/>
          <p:nvPr/>
        </p:nvPicPr>
        <p:blipFill rotWithShape="1">
          <a:blip r:embed="rId5">
            <a:alphaModFix/>
          </a:blip>
          <a:srcRect b="0" l="0" r="0" t="0"/>
          <a:stretch/>
        </p:blipFill>
        <p:spPr>
          <a:xfrm>
            <a:off x="5892910" y="1022686"/>
            <a:ext cx="406181" cy="250153"/>
          </a:xfrm>
          <a:prstGeom prst="rect">
            <a:avLst/>
          </a:prstGeom>
          <a:noFill/>
          <a:ln>
            <a:noFill/>
          </a:ln>
        </p:spPr>
      </p:pic>
      <p:sp>
        <p:nvSpPr>
          <p:cNvPr id="101" name="Google Shape;101;p1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102" name="Shape 102"/>
        <p:cNvGrpSpPr/>
        <p:nvPr/>
      </p:nvGrpSpPr>
      <p:grpSpPr>
        <a:xfrm>
          <a:off x="0" y="0"/>
          <a:ext cx="0" cy="0"/>
          <a:chOff x="0" y="0"/>
          <a:chExt cx="0" cy="0"/>
        </a:xfrm>
      </p:grpSpPr>
      <p:sp>
        <p:nvSpPr>
          <p:cNvPr id="103" name="Google Shape;103;p16"/>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sz="500"/>
          </a:p>
        </p:txBody>
      </p:sp>
      <p:sp>
        <p:nvSpPr>
          <p:cNvPr id="104" name="Google Shape;104;p16"/>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sz="500"/>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sz="500"/>
          </a:p>
        </p:txBody>
      </p:sp>
      <p:pic>
        <p:nvPicPr>
          <p:cNvPr descr="影像" id="105" name="Google Shape;105;p16"/>
          <p:cNvPicPr preferRelativeResize="0"/>
          <p:nvPr/>
        </p:nvPicPr>
        <p:blipFill rotWithShape="1">
          <a:blip r:embed="rId2">
            <a:alphaModFix amt="2990"/>
          </a:blip>
          <a:srcRect b="0" l="0" r="0" t="0"/>
          <a:stretch/>
        </p:blipFill>
        <p:spPr>
          <a:xfrm>
            <a:off x="2583634" y="852711"/>
            <a:ext cx="3976664" cy="3438073"/>
          </a:xfrm>
          <a:prstGeom prst="rect">
            <a:avLst/>
          </a:prstGeom>
          <a:noFill/>
          <a:ln>
            <a:noFill/>
          </a:ln>
        </p:spPr>
      </p:pic>
      <p:sp>
        <p:nvSpPr>
          <p:cNvPr id="106" name="Google Shape;106;p1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107" name="Shape 107"/>
        <p:cNvGrpSpPr/>
        <p:nvPr/>
      </p:nvGrpSpPr>
      <p:grpSpPr>
        <a:xfrm>
          <a:off x="0" y="0"/>
          <a:ext cx="0" cy="0"/>
          <a:chOff x="0" y="0"/>
          <a:chExt cx="0" cy="0"/>
        </a:xfrm>
      </p:grpSpPr>
      <p:sp>
        <p:nvSpPr>
          <p:cNvPr id="108" name="Google Shape;108;p17"/>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09" name="Google Shape;109;p17"/>
          <p:cNvGrpSpPr/>
          <p:nvPr/>
        </p:nvGrpSpPr>
        <p:grpSpPr>
          <a:xfrm>
            <a:off x="1075372" y="2889512"/>
            <a:ext cx="6521640" cy="17325"/>
            <a:chOff x="0" y="0"/>
            <a:chExt cx="17391040" cy="46200"/>
          </a:xfrm>
        </p:grpSpPr>
        <p:sp>
          <p:nvSpPr>
            <p:cNvPr id="110" name="Google Shape;110;p17"/>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11" name="Google Shape;111;p17"/>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12" name="Google Shape;112;p17"/>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113" name="Google Shape;113;p17"/>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14" name="Google Shape;114;p17"/>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15" name="Google Shape;115;p1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116" name="Shape 116"/>
        <p:cNvGrpSpPr/>
        <p:nvPr/>
      </p:nvGrpSpPr>
      <p:grpSpPr>
        <a:xfrm>
          <a:off x="0" y="0"/>
          <a:ext cx="0" cy="0"/>
          <a:chOff x="0" y="0"/>
          <a:chExt cx="0" cy="0"/>
        </a:xfrm>
      </p:grpSpPr>
      <p:sp>
        <p:nvSpPr>
          <p:cNvPr id="117" name="Google Shape;117;p1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18" name="Google Shape;118;p1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119" name="Shape 119"/>
        <p:cNvGrpSpPr/>
        <p:nvPr/>
      </p:nvGrpSpPr>
      <p:grpSpPr>
        <a:xfrm>
          <a:off x="0" y="0"/>
          <a:ext cx="0" cy="0"/>
          <a:chOff x="0" y="0"/>
          <a:chExt cx="0" cy="0"/>
        </a:xfrm>
      </p:grpSpPr>
      <p:sp>
        <p:nvSpPr>
          <p:cNvPr id="120" name="Google Shape;120;p1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21" name="Google Shape;121;p19"/>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122" name="Google Shape;122;p19"/>
          <p:cNvGrpSpPr/>
          <p:nvPr/>
        </p:nvGrpSpPr>
        <p:grpSpPr>
          <a:xfrm>
            <a:off x="-17450" y="5084396"/>
            <a:ext cx="9178922" cy="59063"/>
            <a:chOff x="0" y="0"/>
            <a:chExt cx="24477125" cy="157500"/>
          </a:xfrm>
        </p:grpSpPr>
        <p:sp>
          <p:nvSpPr>
            <p:cNvPr id="123" name="Google Shape;123;p19"/>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4" name="Google Shape;124;p19"/>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5" name="Google Shape;125;p19"/>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26" name="Google Shape;126;p19"/>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127" name="Google Shape;127;p19"/>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28" name="Google Shape;128;p19"/>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129" name="Google Shape;129;p1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130" name="Shape 130"/>
        <p:cNvGrpSpPr/>
        <p:nvPr/>
      </p:nvGrpSpPr>
      <p:grpSpPr>
        <a:xfrm>
          <a:off x="0" y="0"/>
          <a:ext cx="0" cy="0"/>
          <a:chOff x="0" y="0"/>
          <a:chExt cx="0" cy="0"/>
        </a:xfrm>
      </p:grpSpPr>
      <p:sp>
        <p:nvSpPr>
          <p:cNvPr id="131" name="Google Shape;131;p20"/>
          <p:cNvSpPr txBox="1"/>
          <p:nvPr>
            <p:ph idx="1" type="body"/>
          </p:nvPr>
        </p:nvSpPr>
        <p:spPr>
          <a:xfrm>
            <a:off x="1645295" y="669726"/>
            <a:ext cx="5853300" cy="3804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32" name="Google Shape;132;p20"/>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33" name="Google Shape;133;p2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34" name="Shape 134"/>
        <p:cNvGrpSpPr/>
        <p:nvPr/>
      </p:nvGrpSpPr>
      <p:grpSpPr>
        <a:xfrm>
          <a:off x="0" y="0"/>
          <a:ext cx="0" cy="0"/>
          <a:chOff x="0" y="0"/>
          <a:chExt cx="0" cy="0"/>
        </a:xfrm>
      </p:grpSpPr>
      <p:sp>
        <p:nvSpPr>
          <p:cNvPr id="135" name="Google Shape;135;p21"/>
          <p:cNvSpPr/>
          <p:nvPr>
            <p:ph idx="2" type="pic"/>
          </p:nvPr>
        </p:nvSpPr>
        <p:spPr>
          <a:xfrm>
            <a:off x="4685854" y="334863"/>
            <a:ext cx="2812800" cy="43332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36" name="Google Shape;136;p21"/>
          <p:cNvSpPr txBox="1"/>
          <p:nvPr>
            <p:ph type="title"/>
          </p:nvPr>
        </p:nvSpPr>
        <p:spPr>
          <a:xfrm>
            <a:off x="1645295" y="334863"/>
            <a:ext cx="2812800" cy="21030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37" name="Google Shape;137;p21"/>
          <p:cNvSpPr txBox="1"/>
          <p:nvPr>
            <p:ph idx="1" type="body"/>
          </p:nvPr>
        </p:nvSpPr>
        <p:spPr>
          <a:xfrm>
            <a:off x="1645295" y="2491383"/>
            <a:ext cx="2812800" cy="21699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38" name="Google Shape;138;p2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3980920" y="4286250"/>
            <a:ext cx="1182161" cy="214313"/>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7" name="Google Shape;27;p3"/>
          <p:cNvSpPr txBox="1"/>
          <p:nvPr/>
        </p:nvSpPr>
        <p:spPr>
          <a:xfrm>
            <a:off x="2242626" y="1332944"/>
            <a:ext cx="4658749" cy="1842612"/>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2583634" y="852711"/>
            <a:ext cx="3976664" cy="3438073"/>
          </a:xfrm>
          <a:prstGeom prst="rect">
            <a:avLst/>
          </a:prstGeom>
          <a:noFill/>
          <a:ln>
            <a:noFill/>
          </a:ln>
        </p:spPr>
      </p:pic>
      <p:sp>
        <p:nvSpPr>
          <p:cNvPr id="29" name="Google Shape;29;p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39" name="Shape 139"/>
        <p:cNvGrpSpPr/>
        <p:nvPr/>
      </p:nvGrpSpPr>
      <p:grpSpPr>
        <a:xfrm>
          <a:off x="0" y="0"/>
          <a:ext cx="0" cy="0"/>
          <a:chOff x="0" y="0"/>
          <a:chExt cx="0" cy="0"/>
        </a:xfrm>
      </p:grpSpPr>
      <p:sp>
        <p:nvSpPr>
          <p:cNvPr id="140" name="Google Shape;140;p22"/>
          <p:cNvSpPr/>
          <p:nvPr>
            <p:ph idx="2" type="pic"/>
          </p:nvPr>
        </p:nvSpPr>
        <p:spPr>
          <a:xfrm>
            <a:off x="2000250" y="354955"/>
            <a:ext cx="5143500" cy="3114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41" name="Google Shape;141;p22"/>
          <p:cNvSpPr txBox="1"/>
          <p:nvPr>
            <p:ph type="title"/>
          </p:nvPr>
        </p:nvSpPr>
        <p:spPr>
          <a:xfrm>
            <a:off x="1812726" y="3542854"/>
            <a:ext cx="5518500" cy="750000"/>
          </a:xfrm>
          <a:prstGeom prst="rect">
            <a:avLst/>
          </a:prstGeom>
          <a:noFill/>
          <a:ln>
            <a:noFill/>
          </a:ln>
        </p:spPr>
        <p:txBody>
          <a:bodyPr anchorCtr="0" anchor="b"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42" name="Google Shape;142;p22"/>
          <p:cNvSpPr txBox="1"/>
          <p:nvPr>
            <p:ph idx="1" type="body"/>
          </p:nvPr>
        </p:nvSpPr>
        <p:spPr>
          <a:xfrm>
            <a:off x="1812726" y="429964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43" name="Google Shape;143;p22"/>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44" name="Shape 144"/>
        <p:cNvGrpSpPr/>
        <p:nvPr/>
      </p:nvGrpSpPr>
      <p:grpSpPr>
        <a:xfrm>
          <a:off x="0" y="0"/>
          <a:ext cx="0" cy="0"/>
          <a:chOff x="0" y="0"/>
          <a:chExt cx="0" cy="0"/>
        </a:xfrm>
      </p:grpSpPr>
      <p:sp>
        <p:nvSpPr>
          <p:cNvPr id="145" name="Google Shape;145;p23"/>
          <p:cNvSpPr/>
          <p:nvPr>
            <p:ph idx="2" type="pic"/>
          </p:nvPr>
        </p:nvSpPr>
        <p:spPr>
          <a:xfrm>
            <a:off x="4685854" y="1366242"/>
            <a:ext cx="2812800" cy="3315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46" name="Google Shape;146;p23"/>
          <p:cNvSpPr txBox="1"/>
          <p:nvPr>
            <p:ph type="title"/>
          </p:nvPr>
        </p:nvSpPr>
        <p:spPr>
          <a:xfrm>
            <a:off x="1645295" y="133945"/>
            <a:ext cx="5853300" cy="11385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47" name="Google Shape;147;p23"/>
          <p:cNvSpPr txBox="1"/>
          <p:nvPr>
            <p:ph idx="1" type="body"/>
          </p:nvPr>
        </p:nvSpPr>
        <p:spPr>
          <a:xfrm>
            <a:off x="1645295" y="1366242"/>
            <a:ext cx="2812800" cy="3315000"/>
          </a:xfrm>
          <a:prstGeom prst="rect">
            <a:avLst/>
          </a:prstGeom>
          <a:noFill/>
          <a:ln>
            <a:noFill/>
          </a:ln>
        </p:spPr>
        <p:txBody>
          <a:bodyPr anchorCtr="0" anchor="ctr" bIns="26775" lIns="26775" spcFirstLastPara="1" rIns="26775" wrap="square" tIns="26775">
            <a:noAutofit/>
          </a:bodyPr>
          <a:lstStyle>
            <a:lvl1pPr indent="-361950" lvl="0" marL="4572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48" name="Google Shape;148;p23"/>
          <p:cNvSpPr txBox="1"/>
          <p:nvPr>
            <p:ph idx="12" type="sldNum"/>
          </p:nvPr>
        </p:nvSpPr>
        <p:spPr>
          <a:xfrm>
            <a:off x="4482789" y="4902398"/>
            <a:ext cx="174900" cy="1773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49" name="Shape 149"/>
        <p:cNvGrpSpPr/>
        <p:nvPr/>
      </p:nvGrpSpPr>
      <p:grpSpPr>
        <a:xfrm>
          <a:off x="0" y="0"/>
          <a:ext cx="0" cy="0"/>
          <a:chOff x="0" y="0"/>
          <a:chExt cx="0" cy="0"/>
        </a:xfrm>
      </p:grpSpPr>
      <p:sp>
        <p:nvSpPr>
          <p:cNvPr id="150" name="Google Shape;150;p24"/>
          <p:cNvSpPr/>
          <p:nvPr>
            <p:ph idx="2" type="pic"/>
          </p:nvPr>
        </p:nvSpPr>
        <p:spPr>
          <a:xfrm>
            <a:off x="4685854" y="2685604"/>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1" name="Google Shape;151;p24"/>
          <p:cNvSpPr/>
          <p:nvPr>
            <p:ph idx="3" type="pic"/>
          </p:nvPr>
        </p:nvSpPr>
        <p:spPr>
          <a:xfrm>
            <a:off x="4685854" y="468808"/>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2" name="Google Shape;152;p24"/>
          <p:cNvSpPr/>
          <p:nvPr>
            <p:ph idx="4" type="pic"/>
          </p:nvPr>
        </p:nvSpPr>
        <p:spPr>
          <a:xfrm>
            <a:off x="1645295" y="468808"/>
            <a:ext cx="2812800" cy="4206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3" name="Google Shape;153;p2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54" name="Shape 154"/>
        <p:cNvGrpSpPr/>
        <p:nvPr/>
      </p:nvGrpSpPr>
      <p:grpSpPr>
        <a:xfrm>
          <a:off x="0" y="0"/>
          <a:ext cx="0" cy="0"/>
          <a:chOff x="0" y="0"/>
          <a:chExt cx="0" cy="0"/>
        </a:xfrm>
      </p:grpSpPr>
      <p:sp>
        <p:nvSpPr>
          <p:cNvPr id="155" name="Google Shape;155;p25"/>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6" name="Google Shape;156;p2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57" name="Shape 157"/>
        <p:cNvGrpSpPr/>
        <p:nvPr/>
      </p:nvGrpSpPr>
      <p:grpSpPr>
        <a:xfrm>
          <a:off x="0" y="0"/>
          <a:ext cx="0" cy="0"/>
          <a:chOff x="0" y="0"/>
          <a:chExt cx="0" cy="0"/>
        </a:xfrm>
      </p:grpSpPr>
      <p:sp>
        <p:nvSpPr>
          <p:cNvPr id="158" name="Google Shape;158;p2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70" name="Shape 170"/>
        <p:cNvGrpSpPr/>
        <p:nvPr/>
      </p:nvGrpSpPr>
      <p:grpSpPr>
        <a:xfrm>
          <a:off x="0" y="0"/>
          <a:ext cx="0" cy="0"/>
          <a:chOff x="0" y="0"/>
          <a:chExt cx="0" cy="0"/>
        </a:xfrm>
      </p:grpSpPr>
      <p:sp>
        <p:nvSpPr>
          <p:cNvPr id="171" name="Google Shape;171;p28"/>
          <p:cNvSpPr/>
          <p:nvPr/>
        </p:nvSpPr>
        <p:spPr>
          <a:xfrm>
            <a:off x="-120691" y="-43847"/>
            <a:ext cx="9385500" cy="1681800"/>
          </a:xfrm>
          <a:prstGeom prst="rect">
            <a:avLst/>
          </a:prstGeom>
          <a:solidFill>
            <a:srgbClr val="56BADC"/>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1" i="0" sz="1400" u="none" cap="none" strike="noStrike">
              <a:solidFill>
                <a:srgbClr val="FFFFFF"/>
              </a:solidFill>
              <a:latin typeface="Helvetica Neue"/>
              <a:ea typeface="Helvetica Neue"/>
              <a:cs typeface="Helvetica Neue"/>
              <a:sym typeface="Helvetica Neue"/>
            </a:endParaRPr>
          </a:p>
        </p:txBody>
      </p:sp>
      <p:pic>
        <p:nvPicPr>
          <p:cNvPr descr="影像" id="172" name="Google Shape;172;p28"/>
          <p:cNvPicPr preferRelativeResize="0"/>
          <p:nvPr/>
        </p:nvPicPr>
        <p:blipFill rotWithShape="1">
          <a:blip r:embed="rId2">
            <a:alphaModFix/>
          </a:blip>
          <a:srcRect b="31511" l="0" r="0" t="0"/>
          <a:stretch/>
        </p:blipFill>
        <p:spPr>
          <a:xfrm>
            <a:off x="5276926" y="189466"/>
            <a:ext cx="3867001" cy="1448489"/>
          </a:xfrm>
          <a:prstGeom prst="rect">
            <a:avLst/>
          </a:prstGeom>
          <a:noFill/>
          <a:ln>
            <a:noFill/>
          </a:ln>
        </p:spPr>
      </p:pic>
      <p:sp>
        <p:nvSpPr>
          <p:cNvPr id="173" name="Google Shape;173;p28"/>
          <p:cNvSpPr txBox="1"/>
          <p:nvPr>
            <p:ph type="title"/>
          </p:nvPr>
        </p:nvSpPr>
        <p:spPr>
          <a:xfrm>
            <a:off x="892969" y="1259086"/>
            <a:ext cx="7358100" cy="17412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74" name="Google Shape;174;p28"/>
          <p:cNvSpPr txBox="1"/>
          <p:nvPr>
            <p:ph idx="1" type="body"/>
          </p:nvPr>
        </p:nvSpPr>
        <p:spPr>
          <a:xfrm>
            <a:off x="892969" y="3053953"/>
            <a:ext cx="7358100" cy="5895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228600" lvl="1" marL="9144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175" name="Google Shape;175;p28"/>
          <p:cNvPicPr preferRelativeResize="0"/>
          <p:nvPr/>
        </p:nvPicPr>
        <p:blipFill rotWithShape="1">
          <a:blip r:embed="rId3">
            <a:alphaModFix/>
          </a:blip>
          <a:srcRect b="0" l="0" r="0" t="0"/>
          <a:stretch/>
        </p:blipFill>
        <p:spPr>
          <a:xfrm>
            <a:off x="-77613" y="712378"/>
            <a:ext cx="1929193" cy="923130"/>
          </a:xfrm>
          <a:prstGeom prst="rect">
            <a:avLst/>
          </a:prstGeom>
          <a:noFill/>
          <a:ln>
            <a:noFill/>
          </a:ln>
        </p:spPr>
      </p:pic>
      <p:grpSp>
        <p:nvGrpSpPr>
          <p:cNvPr id="176" name="Google Shape;176;p28"/>
          <p:cNvGrpSpPr/>
          <p:nvPr/>
        </p:nvGrpSpPr>
        <p:grpSpPr>
          <a:xfrm>
            <a:off x="0" y="5078960"/>
            <a:ext cx="9143745" cy="64554"/>
            <a:chOff x="0" y="0"/>
            <a:chExt cx="13004900" cy="122400"/>
          </a:xfrm>
        </p:grpSpPr>
        <p:sp>
          <p:nvSpPr>
            <p:cNvPr id="177" name="Google Shape;177;p28"/>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78" name="Google Shape;178;p28"/>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79" name="Google Shape;179;p28"/>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80" name="Google Shape;180;p28"/>
          <p:cNvPicPr preferRelativeResize="0"/>
          <p:nvPr/>
        </p:nvPicPr>
        <p:blipFill rotWithShape="1">
          <a:blip r:embed="rId4">
            <a:alphaModFix/>
          </a:blip>
          <a:srcRect b="0" l="0" r="0" t="0"/>
          <a:stretch/>
        </p:blipFill>
        <p:spPr>
          <a:xfrm>
            <a:off x="249946" y="149460"/>
            <a:ext cx="2335908" cy="308562"/>
          </a:xfrm>
          <a:prstGeom prst="rect">
            <a:avLst/>
          </a:prstGeom>
          <a:noFill/>
          <a:ln>
            <a:noFill/>
          </a:ln>
        </p:spPr>
      </p:pic>
      <p:sp>
        <p:nvSpPr>
          <p:cNvPr id="181" name="Google Shape;181;p28"/>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type="tx">
  <p:cSld name="TITLE_AND_BODY">
    <p:spTree>
      <p:nvGrpSpPr>
        <p:cNvPr id="182" name="Shape 182"/>
        <p:cNvGrpSpPr/>
        <p:nvPr/>
      </p:nvGrpSpPr>
      <p:grpSpPr>
        <a:xfrm>
          <a:off x="0" y="0"/>
          <a:ext cx="0" cy="0"/>
          <a:chOff x="0" y="0"/>
          <a:chExt cx="0" cy="0"/>
        </a:xfrm>
      </p:grpSpPr>
      <p:sp>
        <p:nvSpPr>
          <p:cNvPr id="183" name="Google Shape;183;p29"/>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184" name="Shape 184"/>
        <p:cNvGrpSpPr/>
        <p:nvPr/>
      </p:nvGrpSpPr>
      <p:grpSpPr>
        <a:xfrm>
          <a:off x="0" y="0"/>
          <a:ext cx="0" cy="0"/>
          <a:chOff x="0" y="0"/>
          <a:chExt cx="0" cy="0"/>
        </a:xfrm>
      </p:grpSpPr>
      <p:sp>
        <p:nvSpPr>
          <p:cNvPr id="185" name="Google Shape;185;p30"/>
          <p:cNvSpPr txBox="1"/>
          <p:nvPr>
            <p:ph idx="1" type="body"/>
          </p:nvPr>
        </p:nvSpPr>
        <p:spPr>
          <a:xfrm>
            <a:off x="669727" y="669727"/>
            <a:ext cx="7804500" cy="3804000"/>
          </a:xfrm>
          <a:prstGeom prst="rect">
            <a:avLst/>
          </a:prstGeom>
          <a:noFill/>
          <a:ln>
            <a:noFill/>
          </a:ln>
        </p:spPr>
        <p:txBody>
          <a:bodyPr anchorCtr="0" anchor="ctr" bIns="32750" lIns="32750" spcFirstLastPara="1" rIns="32750" wrap="square" tIns="32750">
            <a:noAutofit/>
          </a:bodyPr>
          <a:lstStyle>
            <a:lvl1pPr indent="-400050" lvl="0" marL="4572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1pPr>
            <a:lvl2pPr indent="-400050" lvl="1" marL="9144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2pPr>
            <a:lvl3pPr indent="-400050" lvl="2" marL="13716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3pPr>
            <a:lvl4pPr indent="-400050" lvl="3" marL="18288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4pPr>
            <a:lvl5pPr indent="-400050" lvl="4" marL="22860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186" name="Google Shape;186;p30"/>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87" name="Google Shape;187;p30"/>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showMasterSp="0">
  <p:cSld name="大標題 - 上方">
    <p:spTree>
      <p:nvGrpSpPr>
        <p:cNvPr id="188" name="Shape 188"/>
        <p:cNvGrpSpPr/>
        <p:nvPr/>
      </p:nvGrpSpPr>
      <p:grpSpPr>
        <a:xfrm>
          <a:off x="0" y="0"/>
          <a:ext cx="0" cy="0"/>
          <a:chOff x="0" y="0"/>
          <a:chExt cx="0" cy="0"/>
        </a:xfrm>
      </p:grpSpPr>
      <p:grpSp>
        <p:nvGrpSpPr>
          <p:cNvPr id="189" name="Google Shape;189;p31"/>
          <p:cNvGrpSpPr/>
          <p:nvPr/>
        </p:nvGrpSpPr>
        <p:grpSpPr>
          <a:xfrm>
            <a:off x="0" y="5078960"/>
            <a:ext cx="9143745" cy="64554"/>
            <a:chOff x="0" y="0"/>
            <a:chExt cx="13004900" cy="122400"/>
          </a:xfrm>
        </p:grpSpPr>
        <p:sp>
          <p:nvSpPr>
            <p:cNvPr id="190" name="Google Shape;190;p31"/>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91" name="Google Shape;191;p31"/>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92" name="Google Shape;192;p31"/>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93" name="Google Shape;193;p31"/>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pic>
        <p:nvPicPr>
          <p:cNvPr descr="影像" id="194" name="Google Shape;194;p31"/>
          <p:cNvPicPr preferRelativeResize="0"/>
          <p:nvPr/>
        </p:nvPicPr>
        <p:blipFill rotWithShape="1">
          <a:blip r:embed="rId3">
            <a:alphaModFix/>
          </a:blip>
          <a:srcRect b="0" l="0" r="0" t="0"/>
          <a:stretch/>
        </p:blipFill>
        <p:spPr>
          <a:xfrm>
            <a:off x="-59754" y="4439326"/>
            <a:ext cx="1355227" cy="648484"/>
          </a:xfrm>
          <a:prstGeom prst="rect">
            <a:avLst/>
          </a:prstGeom>
          <a:noFill/>
          <a:ln>
            <a:noFill/>
          </a:ln>
        </p:spPr>
      </p:pic>
      <p:cxnSp>
        <p:nvCxnSpPr>
          <p:cNvPr id="195" name="Google Shape;195;p31"/>
          <p:cNvCxnSpPr/>
          <p:nvPr/>
        </p:nvCxnSpPr>
        <p:spPr>
          <a:xfrm>
            <a:off x="552118" y="748534"/>
            <a:ext cx="8026500" cy="0"/>
          </a:xfrm>
          <a:prstGeom prst="straightConnector1">
            <a:avLst/>
          </a:prstGeom>
          <a:noFill/>
          <a:ln cap="flat" cmpd="sng" w="12700">
            <a:solidFill>
              <a:srgbClr val="262627"/>
            </a:solidFill>
            <a:prstDash val="solid"/>
            <a:miter lim="400000"/>
            <a:headEnd len="sm" w="sm" type="none"/>
            <a:tailEnd len="med" w="med" type="diamon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1" showMasterSp="0">
  <p:cSld name="大標題 - 中央_1">
    <p:spTree>
      <p:nvGrpSpPr>
        <p:cNvPr id="196" name="Shape 196"/>
        <p:cNvGrpSpPr/>
        <p:nvPr/>
      </p:nvGrpSpPr>
      <p:grpSpPr>
        <a:xfrm>
          <a:off x="0" y="0"/>
          <a:ext cx="0" cy="0"/>
          <a:chOff x="0" y="0"/>
          <a:chExt cx="0" cy="0"/>
        </a:xfrm>
      </p:grpSpPr>
      <p:sp>
        <p:nvSpPr>
          <p:cNvPr id="197" name="Google Shape;197;p32"/>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98" name="Google Shape;198;p32"/>
          <p:cNvGrpSpPr/>
          <p:nvPr/>
        </p:nvGrpSpPr>
        <p:grpSpPr>
          <a:xfrm>
            <a:off x="1075372" y="2889512"/>
            <a:ext cx="6521640" cy="17325"/>
            <a:chOff x="0" y="0"/>
            <a:chExt cx="17391040" cy="46200"/>
          </a:xfrm>
        </p:grpSpPr>
        <p:sp>
          <p:nvSpPr>
            <p:cNvPr id="199" name="Google Shape;199;p32"/>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0" name="Google Shape;200;p32"/>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1" name="Google Shape;201;p32"/>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202" name="Google Shape;202;p32"/>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203" name="Google Shape;203;p32"/>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1645295" y="669726"/>
            <a:ext cx="5853410" cy="38040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33" name="Google Shape;33;p4"/>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204" name="Shape 204"/>
        <p:cNvGrpSpPr/>
        <p:nvPr/>
      </p:nvGrpSpPr>
      <p:grpSpPr>
        <a:xfrm>
          <a:off x="0" y="0"/>
          <a:ext cx="0" cy="0"/>
          <a:chOff x="0" y="0"/>
          <a:chExt cx="0" cy="0"/>
        </a:xfrm>
      </p:grpSpPr>
      <p:pic>
        <p:nvPicPr>
          <p:cNvPr descr="影像" id="205" name="Google Shape;205;p33"/>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206" name="Google Shape;206;p33"/>
          <p:cNvSpPr/>
          <p:nvPr/>
        </p:nvSpPr>
        <p:spPr>
          <a:xfrm>
            <a:off x="650081" y="2759550"/>
            <a:ext cx="2364600" cy="243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7" name="Google Shape;207;p33"/>
          <p:cNvSpPr/>
          <p:nvPr/>
        </p:nvSpPr>
        <p:spPr>
          <a:xfrm>
            <a:off x="3002217" y="2759550"/>
            <a:ext cx="3156000" cy="243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8" name="Google Shape;208;p33"/>
          <p:cNvSpPr/>
          <p:nvPr/>
        </p:nvSpPr>
        <p:spPr>
          <a:xfrm>
            <a:off x="5788866" y="2754192"/>
            <a:ext cx="2364300" cy="243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9" name="Google Shape;209;p33"/>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210" name="Shape 210"/>
        <p:cNvGrpSpPr/>
        <p:nvPr/>
      </p:nvGrpSpPr>
      <p:grpSpPr>
        <a:xfrm>
          <a:off x="0" y="0"/>
          <a:ext cx="0" cy="0"/>
          <a:chOff x="0" y="0"/>
          <a:chExt cx="0" cy="0"/>
        </a:xfrm>
      </p:grpSpPr>
      <p:sp>
        <p:nvSpPr>
          <p:cNvPr id="211" name="Google Shape;211;p34"/>
          <p:cNvSpPr/>
          <p:nvPr>
            <p:ph idx="2" type="pic"/>
          </p:nvPr>
        </p:nvSpPr>
        <p:spPr>
          <a:xfrm>
            <a:off x="4723805" y="334863"/>
            <a:ext cx="3750300" cy="43332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212" name="Google Shape;212;p34"/>
          <p:cNvSpPr txBox="1"/>
          <p:nvPr>
            <p:ph type="title"/>
          </p:nvPr>
        </p:nvSpPr>
        <p:spPr>
          <a:xfrm>
            <a:off x="669727" y="334863"/>
            <a:ext cx="3750300" cy="2103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3900"/>
              <a:buFont typeface="Helvetica Neue"/>
              <a:buNone/>
              <a:defRPr b="0" i="0" sz="39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213" name="Google Shape;213;p34"/>
          <p:cNvSpPr txBox="1"/>
          <p:nvPr>
            <p:ph idx="1" type="body"/>
          </p:nvPr>
        </p:nvSpPr>
        <p:spPr>
          <a:xfrm>
            <a:off x="669727" y="2491383"/>
            <a:ext cx="3750300" cy="21699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214" name="Google Shape;214;p3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215" name="Shape 215"/>
        <p:cNvGrpSpPr/>
        <p:nvPr/>
      </p:nvGrpSpPr>
      <p:grpSpPr>
        <a:xfrm>
          <a:off x="0" y="0"/>
          <a:ext cx="0" cy="0"/>
          <a:chOff x="0" y="0"/>
          <a:chExt cx="0" cy="0"/>
        </a:xfrm>
      </p:grpSpPr>
      <p:sp>
        <p:nvSpPr>
          <p:cNvPr id="216" name="Google Shape;216;p35"/>
          <p:cNvSpPr/>
          <p:nvPr>
            <p:ph idx="2" type="pic"/>
          </p:nvPr>
        </p:nvSpPr>
        <p:spPr>
          <a:xfrm>
            <a:off x="1143000" y="354955"/>
            <a:ext cx="6858000" cy="3114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217" name="Google Shape;217;p35"/>
          <p:cNvSpPr txBox="1"/>
          <p:nvPr>
            <p:ph type="title"/>
          </p:nvPr>
        </p:nvSpPr>
        <p:spPr>
          <a:xfrm>
            <a:off x="892969" y="3542854"/>
            <a:ext cx="7358100" cy="750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218" name="Google Shape;218;p35"/>
          <p:cNvSpPr txBox="1"/>
          <p:nvPr>
            <p:ph idx="1" type="body"/>
          </p:nvPr>
        </p:nvSpPr>
        <p:spPr>
          <a:xfrm>
            <a:off x="892969" y="4299645"/>
            <a:ext cx="7358100" cy="5961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219" name="Google Shape;219;p3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220" name="Shape 220"/>
        <p:cNvGrpSpPr/>
        <p:nvPr/>
      </p:nvGrpSpPr>
      <p:grpSpPr>
        <a:xfrm>
          <a:off x="0" y="0"/>
          <a:ext cx="0" cy="0"/>
          <a:chOff x="0" y="0"/>
          <a:chExt cx="0" cy="0"/>
        </a:xfrm>
      </p:grpSpPr>
      <p:sp>
        <p:nvSpPr>
          <p:cNvPr id="221" name="Google Shape;221;p36"/>
          <p:cNvSpPr/>
          <p:nvPr>
            <p:ph idx="2" type="pic"/>
          </p:nvPr>
        </p:nvSpPr>
        <p:spPr>
          <a:xfrm>
            <a:off x="4723805" y="1366242"/>
            <a:ext cx="3750300" cy="3315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222" name="Google Shape;222;p36"/>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223" name="Google Shape;223;p36"/>
          <p:cNvSpPr txBox="1"/>
          <p:nvPr>
            <p:ph idx="1" type="body"/>
          </p:nvPr>
        </p:nvSpPr>
        <p:spPr>
          <a:xfrm>
            <a:off x="669727" y="1366242"/>
            <a:ext cx="3750300" cy="3315300"/>
          </a:xfrm>
          <a:prstGeom prst="rect">
            <a:avLst/>
          </a:prstGeom>
          <a:noFill/>
          <a:ln>
            <a:noFill/>
          </a:ln>
        </p:spPr>
        <p:txBody>
          <a:bodyPr anchorCtr="0" anchor="ctr" bIns="32750" lIns="32750" spcFirstLastPara="1" rIns="32750" wrap="square" tIns="32750">
            <a:noAutofit/>
          </a:bodyPr>
          <a:lstStyle>
            <a:lvl1pPr indent="-393700" lvl="0" marL="4572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93700" lvl="1" marL="9144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93700" lvl="2" marL="13716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93700" lvl="3" marL="18288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93700" lvl="4" marL="22860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224" name="Google Shape;224;p36"/>
          <p:cNvSpPr txBox="1"/>
          <p:nvPr>
            <p:ph idx="12" type="sldNum"/>
          </p:nvPr>
        </p:nvSpPr>
        <p:spPr>
          <a:xfrm>
            <a:off x="4449997" y="4902398"/>
            <a:ext cx="239400" cy="1809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225" name="Shape 225"/>
        <p:cNvGrpSpPr/>
        <p:nvPr/>
      </p:nvGrpSpPr>
      <p:grpSpPr>
        <a:xfrm>
          <a:off x="0" y="0"/>
          <a:ext cx="0" cy="0"/>
          <a:chOff x="0" y="0"/>
          <a:chExt cx="0" cy="0"/>
        </a:xfrm>
      </p:grpSpPr>
      <p:sp>
        <p:nvSpPr>
          <p:cNvPr id="226" name="Google Shape;226;p37"/>
          <p:cNvSpPr/>
          <p:nvPr>
            <p:ph idx="2" type="pic"/>
          </p:nvPr>
        </p:nvSpPr>
        <p:spPr>
          <a:xfrm>
            <a:off x="4723805" y="2685604"/>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227" name="Google Shape;227;p37"/>
          <p:cNvSpPr/>
          <p:nvPr>
            <p:ph idx="3" type="pic"/>
          </p:nvPr>
        </p:nvSpPr>
        <p:spPr>
          <a:xfrm>
            <a:off x="4723805" y="468809"/>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228" name="Google Shape;228;p37"/>
          <p:cNvSpPr/>
          <p:nvPr>
            <p:ph idx="4" type="pic"/>
          </p:nvPr>
        </p:nvSpPr>
        <p:spPr>
          <a:xfrm>
            <a:off x="669727" y="468809"/>
            <a:ext cx="3750300" cy="4206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229" name="Google Shape;229;p37"/>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230" name="Shape 230"/>
        <p:cNvGrpSpPr/>
        <p:nvPr/>
      </p:nvGrpSpPr>
      <p:grpSpPr>
        <a:xfrm>
          <a:off x="0" y="0"/>
          <a:ext cx="0" cy="0"/>
          <a:chOff x="0" y="0"/>
          <a:chExt cx="0" cy="0"/>
        </a:xfrm>
      </p:grpSpPr>
      <p:sp>
        <p:nvSpPr>
          <p:cNvPr id="231" name="Google Shape;231;p38"/>
          <p:cNvSpPr/>
          <p:nvPr>
            <p:ph idx="2" type="pic"/>
          </p:nvPr>
        </p:nvSpPr>
        <p:spPr>
          <a:xfrm>
            <a:off x="0" y="0"/>
            <a:ext cx="9144000" cy="51435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232" name="Google Shape;232;p38"/>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233" name="Shape 233"/>
        <p:cNvGrpSpPr/>
        <p:nvPr/>
      </p:nvGrpSpPr>
      <p:grpSpPr>
        <a:xfrm>
          <a:off x="0" y="0"/>
          <a:ext cx="0" cy="0"/>
          <a:chOff x="0" y="0"/>
          <a:chExt cx="0" cy="0"/>
        </a:xfrm>
      </p:grpSpPr>
      <p:sp>
        <p:nvSpPr>
          <p:cNvPr id="234" name="Google Shape;234;p39"/>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1">
  <p:cSld name="大標題 - 上方_1">
    <p:spTree>
      <p:nvGrpSpPr>
        <p:cNvPr id="235" name="Shape 235"/>
        <p:cNvGrpSpPr/>
        <p:nvPr/>
      </p:nvGrpSpPr>
      <p:grpSpPr>
        <a:xfrm>
          <a:off x="0" y="0"/>
          <a:ext cx="0" cy="0"/>
          <a:chOff x="0" y="0"/>
          <a:chExt cx="0" cy="0"/>
        </a:xfrm>
      </p:grpSpPr>
      <p:sp>
        <p:nvSpPr>
          <p:cNvPr id="236" name="Google Shape;236;p4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237" name="Google Shape;237;p4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2">
  <p:cSld name="大標題 - 上方_2">
    <p:spTree>
      <p:nvGrpSpPr>
        <p:cNvPr id="238" name="Shape 238"/>
        <p:cNvGrpSpPr/>
        <p:nvPr/>
      </p:nvGrpSpPr>
      <p:grpSpPr>
        <a:xfrm>
          <a:off x="0" y="0"/>
          <a:ext cx="0" cy="0"/>
          <a:chOff x="0" y="0"/>
          <a:chExt cx="0" cy="0"/>
        </a:xfrm>
      </p:grpSpPr>
      <p:sp>
        <p:nvSpPr>
          <p:cNvPr id="239" name="Google Shape;239;p4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240" name="Google Shape;240;p4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p:cSld name="TITLE_AND_BODY_1">
    <p:spTree>
      <p:nvGrpSpPr>
        <p:cNvPr id="241" name="Shape 241"/>
        <p:cNvGrpSpPr/>
        <p:nvPr/>
      </p:nvGrpSpPr>
      <p:grpSpPr>
        <a:xfrm>
          <a:off x="0" y="0"/>
          <a:ext cx="0" cy="0"/>
          <a:chOff x="0" y="0"/>
          <a:chExt cx="0" cy="0"/>
        </a:xfrm>
      </p:grpSpPr>
      <p:sp>
        <p:nvSpPr>
          <p:cNvPr id="242" name="Google Shape;242;p4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9pPr>
          </a:lstStyle>
          <a:p/>
        </p:txBody>
      </p:sp>
      <p:sp>
        <p:nvSpPr>
          <p:cNvPr id="243" name="Google Shape;243;p42"/>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indent="-342900" lvl="1" marL="914400" marR="0" rtl="0" algn="l">
              <a:lnSpc>
                <a:spcPct val="115000"/>
              </a:lnSpc>
              <a:spcBef>
                <a:spcPts val="160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44" name="Google Shape;24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245" name="Google Shape;245;p42"/>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34" name="Shape 34"/>
        <p:cNvGrpSpPr/>
        <p:nvPr/>
      </p:nvGrpSpPr>
      <p:grpSpPr>
        <a:xfrm>
          <a:off x="0" y="0"/>
          <a:ext cx="0" cy="0"/>
          <a:chOff x="0" y="0"/>
          <a:chExt cx="0" cy="0"/>
        </a:xfrm>
      </p:grpSpPr>
      <p:sp>
        <p:nvSpPr>
          <p:cNvPr id="35" name="Google Shape;35;p5"/>
          <p:cNvSpPr txBox="1"/>
          <p:nvPr>
            <p:ph type="title"/>
          </p:nvPr>
        </p:nvSpPr>
        <p:spPr>
          <a:xfrm>
            <a:off x="471488" y="214313"/>
            <a:ext cx="5853410" cy="56673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36" name="Google Shape;36;p5"/>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37" name="Google Shape;37;p5"/>
          <p:cNvGrpSpPr/>
          <p:nvPr/>
        </p:nvGrpSpPr>
        <p:grpSpPr>
          <a:xfrm>
            <a:off x="-17450" y="5084396"/>
            <a:ext cx="9178902" cy="59104"/>
            <a:chOff x="0" y="0"/>
            <a:chExt cx="24477068" cy="157609"/>
          </a:xfrm>
        </p:grpSpPr>
        <p:sp>
          <p:nvSpPr>
            <p:cNvPr id="38" name="Google Shape;38;p5"/>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40" name="Google Shape;40;p5"/>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41" name="Google Shape;41;p5"/>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42" name="Google Shape;42;p5"/>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43" name="Google Shape;43;p5"/>
          <p:cNvPicPr preferRelativeResize="0"/>
          <p:nvPr/>
        </p:nvPicPr>
        <p:blipFill rotWithShape="1">
          <a:blip r:embed="rId3">
            <a:alphaModFix amt="18337"/>
          </a:blip>
          <a:srcRect b="0" l="0" r="0" t="0"/>
          <a:stretch/>
        </p:blipFill>
        <p:spPr>
          <a:xfrm>
            <a:off x="7631260" y="4869421"/>
            <a:ext cx="1461636" cy="193074"/>
          </a:xfrm>
          <a:prstGeom prst="rect">
            <a:avLst/>
          </a:prstGeom>
          <a:noFill/>
          <a:ln>
            <a:noFill/>
          </a:ln>
        </p:spPr>
      </p:pic>
      <p:sp>
        <p:nvSpPr>
          <p:cNvPr id="44" name="Google Shape;44;p5"/>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1">
  <p:cSld name="TITLE_AND_BODY_2">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48" name="Google Shape;248;p43"/>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49" name="Google Shape;24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250" name="Google Shape;250;p43"/>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區段標題 1">
  <p:cSld name="SECTION_HEADER_1">
    <p:spTree>
      <p:nvGrpSpPr>
        <p:cNvPr id="251" name="Shape 251"/>
        <p:cNvGrpSpPr/>
        <p:nvPr/>
      </p:nvGrpSpPr>
      <p:grpSpPr>
        <a:xfrm>
          <a:off x="0" y="0"/>
          <a:ext cx="0" cy="0"/>
          <a:chOff x="0" y="0"/>
          <a:chExt cx="0" cy="0"/>
        </a:xfrm>
      </p:grpSpPr>
      <p:sp>
        <p:nvSpPr>
          <p:cNvPr id="252" name="Google Shape;252;p44"/>
          <p:cNvSpPr txBox="1"/>
          <p:nvPr>
            <p:ph type="title"/>
          </p:nvPr>
        </p:nvSpPr>
        <p:spPr>
          <a:xfrm>
            <a:off x="722313" y="3305176"/>
            <a:ext cx="7772400" cy="508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1" i="0" sz="4000" u="none" cap="none" strike="noStrike">
                <a:solidFill>
                  <a:srgbClr val="1D6EA7"/>
                </a:solidFill>
                <a:latin typeface="Calibri"/>
                <a:ea typeface="Calibri"/>
                <a:cs typeface="Calibri"/>
                <a:sym typeface="Calibri"/>
              </a:defRPr>
            </a:lvl1pPr>
            <a:lvl2pPr lvl="1"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2pPr>
            <a:lvl3pPr lvl="2"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3pPr>
            <a:lvl4pPr lvl="3"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4pPr>
            <a:lvl5pPr lvl="4"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5pPr>
            <a:lvl6pPr lvl="5"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6pPr>
            <a:lvl7pPr lvl="6"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7pPr>
            <a:lvl8pPr lvl="7"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8pPr>
            <a:lvl9pPr lvl="8"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9pPr>
          </a:lstStyle>
          <a:p/>
        </p:txBody>
      </p:sp>
      <p:sp>
        <p:nvSpPr>
          <p:cNvPr id="253" name="Google Shape;253;p44"/>
          <p:cNvSpPr txBox="1"/>
          <p:nvPr>
            <p:ph idx="1" type="body"/>
          </p:nvPr>
        </p:nvSpPr>
        <p:spPr>
          <a:xfrm>
            <a:off x="722313" y="3888485"/>
            <a:ext cx="7772400" cy="4740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20000"/>
              </a:lnSpc>
              <a:spcBef>
                <a:spcPts val="200"/>
              </a:spcBef>
              <a:spcAft>
                <a:spcPts val="0"/>
              </a:spcAft>
              <a:buClr>
                <a:srgbClr val="FF7C80"/>
              </a:buClr>
              <a:buSzPts val="1600"/>
              <a:buFont typeface="Noto Sans Symbols"/>
              <a:buNone/>
              <a:defRPr b="0" i="0" sz="2000" u="none" cap="none" strike="noStrike">
                <a:solidFill>
                  <a:schemeClr val="dk1"/>
                </a:solidFill>
                <a:latin typeface="Calibri"/>
                <a:ea typeface="Calibri"/>
                <a:cs typeface="Calibri"/>
                <a:sym typeface="Calibri"/>
              </a:defRPr>
            </a:lvl1pPr>
            <a:lvl2pPr indent="-228600" lvl="1" marL="914400" marR="0" rtl="0" algn="l">
              <a:lnSpc>
                <a:spcPct val="120000"/>
              </a:lnSpc>
              <a:spcBef>
                <a:spcPts val="200"/>
              </a:spcBef>
              <a:spcAft>
                <a:spcPts val="0"/>
              </a:spcAft>
              <a:buClr>
                <a:srgbClr val="92D050"/>
              </a:buClr>
              <a:buSzPts val="1300"/>
              <a:buFont typeface="Noto Sans Symbols"/>
              <a:buNone/>
              <a:defRPr b="0" i="0" sz="1800" u="none" cap="none" strike="noStrike">
                <a:solidFill>
                  <a:schemeClr val="dk1"/>
                </a:solidFill>
                <a:latin typeface="Calibri"/>
                <a:ea typeface="Calibri"/>
                <a:cs typeface="Calibri"/>
                <a:sym typeface="Calibri"/>
              </a:defRPr>
            </a:lvl2pPr>
            <a:lvl3pPr indent="-228600" lvl="2" marL="1371600" marR="0" rtl="0" algn="l">
              <a:lnSpc>
                <a:spcPct val="120000"/>
              </a:lnSpc>
              <a:spcBef>
                <a:spcPts val="200"/>
              </a:spcBef>
              <a:spcAft>
                <a:spcPts val="0"/>
              </a:spcAft>
              <a:buClr>
                <a:srgbClr val="FF6600"/>
              </a:buClr>
              <a:buSzPts val="1200"/>
              <a:buFont typeface="Noto Sans Symbols"/>
              <a:buNone/>
              <a:defRPr b="0" i="0" sz="1600" u="none" cap="none" strike="noStrike">
                <a:solidFill>
                  <a:schemeClr val="dk1"/>
                </a:solidFill>
                <a:latin typeface="Calibri"/>
                <a:ea typeface="Calibri"/>
                <a:cs typeface="Calibri"/>
                <a:sym typeface="Calibri"/>
              </a:defRPr>
            </a:lvl3pPr>
            <a:lvl4pPr indent="-228600" lvl="3" marL="1828800" marR="0" rtl="0" algn="l">
              <a:lnSpc>
                <a:spcPct val="120000"/>
              </a:lnSpc>
              <a:spcBef>
                <a:spcPts val="200"/>
              </a:spcBef>
              <a:spcAft>
                <a:spcPts val="0"/>
              </a:spcAft>
              <a:buClr>
                <a:srgbClr val="0070C0"/>
              </a:buClr>
              <a:buSzPts val="11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20000"/>
              </a:lnSpc>
              <a:spcBef>
                <a:spcPts val="200"/>
              </a:spcBef>
              <a:spcAft>
                <a:spcPts val="0"/>
              </a:spcAft>
              <a:buClr>
                <a:srgbClr val="FFC000"/>
              </a:buClr>
              <a:buSzPts val="1100"/>
              <a:buFont typeface="Noto Sans Symbols"/>
              <a:buNone/>
              <a:defRPr b="0" i="0" sz="1400" u="none" cap="none" strike="noStrike">
                <a:solidFill>
                  <a:schemeClr val="dk1"/>
                </a:solidFill>
                <a:latin typeface="Calibri"/>
                <a:ea typeface="Calibri"/>
                <a:cs typeface="Calibri"/>
                <a:sym typeface="Calibri"/>
              </a:defRPr>
            </a:lvl5pPr>
            <a:lvl6pPr indent="-228600" lvl="5" marL="27432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20000"/>
              </a:lnSpc>
              <a:spcBef>
                <a:spcPts val="200"/>
              </a:spcBef>
              <a:spcAft>
                <a:spcPts val="200"/>
              </a:spcAft>
              <a:buClr>
                <a:schemeClr val="dk1"/>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254" name="Google Shape;254;p44"/>
          <p:cNvSpPr txBox="1"/>
          <p:nvPr>
            <p:ph idx="11" type="ftr"/>
          </p:nvPr>
        </p:nvSpPr>
        <p:spPr>
          <a:xfrm>
            <a:off x="3429000" y="4686300"/>
            <a:ext cx="1828800" cy="342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55" name="Google Shape;255;p44"/>
          <p:cNvSpPr txBox="1"/>
          <p:nvPr>
            <p:ph idx="12" type="sldNum"/>
          </p:nvPr>
        </p:nvSpPr>
        <p:spPr>
          <a:xfrm>
            <a:off x="8382000" y="4893469"/>
            <a:ext cx="762000" cy="249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grpSp>
        <p:nvGrpSpPr>
          <p:cNvPr id="256" name="Google Shape;256;p44"/>
          <p:cNvGrpSpPr/>
          <p:nvPr/>
        </p:nvGrpSpPr>
        <p:grpSpPr>
          <a:xfrm>
            <a:off x="611560" y="3219822"/>
            <a:ext cx="0" cy="667856"/>
            <a:chOff x="876610" y="694594"/>
            <a:chExt cx="0" cy="890475"/>
          </a:xfrm>
        </p:grpSpPr>
        <p:cxnSp>
          <p:nvCxnSpPr>
            <p:cNvPr id="257" name="Google Shape;257;p44"/>
            <p:cNvCxnSpPr/>
            <p:nvPr/>
          </p:nvCxnSpPr>
          <p:spPr>
            <a:xfrm rot="10800000">
              <a:off x="876610" y="868879"/>
              <a:ext cx="0" cy="180000"/>
            </a:xfrm>
            <a:prstGeom prst="straightConnector1">
              <a:avLst/>
            </a:prstGeom>
            <a:noFill/>
            <a:ln cap="flat" cmpd="sng" w="57150">
              <a:solidFill>
                <a:srgbClr val="E7B4D1"/>
              </a:solidFill>
              <a:prstDash val="solid"/>
              <a:round/>
              <a:headEnd len="sm" w="sm" type="none"/>
              <a:tailEnd len="sm" w="sm" type="none"/>
            </a:ln>
          </p:spPr>
        </p:cxnSp>
        <p:cxnSp>
          <p:nvCxnSpPr>
            <p:cNvPr id="258" name="Google Shape;258;p44"/>
            <p:cNvCxnSpPr/>
            <p:nvPr/>
          </p:nvCxnSpPr>
          <p:spPr>
            <a:xfrm rot="10800000">
              <a:off x="876610" y="694594"/>
              <a:ext cx="0" cy="180000"/>
            </a:xfrm>
            <a:prstGeom prst="straightConnector1">
              <a:avLst/>
            </a:prstGeom>
            <a:noFill/>
            <a:ln cap="flat" cmpd="sng" w="57150">
              <a:solidFill>
                <a:srgbClr val="A7D7D1"/>
              </a:solidFill>
              <a:prstDash val="solid"/>
              <a:round/>
              <a:headEnd len="sm" w="sm" type="none"/>
              <a:tailEnd len="sm" w="sm" type="none"/>
            </a:ln>
          </p:spPr>
        </p:cxnSp>
        <p:cxnSp>
          <p:nvCxnSpPr>
            <p:cNvPr id="259" name="Google Shape;259;p44"/>
            <p:cNvCxnSpPr/>
            <p:nvPr/>
          </p:nvCxnSpPr>
          <p:spPr>
            <a:xfrm rot="10800000">
              <a:off x="876610" y="1046974"/>
              <a:ext cx="0" cy="180000"/>
            </a:xfrm>
            <a:prstGeom prst="straightConnector1">
              <a:avLst/>
            </a:prstGeom>
            <a:noFill/>
            <a:ln cap="flat" cmpd="sng" w="57150">
              <a:solidFill>
                <a:srgbClr val="F6CA6A"/>
              </a:solidFill>
              <a:prstDash val="solid"/>
              <a:round/>
              <a:headEnd len="sm" w="sm" type="none"/>
              <a:tailEnd len="sm" w="sm" type="none"/>
            </a:ln>
          </p:spPr>
        </p:cxnSp>
        <p:cxnSp>
          <p:nvCxnSpPr>
            <p:cNvPr id="260" name="Google Shape;260;p44"/>
            <p:cNvCxnSpPr/>
            <p:nvPr/>
          </p:nvCxnSpPr>
          <p:spPr>
            <a:xfrm rot="10800000">
              <a:off x="876610" y="1225069"/>
              <a:ext cx="0" cy="180000"/>
            </a:xfrm>
            <a:prstGeom prst="straightConnector1">
              <a:avLst/>
            </a:prstGeom>
            <a:noFill/>
            <a:ln cap="flat" cmpd="sng" w="57150">
              <a:solidFill>
                <a:srgbClr val="C0D35B"/>
              </a:solidFill>
              <a:prstDash val="solid"/>
              <a:round/>
              <a:headEnd len="sm" w="sm" type="none"/>
              <a:tailEnd len="sm" w="sm" type="none"/>
            </a:ln>
          </p:spPr>
        </p:cxnSp>
        <p:cxnSp>
          <p:nvCxnSpPr>
            <p:cNvPr id="261" name="Google Shape;261;p44"/>
            <p:cNvCxnSpPr/>
            <p:nvPr/>
          </p:nvCxnSpPr>
          <p:spPr>
            <a:xfrm rot="10800000">
              <a:off x="876610" y="1405069"/>
              <a:ext cx="0" cy="180000"/>
            </a:xfrm>
            <a:prstGeom prst="straightConnector1">
              <a:avLst/>
            </a:prstGeom>
            <a:noFill/>
            <a:ln cap="flat" cmpd="sng" w="57150">
              <a:solidFill>
                <a:srgbClr val="D6D6D4"/>
              </a:solidFill>
              <a:prstDash val="solid"/>
              <a:round/>
              <a:headEnd len="sm" w="sm" type="none"/>
              <a:tailEnd len="sm" w="sm" type="none"/>
            </a:ln>
          </p:spPr>
        </p:cxn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2" name="Shape 262"/>
        <p:cNvGrpSpPr/>
        <p:nvPr/>
      </p:nvGrpSpPr>
      <p:grpSpPr>
        <a:xfrm>
          <a:off x="0" y="0"/>
          <a:ext cx="0" cy="0"/>
          <a:chOff x="0" y="0"/>
          <a:chExt cx="0" cy="0"/>
        </a:xfrm>
      </p:grpSpPr>
      <p:sp>
        <p:nvSpPr>
          <p:cNvPr id="263" name="Google Shape;263;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264" name="Google Shape;26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5" name="Shape 265"/>
        <p:cNvGrpSpPr/>
        <p:nvPr/>
      </p:nvGrpSpPr>
      <p:grpSpPr>
        <a:xfrm>
          <a:off x="0" y="0"/>
          <a:ext cx="0" cy="0"/>
          <a:chOff x="0" y="0"/>
          <a:chExt cx="0" cy="0"/>
        </a:xfrm>
      </p:grpSpPr>
      <p:sp>
        <p:nvSpPr>
          <p:cNvPr id="266" name="Google Shape;266;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267" name="Google Shape;267;p4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cxnSp>
        <p:nvCxnSpPr>
          <p:cNvPr id="268" name="Google Shape;268;p46"/>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1" showMasterSp="0">
  <p:cSld name="大標題與項目符號_1">
    <p:spTree>
      <p:nvGrpSpPr>
        <p:cNvPr id="269" name="Shape 269"/>
        <p:cNvGrpSpPr/>
        <p:nvPr/>
      </p:nvGrpSpPr>
      <p:grpSpPr>
        <a:xfrm>
          <a:off x="0" y="0"/>
          <a:ext cx="0" cy="0"/>
          <a:chOff x="0" y="0"/>
          <a:chExt cx="0" cy="0"/>
        </a:xfrm>
      </p:grpSpPr>
      <p:sp>
        <p:nvSpPr>
          <p:cNvPr id="270" name="Google Shape;270;p47"/>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271" name="Google Shape;271;p47"/>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272" name="Google Shape;272;p47"/>
          <p:cNvGrpSpPr/>
          <p:nvPr/>
        </p:nvGrpSpPr>
        <p:grpSpPr>
          <a:xfrm>
            <a:off x="-17450" y="5084396"/>
            <a:ext cx="9178922" cy="59063"/>
            <a:chOff x="0" y="0"/>
            <a:chExt cx="24477125" cy="157500"/>
          </a:xfrm>
        </p:grpSpPr>
        <p:sp>
          <p:nvSpPr>
            <p:cNvPr id="273" name="Google Shape;273;p47"/>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74" name="Google Shape;274;p47"/>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75" name="Google Shape;275;p47"/>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276" name="Google Shape;276;p47"/>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277" name="Google Shape;277;p47"/>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278" name="Google Shape;278;p47"/>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279" name="Google Shape;279;p4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2" showMasterSp="0">
  <p:cSld name="大標題 - 中央_2">
    <p:spTree>
      <p:nvGrpSpPr>
        <p:cNvPr id="280" name="Shape 280"/>
        <p:cNvGrpSpPr/>
        <p:nvPr/>
      </p:nvGrpSpPr>
      <p:grpSpPr>
        <a:xfrm>
          <a:off x="0" y="0"/>
          <a:ext cx="0" cy="0"/>
          <a:chOff x="0" y="0"/>
          <a:chExt cx="0" cy="0"/>
        </a:xfrm>
      </p:grpSpPr>
      <p:sp>
        <p:nvSpPr>
          <p:cNvPr id="281" name="Google Shape;281;p48"/>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282" name="Google Shape;282;p48"/>
          <p:cNvGrpSpPr/>
          <p:nvPr/>
        </p:nvGrpSpPr>
        <p:grpSpPr>
          <a:xfrm>
            <a:off x="1075372" y="2889512"/>
            <a:ext cx="6521640" cy="17325"/>
            <a:chOff x="0" y="0"/>
            <a:chExt cx="17391040" cy="46200"/>
          </a:xfrm>
        </p:grpSpPr>
        <p:sp>
          <p:nvSpPr>
            <p:cNvPr id="283" name="Google Shape;283;p48"/>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84" name="Google Shape;284;p48"/>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85" name="Google Shape;285;p48"/>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286" name="Google Shape;286;p48"/>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287" name="Google Shape;287;p48"/>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288" name="Google Shape;288;p4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45" name="Shape 45"/>
        <p:cNvGrpSpPr/>
        <p:nvPr/>
      </p:nvGrpSpPr>
      <p:grpSpPr>
        <a:xfrm>
          <a:off x="0" y="0"/>
          <a:ext cx="0" cy="0"/>
          <a:chOff x="0" y="0"/>
          <a:chExt cx="0" cy="0"/>
        </a:xfrm>
      </p:grpSpPr>
      <p:sp>
        <p:nvSpPr>
          <p:cNvPr id="46" name="Google Shape;46;p6"/>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47" name="Google Shape;47;p6"/>
          <p:cNvGrpSpPr/>
          <p:nvPr/>
        </p:nvGrpSpPr>
        <p:grpSpPr>
          <a:xfrm>
            <a:off x="1075372" y="2889512"/>
            <a:ext cx="6521694" cy="17335"/>
            <a:chOff x="0" y="0"/>
            <a:chExt cx="17391183" cy="46227"/>
          </a:xfrm>
        </p:grpSpPr>
        <p:sp>
          <p:nvSpPr>
            <p:cNvPr id="48" name="Google Shape;48;p6"/>
            <p:cNvSpPr/>
            <p:nvPr/>
          </p:nvSpPr>
          <p:spPr>
            <a:xfrm>
              <a:off x="0" y="0"/>
              <a:ext cx="5231804" cy="46227"/>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49" name="Google Shape;49;p6"/>
            <p:cNvSpPr/>
            <p:nvPr/>
          </p:nvSpPr>
          <p:spPr>
            <a:xfrm>
              <a:off x="5204271" y="0"/>
              <a:ext cx="6982639" cy="46227"/>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0" name="Google Shape;50;p6"/>
            <p:cNvSpPr/>
            <p:nvPr/>
          </p:nvSpPr>
          <p:spPr>
            <a:xfrm>
              <a:off x="12160240" y="0"/>
              <a:ext cx="5230943" cy="46227"/>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51" name="Google Shape;51;p6"/>
          <p:cNvSpPr txBox="1"/>
          <p:nvPr>
            <p:ph idx="1" type="body"/>
          </p:nvPr>
        </p:nvSpPr>
        <p:spPr>
          <a:xfrm>
            <a:off x="1120576" y="2262098"/>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52" name="Google Shape;52;p6"/>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53" name="Google Shape;53;p6"/>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54" name="Shape 54"/>
        <p:cNvGrpSpPr/>
        <p:nvPr/>
      </p:nvGrpSpPr>
      <p:grpSpPr>
        <a:xfrm>
          <a:off x="0" y="0"/>
          <a:ext cx="0" cy="0"/>
          <a:chOff x="0" y="0"/>
          <a:chExt cx="0" cy="0"/>
        </a:xfrm>
      </p:grpSpPr>
      <p:sp>
        <p:nvSpPr>
          <p:cNvPr id="55" name="Google Shape;55;p7"/>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56" name="Google Shape;56;p7"/>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4685854" y="334863"/>
            <a:ext cx="2812852" cy="4333131"/>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1645295" y="334863"/>
            <a:ext cx="2812852" cy="2102942"/>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1645295" y="2491383"/>
            <a:ext cx="2812852" cy="2169914"/>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2000250" y="354955"/>
            <a:ext cx="5143501" cy="3114229"/>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1812726" y="3542854"/>
            <a:ext cx="5518547" cy="750094"/>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1812726" y="4299644"/>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4685854" y="1366242"/>
            <a:ext cx="2812852" cy="3315147"/>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1645295" y="133945"/>
            <a:ext cx="5853410" cy="1138536"/>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1645295" y="1366242"/>
            <a:ext cx="2812852" cy="3315147"/>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4482789" y="4902398"/>
            <a:ext cx="174851" cy="177404"/>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6.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5.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1.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43.xml"/><Relationship Id="rId11" Type="http://schemas.openxmlformats.org/officeDocument/2006/relationships/slideLayout" Target="../slideLayouts/slideLayout34.xml"/><Relationship Id="rId22" Type="http://schemas.openxmlformats.org/officeDocument/2006/relationships/slideLayout" Target="../slideLayouts/slideLayout45.xml"/><Relationship Id="rId10" Type="http://schemas.openxmlformats.org/officeDocument/2006/relationships/slideLayout" Target="../slideLayouts/slideLayout33.xml"/><Relationship Id="rId21" Type="http://schemas.openxmlformats.org/officeDocument/2006/relationships/slideLayout" Target="../slideLayouts/slideLayout44.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23" Type="http://schemas.openxmlformats.org/officeDocument/2006/relationships/theme" Target="../theme/theme4.xml"/><Relationship Id="rId1" Type="http://schemas.openxmlformats.org/officeDocument/2006/relationships/image" Target="../media/image19.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19" Type="http://schemas.openxmlformats.org/officeDocument/2006/relationships/slideLayout" Target="../slideLayouts/slideLayout42.xml"/><Relationship Id="rId6" Type="http://schemas.openxmlformats.org/officeDocument/2006/relationships/slideLayout" Target="../slideLayouts/slideLayout29.xml"/><Relationship Id="rId18" Type="http://schemas.openxmlformats.org/officeDocument/2006/relationships/slideLayout" Target="../slideLayouts/slideLayout41.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17450" y="5084396"/>
            <a:ext cx="9178902" cy="59104"/>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2" name="Google Shape;12;p1"/>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14" name="Google Shape;14;p1"/>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sp>
        <p:nvSpPr>
          <p:cNvPr id="83" name="Google Shape;83;p1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84" name="Google Shape;84;p14"/>
          <p:cNvGrpSpPr/>
          <p:nvPr/>
        </p:nvGrpSpPr>
        <p:grpSpPr>
          <a:xfrm>
            <a:off x="-17450" y="5084396"/>
            <a:ext cx="9178922" cy="59063"/>
            <a:chOff x="0" y="0"/>
            <a:chExt cx="24477125" cy="157500"/>
          </a:xfrm>
        </p:grpSpPr>
        <p:sp>
          <p:nvSpPr>
            <p:cNvPr id="85" name="Google Shape;85;p14"/>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86" name="Google Shape;86;p14"/>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87" name="Google Shape;87;p14"/>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88" name="Google Shape;88;p14"/>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89" name="Google Shape;89;p14"/>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90" name="Google Shape;90;p14"/>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91" name="Google Shape;91;p14"/>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92" name="Google Shape;92;p1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9" name="Shape 159"/>
        <p:cNvGrpSpPr/>
        <p:nvPr/>
      </p:nvGrpSpPr>
      <p:grpSpPr>
        <a:xfrm>
          <a:off x="0" y="0"/>
          <a:ext cx="0" cy="0"/>
          <a:chOff x="0" y="0"/>
          <a:chExt cx="0" cy="0"/>
        </a:xfrm>
      </p:grpSpPr>
      <p:pic>
        <p:nvPicPr>
          <p:cNvPr descr="影像" id="160" name="Google Shape;160;p27"/>
          <p:cNvPicPr preferRelativeResize="0"/>
          <p:nvPr/>
        </p:nvPicPr>
        <p:blipFill rotWithShape="1">
          <a:blip r:embed="rId1">
            <a:alphaModFix amt="2990"/>
          </a:blip>
          <a:srcRect b="0" l="0" r="0" t="0"/>
          <a:stretch/>
        </p:blipFill>
        <p:spPr>
          <a:xfrm>
            <a:off x="1868181" y="818536"/>
            <a:ext cx="4055729" cy="3506429"/>
          </a:xfrm>
          <a:prstGeom prst="rect">
            <a:avLst/>
          </a:prstGeom>
          <a:noFill/>
          <a:ln>
            <a:noFill/>
          </a:ln>
        </p:spPr>
      </p:pic>
      <p:grpSp>
        <p:nvGrpSpPr>
          <p:cNvPr id="161" name="Google Shape;161;p27"/>
          <p:cNvGrpSpPr/>
          <p:nvPr/>
        </p:nvGrpSpPr>
        <p:grpSpPr>
          <a:xfrm>
            <a:off x="0" y="5078960"/>
            <a:ext cx="9143745" cy="64554"/>
            <a:chOff x="0" y="0"/>
            <a:chExt cx="13004900" cy="122400"/>
          </a:xfrm>
        </p:grpSpPr>
        <p:sp>
          <p:nvSpPr>
            <p:cNvPr id="162" name="Google Shape;162;p27"/>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3" name="Google Shape;163;p27"/>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4" name="Google Shape;164;p27"/>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sp>
        <p:nvSpPr>
          <p:cNvPr id="165" name="Google Shape;165;p27"/>
          <p:cNvSpPr txBox="1"/>
          <p:nvPr/>
        </p:nvSpPr>
        <p:spPr>
          <a:xfrm>
            <a:off x="892969" y="4564673"/>
            <a:ext cx="7358100" cy="274500"/>
          </a:xfrm>
          <a:prstGeom prst="rect">
            <a:avLst/>
          </a:prstGeom>
          <a:noFill/>
          <a:ln>
            <a:noFill/>
          </a:ln>
        </p:spPr>
        <p:txBody>
          <a:bodyPr anchorCtr="0" anchor="t"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1500"/>
              <a:buFont typeface="Helvetica Neue"/>
              <a:buNone/>
            </a:pPr>
            <a:r>
              <a:rPr b="0" i="1" lang="zh-TW" sz="1500" u="none" cap="none" strike="noStrike">
                <a:solidFill>
                  <a:srgbClr val="000000"/>
                </a:solidFill>
                <a:latin typeface="Helvetica Neue"/>
                <a:ea typeface="Helvetica Neue"/>
                <a:cs typeface="Helvetica Neue"/>
                <a:sym typeface="Helvetica Neue"/>
              </a:rPr>
              <a:t>–台灣人工智慧學校</a:t>
            </a:r>
            <a:endParaRPr b="0" i="0" sz="900" u="none" cap="none" strike="noStrike">
              <a:solidFill>
                <a:srgbClr val="000000"/>
              </a:solidFill>
              <a:latin typeface="Arial"/>
              <a:ea typeface="Arial"/>
              <a:cs typeface="Arial"/>
              <a:sym typeface="Arial"/>
            </a:endParaRPr>
          </a:p>
        </p:txBody>
      </p:sp>
      <p:sp>
        <p:nvSpPr>
          <p:cNvPr id="166" name="Google Shape;166;p27"/>
          <p:cNvSpPr txBox="1"/>
          <p:nvPr/>
        </p:nvSpPr>
        <p:spPr>
          <a:xfrm>
            <a:off x="892969" y="1138535"/>
            <a:ext cx="7358100" cy="2544900"/>
          </a:xfrm>
          <a:prstGeom prst="rect">
            <a:avLst/>
          </a:prstGeom>
          <a:noFill/>
          <a:ln>
            <a:noFill/>
          </a:ln>
        </p:spPr>
        <p:txBody>
          <a:bodyPr anchorCtr="0" anchor="ctr" bIns="32750" lIns="32750" spcFirstLastPara="1" rIns="32750" wrap="square" tIns="32750">
            <a:noAutofit/>
          </a:bodyPr>
          <a:lstStyle/>
          <a:p>
            <a:pPr indent="0" lvl="0" marL="0" marR="0" rtl="0" algn="ctr">
              <a:lnSpc>
                <a:spcPct val="150000"/>
              </a:lnSpc>
              <a:spcBef>
                <a:spcPts val="0"/>
              </a:spcBef>
              <a:spcAft>
                <a:spcPts val="0"/>
              </a:spcAft>
              <a:buClr>
                <a:srgbClr val="000000"/>
              </a:buClr>
              <a:buSzPts val="2600"/>
              <a:buFont typeface="Arial"/>
              <a:buNone/>
            </a:pPr>
            <a:r>
              <a:rPr b="0" i="0" lang="zh-TW" sz="2600" u="none" cap="none" strike="noStrike">
                <a:solidFill>
                  <a:srgbClr val="000000"/>
                </a:solidFill>
                <a:latin typeface="Arial"/>
                <a:ea typeface="Arial"/>
                <a:cs typeface="Arial"/>
                <a:sym typeface="Arial"/>
              </a:rPr>
              <a:t>「版權聲明頁」</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zh-TW" sz="22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900" u="none" cap="none" strike="noStrike">
              <a:solidFill>
                <a:srgbClr val="000000"/>
              </a:solidFill>
              <a:latin typeface="Arial"/>
              <a:ea typeface="Arial"/>
              <a:cs typeface="Arial"/>
              <a:sym typeface="Arial"/>
            </a:endParaRPr>
          </a:p>
        </p:txBody>
      </p:sp>
      <p:sp>
        <p:nvSpPr>
          <p:cNvPr id="167" name="Google Shape;167;p27"/>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68" name="Google Shape;168;p27"/>
          <p:cNvSpPr txBox="1"/>
          <p:nvPr>
            <p:ph idx="1" type="body"/>
          </p:nvPr>
        </p:nvSpPr>
        <p:spPr>
          <a:xfrm>
            <a:off x="669727" y="1366242"/>
            <a:ext cx="7804500" cy="3315300"/>
          </a:xfrm>
          <a:prstGeom prst="rect">
            <a:avLst/>
          </a:prstGeom>
          <a:noFill/>
          <a:ln>
            <a:noFill/>
          </a:ln>
        </p:spPr>
        <p:txBody>
          <a:bodyPr anchorCtr="0" anchor="ctr" bIns="32750" lIns="32750" spcFirstLastPara="1" rIns="32750" wrap="square" tIns="32750">
            <a:noAutofit/>
          </a:bodyPr>
          <a:lstStyle>
            <a:lvl1pPr indent="-419100" lvl="0" marL="457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indent="-419100" lvl="1" marL="914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indent="-419100" lvl="2" marL="1371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indent="-419100" lvl="3" marL="1828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indent="-419100" lvl="4" marL="22860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69" name="Google Shape;169;p27"/>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sz="9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karpathy.github.io/2015/05/21/rnn-effectiveness/" TargetMode="External"/><Relationship Id="rId4" Type="http://schemas.openxmlformats.org/officeDocument/2006/relationships/hyperlink" Target="http://colah.github.io/posts/2015-08-Understanding-LSTMs/" TargetMode="External"/><Relationship Id="rId5" Type="http://schemas.openxmlformats.org/officeDocument/2006/relationships/hyperlink" Target="https://morvanzhou.github.io/tutorials/machine-learning/ML-intro/2-4-LSTM/" TargetMode="External"/><Relationship Id="rId6" Type="http://schemas.openxmlformats.org/officeDocument/2006/relationships/hyperlink" Target="https://www.zhihu.com/question/34681168"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http://www.youtube.com/watch?v=70MgF-IwAr8" TargetMode="External"/><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hyperlink" Target="http://www.youtube.com/watch?v=9zhrxE5PQgY" TargetMode="External"/><Relationship Id="rId4" Type="http://schemas.openxmlformats.org/officeDocument/2006/relationships/image" Target="../media/image2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open?id=1tBUn-uCBX7Q1p6yEgGLsRIVnIfn9kJPN" TargetMode="External"/><Relationship Id="rId4" Type="http://schemas.openxmlformats.org/officeDocument/2006/relationships/hyperlink" Target="https://drive.google.com/file/d/1t0o0S6ITrRVrFT2KQghgpYsXVFoyoLuK/view?usp=sharing" TargetMode="External"/><Relationship Id="rId5" Type="http://schemas.openxmlformats.org/officeDocument/2006/relationships/hyperlink" Target="https://www.youtube.com/playlist?list=PL1f_B9coMEeBYjm7xBAjT_fBC1g-jEZYm" TargetMode="External"/><Relationship Id="rId6" Type="http://schemas.openxmlformats.org/officeDocument/2006/relationships/hyperlink" Target="https://drive.google.com/drive/folders/1YlhRn-keknLRMn_OHh9Yt9iBEfsHxy6Q?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www.youtube.com/watch?v=Ebg5VSJsrXE" TargetMode="External"/><Relationship Id="rId4" Type="http://schemas.openxmlformats.org/officeDocument/2006/relationships/image" Target="../media/image1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3.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hyperlink" Target="http://www.youtube.com/watch?v=JcKh5DE9Z68" TargetMode="External"/><Relationship Id="rId4" Type="http://schemas.openxmlformats.org/officeDocument/2006/relationships/image" Target="../media/image2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9"/>
          <p:cNvSpPr txBox="1"/>
          <p:nvPr>
            <p:ph idx="4294967295" type="ctrTitle"/>
          </p:nvPr>
        </p:nvSpPr>
        <p:spPr>
          <a:xfrm>
            <a:off x="1474650" y="1095225"/>
            <a:ext cx="6194700" cy="1725600"/>
          </a:xfrm>
          <a:prstGeom prst="rect">
            <a:avLst/>
          </a:prstGeom>
          <a:noFill/>
          <a:ln>
            <a:noFill/>
          </a:ln>
        </p:spPr>
        <p:txBody>
          <a:bodyPr anchorCtr="0" anchor="b" bIns="26775" lIns="26775" spcFirstLastPara="1" rIns="26775" wrap="square" tIns="26775">
            <a:noAutofit/>
          </a:bodyPr>
          <a:lstStyle/>
          <a:p>
            <a:pPr indent="0" lvl="0" marL="0" marR="0" rtl="0" algn="ctr">
              <a:lnSpc>
                <a:spcPct val="100000"/>
              </a:lnSpc>
              <a:spcBef>
                <a:spcPts val="0"/>
              </a:spcBef>
              <a:spcAft>
                <a:spcPts val="0"/>
              </a:spcAft>
              <a:buClr>
                <a:srgbClr val="1A1A1A"/>
              </a:buClr>
              <a:buSzPts val="4200"/>
              <a:buFont typeface="Arial"/>
              <a:buNone/>
            </a:pPr>
            <a:r>
              <a:rPr b="0" i="0" lang="zh-TW" sz="4200" u="none" cap="none" strike="noStrike">
                <a:solidFill>
                  <a:srgbClr val="1A1A1A"/>
                </a:solidFill>
                <a:latin typeface="Arial"/>
                <a:ea typeface="Arial"/>
                <a:cs typeface="Arial"/>
                <a:sym typeface="Arial"/>
              </a:rPr>
              <a:t>遞迴神經網路與序列模型</a:t>
            </a:r>
            <a:endParaRPr b="0" i="0" sz="4200" u="none" cap="none" strike="noStrike">
              <a:solidFill>
                <a:srgbClr val="1A1A1A"/>
              </a:solidFill>
              <a:latin typeface="Arial"/>
              <a:ea typeface="Arial"/>
              <a:cs typeface="Arial"/>
              <a:sym typeface="Arial"/>
            </a:endParaRPr>
          </a:p>
        </p:txBody>
      </p:sp>
      <p:sp>
        <p:nvSpPr>
          <p:cNvPr id="294" name="Google Shape;294;p49"/>
          <p:cNvSpPr txBox="1"/>
          <p:nvPr>
            <p:ph idx="4294967295" type="subTitle"/>
          </p:nvPr>
        </p:nvSpPr>
        <p:spPr>
          <a:xfrm>
            <a:off x="1888926" y="2950714"/>
            <a:ext cx="5518500" cy="596100"/>
          </a:xfrm>
          <a:prstGeom prst="rect">
            <a:avLst/>
          </a:prstGeom>
          <a:noFill/>
          <a:ln>
            <a:noFill/>
          </a:ln>
        </p:spPr>
        <p:txBody>
          <a:bodyPr anchorCtr="0" anchor="t" bIns="26775" lIns="26775" spcFirstLastPara="1" rIns="26775" wrap="square" tIns="26775">
            <a:noAutofit/>
          </a:bodyPr>
          <a:lstStyle/>
          <a:p>
            <a:pPr indent="0" lvl="0" marL="914400" marR="0" rtl="0" algn="r">
              <a:lnSpc>
                <a:spcPct val="80000"/>
              </a:lnSpc>
              <a:spcBef>
                <a:spcPts val="0"/>
              </a:spcBef>
              <a:spcAft>
                <a:spcPts val="0"/>
              </a:spcAft>
              <a:buClr>
                <a:srgbClr val="A6AAA9"/>
              </a:buClr>
              <a:buSzPts val="2500"/>
              <a:buFont typeface="Arial"/>
              <a:buNone/>
            </a:pPr>
            <a:r>
              <a:rPr b="0" i="0" lang="zh-TW" sz="2500" u="none" cap="none" strike="noStrike">
                <a:solidFill>
                  <a:srgbClr val="A6AAA9"/>
                </a:solidFill>
                <a:latin typeface="Arial"/>
                <a:ea typeface="Arial"/>
                <a:cs typeface="Arial"/>
                <a:sym typeface="Arial"/>
              </a:rPr>
              <a:t>蔡炎龍＆教研處</a:t>
            </a:r>
            <a:endParaRPr b="0" i="0" sz="2500" u="none" cap="none" strike="noStrike">
              <a:solidFill>
                <a:srgbClr val="A6AAA9"/>
              </a:solidFill>
              <a:latin typeface="Arial"/>
              <a:ea typeface="Arial"/>
              <a:cs typeface="Arial"/>
              <a:sym typeface="Arial"/>
            </a:endParaRPr>
          </a:p>
          <a:p>
            <a:pPr indent="0" lvl="0" marL="0" marR="0" rtl="0" algn="ctr">
              <a:lnSpc>
                <a:spcPct val="80000"/>
              </a:lnSpc>
              <a:spcBef>
                <a:spcPts val="5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grpSp>
        <p:nvGrpSpPr>
          <p:cNvPr id="295" name="Google Shape;295;p49"/>
          <p:cNvGrpSpPr/>
          <p:nvPr/>
        </p:nvGrpSpPr>
        <p:grpSpPr>
          <a:xfrm>
            <a:off x="-17450" y="5084396"/>
            <a:ext cx="9178902" cy="59104"/>
            <a:chOff x="0" y="0"/>
            <a:chExt cx="24477068" cy="157609"/>
          </a:xfrm>
        </p:grpSpPr>
        <p:sp>
          <p:nvSpPr>
            <p:cNvPr id="296" name="Google Shape;296;p49"/>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97" name="Google Shape;297;p49"/>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98" name="Google Shape;298;p49"/>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設定RNN要輸出的大小</a:t>
            </a:r>
            <a:endParaRPr i="0" sz="2600" u="none" cap="none" strike="noStrike">
              <a:solidFill>
                <a:srgbClr val="1A1A1A"/>
              </a:solidFill>
            </a:endParaRPr>
          </a:p>
        </p:txBody>
      </p:sp>
      <p:sp>
        <p:nvSpPr>
          <p:cNvPr id="363" name="Google Shape;363;p58"/>
          <p:cNvSpPr txBox="1"/>
          <p:nvPr/>
        </p:nvSpPr>
        <p:spPr>
          <a:xfrm>
            <a:off x="471500" y="1202450"/>
            <a:ext cx="7867500" cy="109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就跟普通的 dense layer 一樣，RNN 網路也是要把n維空間的資料縮放到m維空間，這裡假設我們要把每一個時段有六維的 feature mapping 到三維的空間</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先初始化weight，weight shape = (n, m+n) = (3, 9)</a:t>
            </a:r>
            <a:endParaRPr sz="1800">
              <a:solidFill>
                <a:srgbClr val="222222"/>
              </a:solidFill>
              <a:highlight>
                <a:srgbClr val="FFFFFF"/>
              </a:highlight>
              <a:latin typeface="Microsoft JhengHei"/>
              <a:ea typeface="Microsoft JhengHei"/>
              <a:cs typeface="Microsoft JhengHei"/>
              <a:sym typeface="Microsoft JhengHei"/>
            </a:endParaRPr>
          </a:p>
          <a:p>
            <a:pPr indent="0" lvl="0" marL="457200" rtl="0" algn="l">
              <a:spcBef>
                <a:spcPts val="0"/>
              </a:spcBef>
              <a:spcAft>
                <a:spcPts val="0"/>
              </a:spcAft>
              <a:buNone/>
            </a:pPr>
            <a:r>
              <a:rPr lang="zh-TW" sz="1800">
                <a:solidFill>
                  <a:srgbClr val="222222"/>
                </a:solidFill>
                <a:highlight>
                  <a:srgbClr val="FFFFFF"/>
                </a:highlight>
                <a:latin typeface="Microsoft JhengHei"/>
                <a:ea typeface="Microsoft JhengHei"/>
                <a:cs typeface="Microsoft JhengHei"/>
                <a:sym typeface="Microsoft JhengHei"/>
              </a:rPr>
              <a:t>n </a:t>
            </a:r>
            <a:r>
              <a:rPr lang="zh-TW" sz="1800">
                <a:solidFill>
                  <a:srgbClr val="222222"/>
                </a:solidFill>
                <a:highlight>
                  <a:srgbClr val="FFFFFF"/>
                </a:highlight>
                <a:latin typeface="Microsoft JhengHei"/>
                <a:ea typeface="Microsoft JhengHei"/>
                <a:cs typeface="Microsoft JhengHei"/>
                <a:sym typeface="Microsoft JhengHei"/>
              </a:rPr>
              <a:t>代表要轉換的維度，m 代表原本的feature大小</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sp>
        <p:nvSpPr>
          <p:cNvPr id="364" name="Google Shape;364;p58"/>
          <p:cNvSpPr txBox="1"/>
          <p:nvPr/>
        </p:nvSpPr>
        <p:spPr>
          <a:xfrm>
            <a:off x="3731450" y="3318825"/>
            <a:ext cx="25761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1  1  0  1  0  1  1  0  0</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0  0  0  0  1  1  1  1  1</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2  1  1  1  2  3  2  0  0</a:t>
            </a:r>
            <a:endParaRPr>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sp>
        <p:nvSpPr>
          <p:cNvPr id="365" name="Google Shape;365;p58"/>
          <p:cNvSpPr/>
          <p:nvPr/>
        </p:nvSpPr>
        <p:spPr>
          <a:xfrm>
            <a:off x="3731450" y="3191025"/>
            <a:ext cx="25761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8"/>
          <p:cNvSpPr txBox="1"/>
          <p:nvPr/>
        </p:nvSpPr>
        <p:spPr>
          <a:xfrm>
            <a:off x="2334350" y="3539125"/>
            <a:ext cx="15081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RNN_weight =</a:t>
            </a:r>
            <a:endParaRPr>
              <a:latin typeface="Ubuntu Mono"/>
              <a:ea typeface="Ubuntu Mono"/>
              <a:cs typeface="Ubuntu Mono"/>
              <a:sym typeface="Ubuntu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決定initial state</a:t>
            </a:r>
            <a:endParaRPr i="0" sz="2600" u="none" cap="none" strike="noStrike">
              <a:solidFill>
                <a:srgbClr val="1A1A1A"/>
              </a:solidFill>
            </a:endParaRPr>
          </a:p>
        </p:txBody>
      </p:sp>
      <p:sp>
        <p:nvSpPr>
          <p:cNvPr id="372" name="Google Shape;372;p59"/>
          <p:cNvSpPr txBox="1"/>
          <p:nvPr/>
        </p:nvSpPr>
        <p:spPr>
          <a:xfrm>
            <a:off x="471500" y="1202450"/>
            <a:ext cx="7749000" cy="109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RNN的輸入必須有隱藏狀態 h，因此我們在第一步的時候需要給他一個初始的 h0(通常裡面的數值都是給0)，initial state 的長度跟 RNN 的輸出一樣。</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sp>
        <p:nvSpPr>
          <p:cNvPr id="373" name="Google Shape;373;p59"/>
          <p:cNvSpPr txBox="1"/>
          <p:nvPr/>
        </p:nvSpPr>
        <p:spPr>
          <a:xfrm>
            <a:off x="4138663" y="2763750"/>
            <a:ext cx="9384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0000FF"/>
                </a:solidFill>
                <a:latin typeface="Ubuntu Mono"/>
                <a:ea typeface="Ubuntu Mono"/>
                <a:cs typeface="Ubuntu Mono"/>
                <a:sym typeface="Ubuntu Mono"/>
              </a:rPr>
              <a:t>0  0  0</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sp>
        <p:nvSpPr>
          <p:cNvPr id="374" name="Google Shape;374;p59"/>
          <p:cNvSpPr txBox="1"/>
          <p:nvPr/>
        </p:nvSpPr>
        <p:spPr>
          <a:xfrm>
            <a:off x="3505400" y="2763750"/>
            <a:ext cx="6333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h0 =</a:t>
            </a:r>
            <a:endParaRPr>
              <a:latin typeface="Ubuntu Mono"/>
              <a:ea typeface="Ubuntu Mono"/>
              <a:cs typeface="Ubuntu Mono"/>
              <a:sym typeface="Ubuntu Mono"/>
            </a:endParaRPr>
          </a:p>
        </p:txBody>
      </p:sp>
      <p:sp>
        <p:nvSpPr>
          <p:cNvPr id="375" name="Google Shape;375;p59"/>
          <p:cNvSpPr/>
          <p:nvPr/>
        </p:nvSpPr>
        <p:spPr>
          <a:xfrm>
            <a:off x="4138663" y="2682300"/>
            <a:ext cx="938400" cy="5667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0"/>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可以來計算了！</a:t>
            </a:r>
            <a:endParaRPr i="0" sz="2600" u="none" cap="none" strike="noStrike">
              <a:solidFill>
                <a:srgbClr val="1A1A1A"/>
              </a:solidFill>
            </a:endParaRPr>
          </a:p>
        </p:txBody>
      </p:sp>
      <p:sp>
        <p:nvSpPr>
          <p:cNvPr id="381" name="Google Shape;381;p60"/>
          <p:cNvSpPr txBox="1"/>
          <p:nvPr/>
        </p:nvSpPr>
        <p:spPr>
          <a:xfrm>
            <a:off x="471500" y="1202450"/>
            <a:ext cx="7698900" cy="109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z1 = weight · concat(x_t1, h0)  (為了計算方便省去bias)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h1 = activation(z1)  (這裡我們用Relu)</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grpSp>
        <p:nvGrpSpPr>
          <p:cNvPr id="382" name="Google Shape;382;p60"/>
          <p:cNvGrpSpPr/>
          <p:nvPr/>
        </p:nvGrpSpPr>
        <p:grpSpPr>
          <a:xfrm>
            <a:off x="3879475" y="2571750"/>
            <a:ext cx="2576100" cy="1099200"/>
            <a:chOff x="4256900" y="2487950"/>
            <a:chExt cx="2576100" cy="1099200"/>
          </a:xfrm>
        </p:grpSpPr>
        <p:sp>
          <p:nvSpPr>
            <p:cNvPr id="383" name="Google Shape;383;p60"/>
            <p:cNvSpPr/>
            <p:nvPr/>
          </p:nvSpPr>
          <p:spPr>
            <a:xfrm>
              <a:off x="4256900" y="2487950"/>
              <a:ext cx="25761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0"/>
            <p:cNvSpPr txBox="1"/>
            <p:nvPr/>
          </p:nvSpPr>
          <p:spPr>
            <a:xfrm>
              <a:off x="4256900" y="2615750"/>
              <a:ext cx="25761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1  1  0  1  0  1  1  0  0</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0  0  0  0  1  1  1  1  1</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2  1  1  1  2  3  2  0  0</a:t>
              </a:r>
              <a:endParaRPr>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grpSp>
      <p:sp>
        <p:nvSpPr>
          <p:cNvPr id="385" name="Google Shape;385;p60"/>
          <p:cNvSpPr txBox="1"/>
          <p:nvPr/>
        </p:nvSpPr>
        <p:spPr>
          <a:xfrm>
            <a:off x="6690250" y="2096400"/>
            <a:ext cx="399600" cy="20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FF0000"/>
                </a:solidFill>
                <a:latin typeface="Ubuntu Mono"/>
                <a:ea typeface="Ubuntu Mono"/>
                <a:cs typeface="Ubuntu Mono"/>
                <a:sym typeface="Ubuntu Mono"/>
              </a:rPr>
              <a:t>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0000FF"/>
                </a:solidFill>
                <a:latin typeface="Ubuntu Mono"/>
                <a:ea typeface="Ubuntu Mono"/>
                <a:cs typeface="Ubuntu Mono"/>
                <a:sym typeface="Ubuntu Mono"/>
              </a:rPr>
              <a:t>0</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0</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0</a:t>
            </a:r>
            <a:endParaRPr>
              <a:solidFill>
                <a:srgbClr val="0000FF"/>
              </a:solidFill>
              <a:latin typeface="Ubuntu Mono"/>
              <a:ea typeface="Ubuntu Mono"/>
              <a:cs typeface="Ubuntu Mono"/>
              <a:sym typeface="Ubuntu Mono"/>
            </a:endParaRPr>
          </a:p>
        </p:txBody>
      </p:sp>
      <p:sp>
        <p:nvSpPr>
          <p:cNvPr id="386" name="Google Shape;386;p60"/>
          <p:cNvSpPr/>
          <p:nvPr/>
        </p:nvSpPr>
        <p:spPr>
          <a:xfrm>
            <a:off x="6601450" y="2168400"/>
            <a:ext cx="577200" cy="19779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0"/>
          <p:cNvSpPr txBox="1"/>
          <p:nvPr/>
        </p:nvSpPr>
        <p:spPr>
          <a:xfrm>
            <a:off x="3399575" y="2923275"/>
            <a:ext cx="3072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a:t>
            </a:r>
            <a:endParaRPr>
              <a:latin typeface="Ubuntu Mono"/>
              <a:ea typeface="Ubuntu Mono"/>
              <a:cs typeface="Ubuntu Mono"/>
              <a:sym typeface="Ubuntu Mono"/>
            </a:endParaRPr>
          </a:p>
        </p:txBody>
      </p:sp>
      <p:sp>
        <p:nvSpPr>
          <p:cNvPr id="388" name="Google Shape;388;p60"/>
          <p:cNvSpPr txBox="1"/>
          <p:nvPr/>
        </p:nvSpPr>
        <p:spPr>
          <a:xfrm>
            <a:off x="1288150" y="2923275"/>
            <a:ext cx="1287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h1  =  z1  =</a:t>
            </a:r>
            <a:endParaRPr>
              <a:latin typeface="Ubuntu Mono"/>
              <a:ea typeface="Ubuntu Mono"/>
              <a:cs typeface="Ubuntu Mono"/>
              <a:sym typeface="Ubuntu Mono"/>
            </a:endParaRPr>
          </a:p>
        </p:txBody>
      </p:sp>
      <p:sp>
        <p:nvSpPr>
          <p:cNvPr id="389" name="Google Shape;389;p60"/>
          <p:cNvSpPr txBox="1"/>
          <p:nvPr/>
        </p:nvSpPr>
        <p:spPr>
          <a:xfrm>
            <a:off x="2770550" y="2692950"/>
            <a:ext cx="4341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FF"/>
                </a:solidFill>
                <a:latin typeface="Ubuntu Mono"/>
                <a:ea typeface="Ubuntu Mono"/>
                <a:cs typeface="Ubuntu Mono"/>
                <a:sym typeface="Ubuntu Mono"/>
              </a:rPr>
              <a:t> 3</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1</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5</a:t>
            </a:r>
            <a:endParaRPr>
              <a:solidFill>
                <a:srgbClr val="0000FF"/>
              </a:solidFill>
              <a:latin typeface="Ubuntu Mono"/>
              <a:ea typeface="Ubuntu Mono"/>
              <a:cs typeface="Ubuntu Mono"/>
              <a:sym typeface="Ubuntu Mono"/>
            </a:endParaRPr>
          </a:p>
        </p:txBody>
      </p:sp>
      <p:sp>
        <p:nvSpPr>
          <p:cNvPr id="390" name="Google Shape;390;p60"/>
          <p:cNvSpPr/>
          <p:nvPr/>
        </p:nvSpPr>
        <p:spPr>
          <a:xfrm>
            <a:off x="2713875" y="2605050"/>
            <a:ext cx="436800" cy="10287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0"/>
          <p:cNvSpPr/>
          <p:nvPr/>
        </p:nvSpPr>
        <p:spPr>
          <a:xfrm>
            <a:off x="6749450" y="2220225"/>
            <a:ext cx="307200" cy="1236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0"/>
          <p:cNvSpPr/>
          <p:nvPr/>
        </p:nvSpPr>
        <p:spPr>
          <a:xfrm>
            <a:off x="6756850" y="3478350"/>
            <a:ext cx="299700" cy="6069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3" name="Google Shape;393;p60"/>
          <p:cNvCxnSpPr/>
          <p:nvPr/>
        </p:nvCxnSpPr>
        <p:spPr>
          <a:xfrm flipH="1" rot="10800000">
            <a:off x="7067675" y="2161125"/>
            <a:ext cx="488400" cy="258900"/>
          </a:xfrm>
          <a:prstGeom prst="straightConnector1">
            <a:avLst/>
          </a:prstGeom>
          <a:noFill/>
          <a:ln cap="flat" cmpd="sng" w="9525">
            <a:solidFill>
              <a:srgbClr val="FF0000"/>
            </a:solidFill>
            <a:prstDash val="solid"/>
            <a:round/>
            <a:headEnd len="med" w="med" type="none"/>
            <a:tailEnd len="med" w="med" type="none"/>
          </a:ln>
        </p:spPr>
      </p:cxnSp>
      <p:cxnSp>
        <p:nvCxnSpPr>
          <p:cNvPr id="394" name="Google Shape;394;p60"/>
          <p:cNvCxnSpPr/>
          <p:nvPr/>
        </p:nvCxnSpPr>
        <p:spPr>
          <a:xfrm>
            <a:off x="7067675" y="3937175"/>
            <a:ext cx="466200" cy="333000"/>
          </a:xfrm>
          <a:prstGeom prst="straightConnector1">
            <a:avLst/>
          </a:prstGeom>
          <a:noFill/>
          <a:ln cap="flat" cmpd="sng" w="9525">
            <a:solidFill>
              <a:srgbClr val="0000FF"/>
            </a:solidFill>
            <a:prstDash val="solid"/>
            <a:round/>
            <a:headEnd len="med" w="med" type="none"/>
            <a:tailEnd len="med" w="med" type="none"/>
          </a:ln>
        </p:spPr>
      </p:cxnSp>
      <p:sp>
        <p:nvSpPr>
          <p:cNvPr id="395" name="Google Shape;395;p60"/>
          <p:cNvSpPr txBox="1"/>
          <p:nvPr/>
        </p:nvSpPr>
        <p:spPr>
          <a:xfrm>
            <a:off x="7533875" y="1939000"/>
            <a:ext cx="577200" cy="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x_t</a:t>
            </a:r>
            <a:endParaRPr/>
          </a:p>
        </p:txBody>
      </p:sp>
      <p:sp>
        <p:nvSpPr>
          <p:cNvPr id="396" name="Google Shape;396;p60"/>
          <p:cNvSpPr txBox="1"/>
          <p:nvPr/>
        </p:nvSpPr>
        <p:spPr>
          <a:xfrm>
            <a:off x="7600550" y="4122200"/>
            <a:ext cx="1287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hidden state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可以來計算了！</a:t>
            </a:r>
            <a:endParaRPr i="0" sz="2600" u="none" cap="none" strike="noStrike">
              <a:solidFill>
                <a:srgbClr val="1A1A1A"/>
              </a:solidFill>
            </a:endParaRPr>
          </a:p>
        </p:txBody>
      </p:sp>
      <p:sp>
        <p:nvSpPr>
          <p:cNvPr id="402" name="Google Shape;402;p61"/>
          <p:cNvSpPr txBox="1"/>
          <p:nvPr/>
        </p:nvSpPr>
        <p:spPr>
          <a:xfrm>
            <a:off x="471500" y="1202450"/>
            <a:ext cx="7698900" cy="109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z2 = weight · concat(x_t2, h1)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h2 = activation(z2)  </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grpSp>
        <p:nvGrpSpPr>
          <p:cNvPr id="403" name="Google Shape;403;p61"/>
          <p:cNvGrpSpPr/>
          <p:nvPr/>
        </p:nvGrpSpPr>
        <p:grpSpPr>
          <a:xfrm>
            <a:off x="3879475" y="2571750"/>
            <a:ext cx="2576100" cy="1099200"/>
            <a:chOff x="4256900" y="2487950"/>
            <a:chExt cx="2576100" cy="1099200"/>
          </a:xfrm>
        </p:grpSpPr>
        <p:sp>
          <p:nvSpPr>
            <p:cNvPr id="404" name="Google Shape;404;p61"/>
            <p:cNvSpPr/>
            <p:nvPr/>
          </p:nvSpPr>
          <p:spPr>
            <a:xfrm>
              <a:off x="4256900" y="2487950"/>
              <a:ext cx="25761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1"/>
            <p:cNvSpPr txBox="1"/>
            <p:nvPr/>
          </p:nvSpPr>
          <p:spPr>
            <a:xfrm>
              <a:off x="4256900" y="2615750"/>
              <a:ext cx="25761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1  1  0  1  0  1  1  0  0</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0  0  0  0  1  1  1  1  1</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2  1  1  1  2  3  2  0  0</a:t>
              </a:r>
              <a:endParaRPr>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grpSp>
      <p:sp>
        <p:nvSpPr>
          <p:cNvPr id="406" name="Google Shape;406;p61"/>
          <p:cNvSpPr txBox="1"/>
          <p:nvPr/>
        </p:nvSpPr>
        <p:spPr>
          <a:xfrm>
            <a:off x="6690250" y="2096400"/>
            <a:ext cx="399600" cy="20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FF0000"/>
                </a:solidFill>
                <a:latin typeface="Ubuntu Mono"/>
                <a:ea typeface="Ubuntu Mono"/>
                <a:cs typeface="Ubuntu Mono"/>
                <a:sym typeface="Ubuntu Mono"/>
              </a:rPr>
              <a:t>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2</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3</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0000FF"/>
                </a:solidFill>
                <a:latin typeface="Ubuntu Mono"/>
                <a:ea typeface="Ubuntu Mono"/>
                <a:cs typeface="Ubuntu Mono"/>
                <a:sym typeface="Ubuntu Mono"/>
              </a:rPr>
              <a:t>3</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1</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5</a:t>
            </a:r>
            <a:endParaRPr>
              <a:solidFill>
                <a:srgbClr val="0000FF"/>
              </a:solidFill>
              <a:latin typeface="Ubuntu Mono"/>
              <a:ea typeface="Ubuntu Mono"/>
              <a:cs typeface="Ubuntu Mono"/>
              <a:sym typeface="Ubuntu Mono"/>
            </a:endParaRPr>
          </a:p>
        </p:txBody>
      </p:sp>
      <p:sp>
        <p:nvSpPr>
          <p:cNvPr id="407" name="Google Shape;407;p61"/>
          <p:cNvSpPr txBox="1"/>
          <p:nvPr/>
        </p:nvSpPr>
        <p:spPr>
          <a:xfrm>
            <a:off x="2770550" y="2692950"/>
            <a:ext cx="4341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FF"/>
                </a:solidFill>
                <a:latin typeface="Ubuntu Mono"/>
                <a:ea typeface="Ubuntu Mono"/>
                <a:cs typeface="Ubuntu Mono"/>
                <a:sym typeface="Ubuntu Mono"/>
              </a:rPr>
              <a:t> 8</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9</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12</a:t>
            </a:r>
            <a:endParaRPr>
              <a:solidFill>
                <a:srgbClr val="0000FF"/>
              </a:solidFill>
              <a:latin typeface="Ubuntu Mono"/>
              <a:ea typeface="Ubuntu Mono"/>
              <a:cs typeface="Ubuntu Mono"/>
              <a:sym typeface="Ubuntu Mono"/>
            </a:endParaRPr>
          </a:p>
        </p:txBody>
      </p:sp>
      <p:sp>
        <p:nvSpPr>
          <p:cNvPr id="408" name="Google Shape;408;p61"/>
          <p:cNvSpPr txBox="1"/>
          <p:nvPr/>
        </p:nvSpPr>
        <p:spPr>
          <a:xfrm>
            <a:off x="3399575" y="2923275"/>
            <a:ext cx="3072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a:t>
            </a:r>
            <a:endParaRPr>
              <a:latin typeface="Ubuntu Mono"/>
              <a:ea typeface="Ubuntu Mono"/>
              <a:cs typeface="Ubuntu Mono"/>
              <a:sym typeface="Ubuntu Mono"/>
            </a:endParaRPr>
          </a:p>
        </p:txBody>
      </p:sp>
      <p:sp>
        <p:nvSpPr>
          <p:cNvPr id="409" name="Google Shape;409;p61"/>
          <p:cNvSpPr/>
          <p:nvPr/>
        </p:nvSpPr>
        <p:spPr>
          <a:xfrm>
            <a:off x="6601450" y="2168400"/>
            <a:ext cx="577200" cy="19779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1"/>
          <p:cNvSpPr/>
          <p:nvPr/>
        </p:nvSpPr>
        <p:spPr>
          <a:xfrm>
            <a:off x="2713875" y="2605050"/>
            <a:ext cx="436800" cy="10287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1"/>
          <p:cNvSpPr txBox="1"/>
          <p:nvPr/>
        </p:nvSpPr>
        <p:spPr>
          <a:xfrm>
            <a:off x="1288150" y="2923275"/>
            <a:ext cx="1287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h2  =  z2  =</a:t>
            </a:r>
            <a:endParaRPr>
              <a:latin typeface="Ubuntu Mono"/>
              <a:ea typeface="Ubuntu Mono"/>
              <a:cs typeface="Ubuntu Mono"/>
              <a:sym typeface="Ubuntu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可以來計算了！</a:t>
            </a:r>
            <a:endParaRPr i="0" sz="2600" u="none" cap="none" strike="noStrike">
              <a:solidFill>
                <a:srgbClr val="1A1A1A"/>
              </a:solidFill>
            </a:endParaRPr>
          </a:p>
        </p:txBody>
      </p:sp>
      <p:sp>
        <p:nvSpPr>
          <p:cNvPr id="417" name="Google Shape;417;p62"/>
          <p:cNvSpPr txBox="1"/>
          <p:nvPr/>
        </p:nvSpPr>
        <p:spPr>
          <a:xfrm>
            <a:off x="471500" y="1202450"/>
            <a:ext cx="7698900" cy="109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z3 = weight · concat(x_t3, h2)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output = h3 = activation(z3)  </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grpSp>
        <p:nvGrpSpPr>
          <p:cNvPr id="418" name="Google Shape;418;p62"/>
          <p:cNvGrpSpPr/>
          <p:nvPr/>
        </p:nvGrpSpPr>
        <p:grpSpPr>
          <a:xfrm>
            <a:off x="3879475" y="2571750"/>
            <a:ext cx="2576100" cy="1099200"/>
            <a:chOff x="4256900" y="2487950"/>
            <a:chExt cx="2576100" cy="1099200"/>
          </a:xfrm>
        </p:grpSpPr>
        <p:sp>
          <p:nvSpPr>
            <p:cNvPr id="419" name="Google Shape;419;p62"/>
            <p:cNvSpPr/>
            <p:nvPr/>
          </p:nvSpPr>
          <p:spPr>
            <a:xfrm>
              <a:off x="4256900" y="2487950"/>
              <a:ext cx="25761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2"/>
            <p:cNvSpPr txBox="1"/>
            <p:nvPr/>
          </p:nvSpPr>
          <p:spPr>
            <a:xfrm>
              <a:off x="4256900" y="2615750"/>
              <a:ext cx="25761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1  1  0  1  0  1  1  0  0</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0  0  0  0  1  1  1  1  1</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2  1  1  1  2  3  2  0  0</a:t>
              </a:r>
              <a:endParaRPr>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grpSp>
      <p:sp>
        <p:nvSpPr>
          <p:cNvPr id="421" name="Google Shape;421;p62"/>
          <p:cNvSpPr txBox="1"/>
          <p:nvPr/>
        </p:nvSpPr>
        <p:spPr>
          <a:xfrm>
            <a:off x="6690250" y="2096400"/>
            <a:ext cx="399600" cy="20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FF0000"/>
                </a:solidFill>
                <a:latin typeface="Ubuntu Mono"/>
                <a:ea typeface="Ubuntu Mono"/>
                <a:cs typeface="Ubuntu Mono"/>
                <a:sym typeface="Ubuntu Mono"/>
              </a:rPr>
              <a:t>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2</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0000FF"/>
                </a:solidFill>
                <a:latin typeface="Ubuntu Mono"/>
                <a:ea typeface="Ubuntu Mono"/>
                <a:cs typeface="Ubuntu Mono"/>
                <a:sym typeface="Ubuntu Mono"/>
              </a:rPr>
              <a:t>8</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9</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12</a:t>
            </a:r>
            <a:endParaRPr>
              <a:solidFill>
                <a:srgbClr val="0000FF"/>
              </a:solidFill>
              <a:latin typeface="Ubuntu Mono"/>
              <a:ea typeface="Ubuntu Mono"/>
              <a:cs typeface="Ubuntu Mono"/>
              <a:sym typeface="Ubuntu Mono"/>
            </a:endParaRPr>
          </a:p>
        </p:txBody>
      </p:sp>
      <p:sp>
        <p:nvSpPr>
          <p:cNvPr id="422" name="Google Shape;422;p62"/>
          <p:cNvSpPr txBox="1"/>
          <p:nvPr/>
        </p:nvSpPr>
        <p:spPr>
          <a:xfrm>
            <a:off x="2770550" y="2692950"/>
            <a:ext cx="4341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FF"/>
                </a:solidFill>
                <a:latin typeface="Ubuntu Mono"/>
                <a:ea typeface="Ubuntu Mono"/>
                <a:cs typeface="Ubuntu Mono"/>
                <a:sym typeface="Ubuntu Mono"/>
              </a:rPr>
              <a:t>11</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29</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22</a:t>
            </a:r>
            <a:endParaRPr>
              <a:solidFill>
                <a:srgbClr val="0000FF"/>
              </a:solidFill>
              <a:latin typeface="Ubuntu Mono"/>
              <a:ea typeface="Ubuntu Mono"/>
              <a:cs typeface="Ubuntu Mono"/>
              <a:sym typeface="Ubuntu Mono"/>
            </a:endParaRPr>
          </a:p>
        </p:txBody>
      </p:sp>
      <p:sp>
        <p:nvSpPr>
          <p:cNvPr id="423" name="Google Shape;423;p62"/>
          <p:cNvSpPr txBox="1"/>
          <p:nvPr/>
        </p:nvSpPr>
        <p:spPr>
          <a:xfrm>
            <a:off x="3399575" y="2923275"/>
            <a:ext cx="3072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a:t>
            </a:r>
            <a:endParaRPr>
              <a:latin typeface="Ubuntu Mono"/>
              <a:ea typeface="Ubuntu Mono"/>
              <a:cs typeface="Ubuntu Mono"/>
              <a:sym typeface="Ubuntu Mono"/>
            </a:endParaRPr>
          </a:p>
        </p:txBody>
      </p:sp>
      <p:sp>
        <p:nvSpPr>
          <p:cNvPr id="424" name="Google Shape;424;p62"/>
          <p:cNvSpPr/>
          <p:nvPr/>
        </p:nvSpPr>
        <p:spPr>
          <a:xfrm>
            <a:off x="6601450" y="2168400"/>
            <a:ext cx="577200" cy="19779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2"/>
          <p:cNvSpPr/>
          <p:nvPr/>
        </p:nvSpPr>
        <p:spPr>
          <a:xfrm>
            <a:off x="2713875" y="2605050"/>
            <a:ext cx="436800" cy="10287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2"/>
          <p:cNvSpPr txBox="1"/>
          <p:nvPr/>
        </p:nvSpPr>
        <p:spPr>
          <a:xfrm>
            <a:off x="1288150" y="2923275"/>
            <a:ext cx="1287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h3  =  z3  =</a:t>
            </a:r>
            <a:endParaRPr>
              <a:latin typeface="Ubuntu Mono"/>
              <a:ea typeface="Ubuntu Mono"/>
              <a:cs typeface="Ubuntu Mono"/>
              <a:sym typeface="Ubuntu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63"/>
          <p:cNvSpPr/>
          <p:nvPr/>
        </p:nvSpPr>
        <p:spPr>
          <a:xfrm>
            <a:off x="5009350" y="3417975"/>
            <a:ext cx="11046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3"/>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That's it!</a:t>
            </a:r>
            <a:endParaRPr i="0" sz="2600" u="none" cap="none" strike="noStrike">
              <a:solidFill>
                <a:srgbClr val="1A1A1A"/>
              </a:solidFill>
            </a:endParaRPr>
          </a:p>
        </p:txBody>
      </p:sp>
      <p:sp>
        <p:nvSpPr>
          <p:cNvPr id="433" name="Google Shape;433;p63"/>
          <p:cNvSpPr txBox="1"/>
          <p:nvPr/>
        </p:nvSpPr>
        <p:spPr>
          <a:xfrm>
            <a:off x="471500" y="1050050"/>
            <a:ext cx="8296200" cy="201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我們成功的把時間長度為三，每個單位時間有六個維度的資料轉換成轉換成</a:t>
            </a:r>
            <a:r>
              <a:rPr lang="zh-TW" sz="1800">
                <a:solidFill>
                  <a:srgbClr val="222222"/>
                </a:solidFill>
                <a:highlight>
                  <a:schemeClr val="lt1"/>
                </a:highlight>
                <a:latin typeface="Microsoft JhengHei"/>
                <a:ea typeface="Microsoft JhengHei"/>
                <a:cs typeface="Microsoft JhengHei"/>
                <a:sym typeface="Microsoft JhengHei"/>
              </a:rPr>
              <a:t>單位時間有</a:t>
            </a:r>
            <a:r>
              <a:rPr lang="zh-TW" sz="1800">
                <a:solidFill>
                  <a:srgbClr val="222222"/>
                </a:solidFill>
                <a:highlight>
                  <a:srgbClr val="FFFFFF"/>
                </a:highlight>
                <a:latin typeface="Microsoft JhengHei"/>
                <a:ea typeface="Microsoft JhengHei"/>
                <a:cs typeface="Microsoft JhengHei"/>
                <a:sym typeface="Microsoft JhengHei"/>
              </a:rPr>
              <a:t>三維的資料</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如果有多個 sample，算法也是一樣的</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shape 的變化： </a:t>
            </a:r>
            <a:endParaRPr sz="1800">
              <a:solidFill>
                <a:srgbClr val="222222"/>
              </a:solidFill>
              <a:highlight>
                <a:srgbClr val="FFFFFF"/>
              </a:highlight>
              <a:latin typeface="Microsoft JhengHei"/>
              <a:ea typeface="Microsoft JhengHei"/>
              <a:cs typeface="Microsoft JhengHei"/>
              <a:sym typeface="Microsoft JhengHei"/>
            </a:endParaRPr>
          </a:p>
          <a:p>
            <a:pPr indent="0" lvl="0" marL="457200" rtl="0" algn="l">
              <a:spcBef>
                <a:spcPts val="0"/>
              </a:spcBef>
              <a:spcAft>
                <a:spcPts val="0"/>
              </a:spcAft>
              <a:buNone/>
            </a:pPr>
            <a:r>
              <a:rPr lang="zh-TW" sz="1800">
                <a:solidFill>
                  <a:srgbClr val="222222"/>
                </a:solidFill>
                <a:highlight>
                  <a:srgbClr val="FFFFFF"/>
                </a:highlight>
                <a:latin typeface="Microsoft JhengHei"/>
                <a:ea typeface="Microsoft JhengHei"/>
                <a:cs typeface="Microsoft JhengHei"/>
                <a:sym typeface="Microsoft JhengHei"/>
              </a:rPr>
              <a:t>(batch, time_step, feature_m)  -&gt;  (batch, </a:t>
            </a:r>
            <a:r>
              <a:rPr lang="zh-TW" sz="1800">
                <a:solidFill>
                  <a:srgbClr val="222222"/>
                </a:solidFill>
                <a:highlight>
                  <a:schemeClr val="lt1"/>
                </a:highlight>
                <a:latin typeface="Microsoft JhengHei"/>
                <a:ea typeface="Microsoft JhengHei"/>
                <a:cs typeface="Microsoft JhengHei"/>
                <a:sym typeface="Microsoft JhengHei"/>
              </a:rPr>
              <a:t>time_step</a:t>
            </a:r>
            <a:r>
              <a:rPr lang="zh-TW" sz="1800">
                <a:solidFill>
                  <a:srgbClr val="222222"/>
                </a:solidFill>
                <a:highlight>
                  <a:srgbClr val="FFFFFF"/>
                </a:highlight>
                <a:latin typeface="Microsoft JhengHei"/>
                <a:ea typeface="Microsoft JhengHei"/>
                <a:cs typeface="Microsoft JhengHei"/>
                <a:sym typeface="Microsoft JhengHei"/>
              </a:rPr>
              <a:t>, feature_n)</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45720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sp>
        <p:nvSpPr>
          <p:cNvPr id="434" name="Google Shape;434;p63"/>
          <p:cNvSpPr txBox="1"/>
          <p:nvPr/>
        </p:nvSpPr>
        <p:spPr>
          <a:xfrm>
            <a:off x="1931075" y="3545775"/>
            <a:ext cx="17763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FF0000"/>
                </a:solidFill>
                <a:latin typeface="Ubuntu Mono"/>
                <a:ea typeface="Ubuntu Mono"/>
                <a:cs typeface="Ubuntu Mono"/>
                <a:sym typeface="Ubuntu Mono"/>
              </a:rPr>
              <a:t>0  1  0  1  0  1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0  2  1  3  0  0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1  1  2  1  0  0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sp>
        <p:nvSpPr>
          <p:cNvPr id="435" name="Google Shape;435;p63"/>
          <p:cNvSpPr/>
          <p:nvPr/>
        </p:nvSpPr>
        <p:spPr>
          <a:xfrm>
            <a:off x="1931075" y="3438475"/>
            <a:ext cx="17763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6" name="Google Shape;436;p63"/>
          <p:cNvCxnSpPr/>
          <p:nvPr/>
        </p:nvCxnSpPr>
        <p:spPr>
          <a:xfrm>
            <a:off x="4048200" y="3979125"/>
            <a:ext cx="710400" cy="0"/>
          </a:xfrm>
          <a:prstGeom prst="straightConnector1">
            <a:avLst/>
          </a:prstGeom>
          <a:noFill/>
          <a:ln cap="flat" cmpd="sng" w="9525">
            <a:solidFill>
              <a:schemeClr val="dk2"/>
            </a:solidFill>
            <a:prstDash val="solid"/>
            <a:round/>
            <a:headEnd len="med" w="med" type="none"/>
            <a:tailEnd len="med" w="med" type="triangle"/>
          </a:ln>
        </p:spPr>
      </p:cxnSp>
      <p:sp>
        <p:nvSpPr>
          <p:cNvPr id="437" name="Google Shape;437;p63"/>
          <p:cNvSpPr txBox="1"/>
          <p:nvPr/>
        </p:nvSpPr>
        <p:spPr>
          <a:xfrm>
            <a:off x="5025100" y="3545775"/>
            <a:ext cx="1073100" cy="7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FF"/>
                </a:solidFill>
                <a:latin typeface="Ubuntu Mono"/>
                <a:ea typeface="Ubuntu Mono"/>
                <a:cs typeface="Ubuntu Mono"/>
                <a:sym typeface="Ubuntu Mono"/>
              </a:rPr>
              <a:t>  3  1  5</a:t>
            </a:r>
            <a:endParaRPr>
              <a:solidFill>
                <a:srgbClr val="0000FF"/>
              </a:solidFill>
              <a:latin typeface="Ubuntu Mono"/>
              <a:ea typeface="Ubuntu Mono"/>
              <a:cs typeface="Ubuntu Mono"/>
              <a:sym typeface="Ubuntu Mono"/>
            </a:endParaRPr>
          </a:p>
          <a:p>
            <a:pPr indent="0" lvl="0" marL="0" rtl="0" algn="ctr">
              <a:spcBef>
                <a:spcPts val="0"/>
              </a:spcBef>
              <a:spcAft>
                <a:spcPts val="0"/>
              </a:spcAft>
              <a:buNone/>
            </a:pPr>
            <a:r>
              <a:rPr lang="zh-TW">
                <a:solidFill>
                  <a:srgbClr val="0000FF"/>
                </a:solidFill>
                <a:latin typeface="Ubuntu Mono"/>
                <a:ea typeface="Ubuntu Mono"/>
                <a:cs typeface="Ubuntu Mono"/>
                <a:sym typeface="Ubuntu Mono"/>
              </a:rPr>
              <a:t> 8  9 12</a:t>
            </a:r>
            <a:endParaRPr>
              <a:solidFill>
                <a:srgbClr val="0000FF"/>
              </a:solidFill>
              <a:latin typeface="Ubuntu Mono"/>
              <a:ea typeface="Ubuntu Mono"/>
              <a:cs typeface="Ubuntu Mono"/>
              <a:sym typeface="Ubuntu Mono"/>
            </a:endParaRPr>
          </a:p>
          <a:p>
            <a:pPr indent="0" lvl="0" marL="0" rtl="0" algn="ctr">
              <a:spcBef>
                <a:spcPts val="0"/>
              </a:spcBef>
              <a:spcAft>
                <a:spcPts val="0"/>
              </a:spcAft>
              <a:buNone/>
            </a:pPr>
            <a:r>
              <a:rPr lang="zh-TW">
                <a:solidFill>
                  <a:srgbClr val="0000FF"/>
                </a:solidFill>
                <a:latin typeface="Ubuntu Mono"/>
                <a:ea typeface="Ubuntu Mono"/>
                <a:cs typeface="Ubuntu Mono"/>
                <a:sym typeface="Ubuntu Mono"/>
              </a:rPr>
              <a:t>11 29 22</a:t>
            </a:r>
            <a:endParaRPr>
              <a:solidFill>
                <a:srgbClr val="0000FF"/>
              </a:solidFill>
              <a:latin typeface="Ubuntu Mono"/>
              <a:ea typeface="Ubuntu Mono"/>
              <a:cs typeface="Ubuntu Mono"/>
              <a:sym typeface="Ubuntu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64"/>
          <p:cNvSpPr/>
          <p:nvPr/>
        </p:nvSpPr>
        <p:spPr>
          <a:xfrm>
            <a:off x="5009350" y="3036975"/>
            <a:ext cx="11046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That's it!</a:t>
            </a:r>
            <a:endParaRPr i="0" sz="2600" u="none" cap="none" strike="noStrike">
              <a:solidFill>
                <a:srgbClr val="1A1A1A"/>
              </a:solidFill>
            </a:endParaRPr>
          </a:p>
        </p:txBody>
      </p:sp>
      <p:sp>
        <p:nvSpPr>
          <p:cNvPr id="444" name="Google Shape;444;p64"/>
          <p:cNvSpPr txBox="1"/>
          <p:nvPr/>
        </p:nvSpPr>
        <p:spPr>
          <a:xfrm>
            <a:off x="471500" y="1202450"/>
            <a:ext cx="8194500" cy="1484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在一些 RNN 的應用，</a:t>
            </a:r>
            <a:r>
              <a:rPr lang="zh-TW" sz="1800">
                <a:solidFill>
                  <a:srgbClr val="222222"/>
                </a:solidFill>
                <a:highlight>
                  <a:srgbClr val="FFFFFF"/>
                </a:highlight>
                <a:latin typeface="Microsoft JhengHei"/>
                <a:ea typeface="Microsoft JhengHei"/>
                <a:cs typeface="Microsoft JhengHei"/>
                <a:sym typeface="Microsoft JhengHei"/>
              </a:rPr>
              <a:t>最有用的資訊是最後一個時間點的輸出（網路看過所有資料的輸出），因此為了降低維度，會捨棄掉其他時間點的輸出當結果。</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rPr lang="zh-TW" sz="1800">
                <a:solidFill>
                  <a:srgbClr val="222222"/>
                </a:solidFill>
                <a:highlight>
                  <a:srgbClr val="FFFFFF"/>
                </a:highlight>
                <a:latin typeface="Microsoft JhengHei"/>
                <a:ea typeface="Microsoft JhengHei"/>
                <a:cs typeface="Microsoft JhengHei"/>
                <a:sym typeface="Microsoft JhengHei"/>
              </a:rPr>
              <a:t>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shape </a:t>
            </a:r>
            <a:r>
              <a:rPr lang="zh-TW" sz="1800">
                <a:solidFill>
                  <a:srgbClr val="222222"/>
                </a:solidFill>
                <a:highlight>
                  <a:srgbClr val="FFFFFF"/>
                </a:highlight>
                <a:latin typeface="Microsoft JhengHei"/>
                <a:ea typeface="Microsoft JhengHei"/>
                <a:cs typeface="Microsoft JhengHei"/>
                <a:sym typeface="Microsoft JhengHei"/>
              </a:rPr>
              <a:t>的變化：</a:t>
            </a:r>
            <a:endParaRPr sz="1800">
              <a:solidFill>
                <a:srgbClr val="222222"/>
              </a:solidFill>
              <a:highlight>
                <a:srgbClr val="FFFFFF"/>
              </a:highlight>
              <a:latin typeface="Microsoft JhengHei"/>
              <a:ea typeface="Microsoft JhengHei"/>
              <a:cs typeface="Microsoft JhengHei"/>
              <a:sym typeface="Microsoft JhengHei"/>
            </a:endParaRPr>
          </a:p>
          <a:p>
            <a:pPr indent="0" lvl="0" marL="457200" rtl="0" algn="l">
              <a:spcBef>
                <a:spcPts val="0"/>
              </a:spcBef>
              <a:spcAft>
                <a:spcPts val="0"/>
              </a:spcAft>
              <a:buNone/>
            </a:pPr>
            <a:r>
              <a:rPr lang="zh-TW" sz="1800">
                <a:solidFill>
                  <a:srgbClr val="222222"/>
                </a:solidFill>
                <a:highlight>
                  <a:srgbClr val="FFFFFF"/>
                </a:highlight>
                <a:latin typeface="Microsoft JhengHei"/>
                <a:ea typeface="Microsoft JhengHei"/>
                <a:cs typeface="Microsoft JhengHei"/>
                <a:sym typeface="Microsoft JhengHei"/>
              </a:rPr>
              <a:t>(batch, time_step, feature_m)  -&gt;  (batch, feature_n)</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45720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sp>
        <p:nvSpPr>
          <p:cNvPr id="445" name="Google Shape;445;p64"/>
          <p:cNvSpPr txBox="1"/>
          <p:nvPr/>
        </p:nvSpPr>
        <p:spPr>
          <a:xfrm>
            <a:off x="1931075" y="3164775"/>
            <a:ext cx="17763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FF0000"/>
                </a:solidFill>
                <a:latin typeface="Ubuntu Mono"/>
                <a:ea typeface="Ubuntu Mono"/>
                <a:cs typeface="Ubuntu Mono"/>
                <a:sym typeface="Ubuntu Mono"/>
              </a:rPr>
              <a:t>0  1  0  1  0  1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0  2  1  3  0  0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1  1  2  1  0  0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sp>
        <p:nvSpPr>
          <p:cNvPr id="446" name="Google Shape;446;p64"/>
          <p:cNvSpPr/>
          <p:nvPr/>
        </p:nvSpPr>
        <p:spPr>
          <a:xfrm>
            <a:off x="1931075" y="3057475"/>
            <a:ext cx="17763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7" name="Google Shape;447;p64"/>
          <p:cNvCxnSpPr/>
          <p:nvPr/>
        </p:nvCxnSpPr>
        <p:spPr>
          <a:xfrm>
            <a:off x="4048200" y="3598125"/>
            <a:ext cx="710400" cy="0"/>
          </a:xfrm>
          <a:prstGeom prst="straightConnector1">
            <a:avLst/>
          </a:prstGeom>
          <a:noFill/>
          <a:ln cap="flat" cmpd="sng" w="9525">
            <a:solidFill>
              <a:schemeClr val="dk2"/>
            </a:solidFill>
            <a:prstDash val="solid"/>
            <a:round/>
            <a:headEnd len="med" w="med" type="none"/>
            <a:tailEnd len="med" w="med" type="triangle"/>
          </a:ln>
        </p:spPr>
      </p:cxnSp>
      <p:sp>
        <p:nvSpPr>
          <p:cNvPr id="448" name="Google Shape;448;p64"/>
          <p:cNvSpPr txBox="1"/>
          <p:nvPr/>
        </p:nvSpPr>
        <p:spPr>
          <a:xfrm>
            <a:off x="5012500" y="3164775"/>
            <a:ext cx="10731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FF"/>
                </a:solidFill>
                <a:latin typeface="Ubuntu Mono"/>
                <a:ea typeface="Ubuntu Mono"/>
                <a:cs typeface="Ubuntu Mono"/>
                <a:sym typeface="Ubuntu Mono"/>
              </a:rPr>
              <a:t>  </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11 29 22</a:t>
            </a:r>
            <a:endParaRPr>
              <a:solidFill>
                <a:srgbClr val="0000FF"/>
              </a:solidFill>
              <a:latin typeface="Ubuntu Mono"/>
              <a:ea typeface="Ubuntu Mono"/>
              <a:cs typeface="Ubuntu Mono"/>
              <a:sym typeface="Ubuntu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65"/>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變數量的變化</a:t>
            </a:r>
            <a:endParaRPr i="0" sz="2600" u="none" cap="none" strike="noStrike">
              <a:solidFill>
                <a:srgbClr val="1A1A1A"/>
              </a:solidFill>
            </a:endParaRPr>
          </a:p>
        </p:txBody>
      </p:sp>
      <p:sp>
        <p:nvSpPr>
          <p:cNvPr id="454" name="Google Shape;454;p65"/>
          <p:cNvSpPr txBox="1"/>
          <p:nvPr/>
        </p:nvSpPr>
        <p:spPr>
          <a:xfrm>
            <a:off x="471500" y="865600"/>
            <a:ext cx="7698900" cy="339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為什麼面對時間序列的問題，是選擇用 RNN 而不是 DNN？</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當然也可以使用 DNN！</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使用 DNN，以剛剛的例子，shape (3, 6) -&gt; shape (3)，需要的變數量為 3 * 6 (攤開時間序列) * 3 = 54</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剛剛的 RNN weight，變數量只有 3 * 9 = 27，是DNN的一半。</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如果資料有 1000 個時段，</a:t>
            </a:r>
            <a:r>
              <a:rPr lang="zh-TW" sz="1800">
                <a:solidFill>
                  <a:srgbClr val="222222"/>
                </a:solidFill>
                <a:highlight>
                  <a:schemeClr val="lt1"/>
                </a:highlight>
                <a:latin typeface="Microsoft JhengHei"/>
                <a:ea typeface="Microsoft JhengHei"/>
                <a:cs typeface="Microsoft JhengHei"/>
                <a:sym typeface="Microsoft JhengHei"/>
              </a:rPr>
              <a:t>RNN weight 還是 27 個，但 DNN weight 就會有 1000 * 6 * 3 = 18000！</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45720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6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補充</a:t>
            </a:r>
            <a:endParaRPr i="0" sz="2600" u="none" cap="none" strike="noStrike">
              <a:solidFill>
                <a:srgbClr val="1A1A1A"/>
              </a:solidFill>
            </a:endParaRPr>
          </a:p>
        </p:txBody>
      </p:sp>
      <p:sp>
        <p:nvSpPr>
          <p:cNvPr id="460" name="Google Shape;460;p66"/>
          <p:cNvSpPr txBox="1"/>
          <p:nvPr/>
        </p:nvSpPr>
        <p:spPr>
          <a:xfrm>
            <a:off x="471500" y="1006500"/>
            <a:ext cx="7698900" cy="7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45720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pic>
        <p:nvPicPr>
          <p:cNvPr id="461" name="Google Shape;461;p66"/>
          <p:cNvPicPr preferRelativeResize="0"/>
          <p:nvPr/>
        </p:nvPicPr>
        <p:blipFill rotWithShape="1">
          <a:blip r:embed="rId3">
            <a:alphaModFix/>
          </a:blip>
          <a:srcRect b="0" l="0" r="0" t="0"/>
          <a:stretch/>
        </p:blipFill>
        <p:spPr>
          <a:xfrm>
            <a:off x="887275" y="1261674"/>
            <a:ext cx="3560551" cy="421150"/>
          </a:xfrm>
          <a:prstGeom prst="rect">
            <a:avLst/>
          </a:prstGeom>
          <a:noFill/>
          <a:ln>
            <a:noFill/>
          </a:ln>
        </p:spPr>
      </p:pic>
      <p:sp>
        <p:nvSpPr>
          <p:cNvPr id="462" name="Google Shape;462;p66"/>
          <p:cNvSpPr/>
          <p:nvPr/>
        </p:nvSpPr>
        <p:spPr>
          <a:xfrm>
            <a:off x="7283285" y="2756225"/>
            <a:ext cx="9072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6"/>
          <p:cNvSpPr txBox="1"/>
          <p:nvPr/>
        </p:nvSpPr>
        <p:spPr>
          <a:xfrm>
            <a:off x="7342485" y="2892400"/>
            <a:ext cx="9072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1  0  0</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1  1  1</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2  0  0</a:t>
            </a:r>
            <a:endParaRPr>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sp>
        <p:nvSpPr>
          <p:cNvPr id="464" name="Google Shape;464;p66"/>
          <p:cNvSpPr txBox="1"/>
          <p:nvPr/>
        </p:nvSpPr>
        <p:spPr>
          <a:xfrm>
            <a:off x="3123100" y="2163475"/>
            <a:ext cx="399600" cy="20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FF0000"/>
                </a:solidFill>
                <a:latin typeface="Ubuntu Mono"/>
                <a:ea typeface="Ubuntu Mono"/>
                <a:cs typeface="Ubuntu Mono"/>
                <a:sym typeface="Ubuntu Mono"/>
              </a:rPr>
              <a:t>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0000FF"/>
                </a:solidFill>
                <a:latin typeface="Ubuntu Mono"/>
                <a:ea typeface="Ubuntu Mono"/>
                <a:cs typeface="Ubuntu Mono"/>
                <a:sym typeface="Ubuntu Mono"/>
              </a:rPr>
              <a:t>0</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0</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0</a:t>
            </a:r>
            <a:endParaRPr>
              <a:solidFill>
                <a:srgbClr val="0000FF"/>
              </a:solidFill>
              <a:latin typeface="Ubuntu Mono"/>
              <a:ea typeface="Ubuntu Mono"/>
              <a:cs typeface="Ubuntu Mono"/>
              <a:sym typeface="Ubuntu Mono"/>
            </a:endParaRPr>
          </a:p>
        </p:txBody>
      </p:sp>
      <p:sp>
        <p:nvSpPr>
          <p:cNvPr id="465" name="Google Shape;465;p66"/>
          <p:cNvSpPr/>
          <p:nvPr/>
        </p:nvSpPr>
        <p:spPr>
          <a:xfrm>
            <a:off x="3109550" y="2235475"/>
            <a:ext cx="577200" cy="19779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6"/>
          <p:cNvSpPr/>
          <p:nvPr/>
        </p:nvSpPr>
        <p:spPr>
          <a:xfrm>
            <a:off x="4159213" y="2756225"/>
            <a:ext cx="19539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6"/>
          <p:cNvSpPr txBox="1"/>
          <p:nvPr/>
        </p:nvSpPr>
        <p:spPr>
          <a:xfrm>
            <a:off x="4245188" y="2884025"/>
            <a:ext cx="17910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1  1  0  1  0  1</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0  0  0  0  1  1</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2  1  1  1  2  3</a:t>
            </a:r>
            <a:endParaRPr>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sp>
        <p:nvSpPr>
          <p:cNvPr id="468" name="Google Shape;468;p66"/>
          <p:cNvSpPr txBox="1"/>
          <p:nvPr/>
        </p:nvSpPr>
        <p:spPr>
          <a:xfrm>
            <a:off x="6315013" y="2582525"/>
            <a:ext cx="399600" cy="14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FF0000"/>
                </a:solidFill>
                <a:latin typeface="Ubuntu Mono"/>
                <a:ea typeface="Ubuntu Mono"/>
                <a:cs typeface="Ubuntu Mono"/>
                <a:sym typeface="Ubuntu Mono"/>
              </a:rPr>
              <a:t>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a:t>
            </a:r>
            <a:endParaRPr>
              <a:solidFill>
                <a:srgbClr val="0000FF"/>
              </a:solidFill>
              <a:latin typeface="Ubuntu Mono"/>
              <a:ea typeface="Ubuntu Mono"/>
              <a:cs typeface="Ubuntu Mono"/>
              <a:sym typeface="Ubuntu Mono"/>
            </a:endParaRPr>
          </a:p>
        </p:txBody>
      </p:sp>
      <p:sp>
        <p:nvSpPr>
          <p:cNvPr id="469" name="Google Shape;469;p66"/>
          <p:cNvSpPr/>
          <p:nvPr/>
        </p:nvSpPr>
        <p:spPr>
          <a:xfrm>
            <a:off x="6226213" y="2478700"/>
            <a:ext cx="577200" cy="15990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 name="Google Shape;470;p66"/>
          <p:cNvGrpSpPr/>
          <p:nvPr/>
        </p:nvGrpSpPr>
        <p:grpSpPr>
          <a:xfrm>
            <a:off x="464725" y="2791225"/>
            <a:ext cx="2576100" cy="1099200"/>
            <a:chOff x="4256900" y="2487950"/>
            <a:chExt cx="2576100" cy="1099200"/>
          </a:xfrm>
        </p:grpSpPr>
        <p:sp>
          <p:nvSpPr>
            <p:cNvPr id="471" name="Google Shape;471;p66"/>
            <p:cNvSpPr/>
            <p:nvPr/>
          </p:nvSpPr>
          <p:spPr>
            <a:xfrm>
              <a:off x="4256900" y="2487950"/>
              <a:ext cx="25761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6"/>
            <p:cNvSpPr txBox="1"/>
            <p:nvPr/>
          </p:nvSpPr>
          <p:spPr>
            <a:xfrm>
              <a:off x="4256900" y="2615750"/>
              <a:ext cx="25761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1  1  0  1  0  1  1  0  0</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0  0  0  0  1  1  1  1  1</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2  1  1  1  2  3  2  0  0</a:t>
              </a:r>
              <a:endParaRPr>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grpSp>
      <p:sp>
        <p:nvSpPr>
          <p:cNvPr id="473" name="Google Shape;473;p66"/>
          <p:cNvSpPr txBox="1"/>
          <p:nvPr/>
        </p:nvSpPr>
        <p:spPr>
          <a:xfrm>
            <a:off x="8330225" y="2884025"/>
            <a:ext cx="4914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FF"/>
                </a:solidFill>
                <a:latin typeface="Ubuntu Mono"/>
                <a:ea typeface="Ubuntu Mono"/>
                <a:cs typeface="Ubuntu Mono"/>
                <a:sym typeface="Ubuntu Mono"/>
              </a:rPr>
              <a:t> 0</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0</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0</a:t>
            </a:r>
            <a:endParaRPr>
              <a:solidFill>
                <a:srgbClr val="0000FF"/>
              </a:solidFill>
              <a:latin typeface="Ubuntu Mono"/>
              <a:ea typeface="Ubuntu Mono"/>
              <a:cs typeface="Ubuntu Mono"/>
              <a:sym typeface="Ubuntu Mono"/>
            </a:endParaRPr>
          </a:p>
        </p:txBody>
      </p:sp>
      <p:sp>
        <p:nvSpPr>
          <p:cNvPr id="474" name="Google Shape;474;p66"/>
          <p:cNvSpPr/>
          <p:nvPr/>
        </p:nvSpPr>
        <p:spPr>
          <a:xfrm>
            <a:off x="8249675" y="2756225"/>
            <a:ext cx="5772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6"/>
          <p:cNvSpPr txBox="1"/>
          <p:nvPr/>
        </p:nvSpPr>
        <p:spPr>
          <a:xfrm>
            <a:off x="3789488" y="3155050"/>
            <a:ext cx="267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a:t>
            </a:r>
            <a:endParaRPr/>
          </a:p>
        </p:txBody>
      </p:sp>
      <p:sp>
        <p:nvSpPr>
          <p:cNvPr id="476" name="Google Shape;476;p66"/>
          <p:cNvSpPr txBox="1"/>
          <p:nvPr/>
        </p:nvSpPr>
        <p:spPr>
          <a:xfrm>
            <a:off x="6922300" y="3119050"/>
            <a:ext cx="153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a:t>
            </a:r>
            <a:endParaRPr/>
          </a:p>
        </p:txBody>
      </p:sp>
      <p:sp>
        <p:nvSpPr>
          <p:cNvPr id="477" name="Google Shape;477;p66"/>
          <p:cNvSpPr txBox="1"/>
          <p:nvPr/>
        </p:nvSpPr>
        <p:spPr>
          <a:xfrm>
            <a:off x="1391325" y="2338625"/>
            <a:ext cx="3996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zh-TW"/>
              <a:t>W</a:t>
            </a:r>
            <a:endParaRPr i="1"/>
          </a:p>
        </p:txBody>
      </p:sp>
      <p:sp>
        <p:nvSpPr>
          <p:cNvPr id="478" name="Google Shape;478;p66"/>
          <p:cNvSpPr txBox="1"/>
          <p:nvPr/>
        </p:nvSpPr>
        <p:spPr>
          <a:xfrm>
            <a:off x="4936375" y="2338625"/>
            <a:ext cx="5772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zh-TW"/>
              <a:t>W</a:t>
            </a:r>
            <a:r>
              <a:rPr i="1" lang="zh-TW" sz="800"/>
              <a:t>xh</a:t>
            </a:r>
            <a:endParaRPr i="1" sz="800"/>
          </a:p>
        </p:txBody>
      </p:sp>
      <p:sp>
        <p:nvSpPr>
          <p:cNvPr id="479" name="Google Shape;479;p66"/>
          <p:cNvSpPr txBox="1"/>
          <p:nvPr/>
        </p:nvSpPr>
        <p:spPr>
          <a:xfrm>
            <a:off x="7448275" y="2338625"/>
            <a:ext cx="5772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zh-TW"/>
              <a:t>W</a:t>
            </a:r>
            <a:r>
              <a:rPr i="1" lang="zh-TW" sz="800"/>
              <a:t>hh</a:t>
            </a:r>
            <a:endParaRPr i="1" sz="800"/>
          </a:p>
        </p:txBody>
      </p:sp>
      <p:cxnSp>
        <p:nvCxnSpPr>
          <p:cNvPr id="480" name="Google Shape;480;p66"/>
          <p:cNvCxnSpPr/>
          <p:nvPr/>
        </p:nvCxnSpPr>
        <p:spPr>
          <a:xfrm>
            <a:off x="2138800" y="2590250"/>
            <a:ext cx="0" cy="14358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67"/>
          <p:cNvSpPr txBox="1"/>
          <p:nvPr>
            <p:ph idx="1" type="body"/>
          </p:nvPr>
        </p:nvSpPr>
        <p:spPr>
          <a:xfrm>
            <a:off x="1113001" y="2944873"/>
            <a:ext cx="5518500" cy="5961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0"/>
              </a:spcBef>
              <a:spcAft>
                <a:spcPts val="0"/>
              </a:spcAft>
              <a:buClr>
                <a:srgbClr val="A6AAA9"/>
              </a:buClr>
              <a:buSzPts val="2500"/>
              <a:buFont typeface="Arial"/>
              <a:buNone/>
            </a:pPr>
            <a:r>
              <a:rPr lang="zh-TW" sz="3200">
                <a:solidFill>
                  <a:schemeClr val="dk1"/>
                </a:solidFill>
              </a:rPr>
              <a:t>Introduce LSTM</a:t>
            </a:r>
            <a:endParaRPr b="0" i="0" sz="2500" u="none" cap="none" strike="noStrike">
              <a:solidFill>
                <a:srgbClr val="A6AAA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6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3000"/>
              <a:buFont typeface="Arial"/>
              <a:buNone/>
            </a:pPr>
            <a:r>
              <a:rPr b="0" i="0" lang="zh-TW" u="none" cap="none" strike="noStrike">
                <a:solidFill>
                  <a:schemeClr val="dk1"/>
                </a:solidFill>
                <a:latin typeface="Arial"/>
                <a:ea typeface="Arial"/>
                <a:cs typeface="Arial"/>
                <a:sym typeface="Arial"/>
              </a:rPr>
              <a:t>LSTM</a:t>
            </a:r>
            <a:endParaRPr b="0" i="0" u="none" cap="none" strike="noStrike">
              <a:solidFill>
                <a:srgbClr val="1A1A1A"/>
              </a:solidFill>
              <a:latin typeface="Arial"/>
              <a:ea typeface="Arial"/>
              <a:cs typeface="Arial"/>
              <a:sym typeface="Arial"/>
            </a:endParaRPr>
          </a:p>
        </p:txBody>
      </p:sp>
      <p:pic>
        <p:nvPicPr>
          <p:cNvPr id="491" name="Google Shape;491;p68"/>
          <p:cNvPicPr preferRelativeResize="0"/>
          <p:nvPr/>
        </p:nvPicPr>
        <p:blipFill rotWithShape="1">
          <a:blip r:embed="rId3">
            <a:alphaModFix/>
          </a:blip>
          <a:srcRect b="0" l="0" r="0" t="0"/>
          <a:stretch/>
        </p:blipFill>
        <p:spPr>
          <a:xfrm>
            <a:off x="1242625" y="2026725"/>
            <a:ext cx="6547899" cy="2976325"/>
          </a:xfrm>
          <a:prstGeom prst="rect">
            <a:avLst/>
          </a:prstGeom>
          <a:noFill/>
          <a:ln>
            <a:noFill/>
          </a:ln>
        </p:spPr>
      </p:pic>
      <p:pic>
        <p:nvPicPr>
          <p:cNvPr id="492" name="Google Shape;492;p68"/>
          <p:cNvPicPr preferRelativeResize="0"/>
          <p:nvPr/>
        </p:nvPicPr>
        <p:blipFill rotWithShape="1">
          <a:blip r:embed="rId4">
            <a:alphaModFix/>
          </a:blip>
          <a:srcRect b="0" l="0" r="0" t="0"/>
          <a:stretch/>
        </p:blipFill>
        <p:spPr>
          <a:xfrm>
            <a:off x="3431475" y="784175"/>
            <a:ext cx="3953547" cy="1242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6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LSTM</a:t>
            </a:r>
            <a:endParaRPr b="0" i="0" sz="2600" u="none" cap="none" strike="noStrike">
              <a:solidFill>
                <a:srgbClr val="1A1A1A"/>
              </a:solidFill>
              <a:latin typeface="Arial"/>
              <a:ea typeface="Arial"/>
              <a:cs typeface="Arial"/>
              <a:sym typeface="Arial"/>
            </a:endParaRPr>
          </a:p>
        </p:txBody>
      </p:sp>
      <p:sp>
        <p:nvSpPr>
          <p:cNvPr id="498" name="Google Shape;498;p69"/>
          <p:cNvSpPr txBox="1"/>
          <p:nvPr/>
        </p:nvSpPr>
        <p:spPr>
          <a:xfrm>
            <a:off x="471500" y="781025"/>
            <a:ext cx="8160300" cy="3521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Microsoft JhengHei"/>
              <a:buChar char="●"/>
            </a:pPr>
            <a:r>
              <a:rPr lang="zh-TW" sz="1800">
                <a:solidFill>
                  <a:srgbClr val="303233"/>
                </a:solidFill>
                <a:latin typeface="Helvetica Neue"/>
                <a:ea typeface="Helvetica Neue"/>
                <a:cs typeface="Helvetica Neue"/>
                <a:sym typeface="Helvetica Neue"/>
              </a:rPr>
              <a:t>Long Short Term Memory network</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 </a:t>
            </a:r>
            <a:endParaRPr sz="1800">
              <a:solidFill>
                <a:srgbClr val="303233"/>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從一組weight變成四組weight，其中三組的</a:t>
            </a:r>
            <a:r>
              <a:rPr lang="zh-TW" sz="1800">
                <a:solidFill>
                  <a:srgbClr val="303233"/>
                </a:solidFill>
                <a:latin typeface="Helvetica Neue"/>
                <a:ea typeface="Helvetica Neue"/>
                <a:cs typeface="Helvetica Neue"/>
                <a:sym typeface="Helvetica Neue"/>
              </a:rPr>
              <a:t>矩陣運算</a:t>
            </a:r>
            <a:r>
              <a:rPr lang="zh-TW" sz="1800">
                <a:solidFill>
                  <a:srgbClr val="303233"/>
                </a:solidFill>
                <a:latin typeface="Helvetica Neue"/>
                <a:ea typeface="Helvetica Neue"/>
                <a:cs typeface="Helvetica Neue"/>
                <a:sym typeface="Helvetica Neue"/>
              </a:rPr>
              <a:t>結果分別代表</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rPr lang="zh-TW" sz="1800">
                <a:solidFill>
                  <a:srgbClr val="303233"/>
                </a:solidFill>
                <a:latin typeface="Helvetica Neue"/>
                <a:ea typeface="Helvetica Neue"/>
                <a:cs typeface="Helvetica Neue"/>
                <a:sym typeface="Helvetica Neue"/>
              </a:rPr>
              <a:t>forget gate、input gate、output gate。</a:t>
            </a:r>
            <a:endParaRPr sz="1800">
              <a:solidFill>
                <a:srgbClr val="303233"/>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除了原本要算的 hidden state </a:t>
            </a:r>
            <a:r>
              <a:rPr lang="zh-TW" sz="1800">
                <a:solidFill>
                  <a:srgbClr val="303233"/>
                </a:solidFill>
                <a:latin typeface="Ubuntu Mono"/>
                <a:ea typeface="Ubuntu Mono"/>
                <a:cs typeface="Ubuntu Mono"/>
                <a:sym typeface="Ubuntu Mono"/>
              </a:rPr>
              <a:t>h</a:t>
            </a:r>
            <a:r>
              <a:rPr lang="zh-TW" sz="1000">
                <a:solidFill>
                  <a:srgbClr val="303233"/>
                </a:solidFill>
                <a:latin typeface="Ubuntu Mono"/>
                <a:ea typeface="Ubuntu Mono"/>
                <a:cs typeface="Ubuntu Mono"/>
                <a:sym typeface="Ubuntu Mono"/>
              </a:rPr>
              <a:t>t</a:t>
            </a:r>
            <a:r>
              <a:rPr lang="zh-TW" sz="1800">
                <a:solidFill>
                  <a:srgbClr val="303233"/>
                </a:solidFill>
                <a:latin typeface="Helvetica Neue"/>
                <a:ea typeface="Helvetica Neue"/>
                <a:cs typeface="Helvetica Neue"/>
                <a:sym typeface="Helvetica Neue"/>
              </a:rPr>
              <a:t>，現在又多了一個 cell memory </a:t>
            </a:r>
            <a:r>
              <a:rPr lang="zh-TW" sz="1800">
                <a:solidFill>
                  <a:srgbClr val="303233"/>
                </a:solidFill>
                <a:latin typeface="Ubuntu Mono"/>
                <a:ea typeface="Ubuntu Mono"/>
                <a:cs typeface="Ubuntu Mono"/>
                <a:sym typeface="Ubuntu Mono"/>
              </a:rPr>
              <a:t>c</a:t>
            </a:r>
            <a:r>
              <a:rPr lang="zh-TW" sz="1000">
                <a:solidFill>
                  <a:srgbClr val="303233"/>
                </a:solidFill>
                <a:latin typeface="Ubuntu Mono"/>
                <a:ea typeface="Ubuntu Mono"/>
                <a:cs typeface="Ubuntu Mono"/>
                <a:sym typeface="Ubuntu Mono"/>
              </a:rPr>
              <a:t>t</a:t>
            </a:r>
            <a:r>
              <a:rPr lang="zh-TW" sz="1800">
                <a:solidFill>
                  <a:srgbClr val="303233"/>
                </a:solidFill>
                <a:latin typeface="Helvetica Neue"/>
                <a:ea typeface="Helvetica Neue"/>
                <a:cs typeface="Helvetica Neue"/>
                <a:sym typeface="Helvetica Neue"/>
              </a:rPr>
              <a:t> 要傳到下一個時間點當輸入。</a:t>
            </a:r>
            <a:endParaRPr baseline="-25000" sz="1800">
              <a:solidFill>
                <a:srgbClr val="303233"/>
              </a:solidFill>
              <a:latin typeface="Helvetica Neue"/>
              <a:ea typeface="Helvetica Neue"/>
              <a:cs typeface="Helvetica Neue"/>
              <a:sym typeface="Helvetica Neue"/>
            </a:endParaRPr>
          </a:p>
        </p:txBody>
      </p:sp>
      <p:pic>
        <p:nvPicPr>
          <p:cNvPr id="499" name="Google Shape;499;p69"/>
          <p:cNvPicPr preferRelativeResize="0"/>
          <p:nvPr/>
        </p:nvPicPr>
        <p:blipFill>
          <a:blip r:embed="rId3">
            <a:alphaModFix/>
          </a:blip>
          <a:stretch>
            <a:fillRect/>
          </a:stretch>
        </p:blipFill>
        <p:spPr>
          <a:xfrm>
            <a:off x="860050" y="1384250"/>
            <a:ext cx="3711949" cy="13133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7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u="none" cap="none" strike="noStrike">
                <a:solidFill>
                  <a:schemeClr val="dk1"/>
                </a:solidFill>
                <a:latin typeface="Arial"/>
                <a:ea typeface="Arial"/>
                <a:cs typeface="Arial"/>
                <a:sym typeface="Arial"/>
              </a:rPr>
              <a:t>gate 的用途</a:t>
            </a:r>
            <a:endParaRPr b="0" i="0" u="none" cap="none" strike="noStrike">
              <a:solidFill>
                <a:srgbClr val="1A1A1A"/>
              </a:solidFill>
              <a:latin typeface="Arial"/>
              <a:ea typeface="Arial"/>
              <a:cs typeface="Arial"/>
              <a:sym typeface="Arial"/>
            </a:endParaRPr>
          </a:p>
        </p:txBody>
      </p:sp>
      <p:sp>
        <p:nvSpPr>
          <p:cNvPr id="505" name="Google Shape;505;p70"/>
          <p:cNvSpPr txBox="1"/>
          <p:nvPr/>
        </p:nvSpPr>
        <p:spPr>
          <a:xfrm>
            <a:off x="470550" y="902525"/>
            <a:ext cx="7754100" cy="387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在 LSTM 中</a:t>
            </a:r>
            <a:r>
              <a:rPr lang="zh-TW" sz="1800"/>
              <a:t>，</a:t>
            </a:r>
            <a:r>
              <a:rPr b="0" i="0" lang="zh-TW" sz="1800" u="none" cap="none" strike="noStrike">
                <a:solidFill>
                  <a:srgbClr val="000000"/>
                </a:solidFill>
                <a:latin typeface="Arial"/>
                <a:ea typeface="Arial"/>
                <a:cs typeface="Arial"/>
                <a:sym typeface="Arial"/>
              </a:rPr>
              <a:t>網路建構了 3 個 gate 控制信息流通量</a:t>
            </a:r>
            <a:r>
              <a:rPr lang="zh-TW" sz="1800"/>
              <a:t>：</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輸入門 </a:t>
            </a:r>
            <a:r>
              <a:rPr lang="zh-TW" sz="1800">
                <a:latin typeface="Ubuntu Mono"/>
                <a:ea typeface="Ubuntu Mono"/>
                <a:cs typeface="Ubuntu Mono"/>
                <a:sym typeface="Ubuntu Mono"/>
              </a:rPr>
              <a:t>i</a:t>
            </a:r>
            <a:r>
              <a:rPr lang="zh-TW" sz="1000">
                <a:latin typeface="Ubuntu Mono"/>
                <a:ea typeface="Ubuntu Mono"/>
                <a:cs typeface="Ubuntu Mono"/>
                <a:sym typeface="Ubuntu Mono"/>
              </a:rPr>
              <a:t>t</a:t>
            </a:r>
            <a:r>
              <a:rPr lang="zh-TW" sz="1800"/>
              <a:t>：</a:t>
            </a:r>
            <a:r>
              <a:rPr b="0" i="0" lang="zh-TW" sz="1800" u="none" cap="none" strike="noStrike">
                <a:solidFill>
                  <a:srgbClr val="000000"/>
                </a:solidFill>
                <a:latin typeface="Arial"/>
                <a:ea typeface="Arial"/>
                <a:cs typeface="Arial"/>
                <a:sym typeface="Arial"/>
              </a:rPr>
              <a:t>多少信息可以流入 memory cell </a:t>
            </a:r>
            <a:r>
              <a:rPr lang="zh-TW" sz="1800">
                <a:latin typeface="Ubuntu Mono"/>
                <a:ea typeface="Ubuntu Mono"/>
                <a:cs typeface="Ubuntu Mono"/>
                <a:sym typeface="Ubuntu Mono"/>
              </a:rPr>
              <a:t>c</a:t>
            </a:r>
            <a:r>
              <a:rPr lang="zh-TW" sz="1000">
                <a:latin typeface="Ubuntu Mono"/>
                <a:ea typeface="Ubuntu Mono"/>
                <a:cs typeface="Ubuntu Mono"/>
                <a:sym typeface="Ubuntu Mono"/>
              </a:rPr>
              <a:t>t</a:t>
            </a:r>
            <a:endParaRPr i="0" sz="1000" u="none" cap="none" strike="noStrike">
              <a:solidFill>
                <a:srgbClr val="000000"/>
              </a:solidFill>
              <a:latin typeface="Ubuntu Mono"/>
              <a:ea typeface="Ubuntu Mono"/>
              <a:cs typeface="Ubuntu Mono"/>
              <a:sym typeface="Ubuntu Mono"/>
            </a:endParaRPr>
          </a:p>
          <a:p>
            <a:pPr indent="0" lvl="0" marL="4572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遺忘門 </a:t>
            </a:r>
            <a:r>
              <a:rPr i="0" lang="zh-TW" sz="1800" u="none" cap="none" strike="noStrike">
                <a:solidFill>
                  <a:srgbClr val="000000"/>
                </a:solidFill>
                <a:latin typeface="Ubuntu Mono"/>
                <a:ea typeface="Ubuntu Mono"/>
                <a:cs typeface="Ubuntu Mono"/>
                <a:sym typeface="Ubuntu Mono"/>
              </a:rPr>
              <a:t>f</a:t>
            </a:r>
            <a:r>
              <a:rPr lang="zh-TW" sz="1000">
                <a:latin typeface="Ubuntu Mono"/>
                <a:ea typeface="Ubuntu Mono"/>
                <a:cs typeface="Ubuntu Mono"/>
                <a:sym typeface="Ubuntu Mono"/>
              </a:rPr>
              <a:t>t</a:t>
            </a:r>
            <a:r>
              <a:rPr lang="zh-TW" sz="1800"/>
              <a:t>：</a:t>
            </a:r>
            <a:r>
              <a:rPr b="0" i="0" lang="zh-TW" sz="1800" u="none" cap="none" strike="noStrike">
                <a:solidFill>
                  <a:srgbClr val="000000"/>
                </a:solidFill>
                <a:latin typeface="Arial"/>
                <a:ea typeface="Arial"/>
                <a:cs typeface="Arial"/>
                <a:sym typeface="Arial"/>
              </a:rPr>
              <a:t>上一時刻 memory cell </a:t>
            </a:r>
            <a:r>
              <a:rPr lang="zh-TW" sz="1800">
                <a:solidFill>
                  <a:schemeClr val="dk1"/>
                </a:solidFill>
                <a:latin typeface="Ubuntu Mono"/>
                <a:ea typeface="Ubuntu Mono"/>
                <a:cs typeface="Ubuntu Mono"/>
                <a:sym typeface="Ubuntu Mono"/>
              </a:rPr>
              <a:t>c</a:t>
            </a:r>
            <a:r>
              <a:rPr lang="zh-TW" sz="1000">
                <a:solidFill>
                  <a:schemeClr val="dk1"/>
                </a:solidFill>
                <a:latin typeface="Ubuntu Mono"/>
                <a:ea typeface="Ubuntu Mono"/>
                <a:cs typeface="Ubuntu Mono"/>
                <a:sym typeface="Ubuntu Mono"/>
              </a:rPr>
              <a:t>t-1</a:t>
            </a:r>
            <a:r>
              <a:rPr b="0" i="0" lang="zh-TW" sz="1800" u="none" cap="none" strike="noStrike">
                <a:solidFill>
                  <a:srgbClr val="000000"/>
                </a:solidFill>
                <a:latin typeface="Arial"/>
                <a:ea typeface="Arial"/>
                <a:cs typeface="Arial"/>
                <a:sym typeface="Arial"/>
              </a:rPr>
              <a:t> 中的信息可以累積到當前 memory cell c(t) 中</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輸出門 </a:t>
            </a:r>
            <a:r>
              <a:rPr lang="zh-TW" sz="1800">
                <a:latin typeface="Ubuntu Mono"/>
                <a:ea typeface="Ubuntu Mono"/>
                <a:cs typeface="Ubuntu Mono"/>
                <a:sym typeface="Ubuntu Mono"/>
              </a:rPr>
              <a:t>o</a:t>
            </a:r>
            <a:r>
              <a:rPr lang="zh-TW" sz="1000">
                <a:latin typeface="Ubuntu Mono"/>
                <a:ea typeface="Ubuntu Mono"/>
                <a:cs typeface="Ubuntu Mono"/>
                <a:sym typeface="Ubuntu Mono"/>
              </a:rPr>
              <a:t>t</a:t>
            </a:r>
            <a:r>
              <a:rPr lang="zh-TW" sz="1800"/>
              <a:t>：</a:t>
            </a:r>
            <a:r>
              <a:rPr b="0" i="0" lang="zh-TW" sz="1800" u="none" cap="none" strike="noStrike">
                <a:solidFill>
                  <a:srgbClr val="000000"/>
                </a:solidFill>
                <a:latin typeface="Arial"/>
                <a:ea typeface="Arial"/>
                <a:cs typeface="Arial"/>
                <a:sym typeface="Arial"/>
              </a:rPr>
              <a:t> 當前時刻的 memory cell </a:t>
            </a:r>
            <a:r>
              <a:rPr lang="zh-TW" sz="1800">
                <a:solidFill>
                  <a:schemeClr val="dk1"/>
                </a:solidFill>
                <a:latin typeface="Ubuntu Mono"/>
                <a:ea typeface="Ubuntu Mono"/>
                <a:cs typeface="Ubuntu Mono"/>
                <a:sym typeface="Ubuntu Mono"/>
              </a:rPr>
              <a:t>c</a:t>
            </a:r>
            <a:r>
              <a:rPr lang="zh-TW" sz="1000">
                <a:solidFill>
                  <a:schemeClr val="dk1"/>
                </a:solidFill>
                <a:latin typeface="Ubuntu Mono"/>
                <a:ea typeface="Ubuntu Mono"/>
                <a:cs typeface="Ubuntu Mono"/>
                <a:sym typeface="Ubuntu Mono"/>
              </a:rPr>
              <a:t>t</a:t>
            </a:r>
            <a:r>
              <a:rPr b="0" i="0" lang="zh-TW" sz="1800" u="none" cap="none" strike="noStrike">
                <a:solidFill>
                  <a:srgbClr val="000000"/>
                </a:solidFill>
                <a:latin typeface="Arial"/>
                <a:ea typeface="Arial"/>
                <a:cs typeface="Arial"/>
                <a:sym typeface="Arial"/>
              </a:rPr>
              <a:t> 有多少可以流入當前隱藏狀態 </a:t>
            </a:r>
            <a:r>
              <a:rPr lang="zh-TW" sz="1800">
                <a:solidFill>
                  <a:srgbClr val="303233"/>
                </a:solidFill>
                <a:latin typeface="Ubuntu Mono"/>
                <a:ea typeface="Ubuntu Mono"/>
                <a:cs typeface="Ubuntu Mono"/>
                <a:sym typeface="Ubuntu Mono"/>
              </a:rPr>
              <a:t>h</a:t>
            </a:r>
            <a:r>
              <a:rPr lang="zh-TW" sz="1000">
                <a:solidFill>
                  <a:srgbClr val="303233"/>
                </a:solidFill>
                <a:latin typeface="Ubuntu Mono"/>
                <a:ea typeface="Ubuntu Mono"/>
                <a:cs typeface="Ubuntu Mono"/>
                <a:sym typeface="Ubuntu Mono"/>
              </a:rPr>
              <a:t>t</a:t>
            </a:r>
            <a:r>
              <a:rPr b="0" i="0" lang="zh-TW" sz="1800" u="none" cap="none" strike="noStrike">
                <a:solidFill>
                  <a:srgbClr val="000000"/>
                </a:solidFill>
                <a:latin typeface="Arial"/>
                <a:ea typeface="Arial"/>
                <a:cs typeface="Arial"/>
                <a:sym typeface="Arial"/>
              </a:rPr>
              <a:t> 中</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7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Why we use LSTM</a:t>
            </a:r>
            <a:endParaRPr b="0" i="0" sz="2600" u="none" cap="none" strike="noStrike">
              <a:solidFill>
                <a:srgbClr val="1A1A1A"/>
              </a:solidFill>
              <a:latin typeface="Arial"/>
              <a:ea typeface="Arial"/>
              <a:cs typeface="Arial"/>
              <a:sym typeface="Arial"/>
            </a:endParaRPr>
          </a:p>
        </p:txBody>
      </p:sp>
      <p:sp>
        <p:nvSpPr>
          <p:cNvPr id="511" name="Google Shape;511;p71"/>
          <p:cNvSpPr txBox="1"/>
          <p:nvPr/>
        </p:nvSpPr>
        <p:spPr>
          <a:xfrm>
            <a:off x="491850" y="1214700"/>
            <a:ext cx="8160300" cy="2714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RNN的特點是使用同樣的weight重複對時間序列做計算</a:t>
            </a:r>
            <a:endParaRPr sz="1800">
              <a:solidFill>
                <a:srgbClr val="303233"/>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100 time steps = 100 layers</a:t>
            </a:r>
            <a:endParaRPr sz="1800">
              <a:solidFill>
                <a:srgbClr val="303233"/>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Vanishing Gradient，先輸入的資訊重要性變低</a:t>
            </a:r>
            <a:endParaRPr sz="1800">
              <a:solidFill>
                <a:srgbClr val="303233"/>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利用三種gate使網路比較不會遺忘先前的輸入</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rPr lang="zh-TW" sz="1800">
                <a:solidFill>
                  <a:srgbClr val="303233"/>
                </a:solidFill>
                <a:latin typeface="Helvetica Neue"/>
                <a:ea typeface="Helvetica Neue"/>
                <a:cs typeface="Helvetica Neue"/>
                <a:sym typeface="Helvetica Neue"/>
              </a:rPr>
              <a:t> </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9144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7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梯度爆炸</a:t>
            </a:r>
            <a:endParaRPr b="0" i="0" sz="2600" u="none" cap="none" strike="noStrike">
              <a:solidFill>
                <a:srgbClr val="1A1A1A"/>
              </a:solidFill>
              <a:latin typeface="Arial"/>
              <a:ea typeface="Arial"/>
              <a:cs typeface="Arial"/>
              <a:sym typeface="Arial"/>
            </a:endParaRPr>
          </a:p>
        </p:txBody>
      </p:sp>
      <p:sp>
        <p:nvSpPr>
          <p:cNvPr id="517" name="Google Shape;517;p72"/>
          <p:cNvSpPr txBox="1"/>
          <p:nvPr/>
        </p:nvSpPr>
        <p:spPr>
          <a:xfrm>
            <a:off x="471500" y="1214700"/>
            <a:ext cx="8160300" cy="2714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LSTM 只解決了梯度消失問題 , 但並沒有解決梯度爆炸問題。</a:t>
            </a:r>
            <a:endParaRPr sz="1800">
              <a:solidFill>
                <a:srgbClr val="303233"/>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實作上利用 gradient clipping 來防止梯度爆炸。</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rPr lang="zh-TW" sz="1800">
                <a:solidFill>
                  <a:srgbClr val="303233"/>
                </a:solidFill>
                <a:latin typeface="Helvetica Neue"/>
                <a:ea typeface="Helvetica Neue"/>
                <a:cs typeface="Helvetica Neue"/>
                <a:sym typeface="Helvetica Neue"/>
              </a:rPr>
              <a:t> </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9144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7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u="none" cap="none" strike="noStrike">
                <a:solidFill>
                  <a:schemeClr val="dk1"/>
                </a:solidFill>
                <a:latin typeface="Arial"/>
                <a:ea typeface="Arial"/>
                <a:cs typeface="Arial"/>
                <a:sym typeface="Arial"/>
              </a:rPr>
              <a:t>FNN vs. CNN vs. RNN</a:t>
            </a:r>
            <a:endParaRPr b="0" i="0" u="none" cap="none" strike="noStrike">
              <a:solidFill>
                <a:srgbClr val="1A1A1A"/>
              </a:solidFill>
              <a:latin typeface="Arial"/>
              <a:ea typeface="Arial"/>
              <a:cs typeface="Arial"/>
              <a:sym typeface="Arial"/>
            </a:endParaRPr>
          </a:p>
        </p:txBody>
      </p:sp>
      <p:sp>
        <p:nvSpPr>
          <p:cNvPr id="523" name="Google Shape;523;p73"/>
          <p:cNvSpPr txBox="1"/>
          <p:nvPr/>
        </p:nvSpPr>
        <p:spPr>
          <a:xfrm>
            <a:off x="470550" y="890075"/>
            <a:ext cx="8520600" cy="387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Feedforward Neural Network</a:t>
            </a:r>
            <a:endParaRPr b="0" i="0" sz="1800" u="none" cap="none" strike="noStrike">
              <a:solidFill>
                <a:srgbClr val="000000"/>
              </a:solidFill>
              <a:latin typeface="Arial"/>
              <a:ea typeface="Arial"/>
              <a:cs typeface="Arial"/>
              <a:sym typeface="Arial"/>
            </a:endParaRPr>
          </a:p>
          <a:p>
            <a:pPr indent="-342900" lvl="1" marL="914400" marR="0" rtl="0" algn="l">
              <a:lnSpc>
                <a:spcPct val="15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自己學習做 feature engineering</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Convolutional Neural Network</a:t>
            </a:r>
            <a:endParaRPr b="0" i="0" sz="1800" u="none" cap="none" strike="noStrike">
              <a:solidFill>
                <a:srgbClr val="000000"/>
              </a:solidFill>
              <a:latin typeface="Arial"/>
              <a:ea typeface="Arial"/>
              <a:cs typeface="Arial"/>
              <a:sym typeface="Arial"/>
            </a:endParaRPr>
          </a:p>
          <a:p>
            <a:pPr indent="-342900" lvl="1" marL="914400" marR="0" rtl="0" algn="l">
              <a:lnSpc>
                <a:spcPct val="15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學習如何 “觀察” (特徵偵測)</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Recurrent Neural Network</a:t>
            </a:r>
            <a:endParaRPr b="0" i="0" sz="1800" u="none" cap="none" strike="noStrike">
              <a:solidFill>
                <a:srgbClr val="000000"/>
              </a:solidFill>
              <a:latin typeface="Arial"/>
              <a:ea typeface="Arial"/>
              <a:cs typeface="Arial"/>
              <a:sym typeface="Arial"/>
            </a:endParaRPr>
          </a:p>
          <a:p>
            <a:pPr indent="-342900" lvl="1" marL="914400" marR="0" rtl="0" algn="l">
              <a:lnSpc>
                <a:spcPct val="150000"/>
              </a:lnSpc>
              <a:spcBef>
                <a:spcPts val="0"/>
              </a:spcBef>
              <a:spcAft>
                <a:spcPts val="0"/>
              </a:spcAft>
              <a:buClr>
                <a:srgbClr val="595959"/>
              </a:buClr>
              <a:buSzPts val="1800"/>
              <a:buFont typeface="Arial"/>
              <a:buChar char="○"/>
            </a:pPr>
            <a:r>
              <a:rPr b="0" i="0" lang="zh-TW" sz="1800" u="none" cap="none" strike="noStrike">
                <a:solidFill>
                  <a:srgbClr val="000000"/>
                </a:solidFill>
                <a:latin typeface="Arial"/>
                <a:ea typeface="Arial"/>
                <a:cs typeface="Arial"/>
                <a:sym typeface="Arial"/>
              </a:rPr>
              <a:t>學習如何 “聽取” (訊息過濾)</a:t>
            </a:r>
            <a:r>
              <a:rPr b="0" i="0" lang="zh-TW" sz="1800" u="none" cap="none" strike="noStrike">
                <a:solidFill>
                  <a:srgbClr val="595959"/>
                </a:solidFill>
                <a:latin typeface="Arial"/>
                <a:ea typeface="Arial"/>
                <a:cs typeface="Arial"/>
                <a:sym typeface="Arial"/>
              </a:rPr>
              <a:t> </a:t>
            </a:r>
            <a:endParaRPr b="0" i="0" sz="1800" u="none" cap="none" strike="noStrike">
              <a:solidFill>
                <a:srgbClr val="595959"/>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7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u="none" cap="none" strike="noStrike">
                <a:solidFill>
                  <a:schemeClr val="dk1"/>
                </a:solidFill>
                <a:latin typeface="Arial"/>
                <a:ea typeface="Arial"/>
                <a:cs typeface="Arial"/>
                <a:sym typeface="Arial"/>
              </a:rPr>
              <a:t>Related Reference</a:t>
            </a:r>
            <a:endParaRPr b="0" i="0" u="none" cap="none" strike="noStrike">
              <a:solidFill>
                <a:srgbClr val="1A1A1A"/>
              </a:solidFill>
              <a:latin typeface="Arial"/>
              <a:ea typeface="Arial"/>
              <a:cs typeface="Arial"/>
              <a:sym typeface="Arial"/>
            </a:endParaRPr>
          </a:p>
        </p:txBody>
      </p:sp>
      <p:sp>
        <p:nvSpPr>
          <p:cNvPr id="529" name="Google Shape;529;p74"/>
          <p:cNvSpPr txBox="1"/>
          <p:nvPr/>
        </p:nvSpPr>
        <p:spPr>
          <a:xfrm>
            <a:off x="470550" y="920750"/>
            <a:ext cx="7640700" cy="3184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Clr>
                <a:srgbClr val="595959"/>
              </a:buClr>
              <a:buSzPts val="1800"/>
              <a:buFont typeface="Arial"/>
              <a:buChar char="●"/>
            </a:pPr>
            <a:r>
              <a:rPr b="0" i="0" lang="zh-TW" sz="1800" u="sng" cap="none" strike="noStrike">
                <a:solidFill>
                  <a:schemeClr val="hlink"/>
                </a:solidFill>
                <a:latin typeface="Arial"/>
                <a:ea typeface="Arial"/>
                <a:cs typeface="Arial"/>
                <a:sym typeface="Arial"/>
                <a:hlinkClick r:id="rId3"/>
              </a:rPr>
              <a:t>Andrej Karpathy</a:t>
            </a:r>
            <a:endParaRPr b="0" i="0" sz="1800" u="none" cap="none" strike="noStrike">
              <a:solidFill>
                <a:srgbClr val="595959"/>
              </a:solidFill>
              <a:latin typeface="Arial"/>
              <a:ea typeface="Arial"/>
              <a:cs typeface="Arial"/>
              <a:sym typeface="Arial"/>
            </a:endParaRPr>
          </a:p>
          <a:p>
            <a:pPr indent="-342900" lvl="0" marL="457200" marR="0" rtl="0" algn="l">
              <a:lnSpc>
                <a:spcPct val="200000"/>
              </a:lnSpc>
              <a:spcBef>
                <a:spcPts val="0"/>
              </a:spcBef>
              <a:spcAft>
                <a:spcPts val="0"/>
              </a:spcAft>
              <a:buClr>
                <a:srgbClr val="595959"/>
              </a:buClr>
              <a:buSzPts val="1800"/>
              <a:buFont typeface="Arial"/>
              <a:buChar char="●"/>
            </a:pPr>
            <a:r>
              <a:rPr b="0" i="0" lang="zh-TW" sz="1800" u="sng" cap="none" strike="noStrike">
                <a:solidFill>
                  <a:schemeClr val="hlink"/>
                </a:solidFill>
                <a:latin typeface="Arial"/>
                <a:ea typeface="Arial"/>
                <a:cs typeface="Arial"/>
                <a:sym typeface="Arial"/>
                <a:hlinkClick r:id="rId4"/>
              </a:rPr>
              <a:t>Understanding LSTM Networks</a:t>
            </a:r>
            <a:endParaRPr b="0" i="0" sz="1800" u="none" cap="none" strike="noStrike">
              <a:solidFill>
                <a:srgbClr val="595959"/>
              </a:solidFill>
              <a:latin typeface="Arial"/>
              <a:ea typeface="Arial"/>
              <a:cs typeface="Arial"/>
              <a:sym typeface="Arial"/>
            </a:endParaRPr>
          </a:p>
          <a:p>
            <a:pPr indent="-342900" lvl="0" marL="457200" marR="0" rtl="0" algn="l">
              <a:lnSpc>
                <a:spcPct val="200000"/>
              </a:lnSpc>
              <a:spcBef>
                <a:spcPts val="0"/>
              </a:spcBef>
              <a:spcAft>
                <a:spcPts val="0"/>
              </a:spcAft>
              <a:buClr>
                <a:srgbClr val="595959"/>
              </a:buClr>
              <a:buSzPts val="1800"/>
              <a:buFont typeface="Arial"/>
              <a:buChar char="●"/>
            </a:pPr>
            <a:r>
              <a:rPr b="0" i="0" lang="zh-TW" sz="1800" u="sng" cap="none" strike="noStrike">
                <a:solidFill>
                  <a:schemeClr val="hlink"/>
                </a:solidFill>
                <a:latin typeface="Arial"/>
                <a:ea typeface="Arial"/>
                <a:cs typeface="Arial"/>
                <a:sym typeface="Arial"/>
                <a:hlinkClick r:id="rId5"/>
              </a:rPr>
              <a:t>有趣的機器學習 LSTM</a:t>
            </a:r>
            <a:endParaRPr b="0" i="0" sz="1800" u="none" cap="none" strike="noStrike">
              <a:solidFill>
                <a:srgbClr val="595959"/>
              </a:solidFill>
              <a:latin typeface="Arial"/>
              <a:ea typeface="Arial"/>
              <a:cs typeface="Arial"/>
              <a:sym typeface="Arial"/>
            </a:endParaRPr>
          </a:p>
          <a:p>
            <a:pPr indent="-342900" lvl="0" marL="457200" marR="0" rtl="0" algn="l">
              <a:lnSpc>
                <a:spcPct val="200000"/>
              </a:lnSpc>
              <a:spcBef>
                <a:spcPts val="0"/>
              </a:spcBef>
              <a:spcAft>
                <a:spcPts val="0"/>
              </a:spcAft>
              <a:buClr>
                <a:srgbClr val="595959"/>
              </a:buClr>
              <a:buSzPts val="1800"/>
              <a:buFont typeface="Arial"/>
              <a:buChar char="●"/>
            </a:pPr>
            <a:r>
              <a:rPr b="0" i="0" lang="zh-TW" sz="1800" u="sng" cap="none" strike="noStrike">
                <a:solidFill>
                  <a:schemeClr val="hlink"/>
                </a:solidFill>
                <a:latin typeface="Arial"/>
                <a:ea typeface="Arial"/>
                <a:cs typeface="Arial"/>
                <a:sym typeface="Arial"/>
                <a:hlinkClick r:id="rId6"/>
              </a:rPr>
              <a:t>CNN、RNN、DNN的內部網路結構有什麼區別</a:t>
            </a:r>
            <a:endParaRPr b="0" i="0" sz="1800" u="none" cap="none" strike="noStrike">
              <a:solidFill>
                <a:srgbClr val="595959"/>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7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u="none" cap="none" strike="noStrike">
                <a:solidFill>
                  <a:schemeClr val="dk1"/>
                </a:solidFill>
                <a:latin typeface="Arial"/>
                <a:ea typeface="Arial"/>
                <a:cs typeface="Arial"/>
                <a:sym typeface="Arial"/>
              </a:rPr>
              <a:t>Udacity RNN: quick introduction</a:t>
            </a:r>
            <a:endParaRPr b="0" i="0" u="none" cap="none" strike="noStrike">
              <a:solidFill>
                <a:srgbClr val="1A1A1A"/>
              </a:solidFill>
              <a:latin typeface="Arial"/>
              <a:ea typeface="Arial"/>
              <a:cs typeface="Arial"/>
              <a:sym typeface="Arial"/>
            </a:endParaRPr>
          </a:p>
        </p:txBody>
      </p:sp>
      <p:pic>
        <p:nvPicPr>
          <p:cNvPr id="535" name="Google Shape;535;p75" title="ND889 LSTM 1 RNN Vs LSTM (1)">
            <a:hlinkClick r:id="rId3"/>
          </p:cNvPr>
          <p:cNvPicPr preferRelativeResize="0"/>
          <p:nvPr/>
        </p:nvPicPr>
        <p:blipFill rotWithShape="1">
          <a:blip r:embed="rId4">
            <a:alphaModFix/>
          </a:blip>
          <a:srcRect b="0" l="0" r="0" t="0"/>
          <a:stretch/>
        </p:blipFill>
        <p:spPr>
          <a:xfrm>
            <a:off x="2286000" y="1040600"/>
            <a:ext cx="4572000" cy="3429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7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u="none" cap="none" strike="noStrike">
                <a:solidFill>
                  <a:schemeClr val="dk1"/>
                </a:solidFill>
                <a:latin typeface="Arial"/>
                <a:ea typeface="Arial"/>
                <a:cs typeface="Arial"/>
                <a:sym typeface="Arial"/>
              </a:rPr>
              <a:t>numpy 版 LSTM !!! (optional)</a:t>
            </a:r>
            <a:endParaRPr b="0" i="0" u="none" cap="none" strike="noStrike">
              <a:solidFill>
                <a:srgbClr val="1A1A1A"/>
              </a:solidFill>
              <a:latin typeface="Arial"/>
              <a:ea typeface="Arial"/>
              <a:cs typeface="Arial"/>
              <a:sym typeface="Arial"/>
            </a:endParaRPr>
          </a:p>
        </p:txBody>
      </p:sp>
      <p:pic>
        <p:nvPicPr>
          <p:cNvPr descr="Recurrent Networks can be improved to remember long range dependencies by using whats called a Long-Short Term Memory (LSTM) Cell. Let's build one using just numpy! I'll go over the cell components as well as the forward and backward pass logic.  Code for this video: https://github.com/llSourcell/LSTM_Networks  Please Subscribe! And like. And comment. Thats what keeps me going.  More learning resources: https://www.youtube.com/watch?v=ftMq5ps503w https://www.youtube.com/watch?v=cdLUzrjnlr4 https://www.youtube.com/watch?v=hWgGJeAvLws http://www.wildml.com/2015/09/recurrent-neural-networks-tutorial-part-1-introduction-to-rnns/ https://iamtrask.github.io/2015/11/15/anyone-can-code-lstm/  Join us in the Wizards Slack channel: http://wizards.herokuapp.com/  And please support me on Patreon: https://www.patreon.com/user?u=3191693 Follow me: Twitter: https://twitter.com/sirajraval Facebook: https://www.facebook.com/sirajology Instagram: https://www.instagram.com/sirajraval/ Instagram: https://www.instagram.com/sirajraval/" id="541" name="Google Shape;541;p76" title="LSTM Networks - The Math of Intelligence (Week 8)">
            <a:hlinkClick r:id="rId3"/>
          </p:cNvPr>
          <p:cNvPicPr preferRelativeResize="0"/>
          <p:nvPr/>
        </p:nvPicPr>
        <p:blipFill rotWithShape="1">
          <a:blip r:embed="rId4">
            <a:alphaModFix/>
          </a:blip>
          <a:srcRect b="0" l="0" r="0" t="0"/>
          <a:stretch/>
        </p:blipFill>
        <p:spPr>
          <a:xfrm>
            <a:off x="2286000" y="1127450"/>
            <a:ext cx="4572000" cy="3429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7"/>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chemeClr val="dk1"/>
              </a:buClr>
              <a:buSzPts val="3200"/>
              <a:buFont typeface="Arial"/>
              <a:buNone/>
            </a:pPr>
            <a:r>
              <a:rPr lang="zh-TW" sz="3200">
                <a:solidFill>
                  <a:schemeClr val="dk1"/>
                </a:solidFill>
              </a:rPr>
              <a:t>Tensorflow 實作 RNN</a:t>
            </a:r>
            <a:endParaRPr sz="3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1"/>
          <p:cNvSpPr txBox="1"/>
          <p:nvPr>
            <p:ph idx="1" type="body"/>
          </p:nvPr>
        </p:nvSpPr>
        <p:spPr>
          <a:xfrm>
            <a:off x="1107675" y="2061250"/>
            <a:ext cx="2292300" cy="8088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308" name="Google Shape;308;p51"/>
          <p:cNvSpPr/>
          <p:nvPr/>
        </p:nvSpPr>
        <p:spPr>
          <a:xfrm>
            <a:off x="4122500" y="183000"/>
            <a:ext cx="4680900" cy="4671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9" name="Google Shape;309;p51"/>
          <p:cNvCxnSpPr/>
          <p:nvPr/>
        </p:nvCxnSpPr>
        <p:spPr>
          <a:xfrm flipH="1" rot="10800000">
            <a:off x="557800" y="2793325"/>
            <a:ext cx="3294000" cy="9600"/>
          </a:xfrm>
          <a:prstGeom prst="straightConnector1">
            <a:avLst/>
          </a:prstGeom>
          <a:noFill/>
          <a:ln cap="flat" cmpd="sng" w="38100">
            <a:solidFill>
              <a:srgbClr val="00FF00"/>
            </a:solidFill>
            <a:prstDash val="solid"/>
            <a:round/>
            <a:headEnd len="sm" w="sm" type="none"/>
            <a:tailEnd len="sm" w="sm" type="none"/>
          </a:ln>
        </p:spPr>
      </p:cxnSp>
      <p:sp>
        <p:nvSpPr>
          <p:cNvPr id="310" name="Google Shape;310;p51"/>
          <p:cNvSpPr txBox="1"/>
          <p:nvPr/>
        </p:nvSpPr>
        <p:spPr>
          <a:xfrm>
            <a:off x="4222200" y="775025"/>
            <a:ext cx="4581300" cy="3762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Arial"/>
              <a:buAutoNum type="arabicPeriod"/>
            </a:pPr>
            <a:r>
              <a:rPr lang="zh-TW" sz="2400">
                <a:solidFill>
                  <a:schemeClr val="dk1"/>
                </a:solidFill>
              </a:rPr>
              <a:t>DNN 與 RNN 理論講解</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AutoNum type="arabicPeriod"/>
            </a:pPr>
            <a:r>
              <a:rPr lang="zh-TW" sz="2400">
                <a:solidFill>
                  <a:schemeClr val="dk1"/>
                </a:solidFill>
              </a:rPr>
              <a:t>快速回顧 RNN &amp; LSTM</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AutoNum type="arabicPeriod"/>
            </a:pPr>
            <a:r>
              <a:rPr b="0" i="0" lang="zh-TW" sz="2400" u="none" cap="none" strike="noStrike">
                <a:solidFill>
                  <a:schemeClr val="dk1"/>
                </a:solidFill>
                <a:latin typeface="Arial"/>
                <a:ea typeface="Arial"/>
                <a:cs typeface="Arial"/>
                <a:sym typeface="Arial"/>
              </a:rPr>
              <a:t>Tensorflow 實作 RNN</a:t>
            </a:r>
            <a:endParaRPr sz="2400">
              <a:solidFill>
                <a:schemeClr val="dk1"/>
              </a:solidFil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p:txBody>
      </p:sp>
      <p:sp>
        <p:nvSpPr>
          <p:cNvPr id="311" name="Google Shape;311;p51"/>
          <p:cNvSpPr txBox="1"/>
          <p:nvPr>
            <p:ph idx="1" type="body"/>
          </p:nvPr>
        </p:nvSpPr>
        <p:spPr>
          <a:xfrm>
            <a:off x="557800" y="3852600"/>
            <a:ext cx="4811400" cy="10020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3"/>
              </a:rPr>
              <a:t>講師投影片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4"/>
              </a:rPr>
              <a:t>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5"/>
              </a:rPr>
              <a:t>影片播放列表</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6"/>
              </a:rPr>
              <a:t>程式碼</a:t>
            </a:r>
            <a:endParaRPr b="0" i="0" sz="1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7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RNN in</a:t>
            </a:r>
            <a:r>
              <a:rPr b="0" i="0" lang="zh-TW" sz="2600" u="none" cap="none" strike="noStrike">
                <a:solidFill>
                  <a:srgbClr val="1A1A1A"/>
                </a:solidFill>
                <a:latin typeface="Arial"/>
                <a:ea typeface="Arial"/>
                <a:cs typeface="Arial"/>
                <a:sym typeface="Arial"/>
              </a:rPr>
              <a:t> </a:t>
            </a:r>
            <a:r>
              <a:rPr lang="zh-TW"/>
              <a:t>T</a:t>
            </a:r>
            <a:r>
              <a:rPr b="0" i="0" lang="zh-TW" sz="2600" u="none" cap="none" strike="noStrike">
                <a:solidFill>
                  <a:srgbClr val="1A1A1A"/>
                </a:solidFill>
                <a:latin typeface="Arial"/>
                <a:ea typeface="Arial"/>
                <a:cs typeface="Arial"/>
                <a:sym typeface="Arial"/>
              </a:rPr>
              <a:t>ensorflow</a:t>
            </a:r>
            <a:endParaRPr b="0" i="0" sz="2600" u="none" cap="none" strike="noStrike">
              <a:solidFill>
                <a:srgbClr val="1A1A1A"/>
              </a:solidFill>
              <a:latin typeface="Arial"/>
              <a:ea typeface="Arial"/>
              <a:cs typeface="Arial"/>
              <a:sym typeface="Arial"/>
            </a:endParaRPr>
          </a:p>
        </p:txBody>
      </p:sp>
      <p:pic>
        <p:nvPicPr>
          <p:cNvPr id="552" name="Google Shape;552;p78" title="RNNpart2">
            <a:hlinkClick r:id="rId3"/>
          </p:cNvPr>
          <p:cNvPicPr preferRelativeResize="0"/>
          <p:nvPr/>
        </p:nvPicPr>
        <p:blipFill>
          <a:blip r:embed="rId4">
            <a:alphaModFix/>
          </a:blip>
          <a:stretch>
            <a:fillRect/>
          </a:stretch>
        </p:blipFill>
        <p:spPr>
          <a:xfrm>
            <a:off x="2286000" y="1070163"/>
            <a:ext cx="4572000" cy="3429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79"/>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solidFill>
                  <a:schemeClr val="dk1"/>
                </a:solidFill>
              </a:rPr>
              <a:t>從 RNN cell 開始</a:t>
            </a:r>
            <a:endParaRPr b="0" i="0" u="none" cap="none" strike="noStrike">
              <a:solidFill>
                <a:srgbClr val="1A1A1A"/>
              </a:solidFill>
              <a:latin typeface="Arial"/>
              <a:ea typeface="Arial"/>
              <a:cs typeface="Arial"/>
              <a:sym typeface="Arial"/>
            </a:endParaRPr>
          </a:p>
        </p:txBody>
      </p:sp>
      <p:sp>
        <p:nvSpPr>
          <p:cNvPr id="558" name="Google Shape;558;p79"/>
          <p:cNvSpPr txBox="1"/>
          <p:nvPr/>
        </p:nvSpPr>
        <p:spPr>
          <a:xfrm>
            <a:off x="470550" y="841175"/>
            <a:ext cx="8095800" cy="3285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Ubuntu Mono"/>
              <a:buChar char="●"/>
            </a:pPr>
            <a:r>
              <a:rPr lang="zh-TW" sz="1800">
                <a:latin typeface="Ubuntu Mono"/>
                <a:ea typeface="Ubuntu Mono"/>
                <a:cs typeface="Ubuntu Mono"/>
                <a:sym typeface="Ubuntu Mono"/>
              </a:rPr>
              <a:t>tf.contrib.rnn.BasicRNNCell</a:t>
            </a:r>
            <a:r>
              <a:rPr lang="zh-TW" sz="1800"/>
              <a:t> </a:t>
            </a:r>
            <a:r>
              <a:rPr lang="zh-TW" sz="1800">
                <a:latin typeface="Ubuntu Mono"/>
                <a:ea typeface="Ubuntu Mono"/>
                <a:cs typeface="Ubuntu Mono"/>
                <a:sym typeface="Ubuntu Mono"/>
              </a:rPr>
              <a:t>會傳一個最基本的</a:t>
            </a:r>
            <a:r>
              <a:rPr lang="zh-TW" sz="1800"/>
              <a:t> RNN 運算物件</a:t>
            </a:r>
            <a:endParaRPr sz="1800"/>
          </a:p>
          <a:p>
            <a:pPr indent="-342900" lvl="1" marL="914400" marR="0" rtl="0" algn="l">
              <a:lnSpc>
                <a:spcPct val="115000"/>
              </a:lnSpc>
              <a:spcBef>
                <a:spcPts val="0"/>
              </a:spcBef>
              <a:spcAft>
                <a:spcPts val="0"/>
              </a:spcAft>
              <a:buSzPts val="1800"/>
              <a:buChar char="○"/>
            </a:pPr>
            <a:r>
              <a:rPr lang="zh-TW" sz="1800">
                <a:latin typeface="Ubuntu Mono"/>
                <a:ea typeface="Ubuntu Mono"/>
                <a:cs typeface="Ubuntu Mono"/>
                <a:sym typeface="Ubuntu Mono"/>
              </a:rPr>
              <a:t>用法：</a:t>
            </a:r>
            <a:endParaRPr sz="1800">
              <a:latin typeface="Ubuntu Mono"/>
              <a:ea typeface="Ubuntu Mono"/>
              <a:cs typeface="Ubuntu Mono"/>
              <a:sym typeface="Ubuntu Mono"/>
            </a:endParaRPr>
          </a:p>
          <a:p>
            <a:pPr indent="0" lvl="0" marL="914400" marR="0" rtl="0" algn="l">
              <a:lnSpc>
                <a:spcPct val="115000"/>
              </a:lnSpc>
              <a:spcBef>
                <a:spcPts val="0"/>
              </a:spcBef>
              <a:spcAft>
                <a:spcPts val="0"/>
              </a:spcAft>
              <a:buNone/>
            </a:pPr>
            <a:r>
              <a:rPr lang="zh-TW" sz="1800">
                <a:latin typeface="Ubuntu Mono"/>
                <a:ea typeface="Ubuntu Mono"/>
                <a:cs typeface="Ubuntu Mono"/>
                <a:sym typeface="Ubuntu Mono"/>
              </a:rPr>
              <a:t>simple_cell</a:t>
            </a:r>
            <a:r>
              <a:rPr lang="zh-TW" sz="1800"/>
              <a:t> = </a:t>
            </a:r>
            <a:r>
              <a:rPr lang="zh-TW" sz="1800">
                <a:solidFill>
                  <a:schemeClr val="dk1"/>
                </a:solidFill>
                <a:latin typeface="Ubuntu Mono"/>
                <a:ea typeface="Ubuntu Mono"/>
                <a:cs typeface="Ubuntu Mono"/>
                <a:sym typeface="Ubuntu Mono"/>
              </a:rPr>
              <a:t>tf.nn.rnn_cell.BasicRNNCell(10)</a:t>
            </a:r>
            <a:endParaRPr sz="1800">
              <a:solidFill>
                <a:schemeClr val="dk1"/>
              </a:solidFill>
              <a:latin typeface="Ubuntu Mono"/>
              <a:ea typeface="Ubuntu Mono"/>
              <a:cs typeface="Ubuntu Mono"/>
              <a:sym typeface="Ubuntu Mono"/>
            </a:endParaRPr>
          </a:p>
          <a:p>
            <a:pPr indent="0" lvl="0" marL="914400" marR="0" rtl="0" algn="l">
              <a:lnSpc>
                <a:spcPct val="115000"/>
              </a:lnSpc>
              <a:spcBef>
                <a:spcPts val="0"/>
              </a:spcBef>
              <a:spcAft>
                <a:spcPts val="0"/>
              </a:spcAft>
              <a:buNone/>
            </a:pPr>
            <a:r>
              <a:rPr lang="zh-TW" sz="1800">
                <a:solidFill>
                  <a:schemeClr val="dk1"/>
                </a:solidFill>
                <a:latin typeface="Ubuntu Mono"/>
                <a:ea typeface="Ubuntu Mono"/>
                <a:cs typeface="Ubuntu Mono"/>
                <a:sym typeface="Ubuntu Mono"/>
              </a:rPr>
              <a:t>output, h_state = simple_cell(input, init_state)</a:t>
            </a:r>
            <a:endParaRPr sz="1800">
              <a:solidFill>
                <a:schemeClr val="dk1"/>
              </a:solidFill>
              <a:latin typeface="Ubuntu Mono"/>
              <a:ea typeface="Ubuntu Mono"/>
              <a:cs typeface="Ubuntu Mono"/>
              <a:sym typeface="Ubuntu Mono"/>
            </a:endParaRPr>
          </a:p>
          <a:p>
            <a:pPr indent="0" lvl="0" marL="914400" marR="0" rtl="0" algn="l">
              <a:lnSpc>
                <a:spcPct val="115000"/>
              </a:lnSpc>
              <a:spcBef>
                <a:spcPts val="0"/>
              </a:spcBef>
              <a:spcAft>
                <a:spcPts val="0"/>
              </a:spcAft>
              <a:buNone/>
            </a:pPr>
            <a:r>
              <a:t/>
            </a:r>
            <a:endParaRPr sz="1800">
              <a:solidFill>
                <a:schemeClr val="dk1"/>
              </a:solidFill>
              <a:latin typeface="Ubuntu Mono"/>
              <a:ea typeface="Ubuntu Mono"/>
              <a:cs typeface="Ubuntu Mono"/>
              <a:sym typeface="Ubuntu Mono"/>
            </a:endParaRPr>
          </a:p>
          <a:p>
            <a:pPr indent="-342900" lvl="0" marL="457200" rtl="0" algn="l">
              <a:lnSpc>
                <a:spcPct val="115000"/>
              </a:lnSpc>
              <a:spcBef>
                <a:spcPts val="0"/>
              </a:spcBef>
              <a:spcAft>
                <a:spcPts val="0"/>
              </a:spcAft>
              <a:buClr>
                <a:schemeClr val="dk1"/>
              </a:buClr>
              <a:buSzPts val="1800"/>
              <a:buChar char="●"/>
            </a:pPr>
            <a:r>
              <a:rPr lang="zh-TW" sz="1800">
                <a:solidFill>
                  <a:schemeClr val="dk1"/>
                </a:solidFill>
                <a:latin typeface="Ubuntu Mono"/>
                <a:ea typeface="Ubuntu Mono"/>
                <a:cs typeface="Ubuntu Mono"/>
                <a:sym typeface="Ubuntu Mono"/>
              </a:rPr>
              <a:t>simple_cell</a:t>
            </a:r>
            <a:r>
              <a:rPr lang="zh-TW" sz="1800">
                <a:solidFill>
                  <a:schemeClr val="dk1"/>
                </a:solidFill>
              </a:rPr>
              <a:t> </a:t>
            </a:r>
            <a:r>
              <a:rPr lang="zh-TW" sz="1800">
                <a:solidFill>
                  <a:schemeClr val="dk1"/>
                </a:solidFill>
                <a:latin typeface="Ubuntu Mono"/>
                <a:ea typeface="Ubuntu Mono"/>
                <a:cs typeface="Ubuntu Mono"/>
                <a:sym typeface="Ubuntu Mono"/>
              </a:rPr>
              <a:t>的輸入是一個</a:t>
            </a:r>
            <a:r>
              <a:rPr lang="zh-TW" sz="1800">
                <a:solidFill>
                  <a:schemeClr val="dk1"/>
                </a:solidFill>
              </a:rPr>
              <a:t> time step 的 feature，然後會返回計算出的 output 和 hidden state。但在 basic rnn 的例子裡，output 和 hidden state的數值是一樣的。</a:t>
            </a:r>
            <a:endParaRPr sz="1800">
              <a:solidFill>
                <a:schemeClr val="dk1"/>
              </a:solidFill>
            </a:endParaRPr>
          </a:p>
          <a:p>
            <a:pPr indent="0" lvl="0" marL="457200" rtl="0" algn="l">
              <a:lnSpc>
                <a:spcPct val="115000"/>
              </a:lnSpc>
              <a:spcBef>
                <a:spcPts val="0"/>
              </a:spcBef>
              <a:spcAft>
                <a:spcPts val="0"/>
              </a:spcAft>
              <a:buNone/>
            </a:pPr>
            <a:r>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zh-TW" sz="1800">
                <a:solidFill>
                  <a:schemeClr val="dk1"/>
                </a:solidFill>
              </a:rPr>
              <a:t>cell 只能做 RNN 一步的運算而已。</a:t>
            </a:r>
            <a:endParaRPr sz="18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8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solidFill>
                  <a:schemeClr val="dk1"/>
                </a:solidFill>
                <a:latin typeface="Ubuntu Mono"/>
                <a:ea typeface="Ubuntu Mono"/>
                <a:cs typeface="Ubuntu Mono"/>
                <a:sym typeface="Ubuntu Mono"/>
              </a:rPr>
              <a:t>tf.nn.dynamic_rnn</a:t>
            </a:r>
            <a:endParaRPr i="0" u="none" cap="none" strike="noStrike">
              <a:solidFill>
                <a:srgbClr val="1A1A1A"/>
              </a:solidFill>
              <a:latin typeface="Ubuntu Mono"/>
              <a:ea typeface="Ubuntu Mono"/>
              <a:cs typeface="Ubuntu Mono"/>
              <a:sym typeface="Ubuntu Mono"/>
            </a:endParaRPr>
          </a:p>
        </p:txBody>
      </p:sp>
      <p:sp>
        <p:nvSpPr>
          <p:cNvPr id="564" name="Google Shape;564;p80"/>
          <p:cNvSpPr txBox="1"/>
          <p:nvPr/>
        </p:nvSpPr>
        <p:spPr>
          <a:xfrm>
            <a:off x="470550" y="841175"/>
            <a:ext cx="8095800" cy="3285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zh-TW" sz="1800"/>
              <a:t>由於一個 RNN cell 只能做一步的運算，而 RNN 要進行的是多步 time step 的計算，所以需要 </a:t>
            </a:r>
            <a:r>
              <a:rPr lang="zh-TW" sz="1800">
                <a:solidFill>
                  <a:schemeClr val="dk1"/>
                </a:solidFill>
                <a:latin typeface="Ubuntu Mono"/>
                <a:ea typeface="Ubuntu Mono"/>
                <a:cs typeface="Ubuntu Mono"/>
                <a:sym typeface="Ubuntu Mono"/>
              </a:rPr>
              <a:t>tf.nn.dynamic_rnn</a:t>
            </a:r>
            <a:r>
              <a:rPr lang="zh-TW" sz="1800">
                <a:solidFill>
                  <a:schemeClr val="dk1"/>
                </a:solidFill>
              </a:rPr>
              <a:t> 的幫忙。</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zh-TW" sz="1800">
                <a:solidFill>
                  <a:schemeClr val="dk1"/>
                </a:solidFill>
                <a:latin typeface="Ubuntu Mono"/>
                <a:ea typeface="Ubuntu Mono"/>
                <a:cs typeface="Ubuntu Mono"/>
                <a:sym typeface="Ubuntu Mono"/>
              </a:rPr>
              <a:t>tf.nn.dynamic_rnn</a:t>
            </a:r>
            <a:r>
              <a:rPr lang="zh-TW" sz="1800">
                <a:solidFill>
                  <a:schemeClr val="dk1"/>
                </a:solidFill>
              </a:rPr>
              <a:t> 自動將資料重複通過 RNN cell，回傳出每一個 time </a:t>
            </a:r>
            <a:endParaRPr sz="1800">
              <a:solidFill>
                <a:schemeClr val="dk1"/>
              </a:solidFill>
            </a:endParaRPr>
          </a:p>
          <a:p>
            <a:pPr indent="0" lvl="0" marL="457200" rtl="0" algn="l">
              <a:lnSpc>
                <a:spcPct val="150000"/>
              </a:lnSpc>
              <a:spcBef>
                <a:spcPts val="0"/>
              </a:spcBef>
              <a:spcAft>
                <a:spcPts val="0"/>
              </a:spcAft>
              <a:buNone/>
            </a:pPr>
            <a:r>
              <a:rPr lang="zh-TW" sz="1800">
                <a:solidFill>
                  <a:schemeClr val="dk1"/>
                </a:solidFill>
              </a:rPr>
              <a:t>step 的結果以及最後一個 time step 的 hidden state。</a:t>
            </a:r>
            <a:endParaRPr sz="1800">
              <a:solidFill>
                <a:schemeClr val="dk1"/>
              </a:solidFill>
            </a:endParaRPr>
          </a:p>
          <a:p>
            <a:pPr indent="-342900" lvl="1" marL="914400" rtl="0" algn="l">
              <a:lnSpc>
                <a:spcPct val="115000"/>
              </a:lnSpc>
              <a:spcBef>
                <a:spcPts val="0"/>
              </a:spcBef>
              <a:spcAft>
                <a:spcPts val="0"/>
              </a:spcAft>
              <a:buClr>
                <a:schemeClr val="dk1"/>
              </a:buClr>
              <a:buSzPts val="1800"/>
              <a:buFont typeface="Ubuntu Mono"/>
              <a:buChar char="○"/>
            </a:pPr>
            <a:r>
              <a:rPr lang="zh-TW" sz="1800">
                <a:solidFill>
                  <a:schemeClr val="dk1"/>
                </a:solidFill>
                <a:latin typeface="Ubuntu Mono"/>
                <a:ea typeface="Ubuntu Mono"/>
                <a:cs typeface="Ubuntu Mono"/>
                <a:sym typeface="Ubuntu Mono"/>
              </a:rPr>
              <a:t>outputs, final_state = tf.nn.dynamic_rnn(simple_cell,</a:t>
            </a:r>
            <a:endParaRPr sz="1800">
              <a:solidFill>
                <a:schemeClr val="dk1"/>
              </a:solidFill>
              <a:latin typeface="Ubuntu Mono"/>
              <a:ea typeface="Ubuntu Mono"/>
              <a:cs typeface="Ubuntu Mono"/>
              <a:sym typeface="Ubuntu Mono"/>
            </a:endParaRPr>
          </a:p>
          <a:p>
            <a:pPr indent="0" lvl="0" marL="914400" rtl="0" algn="l">
              <a:lnSpc>
                <a:spcPct val="115000"/>
              </a:lnSpc>
              <a:spcBef>
                <a:spcPts val="0"/>
              </a:spcBef>
              <a:spcAft>
                <a:spcPts val="0"/>
              </a:spcAft>
              <a:buNone/>
            </a:pPr>
            <a:r>
              <a:rPr lang="zh-TW" sz="1800">
                <a:solidFill>
                  <a:schemeClr val="dk1"/>
                </a:solidFill>
                <a:latin typeface="Ubuntu Mono"/>
                <a:ea typeface="Ubuntu Mono"/>
                <a:cs typeface="Ubuntu Mono"/>
                <a:sym typeface="Ubuntu Mono"/>
              </a:rPr>
              <a:t>                                         input_data,</a:t>
            </a:r>
            <a:endParaRPr sz="1800">
              <a:solidFill>
                <a:schemeClr val="dk1"/>
              </a:solidFill>
              <a:latin typeface="Ubuntu Mono"/>
              <a:ea typeface="Ubuntu Mono"/>
              <a:cs typeface="Ubuntu Mono"/>
              <a:sym typeface="Ubuntu Mono"/>
            </a:endParaRPr>
          </a:p>
          <a:p>
            <a:pPr indent="0" lvl="0" marL="914400" rtl="0" algn="l">
              <a:lnSpc>
                <a:spcPct val="115000"/>
              </a:lnSpc>
              <a:spcBef>
                <a:spcPts val="0"/>
              </a:spcBef>
              <a:spcAft>
                <a:spcPts val="0"/>
              </a:spcAft>
              <a:buNone/>
            </a:pPr>
            <a:r>
              <a:rPr lang="zh-TW" sz="1800">
                <a:solidFill>
                  <a:schemeClr val="dk1"/>
                </a:solidFill>
                <a:latin typeface="Ubuntu Mono"/>
                <a:ea typeface="Ubuntu Mono"/>
                <a:cs typeface="Ubuntu Mono"/>
                <a:sym typeface="Ubuntu Mono"/>
              </a:rPr>
              <a:t>                                         init_state)</a:t>
            </a:r>
            <a:endParaRPr sz="1800">
              <a:solidFill>
                <a:schemeClr val="dk1"/>
              </a:solidFill>
              <a:latin typeface="Ubuntu Mono"/>
              <a:ea typeface="Ubuntu Mono"/>
              <a:cs typeface="Ubuntu Mono"/>
              <a:sym typeface="Ubuntu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8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手寫數字辨識</a:t>
            </a:r>
            <a:r>
              <a:rPr lang="zh-TW"/>
              <a:t>(28x28)</a:t>
            </a:r>
            <a:endParaRPr b="0" i="0" sz="2600" u="none" cap="none" strike="noStrike">
              <a:solidFill>
                <a:srgbClr val="1A1A1A"/>
              </a:solidFill>
              <a:latin typeface="Arial"/>
              <a:ea typeface="Arial"/>
              <a:cs typeface="Arial"/>
              <a:sym typeface="Arial"/>
            </a:endParaRPr>
          </a:p>
        </p:txBody>
      </p:sp>
      <p:sp>
        <p:nvSpPr>
          <p:cNvPr id="570" name="Google Shape;570;p81"/>
          <p:cNvSpPr txBox="1"/>
          <p:nvPr>
            <p:ph idx="1" type="body"/>
          </p:nvPr>
        </p:nvSpPr>
        <p:spPr>
          <a:xfrm>
            <a:off x="471500" y="923350"/>
            <a:ext cx="8013000" cy="2982000"/>
          </a:xfrm>
          <a:prstGeom prst="rect">
            <a:avLst/>
          </a:prstGeom>
          <a:noFill/>
          <a:ln>
            <a:noFill/>
          </a:ln>
        </p:spPr>
        <p:txBody>
          <a:bodyPr anchorCtr="0" anchor="t" bIns="26775" lIns="26775" spcFirstLastPara="1" rIns="26775" wrap="square" tIns="26775">
            <a:noAutofit/>
          </a:bodyPr>
          <a:lstStyle/>
          <a:p>
            <a:pPr indent="-342900" lvl="0" marL="457200" marR="0" rtl="0" algn="l">
              <a:lnSpc>
                <a:spcPct val="200000"/>
              </a:lnSpc>
              <a:spcBef>
                <a:spcPts val="2200"/>
              </a:spcBef>
              <a:spcAft>
                <a:spcPts val="0"/>
              </a:spcAft>
              <a:buClr>
                <a:srgbClr val="000000"/>
              </a:buClr>
              <a:buSzPts val="1800"/>
              <a:buFont typeface="Helvetica Neue"/>
              <a:buChar char="●"/>
            </a:pPr>
            <a:r>
              <a:rPr b="0" i="0" lang="zh-TW" sz="1800" u="none" cap="none" strike="noStrike">
                <a:solidFill>
                  <a:srgbClr val="000000"/>
                </a:solidFill>
                <a:latin typeface="Helvetica Neue"/>
                <a:ea typeface="Helvetica Neue"/>
                <a:cs typeface="Helvetica Neue"/>
                <a:sym typeface="Helvetica Neue"/>
              </a:rPr>
              <a:t>同樣為手寫數字辨識的問題，我們可以把它轉化成：</a:t>
            </a:r>
            <a:endParaRPr b="0" i="0" sz="1800" u="none" cap="none" strike="noStrike">
              <a:solidFill>
                <a:srgbClr val="000000"/>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000000"/>
              </a:buClr>
              <a:buSzPts val="1800"/>
              <a:buFont typeface="Helvetica Neue"/>
              <a:buChar char="○"/>
            </a:pPr>
            <a:r>
              <a:rPr b="0" i="0" lang="zh-TW" sz="1800" u="none" cap="none" strike="noStrike">
                <a:solidFill>
                  <a:srgbClr val="000000"/>
                </a:solidFill>
                <a:latin typeface="Helvetica Neue"/>
                <a:ea typeface="Helvetica Neue"/>
                <a:cs typeface="Helvetica Neue"/>
                <a:sym typeface="Helvetica Neue"/>
              </a:rPr>
              <a:t>普通的DNN神經網路，784個pixel每一個都是獨立的feature</a:t>
            </a:r>
            <a:endParaRPr b="0" i="0" sz="1800" u="none" cap="none" strike="noStrike">
              <a:solidFill>
                <a:srgbClr val="000000"/>
              </a:solidFill>
              <a:latin typeface="Helvetica Neue"/>
              <a:ea typeface="Helvetica Neue"/>
              <a:cs typeface="Helvetica Neue"/>
              <a:sym typeface="Helvetica Neue"/>
            </a:endParaRPr>
          </a:p>
          <a:p>
            <a:pPr indent="-342900" lvl="1" marL="914400" marR="0" rtl="0" algn="l">
              <a:lnSpc>
                <a:spcPct val="115000"/>
              </a:lnSpc>
              <a:spcBef>
                <a:spcPts val="0"/>
              </a:spcBef>
              <a:spcAft>
                <a:spcPts val="0"/>
              </a:spcAft>
              <a:buClr>
                <a:srgbClr val="000000"/>
              </a:buClr>
              <a:buSzPts val="1800"/>
              <a:buFont typeface="Helvetica Neue"/>
              <a:buChar char="○"/>
            </a:pPr>
            <a:r>
              <a:rPr b="0" i="0" lang="zh-TW" sz="1800" u="none" cap="none" strike="noStrike">
                <a:solidFill>
                  <a:srgbClr val="000000"/>
                </a:solidFill>
                <a:latin typeface="Helvetica Neue"/>
                <a:ea typeface="Helvetica Neue"/>
                <a:cs typeface="Helvetica Neue"/>
                <a:sym typeface="Helvetica Neue"/>
              </a:rPr>
              <a:t>圖像分析的CNN神經網路，用多個filter檢視固定大小的區域取得圖</a:t>
            </a:r>
            <a:endParaRPr sz="1800"/>
          </a:p>
          <a:p>
            <a:pPr indent="0" lvl="0" marL="914400" marR="0" rtl="0" algn="l">
              <a:lnSpc>
                <a:spcPct val="150000"/>
              </a:lnSpc>
              <a:spcBef>
                <a:spcPts val="0"/>
              </a:spcBef>
              <a:spcAft>
                <a:spcPts val="0"/>
              </a:spcAft>
              <a:buNone/>
            </a:pPr>
            <a:r>
              <a:rPr b="0" i="0" lang="zh-TW" sz="1800" u="none" cap="none" strike="noStrike">
                <a:solidFill>
                  <a:srgbClr val="000000"/>
                </a:solidFill>
                <a:latin typeface="Helvetica Neue"/>
                <a:ea typeface="Helvetica Neue"/>
                <a:cs typeface="Helvetica Neue"/>
                <a:sym typeface="Helvetica Neue"/>
              </a:rPr>
              <a:t>特有的紋路</a:t>
            </a:r>
            <a:endParaRPr b="0" i="0" sz="1800" u="none" cap="none" strike="noStrike">
              <a:solidFill>
                <a:srgbClr val="000000"/>
              </a:solidFill>
              <a:latin typeface="Helvetica Neue"/>
              <a:ea typeface="Helvetica Neue"/>
              <a:cs typeface="Helvetica Neue"/>
              <a:sym typeface="Helvetica Neue"/>
            </a:endParaRPr>
          </a:p>
          <a:p>
            <a:pPr indent="-342900" lvl="1" marL="914400" marR="0" rtl="0" algn="l">
              <a:lnSpc>
                <a:spcPct val="115000"/>
              </a:lnSpc>
              <a:spcBef>
                <a:spcPts val="0"/>
              </a:spcBef>
              <a:spcAft>
                <a:spcPts val="0"/>
              </a:spcAft>
              <a:buClr>
                <a:srgbClr val="000000"/>
              </a:buClr>
              <a:buSzPts val="1800"/>
              <a:buFont typeface="Helvetica Neue"/>
              <a:buChar char="○"/>
            </a:pPr>
            <a:r>
              <a:rPr b="0" i="0" lang="zh-TW" sz="1800" u="none" cap="none" strike="noStrike">
                <a:solidFill>
                  <a:srgbClr val="000000"/>
                </a:solidFill>
                <a:latin typeface="Helvetica Neue"/>
                <a:ea typeface="Helvetica Neue"/>
                <a:cs typeface="Helvetica Neue"/>
                <a:sym typeface="Helvetica Neue"/>
              </a:rPr>
              <a:t>時序模型的RNN神經網路，28個row代表28個time step，</a:t>
            </a:r>
            <a:r>
              <a:rPr lang="zh-TW" sz="1800"/>
              <a:t>每一個time step輸入28個pixels，</a:t>
            </a:r>
            <a:r>
              <a:rPr b="0" i="0" lang="zh-TW" sz="1800" u="none" cap="none" strike="noStrike">
                <a:solidFill>
                  <a:srgbClr val="000000"/>
                </a:solidFill>
                <a:latin typeface="Helvetica Neue"/>
                <a:ea typeface="Helvetica Neue"/>
                <a:cs typeface="Helvetica Neue"/>
                <a:sym typeface="Helvetica Neue"/>
              </a:rPr>
              <a:t>模型會記憶不同時段的資料</a:t>
            </a:r>
            <a:r>
              <a:rPr lang="zh-TW" sz="1800"/>
              <a:t>，</a:t>
            </a:r>
            <a:r>
              <a:rPr b="0" i="0" lang="zh-TW" sz="1800" u="none" cap="none" strike="noStrike">
                <a:solidFill>
                  <a:srgbClr val="000000"/>
                </a:solidFill>
                <a:latin typeface="Helvetica Neue"/>
                <a:ea typeface="Helvetica Neue"/>
                <a:cs typeface="Helvetica Neue"/>
                <a:sym typeface="Helvetica Neue"/>
              </a:rPr>
              <a:t>預測出結果</a:t>
            </a:r>
            <a:endParaRPr b="0" i="0" sz="18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82"/>
          <p:cNvSpPr txBox="1"/>
          <p:nvPr>
            <p:ph type="title"/>
          </p:nvPr>
        </p:nvSpPr>
        <p:spPr>
          <a:xfrm>
            <a:off x="471488" y="214313"/>
            <a:ext cx="5853300" cy="566700"/>
          </a:xfrm>
          <a:prstGeom prst="rect">
            <a:avLst/>
          </a:prstGeom>
        </p:spPr>
        <p:txBody>
          <a:bodyPr anchorCtr="0" anchor="ctr" bIns="26775" lIns="26775" spcFirstLastPara="1" rIns="26775" wrap="square" tIns="26775">
            <a:noAutofit/>
          </a:bodyPr>
          <a:lstStyle/>
          <a:p>
            <a:pPr indent="0" lvl="0" marL="0" rtl="0" algn="l">
              <a:spcBef>
                <a:spcPts val="0"/>
              </a:spcBef>
              <a:spcAft>
                <a:spcPts val="0"/>
              </a:spcAft>
              <a:buClr>
                <a:srgbClr val="1A1A1A"/>
              </a:buClr>
              <a:buSzPts val="2600"/>
              <a:buFont typeface="Arial"/>
              <a:buNone/>
            </a:pPr>
            <a:r>
              <a:rPr lang="zh-TW"/>
              <a:t>For DNN</a:t>
            </a:r>
            <a:endParaRPr/>
          </a:p>
        </p:txBody>
      </p:sp>
      <p:sp>
        <p:nvSpPr>
          <p:cNvPr id="576" name="Google Shape;576;p82"/>
          <p:cNvSpPr txBox="1"/>
          <p:nvPr/>
        </p:nvSpPr>
        <p:spPr>
          <a:xfrm>
            <a:off x="2001550" y="4670000"/>
            <a:ext cx="5725200" cy="1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highlight>
                  <a:schemeClr val="lt1"/>
                </a:highlight>
              </a:rPr>
              <a:t>https://www.youtube.com/watch?v=Ilg3gGewQ5U</a:t>
            </a:r>
            <a:endParaRPr>
              <a:highlight>
                <a:schemeClr val="lt1"/>
              </a:highlight>
            </a:endParaRPr>
          </a:p>
        </p:txBody>
      </p:sp>
      <p:pic>
        <p:nvPicPr>
          <p:cNvPr id="577" name="Google Shape;577;p82"/>
          <p:cNvPicPr preferRelativeResize="0"/>
          <p:nvPr/>
        </p:nvPicPr>
        <p:blipFill>
          <a:blip r:embed="rId3">
            <a:alphaModFix/>
          </a:blip>
          <a:stretch>
            <a:fillRect/>
          </a:stretch>
        </p:blipFill>
        <p:spPr>
          <a:xfrm>
            <a:off x="1500725" y="1099950"/>
            <a:ext cx="6226026" cy="350564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83"/>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For DNN</a:t>
            </a:r>
            <a:endParaRPr b="0" i="0" sz="2600" u="none" cap="none" strike="noStrike">
              <a:solidFill>
                <a:srgbClr val="1A1A1A"/>
              </a:solidFill>
              <a:latin typeface="Arial"/>
              <a:ea typeface="Arial"/>
              <a:cs typeface="Arial"/>
              <a:sym typeface="Arial"/>
            </a:endParaRPr>
          </a:p>
        </p:txBody>
      </p:sp>
      <p:pic>
        <p:nvPicPr>
          <p:cNvPr id="583" name="Google Shape;583;p83"/>
          <p:cNvPicPr preferRelativeResize="0"/>
          <p:nvPr/>
        </p:nvPicPr>
        <p:blipFill rotWithShape="1">
          <a:blip r:embed="rId3">
            <a:alphaModFix/>
          </a:blip>
          <a:srcRect b="0" l="0" r="0" t="0"/>
          <a:stretch/>
        </p:blipFill>
        <p:spPr>
          <a:xfrm>
            <a:off x="2175700" y="865863"/>
            <a:ext cx="4149109" cy="4057688"/>
          </a:xfrm>
          <a:prstGeom prst="rect">
            <a:avLst/>
          </a:prstGeom>
          <a:noFill/>
          <a:ln>
            <a:noFill/>
          </a:ln>
        </p:spPr>
      </p:pic>
      <p:sp>
        <p:nvSpPr>
          <p:cNvPr id="584" name="Google Shape;584;p83"/>
          <p:cNvSpPr/>
          <p:nvPr/>
        </p:nvSpPr>
        <p:spPr>
          <a:xfrm>
            <a:off x="4168850" y="1621225"/>
            <a:ext cx="135000" cy="135000"/>
          </a:xfrm>
          <a:prstGeom prst="rect">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83"/>
          <p:cNvSpPr/>
          <p:nvPr/>
        </p:nvSpPr>
        <p:spPr>
          <a:xfrm>
            <a:off x="3628425" y="2180925"/>
            <a:ext cx="135000" cy="1350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83"/>
          <p:cNvSpPr/>
          <p:nvPr/>
        </p:nvSpPr>
        <p:spPr>
          <a:xfrm>
            <a:off x="3358225" y="3406475"/>
            <a:ext cx="135000" cy="1350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83"/>
          <p:cNvSpPr txBox="1"/>
          <p:nvPr/>
        </p:nvSpPr>
        <p:spPr>
          <a:xfrm>
            <a:off x="6581375" y="2190313"/>
            <a:ext cx="2036100" cy="14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三個點各代表不同的三個feature。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8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For CNN</a:t>
            </a:r>
            <a:endParaRPr b="0" i="0" sz="2600" u="none" cap="none" strike="noStrike">
              <a:solidFill>
                <a:srgbClr val="1A1A1A"/>
              </a:solidFill>
              <a:latin typeface="Arial"/>
              <a:ea typeface="Arial"/>
              <a:cs typeface="Arial"/>
              <a:sym typeface="Arial"/>
            </a:endParaRPr>
          </a:p>
        </p:txBody>
      </p:sp>
      <p:pic>
        <p:nvPicPr>
          <p:cNvPr id="593" name="Google Shape;593;p84"/>
          <p:cNvPicPr preferRelativeResize="0"/>
          <p:nvPr/>
        </p:nvPicPr>
        <p:blipFill rotWithShape="1">
          <a:blip r:embed="rId3">
            <a:alphaModFix/>
          </a:blip>
          <a:srcRect b="0" l="0" r="0" t="0"/>
          <a:stretch/>
        </p:blipFill>
        <p:spPr>
          <a:xfrm>
            <a:off x="2175700" y="865863"/>
            <a:ext cx="4149109" cy="4057688"/>
          </a:xfrm>
          <a:prstGeom prst="rect">
            <a:avLst/>
          </a:prstGeom>
          <a:noFill/>
          <a:ln>
            <a:noFill/>
          </a:ln>
        </p:spPr>
      </p:pic>
      <p:sp>
        <p:nvSpPr>
          <p:cNvPr id="594" name="Google Shape;594;p84"/>
          <p:cNvSpPr txBox="1"/>
          <p:nvPr/>
        </p:nvSpPr>
        <p:spPr>
          <a:xfrm>
            <a:off x="6581375" y="2190313"/>
            <a:ext cx="2036100" cy="14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三種filter掃過整張圖，取出三個feature map。</a:t>
            </a:r>
            <a:endParaRPr b="0" i="0" sz="1400" u="none" cap="none" strike="noStrike">
              <a:solidFill>
                <a:srgbClr val="000000"/>
              </a:solidFill>
              <a:latin typeface="Arial"/>
              <a:ea typeface="Arial"/>
              <a:cs typeface="Arial"/>
              <a:sym typeface="Arial"/>
            </a:endParaRPr>
          </a:p>
        </p:txBody>
      </p:sp>
      <p:sp>
        <p:nvSpPr>
          <p:cNvPr id="595" name="Google Shape;595;p84"/>
          <p:cNvSpPr/>
          <p:nvPr/>
        </p:nvSpPr>
        <p:spPr>
          <a:xfrm>
            <a:off x="3638075" y="1910725"/>
            <a:ext cx="386100" cy="3858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84"/>
          <p:cNvSpPr/>
          <p:nvPr/>
        </p:nvSpPr>
        <p:spPr>
          <a:xfrm>
            <a:off x="4092625" y="1510425"/>
            <a:ext cx="386100" cy="3858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84"/>
          <p:cNvSpPr/>
          <p:nvPr/>
        </p:nvSpPr>
        <p:spPr>
          <a:xfrm>
            <a:off x="2865025" y="3554875"/>
            <a:ext cx="386100" cy="3858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84"/>
          <p:cNvSpPr/>
          <p:nvPr/>
        </p:nvSpPr>
        <p:spPr>
          <a:xfrm>
            <a:off x="3779425" y="2632850"/>
            <a:ext cx="386100" cy="3858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84"/>
          <p:cNvSpPr/>
          <p:nvPr/>
        </p:nvSpPr>
        <p:spPr>
          <a:xfrm>
            <a:off x="4861525" y="2470225"/>
            <a:ext cx="386100" cy="3858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84"/>
          <p:cNvSpPr/>
          <p:nvPr/>
        </p:nvSpPr>
        <p:spPr>
          <a:xfrm>
            <a:off x="4323875" y="3946550"/>
            <a:ext cx="386100" cy="3858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85"/>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For RNN</a:t>
            </a:r>
            <a:endParaRPr b="0" i="0" sz="2600" u="none" cap="none" strike="noStrike">
              <a:solidFill>
                <a:srgbClr val="1A1A1A"/>
              </a:solidFill>
              <a:latin typeface="Arial"/>
              <a:ea typeface="Arial"/>
              <a:cs typeface="Arial"/>
              <a:sym typeface="Arial"/>
            </a:endParaRPr>
          </a:p>
        </p:txBody>
      </p:sp>
      <p:pic>
        <p:nvPicPr>
          <p:cNvPr id="606" name="Google Shape;606;p85"/>
          <p:cNvPicPr preferRelativeResize="0"/>
          <p:nvPr/>
        </p:nvPicPr>
        <p:blipFill rotWithShape="1">
          <a:blip r:embed="rId3">
            <a:alphaModFix/>
          </a:blip>
          <a:srcRect b="0" l="0" r="0" t="0"/>
          <a:stretch/>
        </p:blipFill>
        <p:spPr>
          <a:xfrm>
            <a:off x="2175700" y="865863"/>
            <a:ext cx="4149109" cy="4057688"/>
          </a:xfrm>
          <a:prstGeom prst="rect">
            <a:avLst/>
          </a:prstGeom>
          <a:noFill/>
          <a:ln>
            <a:noFill/>
          </a:ln>
        </p:spPr>
      </p:pic>
      <p:sp>
        <p:nvSpPr>
          <p:cNvPr id="607" name="Google Shape;607;p85"/>
          <p:cNvSpPr txBox="1"/>
          <p:nvPr/>
        </p:nvSpPr>
        <p:spPr>
          <a:xfrm>
            <a:off x="6581375" y="2190313"/>
            <a:ext cx="2036100" cy="14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RNN一次讀取一個row，feature數只有28個。（兩個黃色代表同樣對應的feature，只是不同時間輸進RNN）</a:t>
            </a:r>
            <a:endParaRPr b="0" i="0" sz="1400" u="none" cap="none" strike="noStrike">
              <a:solidFill>
                <a:srgbClr val="000000"/>
              </a:solidFill>
              <a:latin typeface="Arial"/>
              <a:ea typeface="Arial"/>
              <a:cs typeface="Arial"/>
              <a:sym typeface="Arial"/>
            </a:endParaRPr>
          </a:p>
        </p:txBody>
      </p:sp>
      <p:sp>
        <p:nvSpPr>
          <p:cNvPr id="608" name="Google Shape;608;p85"/>
          <p:cNvSpPr/>
          <p:nvPr/>
        </p:nvSpPr>
        <p:spPr>
          <a:xfrm>
            <a:off x="2412525" y="1881775"/>
            <a:ext cx="3802200" cy="154500"/>
          </a:xfrm>
          <a:prstGeom prst="rect">
            <a:avLst/>
          </a:prstGeom>
          <a:no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85"/>
          <p:cNvSpPr/>
          <p:nvPr/>
        </p:nvSpPr>
        <p:spPr>
          <a:xfrm>
            <a:off x="2412525" y="2186575"/>
            <a:ext cx="3802200" cy="154500"/>
          </a:xfrm>
          <a:prstGeom prst="rect">
            <a:avLst/>
          </a:prstGeom>
          <a:no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85"/>
          <p:cNvSpPr/>
          <p:nvPr/>
        </p:nvSpPr>
        <p:spPr>
          <a:xfrm>
            <a:off x="3763525" y="1905925"/>
            <a:ext cx="125400" cy="1062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85"/>
          <p:cNvSpPr/>
          <p:nvPr/>
        </p:nvSpPr>
        <p:spPr>
          <a:xfrm>
            <a:off x="3763525" y="2210725"/>
            <a:ext cx="125400" cy="1062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85"/>
          <p:cNvSpPr/>
          <p:nvPr/>
        </p:nvSpPr>
        <p:spPr>
          <a:xfrm>
            <a:off x="4449325" y="1905925"/>
            <a:ext cx="125400" cy="1062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85"/>
          <p:cNvSpPr/>
          <p:nvPr/>
        </p:nvSpPr>
        <p:spPr>
          <a:xfrm>
            <a:off x="4449325" y="2210725"/>
            <a:ext cx="125400" cy="1062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85"/>
          <p:cNvSpPr/>
          <p:nvPr/>
        </p:nvSpPr>
        <p:spPr>
          <a:xfrm>
            <a:off x="2412525" y="2034175"/>
            <a:ext cx="3802200" cy="154500"/>
          </a:xfrm>
          <a:prstGeom prst="rect">
            <a:avLst/>
          </a:prstGeom>
          <a:no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85"/>
          <p:cNvSpPr/>
          <p:nvPr/>
        </p:nvSpPr>
        <p:spPr>
          <a:xfrm>
            <a:off x="3763525" y="2058325"/>
            <a:ext cx="125400" cy="1062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85"/>
          <p:cNvSpPr/>
          <p:nvPr/>
        </p:nvSpPr>
        <p:spPr>
          <a:xfrm>
            <a:off x="4449325" y="2058325"/>
            <a:ext cx="125400" cy="1062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300"/>
                                        <p:tgtEl>
                                          <p:spTgt spid="608"/>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300"/>
                                        <p:tgtEl>
                                          <p:spTgt spid="610"/>
                                        </p:tgtEl>
                                      </p:cBhvr>
                                    </p:animEffect>
                                  </p:childTnLst>
                                </p:cTn>
                              </p:par>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300"/>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par>
                                <p:cTn fill="hold" nodeType="with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par>
                                <p:cTn fill="hold" nodeType="with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par>
                                <p:cTn fill="hold" nodeType="withEffect" presetClass="exit" presetID="10" presetSubtype="0">
                                  <p:stCondLst>
                                    <p:cond delay="0"/>
                                  </p:stCondLst>
                                  <p:childTnLst>
                                    <p:animEffect filter="fade" transition="out">
                                      <p:cBhvr>
                                        <p:cTn dur="300"/>
                                        <p:tgtEl>
                                          <p:spTgt spid="608"/>
                                        </p:tgtEl>
                                      </p:cBhvr>
                                    </p:animEffect>
                                    <p:set>
                                      <p:cBhvr>
                                        <p:cTn dur="1" fill="hold">
                                          <p:stCondLst>
                                            <p:cond delay="300"/>
                                          </p:stCondLst>
                                        </p:cTn>
                                        <p:tgtEl>
                                          <p:spTgt spid="6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610"/>
                                        </p:tgtEl>
                                      </p:cBhvr>
                                    </p:animEffect>
                                    <p:set>
                                      <p:cBhvr>
                                        <p:cTn dur="1" fill="hold">
                                          <p:stCondLst>
                                            <p:cond delay="300"/>
                                          </p:stCondLst>
                                        </p:cTn>
                                        <p:tgtEl>
                                          <p:spTgt spid="6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612"/>
                                        </p:tgtEl>
                                      </p:cBhvr>
                                    </p:animEffect>
                                    <p:set>
                                      <p:cBhvr>
                                        <p:cTn dur="1" fill="hold">
                                          <p:stCondLst>
                                            <p:cond delay="300"/>
                                          </p:stCondLst>
                                        </p:cTn>
                                        <p:tgtEl>
                                          <p:spTgt spid="6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300"/>
                                        <p:tgtEl>
                                          <p:spTgt spid="609"/>
                                        </p:tgtEl>
                                      </p:cBhvr>
                                    </p:animEffect>
                                  </p:childTnLst>
                                </p:cTn>
                              </p:par>
                              <p:par>
                                <p:cTn fill="hold" nodeType="with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300"/>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300"/>
                                        <p:tgtEl>
                                          <p:spTgt spid="613"/>
                                        </p:tgtEl>
                                      </p:cBhvr>
                                    </p:animEffect>
                                  </p:childTnLst>
                                </p:cTn>
                              </p:par>
                              <p:par>
                                <p:cTn fill="hold" nodeType="withEffect" presetClass="exit" presetID="10" presetSubtype="0">
                                  <p:stCondLst>
                                    <p:cond delay="0"/>
                                  </p:stCondLst>
                                  <p:childTnLst>
                                    <p:animEffect filter="fade" transition="out">
                                      <p:cBhvr>
                                        <p:cTn dur="300"/>
                                        <p:tgtEl>
                                          <p:spTgt spid="614"/>
                                        </p:tgtEl>
                                      </p:cBhvr>
                                    </p:animEffect>
                                    <p:set>
                                      <p:cBhvr>
                                        <p:cTn dur="1" fill="hold">
                                          <p:stCondLst>
                                            <p:cond delay="300"/>
                                          </p:stCondLst>
                                        </p:cTn>
                                        <p:tgtEl>
                                          <p:spTgt spid="6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615"/>
                                        </p:tgtEl>
                                      </p:cBhvr>
                                    </p:animEffect>
                                    <p:set>
                                      <p:cBhvr>
                                        <p:cTn dur="1" fill="hold">
                                          <p:stCondLst>
                                            <p:cond delay="300"/>
                                          </p:stCondLst>
                                        </p:cTn>
                                        <p:tgtEl>
                                          <p:spTgt spid="6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616"/>
                                        </p:tgtEl>
                                      </p:cBhvr>
                                    </p:animEffect>
                                    <p:set>
                                      <p:cBhvr>
                                        <p:cTn dur="1" fill="hold">
                                          <p:stCondLst>
                                            <p:cond delay="300"/>
                                          </p:stCondLst>
                                        </p:cTn>
                                        <p:tgtEl>
                                          <p:spTgt spid="61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8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關於 RNN 的輸出</a:t>
            </a:r>
            <a:endParaRPr b="0" i="0" sz="2600" u="none" cap="none" strike="noStrike">
              <a:solidFill>
                <a:srgbClr val="1A1A1A"/>
              </a:solidFill>
              <a:latin typeface="Arial"/>
              <a:ea typeface="Arial"/>
              <a:cs typeface="Arial"/>
              <a:sym typeface="Arial"/>
            </a:endParaRPr>
          </a:p>
        </p:txBody>
      </p:sp>
      <p:sp>
        <p:nvSpPr>
          <p:cNvPr id="622" name="Google Shape;622;p86"/>
          <p:cNvSpPr txBox="1"/>
          <p:nvPr/>
        </p:nvSpPr>
        <p:spPr>
          <a:xfrm>
            <a:off x="524100" y="781025"/>
            <a:ext cx="8095800" cy="3285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zh-TW" sz="1800">
                <a:solidFill>
                  <a:schemeClr val="dk1"/>
                </a:solidFill>
              </a:rPr>
              <a:t>在手寫數字辨識的例子中，假設我們 batch size = 128，輸入 RNN 的資料形狀 data.shape = (batch_size=128, time_step=28, feature=28)。</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zh-TW" sz="1800">
                <a:solidFill>
                  <a:schemeClr val="dk1"/>
                </a:solidFill>
              </a:rPr>
              <a:t>假設要將圖片轉換成32維，那輸出結果的形狀就會是</a:t>
            </a:r>
            <a:endParaRPr sz="1800">
              <a:solidFill>
                <a:schemeClr val="dk1"/>
              </a:solidFill>
            </a:endParaRPr>
          </a:p>
          <a:p>
            <a:pPr indent="0" lvl="0" marL="457200" rtl="0" algn="l">
              <a:lnSpc>
                <a:spcPct val="115000"/>
              </a:lnSpc>
              <a:spcBef>
                <a:spcPts val="0"/>
              </a:spcBef>
              <a:spcAft>
                <a:spcPts val="0"/>
              </a:spcAft>
              <a:buNone/>
            </a:pPr>
            <a:r>
              <a:rPr lang="zh-TW" sz="1800">
                <a:solidFill>
                  <a:schemeClr val="dk1"/>
                </a:solidFill>
              </a:rPr>
              <a:t>outputs.shape = </a:t>
            </a:r>
            <a:r>
              <a:rPr lang="zh-TW" sz="1800">
                <a:solidFill>
                  <a:schemeClr val="dk1"/>
                </a:solidFill>
              </a:rPr>
              <a:t>(batch_size=128, time_step=28, newfeature=32)。</a:t>
            </a:r>
            <a:endParaRPr sz="1800">
              <a:solidFill>
                <a:schemeClr val="dk1"/>
              </a:solidFill>
            </a:endParaRPr>
          </a:p>
          <a:p>
            <a:pPr indent="0" lvl="0" marL="457200" rtl="0" algn="l">
              <a:lnSpc>
                <a:spcPct val="115000"/>
              </a:lnSpc>
              <a:spcBef>
                <a:spcPts val="0"/>
              </a:spcBef>
              <a:spcAft>
                <a:spcPts val="0"/>
              </a:spcAft>
              <a:buNone/>
            </a:pPr>
            <a:r>
              <a:t/>
            </a:r>
            <a:endParaRPr sz="600">
              <a:solidFill>
                <a:schemeClr val="dk1"/>
              </a:solidFill>
            </a:endParaRPr>
          </a:p>
          <a:p>
            <a:pPr indent="0" lvl="0" marL="457200" rtl="0" algn="l">
              <a:lnSpc>
                <a:spcPct val="115000"/>
              </a:lnSpc>
              <a:spcBef>
                <a:spcPts val="0"/>
              </a:spcBef>
              <a:spcAft>
                <a:spcPts val="0"/>
              </a:spcAft>
              <a:buNone/>
            </a:pPr>
            <a:r>
              <a:rPr lang="zh-TW" sz="1800">
                <a:solidFill>
                  <a:schemeClr val="dk1"/>
                </a:solidFill>
              </a:rPr>
              <a:t>其中 outputs[:, 0, :] 代表神經網路看過一個 row 所產生的新的32維，</a:t>
            </a:r>
            <a:endParaRPr sz="1800">
              <a:solidFill>
                <a:schemeClr val="dk1"/>
              </a:solidFill>
            </a:endParaRPr>
          </a:p>
          <a:p>
            <a:pPr indent="0" lvl="0" marL="457200" rtl="0" algn="l">
              <a:lnSpc>
                <a:spcPct val="115000"/>
              </a:lnSpc>
              <a:spcBef>
                <a:spcPts val="0"/>
              </a:spcBef>
              <a:spcAft>
                <a:spcPts val="0"/>
              </a:spcAft>
              <a:buNone/>
            </a:pPr>
            <a:r>
              <a:rPr lang="zh-TW" sz="1800">
                <a:solidFill>
                  <a:schemeClr val="dk1"/>
                </a:solidFill>
              </a:rPr>
              <a:t>而神經網路不可能只讀取一行 pixel 就能判斷圖片的種類，一定是看完整張圖片才能獲得最詳盡的資訊，因此我們通常會取最後一個 time step 的結果接到下一層。</a:t>
            </a:r>
            <a:endParaRPr sz="18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zh-TW" sz="1800">
                <a:solidFill>
                  <a:schemeClr val="dk1"/>
                </a:solidFill>
              </a:rPr>
              <a:t>也就是 last_output = output[:, -1, :]</a:t>
            </a:r>
            <a:endParaRPr sz="18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8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1100"/>
              <a:buFont typeface="Arial"/>
              <a:buNone/>
            </a:pPr>
            <a:r>
              <a:rPr lang="zh-TW" sz="3000">
                <a:solidFill>
                  <a:schemeClr val="dk1"/>
                </a:solidFill>
              </a:rPr>
              <a:t>練習時間</a:t>
            </a:r>
            <a:endParaRPr b="0" i="0" sz="2600" u="none" cap="none" strike="noStrike">
              <a:solidFill>
                <a:srgbClr val="1A1A1A"/>
              </a:solidFill>
              <a:latin typeface="Arial"/>
              <a:ea typeface="Arial"/>
              <a:cs typeface="Arial"/>
              <a:sym typeface="Arial"/>
            </a:endParaRPr>
          </a:p>
        </p:txBody>
      </p:sp>
      <p:sp>
        <p:nvSpPr>
          <p:cNvPr id="628" name="Google Shape;628;p87"/>
          <p:cNvSpPr txBox="1"/>
          <p:nvPr/>
        </p:nvSpPr>
        <p:spPr>
          <a:xfrm>
            <a:off x="515350" y="988275"/>
            <a:ext cx="7941900" cy="2677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Arial"/>
              <a:buChar char="●"/>
            </a:pPr>
            <a:r>
              <a:rPr lang="zh-TW" sz="1800"/>
              <a:t>將普通的 RNN 改成 LSTM 或者 GRU，觀察訓練效果如何。</a:t>
            </a:r>
            <a:endParaRPr sz="1800"/>
          </a:p>
          <a:p>
            <a:pPr indent="0" lvl="0" marL="0" marR="0" rtl="0" algn="l">
              <a:lnSpc>
                <a:spcPct val="115000"/>
              </a:lnSpc>
              <a:spcBef>
                <a:spcPts val="0"/>
              </a:spcBef>
              <a:spcAft>
                <a:spcPts val="0"/>
              </a:spcAft>
              <a:buNone/>
            </a:pPr>
            <a:r>
              <a:t/>
            </a:r>
            <a:endParaRPr sz="1800"/>
          </a:p>
          <a:p>
            <a:pPr indent="-342900" lvl="0" marL="457200" marR="0" rtl="0" algn="l">
              <a:lnSpc>
                <a:spcPct val="115000"/>
              </a:lnSpc>
              <a:spcBef>
                <a:spcPts val="0"/>
              </a:spcBef>
              <a:spcAft>
                <a:spcPts val="0"/>
              </a:spcAft>
              <a:buSzPts val="1800"/>
              <a:buChar char="●"/>
            </a:pPr>
            <a:r>
              <a:rPr lang="zh-TW" sz="1800">
                <a:solidFill>
                  <a:schemeClr val="dk1"/>
                </a:solidFill>
                <a:highlight>
                  <a:srgbClr val="FFFFFF"/>
                </a:highlight>
              </a:rPr>
              <a:t>把手寫數字每兩張合併成一張大圖輸入到 model，嘗試讓模型能一次預測兩個數字。</a:t>
            </a:r>
            <a:endParaRPr sz="1800"/>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87"/>
          <p:cNvSpPr txBox="1"/>
          <p:nvPr/>
        </p:nvSpPr>
        <p:spPr>
          <a:xfrm>
            <a:off x="766900" y="3732125"/>
            <a:ext cx="73443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a:t>
            </a:r>
            <a:r>
              <a:rPr lang="zh-TW"/>
              <a:t>實際上 </a:t>
            </a:r>
            <a:r>
              <a:rPr lang="zh-TW"/>
              <a:t>RNN </a:t>
            </a:r>
            <a:r>
              <a:rPr lang="zh-TW"/>
              <a:t>不擅長識別圖像，這個章節主要是簡單介紹用 tensorflow 建立 RNN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2"/>
          <p:cNvSpPr txBox="1"/>
          <p:nvPr>
            <p:ph idx="4294967295" type="title"/>
          </p:nvPr>
        </p:nvSpPr>
        <p:spPr>
          <a:xfrm>
            <a:off x="519748" y="164306"/>
            <a:ext cx="8104500" cy="568200"/>
          </a:xfrm>
          <a:prstGeom prst="rect">
            <a:avLst/>
          </a:prstGeom>
          <a:noFill/>
          <a:ln>
            <a:noFill/>
          </a:ln>
        </p:spPr>
        <p:txBody>
          <a:bodyPr anchorCtr="0" anchor="ctr" bIns="32750" lIns="32750" spcFirstLastPara="1" rIns="32750" wrap="square" tIns="32750">
            <a:noAutofit/>
          </a:bodyPr>
          <a:lstStyle/>
          <a:p>
            <a:pPr indent="0" lvl="0" marL="0" rtl="0" algn="l">
              <a:lnSpc>
                <a:spcPct val="100000"/>
              </a:lnSpc>
              <a:spcBef>
                <a:spcPts val="0"/>
              </a:spcBef>
              <a:spcAft>
                <a:spcPts val="0"/>
              </a:spcAft>
              <a:buSzPts val="5200"/>
              <a:buNone/>
            </a:pPr>
            <a:r>
              <a:rPr lang="zh-TW" sz="2700"/>
              <a:t>Code / Data 放在 hub 中的 courses 內</a:t>
            </a:r>
            <a:endParaRPr sz="2700"/>
          </a:p>
        </p:txBody>
      </p:sp>
      <p:sp>
        <p:nvSpPr>
          <p:cNvPr id="317" name="Google Shape;317;p52"/>
          <p:cNvSpPr txBox="1"/>
          <p:nvPr/>
        </p:nvSpPr>
        <p:spPr>
          <a:xfrm>
            <a:off x="606009" y="1030678"/>
            <a:ext cx="7968900" cy="3746100"/>
          </a:xfrm>
          <a:prstGeom prst="rect">
            <a:avLst/>
          </a:prstGeom>
          <a:noFill/>
          <a:ln>
            <a:noFill/>
          </a:ln>
        </p:spPr>
        <p:txBody>
          <a:bodyPr anchorCtr="0" anchor="t" bIns="34275" lIns="34275" spcFirstLastPara="1" rIns="34275" wrap="square" tIns="34275">
            <a:noAutofit/>
          </a:bodyPr>
          <a:lstStyle/>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為維護課程資料 , courses 中的檔案皆為 read-only, 如需修改請 cp 至自身的環境中</a:t>
            </a:r>
            <a:endParaRPr b="0" i="0" sz="2300" u="none" cap="none" strike="noStrike">
              <a:solidFill>
                <a:srgbClr val="595959"/>
              </a:solidFill>
              <a:latin typeface="Arial"/>
              <a:ea typeface="Arial"/>
              <a:cs typeface="Arial"/>
              <a:sym typeface="Arial"/>
            </a:endParaRPr>
          </a:p>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打開 terminal, 輸入</a:t>
            </a:r>
            <a:endParaRPr b="0" i="0" sz="2300" u="none" cap="none" strike="noStrike">
              <a:solidFill>
                <a:srgbClr val="595959"/>
              </a:solidFill>
              <a:latin typeface="Arial"/>
              <a:ea typeface="Arial"/>
              <a:cs typeface="Arial"/>
              <a:sym typeface="Aria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[台北班]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courses-tpe/RNN/part1</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[新竹班]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courses-hsi/RNN/part1</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[台中班]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courses-txg/RNN/part1</a:t>
            </a:r>
            <a:r>
              <a:rPr lang="zh-TW" sz="2000">
                <a:solidFill>
                  <a:schemeClr val="dk1"/>
                </a:solidFill>
              </a:rPr>
              <a:t> </a:t>
            </a:r>
            <a:r>
              <a:rPr lang="zh-TW" sz="2000">
                <a:solidFill>
                  <a:srgbClr val="3C78D8"/>
                </a:solidFill>
              </a:rPr>
              <a:t>&lt;存放至本機的名稱&gt;</a:t>
            </a:r>
            <a:endParaRPr sz="2000">
              <a:solidFill>
                <a:schemeClr val="dk1"/>
              </a:solidFill>
            </a:endParaRPr>
          </a:p>
          <a:p>
            <a:pPr indent="0" lvl="0" marL="914400" marR="0" rtl="0" algn="l">
              <a:lnSpc>
                <a:spcPct val="115000"/>
              </a:lnSpc>
              <a:spcBef>
                <a:spcPts val="0"/>
              </a:spcBef>
              <a:spcAft>
                <a:spcPts val="0"/>
              </a:spcAft>
              <a:buNone/>
            </a:pPr>
            <a:r>
              <a:t/>
            </a:r>
            <a:endParaRPr sz="2000">
              <a:solidFill>
                <a:srgbClr val="3C78D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b="0" i="0" lang="zh-TW" sz="3200" u="none" cap="none" strike="noStrike">
                <a:solidFill>
                  <a:schemeClr val="dk1"/>
                </a:solidFill>
                <a:latin typeface="Arial"/>
                <a:ea typeface="Arial"/>
                <a:cs typeface="Arial"/>
                <a:sym typeface="Arial"/>
              </a:rPr>
              <a:t>快速回顧遞迴神經網路 (RNN)</a:t>
            </a:r>
            <a:endParaRPr b="0" i="0" sz="4200" u="none" cap="none" strike="noStrike">
              <a:solidFill>
                <a:srgbClr val="56BADC"/>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回顧RNN</a:t>
            </a:r>
            <a:endParaRPr b="0" i="0" sz="2600" u="none" cap="none" strike="noStrike">
              <a:solidFill>
                <a:srgbClr val="1A1A1A"/>
              </a:solidFill>
              <a:latin typeface="Arial"/>
              <a:ea typeface="Arial"/>
              <a:cs typeface="Arial"/>
              <a:sym typeface="Arial"/>
            </a:endParaRPr>
          </a:p>
        </p:txBody>
      </p:sp>
      <p:pic>
        <p:nvPicPr>
          <p:cNvPr id="328" name="Google Shape;328;p54" title="RNNpart1">
            <a:hlinkClick r:id="rId3"/>
          </p:cNvPr>
          <p:cNvPicPr preferRelativeResize="0"/>
          <p:nvPr/>
        </p:nvPicPr>
        <p:blipFill>
          <a:blip r:embed="rId4">
            <a:alphaModFix/>
          </a:blip>
          <a:stretch>
            <a:fillRect/>
          </a:stretch>
        </p:blipFill>
        <p:spPr>
          <a:xfrm>
            <a:off x="2286000" y="1070163"/>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5"/>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RNN</a:t>
            </a:r>
            <a:endParaRPr b="0" i="0" sz="2600" u="none" cap="none" strike="noStrike">
              <a:solidFill>
                <a:srgbClr val="1A1A1A"/>
              </a:solidFill>
              <a:latin typeface="Arial"/>
              <a:ea typeface="Arial"/>
              <a:cs typeface="Arial"/>
              <a:sym typeface="Arial"/>
            </a:endParaRPr>
          </a:p>
        </p:txBody>
      </p:sp>
      <p:sp>
        <p:nvSpPr>
          <p:cNvPr id="334" name="Google Shape;334;p55"/>
          <p:cNvSpPr txBox="1"/>
          <p:nvPr/>
        </p:nvSpPr>
        <p:spPr>
          <a:xfrm>
            <a:off x="471500" y="1202450"/>
            <a:ext cx="8131200" cy="2714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Helvetica Neue"/>
              <a:buChar char="●"/>
            </a:pPr>
            <a:r>
              <a:rPr lang="zh-TW" sz="1800">
                <a:solidFill>
                  <a:srgbClr val="222222"/>
                </a:solidFill>
                <a:highlight>
                  <a:srgbClr val="FFFFFF"/>
                </a:highlight>
                <a:latin typeface="Helvetica Neue"/>
                <a:ea typeface="Helvetica Neue"/>
                <a:cs typeface="Helvetica Neue"/>
                <a:sym typeface="Helvetica Neue"/>
              </a:rPr>
              <a:t>recurrent neural network</a:t>
            </a:r>
            <a:endParaRPr sz="180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333333"/>
              </a:buClr>
              <a:buSzPts val="1800"/>
              <a:buFont typeface="Microsoft JhengHei"/>
              <a:buChar char="●"/>
            </a:pPr>
            <a:r>
              <a:rPr lang="zh-TW" sz="1800">
                <a:solidFill>
                  <a:srgbClr val="333333"/>
                </a:solidFill>
                <a:highlight>
                  <a:srgbClr val="FFFFFF"/>
                </a:highlight>
                <a:latin typeface="Microsoft JhengHei"/>
                <a:ea typeface="Microsoft JhengHei"/>
                <a:cs typeface="Microsoft JhengHei"/>
                <a:sym typeface="Microsoft JhengHei"/>
              </a:rPr>
              <a:t>有記憶的神經網路</a:t>
            </a:r>
            <a:endParaRPr sz="1800">
              <a:solidFill>
                <a:srgbClr val="333333"/>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333333"/>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SzPts val="1800"/>
              <a:buFont typeface="Microsoft JhengHei"/>
              <a:buChar char="●"/>
            </a:pPr>
            <a:r>
              <a:rPr lang="zh-TW" sz="1800">
                <a:highlight>
                  <a:srgbClr val="FFFFFF"/>
                </a:highlight>
                <a:latin typeface="Microsoft JhengHei"/>
                <a:ea typeface="Microsoft JhengHei"/>
                <a:cs typeface="Microsoft JhengHei"/>
                <a:sym typeface="Microsoft JhengHei"/>
              </a:rPr>
              <a:t>有隱藏狀態</a:t>
            </a:r>
            <a:r>
              <a:rPr lang="zh-TW" sz="1800">
                <a:highlight>
                  <a:srgbClr val="FFFFFF"/>
                </a:highlight>
                <a:latin typeface="Microsoft JhengHei"/>
                <a:ea typeface="Microsoft JhengHei"/>
                <a:cs typeface="Microsoft JhengHei"/>
                <a:sym typeface="Microsoft JhengHei"/>
              </a:rPr>
              <a:t>（hidden state）</a:t>
            </a:r>
            <a:r>
              <a:rPr lang="zh-TW" sz="1800">
                <a:highlight>
                  <a:srgbClr val="FFFFFF"/>
                </a:highlight>
                <a:latin typeface="Microsoft JhengHei"/>
                <a:ea typeface="Microsoft JhengHei"/>
                <a:cs typeface="Microsoft JhengHei"/>
                <a:sym typeface="Microsoft JhengHei"/>
              </a:rPr>
              <a:t>當作輸入，隨著時間序列依序傳進RNN</a:t>
            </a:r>
            <a:endParaRPr sz="1800">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SzPts val="1800"/>
              <a:buFont typeface="Microsoft JhengHei"/>
              <a:buChar char="●"/>
            </a:pPr>
            <a:r>
              <a:rPr lang="zh-TW" sz="1800">
                <a:highlight>
                  <a:srgbClr val="FFFFFF"/>
                </a:highlight>
                <a:latin typeface="Microsoft JhengHei"/>
                <a:ea typeface="Microsoft JhengHei"/>
                <a:cs typeface="Microsoft JhengHei"/>
                <a:sym typeface="Microsoft JhengHei"/>
              </a:rPr>
              <a:t>公式：</a:t>
            </a:r>
            <a:r>
              <a:rPr lang="zh-TW" sz="1800">
                <a:highlight>
                  <a:srgbClr val="FFFFFF"/>
                </a:highlight>
                <a:latin typeface="Ubuntu Mono"/>
                <a:ea typeface="Ubuntu Mono"/>
                <a:cs typeface="Ubuntu Mono"/>
                <a:sym typeface="Ubuntu Mono"/>
              </a:rPr>
              <a:t>h</a:t>
            </a:r>
            <a:r>
              <a:rPr lang="zh-TW" sz="1000">
                <a:highlight>
                  <a:srgbClr val="FFFFFF"/>
                </a:highlight>
                <a:latin typeface="Ubuntu Mono"/>
                <a:ea typeface="Ubuntu Mono"/>
                <a:cs typeface="Ubuntu Mono"/>
                <a:sym typeface="Ubuntu Mono"/>
              </a:rPr>
              <a:t>t</a:t>
            </a:r>
            <a:r>
              <a:rPr lang="zh-TW" sz="1800">
                <a:highlight>
                  <a:srgbClr val="FFFFFF"/>
                </a:highlight>
                <a:latin typeface="Ubuntu Mono"/>
                <a:ea typeface="Ubuntu Mono"/>
                <a:cs typeface="Ubuntu Mono"/>
                <a:sym typeface="Ubuntu Mono"/>
              </a:rPr>
              <a:t> = activation(W·concat(x</a:t>
            </a:r>
            <a:r>
              <a:rPr lang="zh-TW" sz="1000">
                <a:highlight>
                  <a:srgbClr val="FFFFFF"/>
                </a:highlight>
                <a:latin typeface="Ubuntu Mono"/>
                <a:ea typeface="Ubuntu Mono"/>
                <a:cs typeface="Ubuntu Mono"/>
                <a:sym typeface="Ubuntu Mono"/>
              </a:rPr>
              <a:t>t</a:t>
            </a:r>
            <a:r>
              <a:rPr lang="zh-TW" sz="1800">
                <a:highlight>
                  <a:srgbClr val="FFFFFF"/>
                </a:highlight>
                <a:latin typeface="Ubuntu Mono"/>
                <a:ea typeface="Ubuntu Mono"/>
                <a:cs typeface="Ubuntu Mono"/>
                <a:sym typeface="Ubuntu Mono"/>
              </a:rPr>
              <a:t>, </a:t>
            </a:r>
            <a:r>
              <a:rPr lang="zh-TW" sz="1800">
                <a:solidFill>
                  <a:schemeClr val="dk1"/>
                </a:solidFill>
                <a:highlight>
                  <a:schemeClr val="lt1"/>
                </a:highlight>
                <a:latin typeface="Ubuntu Mono"/>
                <a:ea typeface="Ubuntu Mono"/>
                <a:cs typeface="Ubuntu Mono"/>
                <a:sym typeface="Ubuntu Mono"/>
              </a:rPr>
              <a:t>h</a:t>
            </a:r>
            <a:r>
              <a:rPr lang="zh-TW" sz="1000">
                <a:solidFill>
                  <a:schemeClr val="dk1"/>
                </a:solidFill>
                <a:highlight>
                  <a:schemeClr val="lt1"/>
                </a:highlight>
                <a:latin typeface="Ubuntu Mono"/>
                <a:ea typeface="Ubuntu Mono"/>
                <a:cs typeface="Ubuntu Mono"/>
                <a:sym typeface="Ubuntu Mono"/>
              </a:rPr>
              <a:t>t-1</a:t>
            </a:r>
            <a:r>
              <a:rPr lang="zh-TW" sz="1800">
                <a:highlight>
                  <a:srgbClr val="FFFFFF"/>
                </a:highlight>
                <a:latin typeface="Ubuntu Mono"/>
                <a:ea typeface="Ubuntu Mono"/>
                <a:cs typeface="Ubuntu Mono"/>
                <a:sym typeface="Ubuntu Mono"/>
              </a:rPr>
              <a:t>) + b)</a:t>
            </a:r>
            <a:endParaRPr sz="1800">
              <a:highlight>
                <a:srgbClr val="FFFFFF"/>
              </a:highlight>
              <a:latin typeface="Ubuntu Mono"/>
              <a:ea typeface="Ubuntu Mono"/>
              <a:cs typeface="Ubuntu Mono"/>
              <a:sym typeface="Ubuntu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圖解</a:t>
            </a:r>
            <a:endParaRPr b="0" i="0" sz="2600" u="none" cap="none" strike="noStrike">
              <a:solidFill>
                <a:srgbClr val="1A1A1A"/>
              </a:solidFill>
              <a:latin typeface="Arial"/>
              <a:ea typeface="Arial"/>
              <a:cs typeface="Arial"/>
              <a:sym typeface="Arial"/>
            </a:endParaRPr>
          </a:p>
        </p:txBody>
      </p:sp>
      <p:sp>
        <p:nvSpPr>
          <p:cNvPr id="340" name="Google Shape;340;p56"/>
          <p:cNvSpPr txBox="1"/>
          <p:nvPr/>
        </p:nvSpPr>
        <p:spPr>
          <a:xfrm>
            <a:off x="471500" y="1202450"/>
            <a:ext cx="8160300" cy="2714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highlight>
                <a:srgbClr val="FFFFFF"/>
              </a:highlight>
              <a:latin typeface="Microsoft JhengHei"/>
              <a:ea typeface="Microsoft JhengHei"/>
              <a:cs typeface="Microsoft JhengHei"/>
              <a:sym typeface="Microsoft JhengHei"/>
            </a:endParaRPr>
          </a:p>
        </p:txBody>
      </p:sp>
      <p:pic>
        <p:nvPicPr>
          <p:cNvPr id="341" name="Google Shape;341;p56"/>
          <p:cNvPicPr preferRelativeResize="0"/>
          <p:nvPr/>
        </p:nvPicPr>
        <p:blipFill>
          <a:blip r:embed="rId3">
            <a:alphaModFix/>
          </a:blip>
          <a:stretch>
            <a:fillRect/>
          </a:stretch>
        </p:blipFill>
        <p:spPr>
          <a:xfrm>
            <a:off x="1049263" y="1647038"/>
            <a:ext cx="7045476" cy="1849425"/>
          </a:xfrm>
          <a:prstGeom prst="rect">
            <a:avLst/>
          </a:prstGeom>
          <a:noFill/>
          <a:ln>
            <a:noFill/>
          </a:ln>
        </p:spPr>
      </p:pic>
      <p:sp>
        <p:nvSpPr>
          <p:cNvPr id="342" name="Google Shape;342;p56"/>
          <p:cNvSpPr txBox="1"/>
          <p:nvPr/>
        </p:nvSpPr>
        <p:spPr>
          <a:xfrm>
            <a:off x="5920575" y="3916550"/>
            <a:ext cx="23682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latin typeface="Microsoft JhengHei"/>
                <a:ea typeface="Microsoft JhengHei"/>
                <a:cs typeface="Microsoft JhengHei"/>
                <a:sym typeface="Microsoft JhengHei"/>
              </a:rPr>
              <a:t>但有多少人看得懂...</a:t>
            </a:r>
            <a:endParaRPr sz="1200">
              <a:latin typeface="Microsoft JhengHei"/>
              <a:ea typeface="Microsoft JhengHei"/>
              <a:cs typeface="Microsoft JhengHei"/>
              <a:sym typeface="Microsoft JhengHe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7"/>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用簡單的矩陣運算操作一遍！</a:t>
            </a:r>
            <a:endParaRPr i="0" sz="2600" u="none" cap="none" strike="noStrike">
              <a:solidFill>
                <a:srgbClr val="1A1A1A"/>
              </a:solidFill>
            </a:endParaRPr>
          </a:p>
        </p:txBody>
      </p:sp>
      <p:sp>
        <p:nvSpPr>
          <p:cNvPr id="348" name="Google Shape;348;p57"/>
          <p:cNvSpPr txBox="1"/>
          <p:nvPr/>
        </p:nvSpPr>
        <p:spPr>
          <a:xfrm>
            <a:off x="471500" y="1166025"/>
            <a:ext cx="8160300" cy="109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假設現在有一筆時間序列的資料 </a:t>
            </a:r>
            <a:r>
              <a:rPr lang="zh-TW" sz="1800">
                <a:solidFill>
                  <a:srgbClr val="222222"/>
                </a:solidFill>
                <a:highlight>
                  <a:srgbClr val="FFFFFF"/>
                </a:highlight>
                <a:latin typeface="Helvetica Neue"/>
                <a:ea typeface="Helvetica Neue"/>
                <a:cs typeface="Helvetica Neue"/>
                <a:sym typeface="Helvetica Neue"/>
              </a:rPr>
              <a:t>shape = (3, 6)</a:t>
            </a:r>
            <a:endParaRPr sz="1800">
              <a:solidFill>
                <a:srgbClr val="222222"/>
              </a:solidFill>
              <a:highlight>
                <a:srgbClr val="FFFFFF"/>
              </a:highlight>
              <a:latin typeface="Helvetica Neue"/>
              <a:ea typeface="Helvetica Neue"/>
              <a:cs typeface="Helvetica Neue"/>
              <a:sym typeface="Helvetica Neue"/>
            </a:endParaRPr>
          </a:p>
          <a:p>
            <a:pPr indent="0" lvl="0" marL="91440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Helvetica Neue"/>
              <a:buChar char="●"/>
            </a:pPr>
            <a:r>
              <a:rPr lang="zh-TW" sz="1800">
                <a:solidFill>
                  <a:srgbClr val="222222"/>
                </a:solidFill>
                <a:highlight>
                  <a:srgbClr val="FFFFFF"/>
                </a:highlight>
                <a:latin typeface="Microsoft JhengHei"/>
                <a:ea typeface="Microsoft JhengHei"/>
                <a:cs typeface="Microsoft JhengHei"/>
                <a:sym typeface="Microsoft JhengHei"/>
              </a:rPr>
              <a:t>有三個時段，每個時段有六個 </a:t>
            </a:r>
            <a:r>
              <a:rPr lang="zh-TW" sz="1800">
                <a:solidFill>
                  <a:srgbClr val="222222"/>
                </a:solidFill>
                <a:highlight>
                  <a:srgbClr val="FFFFFF"/>
                </a:highlight>
                <a:latin typeface="Helvetica Neue"/>
                <a:ea typeface="Helvetica Neue"/>
                <a:cs typeface="Helvetica Neue"/>
                <a:sym typeface="Helvetica Neue"/>
              </a:rPr>
              <a:t>featrue</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sp>
        <p:nvSpPr>
          <p:cNvPr id="349" name="Google Shape;349;p57"/>
          <p:cNvSpPr txBox="1"/>
          <p:nvPr/>
        </p:nvSpPr>
        <p:spPr>
          <a:xfrm>
            <a:off x="4180875" y="2830375"/>
            <a:ext cx="17763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FF0000"/>
                </a:solidFill>
                <a:latin typeface="Ubuntu Mono"/>
                <a:ea typeface="Ubuntu Mono"/>
                <a:cs typeface="Ubuntu Mono"/>
                <a:sym typeface="Ubuntu Mono"/>
              </a:rPr>
              <a:t>0  1  0  1  0  1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0  2  1  3  0  0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1  1  2  1  0  0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sp>
        <p:nvSpPr>
          <p:cNvPr id="350" name="Google Shape;350;p57"/>
          <p:cNvSpPr txBox="1"/>
          <p:nvPr/>
        </p:nvSpPr>
        <p:spPr>
          <a:xfrm>
            <a:off x="2911500" y="3034300"/>
            <a:ext cx="15081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X_feature =</a:t>
            </a:r>
            <a:endParaRPr>
              <a:latin typeface="Ubuntu Mono"/>
              <a:ea typeface="Ubuntu Mono"/>
              <a:cs typeface="Ubuntu Mono"/>
              <a:sym typeface="Ubuntu Mono"/>
            </a:endParaRPr>
          </a:p>
        </p:txBody>
      </p:sp>
      <p:cxnSp>
        <p:nvCxnSpPr>
          <p:cNvPr id="351" name="Google Shape;351;p57"/>
          <p:cNvCxnSpPr/>
          <p:nvPr/>
        </p:nvCxnSpPr>
        <p:spPr>
          <a:xfrm>
            <a:off x="5898375" y="3056500"/>
            <a:ext cx="510600" cy="0"/>
          </a:xfrm>
          <a:prstGeom prst="straightConnector1">
            <a:avLst/>
          </a:prstGeom>
          <a:noFill/>
          <a:ln cap="flat" cmpd="sng" w="9525">
            <a:solidFill>
              <a:schemeClr val="dk2"/>
            </a:solidFill>
            <a:prstDash val="solid"/>
            <a:round/>
            <a:headEnd len="med" w="med" type="none"/>
            <a:tailEnd len="med" w="med" type="triangle"/>
          </a:ln>
        </p:spPr>
      </p:cxnSp>
      <p:cxnSp>
        <p:nvCxnSpPr>
          <p:cNvPr id="352" name="Google Shape;352;p57"/>
          <p:cNvCxnSpPr/>
          <p:nvPr/>
        </p:nvCxnSpPr>
        <p:spPr>
          <a:xfrm>
            <a:off x="5898375" y="3256300"/>
            <a:ext cx="510600" cy="0"/>
          </a:xfrm>
          <a:prstGeom prst="straightConnector1">
            <a:avLst/>
          </a:prstGeom>
          <a:noFill/>
          <a:ln cap="flat" cmpd="sng" w="9525">
            <a:solidFill>
              <a:schemeClr val="dk2"/>
            </a:solidFill>
            <a:prstDash val="solid"/>
            <a:round/>
            <a:headEnd len="med" w="med" type="none"/>
            <a:tailEnd len="med" w="med" type="triangle"/>
          </a:ln>
        </p:spPr>
      </p:cxnSp>
      <p:cxnSp>
        <p:nvCxnSpPr>
          <p:cNvPr id="353" name="Google Shape;353;p57"/>
          <p:cNvCxnSpPr/>
          <p:nvPr/>
        </p:nvCxnSpPr>
        <p:spPr>
          <a:xfrm>
            <a:off x="5898375" y="3442725"/>
            <a:ext cx="510600" cy="0"/>
          </a:xfrm>
          <a:prstGeom prst="straightConnector1">
            <a:avLst/>
          </a:prstGeom>
          <a:noFill/>
          <a:ln cap="flat" cmpd="sng" w="9525">
            <a:solidFill>
              <a:schemeClr val="dk2"/>
            </a:solidFill>
            <a:prstDash val="solid"/>
            <a:round/>
            <a:headEnd len="med" w="med" type="none"/>
            <a:tailEnd len="med" w="med" type="triangle"/>
          </a:ln>
        </p:spPr>
      </p:cxnSp>
      <p:sp>
        <p:nvSpPr>
          <p:cNvPr id="354" name="Google Shape;354;p57"/>
          <p:cNvSpPr txBox="1"/>
          <p:nvPr/>
        </p:nvSpPr>
        <p:spPr>
          <a:xfrm>
            <a:off x="6408975" y="2855375"/>
            <a:ext cx="4218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latin typeface="Ubuntu Mono"/>
                <a:ea typeface="Ubuntu Mono"/>
                <a:cs typeface="Ubuntu Mono"/>
                <a:sym typeface="Ubuntu Mono"/>
              </a:rPr>
              <a:t>t1</a:t>
            </a:r>
            <a:endParaRPr sz="1200">
              <a:latin typeface="Ubuntu Mono"/>
              <a:ea typeface="Ubuntu Mono"/>
              <a:cs typeface="Ubuntu Mono"/>
              <a:sym typeface="Ubuntu Mono"/>
            </a:endParaRPr>
          </a:p>
        </p:txBody>
      </p:sp>
      <p:sp>
        <p:nvSpPr>
          <p:cNvPr id="355" name="Google Shape;355;p57"/>
          <p:cNvSpPr txBox="1"/>
          <p:nvPr/>
        </p:nvSpPr>
        <p:spPr>
          <a:xfrm>
            <a:off x="6408975" y="3056500"/>
            <a:ext cx="4218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latin typeface="Ubuntu Mono"/>
                <a:ea typeface="Ubuntu Mono"/>
                <a:cs typeface="Ubuntu Mono"/>
                <a:sym typeface="Ubuntu Mono"/>
              </a:rPr>
              <a:t>t2</a:t>
            </a:r>
            <a:endParaRPr sz="1200">
              <a:latin typeface="Ubuntu Mono"/>
              <a:ea typeface="Ubuntu Mono"/>
              <a:cs typeface="Ubuntu Mono"/>
              <a:sym typeface="Ubuntu Mono"/>
            </a:endParaRPr>
          </a:p>
        </p:txBody>
      </p:sp>
      <p:sp>
        <p:nvSpPr>
          <p:cNvPr id="356" name="Google Shape;356;p57"/>
          <p:cNvSpPr txBox="1"/>
          <p:nvPr/>
        </p:nvSpPr>
        <p:spPr>
          <a:xfrm>
            <a:off x="6408975" y="3256300"/>
            <a:ext cx="4218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latin typeface="Ubuntu Mono"/>
                <a:ea typeface="Ubuntu Mono"/>
                <a:cs typeface="Ubuntu Mono"/>
                <a:sym typeface="Ubuntu Mono"/>
              </a:rPr>
              <a:t>t3</a:t>
            </a:r>
            <a:endParaRPr sz="1200">
              <a:latin typeface="Ubuntu Mono"/>
              <a:ea typeface="Ubuntu Mono"/>
              <a:cs typeface="Ubuntu Mono"/>
              <a:sym typeface="Ubuntu Mono"/>
            </a:endParaRPr>
          </a:p>
        </p:txBody>
      </p:sp>
      <p:sp>
        <p:nvSpPr>
          <p:cNvPr id="357" name="Google Shape;357;p57"/>
          <p:cNvSpPr/>
          <p:nvPr/>
        </p:nvSpPr>
        <p:spPr>
          <a:xfrm>
            <a:off x="4180875" y="2723075"/>
            <a:ext cx="17763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