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Helvetica Neue"/>
      <p:regular r:id="rId27"/>
      <p:bold r:id="rId28"/>
      <p:italic r:id="rId29"/>
      <p:boldItalic r:id="rId30"/>
    </p:embeddedFont>
    <p:embeddedFont>
      <p:font typeface="Helvetica Neue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regular.fntdata"/><Relationship Id="rId30" Type="http://schemas.openxmlformats.org/officeDocument/2006/relationships/font" Target="fonts/HelveticaNeue-boldItalic.fntdata"/><Relationship Id="rId11" Type="http://schemas.openxmlformats.org/officeDocument/2006/relationships/slide" Target="slides/slide5.xml"/><Relationship Id="rId33" Type="http://schemas.openxmlformats.org/officeDocument/2006/relationships/font" Target="fonts/HelveticaNeueLight-italic.fntdata"/><Relationship Id="rId10" Type="http://schemas.openxmlformats.org/officeDocument/2006/relationships/slide" Target="slides/slide4.xml"/><Relationship Id="rId32"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4" name="Google Shape;21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72dda9917_9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572dda9917_9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8"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93" name="Shape 93"/>
        <p:cNvGrpSpPr/>
        <p:nvPr/>
      </p:nvGrpSpPr>
      <p:grpSpPr>
        <a:xfrm>
          <a:off x="0" y="0"/>
          <a:ext cx="0" cy="0"/>
          <a:chOff x="0" y="0"/>
          <a:chExt cx="0" cy="0"/>
        </a:xfrm>
      </p:grpSpPr>
      <p:sp>
        <p:nvSpPr>
          <p:cNvPr id="94" name="Google Shape;94;p15"/>
          <p:cNvSpPr/>
          <p:nvPr/>
        </p:nvSpPr>
        <p:spPr>
          <a:xfrm>
            <a:off x="-120691" y="-43847"/>
            <a:ext cx="9385500" cy="1681800"/>
          </a:xfrm>
          <a:prstGeom prst="rect">
            <a:avLst/>
          </a:prstGeom>
          <a:solidFill>
            <a:srgbClr val="56BADC"/>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1" i="0" sz="1400" u="none" cap="none" strike="noStrike">
              <a:solidFill>
                <a:srgbClr val="FFFFFF"/>
              </a:solidFill>
              <a:latin typeface="Helvetica Neue"/>
              <a:ea typeface="Helvetica Neue"/>
              <a:cs typeface="Helvetica Neue"/>
              <a:sym typeface="Helvetica Neue"/>
            </a:endParaRPr>
          </a:p>
        </p:txBody>
      </p:sp>
      <p:pic>
        <p:nvPicPr>
          <p:cNvPr descr="影像" id="95" name="Google Shape;95;p15"/>
          <p:cNvPicPr preferRelativeResize="0"/>
          <p:nvPr/>
        </p:nvPicPr>
        <p:blipFill rotWithShape="1">
          <a:blip r:embed="rId2">
            <a:alphaModFix/>
          </a:blip>
          <a:srcRect b="31511" l="0" r="0" t="0"/>
          <a:stretch/>
        </p:blipFill>
        <p:spPr>
          <a:xfrm>
            <a:off x="5276926" y="189466"/>
            <a:ext cx="3867001" cy="1448489"/>
          </a:xfrm>
          <a:prstGeom prst="rect">
            <a:avLst/>
          </a:prstGeom>
          <a:noFill/>
          <a:ln>
            <a:noFill/>
          </a:ln>
        </p:spPr>
      </p:pic>
      <p:sp>
        <p:nvSpPr>
          <p:cNvPr id="96" name="Google Shape;96;p15"/>
          <p:cNvSpPr txBox="1"/>
          <p:nvPr>
            <p:ph type="title"/>
          </p:nvPr>
        </p:nvSpPr>
        <p:spPr>
          <a:xfrm>
            <a:off x="892969" y="1259086"/>
            <a:ext cx="7358100" cy="17412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7" name="Google Shape;97;p15"/>
          <p:cNvSpPr txBox="1"/>
          <p:nvPr>
            <p:ph idx="1" type="body"/>
          </p:nvPr>
        </p:nvSpPr>
        <p:spPr>
          <a:xfrm>
            <a:off x="892969" y="3053953"/>
            <a:ext cx="7358100" cy="5895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228600" lvl="1" marL="9144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98" name="Google Shape;98;p15"/>
          <p:cNvPicPr preferRelativeResize="0"/>
          <p:nvPr/>
        </p:nvPicPr>
        <p:blipFill rotWithShape="1">
          <a:blip r:embed="rId3">
            <a:alphaModFix/>
          </a:blip>
          <a:srcRect b="0" l="0" r="0" t="0"/>
          <a:stretch/>
        </p:blipFill>
        <p:spPr>
          <a:xfrm>
            <a:off x="-77613" y="712378"/>
            <a:ext cx="1929193" cy="923130"/>
          </a:xfrm>
          <a:prstGeom prst="rect">
            <a:avLst/>
          </a:prstGeom>
          <a:noFill/>
          <a:ln>
            <a:noFill/>
          </a:ln>
        </p:spPr>
      </p:pic>
      <p:grpSp>
        <p:nvGrpSpPr>
          <p:cNvPr id="99" name="Google Shape;99;p15"/>
          <p:cNvGrpSpPr/>
          <p:nvPr/>
        </p:nvGrpSpPr>
        <p:grpSpPr>
          <a:xfrm>
            <a:off x="0" y="5078960"/>
            <a:ext cx="9143745" cy="64554"/>
            <a:chOff x="0" y="0"/>
            <a:chExt cx="13004900" cy="122400"/>
          </a:xfrm>
        </p:grpSpPr>
        <p:sp>
          <p:nvSpPr>
            <p:cNvPr id="100" name="Google Shape;100;p15"/>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1" name="Google Shape;101;p15"/>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2" name="Google Shape;102;p15"/>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03" name="Google Shape;103;p15"/>
          <p:cNvPicPr preferRelativeResize="0"/>
          <p:nvPr/>
        </p:nvPicPr>
        <p:blipFill rotWithShape="1">
          <a:blip r:embed="rId4">
            <a:alphaModFix/>
          </a:blip>
          <a:srcRect b="0" l="0" r="0" t="0"/>
          <a:stretch/>
        </p:blipFill>
        <p:spPr>
          <a:xfrm>
            <a:off x="249946" y="149460"/>
            <a:ext cx="2335908" cy="308562"/>
          </a:xfrm>
          <a:prstGeom prst="rect">
            <a:avLst/>
          </a:prstGeom>
          <a:noFill/>
          <a:ln>
            <a:noFill/>
          </a:ln>
        </p:spPr>
      </p:pic>
      <p:sp>
        <p:nvSpPr>
          <p:cNvPr id="104" name="Google Shape;104;p1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type="tx">
  <p:cSld name="TITLE_AND_BODY">
    <p:spTree>
      <p:nvGrpSpPr>
        <p:cNvPr id="105" name="Shape 105"/>
        <p:cNvGrpSpPr/>
        <p:nvPr/>
      </p:nvGrpSpPr>
      <p:grpSpPr>
        <a:xfrm>
          <a:off x="0" y="0"/>
          <a:ext cx="0" cy="0"/>
          <a:chOff x="0" y="0"/>
          <a:chExt cx="0" cy="0"/>
        </a:xfrm>
      </p:grpSpPr>
      <p:sp>
        <p:nvSpPr>
          <p:cNvPr id="106" name="Google Shape;106;p1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07" name="Shape 107"/>
        <p:cNvGrpSpPr/>
        <p:nvPr/>
      </p:nvGrpSpPr>
      <p:grpSpPr>
        <a:xfrm>
          <a:off x="0" y="0"/>
          <a:ext cx="0" cy="0"/>
          <a:chOff x="0" y="0"/>
          <a:chExt cx="0" cy="0"/>
        </a:xfrm>
      </p:grpSpPr>
      <p:sp>
        <p:nvSpPr>
          <p:cNvPr id="108" name="Google Shape;108;p17"/>
          <p:cNvSpPr txBox="1"/>
          <p:nvPr>
            <p:ph idx="1" type="body"/>
          </p:nvPr>
        </p:nvSpPr>
        <p:spPr>
          <a:xfrm>
            <a:off x="669727" y="669727"/>
            <a:ext cx="7804500" cy="3804000"/>
          </a:xfrm>
          <a:prstGeom prst="rect">
            <a:avLst/>
          </a:prstGeom>
          <a:noFill/>
          <a:ln>
            <a:noFill/>
          </a:ln>
        </p:spPr>
        <p:txBody>
          <a:bodyPr anchorCtr="0" anchor="ctr" bIns="32750" lIns="32750" spcFirstLastPara="1" rIns="32750" wrap="square" tIns="32750">
            <a:noAutofit/>
          </a:bodyPr>
          <a:lstStyle>
            <a:lvl1pPr indent="-400050" lvl="0" marL="4572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1pPr>
            <a:lvl2pPr indent="-400050" lvl="1" marL="9144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2pPr>
            <a:lvl3pPr indent="-400050" lvl="2" marL="13716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3pPr>
            <a:lvl4pPr indent="-400050" lvl="3" marL="18288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4pPr>
            <a:lvl5pPr indent="-400050" lvl="4" marL="22860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109" name="Google Shape;109;p17"/>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10" name="Google Shape;110;p17"/>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showMasterSp="0">
  <p:cSld name="大標題 - 上方">
    <p:spTree>
      <p:nvGrpSpPr>
        <p:cNvPr id="111" name="Shape 111"/>
        <p:cNvGrpSpPr/>
        <p:nvPr/>
      </p:nvGrpSpPr>
      <p:grpSpPr>
        <a:xfrm>
          <a:off x="0" y="0"/>
          <a:ext cx="0" cy="0"/>
          <a:chOff x="0" y="0"/>
          <a:chExt cx="0" cy="0"/>
        </a:xfrm>
      </p:grpSpPr>
      <p:grpSp>
        <p:nvGrpSpPr>
          <p:cNvPr id="112" name="Google Shape;112;p18"/>
          <p:cNvGrpSpPr/>
          <p:nvPr/>
        </p:nvGrpSpPr>
        <p:grpSpPr>
          <a:xfrm>
            <a:off x="0" y="5078960"/>
            <a:ext cx="9143745" cy="64554"/>
            <a:chOff x="0" y="0"/>
            <a:chExt cx="13004900" cy="122400"/>
          </a:xfrm>
        </p:grpSpPr>
        <p:sp>
          <p:nvSpPr>
            <p:cNvPr id="113" name="Google Shape;113;p18"/>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Google Shape;114;p18"/>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Google Shape;115;p18"/>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16" name="Google Shape;116;p18"/>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pic>
        <p:nvPicPr>
          <p:cNvPr descr="影像" id="117" name="Google Shape;117;p18"/>
          <p:cNvPicPr preferRelativeResize="0"/>
          <p:nvPr/>
        </p:nvPicPr>
        <p:blipFill rotWithShape="1">
          <a:blip r:embed="rId3">
            <a:alphaModFix/>
          </a:blip>
          <a:srcRect b="0" l="0" r="0" t="0"/>
          <a:stretch/>
        </p:blipFill>
        <p:spPr>
          <a:xfrm>
            <a:off x="-59754" y="4439326"/>
            <a:ext cx="1355227" cy="648484"/>
          </a:xfrm>
          <a:prstGeom prst="rect">
            <a:avLst/>
          </a:prstGeom>
          <a:noFill/>
          <a:ln>
            <a:noFill/>
          </a:ln>
        </p:spPr>
      </p:pic>
      <p:cxnSp>
        <p:nvCxnSpPr>
          <p:cNvPr id="118" name="Google Shape;118;p18"/>
          <p:cNvCxnSpPr/>
          <p:nvPr/>
        </p:nvCxnSpPr>
        <p:spPr>
          <a:xfrm>
            <a:off x="552118" y="748534"/>
            <a:ext cx="8026500" cy="0"/>
          </a:xfrm>
          <a:prstGeom prst="straightConnector1">
            <a:avLst/>
          </a:prstGeom>
          <a:noFill/>
          <a:ln cap="flat" cmpd="sng" w="12700">
            <a:solidFill>
              <a:srgbClr val="262627"/>
            </a:solidFill>
            <a:prstDash val="solid"/>
            <a:miter lim="400000"/>
            <a:headEnd len="sm" w="sm" type="none"/>
            <a:tailEnd len="med" w="med" type="diamon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1" showMasterSp="0">
  <p:cSld name="大標題 - 中央_1">
    <p:spTree>
      <p:nvGrpSpPr>
        <p:cNvPr id="119" name="Shape 119"/>
        <p:cNvGrpSpPr/>
        <p:nvPr/>
      </p:nvGrpSpPr>
      <p:grpSpPr>
        <a:xfrm>
          <a:off x="0" y="0"/>
          <a:ext cx="0" cy="0"/>
          <a:chOff x="0" y="0"/>
          <a:chExt cx="0" cy="0"/>
        </a:xfrm>
      </p:grpSpPr>
      <p:sp>
        <p:nvSpPr>
          <p:cNvPr id="120" name="Google Shape;120;p19"/>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21" name="Google Shape;121;p19"/>
          <p:cNvGrpSpPr/>
          <p:nvPr/>
        </p:nvGrpSpPr>
        <p:grpSpPr>
          <a:xfrm>
            <a:off x="1075372" y="2889512"/>
            <a:ext cx="6521640" cy="17325"/>
            <a:chOff x="0" y="0"/>
            <a:chExt cx="17391040" cy="46200"/>
          </a:xfrm>
        </p:grpSpPr>
        <p:sp>
          <p:nvSpPr>
            <p:cNvPr id="122" name="Google Shape;122;p19"/>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3" name="Google Shape;123;p19"/>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4" name="Google Shape;124;p19"/>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25" name="Google Shape;125;p19"/>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26" name="Google Shape;126;p19"/>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127" name="Shape 127"/>
        <p:cNvGrpSpPr/>
        <p:nvPr/>
      </p:nvGrpSpPr>
      <p:grpSpPr>
        <a:xfrm>
          <a:off x="0" y="0"/>
          <a:ext cx="0" cy="0"/>
          <a:chOff x="0" y="0"/>
          <a:chExt cx="0" cy="0"/>
        </a:xfrm>
      </p:grpSpPr>
      <p:pic>
        <p:nvPicPr>
          <p:cNvPr descr="影像" id="128" name="Google Shape;128;p20"/>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29" name="Google Shape;129;p20"/>
          <p:cNvSpPr/>
          <p:nvPr/>
        </p:nvSpPr>
        <p:spPr>
          <a:xfrm>
            <a:off x="650081" y="2759550"/>
            <a:ext cx="2364600" cy="243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Google Shape;130;p20"/>
          <p:cNvSpPr/>
          <p:nvPr/>
        </p:nvSpPr>
        <p:spPr>
          <a:xfrm>
            <a:off x="3002217" y="2759550"/>
            <a:ext cx="3156000" cy="243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Google Shape;131;p20"/>
          <p:cNvSpPr/>
          <p:nvPr/>
        </p:nvSpPr>
        <p:spPr>
          <a:xfrm>
            <a:off x="5788866" y="2754192"/>
            <a:ext cx="2364300" cy="243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Google Shape;132;p20"/>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33" name="Shape 133"/>
        <p:cNvGrpSpPr/>
        <p:nvPr/>
      </p:nvGrpSpPr>
      <p:grpSpPr>
        <a:xfrm>
          <a:off x="0" y="0"/>
          <a:ext cx="0" cy="0"/>
          <a:chOff x="0" y="0"/>
          <a:chExt cx="0" cy="0"/>
        </a:xfrm>
      </p:grpSpPr>
      <p:sp>
        <p:nvSpPr>
          <p:cNvPr id="134" name="Google Shape;134;p21"/>
          <p:cNvSpPr/>
          <p:nvPr>
            <p:ph idx="2" type="pic"/>
          </p:nvPr>
        </p:nvSpPr>
        <p:spPr>
          <a:xfrm>
            <a:off x="4723805" y="334863"/>
            <a:ext cx="3750300" cy="43332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5" name="Google Shape;135;p21"/>
          <p:cNvSpPr txBox="1"/>
          <p:nvPr>
            <p:ph type="title"/>
          </p:nvPr>
        </p:nvSpPr>
        <p:spPr>
          <a:xfrm>
            <a:off x="669727" y="334863"/>
            <a:ext cx="3750300" cy="2103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3900"/>
              <a:buFont typeface="Helvetica Neue"/>
              <a:buNone/>
              <a:defRPr b="0" i="0" sz="39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36" name="Google Shape;136;p21"/>
          <p:cNvSpPr txBox="1"/>
          <p:nvPr>
            <p:ph idx="1" type="body"/>
          </p:nvPr>
        </p:nvSpPr>
        <p:spPr>
          <a:xfrm>
            <a:off x="669727" y="2491383"/>
            <a:ext cx="3750300" cy="21699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7" name="Google Shape;137;p21"/>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38" name="Shape 138"/>
        <p:cNvGrpSpPr/>
        <p:nvPr/>
      </p:nvGrpSpPr>
      <p:grpSpPr>
        <a:xfrm>
          <a:off x="0" y="0"/>
          <a:ext cx="0" cy="0"/>
          <a:chOff x="0" y="0"/>
          <a:chExt cx="0" cy="0"/>
        </a:xfrm>
      </p:grpSpPr>
      <p:sp>
        <p:nvSpPr>
          <p:cNvPr id="139" name="Google Shape;139;p22"/>
          <p:cNvSpPr/>
          <p:nvPr>
            <p:ph idx="2" type="pic"/>
          </p:nvPr>
        </p:nvSpPr>
        <p:spPr>
          <a:xfrm>
            <a:off x="1143000" y="354955"/>
            <a:ext cx="6858000" cy="3114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0" name="Google Shape;140;p22"/>
          <p:cNvSpPr txBox="1"/>
          <p:nvPr>
            <p:ph type="title"/>
          </p:nvPr>
        </p:nvSpPr>
        <p:spPr>
          <a:xfrm>
            <a:off x="892969" y="3542854"/>
            <a:ext cx="7358100" cy="750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1" name="Google Shape;141;p22"/>
          <p:cNvSpPr txBox="1"/>
          <p:nvPr>
            <p:ph idx="1" type="body"/>
          </p:nvPr>
        </p:nvSpPr>
        <p:spPr>
          <a:xfrm>
            <a:off x="892969" y="4299645"/>
            <a:ext cx="7358100" cy="5961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2" name="Google Shape;142;p22"/>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43" name="Shape 143"/>
        <p:cNvGrpSpPr/>
        <p:nvPr/>
      </p:nvGrpSpPr>
      <p:grpSpPr>
        <a:xfrm>
          <a:off x="0" y="0"/>
          <a:ext cx="0" cy="0"/>
          <a:chOff x="0" y="0"/>
          <a:chExt cx="0" cy="0"/>
        </a:xfrm>
      </p:grpSpPr>
      <p:sp>
        <p:nvSpPr>
          <p:cNvPr id="144" name="Google Shape;144;p23"/>
          <p:cNvSpPr/>
          <p:nvPr>
            <p:ph idx="2" type="pic"/>
          </p:nvPr>
        </p:nvSpPr>
        <p:spPr>
          <a:xfrm>
            <a:off x="4723805" y="1366242"/>
            <a:ext cx="3750300" cy="3315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5" name="Google Shape;145;p23"/>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6" name="Google Shape;146;p23"/>
          <p:cNvSpPr txBox="1"/>
          <p:nvPr>
            <p:ph idx="1" type="body"/>
          </p:nvPr>
        </p:nvSpPr>
        <p:spPr>
          <a:xfrm>
            <a:off x="669727" y="1366242"/>
            <a:ext cx="3750300" cy="3315300"/>
          </a:xfrm>
          <a:prstGeom prst="rect">
            <a:avLst/>
          </a:prstGeom>
          <a:noFill/>
          <a:ln>
            <a:noFill/>
          </a:ln>
        </p:spPr>
        <p:txBody>
          <a:bodyPr anchorCtr="0" anchor="ctr" bIns="32750" lIns="32750" spcFirstLastPara="1" rIns="32750" wrap="square" tIns="32750">
            <a:noAutofit/>
          </a:bodyPr>
          <a:lstStyle>
            <a:lvl1pPr indent="-393700" lvl="0" marL="4572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93700" lvl="1" marL="9144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93700" lvl="2" marL="13716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93700" lvl="3" marL="18288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93700" lvl="4" marL="22860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7" name="Google Shape;147;p23"/>
          <p:cNvSpPr txBox="1"/>
          <p:nvPr>
            <p:ph idx="12" type="sldNum"/>
          </p:nvPr>
        </p:nvSpPr>
        <p:spPr>
          <a:xfrm>
            <a:off x="4449997" y="4902398"/>
            <a:ext cx="239400" cy="1809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48" name="Shape 148"/>
        <p:cNvGrpSpPr/>
        <p:nvPr/>
      </p:nvGrpSpPr>
      <p:grpSpPr>
        <a:xfrm>
          <a:off x="0" y="0"/>
          <a:ext cx="0" cy="0"/>
          <a:chOff x="0" y="0"/>
          <a:chExt cx="0" cy="0"/>
        </a:xfrm>
      </p:grpSpPr>
      <p:sp>
        <p:nvSpPr>
          <p:cNvPr id="149" name="Google Shape;149;p24"/>
          <p:cNvSpPr/>
          <p:nvPr>
            <p:ph idx="2" type="pic"/>
          </p:nvPr>
        </p:nvSpPr>
        <p:spPr>
          <a:xfrm>
            <a:off x="4723805" y="2685604"/>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0" name="Google Shape;150;p24"/>
          <p:cNvSpPr/>
          <p:nvPr>
            <p:ph idx="3" type="pic"/>
          </p:nvPr>
        </p:nvSpPr>
        <p:spPr>
          <a:xfrm>
            <a:off x="4723805" y="468809"/>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1" name="Google Shape;151;p24"/>
          <p:cNvSpPr/>
          <p:nvPr>
            <p:ph idx="4" type="pic"/>
          </p:nvPr>
        </p:nvSpPr>
        <p:spPr>
          <a:xfrm>
            <a:off x="669727" y="468809"/>
            <a:ext cx="3750300" cy="4206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2" name="Google Shape;152;p2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53" name="Shape 153"/>
        <p:cNvGrpSpPr/>
        <p:nvPr/>
      </p:nvGrpSpPr>
      <p:grpSpPr>
        <a:xfrm>
          <a:off x="0" y="0"/>
          <a:ext cx="0" cy="0"/>
          <a:chOff x="0" y="0"/>
          <a:chExt cx="0" cy="0"/>
        </a:xfrm>
      </p:grpSpPr>
      <p:sp>
        <p:nvSpPr>
          <p:cNvPr id="154" name="Google Shape;154;p25"/>
          <p:cNvSpPr/>
          <p:nvPr>
            <p:ph idx="2" type="pic"/>
          </p:nvPr>
        </p:nvSpPr>
        <p:spPr>
          <a:xfrm>
            <a:off x="0" y="0"/>
            <a:ext cx="9144000" cy="51435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5" name="Google Shape;155;p2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56" name="Shape 156"/>
        <p:cNvGrpSpPr/>
        <p:nvPr/>
      </p:nvGrpSpPr>
      <p:grpSpPr>
        <a:xfrm>
          <a:off x="0" y="0"/>
          <a:ext cx="0" cy="0"/>
          <a:chOff x="0" y="0"/>
          <a:chExt cx="0" cy="0"/>
        </a:xfrm>
      </p:grpSpPr>
      <p:sp>
        <p:nvSpPr>
          <p:cNvPr id="157" name="Google Shape;157;p2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1">
  <p:cSld name="大標題 - 上方_1">
    <p:spTree>
      <p:nvGrpSpPr>
        <p:cNvPr id="158" name="Shape 158"/>
        <p:cNvGrpSpPr/>
        <p:nvPr/>
      </p:nvGrpSpPr>
      <p:grpSpPr>
        <a:xfrm>
          <a:off x="0" y="0"/>
          <a:ext cx="0" cy="0"/>
          <a:chOff x="0" y="0"/>
          <a:chExt cx="0" cy="0"/>
        </a:xfrm>
      </p:grpSpPr>
      <p:sp>
        <p:nvSpPr>
          <p:cNvPr id="159" name="Google Shape;159;p2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0" name="Google Shape;160;p2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2">
  <p:cSld name="大標題 - 上方_2">
    <p:spTree>
      <p:nvGrpSpPr>
        <p:cNvPr id="161" name="Shape 161"/>
        <p:cNvGrpSpPr/>
        <p:nvPr/>
      </p:nvGrpSpPr>
      <p:grpSpPr>
        <a:xfrm>
          <a:off x="0" y="0"/>
          <a:ext cx="0" cy="0"/>
          <a:chOff x="0" y="0"/>
          <a:chExt cx="0" cy="0"/>
        </a:xfrm>
      </p:grpSpPr>
      <p:sp>
        <p:nvSpPr>
          <p:cNvPr id="162" name="Google Shape;162;p2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3" name="Google Shape;163;p2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p:cSld name="TITLE_AND_BODY_1">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9pPr>
          </a:lstStyle>
          <a:p/>
        </p:txBody>
      </p:sp>
      <p:sp>
        <p:nvSpPr>
          <p:cNvPr id="166" name="Google Shape;166;p29"/>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indent="-342900" lvl="1" marL="914400" marR="0" rtl="0" algn="l">
              <a:lnSpc>
                <a:spcPct val="115000"/>
              </a:lnSpc>
              <a:spcBef>
                <a:spcPts val="16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7" name="Google Shape;16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68" name="Google Shape;168;p29"/>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1">
  <p:cSld name="TITLE_AND_BODY_2">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1" name="Google Shape;171;p30"/>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2" name="Google Shape;17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73" name="Google Shape;173;p30"/>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區段標題 1">
  <p:cSld name="SECTION_HEADER_1">
    <p:spTree>
      <p:nvGrpSpPr>
        <p:cNvPr id="174" name="Shape 174"/>
        <p:cNvGrpSpPr/>
        <p:nvPr/>
      </p:nvGrpSpPr>
      <p:grpSpPr>
        <a:xfrm>
          <a:off x="0" y="0"/>
          <a:ext cx="0" cy="0"/>
          <a:chOff x="0" y="0"/>
          <a:chExt cx="0" cy="0"/>
        </a:xfrm>
      </p:grpSpPr>
      <p:sp>
        <p:nvSpPr>
          <p:cNvPr id="175" name="Google Shape;175;p31"/>
          <p:cNvSpPr txBox="1"/>
          <p:nvPr>
            <p:ph type="title"/>
          </p:nvPr>
        </p:nvSpPr>
        <p:spPr>
          <a:xfrm>
            <a:off x="722313" y="3305176"/>
            <a:ext cx="7772400" cy="508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1" i="0" sz="4000" u="none" cap="none" strike="noStrike">
                <a:solidFill>
                  <a:srgbClr val="1D6EA7"/>
                </a:solidFill>
                <a:latin typeface="Calibri"/>
                <a:ea typeface="Calibri"/>
                <a:cs typeface="Calibri"/>
                <a:sym typeface="Calibri"/>
              </a:defRPr>
            </a:lvl1pPr>
            <a:lvl2pPr lvl="1"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2pPr>
            <a:lvl3pPr lvl="2"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3pPr>
            <a:lvl4pPr lvl="3"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4pPr>
            <a:lvl5pPr lvl="4"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5pPr>
            <a:lvl6pPr lvl="5"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6pPr>
            <a:lvl7pPr lvl="6"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7pPr>
            <a:lvl8pPr lvl="7"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8pPr>
            <a:lvl9pPr lvl="8"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9pPr>
          </a:lstStyle>
          <a:p/>
        </p:txBody>
      </p:sp>
      <p:sp>
        <p:nvSpPr>
          <p:cNvPr id="176" name="Google Shape;176;p31"/>
          <p:cNvSpPr txBox="1"/>
          <p:nvPr>
            <p:ph idx="1" type="body"/>
          </p:nvPr>
        </p:nvSpPr>
        <p:spPr>
          <a:xfrm>
            <a:off x="722313" y="3888485"/>
            <a:ext cx="7772400" cy="474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20000"/>
              </a:lnSpc>
              <a:spcBef>
                <a:spcPts val="200"/>
              </a:spcBef>
              <a:spcAft>
                <a:spcPts val="0"/>
              </a:spcAft>
              <a:buClr>
                <a:srgbClr val="FF7C80"/>
              </a:buClr>
              <a:buSzPts val="1600"/>
              <a:buFont typeface="Noto Sans Symbols"/>
              <a:buNone/>
              <a:defRPr b="0" i="0" sz="2000" u="none" cap="none" strike="noStrike">
                <a:solidFill>
                  <a:schemeClr val="dk1"/>
                </a:solidFill>
                <a:latin typeface="Calibri"/>
                <a:ea typeface="Calibri"/>
                <a:cs typeface="Calibri"/>
                <a:sym typeface="Calibri"/>
              </a:defRPr>
            </a:lvl1pPr>
            <a:lvl2pPr indent="-228600" lvl="1" marL="914400" marR="0" rtl="0" algn="l">
              <a:lnSpc>
                <a:spcPct val="120000"/>
              </a:lnSpc>
              <a:spcBef>
                <a:spcPts val="200"/>
              </a:spcBef>
              <a:spcAft>
                <a:spcPts val="0"/>
              </a:spcAft>
              <a:buClr>
                <a:srgbClr val="92D050"/>
              </a:buClr>
              <a:buSzPts val="1300"/>
              <a:buFont typeface="Noto Sans Symbols"/>
              <a:buNone/>
              <a:defRPr b="0" i="0" sz="1800" u="none" cap="none" strike="noStrike">
                <a:solidFill>
                  <a:schemeClr val="dk1"/>
                </a:solidFill>
                <a:latin typeface="Calibri"/>
                <a:ea typeface="Calibri"/>
                <a:cs typeface="Calibri"/>
                <a:sym typeface="Calibri"/>
              </a:defRPr>
            </a:lvl2pPr>
            <a:lvl3pPr indent="-228600" lvl="2" marL="1371600" marR="0" rtl="0" algn="l">
              <a:lnSpc>
                <a:spcPct val="120000"/>
              </a:lnSpc>
              <a:spcBef>
                <a:spcPts val="200"/>
              </a:spcBef>
              <a:spcAft>
                <a:spcPts val="0"/>
              </a:spcAft>
              <a:buClr>
                <a:srgbClr val="FF6600"/>
              </a:buClr>
              <a:buSzPts val="1200"/>
              <a:buFont typeface="Noto Sans Symbols"/>
              <a:buNone/>
              <a:defRPr b="0" i="0" sz="1600" u="none" cap="none" strike="noStrike">
                <a:solidFill>
                  <a:schemeClr val="dk1"/>
                </a:solidFill>
                <a:latin typeface="Calibri"/>
                <a:ea typeface="Calibri"/>
                <a:cs typeface="Calibri"/>
                <a:sym typeface="Calibri"/>
              </a:defRPr>
            </a:lvl3pPr>
            <a:lvl4pPr indent="-228600" lvl="3" marL="1828800" marR="0" rtl="0" algn="l">
              <a:lnSpc>
                <a:spcPct val="120000"/>
              </a:lnSpc>
              <a:spcBef>
                <a:spcPts val="200"/>
              </a:spcBef>
              <a:spcAft>
                <a:spcPts val="0"/>
              </a:spcAft>
              <a:buClr>
                <a:srgbClr val="0070C0"/>
              </a:buClr>
              <a:buSzPts val="11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20000"/>
              </a:lnSpc>
              <a:spcBef>
                <a:spcPts val="200"/>
              </a:spcBef>
              <a:spcAft>
                <a:spcPts val="0"/>
              </a:spcAft>
              <a:buClr>
                <a:srgbClr val="FFC000"/>
              </a:buClr>
              <a:buSzPts val="1100"/>
              <a:buFont typeface="Noto Sans Symbols"/>
              <a:buNone/>
              <a:defRPr b="0" i="0" sz="1400" u="none" cap="none" strike="noStrike">
                <a:solidFill>
                  <a:schemeClr val="dk1"/>
                </a:solidFill>
                <a:latin typeface="Calibri"/>
                <a:ea typeface="Calibri"/>
                <a:cs typeface="Calibri"/>
                <a:sym typeface="Calibri"/>
              </a:defRPr>
            </a:lvl5pPr>
            <a:lvl6pPr indent="-228600" lvl="5" marL="27432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20000"/>
              </a:lnSpc>
              <a:spcBef>
                <a:spcPts val="200"/>
              </a:spcBef>
              <a:spcAft>
                <a:spcPts val="200"/>
              </a:spcAft>
              <a:buClr>
                <a:schemeClr val="dk1"/>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77" name="Google Shape;177;p31"/>
          <p:cNvSpPr txBox="1"/>
          <p:nvPr>
            <p:ph idx="11" type="ftr"/>
          </p:nvPr>
        </p:nvSpPr>
        <p:spPr>
          <a:xfrm>
            <a:off x="3429000" y="4686300"/>
            <a:ext cx="1828800" cy="342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8" name="Google Shape;178;p31"/>
          <p:cNvSpPr txBox="1"/>
          <p:nvPr>
            <p:ph idx="12" type="sldNum"/>
          </p:nvPr>
        </p:nvSpPr>
        <p:spPr>
          <a:xfrm>
            <a:off x="8382000" y="4893469"/>
            <a:ext cx="762000" cy="249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179" name="Google Shape;179;p31"/>
          <p:cNvGrpSpPr/>
          <p:nvPr/>
        </p:nvGrpSpPr>
        <p:grpSpPr>
          <a:xfrm>
            <a:off x="611560" y="3219822"/>
            <a:ext cx="0" cy="667856"/>
            <a:chOff x="876610" y="694594"/>
            <a:chExt cx="0" cy="890475"/>
          </a:xfrm>
        </p:grpSpPr>
        <p:cxnSp>
          <p:nvCxnSpPr>
            <p:cNvPr id="180" name="Google Shape;180;p31"/>
            <p:cNvCxnSpPr/>
            <p:nvPr/>
          </p:nvCxnSpPr>
          <p:spPr>
            <a:xfrm rot="10800000">
              <a:off x="876610" y="868879"/>
              <a:ext cx="0" cy="180000"/>
            </a:xfrm>
            <a:prstGeom prst="straightConnector1">
              <a:avLst/>
            </a:prstGeom>
            <a:noFill/>
            <a:ln cap="flat" cmpd="sng" w="57150">
              <a:solidFill>
                <a:srgbClr val="E7B4D1"/>
              </a:solidFill>
              <a:prstDash val="solid"/>
              <a:round/>
              <a:headEnd len="sm" w="sm" type="none"/>
              <a:tailEnd len="sm" w="sm" type="none"/>
            </a:ln>
          </p:spPr>
        </p:cxnSp>
        <p:cxnSp>
          <p:nvCxnSpPr>
            <p:cNvPr id="181" name="Google Shape;181;p31"/>
            <p:cNvCxnSpPr/>
            <p:nvPr/>
          </p:nvCxnSpPr>
          <p:spPr>
            <a:xfrm rot="10800000">
              <a:off x="876610" y="694594"/>
              <a:ext cx="0" cy="180000"/>
            </a:xfrm>
            <a:prstGeom prst="straightConnector1">
              <a:avLst/>
            </a:prstGeom>
            <a:noFill/>
            <a:ln cap="flat" cmpd="sng" w="57150">
              <a:solidFill>
                <a:srgbClr val="A7D7D1"/>
              </a:solidFill>
              <a:prstDash val="solid"/>
              <a:round/>
              <a:headEnd len="sm" w="sm" type="none"/>
              <a:tailEnd len="sm" w="sm" type="none"/>
            </a:ln>
          </p:spPr>
        </p:cxnSp>
        <p:cxnSp>
          <p:nvCxnSpPr>
            <p:cNvPr id="182" name="Google Shape;182;p31"/>
            <p:cNvCxnSpPr/>
            <p:nvPr/>
          </p:nvCxnSpPr>
          <p:spPr>
            <a:xfrm rot="10800000">
              <a:off x="876610" y="1046974"/>
              <a:ext cx="0" cy="180000"/>
            </a:xfrm>
            <a:prstGeom prst="straightConnector1">
              <a:avLst/>
            </a:prstGeom>
            <a:noFill/>
            <a:ln cap="flat" cmpd="sng" w="57150">
              <a:solidFill>
                <a:srgbClr val="F6CA6A"/>
              </a:solidFill>
              <a:prstDash val="solid"/>
              <a:round/>
              <a:headEnd len="sm" w="sm" type="none"/>
              <a:tailEnd len="sm" w="sm" type="none"/>
            </a:ln>
          </p:spPr>
        </p:cxnSp>
        <p:cxnSp>
          <p:nvCxnSpPr>
            <p:cNvPr id="183" name="Google Shape;183;p31"/>
            <p:cNvCxnSpPr/>
            <p:nvPr/>
          </p:nvCxnSpPr>
          <p:spPr>
            <a:xfrm rot="10800000">
              <a:off x="876610" y="1225069"/>
              <a:ext cx="0" cy="180000"/>
            </a:xfrm>
            <a:prstGeom prst="straightConnector1">
              <a:avLst/>
            </a:prstGeom>
            <a:noFill/>
            <a:ln cap="flat" cmpd="sng" w="57150">
              <a:solidFill>
                <a:srgbClr val="C0D35B"/>
              </a:solidFill>
              <a:prstDash val="solid"/>
              <a:round/>
              <a:headEnd len="sm" w="sm" type="none"/>
              <a:tailEnd len="sm" w="sm" type="none"/>
            </a:ln>
          </p:spPr>
        </p:cxnSp>
        <p:cxnSp>
          <p:nvCxnSpPr>
            <p:cNvPr id="184" name="Google Shape;184;p31"/>
            <p:cNvCxnSpPr/>
            <p:nvPr/>
          </p:nvCxnSpPr>
          <p:spPr>
            <a:xfrm rot="10800000">
              <a:off x="876610" y="1405069"/>
              <a:ext cx="0" cy="180000"/>
            </a:xfrm>
            <a:prstGeom prst="straightConnector1">
              <a:avLst/>
            </a:prstGeom>
            <a:noFill/>
            <a:ln cap="flat" cmpd="sng" w="57150">
              <a:solidFill>
                <a:srgbClr val="D6D6D4"/>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5" name="Shape 185"/>
        <p:cNvGrpSpPr/>
        <p:nvPr/>
      </p:nvGrpSpPr>
      <p:grpSpPr>
        <a:xfrm>
          <a:off x="0" y="0"/>
          <a:ext cx="0" cy="0"/>
          <a:chOff x="0" y="0"/>
          <a:chExt cx="0" cy="0"/>
        </a:xfrm>
      </p:grpSpPr>
      <p:sp>
        <p:nvSpPr>
          <p:cNvPr id="186" name="Google Shape;186;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187" name="Google Shape;18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8" name="Shape 188"/>
        <p:cNvGrpSpPr/>
        <p:nvPr/>
      </p:nvGrpSpPr>
      <p:grpSpPr>
        <a:xfrm>
          <a:off x="0" y="0"/>
          <a:ext cx="0" cy="0"/>
          <a:chOff x="0" y="0"/>
          <a:chExt cx="0" cy="0"/>
        </a:xfrm>
      </p:grpSpPr>
      <p:sp>
        <p:nvSpPr>
          <p:cNvPr id="189" name="Google Shape;18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190" name="Google Shape;190;p3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cxnSp>
        <p:nvCxnSpPr>
          <p:cNvPr id="191" name="Google Shape;191;p33"/>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1" showMasterSp="0">
  <p:cSld name="大標題與項目符號_1">
    <p:spTree>
      <p:nvGrpSpPr>
        <p:cNvPr id="192" name="Shape 192"/>
        <p:cNvGrpSpPr/>
        <p:nvPr/>
      </p:nvGrpSpPr>
      <p:grpSpPr>
        <a:xfrm>
          <a:off x="0" y="0"/>
          <a:ext cx="0" cy="0"/>
          <a:chOff x="0" y="0"/>
          <a:chExt cx="0" cy="0"/>
        </a:xfrm>
      </p:grpSpPr>
      <p:sp>
        <p:nvSpPr>
          <p:cNvPr id="193" name="Google Shape;193;p3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94" name="Google Shape;194;p3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195" name="Google Shape;195;p34"/>
          <p:cNvGrpSpPr/>
          <p:nvPr/>
        </p:nvGrpSpPr>
        <p:grpSpPr>
          <a:xfrm>
            <a:off x="-17450" y="5084396"/>
            <a:ext cx="9178922" cy="59063"/>
            <a:chOff x="0" y="0"/>
            <a:chExt cx="24477125" cy="157500"/>
          </a:xfrm>
        </p:grpSpPr>
        <p:sp>
          <p:nvSpPr>
            <p:cNvPr id="196" name="Google Shape;196;p34"/>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7" name="Google Shape;197;p34"/>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8" name="Google Shape;198;p34"/>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99" name="Google Shape;199;p34"/>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200" name="Google Shape;200;p34"/>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201" name="Google Shape;201;p34"/>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202" name="Google Shape;202;p3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2" showMasterSp="0">
  <p:cSld name="大標題 - 中央_2">
    <p:spTree>
      <p:nvGrpSpPr>
        <p:cNvPr id="203" name="Shape 203"/>
        <p:cNvGrpSpPr/>
        <p:nvPr/>
      </p:nvGrpSpPr>
      <p:grpSpPr>
        <a:xfrm>
          <a:off x="0" y="0"/>
          <a:ext cx="0" cy="0"/>
          <a:chOff x="0" y="0"/>
          <a:chExt cx="0" cy="0"/>
        </a:xfrm>
      </p:grpSpPr>
      <p:sp>
        <p:nvSpPr>
          <p:cNvPr id="204" name="Google Shape;204;p35"/>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205" name="Google Shape;205;p35"/>
          <p:cNvGrpSpPr/>
          <p:nvPr/>
        </p:nvGrpSpPr>
        <p:grpSpPr>
          <a:xfrm>
            <a:off x="1075372" y="2889512"/>
            <a:ext cx="6521640" cy="17325"/>
            <a:chOff x="0" y="0"/>
            <a:chExt cx="17391040" cy="46200"/>
          </a:xfrm>
        </p:grpSpPr>
        <p:sp>
          <p:nvSpPr>
            <p:cNvPr id="206" name="Google Shape;206;p35"/>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7" name="Google Shape;207;p35"/>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8" name="Google Shape;208;p35"/>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209" name="Google Shape;209;p35"/>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10" name="Google Shape;210;p35"/>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211" name="Google Shape;211;p3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34" name="Shape 34"/>
        <p:cNvGrpSpPr/>
        <p:nvPr/>
      </p:nvGrpSpPr>
      <p:grpSpPr>
        <a:xfrm>
          <a:off x="0" y="0"/>
          <a:ext cx="0" cy="0"/>
          <a:chOff x="0" y="0"/>
          <a:chExt cx="0" cy="0"/>
        </a:xfrm>
      </p:grpSpPr>
      <p:sp>
        <p:nvSpPr>
          <p:cNvPr id="35" name="Google Shape;35;p5"/>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36" name="Google Shape;36;p5"/>
          <p:cNvGrpSpPr/>
          <p:nvPr/>
        </p:nvGrpSpPr>
        <p:grpSpPr>
          <a:xfrm>
            <a:off x="1075372" y="2889512"/>
            <a:ext cx="6521694" cy="17335"/>
            <a:chOff x="0" y="0"/>
            <a:chExt cx="17391183" cy="46227"/>
          </a:xfrm>
        </p:grpSpPr>
        <p:sp>
          <p:nvSpPr>
            <p:cNvPr id="37" name="Google Shape;37;p5"/>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8" name="Google Shape;38;p5"/>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40" name="Google Shape;40;p5"/>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41" name="Google Shape;41;p5"/>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42" name="Google Shape;42;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43" name="Shape 43"/>
        <p:cNvGrpSpPr/>
        <p:nvPr/>
      </p:nvGrpSpPr>
      <p:grpSpPr>
        <a:xfrm>
          <a:off x="0" y="0"/>
          <a:ext cx="0" cy="0"/>
          <a:chOff x="0" y="0"/>
          <a:chExt cx="0" cy="0"/>
        </a:xfrm>
      </p:grpSpPr>
      <p:sp>
        <p:nvSpPr>
          <p:cNvPr id="44" name="Google Shape;44;p6"/>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45" name="Google Shape;45;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46" name="Shape 46"/>
        <p:cNvGrpSpPr/>
        <p:nvPr/>
      </p:nvGrpSpPr>
      <p:grpSpPr>
        <a:xfrm>
          <a:off x="0" y="0"/>
          <a:ext cx="0" cy="0"/>
          <a:chOff x="0" y="0"/>
          <a:chExt cx="0" cy="0"/>
        </a:xfrm>
      </p:grpSpPr>
      <p:sp>
        <p:nvSpPr>
          <p:cNvPr id="47" name="Google Shape;47;p7"/>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48" name="Google Shape;48;p7"/>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49" name="Google Shape;49;p7"/>
          <p:cNvGrpSpPr/>
          <p:nvPr/>
        </p:nvGrpSpPr>
        <p:grpSpPr>
          <a:xfrm>
            <a:off x="-17450" y="5084396"/>
            <a:ext cx="9178902" cy="59104"/>
            <a:chOff x="0" y="0"/>
            <a:chExt cx="24477068" cy="157609"/>
          </a:xfrm>
        </p:grpSpPr>
        <p:sp>
          <p:nvSpPr>
            <p:cNvPr id="50" name="Google Shape;50;p7"/>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1" name="Google Shape;51;p7"/>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2" name="Google Shape;52;p7"/>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53" name="Google Shape;53;p7"/>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54" name="Google Shape;54;p7"/>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55" name="Google Shape;55;p7"/>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1.xml"/><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pic>
        <p:nvPicPr>
          <p:cNvPr descr="影像" id="83" name="Google Shape;83;p14"/>
          <p:cNvPicPr preferRelativeResize="0"/>
          <p:nvPr/>
        </p:nvPicPr>
        <p:blipFill rotWithShape="1">
          <a:blip r:embed="rId1">
            <a:alphaModFix amt="2990"/>
          </a:blip>
          <a:srcRect b="0" l="0" r="0" t="0"/>
          <a:stretch/>
        </p:blipFill>
        <p:spPr>
          <a:xfrm>
            <a:off x="1868181" y="818536"/>
            <a:ext cx="4055729" cy="3506429"/>
          </a:xfrm>
          <a:prstGeom prst="rect">
            <a:avLst/>
          </a:prstGeom>
          <a:noFill/>
          <a:ln>
            <a:noFill/>
          </a:ln>
        </p:spPr>
      </p:pic>
      <p:grpSp>
        <p:nvGrpSpPr>
          <p:cNvPr id="84" name="Google Shape;84;p14"/>
          <p:cNvGrpSpPr/>
          <p:nvPr/>
        </p:nvGrpSpPr>
        <p:grpSpPr>
          <a:xfrm>
            <a:off x="0" y="5078960"/>
            <a:ext cx="9143745" cy="64554"/>
            <a:chOff x="0" y="0"/>
            <a:chExt cx="13004900" cy="122400"/>
          </a:xfrm>
        </p:grpSpPr>
        <p:sp>
          <p:nvSpPr>
            <p:cNvPr id="85" name="Google Shape;85;p14"/>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6" name="Google Shape;86;p14"/>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7" name="Google Shape;87;p14"/>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sp>
        <p:nvSpPr>
          <p:cNvPr id="88" name="Google Shape;88;p14"/>
          <p:cNvSpPr txBox="1"/>
          <p:nvPr/>
        </p:nvSpPr>
        <p:spPr>
          <a:xfrm>
            <a:off x="892969" y="4564673"/>
            <a:ext cx="7358100" cy="274500"/>
          </a:xfrm>
          <a:prstGeom prst="rect">
            <a:avLst/>
          </a:prstGeom>
          <a:noFill/>
          <a:ln>
            <a:noFill/>
          </a:ln>
        </p:spPr>
        <p:txBody>
          <a:bodyPr anchorCtr="0" anchor="t"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500"/>
              <a:buFont typeface="Helvetica Neue"/>
              <a:buNone/>
            </a:pPr>
            <a:r>
              <a:rPr b="0" i="1" lang="zh-TW" sz="1500" u="none" cap="none" strike="noStrike">
                <a:solidFill>
                  <a:srgbClr val="000000"/>
                </a:solidFill>
                <a:latin typeface="Helvetica Neue"/>
                <a:ea typeface="Helvetica Neue"/>
                <a:cs typeface="Helvetica Neue"/>
                <a:sym typeface="Helvetica Neue"/>
              </a:rPr>
              <a:t>–台灣人工智慧學校</a:t>
            </a:r>
            <a:endParaRPr b="0" i="0" sz="900" u="none" cap="none" strike="noStrike">
              <a:solidFill>
                <a:srgbClr val="000000"/>
              </a:solidFill>
              <a:latin typeface="Arial"/>
              <a:ea typeface="Arial"/>
              <a:cs typeface="Arial"/>
              <a:sym typeface="Arial"/>
            </a:endParaRPr>
          </a:p>
        </p:txBody>
      </p:sp>
      <p:sp>
        <p:nvSpPr>
          <p:cNvPr id="89" name="Google Shape;89;p14"/>
          <p:cNvSpPr txBox="1"/>
          <p:nvPr/>
        </p:nvSpPr>
        <p:spPr>
          <a:xfrm>
            <a:off x="892969" y="1138535"/>
            <a:ext cx="7358100" cy="2544900"/>
          </a:xfrm>
          <a:prstGeom prst="rect">
            <a:avLst/>
          </a:prstGeom>
          <a:noFill/>
          <a:ln>
            <a:noFill/>
          </a:ln>
        </p:spPr>
        <p:txBody>
          <a:bodyPr anchorCtr="0" anchor="ctr" bIns="32750" lIns="32750" spcFirstLastPara="1" rIns="32750" wrap="square" tIns="32750">
            <a:noAutofit/>
          </a:bodyPr>
          <a:lstStyle/>
          <a:p>
            <a:pPr indent="0" lvl="0" marL="0" marR="0" rtl="0" algn="ctr">
              <a:lnSpc>
                <a:spcPct val="150000"/>
              </a:lnSpc>
              <a:spcBef>
                <a:spcPts val="0"/>
              </a:spcBef>
              <a:spcAft>
                <a:spcPts val="0"/>
              </a:spcAft>
              <a:buClr>
                <a:srgbClr val="000000"/>
              </a:buClr>
              <a:buSzPts val="2600"/>
              <a:buFont typeface="Arial"/>
              <a:buNone/>
            </a:pPr>
            <a:r>
              <a:rPr b="0" i="0" lang="zh-TW" sz="2600" u="none" cap="none" strike="noStrike">
                <a:solidFill>
                  <a:srgbClr val="000000"/>
                </a:solidFill>
                <a:latin typeface="Arial"/>
                <a:ea typeface="Arial"/>
                <a:cs typeface="Arial"/>
                <a:sym typeface="Arial"/>
              </a:rPr>
              <a:t>「版權聲明頁」</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zh-TW" sz="22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900" u="none" cap="none" strike="noStrike">
              <a:solidFill>
                <a:srgbClr val="000000"/>
              </a:solidFill>
              <a:latin typeface="Arial"/>
              <a:ea typeface="Arial"/>
              <a:cs typeface="Arial"/>
              <a:sym typeface="Arial"/>
            </a:endParaRPr>
          </a:p>
        </p:txBody>
      </p:sp>
      <p:sp>
        <p:nvSpPr>
          <p:cNvPr id="90" name="Google Shape;90;p14"/>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1" name="Google Shape;91;p14"/>
          <p:cNvSpPr txBox="1"/>
          <p:nvPr>
            <p:ph idx="1" type="body"/>
          </p:nvPr>
        </p:nvSpPr>
        <p:spPr>
          <a:xfrm>
            <a:off x="669727" y="1366242"/>
            <a:ext cx="7804500" cy="3315300"/>
          </a:xfrm>
          <a:prstGeom prst="rect">
            <a:avLst/>
          </a:prstGeom>
          <a:noFill/>
          <a:ln>
            <a:noFill/>
          </a:ln>
        </p:spPr>
        <p:txBody>
          <a:bodyPr anchorCtr="0" anchor="ctr" bIns="32750" lIns="32750" spcFirstLastPara="1" rIns="32750" wrap="square" tIns="32750">
            <a:noAutofit/>
          </a:bodyPr>
          <a:lstStyle>
            <a:lvl1pPr indent="-419100" lvl="0" marL="457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indent="-419100" lvl="1" marL="914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indent="-419100" lvl="2" marL="1371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indent="-419100" lvl="3" marL="1828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indent="-419100" lvl="4" marL="22860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92" name="Google Shape;92;p1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github.com/lucko515/tesla-stocks-prediction" TargetMode="External"/><Relationship Id="rId4" Type="http://schemas.openxmlformats.org/officeDocument/2006/relationships/hyperlink" Target="https://github.com/lucko515/tesla-stocks-predic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www.youtube.com/watch?v=5n4yr0addao" TargetMode="Externa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www.youtube.com/watch?v=wEXZ_Ap7LEo" TargetMode="Externa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www.youtube.com/watch?v=Mhkqg9bmNlY" TargetMode="Externa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tBUn-uCBX7Q1p6yEgGLsRIVnIfn9kJPN/view?usp=sharing" TargetMode="External"/><Relationship Id="rId4" Type="http://schemas.openxmlformats.org/officeDocument/2006/relationships/hyperlink" Target="https://drive.google.com/open?id=1R0P3drDRv8OZ97DolS_JfdZyMkxR5VBZ" TargetMode="External"/><Relationship Id="rId5" Type="http://schemas.openxmlformats.org/officeDocument/2006/relationships/hyperlink" Target="https://www.youtube.com/playlist?list=PL1f_B9coMEeATcBup_lNZh5u7ZrODW4FO" TargetMode="External"/><Relationship Id="rId6" Type="http://schemas.openxmlformats.org/officeDocument/2006/relationships/hyperlink" Target="https://drive.google.com/open?id=1deqSe8ErONtwhm_ZbXAuiNer06sFgYN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www.youtube.com/watch?v=omU3tPFAFwk" TargetMode="Externa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idx="4294967295" type="ctrTitle"/>
          </p:nvPr>
        </p:nvSpPr>
        <p:spPr>
          <a:xfrm>
            <a:off x="1474650" y="1095225"/>
            <a:ext cx="6194700" cy="1725600"/>
          </a:xfrm>
          <a:prstGeom prst="rect">
            <a:avLst/>
          </a:prstGeom>
          <a:noFill/>
          <a:ln>
            <a:noFill/>
          </a:ln>
        </p:spPr>
        <p:txBody>
          <a:bodyPr anchorCtr="0" anchor="b" bIns="26775" lIns="26775" spcFirstLastPara="1" rIns="26775" wrap="square" tIns="26775">
            <a:noAutofit/>
          </a:bodyPr>
          <a:lstStyle/>
          <a:p>
            <a:pPr indent="0" lvl="0" marL="0" marR="0" rtl="0" algn="ctr">
              <a:lnSpc>
                <a:spcPct val="100000"/>
              </a:lnSpc>
              <a:spcBef>
                <a:spcPts val="0"/>
              </a:spcBef>
              <a:spcAft>
                <a:spcPts val="0"/>
              </a:spcAft>
              <a:buClr>
                <a:srgbClr val="1A1A1A"/>
              </a:buClr>
              <a:buSzPts val="4200"/>
              <a:buFont typeface="Arial"/>
              <a:buNone/>
            </a:pPr>
            <a:r>
              <a:rPr b="0" i="0" lang="zh-TW" sz="4200" u="none" cap="none" strike="noStrike">
                <a:solidFill>
                  <a:srgbClr val="1A1A1A"/>
                </a:solidFill>
                <a:latin typeface="Arial"/>
                <a:ea typeface="Arial"/>
                <a:cs typeface="Arial"/>
                <a:sym typeface="Arial"/>
              </a:rPr>
              <a:t>遞迴神經網路與序列模型</a:t>
            </a:r>
            <a:endParaRPr b="0" i="0" sz="4200" u="none" cap="none" strike="noStrike">
              <a:solidFill>
                <a:srgbClr val="1A1A1A"/>
              </a:solidFill>
              <a:latin typeface="Arial"/>
              <a:ea typeface="Arial"/>
              <a:cs typeface="Arial"/>
              <a:sym typeface="Arial"/>
            </a:endParaRPr>
          </a:p>
        </p:txBody>
      </p:sp>
      <p:sp>
        <p:nvSpPr>
          <p:cNvPr id="217" name="Google Shape;217;p36"/>
          <p:cNvSpPr txBox="1"/>
          <p:nvPr>
            <p:ph idx="4294967295" type="subTitle"/>
          </p:nvPr>
        </p:nvSpPr>
        <p:spPr>
          <a:xfrm>
            <a:off x="1888926" y="2950714"/>
            <a:ext cx="5518500" cy="596100"/>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b="0" i="0" lang="zh-TW" sz="2500" u="none" cap="none" strike="noStrike">
                <a:solidFill>
                  <a:srgbClr val="A6AAA9"/>
                </a:solidFill>
                <a:latin typeface="Arial"/>
                <a:ea typeface="Arial"/>
                <a:cs typeface="Arial"/>
                <a:sym typeface="Arial"/>
              </a:rPr>
              <a:t>蔡炎龍＆教研處</a:t>
            </a:r>
            <a:endParaRPr b="0" i="0" sz="2500" u="none" cap="none" strike="noStrike">
              <a:solidFill>
                <a:srgbClr val="A6AAA9"/>
              </a:solidFill>
              <a:latin typeface="Arial"/>
              <a:ea typeface="Arial"/>
              <a:cs typeface="Arial"/>
              <a:sym typeface="Arial"/>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grpSp>
        <p:nvGrpSpPr>
          <p:cNvPr id="218" name="Google Shape;218;p36"/>
          <p:cNvGrpSpPr/>
          <p:nvPr/>
        </p:nvGrpSpPr>
        <p:grpSpPr>
          <a:xfrm>
            <a:off x="-17450" y="5084396"/>
            <a:ext cx="9178902" cy="59104"/>
            <a:chOff x="0" y="0"/>
            <a:chExt cx="24477068" cy="157609"/>
          </a:xfrm>
        </p:grpSpPr>
        <p:sp>
          <p:nvSpPr>
            <p:cNvPr id="219" name="Google Shape;219;p36"/>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0" name="Google Shape;220;p36"/>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1" name="Google Shape;221;p36"/>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Gradient Clipping</a:t>
            </a:r>
            <a:endParaRPr b="0" i="0" sz="2600" u="none" cap="none" strike="noStrike">
              <a:solidFill>
                <a:srgbClr val="1A1A1A"/>
              </a:solidFill>
              <a:latin typeface="Arial"/>
              <a:ea typeface="Arial"/>
              <a:cs typeface="Arial"/>
              <a:sym typeface="Arial"/>
            </a:endParaRPr>
          </a:p>
        </p:txBody>
      </p:sp>
      <p:sp>
        <p:nvSpPr>
          <p:cNvPr id="281" name="Google Shape;281;p45"/>
          <p:cNvSpPr txBox="1"/>
          <p:nvPr/>
        </p:nvSpPr>
        <p:spPr>
          <a:xfrm>
            <a:off x="525025" y="3426025"/>
            <a:ext cx="7670700" cy="685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RNN是個有記憶的神經網路，可以看做很深的神經網路。為了避免在很深的神經網路遇到梯度爆炸，因此需要gradient clipping</a:t>
            </a:r>
            <a:endParaRPr b="0" i="0" sz="1400" u="none" cap="none" strike="noStrike">
              <a:solidFill>
                <a:srgbClr val="000000"/>
              </a:solidFill>
              <a:latin typeface="Arial"/>
              <a:ea typeface="Arial"/>
              <a:cs typeface="Arial"/>
              <a:sym typeface="Arial"/>
            </a:endParaRPr>
          </a:p>
        </p:txBody>
      </p:sp>
      <p:pic>
        <p:nvPicPr>
          <p:cNvPr id="282" name="Google Shape;282;p45"/>
          <p:cNvPicPr preferRelativeResize="0"/>
          <p:nvPr/>
        </p:nvPicPr>
        <p:blipFill rotWithShape="1">
          <a:blip r:embed="rId3">
            <a:alphaModFix/>
          </a:blip>
          <a:srcRect b="0" l="0" r="0" t="0"/>
          <a:stretch/>
        </p:blipFill>
        <p:spPr>
          <a:xfrm>
            <a:off x="584450" y="933413"/>
            <a:ext cx="6754547" cy="23402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預測結果</a:t>
            </a:r>
            <a:endParaRPr b="0" i="0" sz="2600" u="none" cap="none" strike="noStrike">
              <a:solidFill>
                <a:srgbClr val="1A1A1A"/>
              </a:solidFill>
              <a:latin typeface="Arial"/>
              <a:ea typeface="Arial"/>
              <a:cs typeface="Arial"/>
              <a:sym typeface="Arial"/>
            </a:endParaRPr>
          </a:p>
        </p:txBody>
      </p:sp>
      <p:pic>
        <p:nvPicPr>
          <p:cNvPr id="288" name="Google Shape;288;p46"/>
          <p:cNvPicPr preferRelativeResize="0"/>
          <p:nvPr/>
        </p:nvPicPr>
        <p:blipFill rotWithShape="1">
          <a:blip r:embed="rId3">
            <a:alphaModFix/>
          </a:blip>
          <a:srcRect b="0" l="0" r="0" t="0"/>
          <a:stretch/>
        </p:blipFill>
        <p:spPr>
          <a:xfrm>
            <a:off x="152400" y="933413"/>
            <a:ext cx="8839202" cy="39527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程式練習 Tesla stock price predict</a:t>
            </a:r>
            <a:endParaRPr b="0" i="0" sz="3000" u="none" cap="none" strike="noStrike">
              <a:solidFill>
                <a:schemeClr val="dk1"/>
              </a:solidFill>
              <a:latin typeface="Arial"/>
              <a:ea typeface="Arial"/>
              <a:cs typeface="Arial"/>
              <a:sym typeface="Arial"/>
            </a:endParaRPr>
          </a:p>
        </p:txBody>
      </p:sp>
      <p:sp>
        <p:nvSpPr>
          <p:cNvPr id="294" name="Google Shape;294;p47"/>
          <p:cNvSpPr txBox="1"/>
          <p:nvPr/>
        </p:nvSpPr>
        <p:spPr>
          <a:xfrm>
            <a:off x="515350" y="988275"/>
            <a:ext cx="6912000" cy="2677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02_rnn_lstm_stock_prediction.ipynb</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練習如何把 data 轉換成 LSTM 可運算的格式</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練習建構 LSTM network</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p:txBody>
      </p:sp>
      <p:sp>
        <p:nvSpPr>
          <p:cNvPr id="295" name="Google Shape;295;p47"/>
          <p:cNvSpPr txBox="1"/>
          <p:nvPr/>
        </p:nvSpPr>
        <p:spPr>
          <a:xfrm>
            <a:off x="1889650" y="4141100"/>
            <a:ext cx="5537700" cy="828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1"/>
              </a:buClr>
              <a:buSzPts val="1100"/>
              <a:buFont typeface="Arial"/>
              <a:buNone/>
            </a:pPr>
            <a:r>
              <a:rPr b="0" i="0" lang="zh-TW" sz="1400" u="none" cap="none" strike="noStrike">
                <a:solidFill>
                  <a:srgbClr val="000000"/>
                </a:solidFill>
                <a:latin typeface="Arial"/>
                <a:ea typeface="Arial"/>
                <a:cs typeface="Arial"/>
                <a:sym typeface="Arial"/>
              </a:rPr>
              <a:t>參考連結：</a:t>
            </a:r>
            <a:r>
              <a:rPr b="0" i="0" lang="zh-TW" sz="1800" u="sng" cap="none" strike="noStrike">
                <a:solidFill>
                  <a:schemeClr val="hlink"/>
                </a:solidFill>
                <a:latin typeface="Arial"/>
                <a:ea typeface="Arial"/>
                <a:cs typeface="Arial"/>
                <a:sym typeface="Arial"/>
                <a:hlinkClick r:id="rId3"/>
              </a:rPr>
              <a:t>https://github.com/lucko515/tesla-stocks-prediction</a:t>
            </a:r>
            <a:endParaRPr b="0" i="0" sz="1800" u="sng" cap="none" strike="noStrike">
              <a:solidFill>
                <a:schemeClr val="hlink"/>
              </a:solidFill>
              <a:latin typeface="Arial"/>
              <a:ea typeface="Arial"/>
              <a:cs typeface="Arial"/>
              <a:sym typeface="Arial"/>
              <a:hlinkClick r:id="rId4"/>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1063852" y="2938200"/>
            <a:ext cx="64344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lang="zh-TW" sz="3200">
                <a:solidFill>
                  <a:srgbClr val="000000"/>
                </a:solidFill>
              </a:rPr>
              <a:t>IMDB情意分析(</a:t>
            </a:r>
            <a:r>
              <a:rPr lang="zh-TW" sz="3200">
                <a:solidFill>
                  <a:schemeClr val="dk1"/>
                </a:solidFill>
              </a:rPr>
              <a:t>Keras 實作)</a:t>
            </a:r>
            <a:endParaRPr sz="3200">
              <a:solidFill>
                <a:srgbClr val="000000"/>
              </a:solidFill>
            </a:endParaRPr>
          </a:p>
          <a:p>
            <a:pPr indent="0" lvl="0" marL="0" marR="0" rtl="0" algn="l">
              <a:lnSpc>
                <a:spcPct val="100000"/>
              </a:lnSpc>
              <a:spcBef>
                <a:spcPts val="0"/>
              </a:spcBef>
              <a:spcAft>
                <a:spcPts val="0"/>
              </a:spcAft>
              <a:buClr>
                <a:srgbClr val="56BADC"/>
              </a:buClr>
              <a:buSzPts val="4200"/>
              <a:buFont typeface="Arial"/>
              <a:buNone/>
            </a:pPr>
            <a:r>
              <a:t/>
            </a:r>
            <a:endParaRPr sz="3000">
              <a:solidFill>
                <a:srgbClr val="000000"/>
              </a:solidFill>
            </a:endParaRPr>
          </a:p>
        </p:txBody>
      </p:sp>
      <p:sp>
        <p:nvSpPr>
          <p:cNvPr id="301" name="Google Shape;301;p48"/>
          <p:cNvSpPr txBox="1"/>
          <p:nvPr>
            <p:ph idx="1" type="body"/>
          </p:nvPr>
        </p:nvSpPr>
        <p:spPr>
          <a:xfrm>
            <a:off x="1120575" y="2518350"/>
            <a:ext cx="5518500" cy="3399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1000" u="none" cap="none" strike="noStrike">
              <a:solidFill>
                <a:srgbClr val="A6AAA9"/>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0601讀入IMDB數據庫</a:t>
            </a:r>
            <a:endParaRPr b="0" i="0" sz="2600" u="none" cap="none" strike="noStrike">
              <a:solidFill>
                <a:srgbClr val="1A1A1A"/>
              </a:solidFill>
              <a:latin typeface="Arial"/>
              <a:ea typeface="Arial"/>
              <a:cs typeface="Arial"/>
              <a:sym typeface="Arial"/>
            </a:endParaRPr>
          </a:p>
        </p:txBody>
      </p:sp>
      <p:pic>
        <p:nvPicPr>
          <p:cNvPr id="307" name="Google Shape;307;p49" title="0601讀入IMDB數據庫.mp4">
            <a:hlinkClick r:id="rId3"/>
          </p:cNvPr>
          <p:cNvPicPr preferRelativeResize="0"/>
          <p:nvPr/>
        </p:nvPicPr>
        <p:blipFill rotWithShape="1">
          <a:blip r:embed="rId4">
            <a:alphaModFix/>
          </a:blip>
          <a:srcRect b="0" l="0" r="0" t="0"/>
          <a:stretch/>
        </p:blipFill>
        <p:spPr>
          <a:xfrm>
            <a:off x="1732863" y="784175"/>
            <a:ext cx="5678275" cy="425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0602數據的前處理</a:t>
            </a:r>
            <a:endParaRPr b="0" i="0" sz="2600" u="none" cap="none" strike="noStrike">
              <a:solidFill>
                <a:srgbClr val="1A1A1A"/>
              </a:solidFill>
              <a:latin typeface="Arial"/>
              <a:ea typeface="Arial"/>
              <a:cs typeface="Arial"/>
              <a:sym typeface="Arial"/>
            </a:endParaRPr>
          </a:p>
        </p:txBody>
      </p:sp>
      <p:pic>
        <p:nvPicPr>
          <p:cNvPr id="313" name="Google Shape;313;p50" title="0602數據的前處理.mp4">
            <a:hlinkClick r:id="rId3"/>
          </p:cNvPr>
          <p:cNvPicPr preferRelativeResize="0"/>
          <p:nvPr/>
        </p:nvPicPr>
        <p:blipFill rotWithShape="1">
          <a:blip r:embed="rId4">
            <a:alphaModFix/>
          </a:blip>
          <a:srcRect b="0" l="0" r="0" t="0"/>
          <a:stretch/>
        </p:blipFill>
        <p:spPr>
          <a:xfrm>
            <a:off x="1777763" y="837050"/>
            <a:ext cx="5588476" cy="419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0603建置RNN和評估</a:t>
            </a:r>
            <a:endParaRPr b="0" i="0" sz="2600" u="none" cap="none" strike="noStrike">
              <a:solidFill>
                <a:srgbClr val="1A1A1A"/>
              </a:solidFill>
              <a:latin typeface="Arial"/>
              <a:ea typeface="Arial"/>
              <a:cs typeface="Arial"/>
              <a:sym typeface="Arial"/>
            </a:endParaRPr>
          </a:p>
        </p:txBody>
      </p:sp>
      <p:pic>
        <p:nvPicPr>
          <p:cNvPr id="319" name="Google Shape;319;p51" title="0603建置RNN和評估.mp4">
            <a:hlinkClick r:id="rId3"/>
          </p:cNvPr>
          <p:cNvPicPr preferRelativeResize="0"/>
          <p:nvPr/>
        </p:nvPicPr>
        <p:blipFill rotWithShape="1">
          <a:blip r:embed="rId4">
            <a:alphaModFix/>
          </a:blip>
          <a:srcRect b="0" l="0" r="0" t="0"/>
          <a:stretch/>
        </p:blipFill>
        <p:spPr>
          <a:xfrm>
            <a:off x="1466050" y="857250"/>
            <a:ext cx="5597425" cy="4198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概要</a:t>
            </a:r>
            <a:endParaRPr/>
          </a:p>
        </p:txBody>
      </p:sp>
      <p:sp>
        <p:nvSpPr>
          <p:cNvPr id="325" name="Google Shape;325;p52"/>
          <p:cNvSpPr txBox="1"/>
          <p:nvPr/>
        </p:nvSpPr>
        <p:spPr>
          <a:xfrm>
            <a:off x="531700" y="1150225"/>
            <a:ext cx="80778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前面炎龍老師的所講解關於IMDB的概念，我想沒聽過的同學們，應該有稍稍了解到了，這次我們的實作練習，嘗試以Tensorflow.keras的API來進行實作，</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先將每筆不定數的詞庫資料固定大小後，並且進行One Hot Encode後，</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為了避免輸入資料維度過為龐大，我們必須先進行Embedding的動作後，再送入LSTM進行訓練。</a:t>
            </a:r>
            <a:br>
              <a:rPr b="0" i="0" lang="zh-TW"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數據取得與前處理</a:t>
            </a:r>
            <a:endParaRPr/>
          </a:p>
        </p:txBody>
      </p:sp>
      <p:sp>
        <p:nvSpPr>
          <p:cNvPr id="331" name="Google Shape;331;p53"/>
          <p:cNvSpPr txBox="1"/>
          <p:nvPr/>
        </p:nvSpPr>
        <p:spPr>
          <a:xfrm>
            <a:off x="531700" y="1150225"/>
            <a:ext cx="80778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from keras.datasets import imdb</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(x_train, y_train), (x_test, y_test) = imdb.load_data(num_words = 10000)</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透過Keras取得IMDB的資料集。</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zh-TW" sz="1800" u="none" cap="none" strike="noStrike">
                <a:solidFill>
                  <a:schemeClr val="dk1"/>
                </a:solidFill>
                <a:latin typeface="Arial"/>
                <a:ea typeface="Arial"/>
                <a:cs typeface="Arial"/>
                <a:sym typeface="Arial"/>
              </a:rPr>
              <a:t>x_train = sequence.pad_sequences(x_train, maxlen=100)</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zh-TW" sz="1800" u="none" cap="none" strike="noStrike">
                <a:solidFill>
                  <a:schemeClr val="dk1"/>
                </a:solidFill>
                <a:latin typeface="Arial"/>
                <a:ea typeface="Arial"/>
                <a:cs typeface="Arial"/>
                <a:sym typeface="Arial"/>
              </a:rPr>
              <a:t>x_test = sequence.pad_sequences(x_test, maxlen=100)</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由於RNN的輸入限制，也因為評論的資料數不固定，所以我們要固定輸入資料長度後，才能進行訓練以及辨識的使用。</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一圖了解架構程式架構</a:t>
            </a:r>
            <a:endParaRPr/>
          </a:p>
        </p:txBody>
      </p:sp>
      <p:sp>
        <p:nvSpPr>
          <p:cNvPr id="337" name="Google Shape;337;p54"/>
          <p:cNvSpPr txBox="1"/>
          <p:nvPr/>
        </p:nvSpPr>
        <p:spPr>
          <a:xfrm>
            <a:off x="470550" y="601175"/>
            <a:ext cx="6622800" cy="2322300"/>
          </a:xfrm>
          <a:prstGeom prst="rect">
            <a:avLst/>
          </a:prstGeom>
          <a:noFill/>
          <a:ln>
            <a:noFill/>
          </a:ln>
        </p:spPr>
        <p:txBody>
          <a:bodyPr anchorCtr="0" anchor="t" bIns="91425" lIns="91425" spcFirstLastPara="1" rIns="91425" wrap="square" tIns="91425">
            <a:noAutofit/>
          </a:bodyPr>
          <a:lstStyle/>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zh-TW" sz="1800" u="none" cap="none" strike="noStrike">
                <a:solidFill>
                  <a:schemeClr val="dk1"/>
                </a:solidFill>
                <a:latin typeface="Arial"/>
                <a:ea typeface="Arial"/>
                <a:cs typeface="Arial"/>
                <a:sym typeface="Arial"/>
              </a:rPr>
              <a:t>首先我們需要將輸入的資料，由於文字進行One hot encode處理後維度太大，所以我們先進行Embedding的動作，將輸入的維度壓縮，再來進入我們的LSTM的Model中，由於在IMDB中只需要分辨好與壞的評論結果，所以我們的Dense(Fully connected Layer)只需要輸出一個Neuron。</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4"/>
          <p:cNvSpPr txBox="1"/>
          <p:nvPr/>
        </p:nvSpPr>
        <p:spPr>
          <a:xfrm>
            <a:off x="2015200" y="3513150"/>
            <a:ext cx="4980000" cy="1898700"/>
          </a:xfrm>
          <a:prstGeom prst="rect">
            <a:avLst/>
          </a:prstGeom>
          <a:noFill/>
          <a:ln>
            <a:noFill/>
          </a:ln>
        </p:spPr>
        <p:txBody>
          <a:bodyPr anchorCtr="0" anchor="t" bIns="91425" lIns="91425" spcFirstLastPara="1" rIns="91425" wrap="square" tIns="91425">
            <a:noAutofit/>
          </a:bodyPr>
          <a:lstStyle/>
          <a:p>
            <a:pPr indent="0" lvl="0" marL="1371600" marR="0" rtl="0" algn="l">
              <a:lnSpc>
                <a:spcPct val="115000"/>
              </a:lnSpc>
              <a:spcBef>
                <a:spcPts val="0"/>
              </a:spcBef>
              <a:spcAft>
                <a:spcPts val="0"/>
              </a:spcAft>
              <a:buClr>
                <a:srgbClr val="000000"/>
              </a:buClr>
              <a:buSzPts val="1400"/>
              <a:buFont typeface="Arial"/>
              <a:buNone/>
            </a:pPr>
            <a:r>
              <a:rPr b="0" i="0" lang="zh-TW" sz="1400" u="none" cap="none" strike="noStrike">
                <a:solidFill>
                  <a:schemeClr val="dk1"/>
                </a:solidFill>
                <a:latin typeface="Arial"/>
                <a:ea typeface="Arial"/>
                <a:cs typeface="Arial"/>
                <a:sym typeface="Arial"/>
              </a:rPr>
              <a:t>model = Sequential()</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rPr b="0" i="0" lang="zh-TW" sz="1400" u="none" cap="none" strike="noStrike">
                <a:solidFill>
                  <a:schemeClr val="dk1"/>
                </a:solidFill>
                <a:latin typeface="Arial"/>
                <a:ea typeface="Arial"/>
                <a:cs typeface="Arial"/>
                <a:sym typeface="Arial"/>
              </a:rPr>
              <a:t>model.add(Embedding(10000, 128))</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rPr b="0" i="0" lang="zh-TW" sz="1400" u="none" cap="none" strike="noStrike">
                <a:solidFill>
                  <a:schemeClr val="dk1"/>
                </a:solidFill>
                <a:latin typeface="Arial"/>
                <a:ea typeface="Arial"/>
                <a:cs typeface="Arial"/>
                <a:sym typeface="Arial"/>
              </a:rPr>
              <a:t>model.add(LSTM(150))</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rPr b="0" i="0" lang="zh-TW" sz="1400" u="none" cap="none" strike="noStrike">
                <a:solidFill>
                  <a:schemeClr val="dk1"/>
                </a:solidFill>
                <a:latin typeface="Arial"/>
                <a:ea typeface="Arial"/>
                <a:cs typeface="Arial"/>
                <a:sym typeface="Arial"/>
              </a:rPr>
              <a:t>model.add(Dense(1, activation = 'sigmoid'))</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zh-TW" sz="1400" u="none" cap="none" strike="noStrike">
                <a:solidFill>
                  <a:srgbClr val="FF0000"/>
                </a:solidFill>
                <a:latin typeface="Arial"/>
                <a:ea typeface="Arial"/>
                <a:cs typeface="Arial"/>
                <a:sym typeface="Arial"/>
              </a:rPr>
              <a:t>(小提示：Embedding的概念會在下一頁有簡單的說明）</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pic>
        <p:nvPicPr>
          <p:cNvPr id="339" name="Google Shape;339;p54"/>
          <p:cNvPicPr preferRelativeResize="0"/>
          <p:nvPr/>
        </p:nvPicPr>
        <p:blipFill rotWithShape="1">
          <a:blip r:embed="rId3">
            <a:alphaModFix/>
          </a:blip>
          <a:srcRect b="0" l="0" r="0" t="0"/>
          <a:stretch/>
        </p:blipFill>
        <p:spPr>
          <a:xfrm>
            <a:off x="7457500" y="1153075"/>
            <a:ext cx="1416675" cy="3515801"/>
          </a:xfrm>
          <a:prstGeom prst="rect">
            <a:avLst/>
          </a:prstGeom>
          <a:noFill/>
          <a:ln>
            <a:noFill/>
          </a:ln>
        </p:spPr>
      </p:pic>
      <p:sp>
        <p:nvSpPr>
          <p:cNvPr id="340" name="Google Shape;340;p54"/>
          <p:cNvSpPr/>
          <p:nvPr/>
        </p:nvSpPr>
        <p:spPr>
          <a:xfrm>
            <a:off x="6894925" y="1515525"/>
            <a:ext cx="692700" cy="3021600"/>
          </a:xfrm>
          <a:prstGeom prst="leftBrace">
            <a:avLst>
              <a:gd fmla="val 30674" name="adj1"/>
              <a:gd fmla="val 85936"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Clr>
                <a:srgbClr val="1A1A1A"/>
              </a:buClr>
              <a:buSzPts val="2600"/>
              <a:buFont typeface="Arial"/>
              <a:buNone/>
            </a:pPr>
            <a:r>
              <a:rPr lang="zh-TW"/>
              <a:t>圖解 Embedding</a:t>
            </a:r>
            <a:endParaRPr/>
          </a:p>
        </p:txBody>
      </p:sp>
      <p:sp>
        <p:nvSpPr>
          <p:cNvPr id="346" name="Google Shape;346;p55"/>
          <p:cNvSpPr txBox="1"/>
          <p:nvPr/>
        </p:nvSpPr>
        <p:spPr>
          <a:xfrm>
            <a:off x="6064100" y="4329650"/>
            <a:ext cx="3000000" cy="56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https://keras.io/layers/embeddings/</a:t>
            </a:r>
            <a:endParaRPr b="0" i="0" sz="1400" u="none" cap="none" strike="noStrike">
              <a:solidFill>
                <a:srgbClr val="000000"/>
              </a:solidFill>
              <a:latin typeface="Arial"/>
              <a:ea typeface="Arial"/>
              <a:cs typeface="Arial"/>
              <a:sym typeface="Arial"/>
            </a:endParaRPr>
          </a:p>
        </p:txBody>
      </p:sp>
      <p:pic>
        <p:nvPicPr>
          <p:cNvPr id="347" name="Google Shape;347;p55"/>
          <p:cNvPicPr preferRelativeResize="0"/>
          <p:nvPr/>
        </p:nvPicPr>
        <p:blipFill rotWithShape="1">
          <a:blip r:embed="rId3">
            <a:alphaModFix/>
          </a:blip>
          <a:srcRect b="0" l="0" r="0" t="0"/>
          <a:stretch/>
        </p:blipFill>
        <p:spPr>
          <a:xfrm>
            <a:off x="-68450" y="983925"/>
            <a:ext cx="7205228" cy="4301173"/>
          </a:xfrm>
          <a:prstGeom prst="rect">
            <a:avLst/>
          </a:prstGeom>
          <a:noFill/>
          <a:ln>
            <a:noFill/>
          </a:ln>
        </p:spPr>
      </p:pic>
      <p:sp>
        <p:nvSpPr>
          <p:cNvPr id="348" name="Google Shape;348;p55"/>
          <p:cNvSpPr txBox="1"/>
          <p:nvPr/>
        </p:nvSpPr>
        <p:spPr>
          <a:xfrm>
            <a:off x="5560100" y="1238575"/>
            <a:ext cx="3583800" cy="22497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以文字輸入來舉例，利用類神經網路訓練，使其所對應文字Target達至最大值，最後每個文字的One Hot Encode輸入與權重矩陣運算後後得出向量則就是我們要的。</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zh-TW"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31" name="Google Shape;231;p38"/>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 name="Google Shape;232;p38"/>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233" name="Google Shape;233;p38"/>
          <p:cNvSpPr txBox="1"/>
          <p:nvPr/>
        </p:nvSpPr>
        <p:spPr>
          <a:xfrm>
            <a:off x="4222200" y="775025"/>
            <a:ext cx="4581300" cy="3762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1.	</a:t>
            </a:r>
            <a:r>
              <a:rPr b="0" i="0" lang="zh-TW" sz="2400" u="none" cap="none" strike="noStrike">
                <a:solidFill>
                  <a:schemeClr val="dk1"/>
                </a:solidFill>
                <a:latin typeface="Arial"/>
                <a:ea typeface="Arial"/>
                <a:cs typeface="Arial"/>
                <a:sym typeface="Arial"/>
              </a:rPr>
              <a:t>Stock prediction</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zh-TW" sz="2400" u="none" cap="none" strike="noStrike">
                <a:solidFill>
                  <a:schemeClr val="dk1"/>
                </a:solidFill>
                <a:latin typeface="Arial"/>
                <a:ea typeface="Arial"/>
                <a:cs typeface="Arial"/>
                <a:sym typeface="Arial"/>
              </a:rPr>
              <a:t>	(Tensorflow實作)</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2.	</a:t>
            </a:r>
            <a:r>
              <a:rPr b="0" i="0" lang="zh-TW" sz="2400" u="none" cap="none" strike="noStrike">
                <a:solidFill>
                  <a:schemeClr val="dk1"/>
                </a:solidFill>
                <a:latin typeface="Arial"/>
                <a:ea typeface="Arial"/>
                <a:cs typeface="Arial"/>
                <a:sym typeface="Arial"/>
              </a:rPr>
              <a:t>IMDB情意分析</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zh-TW" sz="2400" u="none" cap="none" strike="noStrike">
                <a:solidFill>
                  <a:schemeClr val="dk1"/>
                </a:solidFill>
                <a:latin typeface="Arial"/>
                <a:ea typeface="Arial"/>
                <a:cs typeface="Arial"/>
                <a:sym typeface="Arial"/>
              </a:rPr>
              <a:t>	(Keras實作)</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400" u="none" cap="none" strike="noStrike">
              <a:solidFill>
                <a:srgbClr val="000000"/>
              </a:solidFill>
              <a:latin typeface="Arial"/>
              <a:ea typeface="Arial"/>
              <a:cs typeface="Arial"/>
              <a:sym typeface="Arial"/>
            </a:endParaRPr>
          </a:p>
        </p:txBody>
      </p:sp>
      <p:sp>
        <p:nvSpPr>
          <p:cNvPr id="234" name="Google Shape;234;p38"/>
          <p:cNvSpPr txBox="1"/>
          <p:nvPr>
            <p:ph idx="1" type="body"/>
          </p:nvPr>
        </p:nvSpPr>
        <p:spPr>
          <a:xfrm>
            <a:off x="557800" y="3852592"/>
            <a:ext cx="5943000" cy="10020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3"/>
              </a:rPr>
              <a:t>講師投影片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4"/>
              </a:rPr>
              <a:t>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5"/>
              </a:rPr>
              <a:t>影片播放列表</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chemeClr val="dk1"/>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6"/>
              </a:rPr>
              <a:t>程式碼：~/courses-tpe/RNN/part2</a:t>
            </a:r>
            <a:endParaRPr b="0" i="0" sz="1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idx="4294967295" type="title"/>
          </p:nvPr>
        </p:nvSpPr>
        <p:spPr>
          <a:xfrm>
            <a:off x="519748" y="164306"/>
            <a:ext cx="8104500" cy="568200"/>
          </a:xfrm>
          <a:prstGeom prst="rect">
            <a:avLst/>
          </a:prstGeom>
          <a:noFill/>
          <a:ln>
            <a:noFill/>
          </a:ln>
        </p:spPr>
        <p:txBody>
          <a:bodyPr anchorCtr="0" anchor="ctr" bIns="32750" lIns="32750" spcFirstLastPara="1" rIns="32750" wrap="square" tIns="32750">
            <a:noAutofit/>
          </a:bodyPr>
          <a:lstStyle/>
          <a:p>
            <a:pPr indent="0" lvl="0" marL="0" rtl="0" algn="l">
              <a:lnSpc>
                <a:spcPct val="100000"/>
              </a:lnSpc>
              <a:spcBef>
                <a:spcPts val="0"/>
              </a:spcBef>
              <a:spcAft>
                <a:spcPts val="0"/>
              </a:spcAft>
              <a:buSzPts val="5200"/>
              <a:buNone/>
            </a:pPr>
            <a:r>
              <a:rPr lang="zh-TW" sz="2700"/>
              <a:t>Code / Data 放在 hub 中的 courses 內</a:t>
            </a:r>
            <a:endParaRPr sz="2700"/>
          </a:p>
        </p:txBody>
      </p:sp>
      <p:sp>
        <p:nvSpPr>
          <p:cNvPr id="240" name="Google Shape;240;p39"/>
          <p:cNvSpPr txBox="1"/>
          <p:nvPr/>
        </p:nvSpPr>
        <p:spPr>
          <a:xfrm>
            <a:off x="606009" y="1030678"/>
            <a:ext cx="7968900" cy="3746100"/>
          </a:xfrm>
          <a:prstGeom prst="rect">
            <a:avLst/>
          </a:prstGeom>
          <a:noFill/>
          <a:ln>
            <a:noFill/>
          </a:ln>
        </p:spPr>
        <p:txBody>
          <a:bodyPr anchorCtr="0" anchor="t" bIns="34275" lIns="34275" spcFirstLastPara="1" rIns="34275" wrap="square" tIns="34275">
            <a:noAutofit/>
          </a:bodyPr>
          <a:lstStyle/>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為維護課程資料 , courses 中的檔案皆為 read-only, 如需修改請 cp 至自身的環境中</a:t>
            </a:r>
            <a:endParaRPr b="0" i="0" sz="2300" u="none" cap="none" strike="noStrike">
              <a:solidFill>
                <a:srgbClr val="595959"/>
              </a:solidFill>
              <a:latin typeface="Arial"/>
              <a:ea typeface="Arial"/>
              <a:cs typeface="Arial"/>
              <a:sym typeface="Arial"/>
            </a:endParaRPr>
          </a:p>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打開 terminal, 輸入</a:t>
            </a:r>
            <a:endParaRPr b="0" i="0" sz="2300" u="none" cap="none" strike="noStrike">
              <a:solidFill>
                <a:srgbClr val="595959"/>
              </a:solidFill>
              <a:latin typeface="Arial"/>
              <a:ea typeface="Arial"/>
              <a:cs typeface="Arial"/>
              <a:sym typeface="Aria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[台北班]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courses-tpe/RNN/part2</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[新竹班]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courses-hsi/RNN/part2</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[台中班]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courses-txg/RNN/part2</a:t>
            </a:r>
            <a:r>
              <a:rPr lang="zh-TW" sz="2000">
                <a:solidFill>
                  <a:schemeClr val="dk1"/>
                </a:solidFill>
              </a:rPr>
              <a:t> </a:t>
            </a:r>
            <a:r>
              <a:rPr lang="zh-TW" sz="2000">
                <a:solidFill>
                  <a:srgbClr val="3C78D8"/>
                </a:solidFill>
              </a:rPr>
              <a:t>&lt;存放至本機的名稱&gt;</a:t>
            </a:r>
            <a:endParaRPr sz="2000">
              <a:solidFill>
                <a:schemeClr val="dk1"/>
              </a:solidFill>
            </a:endParaRPr>
          </a:p>
          <a:p>
            <a:pPr indent="0" lvl="0" marL="914400" marR="0" rtl="0" algn="l">
              <a:lnSpc>
                <a:spcPct val="115000"/>
              </a:lnSpc>
              <a:spcBef>
                <a:spcPts val="0"/>
              </a:spcBef>
              <a:spcAft>
                <a:spcPts val="0"/>
              </a:spcAft>
              <a:buNone/>
            </a:pPr>
            <a:r>
              <a:t/>
            </a:r>
            <a:endParaRPr sz="2000">
              <a:solidFill>
                <a:srgbClr val="3C78D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1063850" y="2938200"/>
            <a:ext cx="75567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b="0" i="0" lang="zh-TW" sz="3200" u="none" cap="none" strike="noStrike">
                <a:solidFill>
                  <a:srgbClr val="000000"/>
                </a:solidFill>
                <a:latin typeface="Arial"/>
                <a:ea typeface="Arial"/>
                <a:cs typeface="Arial"/>
                <a:sym typeface="Arial"/>
              </a:rPr>
              <a:t>Stock prediction</a:t>
            </a:r>
            <a:r>
              <a:rPr lang="zh-TW" sz="3200">
                <a:solidFill>
                  <a:srgbClr val="000000"/>
                </a:solidFill>
              </a:rPr>
              <a:t> (Tensorflow 實作)</a:t>
            </a:r>
            <a:endParaRPr sz="3200">
              <a:solidFill>
                <a:srgbClr val="000000"/>
              </a:solidFill>
            </a:endParaRPr>
          </a:p>
        </p:txBody>
      </p:sp>
      <p:sp>
        <p:nvSpPr>
          <p:cNvPr id="246" name="Google Shape;246;p40"/>
          <p:cNvSpPr txBox="1"/>
          <p:nvPr>
            <p:ph idx="1" type="body"/>
          </p:nvPr>
        </p:nvSpPr>
        <p:spPr>
          <a:xfrm>
            <a:off x="1120575" y="2518350"/>
            <a:ext cx="5518500" cy="3399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1000" u="none" cap="none" strike="noStrike">
              <a:solidFill>
                <a:srgbClr val="A6AAA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rgbClr val="1A1A1A"/>
                </a:solidFill>
                <a:latin typeface="Arial"/>
                <a:ea typeface="Arial"/>
                <a:cs typeface="Arial"/>
                <a:sym typeface="Arial"/>
              </a:rPr>
              <a:t>rnn 04 Tesla_stock_predict</a:t>
            </a:r>
            <a:endParaRPr b="0" i="0" u="none" cap="none" strike="noStrike">
              <a:solidFill>
                <a:srgbClr val="1A1A1A"/>
              </a:solidFill>
              <a:latin typeface="Arial"/>
              <a:ea typeface="Arial"/>
              <a:cs typeface="Arial"/>
              <a:sym typeface="Arial"/>
            </a:endParaRPr>
          </a:p>
        </p:txBody>
      </p:sp>
      <p:pic>
        <p:nvPicPr>
          <p:cNvPr id="252" name="Google Shape;252;p41" title="rnn 04 Tesla_stock_predict.mp4">
            <a:hlinkClick r:id="rId3"/>
          </p:cNvPr>
          <p:cNvPicPr preferRelativeResize="0"/>
          <p:nvPr/>
        </p:nvPicPr>
        <p:blipFill rotWithShape="1">
          <a:blip r:embed="rId4">
            <a:alphaModFix/>
          </a:blip>
          <a:srcRect b="0" l="0" r="0" t="0"/>
          <a:stretch/>
        </p:blipFill>
        <p:spPr>
          <a:xfrm>
            <a:off x="1734500" y="784175"/>
            <a:ext cx="5675000" cy="4256250"/>
          </a:xfrm>
          <a:prstGeom prst="rect">
            <a:avLst/>
          </a:prstGeom>
          <a:noFill/>
          <a:ln>
            <a:noFill/>
          </a:ln>
        </p:spPr>
      </p:pic>
      <p:sp>
        <p:nvSpPr>
          <p:cNvPr id="253" name="Google Shape;253;p41"/>
          <p:cNvSpPr txBox="1"/>
          <p:nvPr/>
        </p:nvSpPr>
        <p:spPr>
          <a:xfrm>
            <a:off x="5205200" y="372475"/>
            <a:ext cx="4289700" cy="6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FF"/>
                </a:solidFill>
                <a:latin typeface="Arial"/>
                <a:ea typeface="Arial"/>
                <a:cs typeface="Arial"/>
                <a:sym typeface="Arial"/>
              </a:rPr>
              <a:t>部分程式碼有做修改，程式請以hub上的為主</a:t>
            </a:r>
            <a:endParaRPr b="0" i="0" sz="1400" u="none" cap="none" strike="noStrike">
              <a:solidFill>
                <a:srgbClr val="0000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rgbClr val="1A1A1A"/>
                </a:solidFill>
                <a:latin typeface="Arial"/>
                <a:ea typeface="Arial"/>
                <a:cs typeface="Arial"/>
                <a:sym typeface="Arial"/>
              </a:rPr>
              <a:t>處理時間序列問題</a:t>
            </a:r>
            <a:endParaRPr b="0" i="0" u="none" cap="none" strike="noStrike">
              <a:solidFill>
                <a:srgbClr val="1A1A1A"/>
              </a:solidFill>
              <a:latin typeface="Arial"/>
              <a:ea typeface="Arial"/>
              <a:cs typeface="Arial"/>
              <a:sym typeface="Arial"/>
            </a:endParaRPr>
          </a:p>
        </p:txBody>
      </p:sp>
      <p:sp>
        <p:nvSpPr>
          <p:cNvPr id="259" name="Google Shape;259;p42"/>
          <p:cNvSpPr txBox="1"/>
          <p:nvPr>
            <p:ph idx="1" type="body"/>
          </p:nvPr>
        </p:nvSpPr>
        <p:spPr>
          <a:xfrm>
            <a:off x="471501" y="956900"/>
            <a:ext cx="7350600" cy="3315000"/>
          </a:xfrm>
          <a:prstGeom prst="rect">
            <a:avLst/>
          </a:prstGeom>
          <a:noFill/>
          <a:ln>
            <a:noFill/>
          </a:ln>
        </p:spPr>
        <p:txBody>
          <a:bodyPr anchorCtr="0" anchor="t" bIns="26775" lIns="26775" spcFirstLastPara="1" rIns="26775" wrap="square" tIns="26775">
            <a:noAutofit/>
          </a:bodyPr>
          <a:lstStyle/>
          <a:p>
            <a:pPr indent="-342900" lvl="0" marL="457200" marR="0" rtl="0" algn="l">
              <a:lnSpc>
                <a:spcPct val="115000"/>
              </a:lnSpc>
              <a:spcBef>
                <a:spcPts val="2200"/>
              </a:spcBef>
              <a:spcAft>
                <a:spcPts val="0"/>
              </a:spcAft>
              <a:buClr>
                <a:srgbClr val="000000"/>
              </a:buClr>
              <a:buSzPts val="1800"/>
              <a:buFont typeface="Helvetica Neue"/>
              <a:buChar char="•"/>
            </a:pPr>
            <a:r>
              <a:rPr b="0" i="0" lang="zh-TW" sz="1800" u="none" cap="none" strike="noStrike">
                <a:solidFill>
                  <a:srgbClr val="000000"/>
                </a:solidFill>
                <a:latin typeface="Helvetica Neue"/>
                <a:ea typeface="Helvetica Neue"/>
                <a:cs typeface="Helvetica Neue"/>
                <a:sym typeface="Helvetica Neue"/>
              </a:rPr>
              <a:t>RNN可以看成是擁有記憶的神經網路，因此拿來做時間序列的問題也是一種選項</a:t>
            </a:r>
            <a:endParaRPr b="0" i="0" sz="1800" u="none" cap="none" strike="noStrike">
              <a:solidFill>
                <a:srgbClr val="000000"/>
              </a:solidFill>
              <a:latin typeface="Helvetica Neue"/>
              <a:ea typeface="Helvetica Neue"/>
              <a:cs typeface="Helvetica Neue"/>
              <a:sym typeface="Helvetica Neue"/>
            </a:endParaRPr>
          </a:p>
          <a:p>
            <a:pPr indent="-342900" lvl="0" marL="457200" marR="0" rtl="0" algn="l">
              <a:lnSpc>
                <a:spcPct val="115000"/>
              </a:lnSpc>
              <a:spcBef>
                <a:spcPts val="0"/>
              </a:spcBef>
              <a:spcAft>
                <a:spcPts val="0"/>
              </a:spcAft>
              <a:buClr>
                <a:srgbClr val="000000"/>
              </a:buClr>
              <a:buSzPts val="1800"/>
              <a:buFont typeface="Helvetica Neue"/>
              <a:buChar char="•"/>
            </a:pPr>
            <a:r>
              <a:rPr b="0" i="0" lang="zh-TW" sz="1800" u="none" cap="none" strike="noStrike">
                <a:solidFill>
                  <a:srgbClr val="000000"/>
                </a:solidFill>
                <a:latin typeface="Helvetica Neue"/>
                <a:ea typeface="Helvetica Neue"/>
                <a:cs typeface="Helvetica Neue"/>
                <a:sym typeface="Helvetica Neue"/>
              </a:rPr>
              <a:t>以預測股價為例，我們希望可以依序輸入過去的股價紀錄，讓神經網路有所學習，找到過去與未來股價的關聯</a:t>
            </a:r>
            <a:endParaRPr b="0" i="0" sz="1800" u="none" cap="none" strike="noStrike">
              <a:solidFill>
                <a:srgbClr val="000000"/>
              </a:solidFill>
              <a:latin typeface="Helvetica Neue"/>
              <a:ea typeface="Helvetica Neue"/>
              <a:cs typeface="Helvetica Neue"/>
              <a:sym typeface="Helvetica Neue"/>
            </a:endParaRPr>
          </a:p>
        </p:txBody>
      </p:sp>
      <p:pic>
        <p:nvPicPr>
          <p:cNvPr id="260" name="Google Shape;260;p42"/>
          <p:cNvPicPr preferRelativeResize="0"/>
          <p:nvPr/>
        </p:nvPicPr>
        <p:blipFill rotWithShape="1">
          <a:blip r:embed="rId3">
            <a:alphaModFix/>
          </a:blip>
          <a:srcRect b="0" l="0" r="0" t="0"/>
          <a:stretch/>
        </p:blipFill>
        <p:spPr>
          <a:xfrm>
            <a:off x="1584200" y="2568000"/>
            <a:ext cx="6851149" cy="220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i="0" lang="zh-TW" u="none" cap="none" strike="noStrike">
                <a:solidFill>
                  <a:srgbClr val="1A1A1A"/>
                </a:solidFill>
                <a:latin typeface="Microsoft JhengHei"/>
                <a:ea typeface="Microsoft JhengHei"/>
                <a:cs typeface="Microsoft JhengHei"/>
                <a:sym typeface="Microsoft JhengHei"/>
              </a:rPr>
              <a:t>切取資料(1)</a:t>
            </a:r>
            <a:endParaRPr i="0" u="none" cap="none" strike="noStrike">
              <a:solidFill>
                <a:srgbClr val="1A1A1A"/>
              </a:solidFill>
              <a:latin typeface="Microsoft JhengHei"/>
              <a:ea typeface="Microsoft JhengHei"/>
              <a:cs typeface="Microsoft JhengHei"/>
              <a:sym typeface="Microsoft JhengHei"/>
            </a:endParaRPr>
          </a:p>
        </p:txBody>
      </p:sp>
      <p:pic>
        <p:nvPicPr>
          <p:cNvPr id="266" name="Google Shape;266;p43"/>
          <p:cNvPicPr preferRelativeResize="0"/>
          <p:nvPr/>
        </p:nvPicPr>
        <p:blipFill rotWithShape="1">
          <a:blip r:embed="rId3">
            <a:alphaModFix/>
          </a:blip>
          <a:srcRect b="0" l="0" r="0" t="0"/>
          <a:stretch/>
        </p:blipFill>
        <p:spPr>
          <a:xfrm>
            <a:off x="2775025" y="2752625"/>
            <a:ext cx="3886725" cy="1888775"/>
          </a:xfrm>
          <a:prstGeom prst="rect">
            <a:avLst/>
          </a:prstGeom>
          <a:noFill/>
          <a:ln>
            <a:noFill/>
          </a:ln>
        </p:spPr>
      </p:pic>
      <p:sp>
        <p:nvSpPr>
          <p:cNvPr id="267" name="Google Shape;267;p43"/>
          <p:cNvSpPr txBox="1"/>
          <p:nvPr/>
        </p:nvSpPr>
        <p:spPr>
          <a:xfrm>
            <a:off x="192000" y="1487675"/>
            <a:ext cx="8181600" cy="863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Microsoft JhengHei"/>
              <a:buChar char="●"/>
            </a:pPr>
            <a:r>
              <a:rPr b="0" i="0" lang="zh-TW" sz="1400" u="none" cap="none" strike="noStrike">
                <a:solidFill>
                  <a:srgbClr val="000000"/>
                </a:solidFill>
                <a:latin typeface="Microsoft JhengHei"/>
                <a:ea typeface="Microsoft JhengHei"/>
                <a:cs typeface="Microsoft JhengHei"/>
                <a:sym typeface="Microsoft JhengHei"/>
              </a:rPr>
              <a:t>假設window_size = 7，把資料切成：</a:t>
            </a:r>
            <a:endParaRPr b="0" i="0" sz="1400" u="none" cap="none" strike="noStrike">
              <a:solidFill>
                <a:srgbClr val="000000"/>
              </a:solidFill>
              <a:latin typeface="Microsoft JhengHei"/>
              <a:ea typeface="Microsoft JhengHei"/>
              <a:cs typeface="Microsoft JhengHei"/>
              <a:sym typeface="Microsoft JhengHei"/>
            </a:endParaRPr>
          </a:p>
          <a:p>
            <a:pPr indent="45720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Microsoft JhengHei"/>
                <a:ea typeface="Microsoft JhengHei"/>
                <a:cs typeface="Microsoft JhengHei"/>
                <a:sym typeface="Microsoft JhengHei"/>
              </a:rPr>
              <a:t>X = [[第一天股價, </a:t>
            </a:r>
            <a:r>
              <a:rPr b="0" i="0" lang="zh-TW" sz="1400" u="none" cap="none" strike="noStrike">
                <a:solidFill>
                  <a:schemeClr val="dk1"/>
                </a:solidFill>
                <a:latin typeface="Microsoft JhengHei"/>
                <a:ea typeface="Microsoft JhengHei"/>
                <a:cs typeface="Microsoft JhengHei"/>
                <a:sym typeface="Microsoft JhengHei"/>
              </a:rPr>
              <a:t>第二天股價, ..., 第七天股價], </a:t>
            </a:r>
            <a:endParaRPr b="0" i="0" sz="1400" u="none" cap="none" strike="noStrike">
              <a:solidFill>
                <a:schemeClr val="dk1"/>
              </a:solidFill>
              <a:latin typeface="Microsoft JhengHei"/>
              <a:ea typeface="Microsoft JhengHei"/>
              <a:cs typeface="Microsoft JhengHei"/>
              <a:sym typeface="Microsoft JhengHei"/>
            </a:endParaRPr>
          </a:p>
          <a:p>
            <a:pPr indent="0" lvl="0" marL="457200" marR="0" rtl="0" algn="l">
              <a:lnSpc>
                <a:spcPct val="100000"/>
              </a:lnSpc>
              <a:spcBef>
                <a:spcPts val="0"/>
              </a:spcBef>
              <a:spcAft>
                <a:spcPts val="0"/>
              </a:spcAft>
              <a:buClr>
                <a:srgbClr val="000000"/>
              </a:buClr>
              <a:buSzPts val="1400"/>
              <a:buFont typeface="Arial"/>
              <a:buNone/>
            </a:pPr>
            <a:r>
              <a:rPr b="0" i="0" lang="zh-TW" sz="1400" u="none" cap="none" strike="noStrike">
                <a:solidFill>
                  <a:schemeClr val="dk1"/>
                </a:solidFill>
                <a:latin typeface="Microsoft JhengHei"/>
                <a:ea typeface="Microsoft JhengHei"/>
                <a:cs typeface="Microsoft JhengHei"/>
                <a:sym typeface="Microsoft JhengHei"/>
              </a:rPr>
              <a:t>        [第二天股價, 第三天股價,  ..., 第八天股價]...]</a:t>
            </a:r>
            <a:endParaRPr b="0" i="0" sz="1400" u="none" cap="none" strike="noStrike">
              <a:solidFill>
                <a:schemeClr val="dk1"/>
              </a:solidFill>
              <a:latin typeface="Microsoft JhengHei"/>
              <a:ea typeface="Microsoft JhengHei"/>
              <a:cs typeface="Microsoft JhengHei"/>
              <a:sym typeface="Microsoft JhengHei"/>
            </a:endParaRPr>
          </a:p>
          <a:p>
            <a:pPr indent="457200" lvl="0" marL="0" marR="0" rtl="0" algn="l">
              <a:lnSpc>
                <a:spcPct val="100000"/>
              </a:lnSpc>
              <a:spcBef>
                <a:spcPts val="0"/>
              </a:spcBef>
              <a:spcAft>
                <a:spcPts val="0"/>
              </a:spcAft>
              <a:buClr>
                <a:srgbClr val="000000"/>
              </a:buClr>
              <a:buSzPts val="1400"/>
              <a:buFont typeface="Arial"/>
              <a:buNone/>
            </a:pPr>
            <a:r>
              <a:rPr b="0" i="0" lang="zh-TW" sz="1400" u="none" cap="none" strike="noStrike">
                <a:solidFill>
                  <a:schemeClr val="dk1"/>
                </a:solidFill>
                <a:latin typeface="Microsoft JhengHei"/>
                <a:ea typeface="Microsoft JhengHei"/>
                <a:cs typeface="Microsoft JhengHei"/>
                <a:sym typeface="Microsoft JhengHei"/>
              </a:rPr>
              <a:t>Y = [[第八天股價], [第九天股價]...]</a:t>
            </a:r>
            <a:endParaRPr b="0" i="0" sz="1400" u="none" cap="none" strike="noStrike">
              <a:solidFill>
                <a:schemeClr val="dk1"/>
              </a:solidFill>
              <a:latin typeface="Microsoft JhengHei"/>
              <a:ea typeface="Microsoft JhengHei"/>
              <a:cs typeface="Microsoft JhengHei"/>
              <a:sym typeface="Microsoft JhengHei"/>
            </a:endParaRPr>
          </a:p>
        </p:txBody>
      </p:sp>
      <p:sp>
        <p:nvSpPr>
          <p:cNvPr id="268" name="Google Shape;268;p43"/>
          <p:cNvSpPr txBox="1"/>
          <p:nvPr/>
        </p:nvSpPr>
        <p:spPr>
          <a:xfrm>
            <a:off x="328800" y="925700"/>
            <a:ext cx="8181600" cy="86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2400" u="none" cap="none" strike="noStrike">
                <a:solidFill>
                  <a:srgbClr val="000000"/>
                </a:solidFill>
                <a:latin typeface="Microsoft JhengHei"/>
                <a:ea typeface="Microsoft JhengHei"/>
                <a:cs typeface="Microsoft JhengHei"/>
                <a:sym typeface="Microsoft JhengHei"/>
              </a:rPr>
              <a:t>把資料處理成適合放進RNN模型的型態</a:t>
            </a:r>
            <a:endParaRPr b="0" i="0" sz="24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切取資料</a:t>
            </a:r>
            <a:r>
              <a:rPr lang="zh-TW"/>
              <a:t>(2)</a:t>
            </a:r>
            <a:endParaRPr b="0" i="0" sz="2600" u="none" cap="none" strike="noStrike">
              <a:solidFill>
                <a:srgbClr val="1A1A1A"/>
              </a:solidFill>
              <a:latin typeface="Arial"/>
              <a:ea typeface="Arial"/>
              <a:cs typeface="Arial"/>
              <a:sym typeface="Arial"/>
            </a:endParaRPr>
          </a:p>
        </p:txBody>
      </p:sp>
      <p:pic>
        <p:nvPicPr>
          <p:cNvPr id="274" name="Google Shape;274;p44"/>
          <p:cNvPicPr preferRelativeResize="0"/>
          <p:nvPr/>
        </p:nvPicPr>
        <p:blipFill rotWithShape="1">
          <a:blip r:embed="rId3">
            <a:alphaModFix/>
          </a:blip>
          <a:srcRect b="0" l="0" r="0" t="0"/>
          <a:stretch/>
        </p:blipFill>
        <p:spPr>
          <a:xfrm>
            <a:off x="471500" y="1093602"/>
            <a:ext cx="2744450" cy="853575"/>
          </a:xfrm>
          <a:prstGeom prst="rect">
            <a:avLst/>
          </a:prstGeom>
          <a:noFill/>
          <a:ln>
            <a:noFill/>
          </a:ln>
        </p:spPr>
      </p:pic>
      <p:sp>
        <p:nvSpPr>
          <p:cNvPr id="275" name="Google Shape;275;p44"/>
          <p:cNvSpPr txBox="1"/>
          <p:nvPr/>
        </p:nvSpPr>
        <p:spPr>
          <a:xfrm>
            <a:off x="471500" y="2055625"/>
            <a:ext cx="6131400" cy="1868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丟進RNN的input shape應該是(batch_size, time_step, feature)，整理資料時要注意維度</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這裡的範例只有收盤價一個feature，因此X_train.shape = (700, 7, 1)，第三維的1不可以省略</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