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Helvetica Neue"/>
      <p:regular r:id="rId51"/>
      <p:bold r:id="rId52"/>
      <p:italic r:id="rId53"/>
      <p:boldItalic r:id="rId54"/>
    </p:embeddedFont>
    <p:embeddedFont>
      <p:font typeface="Helvetica Neue Light"/>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regular.fntdata"/><Relationship Id="rId50" Type="http://schemas.openxmlformats.org/officeDocument/2006/relationships/slide" Target="slides/slide44.xml"/><Relationship Id="rId53" Type="http://schemas.openxmlformats.org/officeDocument/2006/relationships/font" Target="fonts/HelveticaNeue-italic.fntdata"/><Relationship Id="rId52" Type="http://schemas.openxmlformats.org/officeDocument/2006/relationships/font" Target="fonts/HelveticaNeue-bold.fntdata"/><Relationship Id="rId11" Type="http://schemas.openxmlformats.org/officeDocument/2006/relationships/slide" Target="slides/slide5.xml"/><Relationship Id="rId55" Type="http://schemas.openxmlformats.org/officeDocument/2006/relationships/font" Target="fonts/HelveticaNeueLight-regular.fntdata"/><Relationship Id="rId10" Type="http://schemas.openxmlformats.org/officeDocument/2006/relationships/slide" Target="slides/slide4.xml"/><Relationship Id="rId54" Type="http://schemas.openxmlformats.org/officeDocument/2006/relationships/font" Target="fonts/HelveticaNeue-boldItalic.fntdata"/><Relationship Id="rId13" Type="http://schemas.openxmlformats.org/officeDocument/2006/relationships/slide" Target="slides/slide7.xml"/><Relationship Id="rId57" Type="http://schemas.openxmlformats.org/officeDocument/2006/relationships/font" Target="fonts/HelveticaNeueLight-italic.fntdata"/><Relationship Id="rId12" Type="http://schemas.openxmlformats.org/officeDocument/2006/relationships/slide" Target="slides/slide6.xml"/><Relationship Id="rId56" Type="http://schemas.openxmlformats.org/officeDocument/2006/relationships/font" Target="fonts/HelveticaNeueLight-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HelveticaNeueLigh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4" name="Google Shape;21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4" name="Google Shape;22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4f7783c1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4f7783c1d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d8f00ec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4d8f00ecd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4d8f00ecd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4d8f00ecd9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8" name="Google Shape;22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4cecfae96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4cecfae965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4f7783c1d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4f7783c1d4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4cecfae965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4cecfae965_5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4f7783c1d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4f7783c1d4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9c7b33860_2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59c7b33860_21_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4f7783c1d4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4f7783c1d4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4f7783c1d4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g4f7783c1d4_1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4f7783c1d4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g4f7783c1d4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4f7783c1d4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g4f7783c1d4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509522ee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g509522eef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f7783c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4f7783c1d4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9.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16" name="Shape 16"/>
        <p:cNvGrpSpPr/>
        <p:nvPr/>
      </p:nvGrpSpPr>
      <p:grpSpPr>
        <a:xfrm>
          <a:off x="0" y="0"/>
          <a:ext cx="0" cy="0"/>
          <a:chOff x="0" y="0"/>
          <a:chExt cx="0" cy="0"/>
        </a:xfrm>
      </p:grpSpPr>
      <p:sp>
        <p:nvSpPr>
          <p:cNvPr id="17" name="Google Shape;17;p2"/>
          <p:cNvSpPr txBox="1"/>
          <p:nvPr>
            <p:ph type="title"/>
          </p:nvPr>
        </p:nvSpPr>
        <p:spPr>
          <a:xfrm>
            <a:off x="1812726" y="1079647"/>
            <a:ext cx="5518547" cy="1741289"/>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8" name="Google Shape;18;p2"/>
          <p:cNvSpPr txBox="1"/>
          <p:nvPr>
            <p:ph idx="1" type="body"/>
          </p:nvPr>
        </p:nvSpPr>
        <p:spPr>
          <a:xfrm>
            <a:off x="1812726" y="2874514"/>
            <a:ext cx="5518547" cy="596057"/>
          </a:xfrm>
          <a:prstGeom prst="rect">
            <a:avLst/>
          </a:prstGeom>
          <a:noFill/>
          <a:ln>
            <a:noFill/>
          </a:ln>
        </p:spPr>
        <p:txBody>
          <a:bodyPr anchorCtr="0" anchor="t" bIns="26775" lIns="26775" spcFirstLastPara="1" rIns="26775" wrap="square" tIns="26775">
            <a:noAutofit/>
          </a:bodyPr>
          <a:lstStyle>
            <a:lvl1pPr indent="-228600" lvl="0" marL="4572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 name="Google Shape;19;p2"/>
          <p:cNvSpPr/>
          <p:nvPr/>
        </p:nvSpPr>
        <p:spPr>
          <a:xfrm>
            <a:off x="-64368" y="-31180"/>
            <a:ext cx="9272737" cy="1519071"/>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20" name="Google Shape;20;p2"/>
          <p:cNvPicPr preferRelativeResize="0"/>
          <p:nvPr/>
        </p:nvPicPr>
        <p:blipFill rotWithShape="1">
          <a:blip r:embed="rId2">
            <a:alphaModFix/>
          </a:blip>
          <a:srcRect b="31508" l="0" r="0" t="0"/>
          <a:stretch/>
        </p:blipFill>
        <p:spPr>
          <a:xfrm>
            <a:off x="6438263" y="131823"/>
            <a:ext cx="2715224" cy="1356080"/>
          </a:xfrm>
          <a:prstGeom prst="rect">
            <a:avLst/>
          </a:prstGeom>
          <a:noFill/>
          <a:ln>
            <a:noFill/>
          </a:ln>
        </p:spPr>
      </p:pic>
      <p:pic>
        <p:nvPicPr>
          <p:cNvPr descr="影像" id="21" name="Google Shape;21;p2"/>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22" name="Google Shape;22;p2"/>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23" name="Google Shape;23;p2"/>
          <p:cNvPicPr preferRelativeResize="0"/>
          <p:nvPr/>
        </p:nvPicPr>
        <p:blipFill rotWithShape="1">
          <a:blip r:embed="rId5">
            <a:alphaModFix/>
          </a:blip>
          <a:srcRect b="0" l="0" r="0" t="0"/>
          <a:stretch/>
        </p:blipFill>
        <p:spPr>
          <a:xfrm>
            <a:off x="5892910" y="1022686"/>
            <a:ext cx="406180" cy="250153"/>
          </a:xfrm>
          <a:prstGeom prst="rect">
            <a:avLst/>
          </a:prstGeom>
          <a:noFill/>
          <a:ln>
            <a:noFill/>
          </a:ln>
        </p:spPr>
      </p:pic>
      <p:sp>
        <p:nvSpPr>
          <p:cNvPr id="24" name="Google Shape;24;p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72" name="Shape 72"/>
        <p:cNvGrpSpPr/>
        <p:nvPr/>
      </p:nvGrpSpPr>
      <p:grpSpPr>
        <a:xfrm>
          <a:off x="0" y="0"/>
          <a:ext cx="0" cy="0"/>
          <a:chOff x="0" y="0"/>
          <a:chExt cx="0" cy="0"/>
        </a:xfrm>
      </p:grpSpPr>
      <p:sp>
        <p:nvSpPr>
          <p:cNvPr id="73" name="Google Shape;73;p11"/>
          <p:cNvSpPr/>
          <p:nvPr>
            <p:ph idx="2" type="pic"/>
          </p:nvPr>
        </p:nvSpPr>
        <p:spPr>
          <a:xfrm>
            <a:off x="4685854" y="2685604"/>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4" name="Google Shape;74;p11"/>
          <p:cNvSpPr/>
          <p:nvPr>
            <p:ph idx="3" type="pic"/>
          </p:nvPr>
        </p:nvSpPr>
        <p:spPr>
          <a:xfrm>
            <a:off x="4685854" y="468808"/>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5" name="Google Shape;75;p11"/>
          <p:cNvSpPr/>
          <p:nvPr>
            <p:ph idx="4" type="pic"/>
          </p:nvPr>
        </p:nvSpPr>
        <p:spPr>
          <a:xfrm>
            <a:off x="1645295" y="468808"/>
            <a:ext cx="2812852" cy="4205883"/>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6" name="Google Shape;76;p1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77" name="Shape 77"/>
        <p:cNvGrpSpPr/>
        <p:nvPr/>
      </p:nvGrpSpPr>
      <p:grpSpPr>
        <a:xfrm>
          <a:off x="0" y="0"/>
          <a:ext cx="0" cy="0"/>
          <a:chOff x="0" y="0"/>
          <a:chExt cx="0" cy="0"/>
        </a:xfrm>
      </p:grpSpPr>
      <p:sp>
        <p:nvSpPr>
          <p:cNvPr id="78" name="Google Shape;78;p12"/>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9" name="Google Shape;79;p1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80" name="Shape 80"/>
        <p:cNvGrpSpPr/>
        <p:nvPr/>
      </p:nvGrpSpPr>
      <p:grpSpPr>
        <a:xfrm>
          <a:off x="0" y="0"/>
          <a:ext cx="0" cy="0"/>
          <a:chOff x="0" y="0"/>
          <a:chExt cx="0" cy="0"/>
        </a:xfrm>
      </p:grpSpPr>
      <p:sp>
        <p:nvSpPr>
          <p:cNvPr id="81" name="Google Shape;81;p1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93" name="Shape 93"/>
        <p:cNvGrpSpPr/>
        <p:nvPr/>
      </p:nvGrpSpPr>
      <p:grpSpPr>
        <a:xfrm>
          <a:off x="0" y="0"/>
          <a:ext cx="0" cy="0"/>
          <a:chOff x="0" y="0"/>
          <a:chExt cx="0" cy="0"/>
        </a:xfrm>
      </p:grpSpPr>
      <p:sp>
        <p:nvSpPr>
          <p:cNvPr id="94" name="Google Shape;94;p15"/>
          <p:cNvSpPr/>
          <p:nvPr/>
        </p:nvSpPr>
        <p:spPr>
          <a:xfrm>
            <a:off x="-120691" y="-43847"/>
            <a:ext cx="9385500" cy="1681800"/>
          </a:xfrm>
          <a:prstGeom prst="rect">
            <a:avLst/>
          </a:prstGeom>
          <a:solidFill>
            <a:srgbClr val="56BADC"/>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1" i="0" sz="1400" u="none" cap="none" strike="noStrike">
              <a:solidFill>
                <a:srgbClr val="FFFFFF"/>
              </a:solidFill>
              <a:latin typeface="Helvetica Neue"/>
              <a:ea typeface="Helvetica Neue"/>
              <a:cs typeface="Helvetica Neue"/>
              <a:sym typeface="Helvetica Neue"/>
            </a:endParaRPr>
          </a:p>
        </p:txBody>
      </p:sp>
      <p:pic>
        <p:nvPicPr>
          <p:cNvPr descr="影像" id="95" name="Google Shape;95;p15"/>
          <p:cNvPicPr preferRelativeResize="0"/>
          <p:nvPr/>
        </p:nvPicPr>
        <p:blipFill rotWithShape="1">
          <a:blip r:embed="rId2">
            <a:alphaModFix/>
          </a:blip>
          <a:srcRect b="31511" l="0" r="0" t="0"/>
          <a:stretch/>
        </p:blipFill>
        <p:spPr>
          <a:xfrm>
            <a:off x="5276926" y="189466"/>
            <a:ext cx="3867001" cy="1448489"/>
          </a:xfrm>
          <a:prstGeom prst="rect">
            <a:avLst/>
          </a:prstGeom>
          <a:noFill/>
          <a:ln>
            <a:noFill/>
          </a:ln>
        </p:spPr>
      </p:pic>
      <p:sp>
        <p:nvSpPr>
          <p:cNvPr id="96" name="Google Shape;96;p15"/>
          <p:cNvSpPr txBox="1"/>
          <p:nvPr>
            <p:ph type="title"/>
          </p:nvPr>
        </p:nvSpPr>
        <p:spPr>
          <a:xfrm>
            <a:off x="892969" y="1259086"/>
            <a:ext cx="7358100" cy="17412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97" name="Google Shape;97;p15"/>
          <p:cNvSpPr txBox="1"/>
          <p:nvPr>
            <p:ph idx="1" type="body"/>
          </p:nvPr>
        </p:nvSpPr>
        <p:spPr>
          <a:xfrm>
            <a:off x="892969" y="3053953"/>
            <a:ext cx="7358100" cy="5895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indent="-228600" lvl="1" marL="9144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228600" lvl="2" marL="13716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228600" lvl="3" marL="18288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pic>
        <p:nvPicPr>
          <p:cNvPr descr="影像" id="98" name="Google Shape;98;p15"/>
          <p:cNvPicPr preferRelativeResize="0"/>
          <p:nvPr/>
        </p:nvPicPr>
        <p:blipFill rotWithShape="1">
          <a:blip r:embed="rId3">
            <a:alphaModFix/>
          </a:blip>
          <a:srcRect b="0" l="0" r="0" t="0"/>
          <a:stretch/>
        </p:blipFill>
        <p:spPr>
          <a:xfrm>
            <a:off x="-77613" y="712378"/>
            <a:ext cx="1929193" cy="923130"/>
          </a:xfrm>
          <a:prstGeom prst="rect">
            <a:avLst/>
          </a:prstGeom>
          <a:noFill/>
          <a:ln>
            <a:noFill/>
          </a:ln>
        </p:spPr>
      </p:pic>
      <p:grpSp>
        <p:nvGrpSpPr>
          <p:cNvPr id="99" name="Google Shape;99;p15"/>
          <p:cNvGrpSpPr/>
          <p:nvPr/>
        </p:nvGrpSpPr>
        <p:grpSpPr>
          <a:xfrm>
            <a:off x="0" y="5078960"/>
            <a:ext cx="9143745" cy="64554"/>
            <a:chOff x="0" y="0"/>
            <a:chExt cx="13004900" cy="122400"/>
          </a:xfrm>
        </p:grpSpPr>
        <p:sp>
          <p:nvSpPr>
            <p:cNvPr id="100" name="Google Shape;100;p15"/>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1" name="Google Shape;101;p15"/>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2" name="Google Shape;102;p15"/>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pic>
        <p:nvPicPr>
          <p:cNvPr descr="影像" id="103" name="Google Shape;103;p15"/>
          <p:cNvPicPr preferRelativeResize="0"/>
          <p:nvPr/>
        </p:nvPicPr>
        <p:blipFill rotWithShape="1">
          <a:blip r:embed="rId4">
            <a:alphaModFix/>
          </a:blip>
          <a:srcRect b="0" l="0" r="0" t="0"/>
          <a:stretch/>
        </p:blipFill>
        <p:spPr>
          <a:xfrm>
            <a:off x="249946" y="149460"/>
            <a:ext cx="2335908" cy="308562"/>
          </a:xfrm>
          <a:prstGeom prst="rect">
            <a:avLst/>
          </a:prstGeom>
          <a:noFill/>
          <a:ln>
            <a:noFill/>
          </a:ln>
        </p:spPr>
      </p:pic>
      <p:sp>
        <p:nvSpPr>
          <p:cNvPr id="104" name="Google Shape;104;p15"/>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type="tx">
  <p:cSld name="TITLE_AND_BODY">
    <p:spTree>
      <p:nvGrpSpPr>
        <p:cNvPr id="105" name="Shape 105"/>
        <p:cNvGrpSpPr/>
        <p:nvPr/>
      </p:nvGrpSpPr>
      <p:grpSpPr>
        <a:xfrm>
          <a:off x="0" y="0"/>
          <a:ext cx="0" cy="0"/>
          <a:chOff x="0" y="0"/>
          <a:chExt cx="0" cy="0"/>
        </a:xfrm>
      </p:grpSpPr>
      <p:sp>
        <p:nvSpPr>
          <p:cNvPr id="106" name="Google Shape;106;p16"/>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107" name="Shape 107"/>
        <p:cNvGrpSpPr/>
        <p:nvPr/>
      </p:nvGrpSpPr>
      <p:grpSpPr>
        <a:xfrm>
          <a:off x="0" y="0"/>
          <a:ext cx="0" cy="0"/>
          <a:chOff x="0" y="0"/>
          <a:chExt cx="0" cy="0"/>
        </a:xfrm>
      </p:grpSpPr>
      <p:sp>
        <p:nvSpPr>
          <p:cNvPr id="108" name="Google Shape;108;p17"/>
          <p:cNvSpPr txBox="1"/>
          <p:nvPr>
            <p:ph idx="1" type="body"/>
          </p:nvPr>
        </p:nvSpPr>
        <p:spPr>
          <a:xfrm>
            <a:off x="669727" y="669727"/>
            <a:ext cx="7804500" cy="3804000"/>
          </a:xfrm>
          <a:prstGeom prst="rect">
            <a:avLst/>
          </a:prstGeom>
          <a:noFill/>
          <a:ln>
            <a:noFill/>
          </a:ln>
        </p:spPr>
        <p:txBody>
          <a:bodyPr anchorCtr="0" anchor="ctr" bIns="32750" lIns="32750" spcFirstLastPara="1" rIns="32750" wrap="square" tIns="32750">
            <a:noAutofit/>
          </a:bodyPr>
          <a:lstStyle>
            <a:lvl1pPr indent="-400050" lvl="0" marL="4572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1pPr>
            <a:lvl2pPr indent="-400050" lvl="1" marL="9144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2pPr>
            <a:lvl3pPr indent="-400050" lvl="2" marL="13716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3pPr>
            <a:lvl4pPr indent="-400050" lvl="3" marL="18288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4pPr>
            <a:lvl5pPr indent="-400050" lvl="4" marL="22860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pic>
        <p:nvPicPr>
          <p:cNvPr descr="影像" id="109" name="Google Shape;109;p17"/>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sp>
        <p:nvSpPr>
          <p:cNvPr id="110" name="Google Shape;110;p17"/>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showMasterSp="0">
  <p:cSld name="大標題 - 上方">
    <p:spTree>
      <p:nvGrpSpPr>
        <p:cNvPr id="111" name="Shape 111"/>
        <p:cNvGrpSpPr/>
        <p:nvPr/>
      </p:nvGrpSpPr>
      <p:grpSpPr>
        <a:xfrm>
          <a:off x="0" y="0"/>
          <a:ext cx="0" cy="0"/>
          <a:chOff x="0" y="0"/>
          <a:chExt cx="0" cy="0"/>
        </a:xfrm>
      </p:grpSpPr>
      <p:grpSp>
        <p:nvGrpSpPr>
          <p:cNvPr id="112" name="Google Shape;112;p18"/>
          <p:cNvGrpSpPr/>
          <p:nvPr/>
        </p:nvGrpSpPr>
        <p:grpSpPr>
          <a:xfrm>
            <a:off x="0" y="5078960"/>
            <a:ext cx="9143745" cy="64554"/>
            <a:chOff x="0" y="0"/>
            <a:chExt cx="13004900" cy="122400"/>
          </a:xfrm>
        </p:grpSpPr>
        <p:sp>
          <p:nvSpPr>
            <p:cNvPr id="113" name="Google Shape;113;p18"/>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4" name="Google Shape;114;p18"/>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5" name="Google Shape;115;p18"/>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pic>
        <p:nvPicPr>
          <p:cNvPr descr="影像" id="116" name="Google Shape;116;p18"/>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pic>
        <p:nvPicPr>
          <p:cNvPr descr="影像" id="117" name="Google Shape;117;p18"/>
          <p:cNvPicPr preferRelativeResize="0"/>
          <p:nvPr/>
        </p:nvPicPr>
        <p:blipFill rotWithShape="1">
          <a:blip r:embed="rId3">
            <a:alphaModFix/>
          </a:blip>
          <a:srcRect b="0" l="0" r="0" t="0"/>
          <a:stretch/>
        </p:blipFill>
        <p:spPr>
          <a:xfrm>
            <a:off x="-59754" y="4439326"/>
            <a:ext cx="1355227" cy="648484"/>
          </a:xfrm>
          <a:prstGeom prst="rect">
            <a:avLst/>
          </a:prstGeom>
          <a:noFill/>
          <a:ln>
            <a:noFill/>
          </a:ln>
        </p:spPr>
      </p:pic>
      <p:cxnSp>
        <p:nvCxnSpPr>
          <p:cNvPr id="118" name="Google Shape;118;p18"/>
          <p:cNvCxnSpPr/>
          <p:nvPr/>
        </p:nvCxnSpPr>
        <p:spPr>
          <a:xfrm>
            <a:off x="552118" y="748534"/>
            <a:ext cx="8026500" cy="0"/>
          </a:xfrm>
          <a:prstGeom prst="straightConnector1">
            <a:avLst/>
          </a:prstGeom>
          <a:noFill/>
          <a:ln cap="flat" cmpd="sng" w="12700">
            <a:solidFill>
              <a:srgbClr val="262627"/>
            </a:solidFill>
            <a:prstDash val="solid"/>
            <a:miter lim="400000"/>
            <a:headEnd len="sm" w="sm" type="none"/>
            <a:tailEnd len="med" w="med" type="diamon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1" showMasterSp="0">
  <p:cSld name="大標題 - 中央_1">
    <p:spTree>
      <p:nvGrpSpPr>
        <p:cNvPr id="119" name="Shape 119"/>
        <p:cNvGrpSpPr/>
        <p:nvPr/>
      </p:nvGrpSpPr>
      <p:grpSpPr>
        <a:xfrm>
          <a:off x="0" y="0"/>
          <a:ext cx="0" cy="0"/>
          <a:chOff x="0" y="0"/>
          <a:chExt cx="0" cy="0"/>
        </a:xfrm>
      </p:grpSpPr>
      <p:sp>
        <p:nvSpPr>
          <p:cNvPr id="120" name="Google Shape;120;p19"/>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121" name="Google Shape;121;p19"/>
          <p:cNvGrpSpPr/>
          <p:nvPr/>
        </p:nvGrpSpPr>
        <p:grpSpPr>
          <a:xfrm>
            <a:off x="1075372" y="2889512"/>
            <a:ext cx="6521640" cy="17325"/>
            <a:chOff x="0" y="0"/>
            <a:chExt cx="17391040" cy="46200"/>
          </a:xfrm>
        </p:grpSpPr>
        <p:sp>
          <p:nvSpPr>
            <p:cNvPr id="122" name="Google Shape;122;p19"/>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23" name="Google Shape;123;p19"/>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24" name="Google Shape;124;p19"/>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125" name="Google Shape;125;p19"/>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26" name="Google Shape;126;p19"/>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127" name="Shape 127"/>
        <p:cNvGrpSpPr/>
        <p:nvPr/>
      </p:nvGrpSpPr>
      <p:grpSpPr>
        <a:xfrm>
          <a:off x="0" y="0"/>
          <a:ext cx="0" cy="0"/>
          <a:chOff x="0" y="0"/>
          <a:chExt cx="0" cy="0"/>
        </a:xfrm>
      </p:grpSpPr>
      <p:pic>
        <p:nvPicPr>
          <p:cNvPr descr="影像" id="128" name="Google Shape;128;p20"/>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sp>
        <p:nvSpPr>
          <p:cNvPr id="129" name="Google Shape;129;p20"/>
          <p:cNvSpPr/>
          <p:nvPr/>
        </p:nvSpPr>
        <p:spPr>
          <a:xfrm>
            <a:off x="650081" y="2759550"/>
            <a:ext cx="2364600" cy="243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0" name="Google Shape;130;p20"/>
          <p:cNvSpPr/>
          <p:nvPr/>
        </p:nvSpPr>
        <p:spPr>
          <a:xfrm>
            <a:off x="3002217" y="2759550"/>
            <a:ext cx="3156000" cy="243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1" name="Google Shape;131;p20"/>
          <p:cNvSpPr/>
          <p:nvPr/>
        </p:nvSpPr>
        <p:spPr>
          <a:xfrm>
            <a:off x="5788866" y="2754192"/>
            <a:ext cx="2364300" cy="243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2" name="Google Shape;132;p20"/>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133" name="Shape 133"/>
        <p:cNvGrpSpPr/>
        <p:nvPr/>
      </p:nvGrpSpPr>
      <p:grpSpPr>
        <a:xfrm>
          <a:off x="0" y="0"/>
          <a:ext cx="0" cy="0"/>
          <a:chOff x="0" y="0"/>
          <a:chExt cx="0" cy="0"/>
        </a:xfrm>
      </p:grpSpPr>
      <p:sp>
        <p:nvSpPr>
          <p:cNvPr id="134" name="Google Shape;134;p21"/>
          <p:cNvSpPr/>
          <p:nvPr>
            <p:ph idx="2" type="pic"/>
          </p:nvPr>
        </p:nvSpPr>
        <p:spPr>
          <a:xfrm>
            <a:off x="4723805" y="334863"/>
            <a:ext cx="3750300" cy="43332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35" name="Google Shape;135;p21"/>
          <p:cNvSpPr txBox="1"/>
          <p:nvPr>
            <p:ph type="title"/>
          </p:nvPr>
        </p:nvSpPr>
        <p:spPr>
          <a:xfrm>
            <a:off x="669727" y="334863"/>
            <a:ext cx="3750300" cy="21030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3900"/>
              <a:buFont typeface="Helvetica Neue"/>
              <a:buNone/>
              <a:defRPr b="0" i="0" sz="39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36" name="Google Shape;136;p21"/>
          <p:cNvSpPr txBox="1"/>
          <p:nvPr>
            <p:ph idx="1" type="body"/>
          </p:nvPr>
        </p:nvSpPr>
        <p:spPr>
          <a:xfrm>
            <a:off x="669727" y="2491383"/>
            <a:ext cx="3750300" cy="21699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37" name="Google Shape;137;p21"/>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25" name="Shape 25"/>
        <p:cNvGrpSpPr/>
        <p:nvPr/>
      </p:nvGrpSpPr>
      <p:grpSpPr>
        <a:xfrm>
          <a:off x="0" y="0"/>
          <a:ext cx="0" cy="0"/>
          <a:chOff x="0" y="0"/>
          <a:chExt cx="0" cy="0"/>
        </a:xfrm>
      </p:grpSpPr>
      <p:sp>
        <p:nvSpPr>
          <p:cNvPr id="26" name="Google Shape;26;p3"/>
          <p:cNvSpPr txBox="1"/>
          <p:nvPr/>
        </p:nvSpPr>
        <p:spPr>
          <a:xfrm>
            <a:off x="3980920" y="4286250"/>
            <a:ext cx="1182161" cy="214313"/>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27" name="Google Shape;27;p3"/>
          <p:cNvSpPr txBox="1"/>
          <p:nvPr/>
        </p:nvSpPr>
        <p:spPr>
          <a:xfrm>
            <a:off x="2242626" y="1332944"/>
            <a:ext cx="4658749" cy="1842612"/>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pic>
        <p:nvPicPr>
          <p:cNvPr descr="影像" id="28" name="Google Shape;28;p3"/>
          <p:cNvPicPr preferRelativeResize="0"/>
          <p:nvPr/>
        </p:nvPicPr>
        <p:blipFill rotWithShape="1">
          <a:blip r:embed="rId2">
            <a:alphaModFix amt="2995"/>
          </a:blip>
          <a:srcRect b="0" l="0" r="0" t="0"/>
          <a:stretch/>
        </p:blipFill>
        <p:spPr>
          <a:xfrm>
            <a:off x="2583634" y="852711"/>
            <a:ext cx="3976664" cy="3438073"/>
          </a:xfrm>
          <a:prstGeom prst="rect">
            <a:avLst/>
          </a:prstGeom>
          <a:noFill/>
          <a:ln>
            <a:noFill/>
          </a:ln>
        </p:spPr>
      </p:pic>
      <p:sp>
        <p:nvSpPr>
          <p:cNvPr id="29" name="Google Shape;29;p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138" name="Shape 138"/>
        <p:cNvGrpSpPr/>
        <p:nvPr/>
      </p:nvGrpSpPr>
      <p:grpSpPr>
        <a:xfrm>
          <a:off x="0" y="0"/>
          <a:ext cx="0" cy="0"/>
          <a:chOff x="0" y="0"/>
          <a:chExt cx="0" cy="0"/>
        </a:xfrm>
      </p:grpSpPr>
      <p:sp>
        <p:nvSpPr>
          <p:cNvPr id="139" name="Google Shape;139;p22"/>
          <p:cNvSpPr/>
          <p:nvPr>
            <p:ph idx="2" type="pic"/>
          </p:nvPr>
        </p:nvSpPr>
        <p:spPr>
          <a:xfrm>
            <a:off x="1143000" y="354955"/>
            <a:ext cx="6858000" cy="31143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0" name="Google Shape;140;p22"/>
          <p:cNvSpPr txBox="1"/>
          <p:nvPr>
            <p:ph type="title"/>
          </p:nvPr>
        </p:nvSpPr>
        <p:spPr>
          <a:xfrm>
            <a:off x="892969" y="3542854"/>
            <a:ext cx="7358100" cy="7500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41" name="Google Shape;141;p22"/>
          <p:cNvSpPr txBox="1"/>
          <p:nvPr>
            <p:ph idx="1" type="body"/>
          </p:nvPr>
        </p:nvSpPr>
        <p:spPr>
          <a:xfrm>
            <a:off x="892969" y="4299645"/>
            <a:ext cx="7358100" cy="5961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2" name="Google Shape;142;p22"/>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143" name="Shape 143"/>
        <p:cNvGrpSpPr/>
        <p:nvPr/>
      </p:nvGrpSpPr>
      <p:grpSpPr>
        <a:xfrm>
          <a:off x="0" y="0"/>
          <a:ext cx="0" cy="0"/>
          <a:chOff x="0" y="0"/>
          <a:chExt cx="0" cy="0"/>
        </a:xfrm>
      </p:grpSpPr>
      <p:sp>
        <p:nvSpPr>
          <p:cNvPr id="144" name="Google Shape;144;p23"/>
          <p:cNvSpPr/>
          <p:nvPr>
            <p:ph idx="2" type="pic"/>
          </p:nvPr>
        </p:nvSpPr>
        <p:spPr>
          <a:xfrm>
            <a:off x="4723805" y="1366242"/>
            <a:ext cx="3750300" cy="33153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5" name="Google Shape;145;p23"/>
          <p:cNvSpPr txBox="1"/>
          <p:nvPr>
            <p:ph type="title"/>
          </p:nvPr>
        </p:nvSpPr>
        <p:spPr>
          <a:xfrm>
            <a:off x="669727" y="133945"/>
            <a:ext cx="7804500" cy="1138500"/>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46" name="Google Shape;146;p23"/>
          <p:cNvSpPr txBox="1"/>
          <p:nvPr>
            <p:ph idx="1" type="body"/>
          </p:nvPr>
        </p:nvSpPr>
        <p:spPr>
          <a:xfrm>
            <a:off x="669727" y="1366242"/>
            <a:ext cx="3750300" cy="3315300"/>
          </a:xfrm>
          <a:prstGeom prst="rect">
            <a:avLst/>
          </a:prstGeom>
          <a:noFill/>
          <a:ln>
            <a:noFill/>
          </a:ln>
        </p:spPr>
        <p:txBody>
          <a:bodyPr anchorCtr="0" anchor="ctr" bIns="32750" lIns="32750" spcFirstLastPara="1" rIns="32750" wrap="square" tIns="32750">
            <a:noAutofit/>
          </a:bodyPr>
          <a:lstStyle>
            <a:lvl1pPr indent="-393700" lvl="0" marL="4572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1pPr>
            <a:lvl2pPr indent="-393700" lvl="1" marL="9144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2pPr>
            <a:lvl3pPr indent="-393700" lvl="2" marL="13716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3pPr>
            <a:lvl4pPr indent="-393700" lvl="3" marL="18288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4pPr>
            <a:lvl5pPr indent="-393700" lvl="4" marL="22860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7" name="Google Shape;147;p23"/>
          <p:cNvSpPr txBox="1"/>
          <p:nvPr>
            <p:ph idx="12" type="sldNum"/>
          </p:nvPr>
        </p:nvSpPr>
        <p:spPr>
          <a:xfrm>
            <a:off x="4449997" y="4902398"/>
            <a:ext cx="239400" cy="1809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148" name="Shape 148"/>
        <p:cNvGrpSpPr/>
        <p:nvPr/>
      </p:nvGrpSpPr>
      <p:grpSpPr>
        <a:xfrm>
          <a:off x="0" y="0"/>
          <a:ext cx="0" cy="0"/>
          <a:chOff x="0" y="0"/>
          <a:chExt cx="0" cy="0"/>
        </a:xfrm>
      </p:grpSpPr>
      <p:sp>
        <p:nvSpPr>
          <p:cNvPr id="149" name="Google Shape;149;p24"/>
          <p:cNvSpPr/>
          <p:nvPr>
            <p:ph idx="2" type="pic"/>
          </p:nvPr>
        </p:nvSpPr>
        <p:spPr>
          <a:xfrm>
            <a:off x="4723805" y="2685604"/>
            <a:ext cx="3750300" cy="1989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0" name="Google Shape;150;p24"/>
          <p:cNvSpPr/>
          <p:nvPr>
            <p:ph idx="3" type="pic"/>
          </p:nvPr>
        </p:nvSpPr>
        <p:spPr>
          <a:xfrm>
            <a:off x="4723805" y="468809"/>
            <a:ext cx="3750300" cy="1989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1" name="Google Shape;151;p24"/>
          <p:cNvSpPr/>
          <p:nvPr>
            <p:ph idx="4" type="pic"/>
          </p:nvPr>
        </p:nvSpPr>
        <p:spPr>
          <a:xfrm>
            <a:off x="669727" y="468809"/>
            <a:ext cx="3750300" cy="4206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2" name="Google Shape;152;p24"/>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153" name="Shape 153"/>
        <p:cNvGrpSpPr/>
        <p:nvPr/>
      </p:nvGrpSpPr>
      <p:grpSpPr>
        <a:xfrm>
          <a:off x="0" y="0"/>
          <a:ext cx="0" cy="0"/>
          <a:chOff x="0" y="0"/>
          <a:chExt cx="0" cy="0"/>
        </a:xfrm>
      </p:grpSpPr>
      <p:sp>
        <p:nvSpPr>
          <p:cNvPr id="154" name="Google Shape;154;p25"/>
          <p:cNvSpPr/>
          <p:nvPr>
            <p:ph idx="2" type="pic"/>
          </p:nvPr>
        </p:nvSpPr>
        <p:spPr>
          <a:xfrm>
            <a:off x="0" y="0"/>
            <a:ext cx="9144000" cy="51435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5" name="Google Shape;155;p25"/>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156" name="Shape 156"/>
        <p:cNvGrpSpPr/>
        <p:nvPr/>
      </p:nvGrpSpPr>
      <p:grpSpPr>
        <a:xfrm>
          <a:off x="0" y="0"/>
          <a:ext cx="0" cy="0"/>
          <a:chOff x="0" y="0"/>
          <a:chExt cx="0" cy="0"/>
        </a:xfrm>
      </p:grpSpPr>
      <p:sp>
        <p:nvSpPr>
          <p:cNvPr id="157" name="Google Shape;157;p26"/>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1">
  <p:cSld name="大標題 - 上方_1">
    <p:spTree>
      <p:nvGrpSpPr>
        <p:cNvPr id="158" name="Shape 158"/>
        <p:cNvGrpSpPr/>
        <p:nvPr/>
      </p:nvGrpSpPr>
      <p:grpSpPr>
        <a:xfrm>
          <a:off x="0" y="0"/>
          <a:ext cx="0" cy="0"/>
          <a:chOff x="0" y="0"/>
          <a:chExt cx="0" cy="0"/>
        </a:xfrm>
      </p:grpSpPr>
      <p:sp>
        <p:nvSpPr>
          <p:cNvPr id="159" name="Google Shape;159;p2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0" name="Google Shape;160;p2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2">
  <p:cSld name="大標題 - 上方_2">
    <p:spTree>
      <p:nvGrpSpPr>
        <p:cNvPr id="161" name="Shape 161"/>
        <p:cNvGrpSpPr/>
        <p:nvPr/>
      </p:nvGrpSpPr>
      <p:grpSpPr>
        <a:xfrm>
          <a:off x="0" y="0"/>
          <a:ext cx="0" cy="0"/>
          <a:chOff x="0" y="0"/>
          <a:chExt cx="0" cy="0"/>
        </a:xfrm>
      </p:grpSpPr>
      <p:sp>
        <p:nvSpPr>
          <p:cNvPr id="162" name="Google Shape;162;p2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3" name="Google Shape;163;p2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p:cSld name="TITLE_AND_BODY_1">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9pPr>
          </a:lstStyle>
          <a:p/>
        </p:txBody>
      </p:sp>
      <p:sp>
        <p:nvSpPr>
          <p:cNvPr id="166" name="Google Shape;166;p29"/>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indent="-342900" lvl="1" marL="914400" marR="0" rtl="0" algn="l">
              <a:lnSpc>
                <a:spcPct val="115000"/>
              </a:lnSpc>
              <a:spcBef>
                <a:spcPts val="160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7" name="Google Shape;16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168" name="Google Shape;168;p29"/>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1">
  <p:cSld name="TITLE_AND_BODY_2">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71" name="Google Shape;171;p30"/>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72" name="Google Shape;17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173" name="Google Shape;173;p30"/>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區段標題 1">
  <p:cSld name="SECTION_HEADER_1">
    <p:spTree>
      <p:nvGrpSpPr>
        <p:cNvPr id="174" name="Shape 174"/>
        <p:cNvGrpSpPr/>
        <p:nvPr/>
      </p:nvGrpSpPr>
      <p:grpSpPr>
        <a:xfrm>
          <a:off x="0" y="0"/>
          <a:ext cx="0" cy="0"/>
          <a:chOff x="0" y="0"/>
          <a:chExt cx="0" cy="0"/>
        </a:xfrm>
      </p:grpSpPr>
      <p:sp>
        <p:nvSpPr>
          <p:cNvPr id="175" name="Google Shape;175;p31"/>
          <p:cNvSpPr txBox="1"/>
          <p:nvPr>
            <p:ph type="title"/>
          </p:nvPr>
        </p:nvSpPr>
        <p:spPr>
          <a:xfrm>
            <a:off x="722313" y="3305176"/>
            <a:ext cx="7772400" cy="508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1" i="0" sz="4000" u="none" cap="none" strike="noStrike">
                <a:solidFill>
                  <a:srgbClr val="1D6EA7"/>
                </a:solidFill>
                <a:latin typeface="Calibri"/>
                <a:ea typeface="Calibri"/>
                <a:cs typeface="Calibri"/>
                <a:sym typeface="Calibri"/>
              </a:defRPr>
            </a:lvl1pPr>
            <a:lvl2pPr lvl="1"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2pPr>
            <a:lvl3pPr lvl="2"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3pPr>
            <a:lvl4pPr lvl="3"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4pPr>
            <a:lvl5pPr lvl="4"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5pPr>
            <a:lvl6pPr lvl="5"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6pPr>
            <a:lvl7pPr lvl="6"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7pPr>
            <a:lvl8pPr lvl="7"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8pPr>
            <a:lvl9pPr lvl="8"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9pPr>
          </a:lstStyle>
          <a:p/>
        </p:txBody>
      </p:sp>
      <p:sp>
        <p:nvSpPr>
          <p:cNvPr id="176" name="Google Shape;176;p31"/>
          <p:cNvSpPr txBox="1"/>
          <p:nvPr>
            <p:ph idx="1" type="body"/>
          </p:nvPr>
        </p:nvSpPr>
        <p:spPr>
          <a:xfrm>
            <a:off x="722313" y="3888485"/>
            <a:ext cx="7772400" cy="4740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20000"/>
              </a:lnSpc>
              <a:spcBef>
                <a:spcPts val="200"/>
              </a:spcBef>
              <a:spcAft>
                <a:spcPts val="0"/>
              </a:spcAft>
              <a:buClr>
                <a:srgbClr val="FF7C80"/>
              </a:buClr>
              <a:buSzPts val="1600"/>
              <a:buFont typeface="Noto Sans Symbols"/>
              <a:buNone/>
              <a:defRPr b="0" i="0" sz="2000" u="none" cap="none" strike="noStrike">
                <a:solidFill>
                  <a:schemeClr val="dk1"/>
                </a:solidFill>
                <a:latin typeface="Calibri"/>
                <a:ea typeface="Calibri"/>
                <a:cs typeface="Calibri"/>
                <a:sym typeface="Calibri"/>
              </a:defRPr>
            </a:lvl1pPr>
            <a:lvl2pPr indent="-228600" lvl="1" marL="914400" marR="0" rtl="0" algn="l">
              <a:lnSpc>
                <a:spcPct val="120000"/>
              </a:lnSpc>
              <a:spcBef>
                <a:spcPts val="200"/>
              </a:spcBef>
              <a:spcAft>
                <a:spcPts val="0"/>
              </a:spcAft>
              <a:buClr>
                <a:srgbClr val="92D050"/>
              </a:buClr>
              <a:buSzPts val="1300"/>
              <a:buFont typeface="Noto Sans Symbols"/>
              <a:buNone/>
              <a:defRPr b="0" i="0" sz="1800" u="none" cap="none" strike="noStrike">
                <a:solidFill>
                  <a:schemeClr val="dk1"/>
                </a:solidFill>
                <a:latin typeface="Calibri"/>
                <a:ea typeface="Calibri"/>
                <a:cs typeface="Calibri"/>
                <a:sym typeface="Calibri"/>
              </a:defRPr>
            </a:lvl2pPr>
            <a:lvl3pPr indent="-228600" lvl="2" marL="1371600" marR="0" rtl="0" algn="l">
              <a:lnSpc>
                <a:spcPct val="120000"/>
              </a:lnSpc>
              <a:spcBef>
                <a:spcPts val="200"/>
              </a:spcBef>
              <a:spcAft>
                <a:spcPts val="0"/>
              </a:spcAft>
              <a:buClr>
                <a:srgbClr val="FF6600"/>
              </a:buClr>
              <a:buSzPts val="1200"/>
              <a:buFont typeface="Noto Sans Symbols"/>
              <a:buNone/>
              <a:defRPr b="0" i="0" sz="1600" u="none" cap="none" strike="noStrike">
                <a:solidFill>
                  <a:schemeClr val="dk1"/>
                </a:solidFill>
                <a:latin typeface="Calibri"/>
                <a:ea typeface="Calibri"/>
                <a:cs typeface="Calibri"/>
                <a:sym typeface="Calibri"/>
              </a:defRPr>
            </a:lvl3pPr>
            <a:lvl4pPr indent="-228600" lvl="3" marL="1828800" marR="0" rtl="0" algn="l">
              <a:lnSpc>
                <a:spcPct val="120000"/>
              </a:lnSpc>
              <a:spcBef>
                <a:spcPts val="200"/>
              </a:spcBef>
              <a:spcAft>
                <a:spcPts val="0"/>
              </a:spcAft>
              <a:buClr>
                <a:srgbClr val="0070C0"/>
              </a:buClr>
              <a:buSzPts val="1100"/>
              <a:buFont typeface="Noto Sans Symbols"/>
              <a:buNone/>
              <a:defRPr b="0" i="0" sz="1400" u="none" cap="none" strike="noStrike">
                <a:solidFill>
                  <a:schemeClr val="dk1"/>
                </a:solidFill>
                <a:latin typeface="Calibri"/>
                <a:ea typeface="Calibri"/>
                <a:cs typeface="Calibri"/>
                <a:sym typeface="Calibri"/>
              </a:defRPr>
            </a:lvl4pPr>
            <a:lvl5pPr indent="-228600" lvl="4" marL="2286000" marR="0" rtl="0" algn="l">
              <a:lnSpc>
                <a:spcPct val="120000"/>
              </a:lnSpc>
              <a:spcBef>
                <a:spcPts val="200"/>
              </a:spcBef>
              <a:spcAft>
                <a:spcPts val="0"/>
              </a:spcAft>
              <a:buClr>
                <a:srgbClr val="FFC000"/>
              </a:buClr>
              <a:buSzPts val="1100"/>
              <a:buFont typeface="Noto Sans Symbols"/>
              <a:buNone/>
              <a:defRPr b="0" i="0" sz="1400" u="none" cap="none" strike="noStrike">
                <a:solidFill>
                  <a:schemeClr val="dk1"/>
                </a:solidFill>
                <a:latin typeface="Calibri"/>
                <a:ea typeface="Calibri"/>
                <a:cs typeface="Calibri"/>
                <a:sym typeface="Calibri"/>
              </a:defRPr>
            </a:lvl5pPr>
            <a:lvl6pPr indent="-228600" lvl="5" marL="27432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6pPr>
            <a:lvl7pPr indent="-228600" lvl="6" marL="32004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7pPr>
            <a:lvl8pPr indent="-228600" lvl="7" marL="36576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8pPr>
            <a:lvl9pPr indent="-228600" lvl="8" marL="4114800" marR="0" rtl="0" algn="l">
              <a:lnSpc>
                <a:spcPct val="120000"/>
              </a:lnSpc>
              <a:spcBef>
                <a:spcPts val="200"/>
              </a:spcBef>
              <a:spcAft>
                <a:spcPts val="200"/>
              </a:spcAft>
              <a:buClr>
                <a:schemeClr val="dk1"/>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77" name="Google Shape;177;p31"/>
          <p:cNvSpPr txBox="1"/>
          <p:nvPr>
            <p:ph idx="11" type="ftr"/>
          </p:nvPr>
        </p:nvSpPr>
        <p:spPr>
          <a:xfrm>
            <a:off x="3429000" y="4686300"/>
            <a:ext cx="1828800" cy="342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78" name="Google Shape;178;p31"/>
          <p:cNvSpPr txBox="1"/>
          <p:nvPr>
            <p:ph idx="12" type="sldNum"/>
          </p:nvPr>
        </p:nvSpPr>
        <p:spPr>
          <a:xfrm>
            <a:off x="8382000" y="4893469"/>
            <a:ext cx="762000" cy="249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grpSp>
        <p:nvGrpSpPr>
          <p:cNvPr id="179" name="Google Shape;179;p31"/>
          <p:cNvGrpSpPr/>
          <p:nvPr/>
        </p:nvGrpSpPr>
        <p:grpSpPr>
          <a:xfrm>
            <a:off x="611560" y="3219822"/>
            <a:ext cx="0" cy="667856"/>
            <a:chOff x="876610" y="694594"/>
            <a:chExt cx="0" cy="890475"/>
          </a:xfrm>
        </p:grpSpPr>
        <p:cxnSp>
          <p:nvCxnSpPr>
            <p:cNvPr id="180" name="Google Shape;180;p31"/>
            <p:cNvCxnSpPr/>
            <p:nvPr/>
          </p:nvCxnSpPr>
          <p:spPr>
            <a:xfrm rot="10800000">
              <a:off x="876610" y="868879"/>
              <a:ext cx="0" cy="180000"/>
            </a:xfrm>
            <a:prstGeom prst="straightConnector1">
              <a:avLst/>
            </a:prstGeom>
            <a:noFill/>
            <a:ln cap="flat" cmpd="sng" w="57150">
              <a:solidFill>
                <a:srgbClr val="E7B4D1"/>
              </a:solidFill>
              <a:prstDash val="solid"/>
              <a:round/>
              <a:headEnd len="sm" w="sm" type="none"/>
              <a:tailEnd len="sm" w="sm" type="none"/>
            </a:ln>
          </p:spPr>
        </p:cxnSp>
        <p:cxnSp>
          <p:nvCxnSpPr>
            <p:cNvPr id="181" name="Google Shape;181;p31"/>
            <p:cNvCxnSpPr/>
            <p:nvPr/>
          </p:nvCxnSpPr>
          <p:spPr>
            <a:xfrm rot="10800000">
              <a:off x="876610" y="694594"/>
              <a:ext cx="0" cy="180000"/>
            </a:xfrm>
            <a:prstGeom prst="straightConnector1">
              <a:avLst/>
            </a:prstGeom>
            <a:noFill/>
            <a:ln cap="flat" cmpd="sng" w="57150">
              <a:solidFill>
                <a:srgbClr val="A7D7D1"/>
              </a:solidFill>
              <a:prstDash val="solid"/>
              <a:round/>
              <a:headEnd len="sm" w="sm" type="none"/>
              <a:tailEnd len="sm" w="sm" type="none"/>
            </a:ln>
          </p:spPr>
        </p:cxnSp>
        <p:cxnSp>
          <p:nvCxnSpPr>
            <p:cNvPr id="182" name="Google Shape;182;p31"/>
            <p:cNvCxnSpPr/>
            <p:nvPr/>
          </p:nvCxnSpPr>
          <p:spPr>
            <a:xfrm rot="10800000">
              <a:off x="876610" y="1046974"/>
              <a:ext cx="0" cy="180000"/>
            </a:xfrm>
            <a:prstGeom prst="straightConnector1">
              <a:avLst/>
            </a:prstGeom>
            <a:noFill/>
            <a:ln cap="flat" cmpd="sng" w="57150">
              <a:solidFill>
                <a:srgbClr val="F6CA6A"/>
              </a:solidFill>
              <a:prstDash val="solid"/>
              <a:round/>
              <a:headEnd len="sm" w="sm" type="none"/>
              <a:tailEnd len="sm" w="sm" type="none"/>
            </a:ln>
          </p:spPr>
        </p:cxnSp>
        <p:cxnSp>
          <p:nvCxnSpPr>
            <p:cNvPr id="183" name="Google Shape;183;p31"/>
            <p:cNvCxnSpPr/>
            <p:nvPr/>
          </p:nvCxnSpPr>
          <p:spPr>
            <a:xfrm rot="10800000">
              <a:off x="876610" y="1225069"/>
              <a:ext cx="0" cy="180000"/>
            </a:xfrm>
            <a:prstGeom prst="straightConnector1">
              <a:avLst/>
            </a:prstGeom>
            <a:noFill/>
            <a:ln cap="flat" cmpd="sng" w="57150">
              <a:solidFill>
                <a:srgbClr val="C0D35B"/>
              </a:solidFill>
              <a:prstDash val="solid"/>
              <a:round/>
              <a:headEnd len="sm" w="sm" type="none"/>
              <a:tailEnd len="sm" w="sm" type="none"/>
            </a:ln>
          </p:spPr>
        </p:cxnSp>
        <p:cxnSp>
          <p:nvCxnSpPr>
            <p:cNvPr id="184" name="Google Shape;184;p31"/>
            <p:cNvCxnSpPr/>
            <p:nvPr/>
          </p:nvCxnSpPr>
          <p:spPr>
            <a:xfrm rot="10800000">
              <a:off x="876610" y="1405069"/>
              <a:ext cx="0" cy="180000"/>
            </a:xfrm>
            <a:prstGeom prst="straightConnector1">
              <a:avLst/>
            </a:prstGeom>
            <a:noFill/>
            <a:ln cap="flat" cmpd="sng" w="57150">
              <a:solidFill>
                <a:srgbClr val="D6D6D4"/>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30" name="Shape 30"/>
        <p:cNvGrpSpPr/>
        <p:nvPr/>
      </p:nvGrpSpPr>
      <p:grpSpPr>
        <a:xfrm>
          <a:off x="0" y="0"/>
          <a:ext cx="0" cy="0"/>
          <a:chOff x="0" y="0"/>
          <a:chExt cx="0" cy="0"/>
        </a:xfrm>
      </p:grpSpPr>
      <p:sp>
        <p:nvSpPr>
          <p:cNvPr id="31" name="Google Shape;31;p4"/>
          <p:cNvSpPr txBox="1"/>
          <p:nvPr>
            <p:ph idx="1" type="body"/>
          </p:nvPr>
        </p:nvSpPr>
        <p:spPr>
          <a:xfrm>
            <a:off x="1645295" y="669726"/>
            <a:ext cx="5853410" cy="38040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32" name="Google Shape;32;p4"/>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33" name="Google Shape;33;p4"/>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5" name="Shape 185"/>
        <p:cNvGrpSpPr/>
        <p:nvPr/>
      </p:nvGrpSpPr>
      <p:grpSpPr>
        <a:xfrm>
          <a:off x="0" y="0"/>
          <a:ext cx="0" cy="0"/>
          <a:chOff x="0" y="0"/>
          <a:chExt cx="0" cy="0"/>
        </a:xfrm>
      </p:grpSpPr>
      <p:sp>
        <p:nvSpPr>
          <p:cNvPr id="186" name="Google Shape;186;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187" name="Google Shape;18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8" name="Shape 188"/>
        <p:cNvGrpSpPr/>
        <p:nvPr/>
      </p:nvGrpSpPr>
      <p:grpSpPr>
        <a:xfrm>
          <a:off x="0" y="0"/>
          <a:ext cx="0" cy="0"/>
          <a:chOff x="0" y="0"/>
          <a:chExt cx="0" cy="0"/>
        </a:xfrm>
      </p:grpSpPr>
      <p:sp>
        <p:nvSpPr>
          <p:cNvPr id="189" name="Google Shape;18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
        <p:nvSpPr>
          <p:cNvPr id="190" name="Google Shape;190;p3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cxnSp>
        <p:nvCxnSpPr>
          <p:cNvPr id="191" name="Google Shape;191;p33"/>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1" showMasterSp="0">
  <p:cSld name="大標題與項目符號_1">
    <p:spTree>
      <p:nvGrpSpPr>
        <p:cNvPr id="192" name="Shape 192"/>
        <p:cNvGrpSpPr/>
        <p:nvPr/>
      </p:nvGrpSpPr>
      <p:grpSpPr>
        <a:xfrm>
          <a:off x="0" y="0"/>
          <a:ext cx="0" cy="0"/>
          <a:chOff x="0" y="0"/>
          <a:chExt cx="0" cy="0"/>
        </a:xfrm>
      </p:grpSpPr>
      <p:sp>
        <p:nvSpPr>
          <p:cNvPr id="193" name="Google Shape;193;p3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94" name="Google Shape;194;p34"/>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195" name="Google Shape;195;p34"/>
          <p:cNvGrpSpPr/>
          <p:nvPr/>
        </p:nvGrpSpPr>
        <p:grpSpPr>
          <a:xfrm>
            <a:off x="-17450" y="5084396"/>
            <a:ext cx="9178922" cy="59063"/>
            <a:chOff x="0" y="0"/>
            <a:chExt cx="24477125" cy="157500"/>
          </a:xfrm>
        </p:grpSpPr>
        <p:sp>
          <p:nvSpPr>
            <p:cNvPr id="196" name="Google Shape;196;p34"/>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97" name="Google Shape;197;p34"/>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98" name="Google Shape;198;p34"/>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99" name="Google Shape;199;p34"/>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200" name="Google Shape;200;p34"/>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201" name="Google Shape;201;p34"/>
          <p:cNvPicPr preferRelativeResize="0"/>
          <p:nvPr/>
        </p:nvPicPr>
        <p:blipFill rotWithShape="1">
          <a:blip r:embed="rId3">
            <a:alphaModFix amt="18340"/>
          </a:blip>
          <a:srcRect b="0" l="0" r="0" t="0"/>
          <a:stretch/>
        </p:blipFill>
        <p:spPr>
          <a:xfrm>
            <a:off x="7631260" y="4869421"/>
            <a:ext cx="1461635" cy="193074"/>
          </a:xfrm>
          <a:prstGeom prst="rect">
            <a:avLst/>
          </a:prstGeom>
          <a:noFill/>
          <a:ln>
            <a:noFill/>
          </a:ln>
        </p:spPr>
      </p:pic>
      <p:sp>
        <p:nvSpPr>
          <p:cNvPr id="202" name="Google Shape;202;p3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2" showMasterSp="0">
  <p:cSld name="大標題 - 中央_2">
    <p:spTree>
      <p:nvGrpSpPr>
        <p:cNvPr id="203" name="Shape 203"/>
        <p:cNvGrpSpPr/>
        <p:nvPr/>
      </p:nvGrpSpPr>
      <p:grpSpPr>
        <a:xfrm>
          <a:off x="0" y="0"/>
          <a:ext cx="0" cy="0"/>
          <a:chOff x="0" y="0"/>
          <a:chExt cx="0" cy="0"/>
        </a:xfrm>
      </p:grpSpPr>
      <p:sp>
        <p:nvSpPr>
          <p:cNvPr id="204" name="Google Shape;204;p35"/>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205" name="Google Shape;205;p35"/>
          <p:cNvGrpSpPr/>
          <p:nvPr/>
        </p:nvGrpSpPr>
        <p:grpSpPr>
          <a:xfrm>
            <a:off x="1075372" y="2889512"/>
            <a:ext cx="6521640" cy="17325"/>
            <a:chOff x="0" y="0"/>
            <a:chExt cx="17391040" cy="46200"/>
          </a:xfrm>
        </p:grpSpPr>
        <p:sp>
          <p:nvSpPr>
            <p:cNvPr id="206" name="Google Shape;206;p35"/>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7" name="Google Shape;207;p35"/>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8" name="Google Shape;208;p35"/>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209" name="Google Shape;209;p35"/>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210" name="Google Shape;210;p35"/>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211" name="Google Shape;211;p3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34" name="Shape 34"/>
        <p:cNvGrpSpPr/>
        <p:nvPr/>
      </p:nvGrpSpPr>
      <p:grpSpPr>
        <a:xfrm>
          <a:off x="0" y="0"/>
          <a:ext cx="0" cy="0"/>
          <a:chOff x="0" y="0"/>
          <a:chExt cx="0" cy="0"/>
        </a:xfrm>
      </p:grpSpPr>
      <p:sp>
        <p:nvSpPr>
          <p:cNvPr id="35" name="Google Shape;35;p5"/>
          <p:cNvSpPr txBox="1"/>
          <p:nvPr>
            <p:ph type="title"/>
          </p:nvPr>
        </p:nvSpPr>
        <p:spPr>
          <a:xfrm>
            <a:off x="471488" y="214313"/>
            <a:ext cx="5853410" cy="56673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36" name="Google Shape;36;p5"/>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37" name="Google Shape;37;p5"/>
          <p:cNvGrpSpPr/>
          <p:nvPr/>
        </p:nvGrpSpPr>
        <p:grpSpPr>
          <a:xfrm>
            <a:off x="-17450" y="5084396"/>
            <a:ext cx="9178902" cy="59104"/>
            <a:chOff x="0" y="0"/>
            <a:chExt cx="24477068" cy="157609"/>
          </a:xfrm>
        </p:grpSpPr>
        <p:sp>
          <p:nvSpPr>
            <p:cNvPr id="38" name="Google Shape;38;p5"/>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39" name="Google Shape;39;p5"/>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40" name="Google Shape;40;p5"/>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41" name="Google Shape;41;p5"/>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42" name="Google Shape;42;p5"/>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43" name="Google Shape;43;p5"/>
          <p:cNvPicPr preferRelativeResize="0"/>
          <p:nvPr/>
        </p:nvPicPr>
        <p:blipFill rotWithShape="1">
          <a:blip r:embed="rId3">
            <a:alphaModFix amt="18337"/>
          </a:blip>
          <a:srcRect b="0" l="0" r="0" t="0"/>
          <a:stretch/>
        </p:blipFill>
        <p:spPr>
          <a:xfrm>
            <a:off x="7631260" y="4869421"/>
            <a:ext cx="1461636" cy="193074"/>
          </a:xfrm>
          <a:prstGeom prst="rect">
            <a:avLst/>
          </a:prstGeom>
          <a:noFill/>
          <a:ln>
            <a:noFill/>
          </a:ln>
        </p:spPr>
      </p:pic>
      <p:sp>
        <p:nvSpPr>
          <p:cNvPr id="44" name="Google Shape;44;p5"/>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45" name="Shape 45"/>
        <p:cNvGrpSpPr/>
        <p:nvPr/>
      </p:nvGrpSpPr>
      <p:grpSpPr>
        <a:xfrm>
          <a:off x="0" y="0"/>
          <a:ext cx="0" cy="0"/>
          <a:chOff x="0" y="0"/>
          <a:chExt cx="0" cy="0"/>
        </a:xfrm>
      </p:grpSpPr>
      <p:sp>
        <p:nvSpPr>
          <p:cNvPr id="46" name="Google Shape;46;p6"/>
          <p:cNvSpPr txBox="1"/>
          <p:nvPr>
            <p:ph type="title"/>
          </p:nvPr>
        </p:nvSpPr>
        <p:spPr>
          <a:xfrm>
            <a:off x="1063838" y="2938204"/>
            <a:ext cx="5518547" cy="1741290"/>
          </a:xfrm>
          <a:prstGeom prst="rect">
            <a:avLst/>
          </a:prstGeom>
          <a:noFill/>
          <a:ln>
            <a:noFill/>
          </a:ln>
        </p:spPr>
        <p:txBody>
          <a:bodyPr anchorCtr="0" anchor="t" bIns="26775" lIns="26775" spcFirstLastPara="1" rIns="26775" wrap="square" tIns="26775">
            <a:noAutofit/>
          </a:bodyPr>
          <a:lstStyle>
            <a:lvl1pPr lvl="0" marR="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47" name="Google Shape;47;p6"/>
          <p:cNvGrpSpPr/>
          <p:nvPr/>
        </p:nvGrpSpPr>
        <p:grpSpPr>
          <a:xfrm>
            <a:off x="1075372" y="2889512"/>
            <a:ext cx="6521694" cy="17335"/>
            <a:chOff x="0" y="0"/>
            <a:chExt cx="17391183" cy="46227"/>
          </a:xfrm>
        </p:grpSpPr>
        <p:sp>
          <p:nvSpPr>
            <p:cNvPr id="48" name="Google Shape;48;p6"/>
            <p:cNvSpPr/>
            <p:nvPr/>
          </p:nvSpPr>
          <p:spPr>
            <a:xfrm>
              <a:off x="0" y="0"/>
              <a:ext cx="5231804" cy="46227"/>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49" name="Google Shape;49;p6"/>
            <p:cNvSpPr/>
            <p:nvPr/>
          </p:nvSpPr>
          <p:spPr>
            <a:xfrm>
              <a:off x="5204271" y="0"/>
              <a:ext cx="6982639" cy="46227"/>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0" name="Google Shape;50;p6"/>
            <p:cNvSpPr/>
            <p:nvPr/>
          </p:nvSpPr>
          <p:spPr>
            <a:xfrm>
              <a:off x="12160240" y="0"/>
              <a:ext cx="5230943" cy="46227"/>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51" name="Google Shape;51;p6"/>
          <p:cNvSpPr txBox="1"/>
          <p:nvPr>
            <p:ph idx="1" type="body"/>
          </p:nvPr>
        </p:nvSpPr>
        <p:spPr>
          <a:xfrm>
            <a:off x="1120576" y="2262098"/>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52" name="Google Shape;52;p6"/>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53" name="Google Shape;53;p6"/>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54" name="Shape 54"/>
        <p:cNvGrpSpPr/>
        <p:nvPr/>
      </p:nvGrpSpPr>
      <p:grpSpPr>
        <a:xfrm>
          <a:off x="0" y="0"/>
          <a:ext cx="0" cy="0"/>
          <a:chOff x="0" y="0"/>
          <a:chExt cx="0" cy="0"/>
        </a:xfrm>
      </p:grpSpPr>
      <p:sp>
        <p:nvSpPr>
          <p:cNvPr id="55" name="Google Shape;55;p7"/>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56" name="Google Shape;56;p7"/>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57" name="Shape 57"/>
        <p:cNvGrpSpPr/>
        <p:nvPr/>
      </p:nvGrpSpPr>
      <p:grpSpPr>
        <a:xfrm>
          <a:off x="0" y="0"/>
          <a:ext cx="0" cy="0"/>
          <a:chOff x="0" y="0"/>
          <a:chExt cx="0" cy="0"/>
        </a:xfrm>
      </p:grpSpPr>
      <p:sp>
        <p:nvSpPr>
          <p:cNvPr id="58" name="Google Shape;58;p8"/>
          <p:cNvSpPr/>
          <p:nvPr>
            <p:ph idx="2" type="pic"/>
          </p:nvPr>
        </p:nvSpPr>
        <p:spPr>
          <a:xfrm>
            <a:off x="4685854" y="334863"/>
            <a:ext cx="2812852" cy="4333131"/>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59" name="Google Shape;59;p8"/>
          <p:cNvSpPr txBox="1"/>
          <p:nvPr>
            <p:ph type="title"/>
          </p:nvPr>
        </p:nvSpPr>
        <p:spPr>
          <a:xfrm>
            <a:off x="1645295" y="334863"/>
            <a:ext cx="2812852" cy="2102942"/>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0" name="Google Shape;60;p8"/>
          <p:cNvSpPr txBox="1"/>
          <p:nvPr>
            <p:ph idx="1" type="body"/>
          </p:nvPr>
        </p:nvSpPr>
        <p:spPr>
          <a:xfrm>
            <a:off x="1645295" y="2491383"/>
            <a:ext cx="2812852" cy="2169914"/>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1" name="Google Shape;61;p8"/>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62" name="Shape 62"/>
        <p:cNvGrpSpPr/>
        <p:nvPr/>
      </p:nvGrpSpPr>
      <p:grpSpPr>
        <a:xfrm>
          <a:off x="0" y="0"/>
          <a:ext cx="0" cy="0"/>
          <a:chOff x="0" y="0"/>
          <a:chExt cx="0" cy="0"/>
        </a:xfrm>
      </p:grpSpPr>
      <p:sp>
        <p:nvSpPr>
          <p:cNvPr id="63" name="Google Shape;63;p9"/>
          <p:cNvSpPr/>
          <p:nvPr>
            <p:ph idx="2" type="pic"/>
          </p:nvPr>
        </p:nvSpPr>
        <p:spPr>
          <a:xfrm>
            <a:off x="2000250" y="354955"/>
            <a:ext cx="5143501" cy="3114229"/>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4" name="Google Shape;64;p9"/>
          <p:cNvSpPr txBox="1"/>
          <p:nvPr>
            <p:ph type="title"/>
          </p:nvPr>
        </p:nvSpPr>
        <p:spPr>
          <a:xfrm>
            <a:off x="1812726" y="3542854"/>
            <a:ext cx="5518547" cy="750094"/>
          </a:xfrm>
          <a:prstGeom prst="rect">
            <a:avLst/>
          </a:prstGeom>
          <a:noFill/>
          <a:ln>
            <a:noFill/>
          </a:ln>
        </p:spPr>
        <p:txBody>
          <a:bodyPr anchorCtr="0" anchor="b"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5" name="Google Shape;65;p9"/>
          <p:cNvSpPr txBox="1"/>
          <p:nvPr>
            <p:ph idx="1" type="body"/>
          </p:nvPr>
        </p:nvSpPr>
        <p:spPr>
          <a:xfrm>
            <a:off x="1812726" y="4299644"/>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6" name="Google Shape;66;p9"/>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67" name="Shape 67"/>
        <p:cNvGrpSpPr/>
        <p:nvPr/>
      </p:nvGrpSpPr>
      <p:grpSpPr>
        <a:xfrm>
          <a:off x="0" y="0"/>
          <a:ext cx="0" cy="0"/>
          <a:chOff x="0" y="0"/>
          <a:chExt cx="0" cy="0"/>
        </a:xfrm>
      </p:grpSpPr>
      <p:sp>
        <p:nvSpPr>
          <p:cNvPr id="68" name="Google Shape;68;p10"/>
          <p:cNvSpPr/>
          <p:nvPr>
            <p:ph idx="2" type="pic"/>
          </p:nvPr>
        </p:nvSpPr>
        <p:spPr>
          <a:xfrm>
            <a:off x="4685854" y="1366242"/>
            <a:ext cx="2812852" cy="3315147"/>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9" name="Google Shape;69;p10"/>
          <p:cNvSpPr txBox="1"/>
          <p:nvPr>
            <p:ph type="title"/>
          </p:nvPr>
        </p:nvSpPr>
        <p:spPr>
          <a:xfrm>
            <a:off x="1645295" y="133945"/>
            <a:ext cx="5853410" cy="1138536"/>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70" name="Google Shape;70;p10"/>
          <p:cNvSpPr txBox="1"/>
          <p:nvPr>
            <p:ph idx="1" type="body"/>
          </p:nvPr>
        </p:nvSpPr>
        <p:spPr>
          <a:xfrm>
            <a:off x="1645295" y="1366242"/>
            <a:ext cx="2812852" cy="3315147"/>
          </a:xfrm>
          <a:prstGeom prst="rect">
            <a:avLst/>
          </a:prstGeom>
          <a:noFill/>
          <a:ln>
            <a:noFill/>
          </a:ln>
        </p:spPr>
        <p:txBody>
          <a:bodyPr anchorCtr="0" anchor="ctr" bIns="26775" lIns="26775" spcFirstLastPara="1" rIns="26775" wrap="square" tIns="26775">
            <a:noAutofit/>
          </a:bodyPr>
          <a:lstStyle>
            <a:lvl1pPr indent="-361950" lvl="0" marL="4572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1" name="Google Shape;71;p10"/>
          <p:cNvSpPr txBox="1"/>
          <p:nvPr>
            <p:ph idx="12" type="sldNum"/>
          </p:nvPr>
        </p:nvSpPr>
        <p:spPr>
          <a:xfrm>
            <a:off x="4482789" y="4902398"/>
            <a:ext cx="174851" cy="177404"/>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3.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2.xml"/><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7" name="Google Shape;7;p1"/>
          <p:cNvGrpSpPr/>
          <p:nvPr/>
        </p:nvGrpSpPr>
        <p:grpSpPr>
          <a:xfrm>
            <a:off x="-17450" y="5084396"/>
            <a:ext cx="9178902" cy="59104"/>
            <a:chOff x="0" y="0"/>
            <a:chExt cx="24477068" cy="157609"/>
          </a:xfrm>
        </p:grpSpPr>
        <p:sp>
          <p:nvSpPr>
            <p:cNvPr id="8" name="Google Shape;8;p1"/>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 name="Google Shape;9;p1"/>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0" name="Google Shape;10;p1"/>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1" name="Google Shape;11;p1"/>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12" name="Google Shape;12;p1"/>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 name="Google Shape;13;p1"/>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14" name="Google Shape;14;p1"/>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 name="Google Shape;15;p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2" name="Shape 82"/>
        <p:cNvGrpSpPr/>
        <p:nvPr/>
      </p:nvGrpSpPr>
      <p:grpSpPr>
        <a:xfrm>
          <a:off x="0" y="0"/>
          <a:ext cx="0" cy="0"/>
          <a:chOff x="0" y="0"/>
          <a:chExt cx="0" cy="0"/>
        </a:xfrm>
      </p:grpSpPr>
      <p:pic>
        <p:nvPicPr>
          <p:cNvPr descr="影像" id="83" name="Google Shape;83;p14"/>
          <p:cNvPicPr preferRelativeResize="0"/>
          <p:nvPr/>
        </p:nvPicPr>
        <p:blipFill rotWithShape="1">
          <a:blip r:embed="rId1">
            <a:alphaModFix amt="2990"/>
          </a:blip>
          <a:srcRect b="0" l="0" r="0" t="0"/>
          <a:stretch/>
        </p:blipFill>
        <p:spPr>
          <a:xfrm>
            <a:off x="1868181" y="818536"/>
            <a:ext cx="4055729" cy="3506429"/>
          </a:xfrm>
          <a:prstGeom prst="rect">
            <a:avLst/>
          </a:prstGeom>
          <a:noFill/>
          <a:ln>
            <a:noFill/>
          </a:ln>
        </p:spPr>
      </p:pic>
      <p:grpSp>
        <p:nvGrpSpPr>
          <p:cNvPr id="84" name="Google Shape;84;p14"/>
          <p:cNvGrpSpPr/>
          <p:nvPr/>
        </p:nvGrpSpPr>
        <p:grpSpPr>
          <a:xfrm>
            <a:off x="0" y="5078960"/>
            <a:ext cx="9143745" cy="64554"/>
            <a:chOff x="0" y="0"/>
            <a:chExt cx="13004900" cy="122400"/>
          </a:xfrm>
        </p:grpSpPr>
        <p:sp>
          <p:nvSpPr>
            <p:cNvPr id="85" name="Google Shape;85;p14"/>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6" name="Google Shape;86;p14"/>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7" name="Google Shape;87;p14"/>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sp>
        <p:nvSpPr>
          <p:cNvPr id="88" name="Google Shape;88;p14"/>
          <p:cNvSpPr txBox="1"/>
          <p:nvPr/>
        </p:nvSpPr>
        <p:spPr>
          <a:xfrm>
            <a:off x="892969" y="4564673"/>
            <a:ext cx="7358100" cy="274500"/>
          </a:xfrm>
          <a:prstGeom prst="rect">
            <a:avLst/>
          </a:prstGeom>
          <a:noFill/>
          <a:ln>
            <a:noFill/>
          </a:ln>
        </p:spPr>
        <p:txBody>
          <a:bodyPr anchorCtr="0" anchor="t"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1500"/>
              <a:buFont typeface="Helvetica Neue"/>
              <a:buNone/>
            </a:pPr>
            <a:r>
              <a:rPr b="0" i="1" lang="zh-TW" sz="1500" u="none" cap="none" strike="noStrike">
                <a:solidFill>
                  <a:srgbClr val="000000"/>
                </a:solidFill>
                <a:latin typeface="Helvetica Neue"/>
                <a:ea typeface="Helvetica Neue"/>
                <a:cs typeface="Helvetica Neue"/>
                <a:sym typeface="Helvetica Neue"/>
              </a:rPr>
              <a:t>–台灣人工智慧學校</a:t>
            </a:r>
            <a:endParaRPr b="0" i="0" sz="900" u="none" cap="none" strike="noStrike">
              <a:solidFill>
                <a:srgbClr val="000000"/>
              </a:solidFill>
              <a:latin typeface="Arial"/>
              <a:ea typeface="Arial"/>
              <a:cs typeface="Arial"/>
              <a:sym typeface="Arial"/>
            </a:endParaRPr>
          </a:p>
        </p:txBody>
      </p:sp>
      <p:sp>
        <p:nvSpPr>
          <p:cNvPr id="89" name="Google Shape;89;p14"/>
          <p:cNvSpPr txBox="1"/>
          <p:nvPr/>
        </p:nvSpPr>
        <p:spPr>
          <a:xfrm>
            <a:off x="892969" y="1138535"/>
            <a:ext cx="7358100" cy="2544900"/>
          </a:xfrm>
          <a:prstGeom prst="rect">
            <a:avLst/>
          </a:prstGeom>
          <a:noFill/>
          <a:ln>
            <a:noFill/>
          </a:ln>
        </p:spPr>
        <p:txBody>
          <a:bodyPr anchorCtr="0" anchor="ctr" bIns="32750" lIns="32750" spcFirstLastPara="1" rIns="32750" wrap="square" tIns="32750">
            <a:noAutofit/>
          </a:bodyPr>
          <a:lstStyle/>
          <a:p>
            <a:pPr indent="0" lvl="0" marL="0" marR="0" rtl="0" algn="ctr">
              <a:lnSpc>
                <a:spcPct val="150000"/>
              </a:lnSpc>
              <a:spcBef>
                <a:spcPts val="0"/>
              </a:spcBef>
              <a:spcAft>
                <a:spcPts val="0"/>
              </a:spcAft>
              <a:buClr>
                <a:srgbClr val="000000"/>
              </a:buClr>
              <a:buSzPts val="2600"/>
              <a:buFont typeface="Arial"/>
              <a:buNone/>
            </a:pPr>
            <a:r>
              <a:rPr b="0" i="0" lang="zh-TW" sz="2600" u="none" cap="none" strike="noStrike">
                <a:solidFill>
                  <a:srgbClr val="000000"/>
                </a:solidFill>
                <a:latin typeface="Arial"/>
                <a:ea typeface="Arial"/>
                <a:cs typeface="Arial"/>
                <a:sym typeface="Arial"/>
              </a:rPr>
              <a:t>「版權聲明頁」</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zh-TW" sz="22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900" u="none" cap="none" strike="noStrike">
              <a:solidFill>
                <a:srgbClr val="000000"/>
              </a:solidFill>
              <a:latin typeface="Arial"/>
              <a:ea typeface="Arial"/>
              <a:cs typeface="Arial"/>
              <a:sym typeface="Arial"/>
            </a:endParaRPr>
          </a:p>
        </p:txBody>
      </p:sp>
      <p:sp>
        <p:nvSpPr>
          <p:cNvPr id="90" name="Google Shape;90;p14"/>
          <p:cNvSpPr txBox="1"/>
          <p:nvPr>
            <p:ph type="title"/>
          </p:nvPr>
        </p:nvSpPr>
        <p:spPr>
          <a:xfrm>
            <a:off x="669727" y="133945"/>
            <a:ext cx="7804500" cy="1138500"/>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91" name="Google Shape;91;p14"/>
          <p:cNvSpPr txBox="1"/>
          <p:nvPr>
            <p:ph idx="1" type="body"/>
          </p:nvPr>
        </p:nvSpPr>
        <p:spPr>
          <a:xfrm>
            <a:off x="669727" y="1366242"/>
            <a:ext cx="7804500" cy="3315300"/>
          </a:xfrm>
          <a:prstGeom prst="rect">
            <a:avLst/>
          </a:prstGeom>
          <a:noFill/>
          <a:ln>
            <a:noFill/>
          </a:ln>
        </p:spPr>
        <p:txBody>
          <a:bodyPr anchorCtr="0" anchor="ctr" bIns="32750" lIns="32750" spcFirstLastPara="1" rIns="32750" wrap="square" tIns="32750">
            <a:noAutofit/>
          </a:bodyPr>
          <a:lstStyle>
            <a:lvl1pPr indent="-419100" lvl="0" marL="457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indent="-419100" lvl="1" marL="914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indent="-419100" lvl="2" marL="1371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indent="-419100" lvl="3" marL="1828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indent="-419100" lvl="4" marL="22860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92" name="Google Shape;92;p14"/>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sz="9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www.youtube.com/watch?v=ay8Uq_iuiAI" TargetMode="Externa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www.youtube.com/watch?v=laKl3cXO6Sw" TargetMode="External"/><Relationship Id="rId4" Type="http://schemas.openxmlformats.org/officeDocument/2006/relationships/image" Target="../media/image2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www.youtube.com/watch?v=WCl5UfH41BI" TargetMode="External"/><Relationship Id="rId4" Type="http://schemas.openxmlformats.org/officeDocument/2006/relationships/image" Target="../media/image2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www.youtube.com/watch?v=ngOc5hxuGSw" TargetMode="External"/><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www.youtube.com/watch?v=uQpvevYm6oQ" TargetMode="Externa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www.youtube.com/watch?v=zvYxz5DTO70" TargetMode="External"/><Relationship Id="rId4" Type="http://schemas.openxmlformats.org/officeDocument/2006/relationships/image" Target="../media/image2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www.youtube.com/watch?v=FjZeODji_9E" TargetMode="External"/><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www.youtube.com/watch?v=UTBKeF6INuA" TargetMode="External"/><Relationship Id="rId4" Type="http://schemas.openxmlformats.org/officeDocument/2006/relationships/image" Target="../media/image2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www.youtube.com/watch?v=BTUkZHAmdFE" TargetMode="External"/><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hyperlink" Target="http://www.youtube.com/watch?v=WqyB5uexSYc" TargetMode="External"/><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hyperlink" Target="http://www.youtube.com/watch?v=GsQc_5QXBM0" TargetMode="External"/><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file/d/1tBUn-uCBX7Q1p6yEgGLsRIVnIfn9kJPN/view?usp=sharing" TargetMode="External"/><Relationship Id="rId4" Type="http://schemas.openxmlformats.org/officeDocument/2006/relationships/hyperlink" Target="https://drive.google.com/open?id=1TdFa1WEsnPQKYQcBaJ0omSK8CILsrcL7" TargetMode="External"/><Relationship Id="rId5" Type="http://schemas.openxmlformats.org/officeDocument/2006/relationships/hyperlink" Target="https://www.youtube.com/playlist?list=PL1f_B9coMEeAGuTBfaAxchSP1_TkM30FS" TargetMode="External"/><Relationship Id="rId6" Type="http://schemas.openxmlformats.org/officeDocument/2006/relationships/hyperlink" Target="https://drive.google.com/open?id=1-V6Ku4PUqdSgJPe4tDYoNuedWlNL8PI6"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hyperlink" Target="https://www.tensorflow.org/api_docs/python/tf/contrib/seq2seq" TargetMode="External"/><Relationship Id="rId4" Type="http://schemas.openxmlformats.org/officeDocument/2006/relationships/hyperlink" Target="https://www.tensorflow.org/api_docs/python/tf/contrib/seq2seq"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hyperlink" Target="http://www.youtube.com/watch?v=jO8FO5gXIas" TargetMode="External"/><Relationship Id="rId4" Type="http://schemas.openxmlformats.org/officeDocument/2006/relationships/image" Target="../media/image3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hyperlink" Target="http://www.youtube.com/watch?v=4MmpDA-kGs0" TargetMode="External"/><Relationship Id="rId4" Type="http://schemas.openxmlformats.org/officeDocument/2006/relationships/image" Target="../media/image40.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hyperlink" Target="http://www.youtube.com/watch?v=FBezDxJrUnE" TargetMode="External"/><Relationship Id="rId4" Type="http://schemas.openxmlformats.org/officeDocument/2006/relationships/image" Target="../media/image36.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hyperlink" Target="http://www.youtube.com/watch?v=bbjeAnsP17A" TargetMode="External"/><Relationship Id="rId4" Type="http://schemas.openxmlformats.org/officeDocument/2006/relationships/image" Target="../media/image4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hyperlink" Target="http://www.youtube.com/watch?v=YngeV9YPeMo" TargetMode="External"/><Relationship Id="rId4" Type="http://schemas.openxmlformats.org/officeDocument/2006/relationships/image" Target="../media/image38.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hyperlink" Target="http://www.youtube.com/watch?v=0g2zEWq1cp4" TargetMode="External"/><Relationship Id="rId4" Type="http://schemas.openxmlformats.org/officeDocument/2006/relationships/image" Target="../media/image39.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hyperlink" Target="http://www.youtube.com/watch?v=8KblhpdZbTc" TargetMode="External"/><Relationship Id="rId4" Type="http://schemas.openxmlformats.org/officeDocument/2006/relationships/image" Target="../media/image44.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hyperlink" Target="http://www.youtube.com/watch?v=4PwCkoW4M_k" TargetMode="External"/><Relationship Id="rId4" Type="http://schemas.openxmlformats.org/officeDocument/2006/relationships/image" Target="../media/image4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s://drive.google.com/open?id=1wK7cG0gvyM6eMXF8O0mc8Nax1e7-oVr0C92zJTZ0AG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www.youtube.com/watch?v=hZRghKWcBt8" TargetMode="External"/><Relationship Id="rId4" Type="http://schemas.openxmlformats.org/officeDocument/2006/relationships/image" Target="../media/image2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www.youtube.com/watch?v=qLDXiCzpwYs" TargetMode="Externa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www.youtube.com/watch?v=pGxy3gCeWk0" TargetMode="Externa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www.youtube.com/watch?v=iZct5loVqPQ" TargetMode="Externa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www.youtube.com/watch?v=tOG4egz_oq8" TargetMode="Externa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idx="4294967295" type="ctrTitle"/>
          </p:nvPr>
        </p:nvSpPr>
        <p:spPr>
          <a:xfrm>
            <a:off x="1474650" y="1095225"/>
            <a:ext cx="6194700" cy="1725600"/>
          </a:xfrm>
          <a:prstGeom prst="rect">
            <a:avLst/>
          </a:prstGeom>
          <a:noFill/>
          <a:ln>
            <a:noFill/>
          </a:ln>
        </p:spPr>
        <p:txBody>
          <a:bodyPr anchorCtr="0" anchor="b" bIns="26775" lIns="26775" spcFirstLastPara="1" rIns="26775" wrap="square" tIns="26775">
            <a:noAutofit/>
          </a:bodyPr>
          <a:lstStyle/>
          <a:p>
            <a:pPr indent="0" lvl="0" marL="0" marR="0" rtl="0" algn="ctr">
              <a:lnSpc>
                <a:spcPct val="100000"/>
              </a:lnSpc>
              <a:spcBef>
                <a:spcPts val="0"/>
              </a:spcBef>
              <a:spcAft>
                <a:spcPts val="0"/>
              </a:spcAft>
              <a:buClr>
                <a:srgbClr val="1A1A1A"/>
              </a:buClr>
              <a:buSzPts val="4200"/>
              <a:buFont typeface="Arial"/>
              <a:buNone/>
            </a:pPr>
            <a:r>
              <a:rPr b="0" i="0" lang="zh-TW" sz="4200" u="none" cap="none" strike="noStrike">
                <a:solidFill>
                  <a:srgbClr val="1A1A1A"/>
                </a:solidFill>
                <a:latin typeface="Arial"/>
                <a:ea typeface="Arial"/>
                <a:cs typeface="Arial"/>
                <a:sym typeface="Arial"/>
              </a:rPr>
              <a:t>遞迴神經網路與序列模型</a:t>
            </a:r>
            <a:endParaRPr b="0" i="0" sz="4200" u="none" cap="none" strike="noStrike">
              <a:solidFill>
                <a:srgbClr val="1A1A1A"/>
              </a:solidFill>
              <a:latin typeface="Arial"/>
              <a:ea typeface="Arial"/>
              <a:cs typeface="Arial"/>
              <a:sym typeface="Arial"/>
            </a:endParaRPr>
          </a:p>
        </p:txBody>
      </p:sp>
      <p:sp>
        <p:nvSpPr>
          <p:cNvPr id="217" name="Google Shape;217;p36"/>
          <p:cNvSpPr txBox="1"/>
          <p:nvPr>
            <p:ph idx="4294967295" type="subTitle"/>
          </p:nvPr>
        </p:nvSpPr>
        <p:spPr>
          <a:xfrm>
            <a:off x="1888926" y="2950714"/>
            <a:ext cx="5518500" cy="596100"/>
          </a:xfrm>
          <a:prstGeom prst="rect">
            <a:avLst/>
          </a:prstGeom>
          <a:noFill/>
          <a:ln>
            <a:noFill/>
          </a:ln>
        </p:spPr>
        <p:txBody>
          <a:bodyPr anchorCtr="0" anchor="t" bIns="26775" lIns="26775" spcFirstLastPara="1" rIns="26775" wrap="square" tIns="26775">
            <a:noAutofit/>
          </a:bodyPr>
          <a:lstStyle/>
          <a:p>
            <a:pPr indent="0" lvl="0" marL="914400" marR="0" rtl="0" algn="r">
              <a:lnSpc>
                <a:spcPct val="80000"/>
              </a:lnSpc>
              <a:spcBef>
                <a:spcPts val="0"/>
              </a:spcBef>
              <a:spcAft>
                <a:spcPts val="0"/>
              </a:spcAft>
              <a:buClr>
                <a:srgbClr val="A6AAA9"/>
              </a:buClr>
              <a:buSzPts val="2500"/>
              <a:buFont typeface="Arial"/>
              <a:buNone/>
            </a:pPr>
            <a:r>
              <a:rPr b="0" i="0" lang="zh-TW" sz="2500" u="none" cap="none" strike="noStrike">
                <a:solidFill>
                  <a:srgbClr val="A6AAA9"/>
                </a:solidFill>
                <a:latin typeface="Arial"/>
                <a:ea typeface="Arial"/>
                <a:cs typeface="Arial"/>
                <a:sym typeface="Arial"/>
              </a:rPr>
              <a:t>蔡炎龍＆教研處</a:t>
            </a:r>
            <a:endParaRPr b="0" i="0" sz="2500" u="none" cap="none" strike="noStrike">
              <a:solidFill>
                <a:srgbClr val="A6AAA9"/>
              </a:solidFill>
              <a:latin typeface="Arial"/>
              <a:ea typeface="Arial"/>
              <a:cs typeface="Arial"/>
              <a:sym typeface="Arial"/>
            </a:endParaRPr>
          </a:p>
          <a:p>
            <a:pPr indent="0" lvl="0" marL="0" marR="0" rtl="0" algn="ctr">
              <a:lnSpc>
                <a:spcPct val="80000"/>
              </a:lnSpc>
              <a:spcBef>
                <a:spcPts val="500"/>
              </a:spcBef>
              <a:spcAft>
                <a:spcPts val="0"/>
              </a:spcAft>
              <a:buClr>
                <a:srgbClr val="A6AAA9"/>
              </a:buClr>
              <a:buSzPts val="2500"/>
              <a:buFont typeface="Arial"/>
              <a:buNone/>
            </a:pPr>
            <a:r>
              <a:t/>
            </a:r>
            <a:endParaRPr b="0" i="0" sz="2500" u="none" cap="none" strike="noStrike">
              <a:solidFill>
                <a:srgbClr val="A6AAA9"/>
              </a:solidFill>
              <a:latin typeface="Arial"/>
              <a:ea typeface="Arial"/>
              <a:cs typeface="Arial"/>
              <a:sym typeface="Arial"/>
            </a:endParaRPr>
          </a:p>
        </p:txBody>
      </p:sp>
      <p:grpSp>
        <p:nvGrpSpPr>
          <p:cNvPr id="218" name="Google Shape;218;p36"/>
          <p:cNvGrpSpPr/>
          <p:nvPr/>
        </p:nvGrpSpPr>
        <p:grpSpPr>
          <a:xfrm>
            <a:off x="-17450" y="5084396"/>
            <a:ext cx="9178902" cy="59104"/>
            <a:chOff x="0" y="0"/>
            <a:chExt cx="24477068" cy="157609"/>
          </a:xfrm>
        </p:grpSpPr>
        <p:sp>
          <p:nvSpPr>
            <p:cNvPr id="219" name="Google Shape;219;p36"/>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20" name="Google Shape;220;p36"/>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21" name="Google Shape;221;p36"/>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不同參數初始化的方法</a:t>
            </a:r>
            <a:endParaRPr b="0" i="0" sz="2600" u="none" cap="none" strike="noStrike">
              <a:solidFill>
                <a:srgbClr val="1A1A1A"/>
              </a:solidFill>
              <a:latin typeface="Arial"/>
              <a:ea typeface="Arial"/>
              <a:cs typeface="Arial"/>
              <a:sym typeface="Arial"/>
            </a:endParaRPr>
          </a:p>
        </p:txBody>
      </p:sp>
      <p:sp>
        <p:nvSpPr>
          <p:cNvPr id="281" name="Google Shape;281;p45"/>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82" name="Google Shape;282;p45" title="1004不同參數初始化的方法.mp4">
            <a:hlinkClick r:id="rId3"/>
          </p:cNvPr>
          <p:cNvPicPr preferRelativeResize="0"/>
          <p:nvPr/>
        </p:nvPicPr>
        <p:blipFill rotWithShape="1">
          <a:blip r:embed="rId4">
            <a:alphaModFix/>
          </a:blip>
          <a:srcRect b="0" l="0" r="0" t="0"/>
          <a:stretch/>
        </p:blipFill>
        <p:spPr>
          <a:xfrm>
            <a:off x="1752800" y="781025"/>
            <a:ext cx="5665724" cy="424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L2 Regularization</a:t>
            </a:r>
            <a:endParaRPr b="0" i="0" sz="2600" u="none" cap="none" strike="noStrike">
              <a:solidFill>
                <a:srgbClr val="1A1A1A"/>
              </a:solidFill>
              <a:latin typeface="Arial"/>
              <a:ea typeface="Arial"/>
              <a:cs typeface="Arial"/>
              <a:sym typeface="Arial"/>
            </a:endParaRPr>
          </a:p>
        </p:txBody>
      </p:sp>
      <p:sp>
        <p:nvSpPr>
          <p:cNvPr id="288" name="Google Shape;288;p46"/>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89" name="Google Shape;289;p46" title="1102L2 Regularization.mp4">
            <a:hlinkClick r:id="rId3"/>
          </p:cNvPr>
          <p:cNvPicPr preferRelativeResize="0"/>
          <p:nvPr/>
        </p:nvPicPr>
        <p:blipFill rotWithShape="1">
          <a:blip r:embed="rId4">
            <a:alphaModFix/>
          </a:blip>
          <a:srcRect b="0" l="0" r="0" t="0"/>
          <a:stretch/>
        </p:blipFill>
        <p:spPr>
          <a:xfrm>
            <a:off x="1752800" y="781025"/>
            <a:ext cx="5665724" cy="424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學習法改良的兩個方向</a:t>
            </a:r>
            <a:endParaRPr b="0" i="0" sz="2600" u="none" cap="none" strike="noStrike">
              <a:solidFill>
                <a:srgbClr val="1A1A1A"/>
              </a:solidFill>
              <a:latin typeface="Arial"/>
              <a:ea typeface="Arial"/>
              <a:cs typeface="Arial"/>
              <a:sym typeface="Arial"/>
            </a:endParaRPr>
          </a:p>
        </p:txBody>
      </p:sp>
      <p:sp>
        <p:nvSpPr>
          <p:cNvPr id="295" name="Google Shape;295;p47"/>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96" name="Google Shape;296;p47" title="1201學習法改良的兩個方向.mp4">
            <a:hlinkClick r:id="rId3"/>
          </p:cNvPr>
          <p:cNvPicPr preferRelativeResize="0"/>
          <p:nvPr/>
        </p:nvPicPr>
        <p:blipFill rotWithShape="1">
          <a:blip r:embed="rId4">
            <a:alphaModFix/>
          </a:blip>
          <a:srcRect b="0" l="0" r="0" t="0"/>
          <a:stretch/>
        </p:blipFill>
        <p:spPr>
          <a:xfrm>
            <a:off x="1710025" y="781025"/>
            <a:ext cx="5697025" cy="4272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Momentum</a:t>
            </a:r>
            <a:endParaRPr b="0" i="0" sz="2600" u="none" cap="none" strike="noStrike">
              <a:solidFill>
                <a:srgbClr val="1A1A1A"/>
              </a:solidFill>
              <a:latin typeface="Arial"/>
              <a:ea typeface="Arial"/>
              <a:cs typeface="Arial"/>
              <a:sym typeface="Arial"/>
            </a:endParaRPr>
          </a:p>
        </p:txBody>
      </p:sp>
      <p:sp>
        <p:nvSpPr>
          <p:cNvPr id="302" name="Google Shape;302;p48"/>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03" name="Google Shape;303;p48" title="1202Momentum.mp4">
            <a:hlinkClick r:id="rId3"/>
          </p:cNvPr>
          <p:cNvPicPr preferRelativeResize="0"/>
          <p:nvPr/>
        </p:nvPicPr>
        <p:blipFill rotWithShape="1">
          <a:blip r:embed="rId4">
            <a:alphaModFix/>
          </a:blip>
          <a:srcRect b="0" l="0" r="0" t="0"/>
          <a:stretch/>
        </p:blipFill>
        <p:spPr>
          <a:xfrm>
            <a:off x="1699900" y="781025"/>
            <a:ext cx="5697050" cy="427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9"/>
          <p:cNvSpPr txBox="1"/>
          <p:nvPr>
            <p:ph type="title"/>
          </p:nvPr>
        </p:nvSpPr>
        <p:spPr>
          <a:xfrm>
            <a:off x="471503" y="214325"/>
            <a:ext cx="7221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Learning Rate變速器和Adam學習法</a:t>
            </a:r>
            <a:endParaRPr b="0" i="0" sz="2600" u="none" cap="none" strike="noStrike">
              <a:solidFill>
                <a:srgbClr val="1A1A1A"/>
              </a:solidFill>
              <a:latin typeface="Arial"/>
              <a:ea typeface="Arial"/>
              <a:cs typeface="Arial"/>
              <a:sym typeface="Arial"/>
            </a:endParaRPr>
          </a:p>
        </p:txBody>
      </p:sp>
      <p:sp>
        <p:nvSpPr>
          <p:cNvPr id="309" name="Google Shape;309;p49"/>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10" name="Google Shape;310;p49" title="1203Learning Rate變速器和Adam學習法.mp4">
            <a:hlinkClick r:id="rId3"/>
          </p:cNvPr>
          <p:cNvPicPr preferRelativeResize="0"/>
          <p:nvPr/>
        </p:nvPicPr>
        <p:blipFill rotWithShape="1">
          <a:blip r:embed="rId4">
            <a:alphaModFix/>
          </a:blip>
          <a:srcRect b="0" l="0" r="0" t="0"/>
          <a:stretch/>
        </p:blipFill>
        <p:spPr>
          <a:xfrm>
            <a:off x="1720125" y="781025"/>
            <a:ext cx="5717225" cy="4287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BatchNormalization</a:t>
            </a:r>
            <a:endParaRPr b="0" i="0" sz="2600" u="none" cap="none" strike="noStrike">
              <a:solidFill>
                <a:srgbClr val="1A1A1A"/>
              </a:solidFill>
              <a:latin typeface="Arial"/>
              <a:ea typeface="Arial"/>
              <a:cs typeface="Arial"/>
              <a:sym typeface="Arial"/>
            </a:endParaRPr>
          </a:p>
        </p:txBody>
      </p:sp>
      <p:sp>
        <p:nvSpPr>
          <p:cNvPr id="316" name="Google Shape;316;p50"/>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17" name="Google Shape;317;p50" title="1301BatchNormalization.mp4">
            <a:hlinkClick r:id="rId3"/>
          </p:cNvPr>
          <p:cNvPicPr preferRelativeResize="0"/>
          <p:nvPr/>
        </p:nvPicPr>
        <p:blipFill rotWithShape="1">
          <a:blip r:embed="rId4">
            <a:alphaModFix/>
          </a:blip>
          <a:srcRect b="0" l="0" r="0" t="0"/>
          <a:stretch/>
        </p:blipFill>
        <p:spPr>
          <a:xfrm>
            <a:off x="1752800" y="781025"/>
            <a:ext cx="5665724" cy="424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1"/>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ResNet</a:t>
            </a:r>
            <a:endParaRPr b="0" i="0" sz="2600" u="none" cap="none" strike="noStrike">
              <a:solidFill>
                <a:srgbClr val="1A1A1A"/>
              </a:solidFill>
              <a:latin typeface="Arial"/>
              <a:ea typeface="Arial"/>
              <a:cs typeface="Arial"/>
              <a:sym typeface="Arial"/>
            </a:endParaRPr>
          </a:p>
        </p:txBody>
      </p:sp>
      <p:sp>
        <p:nvSpPr>
          <p:cNvPr id="323" name="Google Shape;323;p51"/>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24" name="Google Shape;324;p51" title="1302ResNet.mp4">
            <a:hlinkClick r:id="rId3"/>
          </p:cNvPr>
          <p:cNvPicPr preferRelativeResize="0"/>
          <p:nvPr/>
        </p:nvPicPr>
        <p:blipFill rotWithShape="1">
          <a:blip r:embed="rId4">
            <a:alphaModFix/>
          </a:blip>
          <a:srcRect b="0" l="0" r="0" t="0"/>
          <a:stretch/>
        </p:blipFill>
        <p:spPr>
          <a:xfrm>
            <a:off x="1752800" y="781025"/>
            <a:ext cx="5704775" cy="4278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2"/>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RNN可用ResNet嗎</a:t>
            </a:r>
            <a:endParaRPr b="0" i="0" sz="2600" u="none" cap="none" strike="noStrike">
              <a:solidFill>
                <a:srgbClr val="1A1A1A"/>
              </a:solidFill>
              <a:latin typeface="Arial"/>
              <a:ea typeface="Arial"/>
              <a:cs typeface="Arial"/>
              <a:sym typeface="Arial"/>
            </a:endParaRPr>
          </a:p>
        </p:txBody>
      </p:sp>
      <p:sp>
        <p:nvSpPr>
          <p:cNvPr id="330" name="Google Shape;330;p52"/>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31" name="Google Shape;331;p52" title="1303RNN可用ResNet嗎.mp4">
            <a:hlinkClick r:id="rId3"/>
          </p:cNvPr>
          <p:cNvPicPr preferRelativeResize="0"/>
          <p:nvPr/>
        </p:nvPicPr>
        <p:blipFill rotWithShape="1">
          <a:blip r:embed="rId4">
            <a:alphaModFix/>
          </a:blip>
          <a:srcRect b="0" l="0" r="0" t="0"/>
          <a:stretch/>
        </p:blipFill>
        <p:spPr>
          <a:xfrm>
            <a:off x="1699900" y="781025"/>
            <a:ext cx="5692675" cy="4269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3"/>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SELU</a:t>
            </a:r>
            <a:endParaRPr b="0" i="0" sz="2600" u="none" cap="none" strike="noStrike">
              <a:solidFill>
                <a:srgbClr val="1A1A1A"/>
              </a:solidFill>
              <a:latin typeface="Arial"/>
              <a:ea typeface="Arial"/>
              <a:cs typeface="Arial"/>
              <a:sym typeface="Arial"/>
            </a:endParaRPr>
          </a:p>
        </p:txBody>
      </p:sp>
      <p:sp>
        <p:nvSpPr>
          <p:cNvPr id="337" name="Google Shape;337;p53"/>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38" name="Google Shape;338;p53" title="1304SELU.mp4">
            <a:hlinkClick r:id="rId3"/>
          </p:cNvPr>
          <p:cNvPicPr preferRelativeResize="0"/>
          <p:nvPr/>
        </p:nvPicPr>
        <p:blipFill rotWithShape="1">
          <a:blip r:embed="rId4">
            <a:alphaModFix/>
          </a:blip>
          <a:srcRect b="0" l="0" r="0" t="0"/>
          <a:stretch/>
        </p:blipFill>
        <p:spPr>
          <a:xfrm>
            <a:off x="1710000" y="781025"/>
            <a:ext cx="5707150" cy="4280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4"/>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56BADC"/>
              </a:buClr>
              <a:buSzPts val="4200"/>
              <a:buFont typeface="Arial"/>
              <a:buNone/>
            </a:pPr>
            <a:r>
              <a:rPr b="0" i="0" lang="zh-TW" sz="3200" u="none" cap="none" strike="noStrike">
                <a:solidFill>
                  <a:schemeClr val="dk1"/>
                </a:solidFill>
                <a:latin typeface="Arial"/>
                <a:ea typeface="Arial"/>
                <a:cs typeface="Arial"/>
                <a:sym typeface="Arial"/>
              </a:rPr>
              <a:t>seq2seq 簡介</a:t>
            </a:r>
            <a:endParaRPr b="0" i="0" sz="4200" u="none" cap="none" strike="noStrike">
              <a:solidFill>
                <a:srgbClr val="56BADC"/>
              </a:solidFill>
              <a:latin typeface="Arial"/>
              <a:ea typeface="Arial"/>
              <a:cs typeface="Arial"/>
              <a:sym typeface="Arial"/>
            </a:endParaRPr>
          </a:p>
        </p:txBody>
      </p:sp>
      <p:sp>
        <p:nvSpPr>
          <p:cNvPr id="344" name="Google Shape;344;p54"/>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1200"/>
              </a:spcBef>
              <a:spcAft>
                <a:spcPts val="0"/>
              </a:spcAft>
              <a:buClr>
                <a:srgbClr val="A6AAA9"/>
              </a:buClr>
              <a:buSzPts val="2500"/>
              <a:buFont typeface="Arial"/>
              <a:buNone/>
            </a:pPr>
            <a:r>
              <a:t/>
            </a:r>
            <a:endParaRPr b="0" i="0" sz="2500" u="none" cap="none" strike="noStrike">
              <a:solidFill>
                <a:srgbClr val="A6AAA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55"/>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Encoder - Decoder</a:t>
            </a:r>
            <a:endParaRPr b="0" i="0" sz="2600" u="none" cap="none" strike="noStrike">
              <a:solidFill>
                <a:srgbClr val="1A1A1A"/>
              </a:solidFill>
              <a:latin typeface="Arial"/>
              <a:ea typeface="Arial"/>
              <a:cs typeface="Arial"/>
              <a:sym typeface="Arial"/>
            </a:endParaRPr>
          </a:p>
        </p:txBody>
      </p:sp>
      <p:pic>
        <p:nvPicPr>
          <p:cNvPr descr="This video screencast was created with Doceri on an iPad. Doceri is free in the iTunes app store. Learn more at http://www.doceri.com" id="350" name="Google Shape;350;p55" title="[RNN 補充教材] 02 Encoder-Decoder 架構">
            <a:hlinkClick r:id="rId3"/>
          </p:cNvPr>
          <p:cNvPicPr preferRelativeResize="0"/>
          <p:nvPr/>
        </p:nvPicPr>
        <p:blipFill>
          <a:blip r:embed="rId4">
            <a:alphaModFix/>
          </a:blip>
          <a:stretch>
            <a:fillRect/>
          </a:stretch>
        </p:blipFill>
        <p:spPr>
          <a:xfrm>
            <a:off x="1820475" y="784175"/>
            <a:ext cx="5812451" cy="4359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6"/>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RNN -</a:t>
            </a:r>
            <a:r>
              <a:rPr b="0" i="0" lang="zh-TW" sz="2600" u="none" cap="none" strike="noStrike">
                <a:solidFill>
                  <a:srgbClr val="1A1A1A"/>
                </a:solidFill>
                <a:latin typeface="Arial"/>
                <a:ea typeface="Arial"/>
                <a:cs typeface="Arial"/>
                <a:sym typeface="Arial"/>
              </a:rPr>
              <a:t> seq2seq</a:t>
            </a:r>
            <a:endParaRPr b="0" i="0" sz="2600" u="none" cap="none" strike="noStrike">
              <a:solidFill>
                <a:srgbClr val="1A1A1A"/>
              </a:solidFill>
              <a:latin typeface="Arial"/>
              <a:ea typeface="Arial"/>
              <a:cs typeface="Arial"/>
              <a:sym typeface="Arial"/>
            </a:endParaRPr>
          </a:p>
        </p:txBody>
      </p:sp>
      <p:pic>
        <p:nvPicPr>
          <p:cNvPr id="356" name="Google Shape;356;p56" title="rnn 06 seq2seq.mp4">
            <a:hlinkClick r:id="rId3"/>
          </p:cNvPr>
          <p:cNvPicPr preferRelativeResize="0"/>
          <p:nvPr/>
        </p:nvPicPr>
        <p:blipFill rotWithShape="1">
          <a:blip r:embed="rId4">
            <a:alphaModFix/>
          </a:blip>
          <a:srcRect b="0" l="0" r="0" t="0"/>
          <a:stretch/>
        </p:blipFill>
        <p:spPr>
          <a:xfrm>
            <a:off x="1486275" y="784175"/>
            <a:ext cx="5668150" cy="42511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sequence to sequence 架構</a:t>
            </a:r>
            <a:endParaRPr b="0" i="0" sz="2600" u="none" cap="none" strike="noStrike">
              <a:solidFill>
                <a:srgbClr val="1A1A1A"/>
              </a:solidFill>
              <a:latin typeface="Arial"/>
              <a:ea typeface="Arial"/>
              <a:cs typeface="Arial"/>
              <a:sym typeface="Arial"/>
            </a:endParaRPr>
          </a:p>
        </p:txBody>
      </p:sp>
      <p:sp>
        <p:nvSpPr>
          <p:cNvPr id="362" name="Google Shape;362;p57"/>
          <p:cNvSpPr txBox="1"/>
          <p:nvPr/>
        </p:nvSpPr>
        <p:spPr>
          <a:xfrm>
            <a:off x="474950" y="897325"/>
            <a:ext cx="8084100" cy="36177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Structure learning</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通常爲兩個 RNN 組合</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Encoder: 對資訊進行編碼 , 產生編碼向量</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Decoder: 對編碼向量做解碼的動作</a:t>
            </a:r>
            <a:endParaRPr b="0" i="0" sz="24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3" name="Google Shape;363;p57"/>
          <p:cNvPicPr preferRelativeResize="0"/>
          <p:nvPr/>
        </p:nvPicPr>
        <p:blipFill rotWithShape="1">
          <a:blip r:embed="rId3">
            <a:alphaModFix/>
          </a:blip>
          <a:srcRect b="0" l="0" r="0" t="0"/>
          <a:stretch/>
        </p:blipFill>
        <p:spPr>
          <a:xfrm>
            <a:off x="3942075" y="2746588"/>
            <a:ext cx="4533900" cy="2257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Application of seq2seq</a:t>
            </a:r>
            <a:endParaRPr b="0" i="0" sz="2600" u="none" cap="none" strike="noStrike">
              <a:solidFill>
                <a:srgbClr val="1A1A1A"/>
              </a:solidFill>
              <a:latin typeface="Arial"/>
              <a:ea typeface="Arial"/>
              <a:cs typeface="Arial"/>
              <a:sym typeface="Arial"/>
            </a:endParaRPr>
          </a:p>
        </p:txBody>
      </p:sp>
      <p:sp>
        <p:nvSpPr>
          <p:cNvPr id="369" name="Google Shape;369;p58"/>
          <p:cNvSpPr txBox="1"/>
          <p:nvPr/>
        </p:nvSpPr>
        <p:spPr>
          <a:xfrm>
            <a:off x="458450" y="914650"/>
            <a:ext cx="9090600" cy="3768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Machine translation</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Text summarization</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Chatbot (Conversation)</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Reading Comprehension</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Speech to natural language</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Video Caption</a:t>
            </a:r>
            <a:endParaRPr b="0" i="0" sz="24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9"/>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一般的 seq2seq 架構</a:t>
            </a:r>
            <a:endParaRPr b="0" i="0" sz="2600" u="none" cap="none" strike="noStrike">
              <a:solidFill>
                <a:srgbClr val="1A1A1A"/>
              </a:solidFill>
              <a:latin typeface="Arial"/>
              <a:ea typeface="Arial"/>
              <a:cs typeface="Arial"/>
              <a:sym typeface="Arial"/>
            </a:endParaRPr>
          </a:p>
        </p:txBody>
      </p:sp>
      <p:pic>
        <p:nvPicPr>
          <p:cNvPr id="375" name="Google Shape;375;p59"/>
          <p:cNvPicPr preferRelativeResize="0"/>
          <p:nvPr/>
        </p:nvPicPr>
        <p:blipFill rotWithShape="1">
          <a:blip r:embed="rId3">
            <a:alphaModFix/>
          </a:blip>
          <a:srcRect b="0" l="0" r="0" t="0"/>
          <a:stretch/>
        </p:blipFill>
        <p:spPr>
          <a:xfrm>
            <a:off x="2524938" y="2371363"/>
            <a:ext cx="6467475" cy="2600325"/>
          </a:xfrm>
          <a:prstGeom prst="rect">
            <a:avLst/>
          </a:prstGeom>
          <a:noFill/>
          <a:ln>
            <a:noFill/>
          </a:ln>
        </p:spPr>
      </p:pic>
      <p:sp>
        <p:nvSpPr>
          <p:cNvPr id="376" name="Google Shape;376;p59"/>
          <p:cNvSpPr txBox="1"/>
          <p:nvPr/>
        </p:nvSpPr>
        <p:spPr>
          <a:xfrm>
            <a:off x="469625" y="970550"/>
            <a:ext cx="8799900" cy="3130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encoder 將輸入 x 做編碼 , 取出最後一個時間點 , 得到向量 c (state)</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向量 c 當作 decoder 的 initial state 做編碼</a:t>
            </a:r>
            <a:endParaRPr b="0" i="0" sz="24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0"/>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一般 seq2seq 其他架構</a:t>
            </a:r>
            <a:endParaRPr b="0" i="0" sz="2600" u="none" cap="none" strike="noStrike">
              <a:solidFill>
                <a:srgbClr val="1A1A1A"/>
              </a:solidFill>
              <a:latin typeface="Arial"/>
              <a:ea typeface="Arial"/>
              <a:cs typeface="Arial"/>
              <a:sym typeface="Arial"/>
            </a:endParaRPr>
          </a:p>
        </p:txBody>
      </p:sp>
      <p:pic>
        <p:nvPicPr>
          <p:cNvPr id="382" name="Google Shape;382;p60"/>
          <p:cNvPicPr preferRelativeResize="0"/>
          <p:nvPr/>
        </p:nvPicPr>
        <p:blipFill rotWithShape="1">
          <a:blip r:embed="rId3">
            <a:alphaModFix/>
          </a:blip>
          <a:srcRect b="0" l="0" r="0" t="0"/>
          <a:stretch/>
        </p:blipFill>
        <p:spPr>
          <a:xfrm>
            <a:off x="2680300" y="1908113"/>
            <a:ext cx="6210300" cy="2905125"/>
          </a:xfrm>
          <a:prstGeom prst="rect">
            <a:avLst/>
          </a:prstGeom>
          <a:noFill/>
          <a:ln>
            <a:noFill/>
          </a:ln>
        </p:spPr>
      </p:pic>
      <p:sp>
        <p:nvSpPr>
          <p:cNvPr id="383" name="Google Shape;383;p60"/>
          <p:cNvSpPr txBox="1"/>
          <p:nvPr/>
        </p:nvSpPr>
        <p:spPr>
          <a:xfrm>
            <a:off x="480800" y="1037650"/>
            <a:ext cx="8307900" cy="23592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向量 c 當作 decoder 每個時間點的 input</a:t>
            </a:r>
            <a:endParaRPr b="0" i="0" sz="2400" u="none" cap="none" strike="noStrike">
              <a:solidFill>
                <a:srgbClr val="595959"/>
              </a:solidFill>
              <a:latin typeface="Arial"/>
              <a:ea typeface="Arial"/>
              <a:cs typeface="Arial"/>
              <a:sym typeface="Arial"/>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decoder 的 initial state 則爲 0 / random initialize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1"/>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sz="3000">
                <a:solidFill>
                  <a:schemeClr val="dk1"/>
                </a:solidFill>
              </a:rPr>
              <a:t>例如：</a:t>
            </a:r>
            <a:endParaRPr b="0" i="0" sz="2600" u="none" cap="none" strike="noStrike">
              <a:solidFill>
                <a:srgbClr val="1A1A1A"/>
              </a:solidFill>
              <a:latin typeface="Arial"/>
              <a:ea typeface="Arial"/>
              <a:cs typeface="Arial"/>
              <a:sym typeface="Arial"/>
            </a:endParaRPr>
          </a:p>
        </p:txBody>
      </p:sp>
      <p:sp>
        <p:nvSpPr>
          <p:cNvPr id="389" name="Google Shape;389;p61"/>
          <p:cNvSpPr txBox="1"/>
          <p:nvPr/>
        </p:nvSpPr>
        <p:spPr>
          <a:xfrm>
            <a:off x="469625" y="1046750"/>
            <a:ext cx="8315100" cy="1175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595959"/>
              </a:buClr>
              <a:buSzPts val="1800"/>
              <a:buFont typeface="Arial"/>
              <a:buChar char="●"/>
            </a:pPr>
            <a:r>
              <a:rPr b="0" i="0" lang="zh-TW" sz="1800" u="none" cap="none" strike="noStrike">
                <a:solidFill>
                  <a:srgbClr val="595959"/>
                </a:solidFill>
                <a:latin typeface="Arial"/>
                <a:ea typeface="Arial"/>
                <a:cs typeface="Arial"/>
                <a:sym typeface="Arial"/>
              </a:rPr>
              <a:t>encoder 將</a:t>
            </a:r>
            <a:r>
              <a:rPr lang="zh-TW" sz="1800">
                <a:solidFill>
                  <a:srgbClr val="595959"/>
                </a:solidFill>
              </a:rPr>
              <a:t>Incoming Email依序</a:t>
            </a:r>
            <a:r>
              <a:rPr lang="zh-TW" sz="1800">
                <a:solidFill>
                  <a:srgbClr val="595959"/>
                </a:solidFill>
              </a:rPr>
              <a:t>輸入</a:t>
            </a:r>
            <a:r>
              <a:rPr b="0" i="0" lang="zh-TW" sz="1800" u="none" cap="none" strike="noStrike">
                <a:solidFill>
                  <a:srgbClr val="595959"/>
                </a:solidFill>
                <a:latin typeface="Arial"/>
                <a:ea typeface="Arial"/>
                <a:cs typeface="Arial"/>
                <a:sym typeface="Arial"/>
              </a:rPr>
              <a:t>做編碼 , 取出最後一個時間點</a:t>
            </a:r>
            <a:r>
              <a:rPr lang="zh-TW" sz="1800">
                <a:solidFill>
                  <a:srgbClr val="595959"/>
                </a:solidFill>
              </a:rPr>
              <a:t>的</a:t>
            </a:r>
            <a:endParaRPr sz="1800">
              <a:solidFill>
                <a:srgbClr val="595959"/>
              </a:solidFill>
            </a:endParaRPr>
          </a:p>
          <a:p>
            <a:pPr indent="0" lvl="0" marL="457200" marR="0" rtl="0" algn="l">
              <a:lnSpc>
                <a:spcPct val="115000"/>
              </a:lnSpc>
              <a:spcBef>
                <a:spcPts val="0"/>
              </a:spcBef>
              <a:spcAft>
                <a:spcPts val="0"/>
              </a:spcAft>
              <a:buNone/>
            </a:pPr>
            <a:r>
              <a:rPr lang="zh-TW" sz="1800">
                <a:solidFill>
                  <a:srgbClr val="595959"/>
                </a:solidFill>
              </a:rPr>
              <a:t>輸出向量</a:t>
            </a:r>
            <a:r>
              <a:rPr b="0" i="0" lang="zh-TW" sz="1800" u="none" cap="none" strike="noStrike">
                <a:solidFill>
                  <a:srgbClr val="595959"/>
                </a:solidFill>
                <a:latin typeface="Arial"/>
                <a:ea typeface="Arial"/>
                <a:cs typeface="Arial"/>
                <a:sym typeface="Arial"/>
              </a:rPr>
              <a:t>得到</a:t>
            </a:r>
            <a:r>
              <a:rPr lang="zh-TW" sz="1800">
                <a:solidFill>
                  <a:srgbClr val="595959"/>
                </a:solidFill>
              </a:rPr>
              <a:t>thought vector。</a:t>
            </a:r>
            <a:endParaRPr b="0" i="0" sz="1800" u="none" cap="none" strike="noStrike">
              <a:solidFill>
                <a:srgbClr val="595959"/>
              </a:solidFill>
              <a:latin typeface="Arial"/>
              <a:ea typeface="Arial"/>
              <a:cs typeface="Arial"/>
              <a:sym typeface="Arial"/>
            </a:endParaRPr>
          </a:p>
          <a:p>
            <a:pPr indent="-342900" lvl="0" marL="457200" marR="0" rtl="0" algn="l">
              <a:lnSpc>
                <a:spcPct val="115000"/>
              </a:lnSpc>
              <a:spcBef>
                <a:spcPts val="0"/>
              </a:spcBef>
              <a:spcAft>
                <a:spcPts val="0"/>
              </a:spcAft>
              <a:buClr>
                <a:srgbClr val="595959"/>
              </a:buClr>
              <a:buSzPts val="1800"/>
              <a:buFont typeface="Arial"/>
              <a:buChar char="●"/>
            </a:pPr>
            <a:r>
              <a:rPr lang="zh-TW" sz="1800">
                <a:solidFill>
                  <a:srgbClr val="595959"/>
                </a:solidFill>
              </a:rPr>
              <a:t>以Thought vector</a:t>
            </a:r>
            <a:r>
              <a:rPr b="0" i="0" lang="zh-TW" sz="1800" u="none" cap="none" strike="noStrike">
                <a:solidFill>
                  <a:srgbClr val="595959"/>
                </a:solidFill>
                <a:latin typeface="Arial"/>
                <a:ea typeface="Arial"/>
                <a:cs typeface="Arial"/>
                <a:sym typeface="Arial"/>
              </a:rPr>
              <a:t>當作 decoder 的 initial state</a:t>
            </a:r>
            <a:r>
              <a:rPr lang="zh-TW" sz="1800">
                <a:solidFill>
                  <a:srgbClr val="595959"/>
                </a:solidFill>
              </a:rPr>
              <a:t>，依序</a:t>
            </a:r>
            <a:r>
              <a:rPr b="0" i="0" lang="zh-TW" sz="1800" u="none" cap="none" strike="noStrike">
                <a:solidFill>
                  <a:srgbClr val="595959"/>
                </a:solidFill>
                <a:latin typeface="Arial"/>
                <a:ea typeface="Arial"/>
                <a:cs typeface="Arial"/>
                <a:sym typeface="Arial"/>
              </a:rPr>
              <a:t>做</a:t>
            </a:r>
            <a:r>
              <a:rPr lang="zh-TW" sz="1800">
                <a:solidFill>
                  <a:srgbClr val="595959"/>
                </a:solidFill>
              </a:rPr>
              <a:t>解</a:t>
            </a:r>
            <a:r>
              <a:rPr b="0" i="0" lang="zh-TW" sz="1800" u="none" cap="none" strike="noStrike">
                <a:solidFill>
                  <a:srgbClr val="595959"/>
                </a:solidFill>
                <a:latin typeface="Arial"/>
                <a:ea typeface="Arial"/>
                <a:cs typeface="Arial"/>
                <a:sym typeface="Arial"/>
              </a:rPr>
              <a:t>碼</a:t>
            </a:r>
            <a:r>
              <a:rPr lang="zh-TW" sz="1800">
                <a:solidFill>
                  <a:srgbClr val="595959"/>
                </a:solidFill>
              </a:rPr>
              <a:t>得到Reply。</a:t>
            </a:r>
            <a:endParaRPr b="0" i="0" sz="1400" u="none" cap="none" strike="noStrike">
              <a:solidFill>
                <a:srgbClr val="000000"/>
              </a:solidFill>
              <a:latin typeface="Arial"/>
              <a:ea typeface="Arial"/>
              <a:cs typeface="Arial"/>
              <a:sym typeface="Arial"/>
            </a:endParaRPr>
          </a:p>
        </p:txBody>
      </p:sp>
      <p:pic>
        <p:nvPicPr>
          <p:cNvPr id="390" name="Google Shape;390;p61"/>
          <p:cNvPicPr preferRelativeResize="0"/>
          <p:nvPr/>
        </p:nvPicPr>
        <p:blipFill>
          <a:blip r:embed="rId3">
            <a:alphaModFix/>
          </a:blip>
          <a:stretch>
            <a:fillRect/>
          </a:stretch>
        </p:blipFill>
        <p:spPr>
          <a:xfrm>
            <a:off x="0" y="2345298"/>
            <a:ext cx="9144000" cy="275185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62"/>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seq2seq training &amp; inference</a:t>
            </a:r>
            <a:endParaRPr b="0" i="0" sz="2600" u="none" cap="none" strike="noStrike">
              <a:solidFill>
                <a:srgbClr val="1A1A1A"/>
              </a:solidFill>
              <a:latin typeface="Arial"/>
              <a:ea typeface="Arial"/>
              <a:cs typeface="Arial"/>
              <a:sym typeface="Arial"/>
            </a:endParaRPr>
          </a:p>
        </p:txBody>
      </p:sp>
      <p:pic>
        <p:nvPicPr>
          <p:cNvPr id="396" name="Google Shape;396;p62"/>
          <p:cNvPicPr preferRelativeResize="0"/>
          <p:nvPr/>
        </p:nvPicPr>
        <p:blipFill rotWithShape="1">
          <a:blip r:embed="rId3">
            <a:alphaModFix/>
          </a:blip>
          <a:srcRect b="0" l="0" r="0" t="0"/>
          <a:stretch/>
        </p:blipFill>
        <p:spPr>
          <a:xfrm>
            <a:off x="708175" y="916349"/>
            <a:ext cx="7456600" cy="40545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6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seq2seq training</a:t>
            </a:r>
            <a:endParaRPr b="0" i="0" sz="2600" u="none" cap="none" strike="noStrike">
              <a:solidFill>
                <a:srgbClr val="1A1A1A"/>
              </a:solidFill>
              <a:latin typeface="Arial"/>
              <a:ea typeface="Arial"/>
              <a:cs typeface="Arial"/>
              <a:sym typeface="Arial"/>
            </a:endParaRPr>
          </a:p>
        </p:txBody>
      </p:sp>
      <p:pic>
        <p:nvPicPr>
          <p:cNvPr id="402" name="Google Shape;402;p63"/>
          <p:cNvPicPr preferRelativeResize="0"/>
          <p:nvPr/>
        </p:nvPicPr>
        <p:blipFill rotWithShape="1">
          <a:blip r:embed="rId3">
            <a:alphaModFix/>
          </a:blip>
          <a:srcRect b="0" l="0" r="0" t="0"/>
          <a:stretch/>
        </p:blipFill>
        <p:spPr>
          <a:xfrm>
            <a:off x="762000" y="1007324"/>
            <a:ext cx="7620000" cy="3714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64"/>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seq2seq inference</a:t>
            </a:r>
            <a:endParaRPr b="0" i="0" sz="2600" u="none" cap="none" strike="noStrike">
              <a:solidFill>
                <a:srgbClr val="1A1A1A"/>
              </a:solidFill>
              <a:latin typeface="Arial"/>
              <a:ea typeface="Arial"/>
              <a:cs typeface="Arial"/>
              <a:sym typeface="Arial"/>
            </a:endParaRPr>
          </a:p>
        </p:txBody>
      </p:sp>
      <p:pic>
        <p:nvPicPr>
          <p:cNvPr id="408" name="Google Shape;408;p64"/>
          <p:cNvPicPr preferRelativeResize="0"/>
          <p:nvPr/>
        </p:nvPicPr>
        <p:blipFill rotWithShape="1">
          <a:blip r:embed="rId3">
            <a:alphaModFix/>
          </a:blip>
          <a:srcRect b="0" l="0" r="0" t="0"/>
          <a:stretch/>
        </p:blipFill>
        <p:spPr>
          <a:xfrm>
            <a:off x="762000" y="936574"/>
            <a:ext cx="7620000" cy="3876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8"/>
          <p:cNvSpPr txBox="1"/>
          <p:nvPr>
            <p:ph idx="1" type="body"/>
          </p:nvPr>
        </p:nvSpPr>
        <p:spPr>
          <a:xfrm>
            <a:off x="1107675" y="2061250"/>
            <a:ext cx="2292300" cy="8088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1" i="0" lang="zh-TW" sz="3600" u="none" cap="none" strike="noStrike">
                <a:solidFill>
                  <a:srgbClr val="000000"/>
                </a:solidFill>
                <a:latin typeface="Arial"/>
                <a:ea typeface="Arial"/>
                <a:cs typeface="Arial"/>
                <a:sym typeface="Arial"/>
              </a:rPr>
              <a:t>課程內容</a:t>
            </a:r>
            <a:endParaRPr b="1" i="0" sz="3600" u="none" cap="none" strike="noStrike">
              <a:solidFill>
                <a:srgbClr val="000000"/>
              </a:solidFill>
              <a:latin typeface="Arial"/>
              <a:ea typeface="Arial"/>
              <a:cs typeface="Arial"/>
              <a:sym typeface="Arial"/>
            </a:endParaRPr>
          </a:p>
        </p:txBody>
      </p:sp>
      <p:sp>
        <p:nvSpPr>
          <p:cNvPr id="231" name="Google Shape;231;p38"/>
          <p:cNvSpPr/>
          <p:nvPr/>
        </p:nvSpPr>
        <p:spPr>
          <a:xfrm>
            <a:off x="4122500" y="183000"/>
            <a:ext cx="4680900" cy="46716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2" name="Google Shape;232;p38"/>
          <p:cNvCxnSpPr/>
          <p:nvPr/>
        </p:nvCxnSpPr>
        <p:spPr>
          <a:xfrm flipH="1" rot="10800000">
            <a:off x="557800" y="2793325"/>
            <a:ext cx="3294000" cy="9600"/>
          </a:xfrm>
          <a:prstGeom prst="straightConnector1">
            <a:avLst/>
          </a:prstGeom>
          <a:noFill/>
          <a:ln cap="flat" cmpd="sng" w="38100">
            <a:solidFill>
              <a:srgbClr val="00FF00"/>
            </a:solidFill>
            <a:prstDash val="solid"/>
            <a:round/>
            <a:headEnd len="sm" w="sm" type="none"/>
            <a:tailEnd len="sm" w="sm" type="none"/>
          </a:ln>
        </p:spPr>
      </p:cxnSp>
      <p:sp>
        <p:nvSpPr>
          <p:cNvPr id="233" name="Google Shape;233;p38"/>
          <p:cNvSpPr txBox="1"/>
          <p:nvPr/>
        </p:nvSpPr>
        <p:spPr>
          <a:xfrm>
            <a:off x="4122425" y="183150"/>
            <a:ext cx="4680900" cy="467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lang="zh-TW" sz="3000">
                <a:solidFill>
                  <a:schemeClr val="dk1"/>
                </a:solidFill>
              </a:rPr>
              <a:t>1.神經網絡的技巧</a:t>
            </a:r>
            <a:endParaRPr sz="3000">
              <a:solidFill>
                <a:schemeClr val="dk1"/>
              </a:solidFill>
            </a:endParaRPr>
          </a:p>
          <a:p>
            <a:pPr indent="-317500" lvl="0" marL="457200" rtl="0" algn="l">
              <a:spcBef>
                <a:spcPts val="0"/>
              </a:spcBef>
              <a:spcAft>
                <a:spcPts val="0"/>
              </a:spcAft>
              <a:buClr>
                <a:schemeClr val="dk1"/>
              </a:buClr>
              <a:buSzPts val="1400"/>
              <a:buChar char="●"/>
            </a:pPr>
            <a:r>
              <a:rPr lang="zh-TW">
                <a:solidFill>
                  <a:schemeClr val="dk1"/>
                </a:solidFill>
              </a:rPr>
              <a:t>LSTM為什麼好訓練</a:t>
            </a:r>
            <a:endParaRPr>
              <a:solidFill>
                <a:schemeClr val="dk1"/>
              </a:solidFill>
            </a:endParaRPr>
          </a:p>
          <a:p>
            <a:pPr indent="-317500" lvl="0" marL="457200" rtl="0" algn="l">
              <a:spcBef>
                <a:spcPts val="0"/>
              </a:spcBef>
              <a:spcAft>
                <a:spcPts val="0"/>
              </a:spcAft>
              <a:buClr>
                <a:schemeClr val="dk1"/>
              </a:buClr>
              <a:buSzPts val="1400"/>
              <a:buChar char="●"/>
            </a:pPr>
            <a:r>
              <a:rPr lang="zh-TW">
                <a:solidFill>
                  <a:schemeClr val="dk1"/>
                </a:solidFill>
              </a:rPr>
              <a:t>Initialize</a:t>
            </a:r>
            <a:endParaRPr>
              <a:solidFill>
                <a:schemeClr val="dk1"/>
              </a:solidFill>
            </a:endParaRPr>
          </a:p>
          <a:p>
            <a:pPr indent="-317500" lvl="0" marL="457200" rtl="0" algn="l">
              <a:spcBef>
                <a:spcPts val="0"/>
              </a:spcBef>
              <a:spcAft>
                <a:spcPts val="0"/>
              </a:spcAft>
              <a:buClr>
                <a:schemeClr val="dk1"/>
              </a:buClr>
              <a:buSzPts val="1400"/>
              <a:buChar char="●"/>
            </a:pPr>
            <a:r>
              <a:rPr lang="zh-TW">
                <a:solidFill>
                  <a:schemeClr val="dk1"/>
                </a:solidFill>
              </a:rPr>
              <a:t>Regularization</a:t>
            </a:r>
            <a:endParaRPr>
              <a:solidFill>
                <a:schemeClr val="dk1"/>
              </a:solidFill>
            </a:endParaRPr>
          </a:p>
          <a:p>
            <a:pPr indent="-317500" lvl="0" marL="457200" rtl="0" algn="l">
              <a:spcBef>
                <a:spcPts val="0"/>
              </a:spcBef>
              <a:spcAft>
                <a:spcPts val="0"/>
              </a:spcAft>
              <a:buClr>
                <a:schemeClr val="dk1"/>
              </a:buClr>
              <a:buSzPts val="1400"/>
              <a:buChar char="●"/>
            </a:pPr>
            <a:r>
              <a:rPr lang="zh-TW">
                <a:solidFill>
                  <a:schemeClr val="dk1"/>
                </a:solidFill>
              </a:rPr>
              <a:t>Optimizer</a:t>
            </a:r>
            <a:endParaRPr>
              <a:solidFill>
                <a:schemeClr val="dk1"/>
              </a:solidFill>
            </a:endParaRPr>
          </a:p>
          <a:p>
            <a:pPr indent="-317500" lvl="0" marL="457200" rtl="0" algn="l">
              <a:spcBef>
                <a:spcPts val="0"/>
              </a:spcBef>
              <a:spcAft>
                <a:spcPts val="0"/>
              </a:spcAft>
              <a:buClr>
                <a:schemeClr val="dk1"/>
              </a:buClr>
              <a:buSzPts val="1400"/>
              <a:buChar char="●"/>
            </a:pPr>
            <a:r>
              <a:rPr lang="zh-TW">
                <a:solidFill>
                  <a:schemeClr val="dk1"/>
                </a:solidFill>
              </a:rPr>
              <a:t>Batch Normalization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3000"/>
              <a:buFont typeface="Arial"/>
              <a:buNone/>
            </a:pPr>
            <a:r>
              <a:rPr lang="zh-TW" sz="3000">
                <a:solidFill>
                  <a:schemeClr val="dk1"/>
                </a:solidFill>
              </a:rPr>
              <a:t>2.seq2seq 講解&amp;實作</a:t>
            </a:r>
            <a:endParaRPr sz="3000">
              <a:solidFill>
                <a:schemeClr val="dk1"/>
              </a:solidFill>
            </a:endParaRPr>
          </a:p>
          <a:p>
            <a:pPr indent="0" lvl="0" marL="0" rtl="0" algn="l">
              <a:spcBef>
                <a:spcPts val="0"/>
              </a:spcBef>
              <a:spcAft>
                <a:spcPts val="0"/>
              </a:spcAft>
              <a:buClr>
                <a:schemeClr val="dk1"/>
              </a:buClr>
              <a:buSzPts val="3000"/>
              <a:buFont typeface="Arial"/>
              <a:buNone/>
            </a:pPr>
            <a:r>
              <a:rPr lang="zh-TW" sz="3000">
                <a:solidFill>
                  <a:schemeClr val="dk1"/>
                </a:solidFill>
              </a:rPr>
              <a:t>3.Attention model</a:t>
            </a:r>
            <a:endParaRPr sz="3000">
              <a:solidFill>
                <a:schemeClr val="dk1"/>
              </a:solidFill>
            </a:endParaRPr>
          </a:p>
          <a:p>
            <a:pPr indent="0" lvl="0" marL="0" rtl="0" algn="l">
              <a:spcBef>
                <a:spcPts val="0"/>
              </a:spcBef>
              <a:spcAft>
                <a:spcPts val="0"/>
              </a:spcAft>
              <a:buClr>
                <a:schemeClr val="dk1"/>
              </a:buClr>
              <a:buSzPts val="3000"/>
              <a:buFont typeface="Arial"/>
              <a:buNone/>
            </a:pPr>
            <a:r>
              <a:rPr lang="zh-TW" sz="3000">
                <a:solidFill>
                  <a:schemeClr val="dk1"/>
                </a:solidFill>
              </a:rPr>
              <a:t>4.問卷調查</a:t>
            </a:r>
            <a:endParaRPr sz="3000">
              <a:solidFill>
                <a:schemeClr val="dk1"/>
              </a:solidFill>
            </a:endParaRPr>
          </a:p>
        </p:txBody>
      </p:sp>
      <p:sp>
        <p:nvSpPr>
          <p:cNvPr id="234" name="Google Shape;234;p38"/>
          <p:cNvSpPr txBox="1"/>
          <p:nvPr>
            <p:ph idx="1" type="body"/>
          </p:nvPr>
        </p:nvSpPr>
        <p:spPr>
          <a:xfrm>
            <a:off x="557800" y="3852742"/>
            <a:ext cx="5943000" cy="10020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3"/>
              </a:rPr>
              <a:t>講師投影片</a:t>
            </a:r>
            <a:r>
              <a:rPr lang="zh-TW"/>
              <a:t>        </a:t>
            </a:r>
            <a:endParaRPr/>
          </a:p>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4"/>
              </a:rPr>
              <a:t>投影片</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5"/>
              </a:rPr>
              <a:t>影片播放列表</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chemeClr val="dk1"/>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6"/>
              </a:rPr>
              <a:t>程式碼：~/courses-tpe/RNN/part3</a:t>
            </a:r>
            <a:endParaRPr b="0" i="0" sz="17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65"/>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Special character in NLP</a:t>
            </a:r>
            <a:endParaRPr b="0" i="0" sz="2600" u="none" cap="none" strike="noStrike">
              <a:solidFill>
                <a:srgbClr val="1A1A1A"/>
              </a:solidFill>
              <a:latin typeface="Arial"/>
              <a:ea typeface="Arial"/>
              <a:cs typeface="Arial"/>
              <a:sym typeface="Arial"/>
            </a:endParaRPr>
          </a:p>
        </p:txBody>
      </p:sp>
      <p:sp>
        <p:nvSpPr>
          <p:cNvPr id="414" name="Google Shape;414;p65"/>
          <p:cNvSpPr txBox="1"/>
          <p:nvPr/>
        </p:nvSpPr>
        <p:spPr>
          <a:xfrm>
            <a:off x="525525" y="1037650"/>
            <a:ext cx="8442000" cy="32763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&lt;BOS&gt; : 開始字符 , 在 decoder 的第一個 timestep 輸入</a:t>
            </a:r>
            <a:endParaRPr b="0" i="0" sz="2000" u="none" cap="none" strike="noStrike">
              <a:solidFill>
                <a:srgbClr val="595959"/>
              </a:solidFill>
              <a:latin typeface="Arial"/>
              <a:ea typeface="Arial"/>
              <a:cs typeface="Arial"/>
              <a:sym typeface="Arial"/>
            </a:endParaRPr>
          </a:p>
          <a:p>
            <a:pPr indent="-355600" lvl="0" marL="4572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&lt;EOS&gt; : 結束字符 , 輸出 &lt;EOS&gt; 後就不再產生字</a:t>
            </a:r>
            <a:endParaRPr b="0" i="0" sz="2000" u="none" cap="none" strike="noStrike">
              <a:solidFill>
                <a:srgbClr val="595959"/>
              </a:solidFill>
              <a:latin typeface="Arial"/>
              <a:ea typeface="Arial"/>
              <a:cs typeface="Arial"/>
              <a:sym typeface="Arial"/>
            </a:endParaRPr>
          </a:p>
          <a:p>
            <a:pPr indent="-355600" lvl="0" marL="4572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&lt;UNK&gt; : 未知字符 , word vector 沒有的字</a:t>
            </a:r>
            <a:endParaRPr b="0" i="0" sz="2000" u="none" cap="none" strike="noStrike">
              <a:solidFill>
                <a:srgbClr val="595959"/>
              </a:solidFill>
              <a:latin typeface="Arial"/>
              <a:ea typeface="Arial"/>
              <a:cs typeface="Arial"/>
              <a:sym typeface="Arial"/>
            </a:endParaRPr>
          </a:p>
          <a:p>
            <a:pPr indent="-355600" lvl="0" marL="4572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&lt;PAD&gt; : 補空字符 , 接在 &lt;EOS&gt; 後 (tensor shape 固定下)</a:t>
            </a:r>
            <a:endParaRPr b="0" i="0" sz="20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66"/>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seq2seq in tensorflow</a:t>
            </a:r>
            <a:endParaRPr b="0" i="0" sz="2600" u="none" cap="none" strike="noStrike">
              <a:solidFill>
                <a:srgbClr val="1A1A1A"/>
              </a:solidFill>
              <a:latin typeface="Arial"/>
              <a:ea typeface="Arial"/>
              <a:cs typeface="Arial"/>
              <a:sym typeface="Arial"/>
            </a:endParaRPr>
          </a:p>
        </p:txBody>
      </p:sp>
      <p:sp>
        <p:nvSpPr>
          <p:cNvPr id="420" name="Google Shape;420;p66"/>
          <p:cNvSpPr txBox="1"/>
          <p:nvPr/>
        </p:nvSpPr>
        <p:spPr>
          <a:xfrm>
            <a:off x="480800" y="1082375"/>
            <a:ext cx="8419800" cy="36339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sng" cap="none" strike="noStrike">
                <a:solidFill>
                  <a:schemeClr val="hlink"/>
                </a:solidFill>
                <a:latin typeface="Arial"/>
                <a:ea typeface="Arial"/>
                <a:cs typeface="Arial"/>
                <a:sym typeface="Arial"/>
                <a:hlinkClick r:id="rId3"/>
              </a:rPr>
              <a:t>tf.contrib.seq2seq</a:t>
            </a:r>
            <a:endParaRPr b="0" i="0" sz="2400" u="sng" cap="none" strike="noStrike">
              <a:solidFill>
                <a:schemeClr val="hlink"/>
              </a:solidFill>
              <a:latin typeface="Arial"/>
              <a:ea typeface="Arial"/>
              <a:cs typeface="Arial"/>
              <a:sym typeface="Arial"/>
              <a:hlinkClick r:id="rId4"/>
            </a:endParaRPr>
          </a:p>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重要的 API</a:t>
            </a:r>
            <a:endParaRPr b="0" i="0" sz="2400" u="none" cap="none" strike="noStrike">
              <a:solidFill>
                <a:srgbClr val="595959"/>
              </a:solidFill>
              <a:latin typeface="Arial"/>
              <a:ea typeface="Arial"/>
              <a:cs typeface="Arial"/>
              <a:sym typeface="Arial"/>
            </a:endParaRPr>
          </a:p>
          <a:p>
            <a:pPr indent="-381000" lvl="1" marL="1828800" marR="0" rtl="0" algn="l">
              <a:lnSpc>
                <a:spcPct val="115000"/>
              </a:lnSpc>
              <a:spcBef>
                <a:spcPts val="0"/>
              </a:spcBef>
              <a:spcAft>
                <a:spcPts val="0"/>
              </a:spcAft>
              <a:buClr>
                <a:srgbClr val="595959"/>
              </a:buClr>
              <a:buSzPts val="2400"/>
              <a:buFont typeface="Arial"/>
              <a:buChar char="○"/>
            </a:pPr>
            <a:r>
              <a:rPr b="0" i="0" lang="zh-TW" sz="2000" u="none" cap="none" strike="noStrike">
                <a:solidFill>
                  <a:srgbClr val="595959"/>
                </a:solidFill>
                <a:latin typeface="Arial"/>
                <a:ea typeface="Arial"/>
                <a:cs typeface="Arial"/>
                <a:sym typeface="Arial"/>
              </a:rPr>
              <a:t>TrainingHelper</a:t>
            </a:r>
            <a:endParaRPr b="0" i="0" sz="2000" u="none" cap="none" strike="noStrike">
              <a:solidFill>
                <a:srgbClr val="595959"/>
              </a:solidFill>
              <a:latin typeface="Arial"/>
              <a:ea typeface="Arial"/>
              <a:cs typeface="Arial"/>
              <a:sym typeface="Arial"/>
            </a:endParaRPr>
          </a:p>
          <a:p>
            <a:pPr indent="-330200" lvl="2" marL="2286000" marR="0" rtl="0" algn="l">
              <a:lnSpc>
                <a:spcPct val="115000"/>
              </a:lnSpc>
              <a:spcBef>
                <a:spcPts val="0"/>
              </a:spcBef>
              <a:spcAft>
                <a:spcPts val="0"/>
              </a:spcAft>
              <a:buClr>
                <a:srgbClr val="595959"/>
              </a:buClr>
              <a:buSzPts val="1600"/>
              <a:buFont typeface="Arial"/>
              <a:buChar char="■"/>
            </a:pPr>
            <a:r>
              <a:rPr b="0" i="0" lang="zh-TW" sz="1600" u="none" cap="none" strike="noStrike">
                <a:solidFill>
                  <a:srgbClr val="595959"/>
                </a:solidFill>
                <a:latin typeface="Arial"/>
                <a:ea typeface="Arial"/>
                <a:cs typeface="Arial"/>
                <a:sym typeface="Arial"/>
              </a:rPr>
              <a:t>use target data as next decoder input</a:t>
            </a:r>
            <a:endParaRPr b="0" i="0" sz="1600" u="none" cap="none" strike="noStrike">
              <a:solidFill>
                <a:srgbClr val="595959"/>
              </a:solidFill>
              <a:latin typeface="Arial"/>
              <a:ea typeface="Arial"/>
              <a:cs typeface="Arial"/>
              <a:sym typeface="Arial"/>
            </a:endParaRPr>
          </a:p>
          <a:p>
            <a:pPr indent="-355600" lvl="1" marL="18288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GreedyEmbeddingHelper</a:t>
            </a:r>
            <a:endParaRPr b="0" i="0" sz="2000" u="none" cap="none" strike="noStrike">
              <a:solidFill>
                <a:srgbClr val="595959"/>
              </a:solidFill>
              <a:latin typeface="Arial"/>
              <a:ea typeface="Arial"/>
              <a:cs typeface="Arial"/>
              <a:sym typeface="Arial"/>
            </a:endParaRPr>
          </a:p>
          <a:p>
            <a:pPr indent="-330200" lvl="2" marL="2286000" marR="0" rtl="0" algn="l">
              <a:lnSpc>
                <a:spcPct val="115000"/>
              </a:lnSpc>
              <a:spcBef>
                <a:spcPts val="0"/>
              </a:spcBef>
              <a:spcAft>
                <a:spcPts val="0"/>
              </a:spcAft>
              <a:buClr>
                <a:srgbClr val="595959"/>
              </a:buClr>
              <a:buSzPts val="1600"/>
              <a:buFont typeface="Arial"/>
              <a:buChar char="■"/>
            </a:pPr>
            <a:r>
              <a:rPr b="0" i="0" lang="zh-TW" sz="1600" u="none" cap="none" strike="noStrike">
                <a:solidFill>
                  <a:srgbClr val="595959"/>
                </a:solidFill>
                <a:latin typeface="Arial"/>
                <a:ea typeface="Arial"/>
                <a:cs typeface="Arial"/>
                <a:sym typeface="Arial"/>
              </a:rPr>
              <a:t>use argmax of the output to next decoder input</a:t>
            </a:r>
            <a:endParaRPr b="0" i="0" sz="1600" u="none" cap="none" strike="noStrike">
              <a:solidFill>
                <a:srgbClr val="595959"/>
              </a:solidFill>
              <a:latin typeface="Arial"/>
              <a:ea typeface="Arial"/>
              <a:cs typeface="Arial"/>
              <a:sym typeface="Arial"/>
            </a:endParaRPr>
          </a:p>
          <a:p>
            <a:pPr indent="-355600" lvl="1" marL="18288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BasicDecoder</a:t>
            </a:r>
            <a:endParaRPr b="0" i="0" sz="2000" u="none" cap="none" strike="noStrike">
              <a:solidFill>
                <a:srgbClr val="595959"/>
              </a:solidFill>
              <a:latin typeface="Arial"/>
              <a:ea typeface="Arial"/>
              <a:cs typeface="Arial"/>
              <a:sym typeface="Arial"/>
            </a:endParaRPr>
          </a:p>
          <a:p>
            <a:pPr indent="-330200" lvl="2" marL="2286000" marR="0" rtl="0" algn="l">
              <a:lnSpc>
                <a:spcPct val="115000"/>
              </a:lnSpc>
              <a:spcBef>
                <a:spcPts val="0"/>
              </a:spcBef>
              <a:spcAft>
                <a:spcPts val="0"/>
              </a:spcAft>
              <a:buClr>
                <a:srgbClr val="595959"/>
              </a:buClr>
              <a:buSzPts val="1600"/>
              <a:buFont typeface="Arial"/>
              <a:buChar char="■"/>
            </a:pPr>
            <a:r>
              <a:rPr b="0" i="0" lang="zh-TW" sz="1600" u="none" cap="none" strike="noStrike">
                <a:solidFill>
                  <a:srgbClr val="595959"/>
                </a:solidFill>
                <a:latin typeface="Arial"/>
                <a:ea typeface="Arial"/>
                <a:cs typeface="Arial"/>
                <a:sym typeface="Arial"/>
              </a:rPr>
              <a:t>處理流程</a:t>
            </a:r>
            <a:endParaRPr b="0" i="0" sz="1600" u="none" cap="none" strike="noStrike">
              <a:solidFill>
                <a:srgbClr val="595959"/>
              </a:solidFill>
              <a:latin typeface="Arial"/>
              <a:ea typeface="Arial"/>
              <a:cs typeface="Arial"/>
              <a:sym typeface="Arial"/>
            </a:endParaRPr>
          </a:p>
          <a:p>
            <a:pPr indent="-355600" lvl="1" marL="18288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dynamic_decode</a:t>
            </a:r>
            <a:endParaRPr b="0" i="0" sz="2000" u="none" cap="none" strike="noStrike">
              <a:solidFill>
                <a:srgbClr val="595959"/>
              </a:solidFill>
              <a:latin typeface="Arial"/>
              <a:ea typeface="Arial"/>
              <a:cs typeface="Arial"/>
              <a:sym typeface="Arial"/>
            </a:endParaRPr>
          </a:p>
          <a:p>
            <a:pPr indent="-330200" lvl="2" marL="2286000" marR="0" rtl="0" algn="l">
              <a:lnSpc>
                <a:spcPct val="115000"/>
              </a:lnSpc>
              <a:spcBef>
                <a:spcPts val="0"/>
              </a:spcBef>
              <a:spcAft>
                <a:spcPts val="0"/>
              </a:spcAft>
              <a:buClr>
                <a:srgbClr val="595959"/>
              </a:buClr>
              <a:buSzPts val="1600"/>
              <a:buFont typeface="Arial"/>
              <a:buChar char="■"/>
            </a:pPr>
            <a:r>
              <a:rPr b="0" i="0" lang="zh-TW" sz="1600" u="none" cap="none" strike="noStrike">
                <a:solidFill>
                  <a:srgbClr val="595959"/>
                </a:solidFill>
                <a:latin typeface="Arial"/>
                <a:ea typeface="Arial"/>
                <a:cs typeface="Arial"/>
                <a:sym typeface="Arial"/>
              </a:rPr>
              <a:t>產生 output</a:t>
            </a:r>
            <a:endParaRPr b="0" i="0" sz="16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67"/>
          <p:cNvSpPr txBox="1"/>
          <p:nvPr>
            <p:ph type="title"/>
          </p:nvPr>
        </p:nvSpPr>
        <p:spPr>
          <a:xfrm>
            <a:off x="470552" y="215975"/>
            <a:ext cx="78819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Training decoding layer code example </a:t>
            </a:r>
            <a:endParaRPr b="0" i="0" sz="2600" u="none" cap="none" strike="noStrike">
              <a:solidFill>
                <a:srgbClr val="1A1A1A"/>
              </a:solidFill>
              <a:latin typeface="Arial"/>
              <a:ea typeface="Arial"/>
              <a:cs typeface="Arial"/>
              <a:sym typeface="Arial"/>
            </a:endParaRPr>
          </a:p>
        </p:txBody>
      </p:sp>
      <p:pic>
        <p:nvPicPr>
          <p:cNvPr id="426" name="Google Shape;426;p67"/>
          <p:cNvPicPr preferRelativeResize="0"/>
          <p:nvPr/>
        </p:nvPicPr>
        <p:blipFill rotWithShape="1">
          <a:blip r:embed="rId3">
            <a:alphaModFix/>
          </a:blip>
          <a:srcRect b="0" l="0" r="0" t="0"/>
          <a:stretch/>
        </p:blipFill>
        <p:spPr>
          <a:xfrm>
            <a:off x="1979575" y="806925"/>
            <a:ext cx="5593050" cy="4000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68"/>
          <p:cNvSpPr txBox="1"/>
          <p:nvPr>
            <p:ph type="title"/>
          </p:nvPr>
        </p:nvSpPr>
        <p:spPr>
          <a:xfrm>
            <a:off x="470552" y="215975"/>
            <a:ext cx="77478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Inference decoding layer code example </a:t>
            </a:r>
            <a:endParaRPr b="0" i="0" sz="2600" u="none" cap="none" strike="noStrike">
              <a:solidFill>
                <a:srgbClr val="1A1A1A"/>
              </a:solidFill>
              <a:latin typeface="Arial"/>
              <a:ea typeface="Arial"/>
              <a:cs typeface="Arial"/>
              <a:sym typeface="Arial"/>
            </a:endParaRPr>
          </a:p>
        </p:txBody>
      </p:sp>
      <p:pic>
        <p:nvPicPr>
          <p:cNvPr id="432" name="Google Shape;432;p68"/>
          <p:cNvPicPr preferRelativeResize="0"/>
          <p:nvPr/>
        </p:nvPicPr>
        <p:blipFill rotWithShape="1">
          <a:blip r:embed="rId3">
            <a:alphaModFix/>
          </a:blip>
          <a:srcRect b="2789" l="0" r="0" t="0"/>
          <a:stretch/>
        </p:blipFill>
        <p:spPr>
          <a:xfrm>
            <a:off x="2429025" y="860375"/>
            <a:ext cx="4574475" cy="42068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69"/>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Udacity 程式練習範例</a:t>
            </a:r>
            <a:endParaRPr b="0" i="0" sz="2600" u="none" cap="none" strike="noStrike">
              <a:solidFill>
                <a:srgbClr val="1A1A1A"/>
              </a:solidFill>
              <a:latin typeface="Arial"/>
              <a:ea typeface="Arial"/>
              <a:cs typeface="Arial"/>
              <a:sym typeface="Arial"/>
            </a:endParaRPr>
          </a:p>
        </p:txBody>
      </p:sp>
      <p:sp>
        <p:nvSpPr>
          <p:cNvPr id="438" name="Google Shape;438;p69"/>
          <p:cNvSpPr txBox="1"/>
          <p:nvPr/>
        </p:nvSpPr>
        <p:spPr>
          <a:xfrm>
            <a:off x="491975" y="970550"/>
            <a:ext cx="7704000" cy="3052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595959"/>
              </a:buClr>
              <a:buSzPts val="1800"/>
              <a:buFont typeface="Arial"/>
              <a:buChar char="●"/>
            </a:pPr>
            <a:r>
              <a:rPr b="0" i="0" lang="zh-TW" sz="1800" u="none" cap="none" strike="noStrike">
                <a:solidFill>
                  <a:srgbClr val="595959"/>
                </a:solidFill>
                <a:latin typeface="Arial"/>
                <a:ea typeface="Arial"/>
                <a:cs typeface="Arial"/>
                <a:sym typeface="Arial"/>
              </a:rPr>
              <a:t>seq2seq/sequence_to_sequence_implementation.ipynb</a:t>
            </a:r>
            <a:endParaRPr b="0" i="0" sz="1800" u="none" cap="none" strike="noStrike">
              <a:solidFill>
                <a:srgbClr val="595959"/>
              </a:solidFill>
              <a:latin typeface="Arial"/>
              <a:ea typeface="Arial"/>
              <a:cs typeface="Arial"/>
              <a:sym typeface="Arial"/>
            </a:endParaRPr>
          </a:p>
          <a:p>
            <a:pPr indent="-317500" lvl="1" marL="914400" marR="0" rtl="0" algn="l">
              <a:lnSpc>
                <a:spcPct val="115000"/>
              </a:lnSpc>
              <a:spcBef>
                <a:spcPts val="0"/>
              </a:spcBef>
              <a:spcAft>
                <a:spcPts val="0"/>
              </a:spcAft>
              <a:buClr>
                <a:srgbClr val="595959"/>
              </a:buClr>
              <a:buSzPts val="1400"/>
              <a:buFont typeface="Arial"/>
              <a:buChar char="○"/>
            </a:pPr>
            <a:r>
              <a:rPr b="0" i="0" lang="zh-TW" u="none" cap="none" strike="noStrike">
                <a:solidFill>
                  <a:srgbClr val="595959"/>
                </a:solidFill>
                <a:latin typeface="Arial"/>
                <a:ea typeface="Arial"/>
                <a:cs typeface="Arial"/>
                <a:sym typeface="Arial"/>
              </a:rPr>
              <a:t>實際跑一遍及理解程式</a:t>
            </a:r>
            <a:endParaRPr b="0" i="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70"/>
          <p:cNvSpPr txBox="1"/>
          <p:nvPr>
            <p:ph type="title"/>
          </p:nvPr>
        </p:nvSpPr>
        <p:spPr>
          <a:xfrm>
            <a:off x="470551" y="215975"/>
            <a:ext cx="7524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程式範例解說 </a:t>
            </a:r>
            <a:r>
              <a:rPr b="0" i="0" lang="zh-TW" sz="1400" u="none" cap="none" strike="noStrike">
                <a:solidFill>
                  <a:schemeClr val="dk1"/>
                </a:solidFill>
                <a:latin typeface="Arial"/>
                <a:ea typeface="Arial"/>
                <a:cs typeface="Arial"/>
                <a:sym typeface="Arial"/>
              </a:rPr>
              <a:t>(seq</a:t>
            </a:r>
            <a:r>
              <a:rPr lang="zh-TW" sz="1400">
                <a:solidFill>
                  <a:schemeClr val="dk1"/>
                </a:solidFill>
              </a:rPr>
              <a:t>uence_to_</a:t>
            </a:r>
            <a:r>
              <a:rPr b="0" i="0" lang="zh-TW" sz="1400" u="none" cap="none" strike="noStrike">
                <a:solidFill>
                  <a:schemeClr val="dk1"/>
                </a:solidFill>
                <a:latin typeface="Arial"/>
                <a:ea typeface="Arial"/>
                <a:cs typeface="Arial"/>
                <a:sym typeface="Arial"/>
              </a:rPr>
              <a:t>sequence_implementation.ipy</a:t>
            </a:r>
            <a:r>
              <a:rPr lang="zh-TW" sz="1400">
                <a:solidFill>
                  <a:schemeClr val="dk1"/>
                </a:solidFill>
              </a:rPr>
              <a:t>nb</a:t>
            </a:r>
            <a:r>
              <a:rPr b="0" i="0" lang="zh-TW" sz="1400" u="none" cap="none" strike="noStrike">
                <a:solidFill>
                  <a:schemeClr val="dk1"/>
                </a:solidFill>
                <a:latin typeface="Arial"/>
                <a:ea typeface="Arial"/>
                <a:cs typeface="Arial"/>
                <a:sym typeface="Arial"/>
              </a:rPr>
              <a:t>)</a:t>
            </a:r>
            <a:endParaRPr b="0" i="0" sz="1400" u="none" cap="none" strike="noStrike">
              <a:solidFill>
                <a:srgbClr val="1A1A1A"/>
              </a:solidFill>
              <a:latin typeface="Arial"/>
              <a:ea typeface="Arial"/>
              <a:cs typeface="Arial"/>
              <a:sym typeface="Arial"/>
            </a:endParaRPr>
          </a:p>
        </p:txBody>
      </p:sp>
      <p:pic>
        <p:nvPicPr>
          <p:cNvPr id="444" name="Google Shape;444;p70" title="rnn 07 seq2seq code.mp4">
            <a:hlinkClick r:id="rId3"/>
          </p:cNvPr>
          <p:cNvPicPr preferRelativeResize="0"/>
          <p:nvPr/>
        </p:nvPicPr>
        <p:blipFill rotWithShape="1">
          <a:blip r:embed="rId4">
            <a:alphaModFix/>
          </a:blip>
          <a:srcRect b="0" l="0" r="0" t="0"/>
          <a:stretch/>
        </p:blipFill>
        <p:spPr>
          <a:xfrm>
            <a:off x="1883126" y="784175"/>
            <a:ext cx="5261900" cy="3946425"/>
          </a:xfrm>
          <a:prstGeom prst="rect">
            <a:avLst/>
          </a:prstGeom>
          <a:noFill/>
          <a:ln>
            <a:noFill/>
          </a:ln>
        </p:spPr>
      </p:pic>
      <p:sp>
        <p:nvSpPr>
          <p:cNvPr id="445" name="Google Shape;445;p70"/>
          <p:cNvSpPr txBox="1"/>
          <p:nvPr/>
        </p:nvSpPr>
        <p:spPr>
          <a:xfrm>
            <a:off x="2035525" y="4651500"/>
            <a:ext cx="7341300" cy="56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zh-TW" sz="1600">
                <a:solidFill>
                  <a:srgbClr val="FF0000"/>
                </a:solidFill>
              </a:rPr>
              <a:t>注意</a:t>
            </a:r>
            <a:r>
              <a:rPr b="0" i="0" lang="zh-TW" sz="1600" u="none" cap="none" strike="noStrike">
                <a:solidFill>
                  <a:srgbClr val="FF0000"/>
                </a:solidFill>
                <a:latin typeface="Arial"/>
                <a:ea typeface="Arial"/>
                <a:cs typeface="Arial"/>
                <a:sym typeface="Arial"/>
              </a:rPr>
              <a:t>：</a:t>
            </a:r>
            <a:r>
              <a:rPr lang="zh-TW" sz="1600">
                <a:solidFill>
                  <a:srgbClr val="FF0000"/>
                </a:solidFill>
              </a:rPr>
              <a:t>程式碼需要複製到自己的路徑底下才能順利Run</a:t>
            </a:r>
            <a:endParaRPr b="0" i="0" sz="1600" u="none" cap="none" strike="noStrike">
              <a:solidFill>
                <a:srgbClr val="FF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71"/>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56BADC"/>
              </a:buClr>
              <a:buSzPts val="4200"/>
              <a:buFont typeface="Arial"/>
              <a:buNone/>
            </a:pPr>
            <a:r>
              <a:rPr lang="zh-TW" sz="3200">
                <a:solidFill>
                  <a:schemeClr val="dk1"/>
                </a:solidFill>
              </a:rPr>
              <a:t>Attention</a:t>
            </a:r>
            <a:r>
              <a:rPr b="0" i="0" lang="zh-TW" sz="3200" u="none" cap="none" strike="noStrike">
                <a:solidFill>
                  <a:schemeClr val="dk1"/>
                </a:solidFill>
                <a:latin typeface="Arial"/>
                <a:ea typeface="Arial"/>
                <a:cs typeface="Arial"/>
                <a:sym typeface="Arial"/>
              </a:rPr>
              <a:t> </a:t>
            </a:r>
            <a:r>
              <a:rPr lang="zh-TW" sz="3200">
                <a:solidFill>
                  <a:schemeClr val="dk1"/>
                </a:solidFill>
              </a:rPr>
              <a:t>Model</a:t>
            </a:r>
            <a:endParaRPr b="0" i="0" sz="4200" u="none" cap="none" strike="noStrike">
              <a:solidFill>
                <a:srgbClr val="56BADC"/>
              </a:solidFill>
              <a:latin typeface="Arial"/>
              <a:ea typeface="Arial"/>
              <a:cs typeface="Arial"/>
              <a:sym typeface="Arial"/>
            </a:endParaRPr>
          </a:p>
        </p:txBody>
      </p:sp>
      <p:sp>
        <p:nvSpPr>
          <p:cNvPr id="451" name="Google Shape;451;p71"/>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1200"/>
              </a:spcBef>
              <a:spcAft>
                <a:spcPts val="0"/>
              </a:spcAft>
              <a:buClr>
                <a:srgbClr val="A6AAA9"/>
              </a:buClr>
              <a:buSzPts val="2500"/>
              <a:buFont typeface="Arial"/>
              <a:buNone/>
            </a:pPr>
            <a:r>
              <a:t/>
            </a:r>
            <a:endParaRPr b="0" i="0" sz="2500" u="none" cap="none" strike="noStrike">
              <a:solidFill>
                <a:srgbClr val="A6AAA9"/>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72"/>
          <p:cNvSpPr txBox="1"/>
          <p:nvPr>
            <p:ph type="title"/>
          </p:nvPr>
        </p:nvSpPr>
        <p:spPr>
          <a:xfrm>
            <a:off x="470551" y="215975"/>
            <a:ext cx="7524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sz="3000">
                <a:solidFill>
                  <a:schemeClr val="dk1"/>
                </a:solidFill>
              </a:rPr>
              <a:t>Attention的概念</a:t>
            </a:r>
            <a:endParaRPr b="0" i="0" sz="1400" u="none" cap="none" strike="noStrike">
              <a:solidFill>
                <a:srgbClr val="1A1A1A"/>
              </a:solidFill>
              <a:latin typeface="Arial"/>
              <a:ea typeface="Arial"/>
              <a:cs typeface="Arial"/>
              <a:sym typeface="Arial"/>
            </a:endParaRPr>
          </a:p>
        </p:txBody>
      </p:sp>
      <p:pic>
        <p:nvPicPr>
          <p:cNvPr id="457" name="Google Shape;457;p72" title="0702Attention的概念.mp4">
            <a:hlinkClick r:id="rId3"/>
          </p:cNvPr>
          <p:cNvPicPr preferRelativeResize="0"/>
          <p:nvPr/>
        </p:nvPicPr>
        <p:blipFill>
          <a:blip r:embed="rId4">
            <a:alphaModFix/>
          </a:blip>
          <a:stretch>
            <a:fillRect/>
          </a:stretch>
        </p:blipFill>
        <p:spPr>
          <a:xfrm>
            <a:off x="1618450" y="784175"/>
            <a:ext cx="5812426" cy="43593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73"/>
          <p:cNvSpPr txBox="1"/>
          <p:nvPr>
            <p:ph type="title"/>
          </p:nvPr>
        </p:nvSpPr>
        <p:spPr>
          <a:xfrm>
            <a:off x="470551" y="215975"/>
            <a:ext cx="7524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sz="3000">
                <a:solidFill>
                  <a:schemeClr val="dk1"/>
                </a:solidFill>
              </a:rPr>
              <a:t>Attention</a:t>
            </a:r>
            <a:r>
              <a:rPr lang="zh-TW" sz="3000">
                <a:solidFill>
                  <a:schemeClr val="dk1"/>
                </a:solidFill>
              </a:rPr>
              <a:t>的概念</a:t>
            </a:r>
            <a:endParaRPr sz="3000">
              <a:solidFill>
                <a:schemeClr val="dk1"/>
              </a:solidFill>
            </a:endParaRPr>
          </a:p>
        </p:txBody>
      </p:sp>
      <p:pic>
        <p:nvPicPr>
          <p:cNvPr descr="This video screencast was created with Doceri on an iPad. Doceri is free in the iTunes app store. Learn more at http://www.doceri.com" id="463" name="Google Shape;463;p73" title="[RNN 補充教材] 03 Attention">
            <a:hlinkClick r:id="rId3"/>
          </p:cNvPr>
          <p:cNvPicPr preferRelativeResize="0"/>
          <p:nvPr/>
        </p:nvPicPr>
        <p:blipFill>
          <a:blip r:embed="rId4">
            <a:alphaModFix/>
          </a:blip>
          <a:stretch>
            <a:fillRect/>
          </a:stretch>
        </p:blipFill>
        <p:spPr>
          <a:xfrm>
            <a:off x="1671650" y="784175"/>
            <a:ext cx="5812433" cy="4359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74"/>
          <p:cNvSpPr txBox="1"/>
          <p:nvPr>
            <p:ph type="title"/>
          </p:nvPr>
        </p:nvSpPr>
        <p:spPr>
          <a:xfrm>
            <a:off x="470551" y="215975"/>
            <a:ext cx="7524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sz="3000">
                <a:solidFill>
                  <a:schemeClr val="dk1"/>
                </a:solidFill>
              </a:rPr>
              <a:t>Bidirectional RNN</a:t>
            </a:r>
            <a:endParaRPr b="0" i="0" sz="1400" u="none" cap="none" strike="noStrike">
              <a:solidFill>
                <a:srgbClr val="1A1A1A"/>
              </a:solidFill>
              <a:latin typeface="Arial"/>
              <a:ea typeface="Arial"/>
              <a:cs typeface="Arial"/>
              <a:sym typeface="Arial"/>
            </a:endParaRPr>
          </a:p>
        </p:txBody>
      </p:sp>
      <p:pic>
        <p:nvPicPr>
          <p:cNvPr descr="This video screencast was created with Doceri on an iPad. Doceri is free in the iTunes app store. Learn more at http://www.doceri.com" id="469" name="Google Shape;469;p74" title="[RNN 補充教材] 04 Bidirectional RNN">
            <a:hlinkClick r:id="rId3"/>
          </p:cNvPr>
          <p:cNvPicPr preferRelativeResize="0"/>
          <p:nvPr/>
        </p:nvPicPr>
        <p:blipFill>
          <a:blip r:embed="rId4">
            <a:alphaModFix/>
          </a:blip>
          <a:stretch>
            <a:fillRect/>
          </a:stretch>
        </p:blipFill>
        <p:spPr>
          <a:xfrm>
            <a:off x="1438275" y="773459"/>
            <a:ext cx="5812433" cy="4359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9"/>
          <p:cNvSpPr txBox="1"/>
          <p:nvPr>
            <p:ph idx="4294967295" type="title"/>
          </p:nvPr>
        </p:nvSpPr>
        <p:spPr>
          <a:xfrm>
            <a:off x="519748" y="164306"/>
            <a:ext cx="8104500" cy="568200"/>
          </a:xfrm>
          <a:prstGeom prst="rect">
            <a:avLst/>
          </a:prstGeom>
          <a:noFill/>
          <a:ln>
            <a:noFill/>
          </a:ln>
        </p:spPr>
        <p:txBody>
          <a:bodyPr anchorCtr="0" anchor="ctr" bIns="32750" lIns="32750" spcFirstLastPara="1" rIns="32750" wrap="square" tIns="32750">
            <a:noAutofit/>
          </a:bodyPr>
          <a:lstStyle/>
          <a:p>
            <a:pPr indent="0" lvl="0" marL="0" rtl="0" algn="l">
              <a:lnSpc>
                <a:spcPct val="100000"/>
              </a:lnSpc>
              <a:spcBef>
                <a:spcPts val="0"/>
              </a:spcBef>
              <a:spcAft>
                <a:spcPts val="0"/>
              </a:spcAft>
              <a:buSzPts val="5200"/>
              <a:buNone/>
            </a:pPr>
            <a:r>
              <a:rPr lang="zh-TW" sz="2700"/>
              <a:t>Code / Data 放在 hub 中的 courses 內</a:t>
            </a:r>
            <a:endParaRPr sz="2700"/>
          </a:p>
        </p:txBody>
      </p:sp>
      <p:sp>
        <p:nvSpPr>
          <p:cNvPr id="240" name="Google Shape;240;p39"/>
          <p:cNvSpPr txBox="1"/>
          <p:nvPr/>
        </p:nvSpPr>
        <p:spPr>
          <a:xfrm>
            <a:off x="606009" y="1030678"/>
            <a:ext cx="7968900" cy="3746100"/>
          </a:xfrm>
          <a:prstGeom prst="rect">
            <a:avLst/>
          </a:prstGeom>
          <a:noFill/>
          <a:ln>
            <a:noFill/>
          </a:ln>
        </p:spPr>
        <p:txBody>
          <a:bodyPr anchorCtr="0" anchor="t" bIns="34275" lIns="34275" spcFirstLastPara="1" rIns="34275" wrap="square" tIns="34275">
            <a:noAutofit/>
          </a:bodyPr>
          <a:lstStyle/>
          <a:p>
            <a:pPr indent="-177800" lvl="0" marL="177800" marR="0" rtl="0" algn="l">
              <a:lnSpc>
                <a:spcPct val="115000"/>
              </a:lnSpc>
              <a:spcBef>
                <a:spcPts val="0"/>
              </a:spcBef>
              <a:spcAft>
                <a:spcPts val="0"/>
              </a:spcAft>
              <a:buClr>
                <a:srgbClr val="595959"/>
              </a:buClr>
              <a:buSzPts val="2300"/>
              <a:buFont typeface="Arial"/>
              <a:buChar char="●"/>
            </a:pPr>
            <a:r>
              <a:rPr b="0" i="0" lang="zh-TW" sz="2300" u="none" cap="none" strike="noStrike">
                <a:solidFill>
                  <a:srgbClr val="595959"/>
                </a:solidFill>
                <a:latin typeface="Arial"/>
                <a:ea typeface="Arial"/>
                <a:cs typeface="Arial"/>
                <a:sym typeface="Arial"/>
              </a:rPr>
              <a:t>為維護課程資料 , courses 中的檔案皆為 read-only, 如需修改請 cp 至自身的環境中</a:t>
            </a:r>
            <a:endParaRPr b="0" i="0" sz="2300" u="none" cap="none" strike="noStrike">
              <a:solidFill>
                <a:srgbClr val="595959"/>
              </a:solidFill>
              <a:latin typeface="Arial"/>
              <a:ea typeface="Arial"/>
              <a:cs typeface="Arial"/>
              <a:sym typeface="Arial"/>
            </a:endParaRPr>
          </a:p>
          <a:p>
            <a:pPr indent="-177800" lvl="0" marL="177800" marR="0" rtl="0" algn="l">
              <a:lnSpc>
                <a:spcPct val="115000"/>
              </a:lnSpc>
              <a:spcBef>
                <a:spcPts val="0"/>
              </a:spcBef>
              <a:spcAft>
                <a:spcPts val="0"/>
              </a:spcAft>
              <a:buClr>
                <a:srgbClr val="595959"/>
              </a:buClr>
              <a:buSzPts val="2300"/>
              <a:buFont typeface="Arial"/>
              <a:buChar char="●"/>
            </a:pPr>
            <a:r>
              <a:rPr b="0" i="0" lang="zh-TW" sz="2300" u="none" cap="none" strike="noStrike">
                <a:solidFill>
                  <a:srgbClr val="595959"/>
                </a:solidFill>
                <a:latin typeface="Arial"/>
                <a:ea typeface="Arial"/>
                <a:cs typeface="Arial"/>
                <a:sym typeface="Arial"/>
              </a:rPr>
              <a:t>打開 terminal, 輸入</a:t>
            </a:r>
            <a:endParaRPr b="0" i="0" sz="2300" u="none" cap="none" strike="noStrike">
              <a:solidFill>
                <a:srgbClr val="595959"/>
              </a:solidFill>
              <a:latin typeface="Arial"/>
              <a:ea typeface="Arial"/>
              <a:cs typeface="Arial"/>
              <a:sym typeface="Aria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[台北班]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courses-tpe/RNN/part3</a:t>
            </a:r>
            <a:r>
              <a:rPr lang="zh-TW" sz="2000">
                <a:solidFill>
                  <a:schemeClr val="dk1"/>
                </a:solidFill>
              </a:rPr>
              <a:t> </a:t>
            </a:r>
            <a:r>
              <a:rPr lang="zh-TW" sz="2000">
                <a:solidFill>
                  <a:srgbClr val="3C78D8"/>
                </a:solidFill>
              </a:rPr>
              <a:t>&lt;存放至本機的名稱&gt;</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[新竹班]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courses-hsi/RNN/part3</a:t>
            </a:r>
            <a:r>
              <a:rPr lang="zh-TW" sz="2000">
                <a:solidFill>
                  <a:schemeClr val="dk1"/>
                </a:solidFill>
              </a:rPr>
              <a:t> </a:t>
            </a:r>
            <a:r>
              <a:rPr lang="zh-TW" sz="2000">
                <a:solidFill>
                  <a:srgbClr val="3C78D8"/>
                </a:solidFill>
              </a:rPr>
              <a:t>&lt;存放至本機的名稱&gt;</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[台中班]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courses-txg/RNN/part3</a:t>
            </a:r>
            <a:r>
              <a:rPr lang="zh-TW" sz="2000">
                <a:solidFill>
                  <a:schemeClr val="dk1"/>
                </a:solidFill>
              </a:rPr>
              <a:t> </a:t>
            </a:r>
            <a:r>
              <a:rPr lang="zh-TW" sz="2000">
                <a:solidFill>
                  <a:srgbClr val="3C78D8"/>
                </a:solidFill>
              </a:rPr>
              <a:t>&lt;存放至本機的名稱&gt;</a:t>
            </a:r>
            <a:endParaRPr sz="2000">
              <a:solidFill>
                <a:schemeClr val="dk1"/>
              </a:solidFill>
            </a:endParaRPr>
          </a:p>
          <a:p>
            <a:pPr indent="0" lvl="0" marL="914400" marR="0" rtl="0" algn="l">
              <a:lnSpc>
                <a:spcPct val="115000"/>
              </a:lnSpc>
              <a:spcBef>
                <a:spcPts val="0"/>
              </a:spcBef>
              <a:spcAft>
                <a:spcPts val="0"/>
              </a:spcAft>
              <a:buNone/>
            </a:pPr>
            <a:r>
              <a:t/>
            </a:r>
            <a:endParaRPr sz="2000">
              <a:solidFill>
                <a:srgbClr val="3C78D8"/>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75"/>
          <p:cNvSpPr txBox="1"/>
          <p:nvPr>
            <p:ph type="title"/>
          </p:nvPr>
        </p:nvSpPr>
        <p:spPr>
          <a:xfrm>
            <a:off x="470551" y="215975"/>
            <a:ext cx="7524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sz="3000">
                <a:solidFill>
                  <a:schemeClr val="dk1"/>
                </a:solidFill>
              </a:rPr>
              <a:t>Attention is all you need - Part1</a:t>
            </a:r>
            <a:endParaRPr b="0" i="0" sz="1400" u="none" cap="none" strike="noStrike">
              <a:solidFill>
                <a:srgbClr val="1A1A1A"/>
              </a:solidFill>
              <a:latin typeface="Arial"/>
              <a:ea typeface="Arial"/>
              <a:cs typeface="Arial"/>
              <a:sym typeface="Arial"/>
            </a:endParaRPr>
          </a:p>
        </p:txBody>
      </p:sp>
      <p:pic>
        <p:nvPicPr>
          <p:cNvPr descr="This video screencast was created with Doceri on an iPad. Doceri is free in the iTunes app store. Learn more at http://www.doceri.com" id="475" name="Google Shape;475;p75" title="[RNN 補充教材] 0501 Attention is All You Need 之一">
            <a:hlinkClick r:id="rId3"/>
          </p:cNvPr>
          <p:cNvPicPr preferRelativeResize="0"/>
          <p:nvPr/>
        </p:nvPicPr>
        <p:blipFill>
          <a:blip r:embed="rId4">
            <a:alphaModFix/>
          </a:blip>
          <a:stretch>
            <a:fillRect/>
          </a:stretch>
        </p:blipFill>
        <p:spPr>
          <a:xfrm>
            <a:off x="1753775" y="784175"/>
            <a:ext cx="5812433" cy="43593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76"/>
          <p:cNvSpPr txBox="1"/>
          <p:nvPr>
            <p:ph type="title"/>
          </p:nvPr>
        </p:nvSpPr>
        <p:spPr>
          <a:xfrm>
            <a:off x="470551" y="215975"/>
            <a:ext cx="7524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sz="3000">
                <a:solidFill>
                  <a:schemeClr val="dk1"/>
                </a:solidFill>
              </a:rPr>
              <a:t>Attention is all you need - Part2</a:t>
            </a:r>
            <a:endParaRPr b="0" i="0" sz="1400" u="none" cap="none" strike="noStrike">
              <a:solidFill>
                <a:srgbClr val="1A1A1A"/>
              </a:solidFill>
              <a:latin typeface="Arial"/>
              <a:ea typeface="Arial"/>
              <a:cs typeface="Arial"/>
              <a:sym typeface="Arial"/>
            </a:endParaRPr>
          </a:p>
        </p:txBody>
      </p:sp>
      <p:pic>
        <p:nvPicPr>
          <p:cNvPr descr="This video screencast was created with Doceri on an iPad. Doceri is free in the iTunes app store. Learn more at http://www.doceri.com" id="481" name="Google Shape;481;p76" title="[RNN 補充教材] 0502 Attention is All You Need 02">
            <a:hlinkClick r:id="rId3"/>
          </p:cNvPr>
          <p:cNvPicPr preferRelativeResize="0"/>
          <p:nvPr/>
        </p:nvPicPr>
        <p:blipFill>
          <a:blip r:embed="rId4">
            <a:alphaModFix/>
          </a:blip>
          <a:stretch>
            <a:fillRect/>
          </a:stretch>
        </p:blipFill>
        <p:spPr>
          <a:xfrm>
            <a:off x="1716175" y="784175"/>
            <a:ext cx="5812433" cy="43593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77"/>
          <p:cNvSpPr txBox="1"/>
          <p:nvPr>
            <p:ph type="title"/>
          </p:nvPr>
        </p:nvSpPr>
        <p:spPr>
          <a:xfrm>
            <a:off x="470551" y="215975"/>
            <a:ext cx="7524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sz="3000">
                <a:solidFill>
                  <a:schemeClr val="dk1"/>
                </a:solidFill>
              </a:rPr>
              <a:t>Attention is all you need - Part3</a:t>
            </a:r>
            <a:endParaRPr b="0" i="0" sz="1400" u="none" cap="none" strike="noStrike">
              <a:solidFill>
                <a:srgbClr val="1A1A1A"/>
              </a:solidFill>
              <a:latin typeface="Arial"/>
              <a:ea typeface="Arial"/>
              <a:cs typeface="Arial"/>
              <a:sym typeface="Arial"/>
            </a:endParaRPr>
          </a:p>
        </p:txBody>
      </p:sp>
      <p:pic>
        <p:nvPicPr>
          <p:cNvPr descr="This video screencast was created with Doceri on an iPad. Doceri is free in the iTunes app store. Learn more at http://www.doceri.com" id="487" name="Google Shape;487;p77" title="[RNN 補充教材] 0503 Attention is All You Need 03">
            <a:hlinkClick r:id="rId3"/>
          </p:cNvPr>
          <p:cNvPicPr preferRelativeResize="0"/>
          <p:nvPr/>
        </p:nvPicPr>
        <p:blipFill>
          <a:blip r:embed="rId4">
            <a:alphaModFix/>
          </a:blip>
          <a:stretch>
            <a:fillRect/>
          </a:stretch>
        </p:blipFill>
        <p:spPr>
          <a:xfrm>
            <a:off x="1657350" y="784175"/>
            <a:ext cx="5812433" cy="43593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78"/>
          <p:cNvSpPr txBox="1"/>
          <p:nvPr>
            <p:ph type="title"/>
          </p:nvPr>
        </p:nvSpPr>
        <p:spPr>
          <a:xfrm>
            <a:off x="470551" y="215975"/>
            <a:ext cx="7524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sz="3000">
                <a:solidFill>
                  <a:schemeClr val="dk1"/>
                </a:solidFill>
              </a:rPr>
              <a:t>Attention is all you need - Part4</a:t>
            </a:r>
            <a:endParaRPr b="0" i="0" sz="1400" u="none" cap="none" strike="noStrike">
              <a:solidFill>
                <a:srgbClr val="1A1A1A"/>
              </a:solidFill>
              <a:latin typeface="Arial"/>
              <a:ea typeface="Arial"/>
              <a:cs typeface="Arial"/>
              <a:sym typeface="Arial"/>
            </a:endParaRPr>
          </a:p>
        </p:txBody>
      </p:sp>
      <p:pic>
        <p:nvPicPr>
          <p:cNvPr descr="This video screencast was created with Doceri on an iPad. Doceri is free in the iTunes app store. Learn more at http://www.doceri.com" id="493" name="Google Shape;493;p78" title="[RNN 補充教材] 0504 Attention is All You Need 04">
            <a:hlinkClick r:id="rId3"/>
          </p:cNvPr>
          <p:cNvPicPr preferRelativeResize="0"/>
          <p:nvPr/>
        </p:nvPicPr>
        <p:blipFill>
          <a:blip r:embed="rId4">
            <a:alphaModFix/>
          </a:blip>
          <a:stretch>
            <a:fillRect/>
          </a:stretch>
        </p:blipFill>
        <p:spPr>
          <a:xfrm>
            <a:off x="1670450" y="777044"/>
            <a:ext cx="5816200" cy="43621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79"/>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56BADC"/>
              </a:buClr>
              <a:buSzPts val="4200"/>
              <a:buFont typeface="Arial"/>
              <a:buNone/>
            </a:pPr>
            <a:r>
              <a:rPr lang="zh-TW" sz="3200">
                <a:solidFill>
                  <a:schemeClr val="dk1"/>
                </a:solidFill>
              </a:rPr>
              <a:t>問卷調查</a:t>
            </a:r>
            <a:endParaRPr b="0" i="0" sz="4200" u="none" cap="none" strike="noStrike">
              <a:solidFill>
                <a:srgbClr val="56BADC"/>
              </a:solidFill>
              <a:latin typeface="Arial"/>
              <a:ea typeface="Arial"/>
              <a:cs typeface="Arial"/>
              <a:sym typeface="Arial"/>
            </a:endParaRPr>
          </a:p>
        </p:txBody>
      </p:sp>
      <p:sp>
        <p:nvSpPr>
          <p:cNvPr id="499" name="Google Shape;499;p79"/>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1200"/>
              </a:spcBef>
              <a:spcAft>
                <a:spcPts val="0"/>
              </a:spcAft>
              <a:buClr>
                <a:srgbClr val="A6AAA9"/>
              </a:buClr>
              <a:buSzPts val="2500"/>
              <a:buFont typeface="Arial"/>
              <a:buNone/>
            </a:pPr>
            <a:r>
              <a:t/>
            </a:r>
            <a:endParaRPr b="0" i="0" sz="2500" u="none" cap="none" strike="noStrike">
              <a:solidFill>
                <a:srgbClr val="A6AAA9"/>
              </a:solidFill>
              <a:latin typeface="Arial"/>
              <a:ea typeface="Arial"/>
              <a:cs typeface="Arial"/>
              <a:sym typeface="Arial"/>
            </a:endParaRPr>
          </a:p>
        </p:txBody>
      </p:sp>
      <p:sp>
        <p:nvSpPr>
          <p:cNvPr id="500" name="Google Shape;500;p79"/>
          <p:cNvSpPr txBox="1"/>
          <p:nvPr/>
        </p:nvSpPr>
        <p:spPr>
          <a:xfrm>
            <a:off x="968175" y="3675900"/>
            <a:ext cx="6198000" cy="7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3000" u="sng">
                <a:solidFill>
                  <a:schemeClr val="hlink"/>
                </a:solidFill>
                <a:latin typeface="Helvetica Neue"/>
                <a:ea typeface="Helvetica Neue"/>
                <a:cs typeface="Helvetica Neue"/>
                <a:sym typeface="Helvetica Neue"/>
                <a:hlinkClick r:id="rId3"/>
              </a:rPr>
              <a:t>問卷調查表單連結</a:t>
            </a:r>
            <a:endParaRPr sz="3000">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為什麼</a:t>
            </a:r>
            <a:r>
              <a:rPr lang="zh-TW"/>
              <a:t> LSTM 好訓練?</a:t>
            </a:r>
            <a:endParaRPr b="0" i="0" sz="2600" u="none" cap="none" strike="noStrike">
              <a:solidFill>
                <a:srgbClr val="1A1A1A"/>
              </a:solidFill>
              <a:latin typeface="Arial"/>
              <a:ea typeface="Arial"/>
              <a:cs typeface="Arial"/>
              <a:sym typeface="Arial"/>
            </a:endParaRPr>
          </a:p>
        </p:txBody>
      </p:sp>
      <p:sp>
        <p:nvSpPr>
          <p:cNvPr id="246" name="Google Shape;246;p40"/>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descr="This video screencast was created with Doceri on an iPad. Doceri is free in the iTunes app store. Learn more at http://www.doceri.com" id="247" name="Google Shape;247;p40" title="[RNN 補充教材] 01 為什麼 LSTM 好訓練？">
            <a:hlinkClick r:id="rId3"/>
          </p:cNvPr>
          <p:cNvPicPr preferRelativeResize="0"/>
          <p:nvPr/>
        </p:nvPicPr>
        <p:blipFill>
          <a:blip r:embed="rId4">
            <a:alphaModFix/>
          </a:blip>
          <a:stretch>
            <a:fillRect/>
          </a:stretch>
        </p:blipFill>
        <p:spPr>
          <a:xfrm>
            <a:off x="1696638" y="823888"/>
            <a:ext cx="5750725" cy="4313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神經網路</a:t>
            </a:r>
            <a:r>
              <a:rPr b="0" i="0" lang="zh-TW" sz="2600" u="none" cap="none" strike="noStrike">
                <a:solidFill>
                  <a:srgbClr val="1A1A1A"/>
                </a:solidFill>
                <a:latin typeface="Arial"/>
                <a:ea typeface="Arial"/>
                <a:cs typeface="Arial"/>
                <a:sym typeface="Arial"/>
              </a:rPr>
              <a:t>調校之前的提醒</a:t>
            </a:r>
            <a:endParaRPr b="0" i="0" sz="2600" u="none" cap="none" strike="noStrike">
              <a:solidFill>
                <a:srgbClr val="1A1A1A"/>
              </a:solidFill>
              <a:latin typeface="Arial"/>
              <a:ea typeface="Arial"/>
              <a:cs typeface="Arial"/>
              <a:sym typeface="Arial"/>
            </a:endParaRPr>
          </a:p>
        </p:txBody>
      </p:sp>
      <p:sp>
        <p:nvSpPr>
          <p:cNvPr id="253" name="Google Shape;253;p41"/>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54" name="Google Shape;254;p41" title="1001調校之前的提醒.mp4">
            <a:hlinkClick r:id="rId3"/>
          </p:cNvPr>
          <p:cNvPicPr preferRelativeResize="0"/>
          <p:nvPr/>
        </p:nvPicPr>
        <p:blipFill rotWithShape="1">
          <a:blip r:embed="rId4">
            <a:alphaModFix/>
          </a:blip>
          <a:srcRect b="0" l="0" r="0" t="0"/>
          <a:stretch/>
        </p:blipFill>
        <p:spPr>
          <a:xfrm>
            <a:off x="1713375" y="781025"/>
            <a:ext cx="5717250" cy="428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初始化方法的選擇</a:t>
            </a:r>
            <a:endParaRPr b="0" i="0" sz="2600" u="none" cap="none" strike="noStrike">
              <a:solidFill>
                <a:srgbClr val="1A1A1A"/>
              </a:solidFill>
              <a:latin typeface="Arial"/>
              <a:ea typeface="Arial"/>
              <a:cs typeface="Arial"/>
              <a:sym typeface="Arial"/>
            </a:endParaRPr>
          </a:p>
        </p:txBody>
      </p:sp>
      <p:sp>
        <p:nvSpPr>
          <p:cNvPr id="260" name="Google Shape;260;p42"/>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61" name="Google Shape;261;p42" title="1002初始化方法的選擇.mp4">
            <a:hlinkClick r:id="rId3"/>
          </p:cNvPr>
          <p:cNvPicPr preferRelativeResize="0"/>
          <p:nvPr/>
        </p:nvPicPr>
        <p:blipFill rotWithShape="1">
          <a:blip r:embed="rId4">
            <a:alphaModFix/>
          </a:blip>
          <a:srcRect b="0" l="0" r="0" t="0"/>
          <a:stretch/>
        </p:blipFill>
        <p:spPr>
          <a:xfrm>
            <a:off x="1752800" y="781025"/>
            <a:ext cx="5665724" cy="4249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初始化的理論</a:t>
            </a:r>
            <a:endParaRPr b="0" i="0" sz="2600" u="none" cap="none" strike="noStrike">
              <a:solidFill>
                <a:srgbClr val="1A1A1A"/>
              </a:solidFill>
              <a:latin typeface="Arial"/>
              <a:ea typeface="Arial"/>
              <a:cs typeface="Arial"/>
              <a:sym typeface="Arial"/>
            </a:endParaRPr>
          </a:p>
        </p:txBody>
      </p:sp>
      <p:sp>
        <p:nvSpPr>
          <p:cNvPr id="267" name="Google Shape;267;p43"/>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68" name="Google Shape;268;p43" title="1003初始化的理論.mp4">
            <a:hlinkClick r:id="rId3"/>
          </p:cNvPr>
          <p:cNvPicPr preferRelativeResize="0"/>
          <p:nvPr/>
        </p:nvPicPr>
        <p:blipFill rotWithShape="1">
          <a:blip r:embed="rId4">
            <a:alphaModFix/>
          </a:blip>
          <a:srcRect b="0" l="0" r="0" t="0"/>
          <a:stretch/>
        </p:blipFill>
        <p:spPr>
          <a:xfrm>
            <a:off x="1752800" y="781025"/>
            <a:ext cx="5665724" cy="424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Regularization之Dropout</a:t>
            </a:r>
            <a:endParaRPr b="0" i="0" sz="2600" u="none" cap="none" strike="noStrike">
              <a:solidFill>
                <a:srgbClr val="1A1A1A"/>
              </a:solidFill>
              <a:latin typeface="Arial"/>
              <a:ea typeface="Arial"/>
              <a:cs typeface="Arial"/>
              <a:sym typeface="Arial"/>
            </a:endParaRPr>
          </a:p>
        </p:txBody>
      </p:sp>
      <p:sp>
        <p:nvSpPr>
          <p:cNvPr id="274" name="Google Shape;274;p44"/>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75" name="Google Shape;275;p44" title="1101Regularization之Dropout.mp4">
            <a:hlinkClick r:id="rId3"/>
          </p:cNvPr>
          <p:cNvPicPr preferRelativeResize="0"/>
          <p:nvPr/>
        </p:nvPicPr>
        <p:blipFill rotWithShape="1">
          <a:blip r:embed="rId4">
            <a:alphaModFix/>
          </a:blip>
          <a:srcRect b="0" l="0" r="0" t="0"/>
          <a:stretch/>
        </p:blipFill>
        <p:spPr>
          <a:xfrm>
            <a:off x="1752800" y="781025"/>
            <a:ext cx="5652275" cy="423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