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3716000" cx="24384000"/>
  <p:notesSz cx="6858000" cy="9144000"/>
  <p:embeddedFontLst>
    <p:embeddedFont>
      <p:font typeface="Helvetica Neue"/>
      <p:regular r:id="rId23"/>
      <p:bold r:id="rId24"/>
      <p:italic r:id="rId25"/>
      <p:boldItalic r:id="rId26"/>
    </p:embeddedFont>
    <p:embeddedFont>
      <p:font typeface="Helvetica Neue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76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HelveticaNeue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20" name="Google Shape;12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0350f627a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3" name="Google Shape;133;g50350f627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9" name="Google Shape;1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45" name="Google Shape;14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4833937" y="2879060"/>
            <a:ext cx="14716126" cy="4643438"/>
          </a:xfrm>
          <a:prstGeom prst="rect">
            <a:avLst/>
          </a:prstGeom>
          <a:noFill/>
          <a:ln>
            <a:noFill/>
          </a:ln>
        </p:spPr>
        <p:txBody>
          <a:bodyPr anchorCtr="0" anchor="b" bIns="71425" lIns="71425" spcFirstLastPara="1" rIns="71425" wrap="square" tIns="71425">
            <a:noAutofit/>
          </a:bodyPr>
          <a:lstStyle>
            <a:lvl1pPr lvl="0" marR="0" rtl="0" algn="ctr">
              <a:lnSpc>
                <a:spcPct val="100000"/>
              </a:lnSpc>
              <a:spcBef>
                <a:spcPts val="0"/>
              </a:spcBef>
              <a:spcAft>
                <a:spcPts val="0"/>
              </a:spcAft>
              <a:buClr>
                <a:srgbClr val="1A1A1A"/>
              </a:buClr>
              <a:buSzPts val="11200"/>
              <a:buFont typeface="Arial"/>
              <a:buNone/>
              <a:defRPr b="0" i="0" sz="11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4833937" y="7665372"/>
            <a:ext cx="14716126" cy="1589485"/>
          </a:xfrm>
          <a:prstGeom prst="rect">
            <a:avLst/>
          </a:prstGeom>
          <a:noFill/>
          <a:ln>
            <a:noFill/>
          </a:ln>
        </p:spPr>
        <p:txBody>
          <a:bodyPr anchorCtr="0" anchor="t" bIns="71425" lIns="71425" spcFirstLastPara="1" rIns="71425" wrap="square" tIns="71425">
            <a:noAutofit/>
          </a:bodyPr>
          <a:lstStyle>
            <a:lvl1pPr indent="-228600" lvl="0" marL="4572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171649" y="-83146"/>
            <a:ext cx="24727298" cy="4050855"/>
          </a:xfrm>
          <a:prstGeom prst="rect">
            <a:avLst/>
          </a:prstGeom>
          <a:solidFill>
            <a:srgbClr val="56BADC"/>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10" l="0" r="0" t="0"/>
          <a:stretch/>
        </p:blipFill>
        <p:spPr>
          <a:xfrm>
            <a:off x="17168700" y="351527"/>
            <a:ext cx="7240596" cy="3616214"/>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110383" y="1417576"/>
            <a:ext cx="5329373" cy="2550133"/>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355479" y="283421"/>
            <a:ext cx="4766627" cy="629646"/>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15714427" y="2727163"/>
            <a:ext cx="1083148" cy="667074"/>
          </a:xfrm>
          <a:prstGeom prst="rect">
            <a:avLst/>
          </a:prstGeom>
          <a:noFill/>
          <a:ln>
            <a:noFill/>
          </a:ln>
        </p:spPr>
      </p:pic>
      <p:sp>
        <p:nvSpPr>
          <p:cNvPr id="24" name="Google Shape;24;p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71" name="Shape 71"/>
        <p:cNvGrpSpPr/>
        <p:nvPr/>
      </p:nvGrpSpPr>
      <p:grpSpPr>
        <a:xfrm>
          <a:off x="0" y="0"/>
          <a:ext cx="0" cy="0"/>
          <a:chOff x="0" y="0"/>
          <a:chExt cx="0" cy="0"/>
        </a:xfrm>
      </p:grpSpPr>
      <p:sp>
        <p:nvSpPr>
          <p:cNvPr id="72" name="Google Shape;72;p11"/>
          <p:cNvSpPr/>
          <p:nvPr>
            <p:ph idx="2" type="pic"/>
          </p:nvPr>
        </p:nvSpPr>
        <p:spPr>
          <a:xfrm>
            <a:off x="5334000" y="946546"/>
            <a:ext cx="13716002"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3" name="Google Shape;73;p11"/>
          <p:cNvSpPr txBox="1"/>
          <p:nvPr>
            <p:ph type="title"/>
          </p:nvPr>
        </p:nvSpPr>
        <p:spPr>
          <a:xfrm>
            <a:off x="4833937" y="9447609"/>
            <a:ext cx="14716126" cy="2000251"/>
          </a:xfrm>
          <a:prstGeom prst="rect">
            <a:avLst/>
          </a:prstGeom>
          <a:noFill/>
          <a:ln>
            <a:noFill/>
          </a:ln>
        </p:spPr>
        <p:txBody>
          <a:bodyPr anchorCtr="0" anchor="b"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74" name="Google Shape;74;p11"/>
          <p:cNvSpPr txBox="1"/>
          <p:nvPr>
            <p:ph idx="1" type="body"/>
          </p:nvPr>
        </p:nvSpPr>
        <p:spPr>
          <a:xfrm>
            <a:off x="4833937" y="11465718"/>
            <a:ext cx="14716126" cy="1589486"/>
          </a:xfrm>
          <a:prstGeom prst="rect">
            <a:avLst/>
          </a:prstGeom>
          <a:noFill/>
          <a:ln>
            <a:noFill/>
          </a:ln>
        </p:spPr>
        <p:txBody>
          <a:bodyPr anchorCtr="0" anchor="t" bIns="71425" lIns="71425" spcFirstLastPara="1" rIns="71425" wrap="square" tIns="71425">
            <a:noAutofit/>
          </a:bodyPr>
          <a:lstStyle>
            <a:lvl1pPr indent="-228600" lvl="0" marL="4572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76" name="Shape 76"/>
        <p:cNvGrpSpPr/>
        <p:nvPr/>
      </p:nvGrpSpPr>
      <p:grpSpPr>
        <a:xfrm>
          <a:off x="0" y="0"/>
          <a:ext cx="0" cy="0"/>
          <a:chOff x="0" y="0"/>
          <a:chExt cx="0" cy="0"/>
        </a:xfrm>
      </p:grpSpPr>
      <p:sp>
        <p:nvSpPr>
          <p:cNvPr id="77" name="Google Shape;77;p12"/>
          <p:cNvSpPr/>
          <p:nvPr>
            <p:ph idx="2" type="pic"/>
          </p:nvPr>
        </p:nvSpPr>
        <p:spPr>
          <a:xfrm>
            <a:off x="12495609" y="3643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8" name="Google Shape;78;p12"/>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79" name="Google Shape;79;p12"/>
          <p:cNvSpPr txBox="1"/>
          <p:nvPr>
            <p:ph idx="1" type="body"/>
          </p:nvPr>
        </p:nvSpPr>
        <p:spPr>
          <a:xfrm>
            <a:off x="4387453" y="3643312"/>
            <a:ext cx="7500938" cy="8840392"/>
          </a:xfrm>
          <a:prstGeom prst="rect">
            <a:avLst/>
          </a:prstGeom>
          <a:noFill/>
          <a:ln>
            <a:noFill/>
          </a:ln>
        </p:spPr>
        <p:txBody>
          <a:bodyPr anchorCtr="0" anchor="ctr" bIns="71425" lIns="71425" spcFirstLastPara="1" rIns="71425" wrap="square" tIns="71425">
            <a:noAutofit/>
          </a:bodyPr>
          <a:lstStyle>
            <a:lvl1pPr indent="-578485" lvl="0" marL="4572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1pPr>
            <a:lvl2pPr indent="-578485" lvl="1" marL="9144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2pPr>
            <a:lvl3pPr indent="-578485" lvl="2" marL="13716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3pPr>
            <a:lvl4pPr indent="-578485" lvl="3" marL="18288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4pPr>
            <a:lvl5pPr indent="-578485" lvl="4" marL="22860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0" name="Google Shape;80;p12"/>
          <p:cNvSpPr txBox="1"/>
          <p:nvPr>
            <p:ph idx="12" type="sldNum"/>
          </p:nvPr>
        </p:nvSpPr>
        <p:spPr>
          <a:xfrm>
            <a:off x="11954103" y="13073062"/>
            <a:ext cx="466269" cy="4730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81" name="Shape 81"/>
        <p:cNvGrpSpPr/>
        <p:nvPr/>
      </p:nvGrpSpPr>
      <p:grpSpPr>
        <a:xfrm>
          <a:off x="0" y="0"/>
          <a:ext cx="0" cy="0"/>
          <a:chOff x="0" y="0"/>
          <a:chExt cx="0" cy="0"/>
        </a:xfrm>
      </p:grpSpPr>
      <p:sp>
        <p:nvSpPr>
          <p:cNvPr id="82" name="Google Shape;82;p13"/>
          <p:cNvSpPr/>
          <p:nvPr>
            <p:ph idx="2" type="pic"/>
          </p:nvPr>
        </p:nvSpPr>
        <p:spPr>
          <a:xfrm>
            <a:off x="12495609" y="7161609"/>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3" name="Google Shape;83;p13"/>
          <p:cNvSpPr/>
          <p:nvPr>
            <p:ph idx="3" type="pic"/>
          </p:nvPr>
        </p:nvSpPr>
        <p:spPr>
          <a:xfrm>
            <a:off x="12495609" y="1250156"/>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4" name="Google Shape;84;p13"/>
          <p:cNvSpPr/>
          <p:nvPr>
            <p:ph idx="4" type="pic"/>
          </p:nvPr>
        </p:nvSpPr>
        <p:spPr>
          <a:xfrm>
            <a:off x="4387453" y="1250156"/>
            <a:ext cx="7500938" cy="112156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5" name="Google Shape;85;p1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86" name="Shape 86"/>
        <p:cNvGrpSpPr/>
        <p:nvPr/>
      </p:nvGrpSpPr>
      <p:grpSpPr>
        <a:xfrm>
          <a:off x="0" y="0"/>
          <a:ext cx="0" cy="0"/>
          <a:chOff x="0" y="0"/>
          <a:chExt cx="0" cy="0"/>
        </a:xfrm>
      </p:grpSpPr>
      <p:sp>
        <p:nvSpPr>
          <p:cNvPr id="87" name="Google Shape;87;p14"/>
          <p:cNvSpPr/>
          <p:nvPr>
            <p:ph idx="2" type="pic"/>
          </p:nvPr>
        </p:nvSpPr>
        <p:spPr>
          <a:xfrm>
            <a:off x="3047999" y="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8" name="Google Shape;88;p1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9" name="Shape 89"/>
        <p:cNvGrpSpPr/>
        <p:nvPr/>
      </p:nvGrpSpPr>
      <p:grpSpPr>
        <a:xfrm>
          <a:off x="0" y="0"/>
          <a:ext cx="0" cy="0"/>
          <a:chOff x="0" y="0"/>
          <a:chExt cx="0" cy="0"/>
        </a:xfrm>
      </p:grpSpPr>
      <p:sp>
        <p:nvSpPr>
          <p:cNvPr id="90" name="Google Shape;90;p1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1" name="Shape 91"/>
        <p:cNvGrpSpPr/>
        <p:nvPr/>
      </p:nvGrpSpPr>
      <p:grpSpPr>
        <a:xfrm>
          <a:off x="0" y="0"/>
          <a:ext cx="0" cy="0"/>
          <a:chOff x="0" y="0"/>
          <a:chExt cx="0" cy="0"/>
        </a:xfrm>
      </p:grpSpPr>
      <p:sp>
        <p:nvSpPr>
          <p:cNvPr id="92" name="Google Shape;92;p16"/>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lvl1pPr indent="0" lvl="0"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10615786" y="11430000"/>
            <a:ext cx="3152428" cy="5715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a:t>
            </a:r>
            <a:r>
              <a:rPr b="0" i="0" lang="en-US" sz="2100" u="none" cap="none" strike="noStrike">
                <a:solidFill>
                  <a:srgbClr val="00000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台灣人工智慧學校</a:t>
            </a:r>
            <a:endParaRPr b="0" i="0" sz="1400" u="none" cap="none" strike="noStrike">
              <a:solidFill>
                <a:srgbClr val="000000"/>
              </a:solidFill>
              <a:latin typeface="Arial"/>
              <a:ea typeface="Arial"/>
              <a:cs typeface="Arial"/>
              <a:sym typeface="Arial"/>
            </a:endParaRPr>
          </a:p>
        </p:txBody>
      </p:sp>
      <p:sp>
        <p:nvSpPr>
          <p:cNvPr id="27" name="Google Shape;27;p3"/>
          <p:cNvSpPr txBox="1"/>
          <p:nvPr/>
        </p:nvSpPr>
        <p:spPr>
          <a:xfrm>
            <a:off x="5980335" y="3554518"/>
            <a:ext cx="12423330" cy="4913631"/>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「版權聲明頁」</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4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6889691" y="2273895"/>
            <a:ext cx="10604439" cy="9168193"/>
          </a:xfrm>
          <a:prstGeom prst="rect">
            <a:avLst/>
          </a:prstGeom>
          <a:noFill/>
          <a:ln>
            <a:noFill/>
          </a:ln>
        </p:spPr>
      </p:pic>
      <p:sp>
        <p:nvSpPr>
          <p:cNvPr id="29" name="Google Shape;29;p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4387453" y="1785937"/>
            <a:ext cx="15609095" cy="10144126"/>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33" name="Google Shape;33;p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1257300" y="571500"/>
            <a:ext cx="15609095" cy="1511300"/>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46534" y="13558391"/>
            <a:ext cx="24477071" cy="157610"/>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110383" y="11605138"/>
            <a:ext cx="4119416" cy="1971162"/>
          </a:xfrm>
          <a:prstGeom prst="rect">
            <a:avLst/>
          </a:prstGeom>
          <a:noFill/>
          <a:ln>
            <a:noFill/>
          </a:ln>
        </p:spPr>
      </p:pic>
      <p:cxnSp>
        <p:nvCxnSpPr>
          <p:cNvPr id="42" name="Google Shape;42;p5"/>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20350027" y="12985122"/>
            <a:ext cx="3897695" cy="514865"/>
          </a:xfrm>
          <a:prstGeom prst="rect">
            <a:avLst/>
          </a:prstGeom>
          <a:noFill/>
          <a:ln>
            <a:noFill/>
          </a:ln>
        </p:spPr>
      </p:pic>
      <p:sp>
        <p:nvSpPr>
          <p:cNvPr id="44" name="Google Shape;44;p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2836900" y="7835210"/>
            <a:ext cx="14716126" cy="4643439"/>
          </a:xfrm>
          <a:prstGeom prst="rect">
            <a:avLst/>
          </a:prstGeom>
          <a:noFill/>
          <a:ln>
            <a:noFill/>
          </a:ln>
        </p:spPr>
        <p:txBody>
          <a:bodyPr anchorCtr="0" anchor="t" bIns="71425" lIns="71425" spcFirstLastPara="1" rIns="71425" wrap="square" tIns="71425">
            <a:noAutofit/>
          </a:bodyPr>
          <a:lstStyle>
            <a:lvl1pPr lvl="0" marR="0" rtl="0" algn="l">
              <a:lnSpc>
                <a:spcPct val="100000"/>
              </a:lnSpc>
              <a:spcBef>
                <a:spcPts val="0"/>
              </a:spcBef>
              <a:spcAft>
                <a:spcPts val="0"/>
              </a:spcAft>
              <a:buClr>
                <a:srgbClr val="56BADC"/>
              </a:buClr>
              <a:buSzPts val="11200"/>
              <a:buFont typeface="Arial"/>
              <a:buNone/>
              <a:defRPr b="0" i="0" sz="11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2867659" y="7705366"/>
            <a:ext cx="17391185" cy="46228"/>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2988204" y="6032262"/>
            <a:ext cx="14716126" cy="1589485"/>
          </a:xfrm>
          <a:prstGeom prst="rect">
            <a:avLst/>
          </a:prstGeom>
          <a:noFill/>
          <a:ln>
            <a:noFill/>
          </a:ln>
        </p:spPr>
        <p:txBody>
          <a:bodyPr anchorCtr="0" anchor="t" bIns="71425" lIns="71425" spcFirstLastPara="1" rIns="71425" wrap="square" tIns="71425">
            <a:noAutofit/>
          </a:bodyPr>
          <a:lstStyle>
            <a:lvl1pPr indent="-228600" lvl="0" marL="4572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53" name="Google Shape;53;p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7" name="Shape 57"/>
        <p:cNvGrpSpPr/>
        <p:nvPr/>
      </p:nvGrpSpPr>
      <p:grpSpPr>
        <a:xfrm>
          <a:off x="0" y="0"/>
          <a:ext cx="0" cy="0"/>
          <a:chOff x="0" y="0"/>
          <a:chExt cx="0" cy="0"/>
        </a:xfrm>
      </p:grpSpPr>
      <p:sp>
        <p:nvSpPr>
          <p:cNvPr id="58" name="Google Shape;58;p8"/>
          <p:cNvSpPr txBox="1"/>
          <p:nvPr>
            <p:ph type="title"/>
          </p:nvPr>
        </p:nvSpPr>
        <p:spPr>
          <a:xfrm>
            <a:off x="1656867" y="7937200"/>
            <a:ext cx="17287200" cy="2244800"/>
          </a:xfrm>
          <a:prstGeom prst="rect">
            <a:avLst/>
          </a:prstGeom>
          <a:noFill/>
          <a:ln>
            <a:noFill/>
          </a:ln>
        </p:spPr>
        <p:txBody>
          <a:bodyPr anchorCtr="0" anchor="ctr" bIns="243775" lIns="243775" spcFirstLastPara="1" rIns="243775" wrap="square" tIns="243775">
            <a:noAutofit/>
          </a:bodyPr>
          <a:lstStyle>
            <a:lvl1pPr lvl="0" marR="0" rtl="0" algn="l">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9pPr>
          </a:lstStyle>
          <a:p/>
        </p:txBody>
      </p:sp>
      <p:sp>
        <p:nvSpPr>
          <p:cNvPr id="59" name="Google Shape;59;p8"/>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lvl1pPr indent="0" lvl="0"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8"/>
          <p:cNvPicPr preferRelativeResize="0"/>
          <p:nvPr/>
        </p:nvPicPr>
        <p:blipFill rotWithShape="1">
          <a:blip r:embed="rId2">
            <a:alphaModFix/>
          </a:blip>
          <a:srcRect b="0" l="0" r="0" t="0"/>
          <a:stretch/>
        </p:blipFill>
        <p:spPr>
          <a:xfrm>
            <a:off x="1412800" y="8025901"/>
            <a:ext cx="152400" cy="2067200"/>
          </a:xfrm>
          <a:prstGeom prst="rect">
            <a:avLst/>
          </a:prstGeom>
          <a:noFill/>
          <a:ln>
            <a:noFill/>
          </a:ln>
        </p:spPr>
      </p:pic>
      <p:sp>
        <p:nvSpPr>
          <p:cNvPr id="61" name="Google Shape;61;p8"/>
          <p:cNvSpPr txBox="1"/>
          <p:nvPr>
            <p:ph idx="1" type="subTitle"/>
          </p:nvPr>
        </p:nvSpPr>
        <p:spPr>
          <a:xfrm>
            <a:off x="2380533" y="10093101"/>
            <a:ext cx="14297600" cy="1848000"/>
          </a:xfrm>
          <a:prstGeom prst="rect">
            <a:avLst/>
          </a:prstGeom>
          <a:noFill/>
          <a:ln>
            <a:noFill/>
          </a:ln>
        </p:spPr>
        <p:txBody>
          <a:bodyPr anchorCtr="0" anchor="t" bIns="243775" lIns="243775" spcFirstLastPara="1" rIns="243775" wrap="square" tIns="243775">
            <a:noAutofit/>
          </a:bodyPr>
          <a:lstStyle>
            <a:lvl1pPr lvl="0" marR="0" rtl="0" algn="l">
              <a:lnSpc>
                <a:spcPct val="115000"/>
              </a:lnSpc>
              <a:spcBef>
                <a:spcPts val="0"/>
              </a:spcBef>
              <a:spcAft>
                <a:spcPts val="0"/>
              </a:spcAft>
              <a:buClr>
                <a:schemeClr val="dk2"/>
              </a:buClr>
              <a:buSzPts val="1800"/>
              <a:buFont typeface="Arial"/>
              <a:buNone/>
              <a:defRPr b="0" i="0" sz="4800" u="none" cap="none" strike="noStrike">
                <a:solidFill>
                  <a:schemeClr val="dk2"/>
                </a:solidFill>
                <a:latin typeface="Arial"/>
                <a:ea typeface="Arial"/>
                <a:cs typeface="Arial"/>
                <a:sym typeface="Arial"/>
              </a:defRPr>
            </a:lvl1pPr>
            <a:lvl2pPr lvl="1"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2pPr>
            <a:lvl3pPr lvl="2"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3pPr>
            <a:lvl4pPr lvl="3"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4pPr>
            <a:lvl5pPr lvl="4"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5pPr>
            <a:lvl6pPr lvl="5"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6pPr>
            <a:lvl7pPr lvl="6"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7pPr>
            <a:lvl8pPr lvl="7"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8pPr>
            <a:lvl9pPr lvl="8" marR="0" rtl="0" algn="l">
              <a:lnSpc>
                <a:spcPct val="115000"/>
              </a:lnSpc>
              <a:spcBef>
                <a:spcPts val="4267"/>
              </a:spcBef>
              <a:spcAft>
                <a:spcPts val="4267"/>
              </a:spcAft>
              <a:buClr>
                <a:schemeClr val="dk2"/>
              </a:buClr>
              <a:buSzPts val="1400"/>
              <a:buFont typeface="Arial"/>
              <a:buNone/>
              <a:defRPr b="0" i="0" sz="3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標題與內文_僅主標">
    <p:spTree>
      <p:nvGrpSpPr>
        <p:cNvPr id="62" name="Shape 62"/>
        <p:cNvGrpSpPr/>
        <p:nvPr/>
      </p:nvGrpSpPr>
      <p:grpSpPr>
        <a:xfrm>
          <a:off x="0" y="0"/>
          <a:ext cx="0" cy="0"/>
          <a:chOff x="0" y="0"/>
          <a:chExt cx="0" cy="0"/>
        </a:xfrm>
      </p:grpSpPr>
      <p:sp>
        <p:nvSpPr>
          <p:cNvPr id="63" name="Google Shape;63;p9"/>
          <p:cNvSpPr txBox="1"/>
          <p:nvPr>
            <p:ph type="title"/>
          </p:nvPr>
        </p:nvSpPr>
        <p:spPr>
          <a:xfrm>
            <a:off x="831200" y="506264"/>
            <a:ext cx="22721601" cy="1527200"/>
          </a:xfrm>
          <a:prstGeom prst="rect">
            <a:avLst/>
          </a:prstGeom>
          <a:noFill/>
          <a:ln>
            <a:noFill/>
          </a:ln>
        </p:spPr>
        <p:txBody>
          <a:bodyPr anchorCtr="0" anchor="ctr" bIns="243775" lIns="243775" spcFirstLastPara="1" rIns="243775" wrap="square" tIns="243775">
            <a:noAutofit/>
          </a:bodyPr>
          <a:lstStyle>
            <a:lvl1pPr lvl="0" marR="0" rtl="0" algn="l">
              <a:lnSpc>
                <a:spcPct val="100000"/>
              </a:lnSpc>
              <a:spcBef>
                <a:spcPts val="0"/>
              </a:spcBef>
              <a:spcAft>
                <a:spcPts val="0"/>
              </a:spcAft>
              <a:buClr>
                <a:schemeClr val="dk1"/>
              </a:buClr>
              <a:buSzPts val="3600"/>
              <a:buFont typeface="Arial"/>
              <a:buNone/>
              <a:defRPr b="0" i="0" sz="9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9pPr>
          </a:lstStyle>
          <a:p/>
        </p:txBody>
      </p:sp>
      <p:sp>
        <p:nvSpPr>
          <p:cNvPr id="64" name="Google Shape;64;p9"/>
          <p:cNvSpPr txBox="1"/>
          <p:nvPr>
            <p:ph idx="1" type="body"/>
          </p:nvPr>
        </p:nvSpPr>
        <p:spPr>
          <a:xfrm>
            <a:off x="831200" y="2601000"/>
            <a:ext cx="22721601" cy="10325600"/>
          </a:xfrm>
          <a:prstGeom prst="rect">
            <a:avLst/>
          </a:prstGeom>
          <a:noFill/>
          <a:ln>
            <a:noFill/>
          </a:ln>
        </p:spPr>
        <p:txBody>
          <a:bodyPr anchorCtr="0" anchor="t" bIns="243775" lIns="243775" spcFirstLastPara="1" rIns="243775" wrap="square" tIns="243775">
            <a:noAutofit/>
          </a:bodyPr>
          <a:lstStyle>
            <a:lvl1pPr indent="-342900" lvl="0" marL="457200" marR="0" rtl="0" algn="l">
              <a:lnSpc>
                <a:spcPct val="115000"/>
              </a:lnSpc>
              <a:spcBef>
                <a:spcPts val="0"/>
              </a:spcBef>
              <a:spcAft>
                <a:spcPts val="0"/>
              </a:spcAft>
              <a:buClr>
                <a:schemeClr val="dk2"/>
              </a:buClr>
              <a:buSzPts val="1800"/>
              <a:buFont typeface="Arial"/>
              <a:buChar char="●"/>
              <a:defRPr b="0" i="0" sz="4800" u="none" cap="none" strike="noStrike">
                <a:solidFill>
                  <a:schemeClr val="dk2"/>
                </a:solidFill>
                <a:latin typeface="Arial"/>
                <a:ea typeface="Arial"/>
                <a:cs typeface="Arial"/>
                <a:sym typeface="Arial"/>
              </a:defRPr>
            </a:lvl1pPr>
            <a:lvl2pPr indent="-317500" lvl="1" marL="9144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2pPr>
            <a:lvl3pPr indent="-317500" lvl="2" marL="13716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3pPr>
            <a:lvl4pPr indent="-317500" lvl="3" marL="18288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4pPr>
            <a:lvl5pPr indent="-317500" lvl="4" marL="22860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5pPr>
            <a:lvl6pPr indent="-317500" lvl="5" marL="27432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6pPr>
            <a:lvl7pPr indent="-317500" lvl="6" marL="32004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7pPr>
            <a:lvl8pPr indent="-317500" lvl="7" marL="36576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8pPr>
            <a:lvl9pPr indent="-317500" lvl="8" marL="4114800" marR="0" rtl="0" algn="l">
              <a:lnSpc>
                <a:spcPct val="115000"/>
              </a:lnSpc>
              <a:spcBef>
                <a:spcPts val="4267"/>
              </a:spcBef>
              <a:spcAft>
                <a:spcPts val="4267"/>
              </a:spcAft>
              <a:buClr>
                <a:schemeClr val="dk2"/>
              </a:buClr>
              <a:buSzPts val="1400"/>
              <a:buFont typeface="Arial"/>
              <a:buChar char="■"/>
              <a:defRPr b="0" i="0" sz="3700" u="none" cap="none" strike="noStrike">
                <a:solidFill>
                  <a:schemeClr val="dk2"/>
                </a:solidFill>
                <a:latin typeface="Arial"/>
                <a:ea typeface="Arial"/>
                <a:cs typeface="Arial"/>
                <a:sym typeface="Arial"/>
              </a:defRPr>
            </a:lvl9pPr>
          </a:lstStyle>
          <a:p/>
        </p:txBody>
      </p:sp>
      <p:sp>
        <p:nvSpPr>
          <p:cNvPr id="65" name="Google Shape;65;p9"/>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lvl1pPr indent="0" lvl="0"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66" name="Shape 66"/>
        <p:cNvGrpSpPr/>
        <p:nvPr/>
      </p:nvGrpSpPr>
      <p:grpSpPr>
        <a:xfrm>
          <a:off x="0" y="0"/>
          <a:ext cx="0" cy="0"/>
          <a:chOff x="0" y="0"/>
          <a:chExt cx="0" cy="0"/>
        </a:xfrm>
      </p:grpSpPr>
      <p:sp>
        <p:nvSpPr>
          <p:cNvPr id="67" name="Google Shape;67;p10"/>
          <p:cNvSpPr/>
          <p:nvPr>
            <p:ph idx="2" type="pic"/>
          </p:nvPr>
        </p:nvSpPr>
        <p:spPr>
          <a:xfrm>
            <a:off x="12495609" y="892968"/>
            <a:ext cx="7500938" cy="1155501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8" name="Google Shape;68;p10"/>
          <p:cNvSpPr txBox="1"/>
          <p:nvPr>
            <p:ph type="title"/>
          </p:nvPr>
        </p:nvSpPr>
        <p:spPr>
          <a:xfrm>
            <a:off x="4387453" y="892968"/>
            <a:ext cx="7500938" cy="5607845"/>
          </a:xfrm>
          <a:prstGeom prst="rect">
            <a:avLst/>
          </a:prstGeom>
          <a:noFill/>
          <a:ln>
            <a:noFill/>
          </a:ln>
        </p:spPr>
        <p:txBody>
          <a:bodyPr anchorCtr="0" anchor="b" bIns="71425" lIns="71425" spcFirstLastPara="1" rIns="71425" wrap="square" tIns="71425">
            <a:noAutofit/>
          </a:bodyPr>
          <a:lstStyle>
            <a:lvl1pPr lvl="0" marR="0" rtl="0" algn="ctr">
              <a:lnSpc>
                <a:spcPct val="100000"/>
              </a:lnSpc>
              <a:spcBef>
                <a:spcPts val="0"/>
              </a:spcBef>
              <a:spcAft>
                <a:spcPts val="0"/>
              </a:spcAft>
              <a:buClr>
                <a:srgbClr val="000000"/>
              </a:buClr>
              <a:buSzPts val="8400"/>
              <a:buFont typeface="Helvetica Neue"/>
              <a:buNone/>
              <a:defRPr b="0" i="0" sz="8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69" name="Google Shape;69;p10"/>
          <p:cNvSpPr txBox="1"/>
          <p:nvPr>
            <p:ph idx="1" type="body"/>
          </p:nvPr>
        </p:nvSpPr>
        <p:spPr>
          <a:xfrm>
            <a:off x="4387453" y="6643687"/>
            <a:ext cx="7500938" cy="5786438"/>
          </a:xfrm>
          <a:prstGeom prst="rect">
            <a:avLst/>
          </a:prstGeom>
          <a:noFill/>
          <a:ln>
            <a:noFill/>
          </a:ln>
        </p:spPr>
        <p:txBody>
          <a:bodyPr anchorCtr="0" anchor="t" bIns="71425" lIns="71425" spcFirstLastPara="1" rIns="71425" wrap="square" tIns="71425">
            <a:noAutofit/>
          </a:bodyPr>
          <a:lstStyle>
            <a:lvl1pPr indent="-228600" lvl="0" marL="4572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0" name="Google Shape;70;p10"/>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46534" y="13558391"/>
            <a:ext cx="24477071" cy="157610"/>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110383" y="11605138"/>
            <a:ext cx="4119416" cy="1971162"/>
          </a:xfrm>
          <a:prstGeom prst="rect">
            <a:avLst/>
          </a:prstGeom>
          <a:noFill/>
          <a:ln>
            <a:noFill/>
          </a:ln>
        </p:spPr>
      </p:pic>
      <p:cxnSp>
        <p:nvCxnSpPr>
          <p:cNvPr id="12" name="Google Shape;12;p1"/>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14" name="Google Shape;14;p1"/>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proceedings.mlr.press/v9/glorot10a/glorot10a.pdf" TargetMode="External"/><Relationship Id="rId4" Type="http://schemas.openxmlformats.org/officeDocument/2006/relationships/image" Target="../media/image18.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hyperlink" Target="https://blog.openai.com/generative-model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open?id=1V1_zZaDrdsT4PDJMGO3m5pW6le5i7T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github.com/hindupuravinash/the-gan-zoo" TargetMode="External"/><Relationship Id="rId4" Type="http://schemas.openxmlformats.org/officeDocument/2006/relationships/hyperlink" Target="http://www.youtube.com/watch?v=oE6Xe5Cyy7Y" TargetMode="External"/><Relationship Id="rId5"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www.youtube.com/watch?v=ZBY1shLnhUk"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youtube.com/watch?v=UH4th3AsLhY" TargetMode="Externa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idx="4294967295" type="ctrTitle"/>
          </p:nvPr>
        </p:nvSpPr>
        <p:spPr>
          <a:xfrm>
            <a:off x="2254896" y="2879060"/>
            <a:ext cx="19874207" cy="4643438"/>
          </a:xfrm>
          <a:prstGeom prst="rect">
            <a:avLst/>
          </a:prstGeom>
          <a:noFill/>
          <a:ln>
            <a:noFill/>
          </a:ln>
        </p:spPr>
        <p:txBody>
          <a:bodyPr anchorCtr="0" anchor="b" bIns="71425" lIns="71425" spcFirstLastPara="1" rIns="71425" wrap="square" tIns="71425">
            <a:noAutofit/>
          </a:bodyPr>
          <a:lstStyle/>
          <a:p>
            <a:pPr indent="0" lvl="0" marL="0" marR="0" rtl="0" algn="ctr">
              <a:lnSpc>
                <a:spcPct val="100000"/>
              </a:lnSpc>
              <a:spcBef>
                <a:spcPts val="0"/>
              </a:spcBef>
              <a:spcAft>
                <a:spcPts val="0"/>
              </a:spcAft>
              <a:buClr>
                <a:srgbClr val="1A1A1A"/>
              </a:buClr>
              <a:buSzPts val="11200"/>
              <a:buFont typeface="Arial"/>
              <a:buNone/>
            </a:pPr>
            <a:r>
              <a:rPr b="0" i="0" lang="en-US" sz="9600" u="none" cap="none" strike="noStrike">
                <a:solidFill>
                  <a:schemeClr val="dk1"/>
                </a:solidFill>
                <a:latin typeface="Arial"/>
                <a:ea typeface="Arial"/>
                <a:cs typeface="Arial"/>
                <a:sym typeface="Arial"/>
              </a:rPr>
              <a:t>Generative Adversarial Network</a:t>
            </a:r>
            <a:br>
              <a:rPr b="0" i="0" lang="en-US" sz="9600" u="none" cap="none" strike="noStrike">
                <a:solidFill>
                  <a:schemeClr val="dk1"/>
                </a:solidFill>
                <a:latin typeface="Arial"/>
                <a:ea typeface="Arial"/>
                <a:cs typeface="Arial"/>
                <a:sym typeface="Arial"/>
              </a:rPr>
            </a:br>
            <a:r>
              <a:rPr b="0" i="0" lang="en-US" sz="9600" u="none" cap="none" strike="noStrike">
                <a:solidFill>
                  <a:schemeClr val="dk1"/>
                </a:solidFill>
                <a:latin typeface="Arial"/>
                <a:ea typeface="Arial"/>
                <a:cs typeface="Arial"/>
                <a:sym typeface="Arial"/>
              </a:rPr>
              <a:t>對抗式生成網路</a:t>
            </a:r>
            <a:endParaRPr b="0" i="0" sz="11200" u="none" cap="none" strike="noStrike">
              <a:solidFill>
                <a:srgbClr val="1A1A1A"/>
              </a:solidFill>
              <a:latin typeface="Arial"/>
              <a:ea typeface="Arial"/>
              <a:cs typeface="Arial"/>
              <a:sym typeface="Arial"/>
            </a:endParaRPr>
          </a:p>
        </p:txBody>
      </p:sp>
      <p:sp>
        <p:nvSpPr>
          <p:cNvPr id="98" name="Google Shape;98;p17"/>
          <p:cNvSpPr txBox="1"/>
          <p:nvPr>
            <p:ph idx="4294967295" type="subTitle"/>
          </p:nvPr>
        </p:nvSpPr>
        <p:spPr>
          <a:xfrm>
            <a:off x="4833937" y="7665372"/>
            <a:ext cx="14716126" cy="1589485"/>
          </a:xfrm>
          <a:prstGeom prst="rect">
            <a:avLst/>
          </a:prstGeom>
          <a:noFill/>
          <a:ln>
            <a:noFill/>
          </a:ln>
        </p:spPr>
        <p:txBody>
          <a:bodyPr anchorCtr="0" anchor="t" bIns="71425" lIns="71425" spcFirstLastPara="1" rIns="71425" wrap="square" tIns="71425">
            <a:noAutofit/>
          </a:bodyPr>
          <a:lstStyle/>
          <a:p>
            <a:pPr indent="0" lvl="0" marL="0" marR="0" rtl="0" algn="ctr">
              <a:lnSpc>
                <a:spcPct val="80000"/>
              </a:lnSpc>
              <a:spcBef>
                <a:spcPts val="0"/>
              </a:spcBef>
              <a:spcAft>
                <a:spcPts val="0"/>
              </a:spcAft>
              <a:buClr>
                <a:srgbClr val="A6AAA9"/>
              </a:buClr>
              <a:buSzPts val="6700"/>
              <a:buFont typeface="Arial"/>
              <a:buNone/>
            </a:pPr>
            <a:r>
              <a:t/>
            </a:r>
            <a:endParaRPr b="0" i="0" sz="6700" u="none" cap="none" strike="noStrike">
              <a:solidFill>
                <a:srgbClr val="A6AAA9"/>
              </a:solidFill>
              <a:latin typeface="Arial"/>
              <a:ea typeface="Arial"/>
              <a:cs typeface="Arial"/>
              <a:sym typeface="Arial"/>
            </a:endParaRPr>
          </a:p>
          <a:p>
            <a:pPr indent="0" lvl="0" marL="0" marR="0" rtl="0" algn="ctr">
              <a:lnSpc>
                <a:spcPct val="80000"/>
              </a:lnSpc>
              <a:spcBef>
                <a:spcPts val="1200"/>
              </a:spcBef>
              <a:spcAft>
                <a:spcPts val="0"/>
              </a:spcAft>
              <a:buClr>
                <a:srgbClr val="A6AAA9"/>
              </a:buClr>
              <a:buSzPts val="6700"/>
              <a:buFont typeface="Arial"/>
              <a:buNone/>
            </a:pPr>
            <a:r>
              <a:t/>
            </a:r>
            <a:endParaRPr b="0" i="0" sz="6700" u="none" cap="none" strike="noStrike">
              <a:solidFill>
                <a:srgbClr val="A6AAA9"/>
              </a:solidFill>
              <a:latin typeface="Arial"/>
              <a:ea typeface="Arial"/>
              <a:cs typeface="Arial"/>
              <a:sym typeface="Arial"/>
            </a:endParaRPr>
          </a:p>
        </p:txBody>
      </p:sp>
      <p:grpSp>
        <p:nvGrpSpPr>
          <p:cNvPr id="99" name="Google Shape;99;p17"/>
          <p:cNvGrpSpPr/>
          <p:nvPr/>
        </p:nvGrpSpPr>
        <p:grpSpPr>
          <a:xfrm>
            <a:off x="-46534" y="13558391"/>
            <a:ext cx="24477071" cy="157610"/>
            <a:chOff x="0" y="0"/>
            <a:chExt cx="24477068" cy="157609"/>
          </a:xfrm>
        </p:grpSpPr>
        <p:sp>
          <p:nvSpPr>
            <p:cNvPr id="100" name="Google Shape;100;p17"/>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1" name="Google Shape;101;p17"/>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2" name="Google Shape;102;p17"/>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103" name="Google Shape;103;p17"/>
          <p:cNvSpPr txBox="1"/>
          <p:nvPr/>
        </p:nvSpPr>
        <p:spPr>
          <a:xfrm>
            <a:off x="3635195" y="8010128"/>
            <a:ext cx="17114220" cy="1872208"/>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b="0" i="0" lang="en-US" sz="7200" u="none" cap="none" strike="noStrike">
                <a:solidFill>
                  <a:srgbClr val="A6AAA9"/>
                </a:solidFill>
                <a:latin typeface="Arial"/>
                <a:ea typeface="Arial"/>
                <a:cs typeface="Arial"/>
                <a:sym typeface="Arial"/>
              </a:rPr>
              <a:t>李宏毅＆教研處</a:t>
            </a:r>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idx="1" type="body"/>
          </p:nvPr>
        </p:nvSpPr>
        <p:spPr>
          <a:xfrm>
            <a:off x="831200" y="2601000"/>
            <a:ext cx="21682400" cy="3387200"/>
          </a:xfrm>
          <a:prstGeom prst="rect">
            <a:avLst/>
          </a:prstGeom>
          <a:noFill/>
          <a:ln>
            <a:noFill/>
          </a:ln>
        </p:spPr>
        <p:txBody>
          <a:bodyPr anchorCtr="0" anchor="t" bIns="243775" lIns="243775" spcFirstLastPara="1" rIns="243775" wrap="square" tIns="243775">
            <a:noAutofit/>
          </a:bodyPr>
          <a:lstStyle/>
          <a:p>
            <a:pPr indent="-914376" lvl="0" marL="1219170" marR="0" rtl="0" algn="l">
              <a:lnSpc>
                <a:spcPct val="115000"/>
              </a:lnSpc>
              <a:spcBef>
                <a:spcPts val="0"/>
              </a:spcBef>
              <a:spcAft>
                <a:spcPts val="0"/>
              </a:spcAft>
              <a:buClr>
                <a:srgbClr val="000000"/>
              </a:buClr>
              <a:buSzPts val="1800"/>
              <a:buFont typeface="Arial"/>
              <a:buChar char="●"/>
            </a:pPr>
            <a:r>
              <a:rPr b="0" i="0" lang="en-US" sz="4800" u="none" cap="none" strike="noStrike">
                <a:solidFill>
                  <a:schemeClr val="dk1"/>
                </a:solidFill>
                <a:latin typeface="Arial"/>
                <a:ea typeface="Arial"/>
                <a:cs typeface="Arial"/>
                <a:sym typeface="Arial"/>
              </a:rPr>
              <a:t>generator &amp; discriminator 各用兩層全連階層 (fully connected layer)</a:t>
            </a:r>
            <a:endParaRPr b="0" i="0" sz="4800" u="none" cap="none" strike="noStrike">
              <a:solidFill>
                <a:schemeClr val="dk1"/>
              </a:solidFill>
              <a:latin typeface="Arial"/>
              <a:ea typeface="Arial"/>
              <a:cs typeface="Arial"/>
              <a:sym typeface="Arial"/>
            </a:endParaRPr>
          </a:p>
          <a:p>
            <a:pPr indent="-914376" lvl="0" marL="1219170" marR="0" rtl="0" algn="l">
              <a:lnSpc>
                <a:spcPct val="115000"/>
              </a:lnSpc>
              <a:spcBef>
                <a:spcPts val="0"/>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資料集: MNIST (28x28)</a:t>
            </a:r>
            <a:endParaRPr b="0" i="0" sz="4800" u="none" cap="none" strike="noStrike">
              <a:solidFill>
                <a:schemeClr val="dk1"/>
              </a:solidFill>
              <a:latin typeface="Arial"/>
              <a:ea typeface="Arial"/>
              <a:cs typeface="Arial"/>
              <a:sym typeface="Arial"/>
            </a:endParaRPr>
          </a:p>
        </p:txBody>
      </p:sp>
      <p:sp>
        <p:nvSpPr>
          <p:cNvPr id="163" name="Google Shape;163;p26"/>
          <p:cNvSpPr txBox="1"/>
          <p:nvPr>
            <p:ph type="title"/>
          </p:nvPr>
        </p:nvSpPr>
        <p:spPr>
          <a:xfrm>
            <a:off x="831200" y="182533"/>
            <a:ext cx="22721601" cy="1440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9600" u="none" cap="none" strike="noStrike">
                <a:solidFill>
                  <a:schemeClr val="dk1"/>
                </a:solidFill>
                <a:latin typeface="Arial"/>
                <a:ea typeface="Arial"/>
                <a:cs typeface="Arial"/>
                <a:sym typeface="Arial"/>
              </a:rPr>
              <a:t>Vanilla GAN</a:t>
            </a:r>
            <a:endParaRPr b="0" i="0" sz="9600" u="none" cap="none" strike="noStrike">
              <a:solidFill>
                <a:schemeClr val="dk1"/>
              </a:solidFill>
              <a:latin typeface="Arial"/>
              <a:ea typeface="Arial"/>
              <a:cs typeface="Arial"/>
              <a:sym typeface="Arial"/>
            </a:endParaRPr>
          </a:p>
        </p:txBody>
      </p:sp>
      <p:grpSp>
        <p:nvGrpSpPr>
          <p:cNvPr id="164" name="Google Shape;164;p26"/>
          <p:cNvGrpSpPr/>
          <p:nvPr/>
        </p:nvGrpSpPr>
        <p:grpSpPr>
          <a:xfrm>
            <a:off x="5344598" y="5980364"/>
            <a:ext cx="13450932" cy="6057171"/>
            <a:chOff x="1928024" y="2776036"/>
            <a:chExt cx="5044100" cy="2271439"/>
          </a:xfrm>
        </p:grpSpPr>
        <p:pic>
          <p:nvPicPr>
            <p:cNvPr id="165" name="Google Shape;165;p26"/>
            <p:cNvPicPr preferRelativeResize="0"/>
            <p:nvPr/>
          </p:nvPicPr>
          <p:blipFill rotWithShape="1">
            <a:blip r:embed="rId3">
              <a:alphaModFix/>
            </a:blip>
            <a:srcRect b="0" l="0" r="0" t="0"/>
            <a:stretch/>
          </p:blipFill>
          <p:spPr>
            <a:xfrm>
              <a:off x="1928024" y="2776050"/>
              <a:ext cx="2101250" cy="2058000"/>
            </a:xfrm>
            <a:prstGeom prst="rect">
              <a:avLst/>
            </a:prstGeom>
            <a:noFill/>
            <a:ln>
              <a:noFill/>
            </a:ln>
          </p:spPr>
        </p:pic>
        <p:pic>
          <p:nvPicPr>
            <p:cNvPr id="166" name="Google Shape;166;p26"/>
            <p:cNvPicPr preferRelativeResize="0"/>
            <p:nvPr/>
          </p:nvPicPr>
          <p:blipFill rotWithShape="1">
            <a:blip r:embed="rId4">
              <a:alphaModFix/>
            </a:blip>
            <a:srcRect b="0" l="0" r="0" t="0"/>
            <a:stretch/>
          </p:blipFill>
          <p:spPr>
            <a:xfrm>
              <a:off x="4870874" y="2776036"/>
              <a:ext cx="2101250" cy="2058015"/>
            </a:xfrm>
            <a:prstGeom prst="rect">
              <a:avLst/>
            </a:prstGeom>
            <a:noFill/>
            <a:ln>
              <a:noFill/>
            </a:ln>
          </p:spPr>
        </p:pic>
        <p:sp>
          <p:nvSpPr>
            <p:cNvPr id="167" name="Google Shape;167;p26"/>
            <p:cNvSpPr/>
            <p:nvPr/>
          </p:nvSpPr>
          <p:spPr>
            <a:xfrm>
              <a:off x="4158263" y="3720750"/>
              <a:ext cx="570000" cy="259200"/>
            </a:xfrm>
            <a:prstGeom prst="rightArrow">
              <a:avLst>
                <a:gd fmla="val 50000"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168" name="Google Shape;168;p26"/>
            <p:cNvSpPr txBox="1"/>
            <p:nvPr/>
          </p:nvSpPr>
          <p:spPr>
            <a:xfrm>
              <a:off x="2113500" y="4662000"/>
              <a:ext cx="15348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3700" u="none" cap="none" strike="noStrike">
                  <a:solidFill>
                    <a:srgbClr val="000000"/>
                  </a:solidFill>
                  <a:latin typeface="Arial"/>
                  <a:ea typeface="Arial"/>
                  <a:cs typeface="Arial"/>
                  <a:sym typeface="Arial"/>
                </a:rPr>
                <a:t>iteration = 0</a:t>
              </a:r>
              <a:endParaRPr b="0" i="0" sz="3700" u="none" cap="none" strike="noStrike">
                <a:solidFill>
                  <a:srgbClr val="000000"/>
                </a:solidFill>
                <a:latin typeface="Arial"/>
                <a:ea typeface="Arial"/>
                <a:cs typeface="Arial"/>
                <a:sym typeface="Arial"/>
              </a:endParaRPr>
            </a:p>
          </p:txBody>
        </p:sp>
        <p:sp>
          <p:nvSpPr>
            <p:cNvPr id="169" name="Google Shape;169;p26"/>
            <p:cNvSpPr txBox="1"/>
            <p:nvPr/>
          </p:nvSpPr>
          <p:spPr>
            <a:xfrm>
              <a:off x="5129725" y="4664075"/>
              <a:ext cx="16671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3700" u="none" cap="none" strike="noStrike">
                  <a:solidFill>
                    <a:srgbClr val="000000"/>
                  </a:solidFill>
                  <a:latin typeface="Arial"/>
                  <a:ea typeface="Arial"/>
                  <a:cs typeface="Arial"/>
                  <a:sym typeface="Arial"/>
                </a:rPr>
                <a:t>iteration = 34000</a:t>
              </a:r>
              <a:endParaRPr b="0" i="0" sz="3700" u="none" cap="none" strike="noStrike">
                <a:solidFill>
                  <a:srgbClr val="000000"/>
                </a:solidFill>
                <a:latin typeface="Arial"/>
                <a:ea typeface="Arial"/>
                <a:cs typeface="Arial"/>
                <a:sym typeface="Arial"/>
              </a:endParaRPr>
            </a:p>
          </p:txBody>
        </p:sp>
      </p:grpSp>
      <p:sp>
        <p:nvSpPr>
          <p:cNvPr id="170" name="Google Shape;170;p26"/>
          <p:cNvSpPr txBox="1"/>
          <p:nvPr/>
        </p:nvSpPr>
        <p:spPr>
          <a:xfrm>
            <a:off x="1078904" y="1889448"/>
            <a:ext cx="22850399" cy="10376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0" lang="en-US" sz="4800" u="none" cap="none" strike="noStrike">
                <a:solidFill>
                  <a:schemeClr val="dk1"/>
                </a:solidFill>
                <a:latin typeface="Arial"/>
                <a:ea typeface="Arial"/>
                <a:cs typeface="Arial"/>
                <a:sym typeface="Arial"/>
              </a:rPr>
              <a:t>01_Vanilla_GAN.ipynb</a:t>
            </a:r>
            <a:endParaRPr b="0" i="0" sz="3700" u="none" cap="none" strike="noStrike">
              <a:solidFill>
                <a:srgbClr val="000000"/>
              </a:solidFill>
              <a:latin typeface="Arial"/>
              <a:ea typeface="Arial"/>
              <a:cs typeface="Arial"/>
              <a:sym typeface="Arial"/>
            </a:endParaRPr>
          </a:p>
        </p:txBody>
      </p:sp>
      <p:sp>
        <p:nvSpPr>
          <p:cNvPr id="171" name="Google Shape;171;p26"/>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idx="1" type="body"/>
          </p:nvPr>
        </p:nvSpPr>
        <p:spPr>
          <a:xfrm>
            <a:off x="831200" y="2601000"/>
            <a:ext cx="21682400" cy="3387200"/>
          </a:xfrm>
          <a:prstGeom prst="rect">
            <a:avLst/>
          </a:prstGeom>
          <a:noFill/>
          <a:ln>
            <a:noFill/>
          </a:ln>
        </p:spPr>
        <p:txBody>
          <a:bodyPr anchorCtr="0" anchor="t" bIns="243775" lIns="243775" spcFirstLastPara="1" rIns="243775" wrap="square" tIns="243775">
            <a:noAutofit/>
          </a:bodyPr>
          <a:lstStyle/>
          <a:p>
            <a:pPr indent="-914376" lvl="0" marL="1219170" marR="0" rtl="0" algn="l">
              <a:lnSpc>
                <a:spcPct val="115000"/>
              </a:lnSpc>
              <a:spcBef>
                <a:spcPts val="0"/>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隨機從一個分布中 (normal distribution)，選取 n x 1 維的向量給生成器生成結果</a:t>
            </a:r>
            <a:endParaRPr b="0" i="0" sz="4800" u="none" cap="none" strike="noStrike">
              <a:solidFill>
                <a:schemeClr val="dk1"/>
              </a:solidFill>
              <a:latin typeface="Arial"/>
              <a:ea typeface="Arial"/>
              <a:cs typeface="Arial"/>
              <a:sym typeface="Arial"/>
            </a:endParaRPr>
          </a:p>
          <a:p>
            <a:pPr indent="-914376" lvl="0" marL="1219170" marR="0" rtl="0" algn="l">
              <a:lnSpc>
                <a:spcPct val="115000"/>
              </a:lnSpc>
              <a:spcBef>
                <a:spcPts val="0"/>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n 通常設定成 100</a:t>
            </a:r>
            <a:endParaRPr b="0" i="0" sz="4800" u="none" cap="none" strike="noStrike">
              <a:solidFill>
                <a:schemeClr val="dk1"/>
              </a:solidFill>
              <a:latin typeface="Arial"/>
              <a:ea typeface="Arial"/>
              <a:cs typeface="Arial"/>
              <a:sym typeface="Arial"/>
            </a:endParaRPr>
          </a:p>
        </p:txBody>
      </p:sp>
      <p:sp>
        <p:nvSpPr>
          <p:cNvPr id="177" name="Google Shape;177;p27"/>
          <p:cNvSpPr txBox="1"/>
          <p:nvPr>
            <p:ph type="title"/>
          </p:nvPr>
        </p:nvSpPr>
        <p:spPr>
          <a:xfrm>
            <a:off x="831200" y="182533"/>
            <a:ext cx="22721601" cy="1440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9600" u="none" cap="none" strike="noStrike">
                <a:solidFill>
                  <a:schemeClr val="dk1"/>
                </a:solidFill>
                <a:latin typeface="Arial"/>
                <a:ea typeface="Arial"/>
                <a:cs typeface="Arial"/>
                <a:sym typeface="Arial"/>
              </a:rPr>
              <a:t>Vanilla GAN</a:t>
            </a:r>
            <a:endParaRPr b="0" i="0" sz="9600" u="none" cap="none" strike="noStrike">
              <a:solidFill>
                <a:schemeClr val="dk1"/>
              </a:solidFill>
              <a:latin typeface="Arial"/>
              <a:ea typeface="Arial"/>
              <a:cs typeface="Arial"/>
              <a:sym typeface="Arial"/>
            </a:endParaRPr>
          </a:p>
        </p:txBody>
      </p:sp>
      <p:sp>
        <p:nvSpPr>
          <p:cNvPr id="178" name="Google Shape;178;p27"/>
          <p:cNvSpPr txBox="1"/>
          <p:nvPr/>
        </p:nvSpPr>
        <p:spPr>
          <a:xfrm>
            <a:off x="1174776" y="1817440"/>
            <a:ext cx="22850399" cy="10376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0" lang="en-US" sz="4800" u="none" cap="none" strike="noStrike">
                <a:solidFill>
                  <a:schemeClr val="dk1"/>
                </a:solidFill>
                <a:latin typeface="Arial"/>
                <a:ea typeface="Arial"/>
                <a:cs typeface="Arial"/>
                <a:sym typeface="Arial"/>
              </a:rPr>
              <a:t>noise vector dimension</a:t>
            </a:r>
            <a:endParaRPr b="0" i="0" sz="3700" u="none" cap="none" strike="noStrike">
              <a:solidFill>
                <a:srgbClr val="000000"/>
              </a:solidFill>
              <a:latin typeface="Arial"/>
              <a:ea typeface="Arial"/>
              <a:cs typeface="Arial"/>
              <a:sym typeface="Arial"/>
            </a:endParaRPr>
          </a:p>
        </p:txBody>
      </p:sp>
      <p:pic>
        <p:nvPicPr>
          <p:cNvPr id="179" name="Google Shape;179;p27"/>
          <p:cNvPicPr preferRelativeResize="0"/>
          <p:nvPr/>
        </p:nvPicPr>
        <p:blipFill rotWithShape="1">
          <a:blip r:embed="rId3">
            <a:alphaModFix/>
          </a:blip>
          <a:srcRect b="0" l="0" r="41771" t="0"/>
          <a:stretch/>
        </p:blipFill>
        <p:spPr>
          <a:xfrm>
            <a:off x="4809769" y="5988200"/>
            <a:ext cx="13725267" cy="3172133"/>
          </a:xfrm>
          <a:prstGeom prst="rect">
            <a:avLst/>
          </a:prstGeom>
          <a:noFill/>
          <a:ln>
            <a:noFill/>
          </a:ln>
        </p:spPr>
      </p:pic>
      <p:grpSp>
        <p:nvGrpSpPr>
          <p:cNvPr id="180" name="Google Shape;180;p27"/>
          <p:cNvGrpSpPr/>
          <p:nvPr/>
        </p:nvGrpSpPr>
        <p:grpSpPr>
          <a:xfrm>
            <a:off x="7310880" y="9668134"/>
            <a:ext cx="9213920" cy="3239733"/>
            <a:chOff x="3051280" y="3638550"/>
            <a:chExt cx="3455220" cy="1214900"/>
          </a:xfrm>
        </p:grpSpPr>
        <p:sp>
          <p:nvSpPr>
            <p:cNvPr id="181" name="Google Shape;181;p27"/>
            <p:cNvSpPr/>
            <p:nvPr/>
          </p:nvSpPr>
          <p:spPr>
            <a:xfrm>
              <a:off x="3235598" y="3638550"/>
              <a:ext cx="234000" cy="106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3700" u="none" cap="none" strike="noStrike">
                  <a:solidFill>
                    <a:srgbClr val="000000"/>
                  </a:solidFill>
                  <a:latin typeface="Arial"/>
                  <a:ea typeface="Arial"/>
                  <a:cs typeface="Arial"/>
                  <a:sym typeface="Arial"/>
                </a:rPr>
                <a:t>z</a:t>
              </a:r>
              <a:endParaRPr b="0" i="0" sz="3700" u="none" cap="none" strike="noStrike">
                <a:solidFill>
                  <a:srgbClr val="000000"/>
                </a:solidFill>
                <a:latin typeface="Arial"/>
                <a:ea typeface="Arial"/>
                <a:cs typeface="Arial"/>
                <a:sym typeface="Arial"/>
              </a:endParaRPr>
            </a:p>
          </p:txBody>
        </p:sp>
        <p:grpSp>
          <p:nvGrpSpPr>
            <p:cNvPr id="182" name="Google Shape;182;p27"/>
            <p:cNvGrpSpPr/>
            <p:nvPr/>
          </p:nvGrpSpPr>
          <p:grpSpPr>
            <a:xfrm>
              <a:off x="3940820" y="3680700"/>
              <a:ext cx="1039200" cy="1039200"/>
              <a:chOff x="4067670" y="3727650"/>
              <a:chExt cx="1039200" cy="1039200"/>
            </a:xfrm>
          </p:grpSpPr>
          <p:sp>
            <p:nvSpPr>
              <p:cNvPr id="183" name="Google Shape;183;p27"/>
              <p:cNvSpPr/>
              <p:nvPr/>
            </p:nvSpPr>
            <p:spPr>
              <a:xfrm rot="-5400000">
                <a:off x="4055650" y="3756900"/>
                <a:ext cx="1039200" cy="980700"/>
              </a:xfrm>
              <a:prstGeom prst="trapezoid">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184" name="Google Shape;184;p27"/>
              <p:cNvSpPr txBox="1"/>
              <p:nvPr/>
            </p:nvSpPr>
            <p:spPr>
              <a:xfrm>
                <a:off x="4067670" y="4013489"/>
                <a:ext cx="1039200" cy="3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700" u="none" cap="none" strike="noStrike">
                    <a:solidFill>
                      <a:srgbClr val="000000"/>
                    </a:solidFill>
                    <a:latin typeface="Arial"/>
                    <a:ea typeface="Arial"/>
                    <a:cs typeface="Arial"/>
                    <a:sym typeface="Arial"/>
                  </a:rPr>
                  <a:t>generator</a:t>
                </a:r>
                <a:endParaRPr b="0" i="0" sz="3700" u="none" cap="none" strike="noStrike">
                  <a:solidFill>
                    <a:srgbClr val="000000"/>
                  </a:solidFill>
                  <a:latin typeface="Arial"/>
                  <a:ea typeface="Arial"/>
                  <a:cs typeface="Arial"/>
                  <a:sym typeface="Arial"/>
                </a:endParaRPr>
              </a:p>
            </p:txBody>
          </p:sp>
        </p:grpSp>
        <p:sp>
          <p:nvSpPr>
            <p:cNvPr id="185" name="Google Shape;185;p27"/>
            <p:cNvSpPr txBox="1"/>
            <p:nvPr/>
          </p:nvSpPr>
          <p:spPr>
            <a:xfrm>
              <a:off x="3051280" y="4606550"/>
              <a:ext cx="7080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700" u="none" cap="none" strike="noStrike">
                  <a:solidFill>
                    <a:srgbClr val="000000"/>
                  </a:solidFill>
                  <a:latin typeface="Arial"/>
                  <a:ea typeface="Arial"/>
                  <a:cs typeface="Arial"/>
                  <a:sym typeface="Arial"/>
                </a:rPr>
                <a:t>n x 1</a:t>
              </a:r>
              <a:endParaRPr b="0" i="0" sz="3700" u="none" cap="none" strike="noStrike">
                <a:solidFill>
                  <a:srgbClr val="000000"/>
                </a:solidFill>
                <a:latin typeface="Arial"/>
                <a:ea typeface="Arial"/>
                <a:cs typeface="Arial"/>
                <a:sym typeface="Arial"/>
              </a:endParaRPr>
            </a:p>
          </p:txBody>
        </p:sp>
        <p:cxnSp>
          <p:nvCxnSpPr>
            <p:cNvPr id="186" name="Google Shape;186;p27"/>
            <p:cNvCxnSpPr/>
            <p:nvPr/>
          </p:nvCxnSpPr>
          <p:spPr>
            <a:xfrm flipH="1" rot="10800000">
              <a:off x="3482586" y="4195352"/>
              <a:ext cx="498900" cy="9900"/>
            </a:xfrm>
            <a:prstGeom prst="straightConnector1">
              <a:avLst/>
            </a:prstGeom>
            <a:noFill/>
            <a:ln cap="flat" cmpd="sng" w="9525">
              <a:solidFill>
                <a:schemeClr val="dk2"/>
              </a:solidFill>
              <a:prstDash val="solid"/>
              <a:round/>
              <a:headEnd len="sm" w="sm" type="none"/>
              <a:tailEnd len="med" w="med" type="triangle"/>
            </a:ln>
          </p:spPr>
        </p:cxnSp>
        <p:sp>
          <p:nvSpPr>
            <p:cNvPr id="187" name="Google Shape;187;p27"/>
            <p:cNvSpPr/>
            <p:nvPr/>
          </p:nvSpPr>
          <p:spPr>
            <a:xfrm>
              <a:off x="5431000" y="3680700"/>
              <a:ext cx="1075500" cy="10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3700" u="none" cap="none" strike="noStrike">
                  <a:solidFill>
                    <a:srgbClr val="000000"/>
                  </a:solidFill>
                  <a:latin typeface="Arial"/>
                  <a:ea typeface="Arial"/>
                  <a:cs typeface="Arial"/>
                  <a:sym typeface="Arial"/>
                </a:rPr>
                <a:t>image</a:t>
              </a:r>
              <a:endParaRPr b="0" i="0" sz="3700" u="none" cap="none" strike="noStrike">
                <a:solidFill>
                  <a:srgbClr val="000000"/>
                </a:solidFill>
                <a:latin typeface="Arial"/>
                <a:ea typeface="Arial"/>
                <a:cs typeface="Arial"/>
                <a:sym typeface="Arial"/>
              </a:endParaRPr>
            </a:p>
          </p:txBody>
        </p:sp>
        <p:cxnSp>
          <p:nvCxnSpPr>
            <p:cNvPr id="188" name="Google Shape;188;p27"/>
            <p:cNvCxnSpPr/>
            <p:nvPr/>
          </p:nvCxnSpPr>
          <p:spPr>
            <a:xfrm flipH="1" rot="10800000">
              <a:off x="4932400" y="4195350"/>
              <a:ext cx="498600" cy="9900"/>
            </a:xfrm>
            <a:prstGeom prst="straightConnector1">
              <a:avLst/>
            </a:prstGeom>
            <a:noFill/>
            <a:ln cap="flat" cmpd="sng" w="9525">
              <a:solidFill>
                <a:schemeClr val="dk2"/>
              </a:solidFill>
              <a:prstDash val="solid"/>
              <a:round/>
              <a:headEnd len="sm" w="sm" type="none"/>
              <a:tailEnd len="med" w="med" type="triangle"/>
            </a:ln>
          </p:spPr>
        </p:cxnSp>
      </p:grpSp>
      <p:sp>
        <p:nvSpPr>
          <p:cNvPr id="189" name="Google Shape;189;p27"/>
          <p:cNvSpPr/>
          <p:nvPr/>
        </p:nvSpPr>
        <p:spPr>
          <a:xfrm>
            <a:off x="5957467" y="7689267"/>
            <a:ext cx="1931200" cy="381600"/>
          </a:xfrm>
          <a:prstGeom prst="rect">
            <a:avLst/>
          </a:prstGeom>
          <a:solidFill>
            <a:srgbClr val="EEFF41">
              <a:alpha val="50196"/>
            </a:srgbClr>
          </a:solid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190" name="Google Shape;190;p27"/>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idx="1" type="body"/>
          </p:nvPr>
        </p:nvSpPr>
        <p:spPr>
          <a:xfrm>
            <a:off x="831200" y="2601000"/>
            <a:ext cx="21682400" cy="35992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Clr>
                <a:schemeClr val="dk2"/>
              </a:buClr>
              <a:buSzPts val="1800"/>
              <a:buFont typeface="Arial"/>
              <a:buNone/>
            </a:pPr>
            <a:r>
              <a:rPr b="0" i="0" lang="en-US" sz="4800" u="none" cap="none" strike="noStrike">
                <a:solidFill>
                  <a:schemeClr val="dk1"/>
                </a:solidFill>
                <a:latin typeface="Arial"/>
                <a:ea typeface="Arial"/>
                <a:cs typeface="Arial"/>
                <a:sym typeface="Arial"/>
              </a:rPr>
              <a:t>權重初始化</a:t>
            </a:r>
            <a:endParaRPr b="0" i="0" sz="4800" u="none" cap="none" strike="noStrike">
              <a:solidFill>
                <a:schemeClr val="dk1"/>
              </a:solidFill>
              <a:latin typeface="Arial"/>
              <a:ea typeface="Arial"/>
              <a:cs typeface="Arial"/>
              <a:sym typeface="Arial"/>
            </a:endParaRPr>
          </a:p>
          <a:p>
            <a:pPr indent="-914376" lvl="0" marL="1219170" marR="0" rtl="0" algn="l">
              <a:lnSpc>
                <a:spcPct val="115000"/>
              </a:lnSpc>
              <a:spcBef>
                <a:spcPts val="4267"/>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隨機初始化權重的話，有機會一開始就站在 gradient surface 上，不易更新的點 </a:t>
            </a:r>
            <a:endParaRPr b="0" i="0" sz="4800" u="none" cap="none" strike="noStrike">
              <a:solidFill>
                <a:schemeClr val="dk1"/>
              </a:solidFill>
              <a:latin typeface="Arial"/>
              <a:ea typeface="Arial"/>
              <a:cs typeface="Arial"/>
              <a:sym typeface="Arial"/>
            </a:endParaRPr>
          </a:p>
        </p:txBody>
      </p:sp>
      <p:sp>
        <p:nvSpPr>
          <p:cNvPr id="196" name="Google Shape;196;p28"/>
          <p:cNvSpPr txBox="1"/>
          <p:nvPr>
            <p:ph type="title"/>
          </p:nvPr>
        </p:nvSpPr>
        <p:spPr>
          <a:xfrm>
            <a:off x="831200" y="182533"/>
            <a:ext cx="22721601" cy="1440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9600" u="none" cap="none" strike="noStrike">
                <a:solidFill>
                  <a:schemeClr val="dk1"/>
                </a:solidFill>
                <a:latin typeface="Arial"/>
                <a:ea typeface="Arial"/>
                <a:cs typeface="Arial"/>
                <a:sym typeface="Arial"/>
              </a:rPr>
              <a:t>Vanilla GAN</a:t>
            </a:r>
            <a:endParaRPr b="0" i="0" sz="9600" u="none" cap="none" strike="noStrike">
              <a:solidFill>
                <a:schemeClr val="dk1"/>
              </a:solidFill>
              <a:latin typeface="Arial"/>
              <a:ea typeface="Arial"/>
              <a:cs typeface="Arial"/>
              <a:sym typeface="Arial"/>
            </a:endParaRPr>
          </a:p>
        </p:txBody>
      </p:sp>
      <p:sp>
        <p:nvSpPr>
          <p:cNvPr id="197" name="Google Shape;197;p28"/>
          <p:cNvSpPr txBox="1"/>
          <p:nvPr/>
        </p:nvSpPr>
        <p:spPr>
          <a:xfrm>
            <a:off x="814736" y="1859960"/>
            <a:ext cx="22850399" cy="10376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0" lang="en-US" sz="4800" u="none" cap="none" strike="noStrike">
                <a:solidFill>
                  <a:schemeClr val="dk1"/>
                </a:solidFill>
                <a:latin typeface="Arial"/>
                <a:ea typeface="Arial"/>
                <a:cs typeface="Arial"/>
                <a:sym typeface="Arial"/>
              </a:rPr>
              <a:t>定義 generator &amp; discriminator</a:t>
            </a:r>
            <a:endParaRPr b="0" i="0" sz="3700" u="none" cap="none" strike="noStrike">
              <a:solidFill>
                <a:srgbClr val="000000"/>
              </a:solidFill>
              <a:latin typeface="Arial"/>
              <a:ea typeface="Arial"/>
              <a:cs typeface="Arial"/>
              <a:sym typeface="Arial"/>
            </a:endParaRPr>
          </a:p>
        </p:txBody>
      </p:sp>
      <p:pic>
        <p:nvPicPr>
          <p:cNvPr id="198" name="Google Shape;198;p28"/>
          <p:cNvPicPr preferRelativeResize="0"/>
          <p:nvPr/>
        </p:nvPicPr>
        <p:blipFill rotWithShape="1">
          <a:blip r:embed="rId3">
            <a:alphaModFix/>
          </a:blip>
          <a:srcRect b="0" l="0" r="0" t="0"/>
          <a:stretch/>
        </p:blipFill>
        <p:spPr>
          <a:xfrm>
            <a:off x="11712001" y="5377668"/>
            <a:ext cx="10107603" cy="8197400"/>
          </a:xfrm>
          <a:prstGeom prst="rect">
            <a:avLst/>
          </a:prstGeom>
          <a:noFill/>
          <a:ln>
            <a:noFill/>
          </a:ln>
        </p:spPr>
      </p:pic>
      <p:sp>
        <p:nvSpPr>
          <p:cNvPr id="199" name="Google Shape;199;p28"/>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idx="1" type="body"/>
          </p:nvPr>
        </p:nvSpPr>
        <p:spPr>
          <a:xfrm>
            <a:off x="831200" y="2601000"/>
            <a:ext cx="21682400" cy="66512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Clr>
                <a:schemeClr val="dk2"/>
              </a:buClr>
              <a:buSzPts val="1800"/>
              <a:buFont typeface="Arial"/>
              <a:buNone/>
            </a:pPr>
            <a:r>
              <a:rPr b="0" i="0" lang="en-US" sz="4800" u="none" cap="none" strike="noStrike">
                <a:solidFill>
                  <a:schemeClr val="dk1"/>
                </a:solidFill>
                <a:latin typeface="Arial"/>
                <a:ea typeface="Arial"/>
                <a:cs typeface="Arial"/>
                <a:sym typeface="Arial"/>
              </a:rPr>
              <a:t>Xavier initialization</a:t>
            </a:r>
            <a:endParaRPr b="0" i="0" sz="4800" u="none" cap="none" strike="noStrike">
              <a:solidFill>
                <a:schemeClr val="dk1"/>
              </a:solidFill>
              <a:latin typeface="Arial"/>
              <a:ea typeface="Arial"/>
              <a:cs typeface="Arial"/>
              <a:sym typeface="Arial"/>
            </a:endParaRPr>
          </a:p>
          <a:p>
            <a:pPr indent="-914376" lvl="0" marL="1219170" marR="0" rtl="0" algn="l">
              <a:lnSpc>
                <a:spcPct val="115000"/>
              </a:lnSpc>
              <a:spcBef>
                <a:spcPts val="4267"/>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使用 ReLU 的話，建議用這種初始方式</a:t>
            </a:r>
            <a:endParaRPr b="0" i="0" sz="4800" u="none" cap="none" strike="noStrike">
              <a:solidFill>
                <a:schemeClr val="dk1"/>
              </a:solidFill>
              <a:latin typeface="Arial"/>
              <a:ea typeface="Arial"/>
              <a:cs typeface="Arial"/>
              <a:sym typeface="Arial"/>
            </a:endParaRPr>
          </a:p>
          <a:p>
            <a:pPr indent="-914376" lvl="0" marL="1219170" marR="0" rtl="0" algn="l">
              <a:lnSpc>
                <a:spcPct val="115000"/>
              </a:lnSpc>
              <a:spcBef>
                <a:spcPts val="0"/>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常態分布的標準差考慮到當層權重的維度大小 </a:t>
            </a:r>
            <a:endParaRPr b="0" i="0" sz="4800" u="none" cap="none" strike="noStrike">
              <a:solidFill>
                <a:schemeClr val="dk1"/>
              </a:solidFill>
              <a:latin typeface="Arial"/>
              <a:ea typeface="Arial"/>
              <a:cs typeface="Arial"/>
              <a:sym typeface="Arial"/>
            </a:endParaRPr>
          </a:p>
          <a:p>
            <a:pPr indent="-914376" lvl="0" marL="1219170" marR="0" rtl="0" algn="l">
              <a:lnSpc>
                <a:spcPct val="115000"/>
              </a:lnSpc>
              <a:spcBef>
                <a:spcPts val="0"/>
              </a:spcBef>
              <a:spcAft>
                <a:spcPts val="0"/>
              </a:spcAft>
              <a:buClr>
                <a:schemeClr val="dk1"/>
              </a:buClr>
              <a:buSzPts val="1800"/>
              <a:buFont typeface="Arial"/>
              <a:buChar char="●"/>
            </a:pPr>
            <a:r>
              <a:rPr b="0" i="0" lang="en-US" sz="4800" u="sng" cap="none" strike="noStrike">
                <a:solidFill>
                  <a:schemeClr val="hlink"/>
                </a:solidFill>
                <a:latin typeface="Arial"/>
                <a:ea typeface="Arial"/>
                <a:cs typeface="Arial"/>
                <a:sym typeface="Arial"/>
                <a:hlinkClick r:id="rId3"/>
              </a:rPr>
              <a:t>如果想了解詳細實驗證明請參考 paper</a:t>
            </a:r>
            <a:endParaRPr b="0" i="0" sz="4800" u="none" cap="none" strike="noStrike">
              <a:solidFill>
                <a:schemeClr val="dk1"/>
              </a:solidFill>
              <a:latin typeface="Arial"/>
              <a:ea typeface="Arial"/>
              <a:cs typeface="Arial"/>
              <a:sym typeface="Arial"/>
            </a:endParaRPr>
          </a:p>
        </p:txBody>
      </p:sp>
      <p:sp>
        <p:nvSpPr>
          <p:cNvPr id="205" name="Google Shape;205;p29"/>
          <p:cNvSpPr txBox="1"/>
          <p:nvPr>
            <p:ph type="title"/>
          </p:nvPr>
        </p:nvSpPr>
        <p:spPr>
          <a:xfrm>
            <a:off x="831200" y="182533"/>
            <a:ext cx="22721601" cy="1440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9600" u="none" cap="none" strike="noStrike">
                <a:solidFill>
                  <a:schemeClr val="dk1"/>
                </a:solidFill>
                <a:latin typeface="Arial"/>
                <a:ea typeface="Arial"/>
                <a:cs typeface="Arial"/>
                <a:sym typeface="Arial"/>
              </a:rPr>
              <a:t>Vanilla GAN</a:t>
            </a:r>
            <a:endParaRPr b="0" i="0" sz="9600" u="none" cap="none" strike="noStrike">
              <a:solidFill>
                <a:schemeClr val="dk1"/>
              </a:solidFill>
              <a:latin typeface="Arial"/>
              <a:ea typeface="Arial"/>
              <a:cs typeface="Arial"/>
              <a:sym typeface="Arial"/>
            </a:endParaRPr>
          </a:p>
        </p:txBody>
      </p:sp>
      <p:sp>
        <p:nvSpPr>
          <p:cNvPr id="206" name="Google Shape;206;p29"/>
          <p:cNvSpPr txBox="1"/>
          <p:nvPr/>
        </p:nvSpPr>
        <p:spPr>
          <a:xfrm>
            <a:off x="814736" y="1859960"/>
            <a:ext cx="22850399" cy="10376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0" lang="en-US" sz="4800" u="none" cap="none" strike="noStrike">
                <a:solidFill>
                  <a:schemeClr val="dk1"/>
                </a:solidFill>
                <a:latin typeface="Arial"/>
                <a:ea typeface="Arial"/>
                <a:cs typeface="Arial"/>
                <a:sym typeface="Arial"/>
              </a:rPr>
              <a:t>定義 generator &amp; discriminator</a:t>
            </a:r>
            <a:endParaRPr b="0" i="0" sz="3700" u="none" cap="none" strike="noStrike">
              <a:solidFill>
                <a:srgbClr val="000000"/>
              </a:solidFill>
              <a:latin typeface="Arial"/>
              <a:ea typeface="Arial"/>
              <a:cs typeface="Arial"/>
              <a:sym typeface="Arial"/>
            </a:endParaRPr>
          </a:p>
        </p:txBody>
      </p:sp>
      <p:pic>
        <p:nvPicPr>
          <p:cNvPr id="207" name="Google Shape;207;p29"/>
          <p:cNvPicPr preferRelativeResize="0"/>
          <p:nvPr/>
        </p:nvPicPr>
        <p:blipFill rotWithShape="1">
          <a:blip r:embed="rId4">
            <a:alphaModFix/>
          </a:blip>
          <a:srcRect b="0" l="0" r="0" t="0"/>
          <a:stretch/>
        </p:blipFill>
        <p:spPr>
          <a:xfrm>
            <a:off x="12953935" y="6823233"/>
            <a:ext cx="9866867" cy="6303800"/>
          </a:xfrm>
          <a:prstGeom prst="rect">
            <a:avLst/>
          </a:prstGeom>
          <a:noFill/>
          <a:ln>
            <a:noFill/>
          </a:ln>
        </p:spPr>
      </p:pic>
      <p:pic>
        <p:nvPicPr>
          <p:cNvPr id="208" name="Google Shape;208;p29"/>
          <p:cNvPicPr preferRelativeResize="0"/>
          <p:nvPr/>
        </p:nvPicPr>
        <p:blipFill rotWithShape="1">
          <a:blip r:embed="rId5">
            <a:alphaModFix/>
          </a:blip>
          <a:srcRect b="0" l="0" r="19813" t="0"/>
          <a:stretch/>
        </p:blipFill>
        <p:spPr>
          <a:xfrm>
            <a:off x="831200" y="8979267"/>
            <a:ext cx="11588133" cy="1991733"/>
          </a:xfrm>
          <a:prstGeom prst="rect">
            <a:avLst/>
          </a:prstGeom>
          <a:noFill/>
          <a:ln>
            <a:noFill/>
          </a:ln>
        </p:spPr>
      </p:pic>
      <p:sp>
        <p:nvSpPr>
          <p:cNvPr id="209" name="Google Shape;209;p29"/>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idx="1" type="body"/>
          </p:nvPr>
        </p:nvSpPr>
        <p:spPr>
          <a:xfrm>
            <a:off x="831200" y="2601000"/>
            <a:ext cx="21682400" cy="29784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Clr>
                <a:schemeClr val="dk2"/>
              </a:buClr>
              <a:buSzPts val="1800"/>
              <a:buFont typeface="Arial"/>
              <a:buNone/>
            </a:pPr>
            <a:r>
              <a:rPr b="0" i="0" lang="en-US" sz="4800" u="none" cap="none" strike="noStrike">
                <a:solidFill>
                  <a:schemeClr val="dk1"/>
                </a:solidFill>
                <a:latin typeface="Arial"/>
                <a:ea typeface="Arial"/>
                <a:cs typeface="Arial"/>
                <a:sym typeface="Arial"/>
              </a:rPr>
              <a:t>Generator</a:t>
            </a:r>
            <a:endParaRPr b="0" i="0" sz="4800" u="none" cap="none" strike="noStrike">
              <a:solidFill>
                <a:schemeClr val="dk1"/>
              </a:solidFill>
              <a:latin typeface="Arial"/>
              <a:ea typeface="Arial"/>
              <a:cs typeface="Arial"/>
              <a:sym typeface="Arial"/>
            </a:endParaRPr>
          </a:p>
          <a:p>
            <a:pPr indent="-914376" lvl="0" marL="1219170" marR="0" rtl="0" algn="l">
              <a:lnSpc>
                <a:spcPct val="115000"/>
              </a:lnSpc>
              <a:spcBef>
                <a:spcPts val="4267"/>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找到一個函數 g，可以讓 g(z) 和真實分布最靠近</a:t>
            </a:r>
            <a:endParaRPr b="0" i="0" sz="4800" u="none" cap="none" strike="noStrike">
              <a:solidFill>
                <a:schemeClr val="dk1"/>
              </a:solidFill>
              <a:latin typeface="Arial"/>
              <a:ea typeface="Arial"/>
              <a:cs typeface="Arial"/>
              <a:sym typeface="Arial"/>
            </a:endParaRPr>
          </a:p>
        </p:txBody>
      </p:sp>
      <p:sp>
        <p:nvSpPr>
          <p:cNvPr id="215" name="Google Shape;215;p30"/>
          <p:cNvSpPr txBox="1"/>
          <p:nvPr>
            <p:ph type="title"/>
          </p:nvPr>
        </p:nvSpPr>
        <p:spPr>
          <a:xfrm>
            <a:off x="831200" y="182533"/>
            <a:ext cx="22721601" cy="1440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9600" u="none" cap="none" strike="noStrike">
                <a:solidFill>
                  <a:schemeClr val="dk1"/>
                </a:solidFill>
                <a:latin typeface="Arial"/>
                <a:ea typeface="Arial"/>
                <a:cs typeface="Arial"/>
                <a:sym typeface="Arial"/>
              </a:rPr>
              <a:t>Vanilla GAN</a:t>
            </a:r>
            <a:endParaRPr b="0" i="0" sz="9600" u="none" cap="none" strike="noStrike">
              <a:solidFill>
                <a:schemeClr val="dk1"/>
              </a:solidFill>
              <a:latin typeface="Arial"/>
              <a:ea typeface="Arial"/>
              <a:cs typeface="Arial"/>
              <a:sym typeface="Arial"/>
            </a:endParaRPr>
          </a:p>
        </p:txBody>
      </p:sp>
      <p:sp>
        <p:nvSpPr>
          <p:cNvPr id="216" name="Google Shape;216;p30"/>
          <p:cNvSpPr txBox="1"/>
          <p:nvPr/>
        </p:nvSpPr>
        <p:spPr>
          <a:xfrm>
            <a:off x="814736" y="1859960"/>
            <a:ext cx="22850399" cy="10376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0" lang="en-US" sz="4800" u="none" cap="none" strike="noStrike">
                <a:solidFill>
                  <a:schemeClr val="dk1"/>
                </a:solidFill>
                <a:latin typeface="Arial"/>
                <a:ea typeface="Arial"/>
                <a:cs typeface="Arial"/>
                <a:sym typeface="Arial"/>
              </a:rPr>
              <a:t>定義 generator &amp; discriminator</a:t>
            </a:r>
            <a:endParaRPr b="0" i="0" sz="3700" u="none" cap="none" strike="noStrike">
              <a:solidFill>
                <a:srgbClr val="000000"/>
              </a:solidFill>
              <a:latin typeface="Arial"/>
              <a:ea typeface="Arial"/>
              <a:cs typeface="Arial"/>
              <a:sym typeface="Arial"/>
            </a:endParaRPr>
          </a:p>
        </p:txBody>
      </p:sp>
      <p:grpSp>
        <p:nvGrpSpPr>
          <p:cNvPr id="217" name="Google Shape;217;p30"/>
          <p:cNvGrpSpPr/>
          <p:nvPr/>
        </p:nvGrpSpPr>
        <p:grpSpPr>
          <a:xfrm>
            <a:off x="3950800" y="6277401"/>
            <a:ext cx="15443200" cy="5905800"/>
            <a:chOff x="1277775" y="2278475"/>
            <a:chExt cx="5791200" cy="2214675"/>
          </a:xfrm>
        </p:grpSpPr>
        <p:pic>
          <p:nvPicPr>
            <p:cNvPr id="218" name="Google Shape;218;p30"/>
            <p:cNvPicPr preferRelativeResize="0"/>
            <p:nvPr/>
          </p:nvPicPr>
          <p:blipFill rotWithShape="1">
            <a:blip r:embed="rId3">
              <a:alphaModFix/>
            </a:blip>
            <a:srcRect b="0" l="0" r="0" t="0"/>
            <a:stretch/>
          </p:blipFill>
          <p:spPr>
            <a:xfrm>
              <a:off x="1277775" y="2278475"/>
              <a:ext cx="5791200" cy="2009775"/>
            </a:xfrm>
            <a:prstGeom prst="rect">
              <a:avLst/>
            </a:prstGeom>
            <a:noFill/>
            <a:ln>
              <a:noFill/>
            </a:ln>
          </p:spPr>
        </p:pic>
        <p:sp>
          <p:nvSpPr>
            <p:cNvPr id="219" name="Google Shape;219;p30"/>
            <p:cNvSpPr txBox="1"/>
            <p:nvPr/>
          </p:nvSpPr>
          <p:spPr>
            <a:xfrm>
              <a:off x="2843400" y="4212050"/>
              <a:ext cx="3000000" cy="28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100" u="sng" cap="none" strike="noStrike">
                  <a:solidFill>
                    <a:schemeClr val="hlink"/>
                  </a:solidFill>
                  <a:latin typeface="Arial"/>
                  <a:ea typeface="Arial"/>
                  <a:cs typeface="Arial"/>
                  <a:sym typeface="Arial"/>
                  <a:hlinkClick r:id="rId4"/>
                </a:rPr>
                <a:t>https://blog.openai.com/generative-models/</a:t>
              </a:r>
              <a:endParaRPr b="0" i="0" sz="2100" u="none" cap="none" strike="noStrike">
                <a:solidFill>
                  <a:srgbClr val="000000"/>
                </a:solidFill>
                <a:latin typeface="Arial"/>
                <a:ea typeface="Arial"/>
                <a:cs typeface="Arial"/>
                <a:sym typeface="Arial"/>
              </a:endParaRPr>
            </a:p>
          </p:txBody>
        </p:sp>
      </p:grpSp>
      <p:sp>
        <p:nvSpPr>
          <p:cNvPr id="220" name="Google Shape;220;p30"/>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idx="1" type="body"/>
          </p:nvPr>
        </p:nvSpPr>
        <p:spPr>
          <a:xfrm>
            <a:off x="831200" y="2601000"/>
            <a:ext cx="21682400" cy="13464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4267"/>
              </a:spcAft>
              <a:buClr>
                <a:schemeClr val="dk2"/>
              </a:buClr>
              <a:buSzPts val="1800"/>
              <a:buFont typeface="Arial"/>
              <a:buNone/>
            </a:pPr>
            <a:r>
              <a:rPr b="0" i="0" lang="en-US" sz="4800" u="none" cap="none" strike="noStrike">
                <a:solidFill>
                  <a:schemeClr val="dk1"/>
                </a:solidFill>
                <a:latin typeface="Arial"/>
                <a:ea typeface="Arial"/>
                <a:cs typeface="Arial"/>
                <a:sym typeface="Arial"/>
              </a:rPr>
              <a:t>Generator</a:t>
            </a:r>
            <a:endParaRPr b="0" i="0" sz="4800" u="none" cap="none" strike="noStrike">
              <a:solidFill>
                <a:schemeClr val="dk1"/>
              </a:solidFill>
              <a:latin typeface="Arial"/>
              <a:ea typeface="Arial"/>
              <a:cs typeface="Arial"/>
              <a:sym typeface="Arial"/>
            </a:endParaRPr>
          </a:p>
        </p:txBody>
      </p:sp>
      <p:sp>
        <p:nvSpPr>
          <p:cNvPr id="226" name="Google Shape;226;p31"/>
          <p:cNvSpPr txBox="1"/>
          <p:nvPr>
            <p:ph type="title"/>
          </p:nvPr>
        </p:nvSpPr>
        <p:spPr>
          <a:xfrm>
            <a:off x="831200" y="182533"/>
            <a:ext cx="22721601" cy="1440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9600" u="none" cap="none" strike="noStrike">
                <a:solidFill>
                  <a:schemeClr val="dk1"/>
                </a:solidFill>
                <a:latin typeface="Arial"/>
                <a:ea typeface="Arial"/>
                <a:cs typeface="Arial"/>
                <a:sym typeface="Arial"/>
              </a:rPr>
              <a:t>Vanilla GAN</a:t>
            </a:r>
            <a:endParaRPr b="0" i="0" sz="9600" u="none" cap="none" strike="noStrike">
              <a:solidFill>
                <a:schemeClr val="dk1"/>
              </a:solidFill>
              <a:latin typeface="Arial"/>
              <a:ea typeface="Arial"/>
              <a:cs typeface="Arial"/>
              <a:sym typeface="Arial"/>
            </a:endParaRPr>
          </a:p>
        </p:txBody>
      </p:sp>
      <p:sp>
        <p:nvSpPr>
          <p:cNvPr id="227" name="Google Shape;227;p31"/>
          <p:cNvSpPr txBox="1"/>
          <p:nvPr/>
        </p:nvSpPr>
        <p:spPr>
          <a:xfrm>
            <a:off x="814736" y="1859960"/>
            <a:ext cx="22850399" cy="10376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0" lang="en-US" sz="4800" u="none" cap="none" strike="noStrike">
                <a:solidFill>
                  <a:schemeClr val="dk1"/>
                </a:solidFill>
                <a:latin typeface="Arial"/>
                <a:ea typeface="Arial"/>
                <a:cs typeface="Arial"/>
                <a:sym typeface="Arial"/>
              </a:rPr>
              <a:t>定義 generator &amp; discriminator</a:t>
            </a:r>
            <a:endParaRPr b="0" i="0" sz="3700" u="none" cap="none" strike="noStrike">
              <a:solidFill>
                <a:srgbClr val="000000"/>
              </a:solidFill>
              <a:latin typeface="Arial"/>
              <a:ea typeface="Arial"/>
              <a:cs typeface="Arial"/>
              <a:sym typeface="Arial"/>
            </a:endParaRPr>
          </a:p>
        </p:txBody>
      </p:sp>
      <p:pic>
        <p:nvPicPr>
          <p:cNvPr id="228" name="Google Shape;228;p31"/>
          <p:cNvPicPr preferRelativeResize="0"/>
          <p:nvPr/>
        </p:nvPicPr>
        <p:blipFill rotWithShape="1">
          <a:blip r:embed="rId3">
            <a:alphaModFix/>
          </a:blip>
          <a:srcRect b="0" l="0" r="0" t="0"/>
          <a:stretch/>
        </p:blipFill>
        <p:spPr>
          <a:xfrm>
            <a:off x="979101" y="5287601"/>
            <a:ext cx="22425776" cy="5370200"/>
          </a:xfrm>
          <a:prstGeom prst="rect">
            <a:avLst/>
          </a:prstGeom>
          <a:noFill/>
          <a:ln>
            <a:noFill/>
          </a:ln>
        </p:spPr>
      </p:pic>
      <p:sp>
        <p:nvSpPr>
          <p:cNvPr id="229" name="Google Shape;229;p31"/>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2"/>
          <p:cNvSpPr txBox="1"/>
          <p:nvPr>
            <p:ph idx="1" type="body"/>
          </p:nvPr>
        </p:nvSpPr>
        <p:spPr>
          <a:xfrm>
            <a:off x="831200" y="2601000"/>
            <a:ext cx="21682400" cy="32600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Clr>
                <a:schemeClr val="dk2"/>
              </a:buClr>
              <a:buSzPts val="1800"/>
              <a:buFont typeface="Arial"/>
              <a:buNone/>
            </a:pPr>
            <a:r>
              <a:rPr b="0" i="0" lang="en-US" sz="4800" u="none" cap="none" strike="noStrike">
                <a:solidFill>
                  <a:schemeClr val="dk1"/>
                </a:solidFill>
                <a:latin typeface="Arial"/>
                <a:ea typeface="Arial"/>
                <a:cs typeface="Arial"/>
                <a:sym typeface="Arial"/>
              </a:rPr>
              <a:t>Discriminator</a:t>
            </a:r>
            <a:endParaRPr b="0" i="0" sz="4800" u="none" cap="none" strike="noStrike">
              <a:solidFill>
                <a:schemeClr val="dk1"/>
              </a:solidFill>
              <a:latin typeface="Arial"/>
              <a:ea typeface="Arial"/>
              <a:cs typeface="Arial"/>
              <a:sym typeface="Arial"/>
            </a:endParaRPr>
          </a:p>
          <a:p>
            <a:pPr indent="-914376" lvl="0" marL="1219170" marR="0" rtl="0" algn="l">
              <a:lnSpc>
                <a:spcPct val="115000"/>
              </a:lnSpc>
              <a:spcBef>
                <a:spcPts val="4267"/>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找到一個函數 d，分辨輸入是來自真實分布的機率</a:t>
            </a:r>
            <a:endParaRPr b="0" i="0" sz="4800" u="none" cap="none" strike="noStrike">
              <a:solidFill>
                <a:schemeClr val="dk1"/>
              </a:solidFill>
              <a:latin typeface="Arial"/>
              <a:ea typeface="Arial"/>
              <a:cs typeface="Arial"/>
              <a:sym typeface="Arial"/>
            </a:endParaRPr>
          </a:p>
        </p:txBody>
      </p:sp>
      <p:sp>
        <p:nvSpPr>
          <p:cNvPr id="235" name="Google Shape;235;p32"/>
          <p:cNvSpPr txBox="1"/>
          <p:nvPr>
            <p:ph type="title"/>
          </p:nvPr>
        </p:nvSpPr>
        <p:spPr>
          <a:xfrm>
            <a:off x="831200" y="182533"/>
            <a:ext cx="22721601" cy="1440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9600" u="none" cap="none" strike="noStrike">
                <a:solidFill>
                  <a:schemeClr val="dk1"/>
                </a:solidFill>
                <a:latin typeface="Arial"/>
                <a:ea typeface="Arial"/>
                <a:cs typeface="Arial"/>
                <a:sym typeface="Arial"/>
              </a:rPr>
              <a:t>Vanilla GAN</a:t>
            </a:r>
            <a:endParaRPr b="0" i="0" sz="9600" u="none" cap="none" strike="noStrike">
              <a:solidFill>
                <a:schemeClr val="dk1"/>
              </a:solidFill>
              <a:latin typeface="Arial"/>
              <a:ea typeface="Arial"/>
              <a:cs typeface="Arial"/>
              <a:sym typeface="Arial"/>
            </a:endParaRPr>
          </a:p>
        </p:txBody>
      </p:sp>
      <p:sp>
        <p:nvSpPr>
          <p:cNvPr id="236" name="Google Shape;236;p32"/>
          <p:cNvSpPr txBox="1"/>
          <p:nvPr/>
        </p:nvSpPr>
        <p:spPr>
          <a:xfrm>
            <a:off x="790872" y="1859960"/>
            <a:ext cx="22850399" cy="10376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0" lang="en-US" sz="4800" u="none" cap="none" strike="noStrike">
                <a:solidFill>
                  <a:schemeClr val="dk1"/>
                </a:solidFill>
                <a:latin typeface="Arial"/>
                <a:ea typeface="Arial"/>
                <a:cs typeface="Arial"/>
                <a:sym typeface="Arial"/>
              </a:rPr>
              <a:t>定義 generator &amp; discriminator</a:t>
            </a:r>
            <a:endParaRPr b="0" i="0" sz="3700" u="none" cap="none" strike="noStrike">
              <a:solidFill>
                <a:srgbClr val="000000"/>
              </a:solidFill>
              <a:latin typeface="Arial"/>
              <a:ea typeface="Arial"/>
              <a:cs typeface="Arial"/>
              <a:sym typeface="Arial"/>
            </a:endParaRPr>
          </a:p>
        </p:txBody>
      </p:sp>
      <p:pic>
        <p:nvPicPr>
          <p:cNvPr id="237" name="Google Shape;237;p32"/>
          <p:cNvPicPr preferRelativeResize="0"/>
          <p:nvPr/>
        </p:nvPicPr>
        <p:blipFill rotWithShape="1">
          <a:blip r:embed="rId3">
            <a:alphaModFix/>
          </a:blip>
          <a:srcRect b="0" l="0" r="0" t="0"/>
          <a:stretch/>
        </p:blipFill>
        <p:spPr>
          <a:xfrm>
            <a:off x="1350800" y="6207225"/>
            <a:ext cx="21682399" cy="5642776"/>
          </a:xfrm>
          <a:prstGeom prst="rect">
            <a:avLst/>
          </a:prstGeom>
          <a:noFill/>
          <a:ln>
            <a:noFill/>
          </a:ln>
        </p:spPr>
      </p:pic>
      <p:sp>
        <p:nvSpPr>
          <p:cNvPr id="238" name="Google Shape;238;p32"/>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3"/>
          <p:cNvSpPr txBox="1"/>
          <p:nvPr>
            <p:ph idx="1" type="body"/>
          </p:nvPr>
        </p:nvSpPr>
        <p:spPr>
          <a:xfrm>
            <a:off x="702600" y="3094867"/>
            <a:ext cx="21682400" cy="14408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4267"/>
              </a:spcAft>
              <a:buClr>
                <a:schemeClr val="dk2"/>
              </a:buClr>
              <a:buSzPts val="1800"/>
              <a:buFont typeface="Arial"/>
              <a:buNone/>
            </a:pPr>
            <a:r>
              <a:rPr b="0" i="0" lang="en-US" sz="4800" u="none" cap="none" strike="noStrike">
                <a:solidFill>
                  <a:schemeClr val="dk1"/>
                </a:solidFill>
                <a:latin typeface="Arial"/>
                <a:ea typeface="Arial"/>
                <a:cs typeface="Arial"/>
                <a:sym typeface="Arial"/>
              </a:rPr>
              <a:t>大家都會了麼，要再進階摟!</a:t>
            </a:r>
            <a:endParaRPr b="0" i="0" sz="4800" u="none" cap="none" strike="noStrike">
              <a:solidFill>
                <a:schemeClr val="dk1"/>
              </a:solidFill>
              <a:latin typeface="Arial"/>
              <a:ea typeface="Arial"/>
              <a:cs typeface="Arial"/>
              <a:sym typeface="Arial"/>
            </a:endParaRPr>
          </a:p>
        </p:txBody>
      </p:sp>
      <p:sp>
        <p:nvSpPr>
          <p:cNvPr id="244" name="Google Shape;244;p33"/>
          <p:cNvSpPr txBox="1"/>
          <p:nvPr>
            <p:ph type="title"/>
          </p:nvPr>
        </p:nvSpPr>
        <p:spPr>
          <a:xfrm>
            <a:off x="831200" y="583800"/>
            <a:ext cx="22721601" cy="1440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9600" u="none" cap="none" strike="noStrike">
                <a:solidFill>
                  <a:schemeClr val="dk1"/>
                </a:solidFill>
                <a:latin typeface="Arial"/>
                <a:ea typeface="Arial"/>
                <a:cs typeface="Arial"/>
                <a:sym typeface="Arial"/>
              </a:rPr>
              <a:t>Vanilla GAN</a:t>
            </a:r>
            <a:endParaRPr b="0" i="0" sz="9600" u="none" cap="none" strike="noStrike">
              <a:solidFill>
                <a:schemeClr val="dk1"/>
              </a:solidFill>
              <a:latin typeface="Arial"/>
              <a:ea typeface="Arial"/>
              <a:cs typeface="Arial"/>
              <a:sym typeface="Arial"/>
            </a:endParaRPr>
          </a:p>
        </p:txBody>
      </p:sp>
      <p:pic>
        <p:nvPicPr>
          <p:cNvPr id="245" name="Google Shape;245;p33"/>
          <p:cNvPicPr preferRelativeResize="0"/>
          <p:nvPr/>
        </p:nvPicPr>
        <p:blipFill rotWithShape="1">
          <a:blip r:embed="rId3">
            <a:alphaModFix/>
          </a:blip>
          <a:srcRect b="0" l="0" r="0" t="0"/>
          <a:stretch/>
        </p:blipFill>
        <p:spPr>
          <a:xfrm>
            <a:off x="5013134" y="4874535"/>
            <a:ext cx="13061333" cy="7347000"/>
          </a:xfrm>
          <a:prstGeom prst="rect">
            <a:avLst/>
          </a:prstGeom>
          <a:noFill/>
          <a:ln>
            <a:noFill/>
          </a:ln>
        </p:spPr>
      </p:pic>
      <p:sp>
        <p:nvSpPr>
          <p:cNvPr id="246" name="Google Shape;246;p33"/>
          <p:cNvSpPr txBox="1"/>
          <p:nvPr>
            <p:ph type="title"/>
          </p:nvPr>
        </p:nvSpPr>
        <p:spPr>
          <a:xfrm>
            <a:off x="11961067" y="10684733"/>
            <a:ext cx="6442400" cy="1440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1" i="0" lang="en-US" sz="8000" u="none" cap="none" strike="noStrike">
                <a:solidFill>
                  <a:srgbClr val="000000"/>
                </a:solidFill>
                <a:latin typeface="Arial"/>
                <a:ea typeface="Arial"/>
                <a:cs typeface="Arial"/>
                <a:sym typeface="Arial"/>
              </a:rPr>
              <a:t>Vanilla GAN</a:t>
            </a:r>
            <a:endParaRPr b="1" i="0" sz="8000" u="none" cap="none" strike="noStrike">
              <a:solidFill>
                <a:srgbClr val="000000"/>
              </a:solidFill>
              <a:latin typeface="Arial"/>
              <a:ea typeface="Arial"/>
              <a:cs typeface="Arial"/>
              <a:sym typeface="Arial"/>
            </a:endParaRPr>
          </a:p>
        </p:txBody>
      </p:sp>
      <p:grpSp>
        <p:nvGrpSpPr>
          <p:cNvPr id="247" name="Google Shape;247;p33"/>
          <p:cNvGrpSpPr/>
          <p:nvPr/>
        </p:nvGrpSpPr>
        <p:grpSpPr>
          <a:xfrm>
            <a:off x="13303133" y="9426931"/>
            <a:ext cx="3135803" cy="1440800"/>
            <a:chOff x="5231750" y="3893924"/>
            <a:chExt cx="1175926" cy="540300"/>
          </a:xfrm>
        </p:grpSpPr>
        <p:sp>
          <p:nvSpPr>
            <p:cNvPr id="248" name="Google Shape;248;p33"/>
            <p:cNvSpPr/>
            <p:nvPr/>
          </p:nvSpPr>
          <p:spPr>
            <a:xfrm>
              <a:off x="5231750" y="3893924"/>
              <a:ext cx="567300" cy="54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12800" u="none" cap="none" strike="noStrike">
                  <a:solidFill>
                    <a:srgbClr val="000000"/>
                  </a:solidFill>
                  <a:latin typeface="Arial"/>
                  <a:ea typeface="Arial"/>
                  <a:cs typeface="Arial"/>
                  <a:sym typeface="Arial"/>
                </a:rPr>
                <a:t>X</a:t>
              </a:r>
              <a:endParaRPr b="1" i="0" sz="12800" u="none" cap="none" strike="noStrike">
                <a:solidFill>
                  <a:srgbClr val="000000"/>
                </a:solidFill>
                <a:latin typeface="Arial"/>
                <a:ea typeface="Arial"/>
                <a:cs typeface="Arial"/>
                <a:sym typeface="Arial"/>
              </a:endParaRPr>
            </a:p>
          </p:txBody>
        </p:sp>
        <p:cxnSp>
          <p:nvCxnSpPr>
            <p:cNvPr id="249" name="Google Shape;249;p33"/>
            <p:cNvCxnSpPr/>
            <p:nvPr/>
          </p:nvCxnSpPr>
          <p:spPr>
            <a:xfrm>
              <a:off x="5342676" y="4085875"/>
              <a:ext cx="1065000" cy="0"/>
            </a:xfrm>
            <a:prstGeom prst="straightConnector1">
              <a:avLst/>
            </a:prstGeom>
            <a:noFill/>
            <a:ln cap="flat" cmpd="sng" w="38100">
              <a:solidFill>
                <a:srgbClr val="000000"/>
              </a:solidFill>
              <a:prstDash val="solid"/>
              <a:round/>
              <a:headEnd len="sm" w="sm" type="none"/>
              <a:tailEnd len="sm" w="sm" type="none"/>
            </a:ln>
          </p:spPr>
        </p:cxnSp>
        <p:cxnSp>
          <p:nvCxnSpPr>
            <p:cNvPr id="250" name="Google Shape;250;p33"/>
            <p:cNvCxnSpPr/>
            <p:nvPr/>
          </p:nvCxnSpPr>
          <p:spPr>
            <a:xfrm>
              <a:off x="5342676" y="4284575"/>
              <a:ext cx="1065000" cy="0"/>
            </a:xfrm>
            <a:prstGeom prst="straightConnector1">
              <a:avLst/>
            </a:prstGeom>
            <a:noFill/>
            <a:ln cap="flat" cmpd="sng" w="38100">
              <a:solidFill>
                <a:srgbClr val="000000"/>
              </a:solidFill>
              <a:prstDash val="solid"/>
              <a:round/>
              <a:headEnd len="sm" w="sm" type="none"/>
              <a:tailEnd len="sm" w="sm" type="none"/>
            </a:ln>
          </p:spPr>
        </p:cxnSp>
      </p:grpSp>
      <p:sp>
        <p:nvSpPr>
          <p:cNvPr id="251" name="Google Shape;251;p33"/>
          <p:cNvSpPr/>
          <p:nvPr/>
        </p:nvSpPr>
        <p:spPr>
          <a:xfrm rot="-1033864">
            <a:off x="7879143" y="7171797"/>
            <a:ext cx="2468387" cy="476715"/>
          </a:xfrm>
          <a:prstGeom prst="rect">
            <a:avLst/>
          </a:prstGeom>
          <a:solidFill>
            <a:srgbClr val="000000"/>
          </a:solid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52" name="Google Shape;252;p33"/>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1328200" y="5496667"/>
            <a:ext cx="6112800" cy="2156800"/>
          </a:xfrm>
          <a:prstGeom prst="rect">
            <a:avLst/>
          </a:prstGeom>
          <a:noFill/>
          <a:ln>
            <a:noFill/>
          </a:ln>
        </p:spPr>
        <p:txBody>
          <a:bodyPr anchorCtr="0" anchor="ctr" bIns="71375" lIns="71375" spcFirstLastPara="1" rIns="71375" wrap="square" tIns="71375">
            <a:noAutofit/>
          </a:bodyPr>
          <a:lstStyle/>
          <a:p>
            <a:pPr indent="-203194" lvl="0" marL="609585" marR="0" rtl="0" algn="l">
              <a:lnSpc>
                <a:spcPct val="100000"/>
              </a:lnSpc>
              <a:spcBef>
                <a:spcPts val="0"/>
              </a:spcBef>
              <a:spcAft>
                <a:spcPts val="0"/>
              </a:spcAft>
              <a:buClr>
                <a:srgbClr val="000000"/>
              </a:buClr>
              <a:buSzPts val="2400"/>
              <a:buFont typeface="Helvetica Neue"/>
              <a:buNone/>
            </a:pPr>
            <a:r>
              <a:rPr b="1" i="0" lang="en-US" sz="9600" u="none" cap="none" strike="noStrike">
                <a:solidFill>
                  <a:srgbClr val="000000"/>
                </a:solidFill>
                <a:latin typeface="Arial"/>
                <a:ea typeface="Arial"/>
                <a:cs typeface="Arial"/>
                <a:sym typeface="Arial"/>
              </a:rPr>
              <a:t>課程內容</a:t>
            </a:r>
            <a:endParaRPr b="1" i="0" sz="9600" u="none" cap="none" strike="noStrike">
              <a:solidFill>
                <a:srgbClr val="000000"/>
              </a:solidFill>
              <a:latin typeface="Arial"/>
              <a:ea typeface="Arial"/>
              <a:cs typeface="Arial"/>
              <a:sym typeface="Arial"/>
            </a:endParaRPr>
          </a:p>
        </p:txBody>
      </p:sp>
      <p:sp>
        <p:nvSpPr>
          <p:cNvPr id="113" name="Google Shape;113;p19"/>
          <p:cNvSpPr/>
          <p:nvPr/>
        </p:nvSpPr>
        <p:spPr>
          <a:xfrm>
            <a:off x="8264267" y="488000"/>
            <a:ext cx="16120000" cy="12457601"/>
          </a:xfrm>
          <a:prstGeom prst="rect">
            <a:avLst/>
          </a:prstGeom>
          <a:solidFill>
            <a:srgbClr val="FCE5CD"/>
          </a:solid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cxnSp>
        <p:nvCxnSpPr>
          <p:cNvPr id="114" name="Google Shape;114;p19"/>
          <p:cNvCxnSpPr/>
          <p:nvPr/>
        </p:nvCxnSpPr>
        <p:spPr>
          <a:xfrm flipH="1" rot="10800000">
            <a:off x="674667" y="7449667"/>
            <a:ext cx="6923200" cy="24800"/>
          </a:xfrm>
          <a:prstGeom prst="straightConnector1">
            <a:avLst/>
          </a:prstGeom>
          <a:noFill/>
          <a:ln cap="flat" cmpd="sng" w="38100">
            <a:solidFill>
              <a:srgbClr val="8E7CC3"/>
            </a:solidFill>
            <a:prstDash val="solid"/>
            <a:round/>
            <a:headEnd len="sm" w="sm" type="none"/>
            <a:tailEnd len="sm" w="sm" type="none"/>
          </a:ln>
        </p:spPr>
      </p:cxnSp>
      <p:sp>
        <p:nvSpPr>
          <p:cNvPr id="115" name="Google Shape;115;p19"/>
          <p:cNvSpPr txBox="1"/>
          <p:nvPr/>
        </p:nvSpPr>
        <p:spPr>
          <a:xfrm>
            <a:off x="8617600" y="2066733"/>
            <a:ext cx="15824000" cy="100328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None/>
            </a:pPr>
            <a:r>
              <a:t/>
            </a:r>
            <a:endParaRPr b="0" i="0" sz="6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6400" u="none" cap="none" strike="noStrike">
                <a:solidFill>
                  <a:srgbClr val="000000"/>
                </a:solidFill>
                <a:latin typeface="Arial"/>
                <a:ea typeface="Arial"/>
                <a:cs typeface="Arial"/>
                <a:sym typeface="Arial"/>
              </a:rPr>
              <a:t>1.  Introduction of GAN </a:t>
            </a:r>
            <a:endParaRPr b="0" i="0" sz="6400" u="none" cap="none" strike="noStrike">
              <a:solidFill>
                <a:srgbClr val="000000"/>
              </a:solidFill>
              <a:latin typeface="Arial"/>
              <a:ea typeface="Arial"/>
              <a:cs typeface="Arial"/>
              <a:sym typeface="Arial"/>
            </a:endParaRPr>
          </a:p>
          <a:p>
            <a:pPr indent="-1015975" lvl="0" marL="2438339" marR="0" rtl="0" algn="l">
              <a:lnSpc>
                <a:spcPct val="115000"/>
              </a:lnSpc>
              <a:spcBef>
                <a:spcPts val="0"/>
              </a:spcBef>
              <a:spcAft>
                <a:spcPts val="0"/>
              </a:spcAft>
              <a:buClr>
                <a:srgbClr val="000000"/>
              </a:buClr>
              <a:buSzPts val="2400"/>
              <a:buFont typeface="Arial"/>
              <a:buChar char="●"/>
            </a:pPr>
            <a:r>
              <a:rPr b="0" i="0" lang="en-US" sz="6400" u="none" cap="none" strike="noStrike">
                <a:solidFill>
                  <a:srgbClr val="000000"/>
                </a:solidFill>
                <a:latin typeface="Arial"/>
                <a:ea typeface="Arial"/>
                <a:cs typeface="Arial"/>
                <a:sym typeface="Arial"/>
              </a:rPr>
              <a:t>GAN原理理論說明</a:t>
            </a:r>
            <a:endParaRPr b="0" i="0" sz="6400" u="none" cap="none" strike="noStrike">
              <a:solidFill>
                <a:srgbClr val="000000"/>
              </a:solidFill>
              <a:latin typeface="Arial"/>
              <a:ea typeface="Arial"/>
              <a:cs typeface="Arial"/>
              <a:sym typeface="Arial"/>
            </a:endParaRPr>
          </a:p>
          <a:p>
            <a:pPr indent="-1015974" lvl="0" marL="2438339" marR="0" rtl="0" algn="l">
              <a:lnSpc>
                <a:spcPct val="115000"/>
              </a:lnSpc>
              <a:spcBef>
                <a:spcPts val="0"/>
              </a:spcBef>
              <a:spcAft>
                <a:spcPts val="0"/>
              </a:spcAft>
              <a:buClr>
                <a:srgbClr val="000000"/>
              </a:buClr>
              <a:buSzPts val="2400"/>
              <a:buFont typeface="Arial"/>
              <a:buChar char="●"/>
            </a:pPr>
            <a:r>
              <a:rPr b="0" i="0" lang="en-US" sz="6400" u="none" cap="none" strike="noStrike">
                <a:solidFill>
                  <a:srgbClr val="000000"/>
                </a:solidFill>
                <a:latin typeface="Arial"/>
                <a:ea typeface="Arial"/>
                <a:cs typeface="Arial"/>
                <a:sym typeface="Arial"/>
              </a:rPr>
              <a:t>Vanilla GAN程式實作	</a:t>
            </a:r>
            <a:endParaRPr b="0" i="0" sz="64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lang="en-US" sz="6400">
                <a:solidFill>
                  <a:schemeClr val="dk1"/>
                </a:solidFill>
              </a:rPr>
              <a:t>2.  Conditional GAN </a:t>
            </a:r>
            <a:endParaRPr sz="6400">
              <a:solidFill>
                <a:schemeClr val="dk1"/>
              </a:solidFill>
            </a:endParaRPr>
          </a:p>
          <a:p>
            <a:pPr indent="-1015974" lvl="0" marL="2438339" rtl="0" algn="l">
              <a:lnSpc>
                <a:spcPct val="115000"/>
              </a:lnSpc>
              <a:spcBef>
                <a:spcPts val="0"/>
              </a:spcBef>
              <a:spcAft>
                <a:spcPts val="0"/>
              </a:spcAft>
              <a:buClr>
                <a:schemeClr val="dk1"/>
              </a:buClr>
              <a:buSzPts val="2400"/>
              <a:buChar char="●"/>
            </a:pPr>
            <a:r>
              <a:rPr lang="en-US" sz="6400">
                <a:solidFill>
                  <a:schemeClr val="dk1"/>
                </a:solidFill>
              </a:rPr>
              <a:t>Conditional GAN原理理論說明</a:t>
            </a:r>
            <a:endParaRPr>
              <a:solidFill>
                <a:schemeClr val="dk1"/>
              </a:solidFill>
            </a:endParaRPr>
          </a:p>
          <a:p>
            <a:pPr indent="-1015974" lvl="0" marL="2438339" rtl="0" algn="l">
              <a:lnSpc>
                <a:spcPct val="115000"/>
              </a:lnSpc>
              <a:spcBef>
                <a:spcPts val="0"/>
              </a:spcBef>
              <a:spcAft>
                <a:spcPts val="0"/>
              </a:spcAft>
              <a:buClr>
                <a:schemeClr val="dk1"/>
              </a:buClr>
              <a:buSzPts val="2400"/>
              <a:buChar char="●"/>
            </a:pPr>
            <a:r>
              <a:rPr lang="en-US" sz="6400">
                <a:solidFill>
                  <a:schemeClr val="dk1"/>
                </a:solidFill>
              </a:rPr>
              <a:t>Conditional GAN 程式實作(Pix2Pix)</a:t>
            </a:r>
            <a:endParaRPr b="0" i="0" sz="8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8000" u="none" cap="none" strike="noStrike">
              <a:solidFill>
                <a:srgbClr val="000000"/>
              </a:solidFill>
              <a:latin typeface="Arial"/>
              <a:ea typeface="Arial"/>
              <a:cs typeface="Arial"/>
              <a:sym typeface="Arial"/>
            </a:endParaRPr>
          </a:p>
        </p:txBody>
      </p:sp>
      <p:sp>
        <p:nvSpPr>
          <p:cNvPr id="116" name="Google Shape;116;p19"/>
          <p:cNvSpPr txBox="1"/>
          <p:nvPr>
            <p:ph idx="1" type="body"/>
          </p:nvPr>
        </p:nvSpPr>
        <p:spPr>
          <a:xfrm>
            <a:off x="8943525" y="10495550"/>
            <a:ext cx="4132200" cy="1324800"/>
          </a:xfrm>
          <a:prstGeom prst="rect">
            <a:avLst/>
          </a:prstGeom>
          <a:noFill/>
          <a:ln>
            <a:noFill/>
          </a:ln>
        </p:spPr>
        <p:txBody>
          <a:bodyPr anchorCtr="0" anchor="ctr" bIns="71375" lIns="71375" spcFirstLastPara="1" rIns="71375" wrap="square" tIns="71375">
            <a:noAutofit/>
          </a:bodyPr>
          <a:lstStyle/>
          <a:p>
            <a:pPr indent="-203194" lvl="0" marL="609584" marR="0" rtl="0" algn="l">
              <a:lnSpc>
                <a:spcPct val="100000"/>
              </a:lnSpc>
              <a:spcBef>
                <a:spcPts val="0"/>
              </a:spcBef>
              <a:spcAft>
                <a:spcPts val="0"/>
              </a:spcAft>
              <a:buClr>
                <a:srgbClr val="000000"/>
              </a:buClr>
              <a:buSzPts val="2400"/>
              <a:buFont typeface="Helvetica Neue"/>
              <a:buNone/>
            </a:pPr>
            <a:r>
              <a:rPr b="0" i="0" lang="en-US" sz="4500" u="sng" cap="none" strike="noStrike">
                <a:solidFill>
                  <a:schemeClr val="hlink"/>
                </a:solidFill>
                <a:latin typeface="Helvetica Neue"/>
                <a:ea typeface="Helvetica Neue"/>
                <a:cs typeface="Helvetica Neue"/>
                <a:sym typeface="Helvetica Neue"/>
                <a:hlinkClick r:id="rId3"/>
              </a:rPr>
              <a:t>講師投影片</a:t>
            </a:r>
            <a:endParaRPr b="0" i="0" sz="4500" u="none" cap="none" strike="noStrike">
              <a:solidFill>
                <a:srgbClr val="000000"/>
              </a:solidFill>
              <a:latin typeface="Helvetica Neue"/>
              <a:ea typeface="Helvetica Neue"/>
              <a:cs typeface="Helvetica Neue"/>
              <a:sym typeface="Helvetica Neue"/>
            </a:endParaRPr>
          </a:p>
        </p:txBody>
      </p:sp>
      <p:sp>
        <p:nvSpPr>
          <p:cNvPr id="117" name="Google Shape;117;p19"/>
          <p:cNvSpPr txBox="1"/>
          <p:nvPr/>
        </p:nvSpPr>
        <p:spPr>
          <a:xfrm>
            <a:off x="9289250" y="11684550"/>
            <a:ext cx="11641500" cy="1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程式資料夾： cp -r courses-tpe/GAN ~/</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836900" y="7835210"/>
            <a:ext cx="14716126" cy="4643439"/>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rPr b="0" i="0" lang="en-US" sz="11200" u="none" cap="none" strike="noStrike">
                <a:solidFill>
                  <a:srgbClr val="56BADC"/>
                </a:solidFill>
                <a:latin typeface="Arial"/>
                <a:ea typeface="Arial"/>
                <a:cs typeface="Arial"/>
                <a:sym typeface="Arial"/>
              </a:rPr>
              <a:t>GAN原理講解</a:t>
            </a:r>
            <a:endParaRPr b="0" i="0" sz="11200" u="none" cap="none" strike="noStrike">
              <a:solidFill>
                <a:srgbClr val="56BADC"/>
              </a:solidFill>
              <a:latin typeface="Arial"/>
              <a:ea typeface="Arial"/>
              <a:cs typeface="Arial"/>
              <a:sym typeface="Arial"/>
            </a:endParaRPr>
          </a:p>
        </p:txBody>
      </p:sp>
      <p:sp>
        <p:nvSpPr>
          <p:cNvPr id="123" name="Google Shape;123;p20"/>
          <p:cNvSpPr txBox="1"/>
          <p:nvPr>
            <p:ph idx="1" type="body"/>
          </p:nvPr>
        </p:nvSpPr>
        <p:spPr>
          <a:xfrm>
            <a:off x="2988204" y="6032262"/>
            <a:ext cx="14716126" cy="1589485"/>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A6AAA9"/>
              </a:buClr>
              <a:buSzPts val="6700"/>
              <a:buFont typeface="Arial"/>
              <a:buNone/>
            </a:pPr>
            <a:r>
              <a:rPr b="0" i="0" lang="en-US" sz="6700" u="none" cap="none" strike="noStrike">
                <a:solidFill>
                  <a:srgbClr val="A6AAA9"/>
                </a:solidFill>
                <a:latin typeface="Arial"/>
                <a:ea typeface="Arial"/>
                <a:cs typeface="Arial"/>
                <a:sym typeface="Arial"/>
              </a:rPr>
              <a:t>理論講授</a:t>
            </a:r>
            <a:endParaRPr b="0" i="0" sz="6700" u="none" cap="none" strike="noStrike">
              <a:solidFill>
                <a:srgbClr val="A6AAA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GAN基本原理介紹</a:t>
            </a:r>
            <a:endParaRPr b="0" i="0" sz="7000" u="none" cap="none" strike="noStrike">
              <a:solidFill>
                <a:srgbClr val="1A1A1A"/>
              </a:solidFill>
              <a:latin typeface="Arial"/>
              <a:ea typeface="Arial"/>
              <a:cs typeface="Arial"/>
              <a:sym typeface="Arial"/>
            </a:endParaRPr>
          </a:p>
        </p:txBody>
      </p:sp>
      <p:sp>
        <p:nvSpPr>
          <p:cNvPr id="129" name="Google Shape;129;p21"/>
          <p:cNvSpPr txBox="1"/>
          <p:nvPr/>
        </p:nvSpPr>
        <p:spPr>
          <a:xfrm>
            <a:off x="20506100" y="11347600"/>
            <a:ext cx="35037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u="sng">
                <a:solidFill>
                  <a:srgbClr val="0000FF"/>
                </a:solidFill>
                <a:hlinkClick r:id="rId3"/>
              </a:rPr>
              <a:t>GAN ZOO</a:t>
            </a:r>
            <a:endParaRPr sz="4800"/>
          </a:p>
        </p:txBody>
      </p:sp>
      <p:pic>
        <p:nvPicPr>
          <p:cNvPr id="130" name="Google Shape;130;p21" title="gan 1">
            <a:hlinkClick r:id="rId4"/>
          </p:cNvPr>
          <p:cNvPicPr preferRelativeResize="0"/>
          <p:nvPr/>
        </p:nvPicPr>
        <p:blipFill>
          <a:blip r:embed="rId5">
            <a:alphaModFix/>
          </a:blip>
          <a:stretch>
            <a:fillRect/>
          </a:stretch>
        </p:blipFill>
        <p:spPr>
          <a:xfrm>
            <a:off x="6360050" y="3290309"/>
            <a:ext cx="11663875" cy="874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1254786" y="575931"/>
            <a:ext cx="15609000" cy="15150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GAN</a:t>
            </a:r>
            <a:r>
              <a:rPr lang="en-US"/>
              <a:t>進階</a:t>
            </a:r>
            <a:r>
              <a:rPr b="0" i="0" lang="en-US" sz="7000" u="none" cap="none" strike="noStrike">
                <a:solidFill>
                  <a:srgbClr val="1A1A1A"/>
                </a:solidFill>
                <a:latin typeface="Arial"/>
                <a:ea typeface="Arial"/>
                <a:cs typeface="Arial"/>
                <a:sym typeface="Arial"/>
              </a:rPr>
              <a:t>原理</a:t>
            </a:r>
            <a:endParaRPr b="0" i="0" sz="7000" u="none" cap="none" strike="noStrike">
              <a:solidFill>
                <a:srgbClr val="1A1A1A"/>
              </a:solidFill>
              <a:latin typeface="Arial"/>
              <a:ea typeface="Arial"/>
              <a:cs typeface="Arial"/>
              <a:sym typeface="Arial"/>
            </a:endParaRPr>
          </a:p>
        </p:txBody>
      </p:sp>
      <p:pic>
        <p:nvPicPr>
          <p:cNvPr id="136" name="Google Shape;136;p22" title="GAN - In Depth">
            <a:hlinkClick r:id="rId3"/>
          </p:cNvPr>
          <p:cNvPicPr preferRelativeResize="0"/>
          <p:nvPr/>
        </p:nvPicPr>
        <p:blipFill>
          <a:blip r:embed="rId4">
            <a:alphaModFix/>
          </a:blip>
          <a:stretch>
            <a:fillRect/>
          </a:stretch>
        </p:blipFill>
        <p:spPr>
          <a:xfrm>
            <a:off x="5516900" y="2592513"/>
            <a:ext cx="13350200" cy="1001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836900" y="7835210"/>
            <a:ext cx="14716126" cy="4643439"/>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rPr b="0" i="0" lang="en-US" sz="11200" u="none" cap="none" strike="noStrike">
                <a:solidFill>
                  <a:srgbClr val="56BADC"/>
                </a:solidFill>
                <a:latin typeface="Arial"/>
                <a:ea typeface="Arial"/>
                <a:cs typeface="Arial"/>
                <a:sym typeface="Arial"/>
              </a:rPr>
              <a:t>Vanilla GAN</a:t>
            </a:r>
            <a:endParaRPr b="0" i="0" sz="11200" u="none" cap="none" strike="noStrike">
              <a:solidFill>
                <a:srgbClr val="56BADC"/>
              </a:solidFill>
              <a:latin typeface="Arial"/>
              <a:ea typeface="Arial"/>
              <a:cs typeface="Arial"/>
              <a:sym typeface="Arial"/>
            </a:endParaRPr>
          </a:p>
        </p:txBody>
      </p:sp>
      <p:sp>
        <p:nvSpPr>
          <p:cNvPr id="142" name="Google Shape;142;p23"/>
          <p:cNvSpPr txBox="1"/>
          <p:nvPr>
            <p:ph idx="1" type="body"/>
          </p:nvPr>
        </p:nvSpPr>
        <p:spPr>
          <a:xfrm>
            <a:off x="2988204" y="6032262"/>
            <a:ext cx="14716126" cy="1589485"/>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A6AAA9"/>
              </a:buClr>
              <a:buSzPts val="6700"/>
              <a:buFont typeface="Arial"/>
              <a:buNone/>
            </a:pPr>
            <a:r>
              <a:rPr b="0" i="0" lang="en-US" sz="6700" u="none" cap="none" strike="noStrike">
                <a:solidFill>
                  <a:srgbClr val="A6AAA9"/>
                </a:solidFill>
                <a:latin typeface="Arial"/>
                <a:ea typeface="Arial"/>
                <a:cs typeface="Arial"/>
                <a:sym typeface="Arial"/>
              </a:rPr>
              <a:t>實作演練</a:t>
            </a:r>
            <a:endParaRPr b="0" i="0" sz="6700" u="none" cap="none" strike="noStrike">
              <a:solidFill>
                <a:srgbClr val="A6AAA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1257300" y="571500"/>
            <a:ext cx="15609095" cy="15113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Vanilla GAN 實作演練</a:t>
            </a:r>
            <a:endParaRPr b="0" i="0" sz="7000" u="none" cap="none" strike="noStrike">
              <a:solidFill>
                <a:srgbClr val="1A1A1A"/>
              </a:solidFill>
              <a:latin typeface="Arial"/>
              <a:ea typeface="Arial"/>
              <a:cs typeface="Arial"/>
              <a:sym typeface="Arial"/>
            </a:endParaRPr>
          </a:p>
        </p:txBody>
      </p:sp>
      <p:pic>
        <p:nvPicPr>
          <p:cNvPr id="148" name="Google Shape;148;p24" title="GAN_VanillaGAN.mp4">
            <a:hlinkClick r:id="rId3"/>
          </p:cNvPr>
          <p:cNvPicPr preferRelativeResize="0"/>
          <p:nvPr/>
        </p:nvPicPr>
        <p:blipFill>
          <a:blip r:embed="rId4">
            <a:alphaModFix/>
          </a:blip>
          <a:stretch>
            <a:fillRect/>
          </a:stretch>
        </p:blipFill>
        <p:spPr>
          <a:xfrm>
            <a:off x="4092450" y="2082800"/>
            <a:ext cx="15248100" cy="1143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656867" y="7937200"/>
            <a:ext cx="17287200" cy="22448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200"/>
              <a:buFont typeface="Arial"/>
              <a:buNone/>
            </a:pPr>
            <a:r>
              <a:rPr b="0" i="0" lang="en-US" sz="8500" u="none" cap="none" strike="noStrike">
                <a:solidFill>
                  <a:schemeClr val="dk1"/>
                </a:solidFill>
                <a:latin typeface="Arial"/>
                <a:ea typeface="Arial"/>
                <a:cs typeface="Arial"/>
                <a:sym typeface="Arial"/>
              </a:rPr>
              <a:t>Vanilla GAN</a:t>
            </a:r>
            <a:endParaRPr b="0" i="0" sz="8500" u="none" cap="none" strike="noStrike">
              <a:solidFill>
                <a:schemeClr val="dk1"/>
              </a:solidFill>
              <a:latin typeface="Arial"/>
              <a:ea typeface="Arial"/>
              <a:cs typeface="Arial"/>
              <a:sym typeface="Arial"/>
            </a:endParaRPr>
          </a:p>
        </p:txBody>
      </p:sp>
      <p:sp>
        <p:nvSpPr>
          <p:cNvPr id="154" name="Google Shape;154;p25"/>
          <p:cNvSpPr txBox="1"/>
          <p:nvPr>
            <p:ph idx="1" type="subTitle"/>
          </p:nvPr>
        </p:nvSpPr>
        <p:spPr>
          <a:xfrm>
            <a:off x="1644360" y="10093101"/>
            <a:ext cx="14297600" cy="18480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4267"/>
              </a:spcAft>
              <a:buClr>
                <a:schemeClr val="dk2"/>
              </a:buClr>
              <a:buSzPts val="1800"/>
              <a:buFont typeface="Arial"/>
              <a:buNone/>
            </a:pPr>
            <a:r>
              <a:rPr b="0" i="0" lang="en-US" sz="4800" u="none" cap="none" strike="noStrike">
                <a:solidFill>
                  <a:srgbClr val="666666"/>
                </a:solidFill>
                <a:latin typeface="Arial"/>
                <a:ea typeface="Arial"/>
                <a:cs typeface="Arial"/>
                <a:sym typeface="Arial"/>
              </a:rPr>
              <a:t>以簡單的 DNN ，實現網路對抗</a:t>
            </a:r>
            <a:endParaRPr b="0" i="0" sz="4800" u="none" cap="none" strike="noStrike">
              <a:solidFill>
                <a:srgbClr val="666666"/>
              </a:solidFill>
              <a:latin typeface="Arial"/>
              <a:ea typeface="Arial"/>
              <a:cs typeface="Arial"/>
              <a:sym typeface="Arial"/>
            </a:endParaRPr>
          </a:p>
        </p:txBody>
      </p:sp>
      <p:pic>
        <p:nvPicPr>
          <p:cNvPr id="155" name="Google Shape;155;p25"/>
          <p:cNvPicPr preferRelativeResize="0"/>
          <p:nvPr/>
        </p:nvPicPr>
        <p:blipFill rotWithShape="1">
          <a:blip r:embed="rId3">
            <a:alphaModFix/>
          </a:blip>
          <a:srcRect b="0" l="0" r="0" t="0"/>
          <a:stretch/>
        </p:blipFill>
        <p:spPr>
          <a:xfrm>
            <a:off x="1359367" y="7937202"/>
            <a:ext cx="206701" cy="2155933"/>
          </a:xfrm>
          <a:prstGeom prst="rect">
            <a:avLst/>
          </a:prstGeom>
          <a:noFill/>
          <a:ln>
            <a:noFill/>
          </a:ln>
        </p:spPr>
      </p:pic>
      <p:sp>
        <p:nvSpPr>
          <p:cNvPr id="156" name="Google Shape;156;p25"/>
          <p:cNvSpPr txBox="1"/>
          <p:nvPr/>
        </p:nvSpPr>
        <p:spPr>
          <a:xfrm>
            <a:off x="13772933" y="7937200"/>
            <a:ext cx="8971200" cy="26320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1" i="0" lang="en-US" sz="3700" u="none" cap="none" strike="noStrike">
                <a:solidFill>
                  <a:srgbClr val="000000"/>
                </a:solidFill>
                <a:latin typeface="Times New Roman"/>
                <a:ea typeface="Times New Roman"/>
                <a:cs typeface="Times New Roman"/>
                <a:sym typeface="Times New Roman"/>
              </a:rPr>
              <a:t>vanilla </a:t>
            </a:r>
            <a:r>
              <a:rPr b="1" i="0" lang="en-US" sz="3700" u="none" cap="none" strike="noStrike">
                <a:solidFill>
                  <a:schemeClr val="dk1"/>
                </a:solidFill>
                <a:latin typeface="Times New Roman"/>
                <a:ea typeface="Times New Roman"/>
                <a:cs typeface="Times New Roman"/>
                <a:sym typeface="Times New Roman"/>
              </a:rPr>
              <a:t>[vəˋnilə]</a:t>
            </a:r>
            <a:endParaRPr b="1" i="0" sz="3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n. 香草</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adj. 香草的；香草味的；平凡的；普通的</a:t>
            </a:r>
            <a:endParaRPr b="0" i="0" sz="3200" u="none" cap="none" strike="noStrike">
              <a:solidFill>
                <a:srgbClr val="000000"/>
              </a:solidFill>
              <a:latin typeface="Arial"/>
              <a:ea typeface="Arial"/>
              <a:cs typeface="Arial"/>
              <a:sym typeface="Arial"/>
            </a:endParaRPr>
          </a:p>
        </p:txBody>
      </p:sp>
      <p:sp>
        <p:nvSpPr>
          <p:cNvPr id="157" name="Google Shape;157;p25"/>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