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3716000" cx="24384000"/>
  <p:notesSz cx="6858000" cy="9144000"/>
  <p:embeddedFontLs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b92c98442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4b92c98442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b92c9844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4b92c9844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b92c98442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4b92c98442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b92c98442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4b92c98442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b92c98442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4b92c98442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b92c98442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4b92c98442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b92c98442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18" name="Google Shape;118;g4b92c9844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b92c98442_0_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4" name="Google Shape;124;g4b92c9844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b92c98442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0" name="Google Shape;130;g4b92c9844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b92c98442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4b92c98442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b92c98442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4b92c9844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b92c98442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4b92c9844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4833937" y="2879060"/>
            <a:ext cx="14716126" cy="4643438"/>
          </a:xfrm>
          <a:prstGeom prst="rect">
            <a:avLst/>
          </a:prstGeom>
          <a:noFill/>
          <a:ln>
            <a:noFill/>
          </a:ln>
        </p:spPr>
        <p:txBody>
          <a:bodyPr anchorCtr="0" anchor="b" bIns="71425" lIns="71425" spcFirstLastPara="1" rIns="71425" wrap="square" tIns="71425">
            <a:noAutofit/>
          </a:bodyPr>
          <a:lstStyle>
            <a:lvl1pPr lvl="0" marR="0" rtl="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lvl1pPr indent="-228600" lvl="0" marL="4572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171649" y="-83146"/>
            <a:ext cx="24727298" cy="4050855"/>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10" l="0" r="0" t="0"/>
          <a:stretch/>
        </p:blipFill>
        <p:spPr>
          <a:xfrm>
            <a:off x="17168700" y="351527"/>
            <a:ext cx="7240596" cy="3616214"/>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110383" y="1417576"/>
            <a:ext cx="5329373" cy="2550133"/>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355479" y="283421"/>
            <a:ext cx="4766627" cy="629646"/>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15714427" y="2727163"/>
            <a:ext cx="1083148" cy="667074"/>
          </a:xfrm>
          <a:prstGeom prst="rect">
            <a:avLst/>
          </a:prstGeom>
          <a:noFill/>
          <a:ln>
            <a:noFill/>
          </a:ln>
        </p:spPr>
      </p:pic>
      <p:sp>
        <p:nvSpPr>
          <p:cNvPr id="24" name="Google Shape;24;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71" name="Shape 71"/>
        <p:cNvGrpSpPr/>
        <p:nvPr/>
      </p:nvGrpSpPr>
      <p:grpSpPr>
        <a:xfrm>
          <a:off x="0" y="0"/>
          <a:ext cx="0" cy="0"/>
          <a:chOff x="0" y="0"/>
          <a:chExt cx="0" cy="0"/>
        </a:xfrm>
      </p:grpSpPr>
      <p:sp>
        <p:nvSpPr>
          <p:cNvPr id="72" name="Google Shape;72;p11"/>
          <p:cNvSpPr/>
          <p:nvPr>
            <p:ph idx="2" type="pic"/>
          </p:nvPr>
        </p:nvSpPr>
        <p:spPr>
          <a:xfrm>
            <a:off x="5334000" y="946546"/>
            <a:ext cx="13716002"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3" name="Google Shape;73;p11"/>
          <p:cNvSpPr txBox="1"/>
          <p:nvPr>
            <p:ph type="title"/>
          </p:nvPr>
        </p:nvSpPr>
        <p:spPr>
          <a:xfrm>
            <a:off x="4833937" y="9447609"/>
            <a:ext cx="14716126" cy="2000251"/>
          </a:xfrm>
          <a:prstGeom prst="rect">
            <a:avLst/>
          </a:prstGeom>
          <a:noFill/>
          <a:ln>
            <a:noFill/>
          </a:ln>
        </p:spPr>
        <p:txBody>
          <a:bodyPr anchorCtr="0" anchor="b"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4" name="Google Shape;74;p11"/>
          <p:cNvSpPr txBox="1"/>
          <p:nvPr>
            <p:ph idx="1" type="body"/>
          </p:nvPr>
        </p:nvSpPr>
        <p:spPr>
          <a:xfrm>
            <a:off x="4833937" y="11465718"/>
            <a:ext cx="14716126" cy="1589486"/>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76" name="Shape 76"/>
        <p:cNvGrpSpPr/>
        <p:nvPr/>
      </p:nvGrpSpPr>
      <p:grpSpPr>
        <a:xfrm>
          <a:off x="0" y="0"/>
          <a:ext cx="0" cy="0"/>
          <a:chOff x="0" y="0"/>
          <a:chExt cx="0" cy="0"/>
        </a:xfrm>
      </p:grpSpPr>
      <p:sp>
        <p:nvSpPr>
          <p:cNvPr id="77" name="Google Shape;77;p12"/>
          <p:cNvSpPr/>
          <p:nvPr>
            <p:ph idx="2" type="pic"/>
          </p:nvPr>
        </p:nvSpPr>
        <p:spPr>
          <a:xfrm>
            <a:off x="12495609" y="3643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8" name="Google Shape;78;p12"/>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9" name="Google Shape;79;p12"/>
          <p:cNvSpPr txBox="1"/>
          <p:nvPr>
            <p:ph idx="1" type="body"/>
          </p:nvPr>
        </p:nvSpPr>
        <p:spPr>
          <a:xfrm>
            <a:off x="4387453" y="3643312"/>
            <a:ext cx="7500938" cy="8840392"/>
          </a:xfrm>
          <a:prstGeom prst="rect">
            <a:avLst/>
          </a:prstGeom>
          <a:noFill/>
          <a:ln>
            <a:noFill/>
          </a:ln>
        </p:spPr>
        <p:txBody>
          <a:bodyPr anchorCtr="0" anchor="ctr" bIns="71425" lIns="71425" spcFirstLastPara="1" rIns="71425" wrap="square" tIns="71425">
            <a:noAutofit/>
          </a:bodyPr>
          <a:lstStyle>
            <a:lvl1pPr indent="-578485" lvl="0" marL="4572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1pPr>
            <a:lvl2pPr indent="-578485" lvl="1" marL="9144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2pPr>
            <a:lvl3pPr indent="-578485" lvl="2" marL="13716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3pPr>
            <a:lvl4pPr indent="-578485" lvl="3" marL="18288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4pPr>
            <a:lvl5pPr indent="-578485" lvl="4" marL="2286000" marR="0" rtl="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0" name="Google Shape;80;p12"/>
          <p:cNvSpPr txBox="1"/>
          <p:nvPr>
            <p:ph idx="12" type="sldNum"/>
          </p:nvPr>
        </p:nvSpPr>
        <p:spPr>
          <a:xfrm>
            <a:off x="11954103" y="13073062"/>
            <a:ext cx="466269" cy="473076"/>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81" name="Shape 81"/>
        <p:cNvGrpSpPr/>
        <p:nvPr/>
      </p:nvGrpSpPr>
      <p:grpSpPr>
        <a:xfrm>
          <a:off x="0" y="0"/>
          <a:ext cx="0" cy="0"/>
          <a:chOff x="0" y="0"/>
          <a:chExt cx="0" cy="0"/>
        </a:xfrm>
      </p:grpSpPr>
      <p:sp>
        <p:nvSpPr>
          <p:cNvPr id="82" name="Google Shape;82;p13"/>
          <p:cNvSpPr/>
          <p:nvPr>
            <p:ph idx="2" type="pic"/>
          </p:nvPr>
        </p:nvSpPr>
        <p:spPr>
          <a:xfrm>
            <a:off x="12495609" y="7161609"/>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3" name="Google Shape;83;p13"/>
          <p:cNvSpPr/>
          <p:nvPr>
            <p:ph idx="3" type="pic"/>
          </p:nvPr>
        </p:nvSpPr>
        <p:spPr>
          <a:xfrm>
            <a:off x="12495609" y="1250156"/>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4" name="Google Shape;84;p13"/>
          <p:cNvSpPr/>
          <p:nvPr>
            <p:ph idx="4" type="pic"/>
          </p:nvPr>
        </p:nvSpPr>
        <p:spPr>
          <a:xfrm>
            <a:off x="4387453" y="1250156"/>
            <a:ext cx="7500938" cy="112156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5" name="Google Shape;85;p1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86" name="Shape 86"/>
        <p:cNvGrpSpPr/>
        <p:nvPr/>
      </p:nvGrpSpPr>
      <p:grpSpPr>
        <a:xfrm>
          <a:off x="0" y="0"/>
          <a:ext cx="0" cy="0"/>
          <a:chOff x="0" y="0"/>
          <a:chExt cx="0" cy="0"/>
        </a:xfrm>
      </p:grpSpPr>
      <p:sp>
        <p:nvSpPr>
          <p:cNvPr id="87" name="Google Shape;87;p14"/>
          <p:cNvSpPr/>
          <p:nvPr>
            <p:ph idx="2" type="pic"/>
          </p:nvPr>
        </p:nvSpPr>
        <p:spPr>
          <a:xfrm>
            <a:off x="3047999" y="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88" name="Google Shape;88;p1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9" name="Shape 89"/>
        <p:cNvGrpSpPr/>
        <p:nvPr/>
      </p:nvGrpSpPr>
      <p:grpSpPr>
        <a:xfrm>
          <a:off x="0" y="0"/>
          <a:ext cx="0" cy="0"/>
          <a:chOff x="0" y="0"/>
          <a:chExt cx="0" cy="0"/>
        </a:xfrm>
      </p:grpSpPr>
      <p:sp>
        <p:nvSpPr>
          <p:cNvPr id="90" name="Google Shape;90;p1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Google Shape;92;p16"/>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10615786" y="11430000"/>
            <a:ext cx="3152428" cy="5715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台灣人工智慧學校</a:t>
            </a:r>
            <a:endParaRPr b="0" i="0" sz="1400" u="none" cap="none" strike="noStrike">
              <a:solidFill>
                <a:srgbClr val="000000"/>
              </a:solidFill>
              <a:latin typeface="Arial"/>
              <a:ea typeface="Arial"/>
              <a:cs typeface="Arial"/>
              <a:sym typeface="Arial"/>
            </a:endParaRPr>
          </a:p>
        </p:txBody>
      </p:sp>
      <p:sp>
        <p:nvSpPr>
          <p:cNvPr id="27" name="Google Shape;27;p3"/>
          <p:cNvSpPr txBox="1"/>
          <p:nvPr/>
        </p:nvSpPr>
        <p:spPr>
          <a:xfrm>
            <a:off x="5980335" y="3554518"/>
            <a:ext cx="12423330" cy="4913631"/>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4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6889691" y="2273895"/>
            <a:ext cx="10604439" cy="9168193"/>
          </a:xfrm>
          <a:prstGeom prst="rect">
            <a:avLst/>
          </a:prstGeom>
          <a:noFill/>
          <a:ln>
            <a:noFill/>
          </a:ln>
        </p:spPr>
      </p:pic>
      <p:sp>
        <p:nvSpPr>
          <p:cNvPr id="29" name="Google Shape;29;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4387453" y="1785937"/>
            <a:ext cx="15609095" cy="10144126"/>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33" name="Google Shape;33;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1257300" y="571500"/>
            <a:ext cx="15609095" cy="1511300"/>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46534" y="13558391"/>
            <a:ext cx="24477071" cy="157610"/>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110383" y="11605138"/>
            <a:ext cx="4119416" cy="1971162"/>
          </a:xfrm>
          <a:prstGeom prst="rect">
            <a:avLst/>
          </a:prstGeom>
          <a:noFill/>
          <a:ln>
            <a:noFill/>
          </a:ln>
        </p:spPr>
      </p:pic>
      <p:cxnSp>
        <p:nvCxnSpPr>
          <p:cNvPr id="42" name="Google Shape;42;p5"/>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20350027" y="12985122"/>
            <a:ext cx="3897695" cy="514865"/>
          </a:xfrm>
          <a:prstGeom prst="rect">
            <a:avLst/>
          </a:prstGeom>
          <a:noFill/>
          <a:ln>
            <a:noFill/>
          </a:ln>
        </p:spPr>
      </p:pic>
      <p:sp>
        <p:nvSpPr>
          <p:cNvPr id="44" name="Google Shape;44;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2836900" y="7835210"/>
            <a:ext cx="14716126" cy="4643439"/>
          </a:xfrm>
          <a:prstGeom prst="rect">
            <a:avLst/>
          </a:prstGeom>
          <a:noFill/>
          <a:ln>
            <a:noFill/>
          </a:ln>
        </p:spPr>
        <p:txBody>
          <a:bodyPr anchorCtr="0" anchor="t" bIns="71425" lIns="71425" spcFirstLastPara="1" rIns="71425" wrap="square" tIns="71425">
            <a:noAutofit/>
          </a:bodyPr>
          <a:lstStyle>
            <a:lvl1pPr lvl="0" marR="0" rtl="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2867659" y="7705366"/>
            <a:ext cx="17391185" cy="46228"/>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2988204" y="6032262"/>
            <a:ext cx="14716126" cy="1589485"/>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53" name="Google Shape;53;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7" name="Shape 57"/>
        <p:cNvGrpSpPr/>
        <p:nvPr/>
      </p:nvGrpSpPr>
      <p:grpSpPr>
        <a:xfrm>
          <a:off x="0" y="0"/>
          <a:ext cx="0" cy="0"/>
          <a:chOff x="0" y="0"/>
          <a:chExt cx="0" cy="0"/>
        </a:xfrm>
      </p:grpSpPr>
      <p:sp>
        <p:nvSpPr>
          <p:cNvPr id="58" name="Google Shape;58;p8"/>
          <p:cNvSpPr txBox="1"/>
          <p:nvPr>
            <p:ph type="title"/>
          </p:nvPr>
        </p:nvSpPr>
        <p:spPr>
          <a:xfrm>
            <a:off x="1656867" y="7937200"/>
            <a:ext cx="17287200" cy="2244800"/>
          </a:xfrm>
          <a:prstGeom prst="rect">
            <a:avLst/>
          </a:prstGeom>
          <a:noFill/>
          <a:ln>
            <a:noFill/>
          </a:ln>
        </p:spPr>
        <p:txBody>
          <a:bodyPr anchorCtr="0" anchor="ctr" bIns="243775" lIns="243775" spcFirstLastPara="1" rIns="243775" wrap="square" tIns="243775">
            <a:noAutofit/>
          </a:bodyPr>
          <a:lstStyle>
            <a:lvl1pPr lvl="0" marR="0" rtl="0" algn="l">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
              <a:buFont typeface="Arial"/>
              <a:buNone/>
              <a:defRPr b="0" i="0" sz="8500" u="none" cap="none" strike="noStrike">
                <a:solidFill>
                  <a:schemeClr val="dk1"/>
                </a:solidFill>
                <a:latin typeface="Arial"/>
                <a:ea typeface="Arial"/>
                <a:cs typeface="Arial"/>
                <a:sym typeface="Arial"/>
              </a:defRPr>
            </a:lvl9pPr>
          </a:lstStyle>
          <a:p/>
        </p:txBody>
      </p:sp>
      <p:sp>
        <p:nvSpPr>
          <p:cNvPr id="59" name="Google Shape;59;p8"/>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8"/>
          <p:cNvPicPr preferRelativeResize="0"/>
          <p:nvPr/>
        </p:nvPicPr>
        <p:blipFill rotWithShape="1">
          <a:blip r:embed="rId2">
            <a:alphaModFix/>
          </a:blip>
          <a:srcRect b="0" l="0" r="0" t="0"/>
          <a:stretch/>
        </p:blipFill>
        <p:spPr>
          <a:xfrm>
            <a:off x="1412800" y="8025901"/>
            <a:ext cx="152400" cy="2067200"/>
          </a:xfrm>
          <a:prstGeom prst="rect">
            <a:avLst/>
          </a:prstGeom>
          <a:noFill/>
          <a:ln>
            <a:noFill/>
          </a:ln>
        </p:spPr>
      </p:pic>
      <p:sp>
        <p:nvSpPr>
          <p:cNvPr id="61" name="Google Shape;61;p8"/>
          <p:cNvSpPr txBox="1"/>
          <p:nvPr>
            <p:ph idx="1" type="subTitle"/>
          </p:nvPr>
        </p:nvSpPr>
        <p:spPr>
          <a:xfrm>
            <a:off x="2380533" y="10093101"/>
            <a:ext cx="14297600" cy="1848000"/>
          </a:xfrm>
          <a:prstGeom prst="rect">
            <a:avLst/>
          </a:prstGeom>
          <a:noFill/>
          <a:ln>
            <a:noFill/>
          </a:ln>
        </p:spPr>
        <p:txBody>
          <a:bodyPr anchorCtr="0" anchor="t" bIns="243775" lIns="243775" spcFirstLastPara="1" rIns="243775" wrap="square" tIns="243775">
            <a:noAutofit/>
          </a:bodyPr>
          <a:lstStyle>
            <a:lvl1pPr lvl="0" marR="0" rtl="0" algn="l">
              <a:lnSpc>
                <a:spcPct val="115000"/>
              </a:lnSpc>
              <a:spcBef>
                <a:spcPts val="0"/>
              </a:spcBef>
              <a:spcAft>
                <a:spcPts val="0"/>
              </a:spcAft>
              <a:buClr>
                <a:schemeClr val="dk2"/>
              </a:buClr>
              <a:buSzPts val="1800"/>
              <a:buFont typeface="Arial"/>
              <a:buNone/>
              <a:defRPr b="0" i="0" sz="4800" u="none" cap="none" strike="noStrike">
                <a:solidFill>
                  <a:schemeClr val="dk2"/>
                </a:solidFill>
                <a:latin typeface="Arial"/>
                <a:ea typeface="Arial"/>
                <a:cs typeface="Arial"/>
                <a:sym typeface="Arial"/>
              </a:defRPr>
            </a:lvl1pPr>
            <a:lvl2pPr lvl="1"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2pPr>
            <a:lvl3pPr lvl="2"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3pPr>
            <a:lvl4pPr lvl="3"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4pPr>
            <a:lvl5pPr lvl="4"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5pPr>
            <a:lvl6pPr lvl="5"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6pPr>
            <a:lvl7pPr lvl="6"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7pPr>
            <a:lvl8pPr lvl="7" marR="0" rtl="0" algn="l">
              <a:lnSpc>
                <a:spcPct val="115000"/>
              </a:lnSpc>
              <a:spcBef>
                <a:spcPts val="4267"/>
              </a:spcBef>
              <a:spcAft>
                <a:spcPts val="0"/>
              </a:spcAft>
              <a:buClr>
                <a:schemeClr val="dk2"/>
              </a:buClr>
              <a:buSzPts val="1400"/>
              <a:buFont typeface="Arial"/>
              <a:buNone/>
              <a:defRPr b="0" i="0" sz="3700" u="none" cap="none" strike="noStrike">
                <a:solidFill>
                  <a:schemeClr val="dk2"/>
                </a:solidFill>
                <a:latin typeface="Arial"/>
                <a:ea typeface="Arial"/>
                <a:cs typeface="Arial"/>
                <a:sym typeface="Arial"/>
              </a:defRPr>
            </a:lvl8pPr>
            <a:lvl9pPr lvl="8" marR="0" rtl="0" algn="l">
              <a:lnSpc>
                <a:spcPct val="115000"/>
              </a:lnSpc>
              <a:spcBef>
                <a:spcPts val="4267"/>
              </a:spcBef>
              <a:spcAft>
                <a:spcPts val="4267"/>
              </a:spcAft>
              <a:buClr>
                <a:schemeClr val="dk2"/>
              </a:buClr>
              <a:buSzPts val="1400"/>
              <a:buFont typeface="Arial"/>
              <a:buNone/>
              <a:defRPr b="0" i="0" sz="3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標題與內文_僅主標">
    <p:spTree>
      <p:nvGrpSpPr>
        <p:cNvPr id="62" name="Shape 62"/>
        <p:cNvGrpSpPr/>
        <p:nvPr/>
      </p:nvGrpSpPr>
      <p:grpSpPr>
        <a:xfrm>
          <a:off x="0" y="0"/>
          <a:ext cx="0" cy="0"/>
          <a:chOff x="0" y="0"/>
          <a:chExt cx="0" cy="0"/>
        </a:xfrm>
      </p:grpSpPr>
      <p:sp>
        <p:nvSpPr>
          <p:cNvPr id="63" name="Google Shape;63;p9"/>
          <p:cNvSpPr txBox="1"/>
          <p:nvPr>
            <p:ph type="title"/>
          </p:nvPr>
        </p:nvSpPr>
        <p:spPr>
          <a:xfrm>
            <a:off x="831200" y="506264"/>
            <a:ext cx="22721601" cy="1527200"/>
          </a:xfrm>
          <a:prstGeom prst="rect">
            <a:avLst/>
          </a:prstGeom>
          <a:noFill/>
          <a:ln>
            <a:noFill/>
          </a:ln>
        </p:spPr>
        <p:txBody>
          <a:bodyPr anchorCtr="0" anchor="ctr" bIns="243775" lIns="243775" spcFirstLastPara="1" rIns="243775" wrap="square" tIns="243775">
            <a:noAutofit/>
          </a:bodyPr>
          <a:lstStyle>
            <a:lvl1pPr lvl="0" marR="0" rtl="0" algn="l">
              <a:lnSpc>
                <a:spcPct val="100000"/>
              </a:lnSpc>
              <a:spcBef>
                <a:spcPts val="0"/>
              </a:spcBef>
              <a:spcAft>
                <a:spcPts val="0"/>
              </a:spcAft>
              <a:buClr>
                <a:schemeClr val="dk1"/>
              </a:buClr>
              <a:buSzPts val="3600"/>
              <a:buFont typeface="Arial"/>
              <a:buNone/>
              <a:defRPr b="0" i="0" sz="9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7500" u="none" cap="none" strike="noStrike">
                <a:solidFill>
                  <a:schemeClr val="dk1"/>
                </a:solidFill>
                <a:latin typeface="Arial"/>
                <a:ea typeface="Arial"/>
                <a:cs typeface="Arial"/>
                <a:sym typeface="Arial"/>
              </a:defRPr>
            </a:lvl9pPr>
          </a:lstStyle>
          <a:p/>
        </p:txBody>
      </p:sp>
      <p:sp>
        <p:nvSpPr>
          <p:cNvPr id="64" name="Google Shape;64;p9"/>
          <p:cNvSpPr txBox="1"/>
          <p:nvPr>
            <p:ph idx="1" type="body"/>
          </p:nvPr>
        </p:nvSpPr>
        <p:spPr>
          <a:xfrm>
            <a:off x="831200" y="2601000"/>
            <a:ext cx="22721601" cy="10325600"/>
          </a:xfrm>
          <a:prstGeom prst="rect">
            <a:avLst/>
          </a:prstGeom>
          <a:noFill/>
          <a:ln>
            <a:noFill/>
          </a:ln>
        </p:spPr>
        <p:txBody>
          <a:bodyPr anchorCtr="0" anchor="t" bIns="243775" lIns="243775" spcFirstLastPara="1" rIns="243775" wrap="square" tIns="243775">
            <a:noAutofit/>
          </a:bodyPr>
          <a:lstStyle>
            <a:lvl1pPr indent="-342900" lvl="0" marL="457200" marR="0" rtl="0" algn="l">
              <a:lnSpc>
                <a:spcPct val="115000"/>
              </a:lnSpc>
              <a:spcBef>
                <a:spcPts val="0"/>
              </a:spcBef>
              <a:spcAft>
                <a:spcPts val="0"/>
              </a:spcAft>
              <a:buClr>
                <a:schemeClr val="dk2"/>
              </a:buClr>
              <a:buSzPts val="1800"/>
              <a:buFont typeface="Arial"/>
              <a:buChar char="●"/>
              <a:defRPr b="0" i="0" sz="4800" u="none" cap="none" strike="noStrike">
                <a:solidFill>
                  <a:schemeClr val="dk2"/>
                </a:solidFill>
                <a:latin typeface="Arial"/>
                <a:ea typeface="Arial"/>
                <a:cs typeface="Arial"/>
                <a:sym typeface="Arial"/>
              </a:defRPr>
            </a:lvl1pPr>
            <a:lvl2pPr indent="-317500" lvl="1" marL="9144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2pPr>
            <a:lvl3pPr indent="-317500" lvl="2" marL="13716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3pPr>
            <a:lvl4pPr indent="-317500" lvl="3" marL="18288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4pPr>
            <a:lvl5pPr indent="-317500" lvl="4" marL="22860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5pPr>
            <a:lvl6pPr indent="-317500" lvl="5" marL="27432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6pPr>
            <a:lvl7pPr indent="-317500" lvl="6" marL="32004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7pPr>
            <a:lvl8pPr indent="-317500" lvl="7" marL="3657600" marR="0" rtl="0" algn="l">
              <a:lnSpc>
                <a:spcPct val="115000"/>
              </a:lnSpc>
              <a:spcBef>
                <a:spcPts val="4267"/>
              </a:spcBef>
              <a:spcAft>
                <a:spcPts val="0"/>
              </a:spcAft>
              <a:buClr>
                <a:schemeClr val="dk2"/>
              </a:buClr>
              <a:buSzPts val="1400"/>
              <a:buFont typeface="Arial"/>
              <a:buChar char="○"/>
              <a:defRPr b="0" i="0" sz="3700" u="none" cap="none" strike="noStrike">
                <a:solidFill>
                  <a:schemeClr val="dk2"/>
                </a:solidFill>
                <a:latin typeface="Arial"/>
                <a:ea typeface="Arial"/>
                <a:cs typeface="Arial"/>
                <a:sym typeface="Arial"/>
              </a:defRPr>
            </a:lvl8pPr>
            <a:lvl9pPr indent="-317500" lvl="8" marL="4114800" marR="0" rtl="0" algn="l">
              <a:lnSpc>
                <a:spcPct val="115000"/>
              </a:lnSpc>
              <a:spcBef>
                <a:spcPts val="4267"/>
              </a:spcBef>
              <a:spcAft>
                <a:spcPts val="4267"/>
              </a:spcAft>
              <a:buClr>
                <a:schemeClr val="dk2"/>
              </a:buClr>
              <a:buSzPts val="1400"/>
              <a:buFont typeface="Arial"/>
              <a:buChar char="■"/>
              <a:defRPr b="0" i="0" sz="3700" u="none" cap="none" strike="noStrike">
                <a:solidFill>
                  <a:schemeClr val="dk2"/>
                </a:solidFill>
                <a:latin typeface="Arial"/>
                <a:ea typeface="Arial"/>
                <a:cs typeface="Arial"/>
                <a:sym typeface="Arial"/>
              </a:defRPr>
            </a:lvl9pPr>
          </a:lstStyle>
          <a:p/>
        </p:txBody>
      </p:sp>
      <p:sp>
        <p:nvSpPr>
          <p:cNvPr id="65" name="Google Shape;65;p9"/>
          <p:cNvSpPr txBox="1"/>
          <p:nvPr>
            <p:ph idx="12" type="sldNum"/>
          </p:nvPr>
        </p:nvSpPr>
        <p:spPr>
          <a:xfrm>
            <a:off x="22593220" y="12435245"/>
            <a:ext cx="1463200" cy="1049600"/>
          </a:xfrm>
          <a:prstGeom prst="rect">
            <a:avLst/>
          </a:prstGeom>
          <a:noFill/>
          <a:ln>
            <a:noFill/>
          </a:ln>
        </p:spPr>
        <p:txBody>
          <a:bodyPr anchorCtr="0" anchor="ctr" bIns="243775" lIns="243775" spcFirstLastPara="1" rIns="243775" wrap="square" tIns="243775">
            <a:noAutofit/>
          </a:bodyPr>
          <a:lstStyle>
            <a:lvl1pPr indent="0" lvl="0"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66" name="Shape 66"/>
        <p:cNvGrpSpPr/>
        <p:nvPr/>
      </p:nvGrpSpPr>
      <p:grpSpPr>
        <a:xfrm>
          <a:off x="0" y="0"/>
          <a:ext cx="0" cy="0"/>
          <a:chOff x="0" y="0"/>
          <a:chExt cx="0" cy="0"/>
        </a:xfrm>
      </p:grpSpPr>
      <p:sp>
        <p:nvSpPr>
          <p:cNvPr id="67" name="Google Shape;67;p10"/>
          <p:cNvSpPr/>
          <p:nvPr>
            <p:ph idx="2" type="pic"/>
          </p:nvPr>
        </p:nvSpPr>
        <p:spPr>
          <a:xfrm>
            <a:off x="12495609" y="892968"/>
            <a:ext cx="7500938" cy="1155501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8" name="Google Shape;68;p10"/>
          <p:cNvSpPr txBox="1"/>
          <p:nvPr>
            <p:ph type="title"/>
          </p:nvPr>
        </p:nvSpPr>
        <p:spPr>
          <a:xfrm>
            <a:off x="4387453" y="892968"/>
            <a:ext cx="7500938" cy="5607845"/>
          </a:xfrm>
          <a:prstGeom prst="rect">
            <a:avLst/>
          </a:prstGeom>
          <a:noFill/>
          <a:ln>
            <a:noFill/>
          </a:ln>
        </p:spPr>
        <p:txBody>
          <a:bodyPr anchorCtr="0" anchor="b" bIns="71425" lIns="71425" spcFirstLastPara="1" rIns="71425" wrap="square" tIns="71425">
            <a:noAutofit/>
          </a:bodyPr>
          <a:lstStyle>
            <a:lvl1pPr lvl="0" marR="0" rtl="0" algn="ctr">
              <a:lnSpc>
                <a:spcPct val="100000"/>
              </a:lnSpc>
              <a:spcBef>
                <a:spcPts val="0"/>
              </a:spcBef>
              <a:spcAft>
                <a:spcPts val="0"/>
              </a:spcAft>
              <a:buClr>
                <a:srgbClr val="000000"/>
              </a:buClr>
              <a:buSzPts val="8400"/>
              <a:buFont typeface="Helvetica Neue"/>
              <a:buNone/>
              <a:defRPr b="0" i="0" sz="8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69" name="Google Shape;69;p10"/>
          <p:cNvSpPr txBox="1"/>
          <p:nvPr>
            <p:ph idx="1" type="body"/>
          </p:nvPr>
        </p:nvSpPr>
        <p:spPr>
          <a:xfrm>
            <a:off x="4387453" y="6643687"/>
            <a:ext cx="7500938" cy="5786438"/>
          </a:xfrm>
          <a:prstGeom prst="rect">
            <a:avLst/>
          </a:prstGeom>
          <a:noFill/>
          <a:ln>
            <a:noFill/>
          </a:ln>
        </p:spPr>
        <p:txBody>
          <a:bodyPr anchorCtr="0" anchor="t" bIns="71425" lIns="71425" spcFirstLastPara="1" rIns="71425" wrap="square" tIns="71425">
            <a:noAutofit/>
          </a:bodyPr>
          <a:lstStyle>
            <a:lvl1pPr indent="-228600" lvl="0" marL="4572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rtl="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0" name="Google Shape;70;p10"/>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46534" y="13558391"/>
            <a:ext cx="24477071" cy="157610"/>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110383" y="11605138"/>
            <a:ext cx="4119416" cy="1971162"/>
          </a:xfrm>
          <a:prstGeom prst="rect">
            <a:avLst/>
          </a:prstGeom>
          <a:noFill/>
          <a:ln>
            <a:noFill/>
          </a:ln>
        </p:spPr>
      </p:pic>
      <p:cxnSp>
        <p:nvCxnSpPr>
          <p:cNvPr id="12" name="Google Shape;12;p1"/>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14" name="Google Shape;14;p1"/>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arxiv.org/abs/1611.07004" TargetMode="External"/><Relationship Id="rId10"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hyperlink" Target="https://arxiv.org/abs/1605.05396" TargetMode="External"/><Relationship Id="rId9" Type="http://schemas.openxmlformats.org/officeDocument/2006/relationships/image" Target="../media/image10.jpg"/><Relationship Id="rId5" Type="http://schemas.openxmlformats.org/officeDocument/2006/relationships/image" Target="../media/image8.png"/><Relationship Id="rId6" Type="http://schemas.openxmlformats.org/officeDocument/2006/relationships/image" Target="../media/image12.jpg"/><Relationship Id="rId7" Type="http://schemas.openxmlformats.org/officeDocument/2006/relationships/image" Target="../media/image13.jpg"/><Relationship Id="rId8"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jpg"/><Relationship Id="rId9" Type="http://schemas.openxmlformats.org/officeDocument/2006/relationships/image" Target="../media/image19.png"/><Relationship Id="rId5" Type="http://schemas.openxmlformats.org/officeDocument/2006/relationships/image" Target="../media/image13.jpg"/><Relationship Id="rId6" Type="http://schemas.openxmlformats.org/officeDocument/2006/relationships/image" Target="../media/image11.jpg"/><Relationship Id="rId7" Type="http://schemas.openxmlformats.org/officeDocument/2006/relationships/image" Target="../media/image10.jpg"/><Relationship Id="rId8"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www.youtube.com/watch?v=9w3s-tD61ZQ"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2N0o9TKZ768" TargetMode="Externa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idx="4294967295" type="ctrTitle"/>
          </p:nvPr>
        </p:nvSpPr>
        <p:spPr>
          <a:xfrm>
            <a:off x="2254896" y="2879060"/>
            <a:ext cx="19874207" cy="4643438"/>
          </a:xfrm>
          <a:prstGeom prst="rect">
            <a:avLst/>
          </a:prstGeom>
          <a:noFill/>
          <a:ln>
            <a:noFill/>
          </a:ln>
        </p:spPr>
        <p:txBody>
          <a:bodyPr anchorCtr="0" anchor="b" bIns="71425" lIns="71425" spcFirstLastPara="1" rIns="71425" wrap="square" tIns="71425">
            <a:noAutofit/>
          </a:bodyPr>
          <a:lstStyle/>
          <a:p>
            <a:pPr indent="0" lvl="0" marL="0" marR="0" rtl="0" algn="ctr">
              <a:lnSpc>
                <a:spcPct val="100000"/>
              </a:lnSpc>
              <a:spcBef>
                <a:spcPts val="0"/>
              </a:spcBef>
              <a:spcAft>
                <a:spcPts val="0"/>
              </a:spcAft>
              <a:buClr>
                <a:srgbClr val="1A1A1A"/>
              </a:buClr>
              <a:buSzPts val="11200"/>
              <a:buFont typeface="Arial"/>
              <a:buNone/>
            </a:pPr>
            <a:r>
              <a:rPr b="0" i="0" lang="en-US" sz="9600" u="none" cap="none" strike="noStrike">
                <a:solidFill>
                  <a:schemeClr val="dk1"/>
                </a:solidFill>
                <a:latin typeface="Arial"/>
                <a:ea typeface="Arial"/>
                <a:cs typeface="Arial"/>
                <a:sym typeface="Arial"/>
              </a:rPr>
              <a:t>Generative Adversarial Network</a:t>
            </a:r>
            <a:br>
              <a:rPr b="0" i="0" lang="en-US" sz="9600" u="none" cap="none" strike="noStrike">
                <a:solidFill>
                  <a:schemeClr val="dk1"/>
                </a:solidFill>
                <a:latin typeface="Arial"/>
                <a:ea typeface="Arial"/>
                <a:cs typeface="Arial"/>
                <a:sym typeface="Arial"/>
              </a:rPr>
            </a:br>
            <a:r>
              <a:rPr b="0" i="0" lang="en-US" sz="9600" u="none" cap="none" strike="noStrike">
                <a:solidFill>
                  <a:schemeClr val="dk1"/>
                </a:solidFill>
                <a:latin typeface="Arial"/>
                <a:ea typeface="Arial"/>
                <a:cs typeface="Arial"/>
                <a:sym typeface="Arial"/>
              </a:rPr>
              <a:t>對抗式生成網路</a:t>
            </a:r>
            <a:endParaRPr b="0" i="0" sz="11200" u="none" cap="none" strike="noStrike">
              <a:solidFill>
                <a:srgbClr val="1A1A1A"/>
              </a:solidFill>
              <a:latin typeface="Arial"/>
              <a:ea typeface="Arial"/>
              <a:cs typeface="Arial"/>
              <a:sym typeface="Arial"/>
            </a:endParaRPr>
          </a:p>
        </p:txBody>
      </p:sp>
      <p:sp>
        <p:nvSpPr>
          <p:cNvPr id="98" name="Google Shape;98;p17"/>
          <p:cNvSpPr txBox="1"/>
          <p:nvPr>
            <p:ph idx="4294967295" type="subTitle"/>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p>
            <a:pPr indent="0" lvl="0" marL="0" marR="0" rtl="0" algn="ctr">
              <a:lnSpc>
                <a:spcPct val="80000"/>
              </a:lnSpc>
              <a:spcBef>
                <a:spcPts val="0"/>
              </a:spcBef>
              <a:spcAft>
                <a:spcPts val="0"/>
              </a:spcAft>
              <a:buClr>
                <a:srgbClr val="A6AAA9"/>
              </a:buClr>
              <a:buSzPts val="6700"/>
              <a:buFont typeface="Arial"/>
              <a:buNone/>
            </a:pPr>
            <a:r>
              <a:t/>
            </a:r>
            <a:endParaRPr b="0" i="0" sz="6700" u="none" cap="none" strike="noStrike">
              <a:solidFill>
                <a:srgbClr val="A6AAA9"/>
              </a:solidFill>
              <a:latin typeface="Arial"/>
              <a:ea typeface="Arial"/>
              <a:cs typeface="Arial"/>
              <a:sym typeface="Arial"/>
            </a:endParaRPr>
          </a:p>
          <a:p>
            <a:pPr indent="0" lvl="0" marL="0" marR="0" rtl="0" algn="ctr">
              <a:lnSpc>
                <a:spcPct val="80000"/>
              </a:lnSpc>
              <a:spcBef>
                <a:spcPts val="1200"/>
              </a:spcBef>
              <a:spcAft>
                <a:spcPts val="0"/>
              </a:spcAft>
              <a:buClr>
                <a:srgbClr val="A6AAA9"/>
              </a:buClr>
              <a:buSzPts val="6700"/>
              <a:buFont typeface="Arial"/>
              <a:buNone/>
            </a:pPr>
            <a:r>
              <a:t/>
            </a:r>
            <a:endParaRPr b="0" i="0" sz="6700" u="none" cap="none" strike="noStrike">
              <a:solidFill>
                <a:srgbClr val="A6AAA9"/>
              </a:solidFill>
              <a:latin typeface="Arial"/>
              <a:ea typeface="Arial"/>
              <a:cs typeface="Arial"/>
              <a:sym typeface="Arial"/>
            </a:endParaRPr>
          </a:p>
        </p:txBody>
      </p:sp>
      <p:grpSp>
        <p:nvGrpSpPr>
          <p:cNvPr id="99" name="Google Shape;99;p17"/>
          <p:cNvGrpSpPr/>
          <p:nvPr/>
        </p:nvGrpSpPr>
        <p:grpSpPr>
          <a:xfrm>
            <a:off x="-46534" y="13558391"/>
            <a:ext cx="24477071" cy="157610"/>
            <a:chOff x="0" y="0"/>
            <a:chExt cx="24477068" cy="157609"/>
          </a:xfrm>
        </p:grpSpPr>
        <p:sp>
          <p:nvSpPr>
            <p:cNvPr id="100" name="Google Shape;100;p17"/>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1" name="Google Shape;101;p17"/>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2" name="Google Shape;102;p17"/>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103" name="Google Shape;103;p17"/>
          <p:cNvSpPr txBox="1"/>
          <p:nvPr/>
        </p:nvSpPr>
        <p:spPr>
          <a:xfrm>
            <a:off x="3635195" y="8010128"/>
            <a:ext cx="17114220" cy="1872208"/>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b="0" i="0" lang="en-US" sz="7200" u="none" cap="none" strike="noStrike">
                <a:solidFill>
                  <a:srgbClr val="A6AAA9"/>
                </a:solidFill>
                <a:latin typeface="Arial"/>
                <a:ea typeface="Arial"/>
                <a:cs typeface="Arial"/>
                <a:sym typeface="Arial"/>
              </a:rPr>
              <a:t>李宏毅＆教研處</a:t>
            </a:r>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831200" y="2601000"/>
            <a:ext cx="9735900" cy="107577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Clr>
                <a:schemeClr val="dk2"/>
              </a:buClr>
              <a:buSzPts val="1800"/>
              <a:buFont typeface="Arial"/>
              <a:buNone/>
            </a:pPr>
            <a:r>
              <a:rPr b="0" i="0" lang="en-US" sz="4800" u="none" cap="none" strike="noStrike">
                <a:solidFill>
                  <a:schemeClr val="dk1"/>
                </a:solidFill>
                <a:latin typeface="Arial"/>
                <a:ea typeface="Arial"/>
                <a:cs typeface="Arial"/>
                <a:sym typeface="Arial"/>
              </a:rPr>
              <a:t>Conditional GAN 應用</a:t>
            </a:r>
            <a:endParaRPr b="0" i="0" sz="4800" u="none" cap="none" strike="noStrike">
              <a:solidFill>
                <a:schemeClr val="dk1"/>
              </a:solidFill>
              <a:latin typeface="Arial"/>
              <a:ea typeface="Arial"/>
              <a:cs typeface="Arial"/>
              <a:sym typeface="Arial"/>
            </a:endParaRPr>
          </a:p>
          <a:p>
            <a:pPr indent="-914375" lvl="0" marL="1219169" marR="0" rtl="0" algn="l">
              <a:lnSpc>
                <a:spcPct val="115000"/>
              </a:lnSpc>
              <a:spcBef>
                <a:spcPts val="4267"/>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Text to Image</a:t>
            </a:r>
            <a:endParaRPr b="0" i="0" sz="4800" u="none" cap="none" strike="noStrike">
              <a:solidFill>
                <a:schemeClr val="dk1"/>
              </a:solidFill>
              <a:latin typeface="Arial"/>
              <a:ea typeface="Arial"/>
              <a:cs typeface="Arial"/>
              <a:sym typeface="Arial"/>
            </a:endParaRPr>
          </a:p>
          <a:p>
            <a:pPr indent="-846645" lvl="1" marL="2438339" marR="0" rtl="0" algn="l">
              <a:lnSpc>
                <a:spcPct val="115000"/>
              </a:lnSpc>
              <a:spcBef>
                <a:spcPts val="0"/>
              </a:spcBef>
              <a:spcAft>
                <a:spcPts val="0"/>
              </a:spcAft>
              <a:buClr>
                <a:schemeClr val="dk1"/>
              </a:buClr>
              <a:buSzPts val="1400"/>
              <a:buFont typeface="Arial"/>
              <a:buChar char="○"/>
            </a:pPr>
            <a:r>
              <a:rPr b="0" i="0" lang="en-US" sz="3700" u="none" cap="none" strike="noStrike">
                <a:solidFill>
                  <a:schemeClr val="dk1"/>
                </a:solidFill>
                <a:latin typeface="Arial"/>
                <a:ea typeface="Arial"/>
                <a:cs typeface="Arial"/>
                <a:sym typeface="Arial"/>
              </a:rPr>
              <a:t>condition: 文字</a:t>
            </a:r>
            <a:endParaRPr b="0" i="0" sz="3700" u="none" cap="none" strike="noStrike">
              <a:solidFill>
                <a:schemeClr val="dk1"/>
              </a:solidFill>
              <a:latin typeface="Arial"/>
              <a:ea typeface="Arial"/>
              <a:cs typeface="Arial"/>
              <a:sym typeface="Arial"/>
            </a:endParaRPr>
          </a:p>
          <a:p>
            <a:pPr indent="0" lvl="0" marL="0" marR="0" rtl="0" algn="l">
              <a:lnSpc>
                <a:spcPct val="115000"/>
              </a:lnSpc>
              <a:spcBef>
                <a:spcPts val="4267"/>
              </a:spcBef>
              <a:spcAft>
                <a:spcPts val="0"/>
              </a:spcAft>
              <a:buClr>
                <a:schemeClr val="dk2"/>
              </a:buClr>
              <a:buSzPts val="1800"/>
              <a:buFont typeface="Arial"/>
              <a:buNone/>
            </a:pPr>
            <a:r>
              <a:t/>
            </a:r>
            <a:endParaRPr b="0" i="0" sz="4800" u="none" cap="none" strike="noStrike">
              <a:solidFill>
                <a:schemeClr val="dk1"/>
              </a:solidFill>
              <a:latin typeface="Arial"/>
              <a:ea typeface="Arial"/>
              <a:cs typeface="Arial"/>
              <a:sym typeface="Arial"/>
            </a:endParaRPr>
          </a:p>
          <a:p>
            <a:pPr indent="0" lvl="0" marL="0" marR="0" rtl="0" algn="l">
              <a:lnSpc>
                <a:spcPct val="115000"/>
              </a:lnSpc>
              <a:spcBef>
                <a:spcPts val="4267"/>
              </a:spcBef>
              <a:spcAft>
                <a:spcPts val="0"/>
              </a:spcAft>
              <a:buClr>
                <a:schemeClr val="dk2"/>
              </a:buClr>
              <a:buSzPts val="1800"/>
              <a:buFont typeface="Arial"/>
              <a:buNone/>
            </a:pPr>
            <a:r>
              <a:t/>
            </a:r>
            <a:endParaRPr b="0" i="0" sz="4800" u="none" cap="none" strike="noStrike">
              <a:solidFill>
                <a:schemeClr val="dk1"/>
              </a:solidFill>
              <a:latin typeface="Arial"/>
              <a:ea typeface="Arial"/>
              <a:cs typeface="Arial"/>
              <a:sym typeface="Arial"/>
            </a:endParaRPr>
          </a:p>
          <a:p>
            <a:pPr indent="-914375" lvl="0" marL="1219169" marR="0" rtl="0" algn="l">
              <a:lnSpc>
                <a:spcPct val="115000"/>
              </a:lnSpc>
              <a:spcBef>
                <a:spcPts val="4267"/>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Pix2Pix</a:t>
            </a:r>
            <a:endParaRPr b="0" i="0" sz="4800" u="none" cap="none" strike="noStrike">
              <a:solidFill>
                <a:schemeClr val="dk1"/>
              </a:solidFill>
              <a:latin typeface="Arial"/>
              <a:ea typeface="Arial"/>
              <a:cs typeface="Arial"/>
              <a:sym typeface="Arial"/>
            </a:endParaRPr>
          </a:p>
          <a:p>
            <a:pPr indent="-846645" lvl="1" marL="2438339" marR="0" rtl="0" algn="l">
              <a:lnSpc>
                <a:spcPct val="115000"/>
              </a:lnSpc>
              <a:spcBef>
                <a:spcPts val="0"/>
              </a:spcBef>
              <a:spcAft>
                <a:spcPts val="0"/>
              </a:spcAft>
              <a:buClr>
                <a:schemeClr val="dk1"/>
              </a:buClr>
              <a:buSzPts val="1400"/>
              <a:buFont typeface="Arial"/>
              <a:buChar char="○"/>
            </a:pPr>
            <a:r>
              <a:rPr b="0" i="0" lang="en-US" sz="3700" u="none" cap="none" strike="noStrike">
                <a:solidFill>
                  <a:schemeClr val="dk1"/>
                </a:solidFill>
                <a:latin typeface="Arial"/>
                <a:ea typeface="Arial"/>
                <a:cs typeface="Arial"/>
                <a:sym typeface="Arial"/>
              </a:rPr>
              <a:t>condition: 影像</a:t>
            </a:r>
            <a:endParaRPr b="0" i="0" sz="3700" u="none" cap="none" strike="noStrike">
              <a:solidFill>
                <a:schemeClr val="dk1"/>
              </a:solidFill>
              <a:latin typeface="Arial"/>
              <a:ea typeface="Arial"/>
              <a:cs typeface="Arial"/>
              <a:sym typeface="Arial"/>
            </a:endParaRPr>
          </a:p>
          <a:p>
            <a:pPr indent="-846645" lvl="1" marL="2438339" marR="0" rtl="0" algn="l">
              <a:lnSpc>
                <a:spcPct val="115000"/>
              </a:lnSpc>
              <a:spcBef>
                <a:spcPts val="0"/>
              </a:spcBef>
              <a:spcAft>
                <a:spcPts val="0"/>
              </a:spcAft>
              <a:buClr>
                <a:schemeClr val="dk1"/>
              </a:buClr>
              <a:buSzPts val="1400"/>
              <a:buFont typeface="Arial"/>
              <a:buChar char="○"/>
            </a:pPr>
            <a:r>
              <a:rPr b="0" i="0" lang="en-US" sz="3700" u="none" cap="none" strike="noStrike">
                <a:solidFill>
                  <a:schemeClr val="dk1"/>
                </a:solidFill>
                <a:latin typeface="Arial"/>
                <a:ea typeface="Arial"/>
                <a:cs typeface="Arial"/>
                <a:sym typeface="Arial"/>
              </a:rPr>
              <a:t>input-ouput pair (input、condition image)</a:t>
            </a:r>
            <a:endParaRPr b="0" i="0" sz="3700" u="none" cap="none" strike="noStrike">
              <a:solidFill>
                <a:schemeClr val="dk1"/>
              </a:solidFill>
              <a:latin typeface="Arial"/>
              <a:ea typeface="Arial"/>
              <a:cs typeface="Arial"/>
              <a:sym typeface="Arial"/>
            </a:endParaRPr>
          </a:p>
        </p:txBody>
      </p:sp>
      <p:sp>
        <p:nvSpPr>
          <p:cNvPr id="161" name="Google Shape;161;p26"/>
          <p:cNvSpPr txBox="1"/>
          <p:nvPr>
            <p:ph type="title"/>
          </p:nvPr>
        </p:nvSpPr>
        <p:spPr>
          <a:xfrm>
            <a:off x="831200" y="575600"/>
            <a:ext cx="22721700" cy="14409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8500" u="none" cap="none" strike="noStrike">
                <a:solidFill>
                  <a:schemeClr val="dk1"/>
                </a:solidFill>
                <a:latin typeface="Arial"/>
                <a:ea typeface="Arial"/>
                <a:cs typeface="Arial"/>
                <a:sym typeface="Arial"/>
              </a:rPr>
              <a:t>Pix2Pix</a:t>
            </a:r>
            <a:endParaRPr b="0" i="0" sz="9600" u="none" cap="none" strike="noStrike">
              <a:solidFill>
                <a:schemeClr val="dk1"/>
              </a:solidFill>
              <a:latin typeface="Arial"/>
              <a:ea typeface="Arial"/>
              <a:cs typeface="Arial"/>
              <a:sym typeface="Arial"/>
            </a:endParaRPr>
          </a:p>
        </p:txBody>
      </p:sp>
      <p:pic>
        <p:nvPicPr>
          <p:cNvPr id="162" name="Google Shape;162;p26"/>
          <p:cNvPicPr preferRelativeResize="0"/>
          <p:nvPr/>
        </p:nvPicPr>
        <p:blipFill rotWithShape="1">
          <a:blip r:embed="rId3">
            <a:alphaModFix/>
          </a:blip>
          <a:srcRect b="0" l="0" r="0" t="0"/>
          <a:stretch/>
        </p:blipFill>
        <p:spPr>
          <a:xfrm>
            <a:off x="7920368" y="3995933"/>
            <a:ext cx="14339332" cy="3692800"/>
          </a:xfrm>
          <a:prstGeom prst="rect">
            <a:avLst/>
          </a:prstGeom>
          <a:noFill/>
          <a:ln>
            <a:noFill/>
          </a:ln>
        </p:spPr>
      </p:pic>
      <p:cxnSp>
        <p:nvCxnSpPr>
          <p:cNvPr id="163" name="Google Shape;163;p26"/>
          <p:cNvCxnSpPr/>
          <p:nvPr/>
        </p:nvCxnSpPr>
        <p:spPr>
          <a:xfrm flipH="1">
            <a:off x="8265567" y="5383667"/>
            <a:ext cx="759300" cy="2523900"/>
          </a:xfrm>
          <a:prstGeom prst="straightConnector1">
            <a:avLst/>
          </a:prstGeom>
          <a:noFill/>
          <a:ln cap="flat" cmpd="sng" w="9525">
            <a:solidFill>
              <a:schemeClr val="dk2"/>
            </a:solidFill>
            <a:prstDash val="solid"/>
            <a:round/>
            <a:headEnd len="sm" w="sm" type="none"/>
            <a:tailEnd len="med" w="med" type="triangle"/>
          </a:ln>
        </p:spPr>
      </p:cxnSp>
      <p:sp>
        <p:nvSpPr>
          <p:cNvPr id="164" name="Google Shape;164;p26"/>
          <p:cNvSpPr txBox="1"/>
          <p:nvPr/>
        </p:nvSpPr>
        <p:spPr>
          <a:xfrm>
            <a:off x="6898400" y="7613200"/>
            <a:ext cx="2993700" cy="8712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1" lang="en-US" sz="3700" u="none" cap="none" strike="noStrike">
                <a:solidFill>
                  <a:srgbClr val="000000"/>
                </a:solidFill>
                <a:latin typeface="Arial"/>
                <a:ea typeface="Arial"/>
                <a:cs typeface="Arial"/>
                <a:sym typeface="Arial"/>
              </a:rPr>
              <a:t>condition</a:t>
            </a:r>
            <a:endParaRPr b="0" i="1" sz="3700" u="none" cap="none" strike="noStrike">
              <a:solidFill>
                <a:srgbClr val="000000"/>
              </a:solidFill>
              <a:latin typeface="Arial"/>
              <a:ea typeface="Arial"/>
              <a:cs typeface="Arial"/>
              <a:sym typeface="Arial"/>
            </a:endParaRPr>
          </a:p>
        </p:txBody>
      </p:sp>
      <p:sp>
        <p:nvSpPr>
          <p:cNvPr id="165" name="Google Shape;165;p26"/>
          <p:cNvSpPr txBox="1"/>
          <p:nvPr/>
        </p:nvSpPr>
        <p:spPr>
          <a:xfrm>
            <a:off x="11090067" y="3367933"/>
            <a:ext cx="8000100" cy="627900"/>
          </a:xfrm>
          <a:prstGeom prst="rect">
            <a:avLst/>
          </a:prstGeom>
          <a:noFill/>
          <a:ln>
            <a:noFill/>
          </a:ln>
        </p:spPr>
        <p:txBody>
          <a:bodyPr anchorCtr="0" anchor="ctr" bIns="243775" lIns="243775" spcFirstLastPara="1" rIns="243775" wrap="square" tIns="243775">
            <a:noAutofit/>
          </a:bodyPr>
          <a:lstStyle/>
          <a:p>
            <a:pPr indent="0" lvl="0" marL="507987" marR="0" rtl="0" algn="l">
              <a:lnSpc>
                <a:spcPct val="120000"/>
              </a:lnSpc>
              <a:spcBef>
                <a:spcPts val="3467"/>
              </a:spcBef>
              <a:spcAft>
                <a:spcPts val="3467"/>
              </a:spcAft>
              <a:buNone/>
            </a:pPr>
            <a:r>
              <a:rPr b="1" i="0" lang="en-US" sz="2100" u="sng" cap="none" strike="noStrike">
                <a:solidFill>
                  <a:schemeClr val="hlink"/>
                </a:solidFill>
                <a:latin typeface="Arial"/>
                <a:ea typeface="Arial"/>
                <a:cs typeface="Arial"/>
                <a:sym typeface="Arial"/>
                <a:hlinkClick r:id="rId4"/>
              </a:rPr>
              <a:t>Generative Adversarial Text to Image Synthesis</a:t>
            </a:r>
            <a:endParaRPr b="1" i="0" sz="2100" u="none" cap="none" strike="noStrike">
              <a:solidFill>
                <a:schemeClr val="dk1"/>
              </a:solidFill>
              <a:latin typeface="Arial"/>
              <a:ea typeface="Arial"/>
              <a:cs typeface="Arial"/>
              <a:sym typeface="Arial"/>
            </a:endParaRPr>
          </a:p>
        </p:txBody>
      </p:sp>
      <p:grpSp>
        <p:nvGrpSpPr>
          <p:cNvPr id="166" name="Google Shape;166;p26"/>
          <p:cNvGrpSpPr/>
          <p:nvPr/>
        </p:nvGrpSpPr>
        <p:grpSpPr>
          <a:xfrm>
            <a:off x="10567733" y="8980315"/>
            <a:ext cx="9045045" cy="4003250"/>
            <a:chOff x="3962850" y="3367576"/>
            <a:chExt cx="3391849" cy="1501200"/>
          </a:xfrm>
        </p:grpSpPr>
        <p:grpSp>
          <p:nvGrpSpPr>
            <p:cNvPr id="167" name="Google Shape;167;p26"/>
            <p:cNvGrpSpPr/>
            <p:nvPr/>
          </p:nvGrpSpPr>
          <p:grpSpPr>
            <a:xfrm>
              <a:off x="3962850" y="3367576"/>
              <a:ext cx="3391849" cy="1501200"/>
              <a:chOff x="3962850" y="3367576"/>
              <a:chExt cx="3391849" cy="1501200"/>
            </a:xfrm>
          </p:grpSpPr>
          <p:grpSp>
            <p:nvGrpSpPr>
              <p:cNvPr id="168" name="Google Shape;168;p26"/>
              <p:cNvGrpSpPr/>
              <p:nvPr/>
            </p:nvGrpSpPr>
            <p:grpSpPr>
              <a:xfrm>
                <a:off x="3962850" y="3367576"/>
                <a:ext cx="3391849" cy="1501200"/>
                <a:chOff x="2006696" y="1243639"/>
                <a:chExt cx="5130615" cy="2710726"/>
              </a:xfrm>
            </p:grpSpPr>
            <p:grpSp>
              <p:nvGrpSpPr>
                <p:cNvPr id="169" name="Google Shape;169;p26"/>
                <p:cNvGrpSpPr/>
                <p:nvPr/>
              </p:nvGrpSpPr>
              <p:grpSpPr>
                <a:xfrm>
                  <a:off x="2006696" y="1243639"/>
                  <a:ext cx="5130615" cy="2710726"/>
                  <a:chOff x="2006696" y="1396039"/>
                  <a:chExt cx="5130615" cy="2710726"/>
                </a:xfrm>
              </p:grpSpPr>
              <p:pic>
                <p:nvPicPr>
                  <p:cNvPr id="170" name="Google Shape;170;p26"/>
                  <p:cNvPicPr preferRelativeResize="0"/>
                  <p:nvPr/>
                </p:nvPicPr>
                <p:blipFill rotWithShape="1">
                  <a:blip r:embed="rId5">
                    <a:alphaModFix/>
                  </a:blip>
                  <a:srcRect b="3379" l="1975" r="2147" t="8607"/>
                  <a:stretch/>
                </p:blipFill>
                <p:spPr>
                  <a:xfrm>
                    <a:off x="2006696" y="1396039"/>
                    <a:ext cx="5130615" cy="2710726"/>
                  </a:xfrm>
                  <a:prstGeom prst="rect">
                    <a:avLst/>
                  </a:prstGeom>
                  <a:noFill/>
                  <a:ln>
                    <a:noFill/>
                  </a:ln>
                </p:spPr>
              </p:pic>
              <p:pic>
                <p:nvPicPr>
                  <p:cNvPr id="171" name="Google Shape;171;p26"/>
                  <p:cNvPicPr preferRelativeResize="0"/>
                  <p:nvPr/>
                </p:nvPicPr>
                <p:blipFill rotWithShape="1">
                  <a:blip r:embed="rId6">
                    <a:alphaModFix/>
                  </a:blip>
                  <a:srcRect b="0" l="0" r="0" t="0"/>
                  <a:stretch/>
                </p:blipFill>
                <p:spPr>
                  <a:xfrm>
                    <a:off x="2140075" y="1686225"/>
                    <a:ext cx="798000" cy="798000"/>
                  </a:xfrm>
                  <a:prstGeom prst="rect">
                    <a:avLst/>
                  </a:prstGeom>
                  <a:noFill/>
                  <a:ln>
                    <a:noFill/>
                  </a:ln>
                </p:spPr>
              </p:pic>
              <p:pic>
                <p:nvPicPr>
                  <p:cNvPr id="172" name="Google Shape;172;p26"/>
                  <p:cNvPicPr preferRelativeResize="0"/>
                  <p:nvPr/>
                </p:nvPicPr>
                <p:blipFill rotWithShape="1">
                  <a:blip r:embed="rId7">
                    <a:alphaModFix/>
                  </a:blip>
                  <a:srcRect b="0" l="0" r="0" t="0"/>
                  <a:stretch/>
                </p:blipFill>
                <p:spPr>
                  <a:xfrm>
                    <a:off x="2140075" y="3177925"/>
                    <a:ext cx="798000" cy="798000"/>
                  </a:xfrm>
                  <a:prstGeom prst="rect">
                    <a:avLst/>
                  </a:prstGeom>
                  <a:noFill/>
                  <a:ln>
                    <a:noFill/>
                  </a:ln>
                </p:spPr>
              </p:pic>
              <p:pic>
                <p:nvPicPr>
                  <p:cNvPr id="173" name="Google Shape;173;p26"/>
                  <p:cNvPicPr preferRelativeResize="0"/>
                  <p:nvPr/>
                </p:nvPicPr>
                <p:blipFill rotWithShape="1">
                  <a:blip r:embed="rId6">
                    <a:alphaModFix/>
                  </a:blip>
                  <a:srcRect b="0" l="0" r="0" t="0"/>
                  <a:stretch/>
                </p:blipFill>
                <p:spPr>
                  <a:xfrm>
                    <a:off x="4721455" y="1686225"/>
                    <a:ext cx="798000" cy="798000"/>
                  </a:xfrm>
                  <a:prstGeom prst="rect">
                    <a:avLst/>
                  </a:prstGeom>
                  <a:noFill/>
                  <a:ln>
                    <a:noFill/>
                  </a:ln>
                </p:spPr>
              </p:pic>
            </p:grpSp>
            <p:pic>
              <p:nvPicPr>
                <p:cNvPr id="174" name="Google Shape;174;p26"/>
                <p:cNvPicPr preferRelativeResize="0"/>
                <p:nvPr/>
              </p:nvPicPr>
              <p:blipFill rotWithShape="1">
                <a:blip r:embed="rId8">
                  <a:alphaModFix/>
                </a:blip>
                <a:srcRect b="0" l="0" r="0" t="0"/>
                <a:stretch/>
              </p:blipFill>
              <p:spPr>
                <a:xfrm>
                  <a:off x="4721577" y="2997575"/>
                  <a:ext cx="798000" cy="798000"/>
                </a:xfrm>
                <a:prstGeom prst="rect">
                  <a:avLst/>
                </a:prstGeom>
                <a:noFill/>
                <a:ln>
                  <a:noFill/>
                </a:ln>
              </p:spPr>
            </p:pic>
          </p:grpSp>
          <p:pic>
            <p:nvPicPr>
              <p:cNvPr id="175" name="Google Shape;175;p26"/>
              <p:cNvPicPr preferRelativeResize="0"/>
              <p:nvPr/>
            </p:nvPicPr>
            <p:blipFill rotWithShape="1">
              <a:blip r:embed="rId9">
                <a:alphaModFix/>
              </a:blip>
              <a:srcRect b="0" l="0" r="0" t="0"/>
              <a:stretch/>
            </p:blipFill>
            <p:spPr>
              <a:xfrm>
                <a:off x="4062750" y="3526750"/>
                <a:ext cx="527875" cy="460774"/>
              </a:xfrm>
              <a:prstGeom prst="rect">
                <a:avLst/>
              </a:prstGeom>
              <a:noFill/>
              <a:ln>
                <a:noFill/>
              </a:ln>
            </p:spPr>
          </p:pic>
          <p:pic>
            <p:nvPicPr>
              <p:cNvPr id="176" name="Google Shape;176;p26"/>
              <p:cNvPicPr preferRelativeResize="0"/>
              <p:nvPr/>
            </p:nvPicPr>
            <p:blipFill rotWithShape="1">
              <a:blip r:embed="rId10">
                <a:alphaModFix/>
              </a:blip>
              <a:srcRect b="0" l="0" r="0" t="0"/>
              <a:stretch/>
            </p:blipFill>
            <p:spPr>
              <a:xfrm>
                <a:off x="4062750" y="4347650"/>
                <a:ext cx="527875" cy="460774"/>
              </a:xfrm>
              <a:prstGeom prst="rect">
                <a:avLst/>
              </a:prstGeom>
              <a:noFill/>
              <a:ln>
                <a:noFill/>
              </a:ln>
            </p:spPr>
          </p:pic>
          <p:pic>
            <p:nvPicPr>
              <p:cNvPr id="177" name="Google Shape;177;p26"/>
              <p:cNvPicPr preferRelativeResize="0"/>
              <p:nvPr/>
            </p:nvPicPr>
            <p:blipFill rotWithShape="1">
              <a:blip r:embed="rId9">
                <a:alphaModFix/>
              </a:blip>
              <a:srcRect b="0" l="0" r="0" t="0"/>
              <a:stretch/>
            </p:blipFill>
            <p:spPr>
              <a:xfrm>
                <a:off x="5764900" y="3526750"/>
                <a:ext cx="527875" cy="460774"/>
              </a:xfrm>
              <a:prstGeom prst="rect">
                <a:avLst/>
              </a:prstGeom>
              <a:noFill/>
              <a:ln>
                <a:noFill/>
              </a:ln>
            </p:spPr>
          </p:pic>
          <p:pic>
            <p:nvPicPr>
              <p:cNvPr id="178" name="Google Shape;178;p26"/>
              <p:cNvPicPr preferRelativeResize="0"/>
              <p:nvPr/>
            </p:nvPicPr>
            <p:blipFill rotWithShape="1">
              <a:blip r:embed="rId9">
                <a:alphaModFix/>
              </a:blip>
              <a:srcRect b="0" l="0" r="0" t="0"/>
              <a:stretch/>
            </p:blipFill>
            <p:spPr>
              <a:xfrm>
                <a:off x="5764900" y="4347650"/>
                <a:ext cx="527875" cy="460774"/>
              </a:xfrm>
              <a:prstGeom prst="rect">
                <a:avLst/>
              </a:prstGeom>
              <a:noFill/>
              <a:ln>
                <a:noFill/>
              </a:ln>
            </p:spPr>
          </p:pic>
        </p:grpSp>
        <p:sp>
          <p:nvSpPr>
            <p:cNvPr id="179" name="Google Shape;179;p26"/>
            <p:cNvSpPr/>
            <p:nvPr/>
          </p:nvSpPr>
          <p:spPr>
            <a:xfrm>
              <a:off x="3978340" y="4004225"/>
              <a:ext cx="318300" cy="2010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180" name="Google Shape;180;p26"/>
            <p:cNvSpPr/>
            <p:nvPr/>
          </p:nvSpPr>
          <p:spPr>
            <a:xfrm>
              <a:off x="4012600" y="4240400"/>
              <a:ext cx="561300" cy="1074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grpSp>
      <p:sp>
        <p:nvSpPr>
          <p:cNvPr id="181" name="Google Shape;181;p26"/>
          <p:cNvSpPr txBox="1"/>
          <p:nvPr/>
        </p:nvSpPr>
        <p:spPr>
          <a:xfrm>
            <a:off x="9914109" y="8318195"/>
            <a:ext cx="11079900" cy="627900"/>
          </a:xfrm>
          <a:prstGeom prst="rect">
            <a:avLst/>
          </a:prstGeom>
          <a:noFill/>
          <a:ln>
            <a:noFill/>
          </a:ln>
        </p:spPr>
        <p:txBody>
          <a:bodyPr anchorCtr="0" anchor="ctr" bIns="243775" lIns="243775" spcFirstLastPara="1" rIns="243775" wrap="square" tIns="243775">
            <a:noAutofit/>
          </a:bodyPr>
          <a:lstStyle/>
          <a:p>
            <a:pPr indent="0" lvl="0" marL="507987" marR="0" rtl="0" algn="l">
              <a:lnSpc>
                <a:spcPct val="120000"/>
              </a:lnSpc>
              <a:spcBef>
                <a:spcPts val="3467"/>
              </a:spcBef>
              <a:spcAft>
                <a:spcPts val="3467"/>
              </a:spcAft>
              <a:buNone/>
            </a:pPr>
            <a:r>
              <a:rPr b="1" i="0" lang="en-US" sz="2100" u="sng" cap="none" strike="noStrike">
                <a:solidFill>
                  <a:schemeClr val="hlink"/>
                </a:solidFill>
                <a:latin typeface="Arial"/>
                <a:ea typeface="Arial"/>
                <a:cs typeface="Arial"/>
                <a:sym typeface="Arial"/>
                <a:hlinkClick r:id="rId11"/>
              </a:rPr>
              <a:t>Image-to-Image Translation with Conditional Adversarial Networks</a:t>
            </a:r>
            <a:endParaRPr b="1" i="0" sz="2100" u="none" cap="none" strike="noStrike">
              <a:solidFill>
                <a:schemeClr val="dk1"/>
              </a:solidFill>
              <a:latin typeface="Arial"/>
              <a:ea typeface="Arial"/>
              <a:cs typeface="Arial"/>
              <a:sym typeface="Arial"/>
            </a:endParaRPr>
          </a:p>
        </p:txBody>
      </p:sp>
      <p:sp>
        <p:nvSpPr>
          <p:cNvPr id="182" name="Google Shape;182;p26"/>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cxnSp>
        <p:nvCxnSpPr>
          <p:cNvPr id="183" name="Google Shape;183;p26"/>
          <p:cNvCxnSpPr>
            <a:stCxn id="176" idx="1"/>
            <a:endCxn id="164" idx="2"/>
          </p:cNvCxnSpPr>
          <p:nvPr/>
        </p:nvCxnSpPr>
        <p:spPr>
          <a:xfrm rot="10800000">
            <a:off x="8395136" y="8484352"/>
            <a:ext cx="2439000" cy="37239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idx="1" type="body"/>
          </p:nvPr>
        </p:nvSpPr>
        <p:spPr>
          <a:xfrm>
            <a:off x="831200" y="2601000"/>
            <a:ext cx="21842400" cy="34305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4267"/>
              </a:spcAft>
              <a:buClr>
                <a:schemeClr val="dk2"/>
              </a:buClr>
              <a:buSzPts val="1800"/>
              <a:buFont typeface="Arial"/>
              <a:buNone/>
            </a:pPr>
            <a:r>
              <a:rPr b="0" i="0" lang="en-US" sz="4800" u="none" cap="none" strike="noStrike">
                <a:solidFill>
                  <a:schemeClr val="dk1"/>
                </a:solidFill>
                <a:latin typeface="Arial"/>
                <a:ea typeface="Arial"/>
                <a:cs typeface="Arial"/>
                <a:sym typeface="Arial"/>
              </a:rPr>
              <a:t>Pix2Pix 先抽取影像特徵，再放大還原成另一個風格影像</a:t>
            </a:r>
            <a:endParaRPr b="0" i="0" sz="4800" u="none" cap="none" strike="noStrike">
              <a:solidFill>
                <a:schemeClr val="dk1"/>
              </a:solidFill>
              <a:latin typeface="Arial"/>
              <a:ea typeface="Arial"/>
              <a:cs typeface="Arial"/>
              <a:sym typeface="Arial"/>
            </a:endParaRPr>
          </a:p>
        </p:txBody>
      </p:sp>
      <p:sp>
        <p:nvSpPr>
          <p:cNvPr id="189" name="Google Shape;189;p27"/>
          <p:cNvSpPr txBox="1"/>
          <p:nvPr>
            <p:ph type="title"/>
          </p:nvPr>
        </p:nvSpPr>
        <p:spPr>
          <a:xfrm>
            <a:off x="831200" y="575600"/>
            <a:ext cx="22721700" cy="14409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8500" u="none" cap="none" strike="noStrike">
                <a:solidFill>
                  <a:schemeClr val="dk1"/>
                </a:solidFill>
                <a:latin typeface="Arial"/>
                <a:ea typeface="Arial"/>
                <a:cs typeface="Arial"/>
                <a:sym typeface="Arial"/>
              </a:rPr>
              <a:t>Pix2Pix</a:t>
            </a:r>
            <a:endParaRPr b="0" i="0" sz="9600" u="none" cap="none" strike="noStrike">
              <a:solidFill>
                <a:schemeClr val="dk1"/>
              </a:solidFill>
              <a:latin typeface="Arial"/>
              <a:ea typeface="Arial"/>
              <a:cs typeface="Arial"/>
              <a:sym typeface="Arial"/>
            </a:endParaRPr>
          </a:p>
        </p:txBody>
      </p:sp>
      <p:grpSp>
        <p:nvGrpSpPr>
          <p:cNvPr id="190" name="Google Shape;190;p27"/>
          <p:cNvGrpSpPr/>
          <p:nvPr/>
        </p:nvGrpSpPr>
        <p:grpSpPr>
          <a:xfrm>
            <a:off x="7196802" y="8868433"/>
            <a:ext cx="9990014" cy="4450007"/>
            <a:chOff x="3962850" y="3367576"/>
            <a:chExt cx="3391849" cy="1501200"/>
          </a:xfrm>
        </p:grpSpPr>
        <p:grpSp>
          <p:nvGrpSpPr>
            <p:cNvPr id="191" name="Google Shape;191;p27"/>
            <p:cNvGrpSpPr/>
            <p:nvPr/>
          </p:nvGrpSpPr>
          <p:grpSpPr>
            <a:xfrm>
              <a:off x="3962850" y="3367576"/>
              <a:ext cx="3391849" cy="1501200"/>
              <a:chOff x="3962850" y="3367576"/>
              <a:chExt cx="3391849" cy="1501200"/>
            </a:xfrm>
          </p:grpSpPr>
          <p:grpSp>
            <p:nvGrpSpPr>
              <p:cNvPr id="192" name="Google Shape;192;p27"/>
              <p:cNvGrpSpPr/>
              <p:nvPr/>
            </p:nvGrpSpPr>
            <p:grpSpPr>
              <a:xfrm>
                <a:off x="3962850" y="3367576"/>
                <a:ext cx="3391849" cy="1501200"/>
                <a:chOff x="2006696" y="1243639"/>
                <a:chExt cx="5130615" cy="2710726"/>
              </a:xfrm>
            </p:grpSpPr>
            <p:grpSp>
              <p:nvGrpSpPr>
                <p:cNvPr id="193" name="Google Shape;193;p27"/>
                <p:cNvGrpSpPr/>
                <p:nvPr/>
              </p:nvGrpSpPr>
              <p:grpSpPr>
                <a:xfrm>
                  <a:off x="2006696" y="1243639"/>
                  <a:ext cx="5130615" cy="2710726"/>
                  <a:chOff x="2006696" y="1396039"/>
                  <a:chExt cx="5130615" cy="2710726"/>
                </a:xfrm>
              </p:grpSpPr>
              <p:pic>
                <p:nvPicPr>
                  <p:cNvPr id="194" name="Google Shape;194;p27"/>
                  <p:cNvPicPr preferRelativeResize="0"/>
                  <p:nvPr/>
                </p:nvPicPr>
                <p:blipFill rotWithShape="1">
                  <a:blip r:embed="rId3">
                    <a:alphaModFix/>
                  </a:blip>
                  <a:srcRect b="3379" l="1975" r="2147" t="8607"/>
                  <a:stretch/>
                </p:blipFill>
                <p:spPr>
                  <a:xfrm>
                    <a:off x="2006696" y="1396039"/>
                    <a:ext cx="5130615" cy="2710726"/>
                  </a:xfrm>
                  <a:prstGeom prst="rect">
                    <a:avLst/>
                  </a:prstGeom>
                  <a:noFill/>
                  <a:ln>
                    <a:noFill/>
                  </a:ln>
                </p:spPr>
              </p:pic>
              <p:pic>
                <p:nvPicPr>
                  <p:cNvPr id="195" name="Google Shape;195;p27"/>
                  <p:cNvPicPr preferRelativeResize="0"/>
                  <p:nvPr/>
                </p:nvPicPr>
                <p:blipFill rotWithShape="1">
                  <a:blip r:embed="rId4">
                    <a:alphaModFix/>
                  </a:blip>
                  <a:srcRect b="0" l="0" r="0" t="0"/>
                  <a:stretch/>
                </p:blipFill>
                <p:spPr>
                  <a:xfrm>
                    <a:off x="2140075" y="1686225"/>
                    <a:ext cx="798000" cy="798000"/>
                  </a:xfrm>
                  <a:prstGeom prst="rect">
                    <a:avLst/>
                  </a:prstGeom>
                  <a:noFill/>
                  <a:ln>
                    <a:noFill/>
                  </a:ln>
                </p:spPr>
              </p:pic>
              <p:pic>
                <p:nvPicPr>
                  <p:cNvPr id="196" name="Google Shape;196;p27"/>
                  <p:cNvPicPr preferRelativeResize="0"/>
                  <p:nvPr/>
                </p:nvPicPr>
                <p:blipFill rotWithShape="1">
                  <a:blip r:embed="rId5">
                    <a:alphaModFix/>
                  </a:blip>
                  <a:srcRect b="0" l="0" r="0" t="0"/>
                  <a:stretch/>
                </p:blipFill>
                <p:spPr>
                  <a:xfrm>
                    <a:off x="2140075" y="3177925"/>
                    <a:ext cx="798000" cy="798000"/>
                  </a:xfrm>
                  <a:prstGeom prst="rect">
                    <a:avLst/>
                  </a:prstGeom>
                  <a:noFill/>
                  <a:ln>
                    <a:noFill/>
                  </a:ln>
                </p:spPr>
              </p:pic>
              <p:pic>
                <p:nvPicPr>
                  <p:cNvPr id="197" name="Google Shape;197;p27"/>
                  <p:cNvPicPr preferRelativeResize="0"/>
                  <p:nvPr/>
                </p:nvPicPr>
                <p:blipFill rotWithShape="1">
                  <a:blip r:embed="rId4">
                    <a:alphaModFix/>
                  </a:blip>
                  <a:srcRect b="0" l="0" r="0" t="0"/>
                  <a:stretch/>
                </p:blipFill>
                <p:spPr>
                  <a:xfrm>
                    <a:off x="4721455" y="1686225"/>
                    <a:ext cx="798000" cy="798000"/>
                  </a:xfrm>
                  <a:prstGeom prst="rect">
                    <a:avLst/>
                  </a:prstGeom>
                  <a:noFill/>
                  <a:ln>
                    <a:noFill/>
                  </a:ln>
                </p:spPr>
              </p:pic>
            </p:grpSp>
            <p:pic>
              <p:nvPicPr>
                <p:cNvPr id="198" name="Google Shape;198;p27"/>
                <p:cNvPicPr preferRelativeResize="0"/>
                <p:nvPr/>
              </p:nvPicPr>
              <p:blipFill rotWithShape="1">
                <a:blip r:embed="rId6">
                  <a:alphaModFix/>
                </a:blip>
                <a:srcRect b="0" l="0" r="0" t="0"/>
                <a:stretch/>
              </p:blipFill>
              <p:spPr>
                <a:xfrm>
                  <a:off x="4721577" y="2997575"/>
                  <a:ext cx="798000" cy="798000"/>
                </a:xfrm>
                <a:prstGeom prst="rect">
                  <a:avLst/>
                </a:prstGeom>
                <a:noFill/>
                <a:ln>
                  <a:noFill/>
                </a:ln>
              </p:spPr>
            </p:pic>
          </p:grpSp>
          <p:pic>
            <p:nvPicPr>
              <p:cNvPr id="199" name="Google Shape;199;p27"/>
              <p:cNvPicPr preferRelativeResize="0"/>
              <p:nvPr/>
            </p:nvPicPr>
            <p:blipFill rotWithShape="1">
              <a:blip r:embed="rId7">
                <a:alphaModFix/>
              </a:blip>
              <a:srcRect b="0" l="0" r="0" t="0"/>
              <a:stretch/>
            </p:blipFill>
            <p:spPr>
              <a:xfrm>
                <a:off x="4062750" y="3526750"/>
                <a:ext cx="527875" cy="460774"/>
              </a:xfrm>
              <a:prstGeom prst="rect">
                <a:avLst/>
              </a:prstGeom>
              <a:noFill/>
              <a:ln>
                <a:noFill/>
              </a:ln>
            </p:spPr>
          </p:pic>
          <p:pic>
            <p:nvPicPr>
              <p:cNvPr id="200" name="Google Shape;200;p27"/>
              <p:cNvPicPr preferRelativeResize="0"/>
              <p:nvPr/>
            </p:nvPicPr>
            <p:blipFill rotWithShape="1">
              <a:blip r:embed="rId8">
                <a:alphaModFix/>
              </a:blip>
              <a:srcRect b="0" l="0" r="0" t="0"/>
              <a:stretch/>
            </p:blipFill>
            <p:spPr>
              <a:xfrm>
                <a:off x="4062750" y="4347650"/>
                <a:ext cx="527875" cy="460774"/>
              </a:xfrm>
              <a:prstGeom prst="rect">
                <a:avLst/>
              </a:prstGeom>
              <a:noFill/>
              <a:ln>
                <a:noFill/>
              </a:ln>
            </p:spPr>
          </p:pic>
          <p:pic>
            <p:nvPicPr>
              <p:cNvPr id="201" name="Google Shape;201;p27"/>
              <p:cNvPicPr preferRelativeResize="0"/>
              <p:nvPr/>
            </p:nvPicPr>
            <p:blipFill rotWithShape="1">
              <a:blip r:embed="rId7">
                <a:alphaModFix/>
              </a:blip>
              <a:srcRect b="0" l="0" r="0" t="0"/>
              <a:stretch/>
            </p:blipFill>
            <p:spPr>
              <a:xfrm>
                <a:off x="5764900" y="3526750"/>
                <a:ext cx="527875" cy="460774"/>
              </a:xfrm>
              <a:prstGeom prst="rect">
                <a:avLst/>
              </a:prstGeom>
              <a:noFill/>
              <a:ln>
                <a:noFill/>
              </a:ln>
            </p:spPr>
          </p:pic>
          <p:pic>
            <p:nvPicPr>
              <p:cNvPr id="202" name="Google Shape;202;p27"/>
              <p:cNvPicPr preferRelativeResize="0"/>
              <p:nvPr/>
            </p:nvPicPr>
            <p:blipFill rotWithShape="1">
              <a:blip r:embed="rId7">
                <a:alphaModFix/>
              </a:blip>
              <a:srcRect b="0" l="0" r="0" t="0"/>
              <a:stretch/>
            </p:blipFill>
            <p:spPr>
              <a:xfrm>
                <a:off x="5764900" y="4347650"/>
                <a:ext cx="527875" cy="460774"/>
              </a:xfrm>
              <a:prstGeom prst="rect">
                <a:avLst/>
              </a:prstGeom>
              <a:noFill/>
              <a:ln>
                <a:noFill/>
              </a:ln>
            </p:spPr>
          </p:pic>
        </p:grpSp>
        <p:sp>
          <p:nvSpPr>
            <p:cNvPr id="203" name="Google Shape;203;p27"/>
            <p:cNvSpPr/>
            <p:nvPr/>
          </p:nvSpPr>
          <p:spPr>
            <a:xfrm>
              <a:off x="3978340" y="4004225"/>
              <a:ext cx="318300" cy="2010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04" name="Google Shape;204;p27"/>
            <p:cNvSpPr/>
            <p:nvPr/>
          </p:nvSpPr>
          <p:spPr>
            <a:xfrm>
              <a:off x="4012600" y="4240400"/>
              <a:ext cx="561300" cy="1074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grpSp>
      <p:pic>
        <p:nvPicPr>
          <p:cNvPr id="205" name="Google Shape;205;p27"/>
          <p:cNvPicPr preferRelativeResize="0"/>
          <p:nvPr/>
        </p:nvPicPr>
        <p:blipFill rotWithShape="1">
          <a:blip r:embed="rId9">
            <a:alphaModFix/>
          </a:blip>
          <a:srcRect b="0" l="0" r="0" t="9844"/>
          <a:stretch/>
        </p:blipFill>
        <p:spPr>
          <a:xfrm>
            <a:off x="5813979" y="4041798"/>
            <a:ext cx="12756021" cy="4826533"/>
          </a:xfrm>
          <a:prstGeom prst="rect">
            <a:avLst/>
          </a:prstGeom>
          <a:noFill/>
          <a:ln>
            <a:noFill/>
          </a:ln>
        </p:spPr>
      </p:pic>
      <p:cxnSp>
        <p:nvCxnSpPr>
          <p:cNvPr id="206" name="Google Shape;206;p27"/>
          <p:cNvCxnSpPr/>
          <p:nvPr/>
        </p:nvCxnSpPr>
        <p:spPr>
          <a:xfrm>
            <a:off x="7081400" y="6992000"/>
            <a:ext cx="3819900" cy="5115900"/>
          </a:xfrm>
          <a:prstGeom prst="straightConnector1">
            <a:avLst/>
          </a:prstGeom>
          <a:noFill/>
          <a:ln cap="flat" cmpd="sng" w="28575">
            <a:solidFill>
              <a:srgbClr val="000000"/>
            </a:solidFill>
            <a:prstDash val="solid"/>
            <a:round/>
            <a:headEnd len="sm" w="sm" type="none"/>
            <a:tailEnd len="med" w="med" type="triangle"/>
          </a:ln>
        </p:spPr>
      </p:cxnSp>
      <p:sp>
        <p:nvSpPr>
          <p:cNvPr id="207" name="Google Shape;207;p27"/>
          <p:cNvSpPr txBox="1"/>
          <p:nvPr/>
        </p:nvSpPr>
        <p:spPr>
          <a:xfrm>
            <a:off x="2573267" y="6031600"/>
            <a:ext cx="3082500" cy="16527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DCGAN</a:t>
            </a:r>
            <a:endParaRPr b="0" i="0" sz="3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generator</a:t>
            </a:r>
            <a:endParaRPr b="0" i="0" sz="3700" u="none" cap="none" strike="noStrike">
              <a:solidFill>
                <a:srgbClr val="000000"/>
              </a:solidFill>
              <a:latin typeface="Arial"/>
              <a:ea typeface="Arial"/>
              <a:cs typeface="Arial"/>
              <a:sym typeface="Arial"/>
            </a:endParaRPr>
          </a:p>
        </p:txBody>
      </p:sp>
      <p:sp>
        <p:nvSpPr>
          <p:cNvPr id="208" name="Google Shape;208;p27"/>
          <p:cNvSpPr txBox="1"/>
          <p:nvPr/>
        </p:nvSpPr>
        <p:spPr>
          <a:xfrm>
            <a:off x="2573267" y="10478067"/>
            <a:ext cx="3082500" cy="16527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None/>
            </a:pPr>
            <a:r>
              <a:rPr b="0" i="0" lang="en-US" sz="3700" u="none" cap="none" strike="noStrike">
                <a:solidFill>
                  <a:srgbClr val="000000"/>
                </a:solidFill>
                <a:latin typeface="Arial"/>
                <a:ea typeface="Arial"/>
                <a:cs typeface="Arial"/>
                <a:sym typeface="Arial"/>
              </a:rPr>
              <a:t>Pix2Pix</a:t>
            </a:r>
            <a:endParaRPr b="0" i="0" sz="3700" u="none" cap="none" strike="noStrike">
              <a:solidFill>
                <a:srgbClr val="000000"/>
              </a:solidFill>
              <a:latin typeface="Arial"/>
              <a:ea typeface="Arial"/>
              <a:cs typeface="Arial"/>
              <a:sym typeface="Arial"/>
            </a:endParaRPr>
          </a:p>
        </p:txBody>
      </p:sp>
      <p:sp>
        <p:nvSpPr>
          <p:cNvPr id="209" name="Google Shape;209;p27"/>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idx="1" type="body"/>
          </p:nvPr>
        </p:nvSpPr>
        <p:spPr>
          <a:xfrm>
            <a:off x="831200" y="2601000"/>
            <a:ext cx="22195200" cy="3698400"/>
          </a:xfrm>
          <a:prstGeom prst="rect">
            <a:avLst/>
          </a:prstGeom>
          <a:noFill/>
          <a:ln>
            <a:noFill/>
          </a:ln>
        </p:spPr>
        <p:txBody>
          <a:bodyPr anchorCtr="0" anchor="t" bIns="243775" lIns="243775" spcFirstLastPara="1" rIns="243775" wrap="square" tIns="243775">
            <a:noAutofit/>
          </a:bodyPr>
          <a:lstStyle/>
          <a:p>
            <a:pPr indent="-914375" lvl="0" marL="1219169" marR="0" rtl="0" algn="l">
              <a:lnSpc>
                <a:spcPct val="115000"/>
              </a:lnSpc>
              <a:spcBef>
                <a:spcPts val="0"/>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手把手帶大家刻 Pix2Pix </a:t>
            </a:r>
            <a:endParaRPr b="0" i="0" sz="4800" u="none" cap="none" strike="noStrike">
              <a:solidFill>
                <a:schemeClr val="dk1"/>
              </a:solidFill>
              <a:latin typeface="Arial"/>
              <a:ea typeface="Arial"/>
              <a:cs typeface="Arial"/>
              <a:sym typeface="Arial"/>
            </a:endParaRPr>
          </a:p>
          <a:p>
            <a:pPr indent="-914375" lvl="0" marL="1219169" marR="0" rtl="0" algn="l">
              <a:lnSpc>
                <a:spcPct val="115000"/>
              </a:lnSpc>
              <a:spcBef>
                <a:spcPts val="0"/>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資料集: Labels to Facade (256x256, RGB)</a:t>
            </a:r>
            <a:endParaRPr b="0" i="0" sz="4800" u="none" cap="none" strike="noStrike">
              <a:solidFill>
                <a:schemeClr val="dk1"/>
              </a:solidFill>
              <a:latin typeface="Arial"/>
              <a:ea typeface="Arial"/>
              <a:cs typeface="Arial"/>
              <a:sym typeface="Arial"/>
            </a:endParaRPr>
          </a:p>
        </p:txBody>
      </p:sp>
      <p:sp>
        <p:nvSpPr>
          <p:cNvPr id="215" name="Google Shape;215;p28"/>
          <p:cNvSpPr txBox="1"/>
          <p:nvPr>
            <p:ph type="title"/>
          </p:nvPr>
        </p:nvSpPr>
        <p:spPr>
          <a:xfrm>
            <a:off x="831200" y="242533"/>
            <a:ext cx="22721700" cy="14409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8500" u="none" cap="none" strike="noStrike">
                <a:solidFill>
                  <a:schemeClr val="dk1"/>
                </a:solidFill>
                <a:latin typeface="Arial"/>
                <a:ea typeface="Arial"/>
                <a:cs typeface="Arial"/>
                <a:sym typeface="Arial"/>
              </a:rPr>
              <a:t>Pix2Pix</a:t>
            </a:r>
            <a:endParaRPr b="0" i="0" sz="9600" u="none" cap="none" strike="noStrike">
              <a:solidFill>
                <a:schemeClr val="dk1"/>
              </a:solidFill>
              <a:latin typeface="Arial"/>
              <a:ea typeface="Arial"/>
              <a:cs typeface="Arial"/>
              <a:sym typeface="Arial"/>
            </a:endParaRPr>
          </a:p>
        </p:txBody>
      </p:sp>
      <p:sp>
        <p:nvSpPr>
          <p:cNvPr id="216" name="Google Shape;216;p28"/>
          <p:cNvSpPr txBox="1"/>
          <p:nvPr/>
        </p:nvSpPr>
        <p:spPr>
          <a:xfrm>
            <a:off x="831200" y="2362384"/>
            <a:ext cx="21682500" cy="751200"/>
          </a:xfrm>
          <a:prstGeom prst="rect">
            <a:avLst/>
          </a:prstGeom>
          <a:noFill/>
          <a:ln>
            <a:noFill/>
          </a:ln>
        </p:spPr>
        <p:txBody>
          <a:bodyPr anchorCtr="0" anchor="ctr" bIns="243775" lIns="243775" spcFirstLastPara="1" rIns="243775" wrap="square" tIns="243775">
            <a:noAutofit/>
          </a:bodyPr>
          <a:lstStyle/>
          <a:p>
            <a:pPr indent="0" lvl="0" marL="0" marR="0" rtl="0" algn="l">
              <a:lnSpc>
                <a:spcPct val="115000"/>
              </a:lnSpc>
              <a:spcBef>
                <a:spcPts val="0"/>
              </a:spcBef>
              <a:spcAft>
                <a:spcPts val="4267"/>
              </a:spcAft>
              <a:buNone/>
            </a:pPr>
            <a:r>
              <a:rPr b="0" i="0" lang="en-US" sz="4800" u="none" cap="none" strike="noStrike">
                <a:solidFill>
                  <a:schemeClr val="dk1"/>
                </a:solidFill>
                <a:latin typeface="Arial"/>
                <a:ea typeface="Arial"/>
                <a:cs typeface="Arial"/>
                <a:sym typeface="Arial"/>
              </a:rPr>
              <a:t>0</a:t>
            </a:r>
            <a:r>
              <a:rPr lang="en-US" sz="4800">
                <a:solidFill>
                  <a:schemeClr val="dk1"/>
                </a:solidFill>
              </a:rPr>
              <a:t>3</a:t>
            </a:r>
            <a:r>
              <a:rPr b="0" i="0" lang="en-US" sz="4800" u="none" cap="none" strike="noStrike">
                <a:solidFill>
                  <a:schemeClr val="dk1"/>
                </a:solidFill>
                <a:latin typeface="Arial"/>
                <a:ea typeface="Arial"/>
                <a:cs typeface="Arial"/>
                <a:sym typeface="Arial"/>
              </a:rPr>
              <a:t>_Condition_GAN/01_Pix2Pix.ipynb</a:t>
            </a:r>
            <a:endParaRPr b="0" i="0" sz="3700" u="none" cap="none" strike="noStrike">
              <a:solidFill>
                <a:srgbClr val="000000"/>
              </a:solidFill>
              <a:latin typeface="Arial"/>
              <a:ea typeface="Arial"/>
              <a:cs typeface="Arial"/>
              <a:sym typeface="Arial"/>
            </a:endParaRPr>
          </a:p>
        </p:txBody>
      </p:sp>
      <p:pic>
        <p:nvPicPr>
          <p:cNvPr id="217" name="Google Shape;217;p28"/>
          <p:cNvPicPr preferRelativeResize="0"/>
          <p:nvPr/>
        </p:nvPicPr>
        <p:blipFill rotWithShape="1">
          <a:blip r:embed="rId3">
            <a:alphaModFix/>
          </a:blip>
          <a:srcRect b="51176" l="41707" r="30221" t="0"/>
          <a:stretch/>
        </p:blipFill>
        <p:spPr>
          <a:xfrm>
            <a:off x="2318236" y="5295933"/>
            <a:ext cx="7282471" cy="4666399"/>
          </a:xfrm>
          <a:prstGeom prst="rect">
            <a:avLst/>
          </a:prstGeom>
          <a:noFill/>
          <a:ln>
            <a:noFill/>
          </a:ln>
        </p:spPr>
      </p:pic>
      <p:sp>
        <p:nvSpPr>
          <p:cNvPr id="218" name="Google Shape;218;p28"/>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831200" y="2601000"/>
            <a:ext cx="22195200" cy="41904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Clr>
                <a:schemeClr val="dk2"/>
              </a:buClr>
              <a:buSzPts val="1800"/>
              <a:buFont typeface="Arial"/>
              <a:buNone/>
            </a:pPr>
            <a:r>
              <a:rPr b="0" i="0" lang="en-US" sz="4800" u="none" cap="none" strike="noStrike">
                <a:solidFill>
                  <a:schemeClr val="dk1"/>
                </a:solidFill>
                <a:latin typeface="Arial"/>
                <a:ea typeface="Arial"/>
                <a:cs typeface="Arial"/>
                <a:sym typeface="Arial"/>
              </a:rPr>
              <a:t>Generator- Unet</a:t>
            </a:r>
            <a:endParaRPr b="0" i="0" sz="4800" u="none" cap="none" strike="noStrike">
              <a:solidFill>
                <a:schemeClr val="dk1"/>
              </a:solidFill>
              <a:latin typeface="Arial"/>
              <a:ea typeface="Arial"/>
              <a:cs typeface="Arial"/>
              <a:sym typeface="Arial"/>
            </a:endParaRPr>
          </a:p>
          <a:p>
            <a:pPr indent="-914375" lvl="0" marL="1219169" marR="0" rtl="0" algn="l">
              <a:lnSpc>
                <a:spcPct val="115000"/>
              </a:lnSpc>
              <a:spcBef>
                <a:spcPts val="4267"/>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前半段 Encoder feature maps 連結到後半段 Decoder 對應 feature maps</a:t>
            </a:r>
            <a:endParaRPr b="0" i="0" sz="4800" u="none" cap="none" strike="noStrike">
              <a:solidFill>
                <a:schemeClr val="dk1"/>
              </a:solidFill>
              <a:latin typeface="Arial"/>
              <a:ea typeface="Arial"/>
              <a:cs typeface="Arial"/>
              <a:sym typeface="Arial"/>
            </a:endParaRPr>
          </a:p>
        </p:txBody>
      </p:sp>
      <p:sp>
        <p:nvSpPr>
          <p:cNvPr id="224" name="Google Shape;224;p29"/>
          <p:cNvSpPr txBox="1"/>
          <p:nvPr>
            <p:ph type="title"/>
          </p:nvPr>
        </p:nvSpPr>
        <p:spPr>
          <a:xfrm>
            <a:off x="831200" y="242533"/>
            <a:ext cx="22721700" cy="14409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8500" u="none" cap="none" strike="noStrike">
                <a:solidFill>
                  <a:schemeClr val="dk1"/>
                </a:solidFill>
                <a:latin typeface="Arial"/>
                <a:ea typeface="Arial"/>
                <a:cs typeface="Arial"/>
                <a:sym typeface="Arial"/>
              </a:rPr>
              <a:t>Pix2Pix</a:t>
            </a:r>
            <a:endParaRPr b="0" i="0" sz="9600" u="none" cap="none" strike="noStrike">
              <a:solidFill>
                <a:schemeClr val="dk1"/>
              </a:solidFill>
              <a:latin typeface="Arial"/>
              <a:ea typeface="Arial"/>
              <a:cs typeface="Arial"/>
              <a:sym typeface="Arial"/>
            </a:endParaRPr>
          </a:p>
        </p:txBody>
      </p:sp>
      <p:sp>
        <p:nvSpPr>
          <p:cNvPr id="225" name="Google Shape;225;p29"/>
          <p:cNvSpPr txBox="1"/>
          <p:nvPr/>
        </p:nvSpPr>
        <p:spPr>
          <a:xfrm>
            <a:off x="831200" y="2362384"/>
            <a:ext cx="21682500" cy="751200"/>
          </a:xfrm>
          <a:prstGeom prst="rect">
            <a:avLst/>
          </a:prstGeom>
          <a:noFill/>
          <a:ln>
            <a:noFill/>
          </a:ln>
        </p:spPr>
        <p:txBody>
          <a:bodyPr anchorCtr="0" anchor="ctr" bIns="243775" lIns="243775" spcFirstLastPara="1" rIns="243775" wrap="square" tIns="243775">
            <a:noAutofit/>
          </a:bodyPr>
          <a:lstStyle/>
          <a:p>
            <a:pPr indent="0" lvl="0" marL="0" marR="0" rtl="0" algn="l">
              <a:lnSpc>
                <a:spcPct val="115000"/>
              </a:lnSpc>
              <a:spcBef>
                <a:spcPts val="0"/>
              </a:spcBef>
              <a:spcAft>
                <a:spcPts val="4267"/>
              </a:spcAft>
              <a:buNone/>
            </a:pPr>
            <a:r>
              <a:rPr b="0" i="0" lang="en-US" sz="4800" u="none" cap="none" strike="noStrike">
                <a:solidFill>
                  <a:schemeClr val="dk1"/>
                </a:solidFill>
                <a:latin typeface="Arial"/>
                <a:ea typeface="Arial"/>
                <a:cs typeface="Arial"/>
                <a:sym typeface="Arial"/>
              </a:rPr>
              <a:t>0</a:t>
            </a:r>
            <a:r>
              <a:rPr lang="en-US" sz="4800">
                <a:solidFill>
                  <a:schemeClr val="dk1"/>
                </a:solidFill>
              </a:rPr>
              <a:t>3</a:t>
            </a:r>
            <a:r>
              <a:rPr b="0" i="0" lang="en-US" sz="4800" u="none" cap="none" strike="noStrike">
                <a:solidFill>
                  <a:schemeClr val="dk1"/>
                </a:solidFill>
                <a:latin typeface="Arial"/>
                <a:ea typeface="Arial"/>
                <a:cs typeface="Arial"/>
                <a:sym typeface="Arial"/>
              </a:rPr>
              <a:t>_Condition_GAN/01_Pix2Pix.ipynb</a:t>
            </a:r>
            <a:endParaRPr b="0" i="0" sz="3700" u="none" cap="none" strike="noStrike">
              <a:solidFill>
                <a:srgbClr val="000000"/>
              </a:solidFill>
              <a:latin typeface="Arial"/>
              <a:ea typeface="Arial"/>
              <a:cs typeface="Arial"/>
              <a:sym typeface="Arial"/>
            </a:endParaRPr>
          </a:p>
        </p:txBody>
      </p:sp>
      <p:sp>
        <p:nvSpPr>
          <p:cNvPr id="226" name="Google Shape;226;p29"/>
          <p:cNvSpPr/>
          <p:nvPr/>
        </p:nvSpPr>
        <p:spPr>
          <a:xfrm>
            <a:off x="2006133" y="6880800"/>
            <a:ext cx="871200" cy="52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27" name="Google Shape;227;p29"/>
          <p:cNvSpPr/>
          <p:nvPr/>
        </p:nvSpPr>
        <p:spPr>
          <a:xfrm>
            <a:off x="3395467" y="7562000"/>
            <a:ext cx="871200" cy="390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28" name="Google Shape;228;p29"/>
          <p:cNvSpPr/>
          <p:nvPr/>
        </p:nvSpPr>
        <p:spPr>
          <a:xfrm>
            <a:off x="4797035" y="7798467"/>
            <a:ext cx="871200" cy="32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29" name="Google Shape;229;p29"/>
          <p:cNvSpPr/>
          <p:nvPr/>
        </p:nvSpPr>
        <p:spPr>
          <a:xfrm>
            <a:off x="6192501" y="8125200"/>
            <a:ext cx="871200" cy="27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0" name="Google Shape;230;p29"/>
          <p:cNvSpPr/>
          <p:nvPr/>
        </p:nvSpPr>
        <p:spPr>
          <a:xfrm>
            <a:off x="7588000" y="8496800"/>
            <a:ext cx="871200" cy="204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1" name="Google Shape;231;p29"/>
          <p:cNvSpPr/>
          <p:nvPr/>
        </p:nvSpPr>
        <p:spPr>
          <a:xfrm>
            <a:off x="8983467" y="8695600"/>
            <a:ext cx="871200" cy="164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2" name="Google Shape;232;p29"/>
          <p:cNvSpPr/>
          <p:nvPr/>
        </p:nvSpPr>
        <p:spPr>
          <a:xfrm>
            <a:off x="10378933" y="8940400"/>
            <a:ext cx="871200" cy="115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3" name="Google Shape;233;p29"/>
          <p:cNvSpPr/>
          <p:nvPr/>
        </p:nvSpPr>
        <p:spPr>
          <a:xfrm>
            <a:off x="11774400" y="9083200"/>
            <a:ext cx="871200" cy="86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4" name="Google Shape;234;p29"/>
          <p:cNvSpPr/>
          <p:nvPr/>
        </p:nvSpPr>
        <p:spPr>
          <a:xfrm>
            <a:off x="21542667" y="6880800"/>
            <a:ext cx="871200" cy="52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5" name="Google Shape;235;p29"/>
          <p:cNvSpPr/>
          <p:nvPr/>
        </p:nvSpPr>
        <p:spPr>
          <a:xfrm>
            <a:off x="20147200" y="7562000"/>
            <a:ext cx="871200" cy="390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6" name="Google Shape;236;p29"/>
          <p:cNvSpPr/>
          <p:nvPr/>
        </p:nvSpPr>
        <p:spPr>
          <a:xfrm>
            <a:off x="18751702" y="7798467"/>
            <a:ext cx="871200" cy="32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7" name="Google Shape;237;p29"/>
          <p:cNvSpPr/>
          <p:nvPr/>
        </p:nvSpPr>
        <p:spPr>
          <a:xfrm>
            <a:off x="17356234" y="8054467"/>
            <a:ext cx="871200" cy="27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8" name="Google Shape;238;p29"/>
          <p:cNvSpPr/>
          <p:nvPr/>
        </p:nvSpPr>
        <p:spPr>
          <a:xfrm>
            <a:off x="15960800" y="8496800"/>
            <a:ext cx="871200" cy="204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39" name="Google Shape;239;p29"/>
          <p:cNvSpPr/>
          <p:nvPr/>
        </p:nvSpPr>
        <p:spPr>
          <a:xfrm>
            <a:off x="14565333" y="8695600"/>
            <a:ext cx="871200" cy="164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40" name="Google Shape;240;p29"/>
          <p:cNvSpPr/>
          <p:nvPr/>
        </p:nvSpPr>
        <p:spPr>
          <a:xfrm>
            <a:off x="13169867" y="8940400"/>
            <a:ext cx="871200" cy="115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41" name="Google Shape;241;p29"/>
          <p:cNvSpPr/>
          <p:nvPr/>
        </p:nvSpPr>
        <p:spPr>
          <a:xfrm>
            <a:off x="12995467" y="8695600"/>
            <a:ext cx="871200" cy="1152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42" name="Google Shape;242;p29"/>
          <p:cNvSpPr/>
          <p:nvPr/>
        </p:nvSpPr>
        <p:spPr>
          <a:xfrm>
            <a:off x="14368600" y="8450800"/>
            <a:ext cx="871200" cy="164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43" name="Google Shape;243;p29"/>
          <p:cNvSpPr/>
          <p:nvPr/>
        </p:nvSpPr>
        <p:spPr>
          <a:xfrm>
            <a:off x="15786380" y="8296677"/>
            <a:ext cx="871200" cy="2040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44" name="Google Shape;244;p29"/>
          <p:cNvSpPr/>
          <p:nvPr/>
        </p:nvSpPr>
        <p:spPr>
          <a:xfrm>
            <a:off x="17132852" y="7880400"/>
            <a:ext cx="871200" cy="2783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45" name="Google Shape;245;p29"/>
          <p:cNvSpPr/>
          <p:nvPr/>
        </p:nvSpPr>
        <p:spPr>
          <a:xfrm>
            <a:off x="18479302" y="7606677"/>
            <a:ext cx="871200" cy="329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46" name="Google Shape;246;p29"/>
          <p:cNvSpPr/>
          <p:nvPr/>
        </p:nvSpPr>
        <p:spPr>
          <a:xfrm>
            <a:off x="19939645" y="7390973"/>
            <a:ext cx="871200" cy="3909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sp>
        <p:nvSpPr>
          <p:cNvPr id="247" name="Google Shape;247;p29"/>
          <p:cNvSpPr/>
          <p:nvPr/>
        </p:nvSpPr>
        <p:spPr>
          <a:xfrm>
            <a:off x="21332984" y="6685283"/>
            <a:ext cx="871200" cy="5271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cxnSp>
        <p:nvCxnSpPr>
          <p:cNvPr id="248" name="Google Shape;248;p29"/>
          <p:cNvCxnSpPr/>
          <p:nvPr/>
        </p:nvCxnSpPr>
        <p:spPr>
          <a:xfrm>
            <a:off x="3127400" y="12040600"/>
            <a:ext cx="18004800" cy="0"/>
          </a:xfrm>
          <a:prstGeom prst="straightConnector1">
            <a:avLst/>
          </a:prstGeom>
          <a:noFill/>
          <a:ln cap="flat" cmpd="sng" w="9525">
            <a:solidFill>
              <a:schemeClr val="dk2"/>
            </a:solidFill>
            <a:prstDash val="dash"/>
            <a:round/>
            <a:headEnd len="sm" w="sm" type="none"/>
            <a:tailEnd len="med" w="med" type="triangle"/>
          </a:ln>
        </p:spPr>
      </p:cxnSp>
      <p:cxnSp>
        <p:nvCxnSpPr>
          <p:cNvPr id="249" name="Google Shape;249;p29"/>
          <p:cNvCxnSpPr/>
          <p:nvPr/>
        </p:nvCxnSpPr>
        <p:spPr>
          <a:xfrm>
            <a:off x="11464067" y="8712109"/>
            <a:ext cx="1496700" cy="22500"/>
          </a:xfrm>
          <a:prstGeom prst="straightConnector1">
            <a:avLst/>
          </a:prstGeom>
          <a:noFill/>
          <a:ln cap="flat" cmpd="sng" w="9525">
            <a:solidFill>
              <a:schemeClr val="dk2"/>
            </a:solidFill>
            <a:prstDash val="dash"/>
            <a:round/>
            <a:headEnd len="sm" w="sm" type="none"/>
            <a:tailEnd len="med" w="med" type="triangle"/>
          </a:ln>
        </p:spPr>
      </p:cxnSp>
      <p:sp>
        <p:nvSpPr>
          <p:cNvPr id="250" name="Google Shape;250;p29"/>
          <p:cNvSpPr txBox="1"/>
          <p:nvPr/>
        </p:nvSpPr>
        <p:spPr>
          <a:xfrm>
            <a:off x="5668267" y="12521067"/>
            <a:ext cx="3011100" cy="867300"/>
          </a:xfrm>
          <a:prstGeom prst="rect">
            <a:avLst/>
          </a:prstGeom>
          <a:noFill/>
          <a:ln>
            <a:noFill/>
          </a:ln>
        </p:spPr>
        <p:txBody>
          <a:bodyPr anchorCtr="0" anchor="ctr" bIns="243775" lIns="243775" spcFirstLastPara="1" rIns="243775" wrap="square" tIns="243775">
            <a:noAutofit/>
          </a:bodyPr>
          <a:lstStyle/>
          <a:p>
            <a:pPr indent="0" lvl="0" marL="0" marR="0" rtl="0" algn="l">
              <a:lnSpc>
                <a:spcPct val="115000"/>
              </a:lnSpc>
              <a:spcBef>
                <a:spcPts val="0"/>
              </a:spcBef>
              <a:spcAft>
                <a:spcPts val="0"/>
              </a:spcAft>
              <a:buNone/>
            </a:pPr>
            <a:r>
              <a:rPr b="0" i="0" lang="en-US" sz="4800" u="none" cap="none" strike="noStrike">
                <a:solidFill>
                  <a:schemeClr val="dk1"/>
                </a:solidFill>
                <a:latin typeface="Arial"/>
                <a:ea typeface="Arial"/>
                <a:cs typeface="Arial"/>
                <a:sym typeface="Arial"/>
              </a:rPr>
              <a:t>Encoder</a:t>
            </a:r>
            <a:endParaRPr b="0" i="0" sz="3700" u="none" cap="none" strike="noStrike">
              <a:solidFill>
                <a:srgbClr val="000000"/>
              </a:solidFill>
              <a:latin typeface="Arial"/>
              <a:ea typeface="Arial"/>
              <a:cs typeface="Arial"/>
              <a:sym typeface="Arial"/>
            </a:endParaRPr>
          </a:p>
        </p:txBody>
      </p:sp>
      <p:sp>
        <p:nvSpPr>
          <p:cNvPr id="251" name="Google Shape;251;p29"/>
          <p:cNvSpPr txBox="1"/>
          <p:nvPr/>
        </p:nvSpPr>
        <p:spPr>
          <a:xfrm>
            <a:off x="15786400" y="12521067"/>
            <a:ext cx="3011100" cy="867300"/>
          </a:xfrm>
          <a:prstGeom prst="rect">
            <a:avLst/>
          </a:prstGeom>
          <a:noFill/>
          <a:ln>
            <a:noFill/>
          </a:ln>
        </p:spPr>
        <p:txBody>
          <a:bodyPr anchorCtr="0" anchor="ctr" bIns="243775" lIns="243775" spcFirstLastPara="1" rIns="243775" wrap="square" tIns="243775">
            <a:noAutofit/>
          </a:bodyPr>
          <a:lstStyle/>
          <a:p>
            <a:pPr indent="0" lvl="0" marL="0" marR="0" rtl="0" algn="l">
              <a:lnSpc>
                <a:spcPct val="115000"/>
              </a:lnSpc>
              <a:spcBef>
                <a:spcPts val="0"/>
              </a:spcBef>
              <a:spcAft>
                <a:spcPts val="0"/>
              </a:spcAft>
              <a:buNone/>
            </a:pPr>
            <a:r>
              <a:rPr b="0" i="0" lang="en-US" sz="4800" u="none" cap="none" strike="noStrike">
                <a:solidFill>
                  <a:schemeClr val="dk1"/>
                </a:solidFill>
                <a:latin typeface="Arial"/>
                <a:ea typeface="Arial"/>
                <a:cs typeface="Arial"/>
                <a:sym typeface="Arial"/>
              </a:rPr>
              <a:t>Decoder</a:t>
            </a:r>
            <a:endParaRPr b="0" i="0" sz="3700" u="none" cap="none" strike="noStrike">
              <a:solidFill>
                <a:srgbClr val="000000"/>
              </a:solidFill>
              <a:latin typeface="Arial"/>
              <a:ea typeface="Arial"/>
              <a:cs typeface="Arial"/>
              <a:sym typeface="Arial"/>
            </a:endParaRPr>
          </a:p>
        </p:txBody>
      </p:sp>
      <p:sp>
        <p:nvSpPr>
          <p:cNvPr id="252" name="Google Shape;252;p29"/>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0"/>
          <p:cNvSpPr txBox="1"/>
          <p:nvPr>
            <p:ph idx="1" type="body"/>
          </p:nvPr>
        </p:nvSpPr>
        <p:spPr>
          <a:xfrm>
            <a:off x="831200" y="2601000"/>
            <a:ext cx="22195200" cy="14409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4267"/>
              </a:spcAft>
              <a:buClr>
                <a:schemeClr val="dk2"/>
              </a:buClr>
              <a:buSzPts val="1800"/>
              <a:buFont typeface="Arial"/>
              <a:buNone/>
            </a:pPr>
            <a:r>
              <a:rPr b="0" i="0" lang="en-US" sz="4800" u="none" cap="none" strike="noStrike">
                <a:solidFill>
                  <a:schemeClr val="dk1"/>
                </a:solidFill>
                <a:latin typeface="Arial"/>
                <a:ea typeface="Arial"/>
                <a:cs typeface="Arial"/>
                <a:sym typeface="Arial"/>
              </a:rPr>
              <a:t>Generator</a:t>
            </a:r>
            <a:endParaRPr b="0" i="0" sz="4800" u="none" cap="none" strike="noStrike">
              <a:solidFill>
                <a:schemeClr val="dk1"/>
              </a:solidFill>
              <a:latin typeface="Arial"/>
              <a:ea typeface="Arial"/>
              <a:cs typeface="Arial"/>
              <a:sym typeface="Arial"/>
            </a:endParaRPr>
          </a:p>
        </p:txBody>
      </p:sp>
      <p:sp>
        <p:nvSpPr>
          <p:cNvPr id="258" name="Google Shape;258;p30"/>
          <p:cNvSpPr txBox="1"/>
          <p:nvPr>
            <p:ph type="title"/>
          </p:nvPr>
        </p:nvSpPr>
        <p:spPr>
          <a:xfrm>
            <a:off x="831200" y="242533"/>
            <a:ext cx="22721700" cy="14409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8500" u="none" cap="none" strike="noStrike">
                <a:solidFill>
                  <a:schemeClr val="dk1"/>
                </a:solidFill>
                <a:latin typeface="Arial"/>
                <a:ea typeface="Arial"/>
                <a:cs typeface="Arial"/>
                <a:sym typeface="Arial"/>
              </a:rPr>
              <a:t>Pix2Pix</a:t>
            </a:r>
            <a:endParaRPr b="0" i="0" sz="9600" u="none" cap="none" strike="noStrike">
              <a:solidFill>
                <a:schemeClr val="dk1"/>
              </a:solidFill>
              <a:latin typeface="Arial"/>
              <a:ea typeface="Arial"/>
              <a:cs typeface="Arial"/>
              <a:sym typeface="Arial"/>
            </a:endParaRPr>
          </a:p>
        </p:txBody>
      </p:sp>
      <p:sp>
        <p:nvSpPr>
          <p:cNvPr id="259" name="Google Shape;259;p30"/>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grpSp>
        <p:nvGrpSpPr>
          <p:cNvPr id="260" name="Google Shape;260;p30"/>
          <p:cNvGrpSpPr/>
          <p:nvPr/>
        </p:nvGrpSpPr>
        <p:grpSpPr>
          <a:xfrm>
            <a:off x="4987522" y="2398231"/>
            <a:ext cx="15176262" cy="11228516"/>
            <a:chOff x="1870297" y="899325"/>
            <a:chExt cx="5691027" cy="4210641"/>
          </a:xfrm>
        </p:grpSpPr>
        <p:grpSp>
          <p:nvGrpSpPr>
            <p:cNvPr id="261" name="Google Shape;261;p30"/>
            <p:cNvGrpSpPr/>
            <p:nvPr/>
          </p:nvGrpSpPr>
          <p:grpSpPr>
            <a:xfrm>
              <a:off x="1870297" y="899325"/>
              <a:ext cx="5691027" cy="4210641"/>
              <a:chOff x="2007525" y="631250"/>
              <a:chExt cx="4772750" cy="3574398"/>
            </a:xfrm>
          </p:grpSpPr>
          <p:pic>
            <p:nvPicPr>
              <p:cNvPr id="262" name="Google Shape;262;p30"/>
              <p:cNvPicPr preferRelativeResize="0"/>
              <p:nvPr/>
            </p:nvPicPr>
            <p:blipFill rotWithShape="1">
              <a:blip r:embed="rId3">
                <a:alphaModFix/>
              </a:blip>
              <a:srcRect b="0" l="695" r="0" t="0"/>
              <a:stretch/>
            </p:blipFill>
            <p:spPr>
              <a:xfrm>
                <a:off x="2007525" y="631250"/>
                <a:ext cx="4772749" cy="3323025"/>
              </a:xfrm>
              <a:prstGeom prst="rect">
                <a:avLst/>
              </a:prstGeom>
              <a:noFill/>
              <a:ln>
                <a:noFill/>
              </a:ln>
            </p:spPr>
          </p:pic>
          <p:pic>
            <p:nvPicPr>
              <p:cNvPr id="263" name="Google Shape;263;p30"/>
              <p:cNvPicPr preferRelativeResize="0"/>
              <p:nvPr/>
            </p:nvPicPr>
            <p:blipFill rotWithShape="1">
              <a:blip r:embed="rId4">
                <a:alphaModFix/>
              </a:blip>
              <a:srcRect b="0" l="0" r="695" t="0"/>
              <a:stretch/>
            </p:blipFill>
            <p:spPr>
              <a:xfrm>
                <a:off x="2007525" y="3942623"/>
                <a:ext cx="4772750" cy="263025"/>
              </a:xfrm>
              <a:prstGeom prst="rect">
                <a:avLst/>
              </a:prstGeom>
              <a:noFill/>
              <a:ln>
                <a:noFill/>
              </a:ln>
            </p:spPr>
          </p:pic>
        </p:grpSp>
        <p:pic>
          <p:nvPicPr>
            <p:cNvPr id="264" name="Google Shape;264;p30"/>
            <p:cNvPicPr preferRelativeResize="0"/>
            <p:nvPr/>
          </p:nvPicPr>
          <p:blipFill rotWithShape="1">
            <a:blip r:embed="rId4">
              <a:alphaModFix/>
            </a:blip>
            <a:srcRect b="0" l="87046" r="695" t="59415"/>
            <a:stretch/>
          </p:blipFill>
          <p:spPr>
            <a:xfrm>
              <a:off x="2252425" y="1182650"/>
              <a:ext cx="1366574" cy="9465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idx="1" type="body"/>
          </p:nvPr>
        </p:nvSpPr>
        <p:spPr>
          <a:xfrm>
            <a:off x="831200" y="2601000"/>
            <a:ext cx="22195200" cy="14409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4267"/>
              </a:spcAft>
              <a:buClr>
                <a:schemeClr val="dk2"/>
              </a:buClr>
              <a:buSzPts val="1800"/>
              <a:buFont typeface="Arial"/>
              <a:buNone/>
            </a:pPr>
            <a:r>
              <a:rPr b="0" i="0" lang="en-US" sz="4800" u="none" cap="none" strike="noStrike">
                <a:solidFill>
                  <a:schemeClr val="dk1"/>
                </a:solidFill>
                <a:latin typeface="Arial"/>
                <a:ea typeface="Arial"/>
                <a:cs typeface="Arial"/>
                <a:sym typeface="Arial"/>
              </a:rPr>
              <a:t>Discriminator</a:t>
            </a:r>
            <a:endParaRPr b="0" i="0" sz="4800" u="none" cap="none" strike="noStrike">
              <a:solidFill>
                <a:schemeClr val="dk1"/>
              </a:solidFill>
              <a:latin typeface="Arial"/>
              <a:ea typeface="Arial"/>
              <a:cs typeface="Arial"/>
              <a:sym typeface="Arial"/>
            </a:endParaRPr>
          </a:p>
        </p:txBody>
      </p:sp>
      <p:sp>
        <p:nvSpPr>
          <p:cNvPr id="270" name="Google Shape;270;p31"/>
          <p:cNvSpPr txBox="1"/>
          <p:nvPr>
            <p:ph type="title"/>
          </p:nvPr>
        </p:nvSpPr>
        <p:spPr>
          <a:xfrm>
            <a:off x="831200" y="242533"/>
            <a:ext cx="22721700" cy="14409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8500" u="none" cap="none" strike="noStrike">
                <a:solidFill>
                  <a:schemeClr val="dk1"/>
                </a:solidFill>
                <a:latin typeface="Arial"/>
                <a:ea typeface="Arial"/>
                <a:cs typeface="Arial"/>
                <a:sym typeface="Arial"/>
              </a:rPr>
              <a:t>Pix2Pix</a:t>
            </a:r>
            <a:endParaRPr b="0" i="0" sz="9600" u="none" cap="none" strike="noStrike">
              <a:solidFill>
                <a:schemeClr val="dk1"/>
              </a:solidFill>
              <a:latin typeface="Arial"/>
              <a:ea typeface="Arial"/>
              <a:cs typeface="Arial"/>
              <a:sym typeface="Arial"/>
            </a:endParaRPr>
          </a:p>
        </p:txBody>
      </p:sp>
      <p:sp>
        <p:nvSpPr>
          <p:cNvPr id="271" name="Google Shape;271;p31"/>
          <p:cNvSpPr txBox="1"/>
          <p:nvPr/>
        </p:nvSpPr>
        <p:spPr>
          <a:xfrm>
            <a:off x="831200" y="2362384"/>
            <a:ext cx="21682500" cy="751200"/>
          </a:xfrm>
          <a:prstGeom prst="rect">
            <a:avLst/>
          </a:prstGeom>
          <a:noFill/>
          <a:ln>
            <a:noFill/>
          </a:ln>
        </p:spPr>
        <p:txBody>
          <a:bodyPr anchorCtr="0" anchor="ctr" bIns="243775" lIns="243775" spcFirstLastPara="1" rIns="243775" wrap="square" tIns="243775">
            <a:noAutofit/>
          </a:bodyPr>
          <a:lstStyle/>
          <a:p>
            <a:pPr indent="0" lvl="0" marL="0" marR="0" rtl="0" algn="l">
              <a:lnSpc>
                <a:spcPct val="115000"/>
              </a:lnSpc>
              <a:spcBef>
                <a:spcPts val="0"/>
              </a:spcBef>
              <a:spcAft>
                <a:spcPts val="4267"/>
              </a:spcAft>
              <a:buNone/>
            </a:pPr>
            <a:r>
              <a:rPr b="0" i="0" lang="en-US" sz="4800" u="none" cap="none" strike="noStrike">
                <a:solidFill>
                  <a:schemeClr val="dk1"/>
                </a:solidFill>
                <a:latin typeface="Arial"/>
                <a:ea typeface="Arial"/>
                <a:cs typeface="Arial"/>
                <a:sym typeface="Arial"/>
              </a:rPr>
              <a:t>0</a:t>
            </a:r>
            <a:r>
              <a:rPr lang="en-US" sz="4800">
                <a:solidFill>
                  <a:schemeClr val="dk1"/>
                </a:solidFill>
              </a:rPr>
              <a:t>3</a:t>
            </a:r>
            <a:r>
              <a:rPr b="0" i="0" lang="en-US" sz="4800" u="none" cap="none" strike="noStrike">
                <a:solidFill>
                  <a:schemeClr val="dk1"/>
                </a:solidFill>
                <a:latin typeface="Arial"/>
                <a:ea typeface="Arial"/>
                <a:cs typeface="Arial"/>
                <a:sym typeface="Arial"/>
              </a:rPr>
              <a:t>_Condition_GAN/01_Pix2Pix.ipynb</a:t>
            </a:r>
            <a:endParaRPr b="0" i="0" sz="3700" u="none" cap="none" strike="noStrike">
              <a:solidFill>
                <a:srgbClr val="000000"/>
              </a:solidFill>
              <a:latin typeface="Arial"/>
              <a:ea typeface="Arial"/>
              <a:cs typeface="Arial"/>
              <a:sym typeface="Arial"/>
            </a:endParaRPr>
          </a:p>
        </p:txBody>
      </p:sp>
      <p:pic>
        <p:nvPicPr>
          <p:cNvPr id="272" name="Google Shape;272;p31"/>
          <p:cNvPicPr preferRelativeResize="0"/>
          <p:nvPr/>
        </p:nvPicPr>
        <p:blipFill rotWithShape="1">
          <a:blip r:embed="rId3">
            <a:alphaModFix/>
          </a:blip>
          <a:srcRect b="0" l="0" r="0" t="0"/>
          <a:stretch/>
        </p:blipFill>
        <p:spPr>
          <a:xfrm>
            <a:off x="1566268" y="4414399"/>
            <a:ext cx="20212269" cy="7324467"/>
          </a:xfrm>
          <a:prstGeom prst="rect">
            <a:avLst/>
          </a:prstGeom>
          <a:noFill/>
          <a:ln>
            <a:noFill/>
          </a:ln>
        </p:spPr>
      </p:pic>
      <p:sp>
        <p:nvSpPr>
          <p:cNvPr id="273" name="Google Shape;273;p31"/>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1328200" y="5496667"/>
            <a:ext cx="6112800" cy="2156800"/>
          </a:xfrm>
          <a:prstGeom prst="rect">
            <a:avLst/>
          </a:prstGeom>
          <a:noFill/>
          <a:ln>
            <a:noFill/>
          </a:ln>
        </p:spPr>
        <p:txBody>
          <a:bodyPr anchorCtr="0" anchor="ctr" bIns="71375" lIns="71375" spcFirstLastPara="1" rIns="71375" wrap="square" tIns="71375">
            <a:noAutofit/>
          </a:bodyPr>
          <a:lstStyle/>
          <a:p>
            <a:pPr indent="-203194" lvl="0" marL="609585" marR="0" rtl="0" algn="l">
              <a:lnSpc>
                <a:spcPct val="100000"/>
              </a:lnSpc>
              <a:spcBef>
                <a:spcPts val="0"/>
              </a:spcBef>
              <a:spcAft>
                <a:spcPts val="0"/>
              </a:spcAft>
              <a:buClr>
                <a:srgbClr val="000000"/>
              </a:buClr>
              <a:buSzPts val="2400"/>
              <a:buFont typeface="Helvetica Neue"/>
              <a:buNone/>
            </a:pPr>
            <a:r>
              <a:rPr b="1" i="0" lang="en-US" sz="9600" u="none" cap="none" strike="noStrike">
                <a:solidFill>
                  <a:srgbClr val="000000"/>
                </a:solidFill>
                <a:latin typeface="Arial"/>
                <a:ea typeface="Arial"/>
                <a:cs typeface="Arial"/>
                <a:sym typeface="Arial"/>
              </a:rPr>
              <a:t>課程內容</a:t>
            </a:r>
            <a:endParaRPr b="1" i="0" sz="9600" u="none" cap="none" strike="noStrike">
              <a:solidFill>
                <a:srgbClr val="000000"/>
              </a:solidFill>
              <a:latin typeface="Arial"/>
              <a:ea typeface="Arial"/>
              <a:cs typeface="Arial"/>
              <a:sym typeface="Arial"/>
            </a:endParaRPr>
          </a:p>
        </p:txBody>
      </p:sp>
      <p:sp>
        <p:nvSpPr>
          <p:cNvPr id="113" name="Google Shape;113;p19"/>
          <p:cNvSpPr/>
          <p:nvPr/>
        </p:nvSpPr>
        <p:spPr>
          <a:xfrm>
            <a:off x="8264267" y="488000"/>
            <a:ext cx="16120000" cy="12457601"/>
          </a:xfrm>
          <a:prstGeom prst="rect">
            <a:avLst/>
          </a:prstGeom>
          <a:solidFill>
            <a:srgbClr val="FCE5CD"/>
          </a:solid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None/>
            </a:pPr>
            <a:r>
              <a:t/>
            </a:r>
            <a:endParaRPr b="0" i="0" sz="3700" u="none" cap="none" strike="noStrike">
              <a:solidFill>
                <a:srgbClr val="000000"/>
              </a:solidFill>
              <a:latin typeface="Arial"/>
              <a:ea typeface="Arial"/>
              <a:cs typeface="Arial"/>
              <a:sym typeface="Arial"/>
            </a:endParaRPr>
          </a:p>
        </p:txBody>
      </p:sp>
      <p:cxnSp>
        <p:nvCxnSpPr>
          <p:cNvPr id="114" name="Google Shape;114;p19"/>
          <p:cNvCxnSpPr/>
          <p:nvPr/>
        </p:nvCxnSpPr>
        <p:spPr>
          <a:xfrm flipH="1" rot="10800000">
            <a:off x="674667" y="7449667"/>
            <a:ext cx="6923200" cy="24800"/>
          </a:xfrm>
          <a:prstGeom prst="straightConnector1">
            <a:avLst/>
          </a:prstGeom>
          <a:noFill/>
          <a:ln cap="flat" cmpd="sng" w="38100">
            <a:solidFill>
              <a:srgbClr val="8E7CC3"/>
            </a:solidFill>
            <a:prstDash val="solid"/>
            <a:round/>
            <a:headEnd len="sm" w="sm" type="none"/>
            <a:tailEnd len="sm" w="sm" type="none"/>
          </a:ln>
        </p:spPr>
      </p:cxnSp>
      <p:sp>
        <p:nvSpPr>
          <p:cNvPr id="115" name="Google Shape;115;p19"/>
          <p:cNvSpPr txBox="1"/>
          <p:nvPr/>
        </p:nvSpPr>
        <p:spPr>
          <a:xfrm>
            <a:off x="8617600" y="2066733"/>
            <a:ext cx="15824000" cy="100328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None/>
            </a:pPr>
            <a:r>
              <a:t/>
            </a:r>
            <a:endParaRPr b="0" i="0" sz="64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rPr lang="en-US" sz="6400">
                <a:solidFill>
                  <a:schemeClr val="dk1"/>
                </a:solidFill>
              </a:rPr>
              <a:t>1.  Conditional GAN </a:t>
            </a:r>
            <a:endParaRPr sz="6400">
              <a:solidFill>
                <a:schemeClr val="dk1"/>
              </a:solidFill>
            </a:endParaRPr>
          </a:p>
          <a:p>
            <a:pPr indent="-1015974" lvl="0" marL="2438339" rtl="0" algn="l">
              <a:lnSpc>
                <a:spcPct val="115000"/>
              </a:lnSpc>
              <a:spcBef>
                <a:spcPts val="0"/>
              </a:spcBef>
              <a:spcAft>
                <a:spcPts val="0"/>
              </a:spcAft>
              <a:buClr>
                <a:schemeClr val="dk1"/>
              </a:buClr>
              <a:buSzPts val="2400"/>
              <a:buChar char="●"/>
            </a:pPr>
            <a:r>
              <a:rPr lang="en-US" sz="6400">
                <a:solidFill>
                  <a:schemeClr val="dk1"/>
                </a:solidFill>
              </a:rPr>
              <a:t>Conditional GAN原理理論說明</a:t>
            </a:r>
            <a:endParaRPr>
              <a:solidFill>
                <a:schemeClr val="dk1"/>
              </a:solidFill>
            </a:endParaRPr>
          </a:p>
          <a:p>
            <a:pPr indent="-1015974" lvl="0" marL="2438339" rtl="0" algn="l">
              <a:lnSpc>
                <a:spcPct val="115000"/>
              </a:lnSpc>
              <a:spcBef>
                <a:spcPts val="0"/>
              </a:spcBef>
              <a:spcAft>
                <a:spcPts val="0"/>
              </a:spcAft>
              <a:buClr>
                <a:schemeClr val="dk1"/>
              </a:buClr>
              <a:buSzPts val="2400"/>
              <a:buChar char="●"/>
            </a:pPr>
            <a:r>
              <a:rPr lang="en-US" sz="6400">
                <a:solidFill>
                  <a:schemeClr val="dk1"/>
                </a:solidFill>
              </a:rPr>
              <a:t>Conditional GAN 程式實作(Pix2Pix)</a:t>
            </a:r>
            <a:endParaRPr b="0" i="0" sz="8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8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836900" y="7835210"/>
            <a:ext cx="17492100"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rPr b="0" i="0" lang="en-US" sz="11200" u="none" cap="none" strike="noStrike">
                <a:solidFill>
                  <a:srgbClr val="56BADC"/>
                </a:solidFill>
                <a:latin typeface="Arial"/>
                <a:ea typeface="Arial"/>
                <a:cs typeface="Arial"/>
                <a:sym typeface="Arial"/>
              </a:rPr>
              <a:t>Conditional GAN原理講解</a:t>
            </a:r>
            <a:endParaRPr b="0" i="0" sz="11200" u="none" cap="none" strike="noStrike">
              <a:solidFill>
                <a:srgbClr val="56BADC"/>
              </a:solidFill>
              <a:latin typeface="Arial"/>
              <a:ea typeface="Arial"/>
              <a:cs typeface="Arial"/>
              <a:sym typeface="Arial"/>
            </a:endParaRPr>
          </a:p>
        </p:txBody>
      </p:sp>
      <p:sp>
        <p:nvSpPr>
          <p:cNvPr id="121" name="Google Shape;121;p20"/>
          <p:cNvSpPr txBox="1"/>
          <p:nvPr>
            <p:ph idx="1" type="body"/>
          </p:nvPr>
        </p:nvSpPr>
        <p:spPr>
          <a:xfrm>
            <a:off x="2988204" y="6032262"/>
            <a:ext cx="14716200" cy="1589400"/>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A6AAA9"/>
              </a:buClr>
              <a:buSzPts val="6700"/>
              <a:buFont typeface="Arial"/>
              <a:buNone/>
            </a:pPr>
            <a:r>
              <a:rPr b="0" i="0" lang="en-US" sz="6700" u="none" cap="none" strike="noStrike">
                <a:solidFill>
                  <a:srgbClr val="A6AAA9"/>
                </a:solidFill>
                <a:latin typeface="Arial"/>
                <a:ea typeface="Arial"/>
                <a:cs typeface="Arial"/>
                <a:sym typeface="Arial"/>
              </a:rPr>
              <a:t>理論講授</a:t>
            </a:r>
            <a:endParaRPr b="0" i="0" sz="6700" u="none" cap="none" strike="noStrike">
              <a:solidFill>
                <a:srgbClr val="A6AAA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Conditional GAN原理說明</a:t>
            </a:r>
            <a:endParaRPr b="0" i="0" sz="7000" u="none" cap="none" strike="noStrike">
              <a:solidFill>
                <a:srgbClr val="1A1A1A"/>
              </a:solidFill>
              <a:latin typeface="Arial"/>
              <a:ea typeface="Arial"/>
              <a:cs typeface="Arial"/>
              <a:sym typeface="Arial"/>
            </a:endParaRPr>
          </a:p>
        </p:txBody>
      </p:sp>
      <p:pic>
        <p:nvPicPr>
          <p:cNvPr id="127" name="Google Shape;127;p21" title="GAN - Conditional GAN">
            <a:hlinkClick r:id="rId3"/>
          </p:cNvPr>
          <p:cNvPicPr preferRelativeResize="0"/>
          <p:nvPr/>
        </p:nvPicPr>
        <p:blipFill>
          <a:blip r:embed="rId4">
            <a:alphaModFix/>
          </a:blip>
          <a:stretch>
            <a:fillRect/>
          </a:stretch>
        </p:blipFill>
        <p:spPr>
          <a:xfrm>
            <a:off x="5740000" y="2552314"/>
            <a:ext cx="12904000" cy="967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836900" y="7835210"/>
            <a:ext cx="17492100"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rPr b="0" i="0" lang="en-US" sz="11200" u="none" cap="none" strike="noStrike">
                <a:solidFill>
                  <a:srgbClr val="56BADC"/>
                </a:solidFill>
                <a:latin typeface="Arial"/>
                <a:ea typeface="Arial"/>
                <a:cs typeface="Arial"/>
                <a:sym typeface="Arial"/>
              </a:rPr>
              <a:t>Conditional GAN – Pix2Pix</a:t>
            </a:r>
            <a:endParaRPr b="0" i="0" sz="11200" u="none" cap="none" strike="noStrike">
              <a:solidFill>
                <a:srgbClr val="56BADC"/>
              </a:solidFill>
              <a:latin typeface="Arial"/>
              <a:ea typeface="Arial"/>
              <a:cs typeface="Arial"/>
              <a:sym typeface="Arial"/>
            </a:endParaRPr>
          </a:p>
        </p:txBody>
      </p:sp>
      <p:sp>
        <p:nvSpPr>
          <p:cNvPr id="133" name="Google Shape;133;p22"/>
          <p:cNvSpPr txBox="1"/>
          <p:nvPr>
            <p:ph idx="1" type="body"/>
          </p:nvPr>
        </p:nvSpPr>
        <p:spPr>
          <a:xfrm>
            <a:off x="2988204" y="6032262"/>
            <a:ext cx="14716200" cy="1589400"/>
          </a:xfrm>
          <a:prstGeom prst="rect">
            <a:avLst/>
          </a:prstGeom>
          <a:noFill/>
          <a:ln>
            <a:noFill/>
          </a:ln>
        </p:spPr>
        <p:txBody>
          <a:bodyPr anchorCtr="0" anchor="ctr" bIns="71425" lIns="71425" spcFirstLastPara="1" rIns="71425" wrap="square" tIns="71425">
            <a:noAutofit/>
          </a:bodyPr>
          <a:lstStyle/>
          <a:p>
            <a:pPr indent="0" lvl="0" marL="0" marR="0" rtl="0" algn="l">
              <a:lnSpc>
                <a:spcPct val="80000"/>
              </a:lnSpc>
              <a:spcBef>
                <a:spcPts val="0"/>
              </a:spcBef>
              <a:spcAft>
                <a:spcPts val="0"/>
              </a:spcAft>
              <a:buClr>
                <a:srgbClr val="A6AAA9"/>
              </a:buClr>
              <a:buSzPts val="6700"/>
              <a:buFont typeface="Arial"/>
              <a:buNone/>
            </a:pPr>
            <a:r>
              <a:rPr b="0" i="0" lang="en-US" sz="6700" u="none" cap="none" strike="noStrike">
                <a:solidFill>
                  <a:srgbClr val="A6AAA9"/>
                </a:solidFill>
                <a:latin typeface="Arial"/>
                <a:ea typeface="Arial"/>
                <a:cs typeface="Arial"/>
                <a:sym typeface="Arial"/>
              </a:rPr>
              <a:t>實作演練</a:t>
            </a:r>
            <a:endParaRPr b="0" i="0" sz="6700" u="none" cap="none" strike="noStrike">
              <a:solidFill>
                <a:srgbClr val="A6AAA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0" i="0" lang="en-US" sz="7000" u="none" cap="none" strike="noStrike">
                <a:solidFill>
                  <a:srgbClr val="1A1A1A"/>
                </a:solidFill>
                <a:latin typeface="Arial"/>
                <a:ea typeface="Arial"/>
                <a:cs typeface="Arial"/>
                <a:sym typeface="Arial"/>
              </a:rPr>
              <a:t>Conditional GAN 實作演練</a:t>
            </a:r>
            <a:endParaRPr/>
          </a:p>
        </p:txBody>
      </p:sp>
      <p:pic>
        <p:nvPicPr>
          <p:cNvPr id="139" name="Google Shape;139;p23" title="GAN_Pix2Pix.mp4">
            <a:hlinkClick r:id="rId3"/>
          </p:cNvPr>
          <p:cNvPicPr preferRelativeResize="0"/>
          <p:nvPr/>
        </p:nvPicPr>
        <p:blipFill>
          <a:blip r:embed="rId4">
            <a:alphaModFix/>
          </a:blip>
          <a:stretch>
            <a:fillRect/>
          </a:stretch>
        </p:blipFill>
        <p:spPr>
          <a:xfrm>
            <a:off x="3985225" y="2082800"/>
            <a:ext cx="15206225" cy="1140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656867" y="7937200"/>
            <a:ext cx="4578300" cy="22449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200"/>
              <a:buFont typeface="Arial"/>
              <a:buNone/>
            </a:pPr>
            <a:r>
              <a:rPr b="0" i="0" lang="en-US" sz="8500" u="none" cap="none" strike="noStrike">
                <a:solidFill>
                  <a:schemeClr val="dk1"/>
                </a:solidFill>
                <a:latin typeface="Arial"/>
                <a:ea typeface="Arial"/>
                <a:cs typeface="Arial"/>
                <a:sym typeface="Arial"/>
              </a:rPr>
              <a:t>Pix2Pix</a:t>
            </a:r>
            <a:endParaRPr b="0" i="0" sz="8500" u="none" cap="none" strike="noStrike">
              <a:solidFill>
                <a:schemeClr val="dk1"/>
              </a:solidFill>
              <a:latin typeface="Arial"/>
              <a:ea typeface="Arial"/>
              <a:cs typeface="Arial"/>
              <a:sym typeface="Arial"/>
            </a:endParaRPr>
          </a:p>
        </p:txBody>
      </p:sp>
      <p:sp>
        <p:nvSpPr>
          <p:cNvPr id="145" name="Google Shape;145;p24"/>
          <p:cNvSpPr txBox="1"/>
          <p:nvPr>
            <p:ph idx="1" type="subTitle"/>
          </p:nvPr>
        </p:nvSpPr>
        <p:spPr>
          <a:xfrm>
            <a:off x="1694333" y="10093133"/>
            <a:ext cx="21861600" cy="18480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4267"/>
              </a:spcAft>
              <a:buClr>
                <a:schemeClr val="dk2"/>
              </a:buClr>
              <a:buSzPts val="1800"/>
              <a:buFont typeface="Arial"/>
              <a:buNone/>
            </a:pPr>
            <a:r>
              <a:rPr b="0" i="0" lang="en-US" sz="4800" u="none" cap="none" strike="noStrike">
                <a:solidFill>
                  <a:schemeClr val="dk2"/>
                </a:solidFill>
                <a:latin typeface="Arial"/>
                <a:ea typeface="Arial"/>
                <a:cs typeface="Arial"/>
                <a:sym typeface="Arial"/>
              </a:rPr>
              <a:t>Conditional GAN 的一種應用，可用在風格轉換</a:t>
            </a:r>
            <a:endParaRPr b="0" i="0" sz="4800" u="none" cap="none" strike="noStrike">
              <a:solidFill>
                <a:schemeClr val="dk2"/>
              </a:solidFill>
              <a:latin typeface="Arial"/>
              <a:ea typeface="Arial"/>
              <a:cs typeface="Arial"/>
              <a:sym typeface="Arial"/>
            </a:endParaRPr>
          </a:p>
        </p:txBody>
      </p:sp>
      <p:pic>
        <p:nvPicPr>
          <p:cNvPr id="146" name="Google Shape;146;p24"/>
          <p:cNvPicPr preferRelativeResize="0"/>
          <p:nvPr/>
        </p:nvPicPr>
        <p:blipFill rotWithShape="1">
          <a:blip r:embed="rId3">
            <a:alphaModFix/>
          </a:blip>
          <a:srcRect b="0" l="0" r="0" t="0"/>
          <a:stretch/>
        </p:blipFill>
        <p:spPr>
          <a:xfrm>
            <a:off x="2522468" y="542600"/>
            <a:ext cx="19339005" cy="7124400"/>
          </a:xfrm>
          <a:prstGeom prst="rect">
            <a:avLst/>
          </a:prstGeom>
          <a:noFill/>
          <a:ln>
            <a:noFill/>
          </a:ln>
        </p:spPr>
      </p:pic>
      <p:sp>
        <p:nvSpPr>
          <p:cNvPr id="147" name="Google Shape;147;p24"/>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831200" y="2601000"/>
            <a:ext cx="21702300" cy="3430500"/>
          </a:xfrm>
          <a:prstGeom prst="rect">
            <a:avLst/>
          </a:prstGeom>
          <a:noFill/>
          <a:ln>
            <a:noFill/>
          </a:ln>
        </p:spPr>
        <p:txBody>
          <a:bodyPr anchorCtr="0" anchor="t" bIns="243775" lIns="243775" spcFirstLastPara="1" rIns="243775" wrap="square" tIns="243775">
            <a:noAutofit/>
          </a:bodyPr>
          <a:lstStyle/>
          <a:p>
            <a:pPr indent="0" lvl="0" marL="0" marR="0" rtl="0" algn="l">
              <a:lnSpc>
                <a:spcPct val="115000"/>
              </a:lnSpc>
              <a:spcBef>
                <a:spcPts val="0"/>
              </a:spcBef>
              <a:spcAft>
                <a:spcPts val="0"/>
              </a:spcAft>
              <a:buClr>
                <a:schemeClr val="dk2"/>
              </a:buClr>
              <a:buSzPts val="1800"/>
              <a:buFont typeface="Arial"/>
              <a:buNone/>
            </a:pPr>
            <a:r>
              <a:rPr b="0" i="0" lang="en-US" sz="4800" u="none" cap="none" strike="noStrike">
                <a:solidFill>
                  <a:schemeClr val="dk1"/>
                </a:solidFill>
                <a:latin typeface="Arial"/>
                <a:ea typeface="Arial"/>
                <a:cs typeface="Arial"/>
                <a:sym typeface="Arial"/>
              </a:rPr>
              <a:t>Conditional GAN</a:t>
            </a:r>
            <a:endParaRPr b="0" i="0" sz="4800" u="none" cap="none" strike="noStrike">
              <a:solidFill>
                <a:schemeClr val="dk1"/>
              </a:solidFill>
              <a:latin typeface="Arial"/>
              <a:ea typeface="Arial"/>
              <a:cs typeface="Arial"/>
              <a:sym typeface="Arial"/>
            </a:endParaRPr>
          </a:p>
          <a:p>
            <a:pPr indent="-914375" lvl="0" marL="1219169" marR="0" rtl="0" algn="l">
              <a:lnSpc>
                <a:spcPct val="115000"/>
              </a:lnSpc>
              <a:spcBef>
                <a:spcPts val="4267"/>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在生成器和判別器中增加條件限制</a:t>
            </a:r>
            <a:endParaRPr b="0" i="0" sz="4800" u="none" cap="none" strike="noStrike">
              <a:solidFill>
                <a:schemeClr val="dk1"/>
              </a:solidFill>
              <a:latin typeface="Arial"/>
              <a:ea typeface="Arial"/>
              <a:cs typeface="Arial"/>
              <a:sym typeface="Arial"/>
            </a:endParaRPr>
          </a:p>
          <a:p>
            <a:pPr indent="-914375" lvl="0" marL="1219169" marR="0" rtl="0" algn="l">
              <a:lnSpc>
                <a:spcPct val="115000"/>
              </a:lnSpc>
              <a:spcBef>
                <a:spcPts val="0"/>
              </a:spcBef>
              <a:spcAft>
                <a:spcPts val="0"/>
              </a:spcAft>
              <a:buClr>
                <a:schemeClr val="dk1"/>
              </a:buClr>
              <a:buSzPts val="1800"/>
              <a:buFont typeface="Arial"/>
              <a:buChar char="●"/>
            </a:pPr>
            <a:r>
              <a:rPr b="0" i="0" lang="en-US" sz="4800" u="none" cap="none" strike="noStrike">
                <a:solidFill>
                  <a:schemeClr val="dk1"/>
                </a:solidFill>
                <a:latin typeface="Arial"/>
                <a:ea typeface="Arial"/>
                <a:cs typeface="Arial"/>
                <a:sym typeface="Arial"/>
              </a:rPr>
              <a:t>Pix2Pix 是 conditional GAN 的一個應用，可以用來做影像風格轉換</a:t>
            </a:r>
            <a:endParaRPr b="0" i="0" sz="4800" u="none" cap="none" strike="noStrike">
              <a:solidFill>
                <a:schemeClr val="dk1"/>
              </a:solidFill>
              <a:latin typeface="Arial"/>
              <a:ea typeface="Arial"/>
              <a:cs typeface="Arial"/>
              <a:sym typeface="Arial"/>
            </a:endParaRPr>
          </a:p>
        </p:txBody>
      </p:sp>
      <p:sp>
        <p:nvSpPr>
          <p:cNvPr id="153" name="Google Shape;153;p25"/>
          <p:cNvSpPr txBox="1"/>
          <p:nvPr>
            <p:ph type="title"/>
          </p:nvPr>
        </p:nvSpPr>
        <p:spPr>
          <a:xfrm>
            <a:off x="831200" y="575600"/>
            <a:ext cx="22721700" cy="1440900"/>
          </a:xfrm>
          <a:prstGeom prst="rect">
            <a:avLst/>
          </a:prstGeom>
          <a:noFill/>
          <a:ln>
            <a:noFill/>
          </a:ln>
        </p:spPr>
        <p:txBody>
          <a:bodyPr anchorCtr="0" anchor="ctr" bIns="243775" lIns="243775" spcFirstLastPara="1" rIns="243775" wrap="square" tIns="243775">
            <a:noAutofit/>
          </a:bodyPr>
          <a:lstStyle/>
          <a:p>
            <a:pPr indent="0" lvl="0" marL="0" marR="0" rtl="0" algn="l">
              <a:lnSpc>
                <a:spcPct val="100000"/>
              </a:lnSpc>
              <a:spcBef>
                <a:spcPts val="0"/>
              </a:spcBef>
              <a:spcAft>
                <a:spcPts val="0"/>
              </a:spcAft>
              <a:buClr>
                <a:schemeClr val="dk1"/>
              </a:buClr>
              <a:buSzPts val="3600"/>
              <a:buFont typeface="Arial"/>
              <a:buNone/>
            </a:pPr>
            <a:r>
              <a:rPr b="0" i="0" lang="en-US" sz="8500" u="none" cap="none" strike="noStrike">
                <a:solidFill>
                  <a:schemeClr val="dk1"/>
                </a:solidFill>
                <a:latin typeface="Arial"/>
                <a:ea typeface="Arial"/>
                <a:cs typeface="Arial"/>
                <a:sym typeface="Arial"/>
              </a:rPr>
              <a:t>Pix2Pix</a:t>
            </a:r>
            <a:endParaRPr b="0" i="0" sz="9600" u="none" cap="none" strike="noStrike">
              <a:solidFill>
                <a:schemeClr val="dk1"/>
              </a:solidFill>
              <a:latin typeface="Arial"/>
              <a:ea typeface="Arial"/>
              <a:cs typeface="Arial"/>
              <a:sym typeface="Arial"/>
            </a:endParaRPr>
          </a:p>
        </p:txBody>
      </p:sp>
      <p:pic>
        <p:nvPicPr>
          <p:cNvPr id="154" name="Google Shape;154;p25"/>
          <p:cNvPicPr preferRelativeResize="0"/>
          <p:nvPr/>
        </p:nvPicPr>
        <p:blipFill rotWithShape="1">
          <a:blip r:embed="rId3">
            <a:alphaModFix/>
          </a:blip>
          <a:srcRect b="18376" l="8425" r="6900" t="7406"/>
          <a:stretch/>
        </p:blipFill>
        <p:spPr>
          <a:xfrm>
            <a:off x="7624836" y="6031400"/>
            <a:ext cx="8115134" cy="6897867"/>
          </a:xfrm>
          <a:prstGeom prst="rect">
            <a:avLst/>
          </a:prstGeom>
          <a:noFill/>
          <a:ln>
            <a:noFill/>
          </a:ln>
        </p:spPr>
      </p:pic>
      <p:sp>
        <p:nvSpPr>
          <p:cNvPr id="155" name="Google Shape;155;p25"/>
          <p:cNvSpPr txBox="1"/>
          <p:nvPr>
            <p:ph idx="12" type="sldNum"/>
          </p:nvPr>
        </p:nvSpPr>
        <p:spPr>
          <a:xfrm>
            <a:off x="22593220" y="12435245"/>
            <a:ext cx="1463100" cy="1049700"/>
          </a:xfrm>
          <a:prstGeom prst="rect">
            <a:avLst/>
          </a:prstGeom>
          <a:noFill/>
          <a:ln>
            <a:noFill/>
          </a:ln>
        </p:spPr>
        <p:txBody>
          <a:bodyPr anchorCtr="0" anchor="ctr" bIns="243775" lIns="243775" spcFirstLastPara="1" rIns="243775" wrap="square" tIns="24377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2700" u="none" cap="none" strike="noStrike">
                <a:solidFill>
                  <a:schemeClr val="dk2"/>
                </a:solidFill>
                <a:latin typeface="Arial"/>
                <a:ea typeface="Arial"/>
                <a:cs typeface="Arial"/>
                <a:sym typeface="Arial"/>
              </a:rPr>
              <a:t>‹#›</a:t>
            </a:fld>
            <a:endParaRPr b="0" i="0" sz="27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