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Helvetica Neue"/>
      <p:regular r:id="rId29"/>
      <p:bold r:id="rId30"/>
      <p:italic r:id="rId31"/>
      <p:boldItalic r:id="rId32"/>
    </p:embeddedFont>
    <p:embeddedFont>
      <p:font typeface="Helvetica Neue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5.xml"/><Relationship Id="rId33" Type="http://schemas.openxmlformats.org/officeDocument/2006/relationships/font" Target="fonts/HelveticaNeueLight-regular.fntdata"/><Relationship Id="rId10" Type="http://schemas.openxmlformats.org/officeDocument/2006/relationships/slide" Target="slides/slide4.xml"/><Relationship Id="rId32" Type="http://schemas.openxmlformats.org/officeDocument/2006/relationships/font" Target="fonts/HelveticaNeue-boldItalic.fntdata"/><Relationship Id="rId13" Type="http://schemas.openxmlformats.org/officeDocument/2006/relationships/slide" Target="slides/slide7.xml"/><Relationship Id="rId35" Type="http://schemas.openxmlformats.org/officeDocument/2006/relationships/font" Target="fonts/HelveticaNeueLight-italic.fntdata"/><Relationship Id="rId12" Type="http://schemas.openxmlformats.org/officeDocument/2006/relationships/slide" Target="slides/slide6.xml"/><Relationship Id="rId34" Type="http://schemas.openxmlformats.org/officeDocument/2006/relationships/font" Target="fonts/HelveticaNeueLight-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HelveticaNeueLigh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4" name="Google Shape;21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8362ff779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58362ff779_0_4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8362ff779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58362ff779_0_4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8362ff77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58362ff779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8362ff77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58362ff779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8362ff77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58362ff779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8362ff77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58362ff779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8362ff77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58362ff779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58362ff779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58362ff779_0_2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58362ff77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g58362ff779_0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8362ff779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58362ff779_0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8362ff779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58362ff779_0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58362ff779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58362ff779_0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58362ff779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58362ff779_0_3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836d48add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5836d48add_0_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8362ff779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58362ff779_0_4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8362ff779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58362ff779_0_4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8362ff779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58362ff779_0_4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8362ff779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58362ff779_0_4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836d79a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5836d79a5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3.pn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1812726" y="1079647"/>
            <a:ext cx="5518547" cy="1741289"/>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1812726" y="2874514"/>
            <a:ext cx="5518547" cy="596057"/>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64368" y="-31180"/>
            <a:ext cx="9272737" cy="1519071"/>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09" l="0" r="0" t="0"/>
          <a:stretch/>
        </p:blipFill>
        <p:spPr>
          <a:xfrm>
            <a:off x="6438263" y="131823"/>
            <a:ext cx="2715224" cy="1356080"/>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5892910" y="1022686"/>
            <a:ext cx="406180" cy="250153"/>
          </a:xfrm>
          <a:prstGeom prst="rect">
            <a:avLst/>
          </a:prstGeom>
          <a:noFill/>
          <a:ln>
            <a:noFill/>
          </a:ln>
        </p:spPr>
      </p:pic>
      <p:sp>
        <p:nvSpPr>
          <p:cNvPr id="24" name="Google Shape;24;p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72" name="Shape 72"/>
        <p:cNvGrpSpPr/>
        <p:nvPr/>
      </p:nvGrpSpPr>
      <p:grpSpPr>
        <a:xfrm>
          <a:off x="0" y="0"/>
          <a:ext cx="0" cy="0"/>
          <a:chOff x="0" y="0"/>
          <a:chExt cx="0" cy="0"/>
        </a:xfrm>
      </p:grpSpPr>
      <p:sp>
        <p:nvSpPr>
          <p:cNvPr id="73" name="Google Shape;73;p11"/>
          <p:cNvSpPr/>
          <p:nvPr>
            <p:ph idx="2" type="pic"/>
          </p:nvPr>
        </p:nvSpPr>
        <p:spPr>
          <a:xfrm>
            <a:off x="4685854" y="2685604"/>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4" name="Google Shape;74;p11"/>
          <p:cNvSpPr/>
          <p:nvPr>
            <p:ph idx="3" type="pic"/>
          </p:nvPr>
        </p:nvSpPr>
        <p:spPr>
          <a:xfrm>
            <a:off x="4685854" y="468808"/>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p:nvPr>
            <p:ph idx="4" type="pic"/>
          </p:nvPr>
        </p:nvSpPr>
        <p:spPr>
          <a:xfrm>
            <a:off x="1645295" y="468808"/>
            <a:ext cx="2812852" cy="4205883"/>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6" name="Google Shape;76;p1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77" name="Shape 77"/>
        <p:cNvGrpSpPr/>
        <p:nvPr/>
      </p:nvGrpSpPr>
      <p:grpSpPr>
        <a:xfrm>
          <a:off x="0" y="0"/>
          <a:ext cx="0" cy="0"/>
          <a:chOff x="0" y="0"/>
          <a:chExt cx="0" cy="0"/>
        </a:xfrm>
      </p:grpSpPr>
      <p:sp>
        <p:nvSpPr>
          <p:cNvPr id="78" name="Google Shape;78;p12"/>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9" name="Google Shape;79;p1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80" name="Shape 80"/>
        <p:cNvGrpSpPr/>
        <p:nvPr/>
      </p:nvGrpSpPr>
      <p:grpSpPr>
        <a:xfrm>
          <a:off x="0" y="0"/>
          <a:ext cx="0" cy="0"/>
          <a:chOff x="0" y="0"/>
          <a:chExt cx="0" cy="0"/>
        </a:xfrm>
      </p:grpSpPr>
      <p:sp>
        <p:nvSpPr>
          <p:cNvPr id="81" name="Google Shape;81;p1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93" name="Shape 93"/>
        <p:cNvGrpSpPr/>
        <p:nvPr/>
      </p:nvGrpSpPr>
      <p:grpSpPr>
        <a:xfrm>
          <a:off x="0" y="0"/>
          <a:ext cx="0" cy="0"/>
          <a:chOff x="0" y="0"/>
          <a:chExt cx="0" cy="0"/>
        </a:xfrm>
      </p:grpSpPr>
      <p:sp>
        <p:nvSpPr>
          <p:cNvPr id="94" name="Google Shape;94;p15"/>
          <p:cNvSpPr/>
          <p:nvPr/>
        </p:nvSpPr>
        <p:spPr>
          <a:xfrm>
            <a:off x="-120691" y="-43847"/>
            <a:ext cx="9385500" cy="1681800"/>
          </a:xfrm>
          <a:prstGeom prst="rect">
            <a:avLst/>
          </a:prstGeom>
          <a:solidFill>
            <a:srgbClr val="56BADC"/>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1" i="0" sz="1400" u="none" cap="none" strike="noStrike">
              <a:solidFill>
                <a:srgbClr val="FFFFFF"/>
              </a:solidFill>
              <a:latin typeface="Helvetica Neue"/>
              <a:ea typeface="Helvetica Neue"/>
              <a:cs typeface="Helvetica Neue"/>
              <a:sym typeface="Helvetica Neue"/>
            </a:endParaRPr>
          </a:p>
        </p:txBody>
      </p:sp>
      <p:pic>
        <p:nvPicPr>
          <p:cNvPr descr="影像" id="95" name="Google Shape;95;p15"/>
          <p:cNvPicPr preferRelativeResize="0"/>
          <p:nvPr/>
        </p:nvPicPr>
        <p:blipFill rotWithShape="1">
          <a:blip r:embed="rId2">
            <a:alphaModFix/>
          </a:blip>
          <a:srcRect b="31511" l="0" r="0" t="0"/>
          <a:stretch/>
        </p:blipFill>
        <p:spPr>
          <a:xfrm>
            <a:off x="5276926" y="189466"/>
            <a:ext cx="3867001" cy="1448489"/>
          </a:xfrm>
          <a:prstGeom prst="rect">
            <a:avLst/>
          </a:prstGeom>
          <a:noFill/>
          <a:ln>
            <a:noFill/>
          </a:ln>
        </p:spPr>
      </p:pic>
      <p:sp>
        <p:nvSpPr>
          <p:cNvPr id="96" name="Google Shape;96;p15"/>
          <p:cNvSpPr txBox="1"/>
          <p:nvPr>
            <p:ph type="title"/>
          </p:nvPr>
        </p:nvSpPr>
        <p:spPr>
          <a:xfrm>
            <a:off x="892969" y="1259086"/>
            <a:ext cx="7358100" cy="17412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97" name="Google Shape;97;p15"/>
          <p:cNvSpPr txBox="1"/>
          <p:nvPr>
            <p:ph idx="1" type="body"/>
          </p:nvPr>
        </p:nvSpPr>
        <p:spPr>
          <a:xfrm>
            <a:off x="892969" y="3053953"/>
            <a:ext cx="7358100" cy="5895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228600" lvl="1" marL="9144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98" name="Google Shape;98;p15"/>
          <p:cNvPicPr preferRelativeResize="0"/>
          <p:nvPr/>
        </p:nvPicPr>
        <p:blipFill rotWithShape="1">
          <a:blip r:embed="rId3">
            <a:alphaModFix/>
          </a:blip>
          <a:srcRect b="0" l="0" r="0" t="0"/>
          <a:stretch/>
        </p:blipFill>
        <p:spPr>
          <a:xfrm>
            <a:off x="-77613" y="712378"/>
            <a:ext cx="1929193" cy="923130"/>
          </a:xfrm>
          <a:prstGeom prst="rect">
            <a:avLst/>
          </a:prstGeom>
          <a:noFill/>
          <a:ln>
            <a:noFill/>
          </a:ln>
        </p:spPr>
      </p:pic>
      <p:grpSp>
        <p:nvGrpSpPr>
          <p:cNvPr id="99" name="Google Shape;99;p15"/>
          <p:cNvGrpSpPr/>
          <p:nvPr/>
        </p:nvGrpSpPr>
        <p:grpSpPr>
          <a:xfrm>
            <a:off x="0" y="5078960"/>
            <a:ext cx="9143745" cy="64554"/>
            <a:chOff x="0" y="0"/>
            <a:chExt cx="13004900" cy="122400"/>
          </a:xfrm>
        </p:grpSpPr>
        <p:sp>
          <p:nvSpPr>
            <p:cNvPr id="100" name="Google Shape;100;p15"/>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1" name="Google Shape;101;p15"/>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2" name="Google Shape;102;p15"/>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03" name="Google Shape;103;p15"/>
          <p:cNvPicPr preferRelativeResize="0"/>
          <p:nvPr/>
        </p:nvPicPr>
        <p:blipFill rotWithShape="1">
          <a:blip r:embed="rId4">
            <a:alphaModFix/>
          </a:blip>
          <a:srcRect b="0" l="0" r="0" t="0"/>
          <a:stretch/>
        </p:blipFill>
        <p:spPr>
          <a:xfrm>
            <a:off x="249946" y="149460"/>
            <a:ext cx="2335908" cy="308562"/>
          </a:xfrm>
          <a:prstGeom prst="rect">
            <a:avLst/>
          </a:prstGeom>
          <a:noFill/>
          <a:ln>
            <a:noFill/>
          </a:ln>
        </p:spPr>
      </p:pic>
      <p:sp>
        <p:nvSpPr>
          <p:cNvPr id="104" name="Google Shape;104;p15"/>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type="tx">
  <p:cSld name="TITLE_AND_BODY">
    <p:spTree>
      <p:nvGrpSpPr>
        <p:cNvPr id="105" name="Shape 105"/>
        <p:cNvGrpSpPr/>
        <p:nvPr/>
      </p:nvGrpSpPr>
      <p:grpSpPr>
        <a:xfrm>
          <a:off x="0" y="0"/>
          <a:ext cx="0" cy="0"/>
          <a:chOff x="0" y="0"/>
          <a:chExt cx="0" cy="0"/>
        </a:xfrm>
      </p:grpSpPr>
      <p:sp>
        <p:nvSpPr>
          <p:cNvPr id="106" name="Google Shape;106;p16"/>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107" name="Shape 107"/>
        <p:cNvGrpSpPr/>
        <p:nvPr/>
      </p:nvGrpSpPr>
      <p:grpSpPr>
        <a:xfrm>
          <a:off x="0" y="0"/>
          <a:ext cx="0" cy="0"/>
          <a:chOff x="0" y="0"/>
          <a:chExt cx="0" cy="0"/>
        </a:xfrm>
      </p:grpSpPr>
      <p:sp>
        <p:nvSpPr>
          <p:cNvPr id="108" name="Google Shape;108;p17"/>
          <p:cNvSpPr txBox="1"/>
          <p:nvPr>
            <p:ph idx="1" type="body"/>
          </p:nvPr>
        </p:nvSpPr>
        <p:spPr>
          <a:xfrm>
            <a:off x="669727" y="669727"/>
            <a:ext cx="7804500" cy="3804000"/>
          </a:xfrm>
          <a:prstGeom prst="rect">
            <a:avLst/>
          </a:prstGeom>
          <a:noFill/>
          <a:ln>
            <a:noFill/>
          </a:ln>
        </p:spPr>
        <p:txBody>
          <a:bodyPr anchorCtr="0" anchor="ctr" bIns="32750" lIns="32750" spcFirstLastPara="1" rIns="32750" wrap="square" tIns="32750">
            <a:noAutofit/>
          </a:bodyPr>
          <a:lstStyle>
            <a:lvl1pPr indent="-400050" lvl="0" marL="4572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1pPr>
            <a:lvl2pPr indent="-400050" lvl="1" marL="9144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2pPr>
            <a:lvl3pPr indent="-400050" lvl="2" marL="13716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3pPr>
            <a:lvl4pPr indent="-400050" lvl="3" marL="18288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4pPr>
            <a:lvl5pPr indent="-400050" lvl="4" marL="22860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109" name="Google Shape;109;p17"/>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110" name="Google Shape;110;p17"/>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showMasterSp="0">
  <p:cSld name="大標題 - 上方">
    <p:spTree>
      <p:nvGrpSpPr>
        <p:cNvPr id="111" name="Shape 111"/>
        <p:cNvGrpSpPr/>
        <p:nvPr/>
      </p:nvGrpSpPr>
      <p:grpSpPr>
        <a:xfrm>
          <a:off x="0" y="0"/>
          <a:ext cx="0" cy="0"/>
          <a:chOff x="0" y="0"/>
          <a:chExt cx="0" cy="0"/>
        </a:xfrm>
      </p:grpSpPr>
      <p:grpSp>
        <p:nvGrpSpPr>
          <p:cNvPr id="112" name="Google Shape;112;p18"/>
          <p:cNvGrpSpPr/>
          <p:nvPr/>
        </p:nvGrpSpPr>
        <p:grpSpPr>
          <a:xfrm>
            <a:off x="0" y="5078960"/>
            <a:ext cx="9143745" cy="64554"/>
            <a:chOff x="0" y="0"/>
            <a:chExt cx="13004900" cy="122400"/>
          </a:xfrm>
        </p:grpSpPr>
        <p:sp>
          <p:nvSpPr>
            <p:cNvPr id="113" name="Google Shape;113;p18"/>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4" name="Google Shape;114;p18"/>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5" name="Google Shape;115;p18"/>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16" name="Google Shape;116;p18"/>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pic>
        <p:nvPicPr>
          <p:cNvPr descr="影像" id="117" name="Google Shape;117;p18"/>
          <p:cNvPicPr preferRelativeResize="0"/>
          <p:nvPr/>
        </p:nvPicPr>
        <p:blipFill rotWithShape="1">
          <a:blip r:embed="rId3">
            <a:alphaModFix/>
          </a:blip>
          <a:srcRect b="0" l="0" r="0" t="0"/>
          <a:stretch/>
        </p:blipFill>
        <p:spPr>
          <a:xfrm>
            <a:off x="-59754" y="4439326"/>
            <a:ext cx="1355227" cy="648484"/>
          </a:xfrm>
          <a:prstGeom prst="rect">
            <a:avLst/>
          </a:prstGeom>
          <a:noFill/>
          <a:ln>
            <a:noFill/>
          </a:ln>
        </p:spPr>
      </p:pic>
      <p:cxnSp>
        <p:nvCxnSpPr>
          <p:cNvPr id="118" name="Google Shape;118;p18"/>
          <p:cNvCxnSpPr/>
          <p:nvPr/>
        </p:nvCxnSpPr>
        <p:spPr>
          <a:xfrm>
            <a:off x="552118" y="748534"/>
            <a:ext cx="8026500" cy="0"/>
          </a:xfrm>
          <a:prstGeom prst="straightConnector1">
            <a:avLst/>
          </a:prstGeom>
          <a:noFill/>
          <a:ln cap="flat" cmpd="sng" w="12700">
            <a:solidFill>
              <a:srgbClr val="262627"/>
            </a:solidFill>
            <a:prstDash val="solid"/>
            <a:miter lim="400000"/>
            <a:headEnd len="sm" w="sm" type="none"/>
            <a:tailEnd len="med" w="med" type="diamon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1" showMasterSp="0">
  <p:cSld name="大標題 - 中央_1">
    <p:spTree>
      <p:nvGrpSpPr>
        <p:cNvPr id="119" name="Shape 119"/>
        <p:cNvGrpSpPr/>
        <p:nvPr/>
      </p:nvGrpSpPr>
      <p:grpSpPr>
        <a:xfrm>
          <a:off x="0" y="0"/>
          <a:ext cx="0" cy="0"/>
          <a:chOff x="0" y="0"/>
          <a:chExt cx="0" cy="0"/>
        </a:xfrm>
      </p:grpSpPr>
      <p:sp>
        <p:nvSpPr>
          <p:cNvPr id="120" name="Google Shape;120;p19"/>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21" name="Google Shape;121;p19"/>
          <p:cNvGrpSpPr/>
          <p:nvPr/>
        </p:nvGrpSpPr>
        <p:grpSpPr>
          <a:xfrm>
            <a:off x="1075372" y="2889512"/>
            <a:ext cx="6521640" cy="17325"/>
            <a:chOff x="0" y="0"/>
            <a:chExt cx="17391040" cy="46200"/>
          </a:xfrm>
        </p:grpSpPr>
        <p:sp>
          <p:nvSpPr>
            <p:cNvPr id="122" name="Google Shape;122;p19"/>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3" name="Google Shape;123;p19"/>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4" name="Google Shape;124;p19"/>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125" name="Google Shape;125;p19"/>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26" name="Google Shape;126;p19"/>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127" name="Shape 127"/>
        <p:cNvGrpSpPr/>
        <p:nvPr/>
      </p:nvGrpSpPr>
      <p:grpSpPr>
        <a:xfrm>
          <a:off x="0" y="0"/>
          <a:ext cx="0" cy="0"/>
          <a:chOff x="0" y="0"/>
          <a:chExt cx="0" cy="0"/>
        </a:xfrm>
      </p:grpSpPr>
      <p:pic>
        <p:nvPicPr>
          <p:cNvPr descr="影像" id="128" name="Google Shape;128;p20"/>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129" name="Google Shape;129;p20"/>
          <p:cNvSpPr/>
          <p:nvPr/>
        </p:nvSpPr>
        <p:spPr>
          <a:xfrm>
            <a:off x="650081" y="2759550"/>
            <a:ext cx="2364600" cy="243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0" name="Google Shape;130;p20"/>
          <p:cNvSpPr/>
          <p:nvPr/>
        </p:nvSpPr>
        <p:spPr>
          <a:xfrm>
            <a:off x="3002217" y="2759550"/>
            <a:ext cx="3156000" cy="243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1" name="Google Shape;131;p20"/>
          <p:cNvSpPr/>
          <p:nvPr/>
        </p:nvSpPr>
        <p:spPr>
          <a:xfrm>
            <a:off x="5788866" y="2754192"/>
            <a:ext cx="2364300" cy="243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2" name="Google Shape;132;p20"/>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33" name="Shape 133"/>
        <p:cNvGrpSpPr/>
        <p:nvPr/>
      </p:nvGrpSpPr>
      <p:grpSpPr>
        <a:xfrm>
          <a:off x="0" y="0"/>
          <a:ext cx="0" cy="0"/>
          <a:chOff x="0" y="0"/>
          <a:chExt cx="0" cy="0"/>
        </a:xfrm>
      </p:grpSpPr>
      <p:sp>
        <p:nvSpPr>
          <p:cNvPr id="134" name="Google Shape;134;p21"/>
          <p:cNvSpPr/>
          <p:nvPr>
            <p:ph idx="2" type="pic"/>
          </p:nvPr>
        </p:nvSpPr>
        <p:spPr>
          <a:xfrm>
            <a:off x="4723805" y="334863"/>
            <a:ext cx="3750300" cy="43332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5" name="Google Shape;135;p21"/>
          <p:cNvSpPr txBox="1"/>
          <p:nvPr>
            <p:ph type="title"/>
          </p:nvPr>
        </p:nvSpPr>
        <p:spPr>
          <a:xfrm>
            <a:off x="669727" y="334863"/>
            <a:ext cx="3750300" cy="2103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3900"/>
              <a:buFont typeface="Helvetica Neue"/>
              <a:buNone/>
              <a:defRPr b="0" i="0" sz="39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36" name="Google Shape;136;p21"/>
          <p:cNvSpPr txBox="1"/>
          <p:nvPr>
            <p:ph idx="1" type="body"/>
          </p:nvPr>
        </p:nvSpPr>
        <p:spPr>
          <a:xfrm>
            <a:off x="669727" y="2491383"/>
            <a:ext cx="3750300" cy="21699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7" name="Google Shape;137;p21"/>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3980920" y="4286250"/>
            <a:ext cx="1182161" cy="214313"/>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7" name="Google Shape;27;p3"/>
          <p:cNvSpPr txBox="1"/>
          <p:nvPr/>
        </p:nvSpPr>
        <p:spPr>
          <a:xfrm>
            <a:off x="2242626" y="1332944"/>
            <a:ext cx="4658749" cy="1842612"/>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2583634" y="852711"/>
            <a:ext cx="3976664" cy="3438073"/>
          </a:xfrm>
          <a:prstGeom prst="rect">
            <a:avLst/>
          </a:prstGeom>
          <a:noFill/>
          <a:ln>
            <a:noFill/>
          </a:ln>
        </p:spPr>
      </p:pic>
      <p:sp>
        <p:nvSpPr>
          <p:cNvPr id="29" name="Google Shape;29;p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38" name="Shape 138"/>
        <p:cNvGrpSpPr/>
        <p:nvPr/>
      </p:nvGrpSpPr>
      <p:grpSpPr>
        <a:xfrm>
          <a:off x="0" y="0"/>
          <a:ext cx="0" cy="0"/>
          <a:chOff x="0" y="0"/>
          <a:chExt cx="0" cy="0"/>
        </a:xfrm>
      </p:grpSpPr>
      <p:sp>
        <p:nvSpPr>
          <p:cNvPr id="139" name="Google Shape;139;p22"/>
          <p:cNvSpPr/>
          <p:nvPr>
            <p:ph idx="2" type="pic"/>
          </p:nvPr>
        </p:nvSpPr>
        <p:spPr>
          <a:xfrm>
            <a:off x="1143000" y="354955"/>
            <a:ext cx="6858000" cy="3114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0" name="Google Shape;140;p22"/>
          <p:cNvSpPr txBox="1"/>
          <p:nvPr>
            <p:ph type="title"/>
          </p:nvPr>
        </p:nvSpPr>
        <p:spPr>
          <a:xfrm>
            <a:off x="892969" y="3542854"/>
            <a:ext cx="7358100" cy="750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41" name="Google Shape;141;p22"/>
          <p:cNvSpPr txBox="1"/>
          <p:nvPr>
            <p:ph idx="1" type="body"/>
          </p:nvPr>
        </p:nvSpPr>
        <p:spPr>
          <a:xfrm>
            <a:off x="892969" y="4299645"/>
            <a:ext cx="7358100" cy="5961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2" name="Google Shape;142;p22"/>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43" name="Shape 143"/>
        <p:cNvGrpSpPr/>
        <p:nvPr/>
      </p:nvGrpSpPr>
      <p:grpSpPr>
        <a:xfrm>
          <a:off x="0" y="0"/>
          <a:ext cx="0" cy="0"/>
          <a:chOff x="0" y="0"/>
          <a:chExt cx="0" cy="0"/>
        </a:xfrm>
      </p:grpSpPr>
      <p:sp>
        <p:nvSpPr>
          <p:cNvPr id="144" name="Google Shape;144;p23"/>
          <p:cNvSpPr/>
          <p:nvPr>
            <p:ph idx="2" type="pic"/>
          </p:nvPr>
        </p:nvSpPr>
        <p:spPr>
          <a:xfrm>
            <a:off x="4723805" y="1366242"/>
            <a:ext cx="3750300" cy="3315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5" name="Google Shape;145;p23"/>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46" name="Google Shape;146;p23"/>
          <p:cNvSpPr txBox="1"/>
          <p:nvPr>
            <p:ph idx="1" type="body"/>
          </p:nvPr>
        </p:nvSpPr>
        <p:spPr>
          <a:xfrm>
            <a:off x="669727" y="1366242"/>
            <a:ext cx="3750300" cy="3315300"/>
          </a:xfrm>
          <a:prstGeom prst="rect">
            <a:avLst/>
          </a:prstGeom>
          <a:noFill/>
          <a:ln>
            <a:noFill/>
          </a:ln>
        </p:spPr>
        <p:txBody>
          <a:bodyPr anchorCtr="0" anchor="ctr" bIns="32750" lIns="32750" spcFirstLastPara="1" rIns="32750" wrap="square" tIns="32750">
            <a:noAutofit/>
          </a:bodyPr>
          <a:lstStyle>
            <a:lvl1pPr indent="-393700" lvl="0" marL="4572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93700" lvl="1" marL="9144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93700" lvl="2" marL="13716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93700" lvl="3" marL="18288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93700" lvl="4" marL="22860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7" name="Google Shape;147;p23"/>
          <p:cNvSpPr txBox="1"/>
          <p:nvPr>
            <p:ph idx="12" type="sldNum"/>
          </p:nvPr>
        </p:nvSpPr>
        <p:spPr>
          <a:xfrm>
            <a:off x="4449997" y="4902398"/>
            <a:ext cx="239400" cy="1809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48" name="Shape 148"/>
        <p:cNvGrpSpPr/>
        <p:nvPr/>
      </p:nvGrpSpPr>
      <p:grpSpPr>
        <a:xfrm>
          <a:off x="0" y="0"/>
          <a:ext cx="0" cy="0"/>
          <a:chOff x="0" y="0"/>
          <a:chExt cx="0" cy="0"/>
        </a:xfrm>
      </p:grpSpPr>
      <p:sp>
        <p:nvSpPr>
          <p:cNvPr id="149" name="Google Shape;149;p24"/>
          <p:cNvSpPr/>
          <p:nvPr>
            <p:ph idx="2" type="pic"/>
          </p:nvPr>
        </p:nvSpPr>
        <p:spPr>
          <a:xfrm>
            <a:off x="4723805" y="2685604"/>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0" name="Google Shape;150;p24"/>
          <p:cNvSpPr/>
          <p:nvPr>
            <p:ph idx="3" type="pic"/>
          </p:nvPr>
        </p:nvSpPr>
        <p:spPr>
          <a:xfrm>
            <a:off x="4723805" y="468809"/>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1" name="Google Shape;151;p24"/>
          <p:cNvSpPr/>
          <p:nvPr>
            <p:ph idx="4" type="pic"/>
          </p:nvPr>
        </p:nvSpPr>
        <p:spPr>
          <a:xfrm>
            <a:off x="669727" y="468809"/>
            <a:ext cx="3750300" cy="4206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2" name="Google Shape;152;p24"/>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53" name="Shape 153"/>
        <p:cNvGrpSpPr/>
        <p:nvPr/>
      </p:nvGrpSpPr>
      <p:grpSpPr>
        <a:xfrm>
          <a:off x="0" y="0"/>
          <a:ext cx="0" cy="0"/>
          <a:chOff x="0" y="0"/>
          <a:chExt cx="0" cy="0"/>
        </a:xfrm>
      </p:grpSpPr>
      <p:sp>
        <p:nvSpPr>
          <p:cNvPr id="154" name="Google Shape;154;p25"/>
          <p:cNvSpPr/>
          <p:nvPr>
            <p:ph idx="2" type="pic"/>
          </p:nvPr>
        </p:nvSpPr>
        <p:spPr>
          <a:xfrm>
            <a:off x="0" y="0"/>
            <a:ext cx="9144000" cy="51435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5" name="Google Shape;155;p25"/>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56" name="Shape 156"/>
        <p:cNvGrpSpPr/>
        <p:nvPr/>
      </p:nvGrpSpPr>
      <p:grpSpPr>
        <a:xfrm>
          <a:off x="0" y="0"/>
          <a:ext cx="0" cy="0"/>
          <a:chOff x="0" y="0"/>
          <a:chExt cx="0" cy="0"/>
        </a:xfrm>
      </p:grpSpPr>
      <p:sp>
        <p:nvSpPr>
          <p:cNvPr id="157" name="Google Shape;157;p26"/>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1">
  <p:cSld name="大標題 - 上方_1">
    <p:spTree>
      <p:nvGrpSpPr>
        <p:cNvPr id="158" name="Shape 158"/>
        <p:cNvGrpSpPr/>
        <p:nvPr/>
      </p:nvGrpSpPr>
      <p:grpSpPr>
        <a:xfrm>
          <a:off x="0" y="0"/>
          <a:ext cx="0" cy="0"/>
          <a:chOff x="0" y="0"/>
          <a:chExt cx="0" cy="0"/>
        </a:xfrm>
      </p:grpSpPr>
      <p:sp>
        <p:nvSpPr>
          <p:cNvPr id="159" name="Google Shape;159;p2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0" name="Google Shape;160;p2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2">
  <p:cSld name="大標題 - 上方_2">
    <p:spTree>
      <p:nvGrpSpPr>
        <p:cNvPr id="161" name="Shape 161"/>
        <p:cNvGrpSpPr/>
        <p:nvPr/>
      </p:nvGrpSpPr>
      <p:grpSpPr>
        <a:xfrm>
          <a:off x="0" y="0"/>
          <a:ext cx="0" cy="0"/>
          <a:chOff x="0" y="0"/>
          <a:chExt cx="0" cy="0"/>
        </a:xfrm>
      </p:grpSpPr>
      <p:sp>
        <p:nvSpPr>
          <p:cNvPr id="162" name="Google Shape;162;p2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3" name="Google Shape;163;p2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p:cSld name="TITLE_AND_BODY_1">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9pPr>
          </a:lstStyle>
          <a:p/>
        </p:txBody>
      </p:sp>
      <p:sp>
        <p:nvSpPr>
          <p:cNvPr id="166" name="Google Shape;166;p29"/>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indent="-342900" lvl="1" marL="914400" marR="0" rtl="0" algn="l">
              <a:lnSpc>
                <a:spcPct val="115000"/>
              </a:lnSpc>
              <a:spcBef>
                <a:spcPts val="160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7" name="Google Shape;16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68" name="Google Shape;168;p29"/>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1">
  <p:cSld name="TITLE_AND_BODY_2">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1" name="Google Shape;171;p30"/>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2" name="Google Shape;17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73" name="Google Shape;173;p30"/>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區段標題 1">
  <p:cSld name="SECTION_HEADER_1">
    <p:spTree>
      <p:nvGrpSpPr>
        <p:cNvPr id="174" name="Shape 174"/>
        <p:cNvGrpSpPr/>
        <p:nvPr/>
      </p:nvGrpSpPr>
      <p:grpSpPr>
        <a:xfrm>
          <a:off x="0" y="0"/>
          <a:ext cx="0" cy="0"/>
          <a:chOff x="0" y="0"/>
          <a:chExt cx="0" cy="0"/>
        </a:xfrm>
      </p:grpSpPr>
      <p:sp>
        <p:nvSpPr>
          <p:cNvPr id="175" name="Google Shape;175;p31"/>
          <p:cNvSpPr txBox="1"/>
          <p:nvPr>
            <p:ph type="title"/>
          </p:nvPr>
        </p:nvSpPr>
        <p:spPr>
          <a:xfrm>
            <a:off x="722313" y="3305176"/>
            <a:ext cx="7772400" cy="508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1" i="0" sz="4000" u="none" cap="none" strike="noStrike">
                <a:solidFill>
                  <a:srgbClr val="1D6EA7"/>
                </a:solidFill>
                <a:latin typeface="Calibri"/>
                <a:ea typeface="Calibri"/>
                <a:cs typeface="Calibri"/>
                <a:sym typeface="Calibri"/>
              </a:defRPr>
            </a:lvl1pPr>
            <a:lvl2pPr lvl="1"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2pPr>
            <a:lvl3pPr lvl="2"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3pPr>
            <a:lvl4pPr lvl="3"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4pPr>
            <a:lvl5pPr lvl="4"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5pPr>
            <a:lvl6pPr lvl="5"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6pPr>
            <a:lvl7pPr lvl="6"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7pPr>
            <a:lvl8pPr lvl="7"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8pPr>
            <a:lvl9pPr lvl="8"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9pPr>
          </a:lstStyle>
          <a:p/>
        </p:txBody>
      </p:sp>
      <p:sp>
        <p:nvSpPr>
          <p:cNvPr id="176" name="Google Shape;176;p31"/>
          <p:cNvSpPr txBox="1"/>
          <p:nvPr>
            <p:ph idx="1" type="body"/>
          </p:nvPr>
        </p:nvSpPr>
        <p:spPr>
          <a:xfrm>
            <a:off x="722313" y="3888485"/>
            <a:ext cx="7772400" cy="4740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20000"/>
              </a:lnSpc>
              <a:spcBef>
                <a:spcPts val="200"/>
              </a:spcBef>
              <a:spcAft>
                <a:spcPts val="0"/>
              </a:spcAft>
              <a:buClr>
                <a:srgbClr val="FF7C80"/>
              </a:buClr>
              <a:buSzPts val="1600"/>
              <a:buFont typeface="Noto Sans Symbols"/>
              <a:buNone/>
              <a:defRPr b="0" i="0" sz="2000" u="none" cap="none" strike="noStrike">
                <a:solidFill>
                  <a:schemeClr val="dk1"/>
                </a:solidFill>
                <a:latin typeface="Calibri"/>
                <a:ea typeface="Calibri"/>
                <a:cs typeface="Calibri"/>
                <a:sym typeface="Calibri"/>
              </a:defRPr>
            </a:lvl1pPr>
            <a:lvl2pPr indent="-228600" lvl="1" marL="914400" marR="0" rtl="0" algn="l">
              <a:lnSpc>
                <a:spcPct val="120000"/>
              </a:lnSpc>
              <a:spcBef>
                <a:spcPts val="200"/>
              </a:spcBef>
              <a:spcAft>
                <a:spcPts val="0"/>
              </a:spcAft>
              <a:buClr>
                <a:srgbClr val="92D050"/>
              </a:buClr>
              <a:buSzPts val="1300"/>
              <a:buFont typeface="Noto Sans Symbols"/>
              <a:buNone/>
              <a:defRPr b="0" i="0" sz="1800" u="none" cap="none" strike="noStrike">
                <a:solidFill>
                  <a:schemeClr val="dk1"/>
                </a:solidFill>
                <a:latin typeface="Calibri"/>
                <a:ea typeface="Calibri"/>
                <a:cs typeface="Calibri"/>
                <a:sym typeface="Calibri"/>
              </a:defRPr>
            </a:lvl2pPr>
            <a:lvl3pPr indent="-228600" lvl="2" marL="1371600" marR="0" rtl="0" algn="l">
              <a:lnSpc>
                <a:spcPct val="120000"/>
              </a:lnSpc>
              <a:spcBef>
                <a:spcPts val="200"/>
              </a:spcBef>
              <a:spcAft>
                <a:spcPts val="0"/>
              </a:spcAft>
              <a:buClr>
                <a:srgbClr val="FF6600"/>
              </a:buClr>
              <a:buSzPts val="1200"/>
              <a:buFont typeface="Noto Sans Symbols"/>
              <a:buNone/>
              <a:defRPr b="0" i="0" sz="1600" u="none" cap="none" strike="noStrike">
                <a:solidFill>
                  <a:schemeClr val="dk1"/>
                </a:solidFill>
                <a:latin typeface="Calibri"/>
                <a:ea typeface="Calibri"/>
                <a:cs typeface="Calibri"/>
                <a:sym typeface="Calibri"/>
              </a:defRPr>
            </a:lvl3pPr>
            <a:lvl4pPr indent="-228600" lvl="3" marL="1828800" marR="0" rtl="0" algn="l">
              <a:lnSpc>
                <a:spcPct val="120000"/>
              </a:lnSpc>
              <a:spcBef>
                <a:spcPts val="200"/>
              </a:spcBef>
              <a:spcAft>
                <a:spcPts val="0"/>
              </a:spcAft>
              <a:buClr>
                <a:srgbClr val="0070C0"/>
              </a:buClr>
              <a:buSzPts val="1100"/>
              <a:buFont typeface="Noto Sans Symbols"/>
              <a:buNone/>
              <a:defRPr b="0" i="0" sz="1400" u="none" cap="none" strike="noStrike">
                <a:solidFill>
                  <a:schemeClr val="dk1"/>
                </a:solidFill>
                <a:latin typeface="Calibri"/>
                <a:ea typeface="Calibri"/>
                <a:cs typeface="Calibri"/>
                <a:sym typeface="Calibri"/>
              </a:defRPr>
            </a:lvl4pPr>
            <a:lvl5pPr indent="-228600" lvl="4" marL="2286000" marR="0" rtl="0" algn="l">
              <a:lnSpc>
                <a:spcPct val="120000"/>
              </a:lnSpc>
              <a:spcBef>
                <a:spcPts val="200"/>
              </a:spcBef>
              <a:spcAft>
                <a:spcPts val="0"/>
              </a:spcAft>
              <a:buClr>
                <a:srgbClr val="FFC000"/>
              </a:buClr>
              <a:buSzPts val="1100"/>
              <a:buFont typeface="Noto Sans Symbols"/>
              <a:buNone/>
              <a:defRPr b="0" i="0" sz="1400" u="none" cap="none" strike="noStrike">
                <a:solidFill>
                  <a:schemeClr val="dk1"/>
                </a:solidFill>
                <a:latin typeface="Calibri"/>
                <a:ea typeface="Calibri"/>
                <a:cs typeface="Calibri"/>
                <a:sym typeface="Calibri"/>
              </a:defRPr>
            </a:lvl5pPr>
            <a:lvl6pPr indent="-228600" lvl="5" marL="27432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20000"/>
              </a:lnSpc>
              <a:spcBef>
                <a:spcPts val="200"/>
              </a:spcBef>
              <a:spcAft>
                <a:spcPts val="200"/>
              </a:spcAft>
              <a:buClr>
                <a:schemeClr val="dk1"/>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77" name="Google Shape;177;p31"/>
          <p:cNvSpPr txBox="1"/>
          <p:nvPr>
            <p:ph idx="11" type="ftr"/>
          </p:nvPr>
        </p:nvSpPr>
        <p:spPr>
          <a:xfrm>
            <a:off x="3429000" y="4686300"/>
            <a:ext cx="1828800" cy="342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78" name="Google Shape;178;p31"/>
          <p:cNvSpPr txBox="1"/>
          <p:nvPr>
            <p:ph idx="12" type="sldNum"/>
          </p:nvPr>
        </p:nvSpPr>
        <p:spPr>
          <a:xfrm>
            <a:off x="8382000" y="4893469"/>
            <a:ext cx="762000" cy="249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grpSp>
        <p:nvGrpSpPr>
          <p:cNvPr id="179" name="Google Shape;179;p31"/>
          <p:cNvGrpSpPr/>
          <p:nvPr/>
        </p:nvGrpSpPr>
        <p:grpSpPr>
          <a:xfrm>
            <a:off x="611560" y="3219822"/>
            <a:ext cx="0" cy="667856"/>
            <a:chOff x="876610" y="694594"/>
            <a:chExt cx="0" cy="890475"/>
          </a:xfrm>
        </p:grpSpPr>
        <p:cxnSp>
          <p:nvCxnSpPr>
            <p:cNvPr id="180" name="Google Shape;180;p31"/>
            <p:cNvCxnSpPr/>
            <p:nvPr/>
          </p:nvCxnSpPr>
          <p:spPr>
            <a:xfrm rot="10800000">
              <a:off x="876610" y="868879"/>
              <a:ext cx="0" cy="180000"/>
            </a:xfrm>
            <a:prstGeom prst="straightConnector1">
              <a:avLst/>
            </a:prstGeom>
            <a:noFill/>
            <a:ln cap="flat" cmpd="sng" w="57150">
              <a:solidFill>
                <a:srgbClr val="E7B4D1"/>
              </a:solidFill>
              <a:prstDash val="solid"/>
              <a:round/>
              <a:headEnd len="sm" w="sm" type="none"/>
              <a:tailEnd len="sm" w="sm" type="none"/>
            </a:ln>
          </p:spPr>
        </p:cxnSp>
        <p:cxnSp>
          <p:nvCxnSpPr>
            <p:cNvPr id="181" name="Google Shape;181;p31"/>
            <p:cNvCxnSpPr/>
            <p:nvPr/>
          </p:nvCxnSpPr>
          <p:spPr>
            <a:xfrm rot="10800000">
              <a:off x="876610" y="694594"/>
              <a:ext cx="0" cy="180000"/>
            </a:xfrm>
            <a:prstGeom prst="straightConnector1">
              <a:avLst/>
            </a:prstGeom>
            <a:noFill/>
            <a:ln cap="flat" cmpd="sng" w="57150">
              <a:solidFill>
                <a:srgbClr val="A7D7D1"/>
              </a:solidFill>
              <a:prstDash val="solid"/>
              <a:round/>
              <a:headEnd len="sm" w="sm" type="none"/>
              <a:tailEnd len="sm" w="sm" type="none"/>
            </a:ln>
          </p:spPr>
        </p:cxnSp>
        <p:cxnSp>
          <p:nvCxnSpPr>
            <p:cNvPr id="182" name="Google Shape;182;p31"/>
            <p:cNvCxnSpPr/>
            <p:nvPr/>
          </p:nvCxnSpPr>
          <p:spPr>
            <a:xfrm rot="10800000">
              <a:off x="876610" y="1046974"/>
              <a:ext cx="0" cy="180000"/>
            </a:xfrm>
            <a:prstGeom prst="straightConnector1">
              <a:avLst/>
            </a:prstGeom>
            <a:noFill/>
            <a:ln cap="flat" cmpd="sng" w="57150">
              <a:solidFill>
                <a:srgbClr val="F6CA6A"/>
              </a:solidFill>
              <a:prstDash val="solid"/>
              <a:round/>
              <a:headEnd len="sm" w="sm" type="none"/>
              <a:tailEnd len="sm" w="sm" type="none"/>
            </a:ln>
          </p:spPr>
        </p:cxnSp>
        <p:cxnSp>
          <p:nvCxnSpPr>
            <p:cNvPr id="183" name="Google Shape;183;p31"/>
            <p:cNvCxnSpPr/>
            <p:nvPr/>
          </p:nvCxnSpPr>
          <p:spPr>
            <a:xfrm rot="10800000">
              <a:off x="876610" y="1225069"/>
              <a:ext cx="0" cy="180000"/>
            </a:xfrm>
            <a:prstGeom prst="straightConnector1">
              <a:avLst/>
            </a:prstGeom>
            <a:noFill/>
            <a:ln cap="flat" cmpd="sng" w="57150">
              <a:solidFill>
                <a:srgbClr val="C0D35B"/>
              </a:solidFill>
              <a:prstDash val="solid"/>
              <a:round/>
              <a:headEnd len="sm" w="sm" type="none"/>
              <a:tailEnd len="sm" w="sm" type="none"/>
            </a:ln>
          </p:spPr>
        </p:cxnSp>
        <p:cxnSp>
          <p:nvCxnSpPr>
            <p:cNvPr id="184" name="Google Shape;184;p31"/>
            <p:cNvCxnSpPr/>
            <p:nvPr/>
          </p:nvCxnSpPr>
          <p:spPr>
            <a:xfrm rot="10800000">
              <a:off x="876610" y="1405069"/>
              <a:ext cx="0" cy="180000"/>
            </a:xfrm>
            <a:prstGeom prst="straightConnector1">
              <a:avLst/>
            </a:prstGeom>
            <a:noFill/>
            <a:ln cap="flat" cmpd="sng" w="57150">
              <a:solidFill>
                <a:srgbClr val="D6D6D4"/>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1645295" y="669726"/>
            <a:ext cx="5853410" cy="38040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33" name="Google Shape;33;p4"/>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5" name="Shape 185"/>
        <p:cNvGrpSpPr/>
        <p:nvPr/>
      </p:nvGrpSpPr>
      <p:grpSpPr>
        <a:xfrm>
          <a:off x="0" y="0"/>
          <a:ext cx="0" cy="0"/>
          <a:chOff x="0" y="0"/>
          <a:chExt cx="0" cy="0"/>
        </a:xfrm>
      </p:grpSpPr>
      <p:sp>
        <p:nvSpPr>
          <p:cNvPr id="186" name="Google Shape;186;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187" name="Google Shape;18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8" name="Shape 188"/>
        <p:cNvGrpSpPr/>
        <p:nvPr/>
      </p:nvGrpSpPr>
      <p:grpSpPr>
        <a:xfrm>
          <a:off x="0" y="0"/>
          <a:ext cx="0" cy="0"/>
          <a:chOff x="0" y="0"/>
          <a:chExt cx="0" cy="0"/>
        </a:xfrm>
      </p:grpSpPr>
      <p:sp>
        <p:nvSpPr>
          <p:cNvPr id="189" name="Google Shape;18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190" name="Google Shape;190;p3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cxnSp>
        <p:nvCxnSpPr>
          <p:cNvPr id="191" name="Google Shape;191;p33"/>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1" showMasterSp="0">
  <p:cSld name="大標題與項目符號_1">
    <p:spTree>
      <p:nvGrpSpPr>
        <p:cNvPr id="192" name="Shape 192"/>
        <p:cNvGrpSpPr/>
        <p:nvPr/>
      </p:nvGrpSpPr>
      <p:grpSpPr>
        <a:xfrm>
          <a:off x="0" y="0"/>
          <a:ext cx="0" cy="0"/>
          <a:chOff x="0" y="0"/>
          <a:chExt cx="0" cy="0"/>
        </a:xfrm>
      </p:grpSpPr>
      <p:sp>
        <p:nvSpPr>
          <p:cNvPr id="193" name="Google Shape;193;p3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94" name="Google Shape;194;p34"/>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195" name="Google Shape;195;p34"/>
          <p:cNvGrpSpPr/>
          <p:nvPr/>
        </p:nvGrpSpPr>
        <p:grpSpPr>
          <a:xfrm>
            <a:off x="-17450" y="5084396"/>
            <a:ext cx="9178922" cy="59063"/>
            <a:chOff x="0" y="0"/>
            <a:chExt cx="24477125" cy="157500"/>
          </a:xfrm>
        </p:grpSpPr>
        <p:sp>
          <p:nvSpPr>
            <p:cNvPr id="196" name="Google Shape;196;p34"/>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97" name="Google Shape;197;p34"/>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98" name="Google Shape;198;p34"/>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99" name="Google Shape;199;p34"/>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200" name="Google Shape;200;p34"/>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201" name="Google Shape;201;p34"/>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202" name="Google Shape;202;p3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2" showMasterSp="0">
  <p:cSld name="大標題 - 中央_2">
    <p:spTree>
      <p:nvGrpSpPr>
        <p:cNvPr id="203" name="Shape 203"/>
        <p:cNvGrpSpPr/>
        <p:nvPr/>
      </p:nvGrpSpPr>
      <p:grpSpPr>
        <a:xfrm>
          <a:off x="0" y="0"/>
          <a:ext cx="0" cy="0"/>
          <a:chOff x="0" y="0"/>
          <a:chExt cx="0" cy="0"/>
        </a:xfrm>
      </p:grpSpPr>
      <p:sp>
        <p:nvSpPr>
          <p:cNvPr id="204" name="Google Shape;204;p35"/>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205" name="Google Shape;205;p35"/>
          <p:cNvGrpSpPr/>
          <p:nvPr/>
        </p:nvGrpSpPr>
        <p:grpSpPr>
          <a:xfrm>
            <a:off x="1075372" y="2889512"/>
            <a:ext cx="6521640" cy="17325"/>
            <a:chOff x="0" y="0"/>
            <a:chExt cx="17391040" cy="46200"/>
          </a:xfrm>
        </p:grpSpPr>
        <p:sp>
          <p:nvSpPr>
            <p:cNvPr id="206" name="Google Shape;206;p35"/>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7" name="Google Shape;207;p35"/>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8" name="Google Shape;208;p35"/>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209" name="Google Shape;209;p35"/>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210" name="Google Shape;210;p35"/>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211" name="Google Shape;211;p3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34" name="Shape 34"/>
        <p:cNvGrpSpPr/>
        <p:nvPr/>
      </p:nvGrpSpPr>
      <p:grpSpPr>
        <a:xfrm>
          <a:off x="0" y="0"/>
          <a:ext cx="0" cy="0"/>
          <a:chOff x="0" y="0"/>
          <a:chExt cx="0" cy="0"/>
        </a:xfrm>
      </p:grpSpPr>
      <p:sp>
        <p:nvSpPr>
          <p:cNvPr id="35" name="Google Shape;35;p5"/>
          <p:cNvSpPr txBox="1"/>
          <p:nvPr>
            <p:ph type="title"/>
          </p:nvPr>
        </p:nvSpPr>
        <p:spPr>
          <a:xfrm>
            <a:off x="471488" y="214313"/>
            <a:ext cx="5853410" cy="56673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36" name="Google Shape;36;p5"/>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37" name="Google Shape;37;p5"/>
          <p:cNvGrpSpPr/>
          <p:nvPr/>
        </p:nvGrpSpPr>
        <p:grpSpPr>
          <a:xfrm>
            <a:off x="-17450" y="5084396"/>
            <a:ext cx="9178902" cy="59104"/>
            <a:chOff x="0" y="0"/>
            <a:chExt cx="24477068" cy="157609"/>
          </a:xfrm>
        </p:grpSpPr>
        <p:sp>
          <p:nvSpPr>
            <p:cNvPr id="38" name="Google Shape;38;p5"/>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9" name="Google Shape;39;p5"/>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40" name="Google Shape;40;p5"/>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41" name="Google Shape;41;p5"/>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42" name="Google Shape;42;p5"/>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43" name="Google Shape;43;p5"/>
          <p:cNvPicPr preferRelativeResize="0"/>
          <p:nvPr/>
        </p:nvPicPr>
        <p:blipFill rotWithShape="1">
          <a:blip r:embed="rId3">
            <a:alphaModFix amt="18337"/>
          </a:blip>
          <a:srcRect b="0" l="0" r="0" t="0"/>
          <a:stretch/>
        </p:blipFill>
        <p:spPr>
          <a:xfrm>
            <a:off x="7631260" y="4869421"/>
            <a:ext cx="1461636" cy="193074"/>
          </a:xfrm>
          <a:prstGeom prst="rect">
            <a:avLst/>
          </a:prstGeom>
          <a:noFill/>
          <a:ln>
            <a:noFill/>
          </a:ln>
        </p:spPr>
      </p:pic>
      <p:sp>
        <p:nvSpPr>
          <p:cNvPr id="44" name="Google Shape;44;p5"/>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45" name="Shape 45"/>
        <p:cNvGrpSpPr/>
        <p:nvPr/>
      </p:nvGrpSpPr>
      <p:grpSpPr>
        <a:xfrm>
          <a:off x="0" y="0"/>
          <a:ext cx="0" cy="0"/>
          <a:chOff x="0" y="0"/>
          <a:chExt cx="0" cy="0"/>
        </a:xfrm>
      </p:grpSpPr>
      <p:sp>
        <p:nvSpPr>
          <p:cNvPr id="46" name="Google Shape;46;p6"/>
          <p:cNvSpPr txBox="1"/>
          <p:nvPr>
            <p:ph type="title"/>
          </p:nvPr>
        </p:nvSpPr>
        <p:spPr>
          <a:xfrm>
            <a:off x="1063838" y="2938204"/>
            <a:ext cx="5518547" cy="174129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47" name="Google Shape;47;p6"/>
          <p:cNvGrpSpPr/>
          <p:nvPr/>
        </p:nvGrpSpPr>
        <p:grpSpPr>
          <a:xfrm>
            <a:off x="1075372" y="2889512"/>
            <a:ext cx="6521694" cy="17335"/>
            <a:chOff x="0" y="0"/>
            <a:chExt cx="17391183" cy="46227"/>
          </a:xfrm>
        </p:grpSpPr>
        <p:sp>
          <p:nvSpPr>
            <p:cNvPr id="48" name="Google Shape;48;p6"/>
            <p:cNvSpPr/>
            <p:nvPr/>
          </p:nvSpPr>
          <p:spPr>
            <a:xfrm>
              <a:off x="0" y="0"/>
              <a:ext cx="5231804" cy="46227"/>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49" name="Google Shape;49;p6"/>
            <p:cNvSpPr/>
            <p:nvPr/>
          </p:nvSpPr>
          <p:spPr>
            <a:xfrm>
              <a:off x="5204271" y="0"/>
              <a:ext cx="6982639" cy="46227"/>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0" name="Google Shape;50;p6"/>
            <p:cNvSpPr/>
            <p:nvPr/>
          </p:nvSpPr>
          <p:spPr>
            <a:xfrm>
              <a:off x="12160240" y="0"/>
              <a:ext cx="5230943" cy="46227"/>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51" name="Google Shape;51;p6"/>
          <p:cNvSpPr txBox="1"/>
          <p:nvPr>
            <p:ph idx="1" type="body"/>
          </p:nvPr>
        </p:nvSpPr>
        <p:spPr>
          <a:xfrm>
            <a:off x="1120576" y="2262098"/>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52" name="Google Shape;52;p6"/>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53" name="Google Shape;53;p6"/>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54" name="Shape 54"/>
        <p:cNvGrpSpPr/>
        <p:nvPr/>
      </p:nvGrpSpPr>
      <p:grpSpPr>
        <a:xfrm>
          <a:off x="0" y="0"/>
          <a:ext cx="0" cy="0"/>
          <a:chOff x="0" y="0"/>
          <a:chExt cx="0" cy="0"/>
        </a:xfrm>
      </p:grpSpPr>
      <p:sp>
        <p:nvSpPr>
          <p:cNvPr id="55" name="Google Shape;55;p7"/>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56" name="Google Shape;56;p7"/>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57" name="Shape 57"/>
        <p:cNvGrpSpPr/>
        <p:nvPr/>
      </p:nvGrpSpPr>
      <p:grpSpPr>
        <a:xfrm>
          <a:off x="0" y="0"/>
          <a:ext cx="0" cy="0"/>
          <a:chOff x="0" y="0"/>
          <a:chExt cx="0" cy="0"/>
        </a:xfrm>
      </p:grpSpPr>
      <p:sp>
        <p:nvSpPr>
          <p:cNvPr id="58" name="Google Shape;58;p8"/>
          <p:cNvSpPr/>
          <p:nvPr>
            <p:ph idx="2" type="pic"/>
          </p:nvPr>
        </p:nvSpPr>
        <p:spPr>
          <a:xfrm>
            <a:off x="4685854" y="334863"/>
            <a:ext cx="2812852" cy="4333131"/>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9" name="Google Shape;59;p8"/>
          <p:cNvSpPr txBox="1"/>
          <p:nvPr>
            <p:ph type="title"/>
          </p:nvPr>
        </p:nvSpPr>
        <p:spPr>
          <a:xfrm>
            <a:off x="1645295" y="334863"/>
            <a:ext cx="2812852" cy="2102942"/>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0" name="Google Shape;60;p8"/>
          <p:cNvSpPr txBox="1"/>
          <p:nvPr>
            <p:ph idx="1" type="body"/>
          </p:nvPr>
        </p:nvSpPr>
        <p:spPr>
          <a:xfrm>
            <a:off x="1645295" y="2491383"/>
            <a:ext cx="2812852" cy="2169914"/>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1" name="Google Shape;61;p8"/>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62" name="Shape 62"/>
        <p:cNvGrpSpPr/>
        <p:nvPr/>
      </p:nvGrpSpPr>
      <p:grpSpPr>
        <a:xfrm>
          <a:off x="0" y="0"/>
          <a:ext cx="0" cy="0"/>
          <a:chOff x="0" y="0"/>
          <a:chExt cx="0" cy="0"/>
        </a:xfrm>
      </p:grpSpPr>
      <p:sp>
        <p:nvSpPr>
          <p:cNvPr id="63" name="Google Shape;63;p9"/>
          <p:cNvSpPr/>
          <p:nvPr>
            <p:ph idx="2" type="pic"/>
          </p:nvPr>
        </p:nvSpPr>
        <p:spPr>
          <a:xfrm>
            <a:off x="2000250" y="354955"/>
            <a:ext cx="5143501" cy="3114229"/>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9"/>
          <p:cNvSpPr txBox="1"/>
          <p:nvPr>
            <p:ph type="title"/>
          </p:nvPr>
        </p:nvSpPr>
        <p:spPr>
          <a:xfrm>
            <a:off x="1812726" y="3542854"/>
            <a:ext cx="5518547" cy="750094"/>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5" name="Google Shape;65;p9"/>
          <p:cNvSpPr txBox="1"/>
          <p:nvPr>
            <p:ph idx="1" type="body"/>
          </p:nvPr>
        </p:nvSpPr>
        <p:spPr>
          <a:xfrm>
            <a:off x="1812726" y="4299644"/>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6" name="Google Shape;66;p9"/>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67" name="Shape 67"/>
        <p:cNvGrpSpPr/>
        <p:nvPr/>
      </p:nvGrpSpPr>
      <p:grpSpPr>
        <a:xfrm>
          <a:off x="0" y="0"/>
          <a:ext cx="0" cy="0"/>
          <a:chOff x="0" y="0"/>
          <a:chExt cx="0" cy="0"/>
        </a:xfrm>
      </p:grpSpPr>
      <p:sp>
        <p:nvSpPr>
          <p:cNvPr id="68" name="Google Shape;68;p10"/>
          <p:cNvSpPr/>
          <p:nvPr>
            <p:ph idx="2" type="pic"/>
          </p:nvPr>
        </p:nvSpPr>
        <p:spPr>
          <a:xfrm>
            <a:off x="4685854" y="1366242"/>
            <a:ext cx="2812852" cy="3315147"/>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9" name="Google Shape;69;p10"/>
          <p:cNvSpPr txBox="1"/>
          <p:nvPr>
            <p:ph type="title"/>
          </p:nvPr>
        </p:nvSpPr>
        <p:spPr>
          <a:xfrm>
            <a:off x="1645295" y="133945"/>
            <a:ext cx="5853410" cy="1138536"/>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70" name="Google Shape;70;p10"/>
          <p:cNvSpPr txBox="1"/>
          <p:nvPr>
            <p:ph idx="1" type="body"/>
          </p:nvPr>
        </p:nvSpPr>
        <p:spPr>
          <a:xfrm>
            <a:off x="1645295" y="1366242"/>
            <a:ext cx="2812852" cy="3315147"/>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1" name="Google Shape;71;p10"/>
          <p:cNvSpPr txBox="1"/>
          <p:nvPr>
            <p:ph idx="12" type="sldNum"/>
          </p:nvPr>
        </p:nvSpPr>
        <p:spPr>
          <a:xfrm>
            <a:off x="4482789" y="4902398"/>
            <a:ext cx="174851" cy="177404"/>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3.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2.xml"/><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17450" y="5084396"/>
            <a:ext cx="9178902" cy="59104"/>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2" name="Google Shape;12;p1"/>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14" name="Google Shape;14;p1"/>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pic>
        <p:nvPicPr>
          <p:cNvPr descr="影像" id="83" name="Google Shape;83;p14"/>
          <p:cNvPicPr preferRelativeResize="0"/>
          <p:nvPr/>
        </p:nvPicPr>
        <p:blipFill rotWithShape="1">
          <a:blip r:embed="rId1">
            <a:alphaModFix amt="2990"/>
          </a:blip>
          <a:srcRect b="0" l="0" r="0" t="0"/>
          <a:stretch/>
        </p:blipFill>
        <p:spPr>
          <a:xfrm>
            <a:off x="1868181" y="818536"/>
            <a:ext cx="4055729" cy="3506429"/>
          </a:xfrm>
          <a:prstGeom prst="rect">
            <a:avLst/>
          </a:prstGeom>
          <a:noFill/>
          <a:ln>
            <a:noFill/>
          </a:ln>
        </p:spPr>
      </p:pic>
      <p:grpSp>
        <p:nvGrpSpPr>
          <p:cNvPr id="84" name="Google Shape;84;p14"/>
          <p:cNvGrpSpPr/>
          <p:nvPr/>
        </p:nvGrpSpPr>
        <p:grpSpPr>
          <a:xfrm>
            <a:off x="0" y="5078960"/>
            <a:ext cx="9143745" cy="64554"/>
            <a:chOff x="0" y="0"/>
            <a:chExt cx="13004900" cy="122400"/>
          </a:xfrm>
        </p:grpSpPr>
        <p:sp>
          <p:nvSpPr>
            <p:cNvPr id="85" name="Google Shape;85;p14"/>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6" name="Google Shape;86;p14"/>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7" name="Google Shape;87;p14"/>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sp>
        <p:nvSpPr>
          <p:cNvPr id="88" name="Google Shape;88;p14"/>
          <p:cNvSpPr txBox="1"/>
          <p:nvPr/>
        </p:nvSpPr>
        <p:spPr>
          <a:xfrm>
            <a:off x="892969" y="4564673"/>
            <a:ext cx="7358100" cy="274500"/>
          </a:xfrm>
          <a:prstGeom prst="rect">
            <a:avLst/>
          </a:prstGeom>
          <a:noFill/>
          <a:ln>
            <a:noFill/>
          </a:ln>
        </p:spPr>
        <p:txBody>
          <a:bodyPr anchorCtr="0" anchor="t"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1500"/>
              <a:buFont typeface="Helvetica Neue"/>
              <a:buNone/>
            </a:pPr>
            <a:r>
              <a:rPr b="0" i="1" lang="zh-TW" sz="1500" u="none" cap="none" strike="noStrike">
                <a:solidFill>
                  <a:srgbClr val="000000"/>
                </a:solidFill>
                <a:latin typeface="Helvetica Neue"/>
                <a:ea typeface="Helvetica Neue"/>
                <a:cs typeface="Helvetica Neue"/>
                <a:sym typeface="Helvetica Neue"/>
              </a:rPr>
              <a:t>–台灣人工智慧學校</a:t>
            </a:r>
            <a:endParaRPr b="0" i="0" sz="900" u="none" cap="none" strike="noStrike">
              <a:solidFill>
                <a:srgbClr val="000000"/>
              </a:solidFill>
              <a:latin typeface="Arial"/>
              <a:ea typeface="Arial"/>
              <a:cs typeface="Arial"/>
              <a:sym typeface="Arial"/>
            </a:endParaRPr>
          </a:p>
        </p:txBody>
      </p:sp>
      <p:sp>
        <p:nvSpPr>
          <p:cNvPr id="89" name="Google Shape;89;p14"/>
          <p:cNvSpPr txBox="1"/>
          <p:nvPr/>
        </p:nvSpPr>
        <p:spPr>
          <a:xfrm>
            <a:off x="892969" y="1138535"/>
            <a:ext cx="7358100" cy="2544900"/>
          </a:xfrm>
          <a:prstGeom prst="rect">
            <a:avLst/>
          </a:prstGeom>
          <a:noFill/>
          <a:ln>
            <a:noFill/>
          </a:ln>
        </p:spPr>
        <p:txBody>
          <a:bodyPr anchorCtr="0" anchor="ctr" bIns="32750" lIns="32750" spcFirstLastPara="1" rIns="32750" wrap="square" tIns="32750">
            <a:noAutofit/>
          </a:bodyPr>
          <a:lstStyle/>
          <a:p>
            <a:pPr indent="0" lvl="0" marL="0" marR="0" rtl="0" algn="ctr">
              <a:lnSpc>
                <a:spcPct val="150000"/>
              </a:lnSpc>
              <a:spcBef>
                <a:spcPts val="0"/>
              </a:spcBef>
              <a:spcAft>
                <a:spcPts val="0"/>
              </a:spcAft>
              <a:buClr>
                <a:srgbClr val="000000"/>
              </a:buClr>
              <a:buSzPts val="2600"/>
              <a:buFont typeface="Arial"/>
              <a:buNone/>
            </a:pPr>
            <a:r>
              <a:rPr b="0" i="0" lang="zh-TW" sz="2600" u="none" cap="none" strike="noStrike">
                <a:solidFill>
                  <a:srgbClr val="000000"/>
                </a:solidFill>
                <a:latin typeface="Arial"/>
                <a:ea typeface="Arial"/>
                <a:cs typeface="Arial"/>
                <a:sym typeface="Arial"/>
              </a:rPr>
              <a:t>「版權聲明頁」</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zh-TW" sz="22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900" u="none" cap="none" strike="noStrike">
              <a:solidFill>
                <a:srgbClr val="000000"/>
              </a:solidFill>
              <a:latin typeface="Arial"/>
              <a:ea typeface="Arial"/>
              <a:cs typeface="Arial"/>
              <a:sym typeface="Arial"/>
            </a:endParaRPr>
          </a:p>
        </p:txBody>
      </p:sp>
      <p:sp>
        <p:nvSpPr>
          <p:cNvPr id="90" name="Google Shape;90;p14"/>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91" name="Google Shape;91;p14"/>
          <p:cNvSpPr txBox="1"/>
          <p:nvPr>
            <p:ph idx="1" type="body"/>
          </p:nvPr>
        </p:nvSpPr>
        <p:spPr>
          <a:xfrm>
            <a:off x="669727" y="1366242"/>
            <a:ext cx="7804500" cy="3315300"/>
          </a:xfrm>
          <a:prstGeom prst="rect">
            <a:avLst/>
          </a:prstGeom>
          <a:noFill/>
          <a:ln>
            <a:noFill/>
          </a:ln>
        </p:spPr>
        <p:txBody>
          <a:bodyPr anchorCtr="0" anchor="ctr" bIns="32750" lIns="32750" spcFirstLastPara="1" rIns="32750" wrap="square" tIns="32750">
            <a:noAutofit/>
          </a:bodyPr>
          <a:lstStyle>
            <a:lvl1pPr indent="-419100" lvl="0" marL="457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indent="-419100" lvl="1" marL="914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indent="-419100" lvl="2" marL="1371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indent="-419100" lvl="3" marL="1828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indent="-419100" lvl="4" marL="22860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92" name="Google Shape;92;p14"/>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sz="9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www.youtube.com/watch?v=8jviXhrQ1rc" TargetMode="Externa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www.youtube.com/watch?v=ea9BPdEmxos" TargetMode="Externa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papers.nips.cc/paper/5021-distributed-representations-of-words-and-phrases-and-their-compositionality.pdf" TargetMode="External"/><Relationship Id="rId4" Type="http://schemas.openxmlformats.org/officeDocument/2006/relationships/hyperlink" Target="http://www-nlp.stanford.edu/pubs/glove.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radimrehurek.com/gensim/tutorial.html" TargetMode="Externa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s://radimrehurek.com/gensim/models/word2vec.html" TargetMode="External"/><Relationship Id="rId4" Type="http://schemas.openxmlformats.org/officeDocument/2006/relationships/image" Target="../media/image21.jpg"/><Relationship Id="rId5"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http://www.youtube.com/watch?v=ZCgUOwSBtuY" TargetMode="External"/><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drive/folders/1z8xqnQZLf6GVKBEIeNYI5KK3k2Vrv43T" TargetMode="External"/><Relationship Id="rId4" Type="http://schemas.openxmlformats.org/officeDocument/2006/relationships/hyperlink" Target="https://drive.google.com/open?id=1B7EbDyVeKXaphJh1rHuVnGLjaWS_yIbG" TargetMode="External"/><Relationship Id="rId5" Type="http://schemas.openxmlformats.org/officeDocument/2006/relationships/hyperlink" Target="https://www.youtube.com/playlist?list=PL1f_B9coMEeAY46FWzHA275CM3ZIHQel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www.youtube.com/watch?v=qBA7PXH_04E" TargetMode="Externa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www.youtube.com/watch?v=TuQ7VvTpbkM" TargetMode="Externa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www.youtube.com/watch?v=FH04OJixMwk" TargetMode="Externa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www.youtube.com/watch?v=htRbrs637R0" TargetMode="Externa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idx="4294967295" type="ctrTitle"/>
          </p:nvPr>
        </p:nvSpPr>
        <p:spPr>
          <a:xfrm>
            <a:off x="1474650" y="1095225"/>
            <a:ext cx="6194700" cy="1725600"/>
          </a:xfrm>
          <a:prstGeom prst="rect">
            <a:avLst/>
          </a:prstGeom>
          <a:noFill/>
          <a:ln>
            <a:noFill/>
          </a:ln>
        </p:spPr>
        <p:txBody>
          <a:bodyPr anchorCtr="0" anchor="b" bIns="26775" lIns="26775" spcFirstLastPara="1" rIns="26775" wrap="square" tIns="26775">
            <a:noAutofit/>
          </a:bodyPr>
          <a:lstStyle/>
          <a:p>
            <a:pPr indent="0" lvl="0" marL="0" marR="0" rtl="0" algn="ctr">
              <a:lnSpc>
                <a:spcPct val="100000"/>
              </a:lnSpc>
              <a:spcBef>
                <a:spcPts val="0"/>
              </a:spcBef>
              <a:spcAft>
                <a:spcPts val="0"/>
              </a:spcAft>
              <a:buClr>
                <a:schemeClr val="dk1"/>
              </a:buClr>
              <a:buSzPts val="4000"/>
              <a:buFont typeface="Arial"/>
              <a:buNone/>
            </a:pPr>
            <a:r>
              <a:rPr b="0" i="0" lang="zh-TW" sz="4000" u="none" cap="none" strike="noStrike">
                <a:solidFill>
                  <a:schemeClr val="dk1"/>
                </a:solidFill>
                <a:latin typeface="Arial"/>
                <a:ea typeface="Arial"/>
                <a:cs typeface="Arial"/>
                <a:sym typeface="Arial"/>
              </a:rPr>
              <a:t>自然語言處理與文字探勘</a:t>
            </a:r>
            <a:endParaRPr b="0" i="0" sz="4200" u="none" cap="none" strike="noStrike">
              <a:solidFill>
                <a:srgbClr val="1A1A1A"/>
              </a:solidFill>
              <a:latin typeface="Arial"/>
              <a:ea typeface="Arial"/>
              <a:cs typeface="Arial"/>
              <a:sym typeface="Arial"/>
            </a:endParaRPr>
          </a:p>
        </p:txBody>
      </p:sp>
      <p:sp>
        <p:nvSpPr>
          <p:cNvPr id="217" name="Google Shape;217;p36"/>
          <p:cNvSpPr txBox="1"/>
          <p:nvPr>
            <p:ph idx="4294967295" type="subTitle"/>
          </p:nvPr>
        </p:nvSpPr>
        <p:spPr>
          <a:xfrm>
            <a:off x="1888926" y="2950714"/>
            <a:ext cx="5518500" cy="596100"/>
          </a:xfrm>
          <a:prstGeom prst="rect">
            <a:avLst/>
          </a:prstGeom>
          <a:noFill/>
          <a:ln>
            <a:noFill/>
          </a:ln>
        </p:spPr>
        <p:txBody>
          <a:bodyPr anchorCtr="0" anchor="t" bIns="26775" lIns="26775" spcFirstLastPara="1" rIns="26775" wrap="square" tIns="26775">
            <a:noAutofit/>
          </a:bodyPr>
          <a:lstStyle/>
          <a:p>
            <a:pPr indent="0" lvl="0" marL="914400" marR="0" rtl="0" algn="r">
              <a:lnSpc>
                <a:spcPct val="80000"/>
              </a:lnSpc>
              <a:spcBef>
                <a:spcPts val="0"/>
              </a:spcBef>
              <a:spcAft>
                <a:spcPts val="0"/>
              </a:spcAft>
              <a:buClr>
                <a:srgbClr val="A6AAA9"/>
              </a:buClr>
              <a:buSzPts val="2500"/>
              <a:buFont typeface="Arial"/>
              <a:buNone/>
            </a:pPr>
            <a:r>
              <a:rPr lang="zh-TW" sz="2500">
                <a:solidFill>
                  <a:srgbClr val="A6AAA9"/>
                </a:solidFill>
                <a:latin typeface="Arial"/>
                <a:ea typeface="Arial"/>
                <a:cs typeface="Arial"/>
                <a:sym typeface="Arial"/>
              </a:rPr>
              <a:t>陳縕儂</a:t>
            </a:r>
            <a:r>
              <a:rPr b="0" i="0" lang="zh-TW" sz="2500" u="none" cap="none" strike="noStrike">
                <a:solidFill>
                  <a:srgbClr val="A6AAA9"/>
                </a:solidFill>
                <a:latin typeface="Arial"/>
                <a:ea typeface="Arial"/>
                <a:cs typeface="Arial"/>
                <a:sym typeface="Arial"/>
              </a:rPr>
              <a:t>＆教研處</a:t>
            </a:r>
            <a:endParaRPr b="0" i="0" sz="2500" u="none" cap="none" strike="noStrike">
              <a:solidFill>
                <a:srgbClr val="A6AAA9"/>
              </a:solidFill>
              <a:latin typeface="Arial"/>
              <a:ea typeface="Arial"/>
              <a:cs typeface="Arial"/>
              <a:sym typeface="Arial"/>
            </a:endParaRPr>
          </a:p>
          <a:p>
            <a:pPr indent="0" lvl="0" marL="0" marR="0" rtl="0" algn="ctr">
              <a:lnSpc>
                <a:spcPct val="80000"/>
              </a:lnSpc>
              <a:spcBef>
                <a:spcPts val="5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grpSp>
        <p:nvGrpSpPr>
          <p:cNvPr id="218" name="Google Shape;218;p36"/>
          <p:cNvGrpSpPr/>
          <p:nvPr/>
        </p:nvGrpSpPr>
        <p:grpSpPr>
          <a:xfrm>
            <a:off x="-17450" y="5084396"/>
            <a:ext cx="9178902" cy="59104"/>
            <a:chOff x="0" y="0"/>
            <a:chExt cx="24477068" cy="157609"/>
          </a:xfrm>
        </p:grpSpPr>
        <p:sp>
          <p:nvSpPr>
            <p:cNvPr id="219" name="Google Shape;219;p36"/>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20" name="Google Shape;220;p36"/>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21" name="Google Shape;221;p36"/>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2600"/>
              <a:buNone/>
            </a:pPr>
            <a:r>
              <a:rPr lang="zh-TW"/>
              <a:t>Word Embedding - GloVe</a:t>
            </a:r>
            <a:endParaRPr/>
          </a:p>
        </p:txBody>
      </p:sp>
      <p:pic>
        <p:nvPicPr>
          <p:cNvPr id="276" name="Google Shape;276;p45" title="Lecture 2.5 Word Embeddings - GloVe">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spcBef>
                <a:spcPts val="0"/>
              </a:spcBef>
              <a:spcAft>
                <a:spcPts val="0"/>
              </a:spcAft>
              <a:buClr>
                <a:schemeClr val="dk1"/>
              </a:buClr>
              <a:buSzPts val="2600"/>
              <a:buFont typeface="Arial"/>
              <a:buNone/>
            </a:pPr>
            <a:r>
              <a:rPr lang="zh-TW"/>
              <a:t>Word Embedding Conclusion</a:t>
            </a:r>
            <a:endParaRPr b="0" i="0" sz="2600" u="none" cap="none" strike="noStrike">
              <a:solidFill>
                <a:srgbClr val="1A1A1A"/>
              </a:solidFill>
              <a:latin typeface="Arial"/>
              <a:ea typeface="Arial"/>
              <a:cs typeface="Arial"/>
              <a:sym typeface="Arial"/>
            </a:endParaRPr>
          </a:p>
        </p:txBody>
      </p:sp>
      <p:pic>
        <p:nvPicPr>
          <p:cNvPr id="282" name="Google Shape;282;p46" title="text mining 09 word2vec">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3000"/>
              <a:buFont typeface="Arial"/>
              <a:buNone/>
            </a:pPr>
            <a:r>
              <a:rPr b="0" i="0" lang="zh-TW" sz="3000" u="none" cap="none" strike="noStrike">
                <a:solidFill>
                  <a:schemeClr val="dk1"/>
                </a:solidFill>
                <a:latin typeface="Arial"/>
                <a:ea typeface="Arial"/>
                <a:cs typeface="Arial"/>
                <a:sym typeface="Arial"/>
              </a:rPr>
              <a:t>Why word embedding ?</a:t>
            </a:r>
            <a:endParaRPr b="0" i="0" sz="2600" u="none" cap="none" strike="noStrike">
              <a:solidFill>
                <a:srgbClr val="1A1A1A"/>
              </a:solidFill>
              <a:latin typeface="Arial"/>
              <a:ea typeface="Arial"/>
              <a:cs typeface="Arial"/>
              <a:sym typeface="Arial"/>
            </a:endParaRPr>
          </a:p>
        </p:txBody>
      </p:sp>
      <p:sp>
        <p:nvSpPr>
          <p:cNvPr id="288" name="Google Shape;288;p47"/>
          <p:cNvSpPr txBox="1"/>
          <p:nvPr/>
        </p:nvSpPr>
        <p:spPr>
          <a:xfrm>
            <a:off x="470550" y="8981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one-hot representation vs. distributed representation</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one-hot representation</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每個詞都是一個維度 , 彼此 independent</a:t>
            </a:r>
            <a:endParaRPr b="0" i="0" sz="20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但每個單詞彼此 independent 明顯不符合</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語義 : girl 和 woman </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複數 : word 和 words</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時態詞 : buy 和 bought</a:t>
            </a:r>
            <a:endParaRPr b="0" i="0" sz="20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如何轉成 distributed representation ?</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word embedding !!</a:t>
            </a:r>
            <a:endParaRPr b="0" i="0" sz="2000" u="none" cap="none" strike="noStrike">
              <a:solidFill>
                <a:srgbClr val="595959"/>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80000"/>
              </a:lnSpc>
              <a:spcBef>
                <a:spcPts val="0"/>
              </a:spcBef>
              <a:spcAft>
                <a:spcPts val="0"/>
              </a:spcAft>
              <a:buClr>
                <a:srgbClr val="0C0C0C"/>
              </a:buClr>
              <a:buSzPts val="3600"/>
              <a:buFont typeface="Calibri"/>
              <a:buNone/>
            </a:pPr>
            <a:r>
              <a:rPr b="0" i="0" lang="zh-TW" sz="3000" u="none" cap="none" strike="noStrike">
                <a:solidFill>
                  <a:srgbClr val="0C0C0C"/>
                </a:solidFill>
                <a:latin typeface="Calibri"/>
                <a:ea typeface="Calibri"/>
                <a:cs typeface="Calibri"/>
                <a:sym typeface="Calibri"/>
              </a:rPr>
              <a:t>教電腦從文章中解讀詞意</a:t>
            </a:r>
            <a:endParaRPr b="0" i="0" sz="3000" u="none" cap="none" strike="noStrike">
              <a:solidFill>
                <a:srgbClr val="1A1A1A"/>
              </a:solidFill>
              <a:latin typeface="Arial"/>
              <a:ea typeface="Arial"/>
              <a:cs typeface="Arial"/>
              <a:sym typeface="Arial"/>
            </a:endParaRPr>
          </a:p>
        </p:txBody>
      </p:sp>
      <p:sp>
        <p:nvSpPr>
          <p:cNvPr id="294" name="Google Shape;294;p48"/>
          <p:cNvSpPr txBox="1"/>
          <p:nvPr/>
        </p:nvSpPr>
        <p:spPr>
          <a:xfrm>
            <a:off x="470550" y="898175"/>
            <a:ext cx="8520600" cy="3872100"/>
          </a:xfrm>
          <a:prstGeom prst="rect">
            <a:avLst/>
          </a:prstGeom>
          <a:noFill/>
          <a:ln>
            <a:noFill/>
          </a:ln>
        </p:spPr>
        <p:txBody>
          <a:bodyPr anchorCtr="0" anchor="t" bIns="45700" lIns="45700" spcFirstLastPara="1" rIns="45700" wrap="square" tIns="45700">
            <a:noAutofit/>
          </a:bodyPr>
          <a:lstStyle/>
          <a:p>
            <a:pPr indent="-355600" lvl="0" marL="355600" marR="0" rtl="0" algn="l">
              <a:lnSpc>
                <a:spcPct val="90000"/>
              </a:lnSpc>
              <a:spcBef>
                <a:spcPts val="0"/>
              </a:spcBef>
              <a:spcAft>
                <a:spcPts val="0"/>
              </a:spcAft>
              <a:buClr>
                <a:srgbClr val="FF9999"/>
              </a:buClr>
              <a:buSzPts val="2800"/>
              <a:buFont typeface="Noto Sans Symbols"/>
              <a:buChar char="•"/>
            </a:pPr>
            <a:r>
              <a:rPr b="0" i="0" lang="zh-TW" sz="2800" u="none" cap="none" strike="noStrike">
                <a:solidFill>
                  <a:srgbClr val="000000"/>
                </a:solidFill>
                <a:latin typeface="Calibri"/>
                <a:ea typeface="Calibri"/>
                <a:cs typeface="Calibri"/>
                <a:sym typeface="Calibri"/>
              </a:rPr>
              <a:t>word2vec</a:t>
            </a:r>
            <a:endParaRPr b="0" i="0" sz="2400" u="none" cap="none" strike="noStrike">
              <a:solidFill>
                <a:srgbClr val="595959"/>
              </a:solidFill>
              <a:latin typeface="Arial"/>
              <a:ea typeface="Arial"/>
              <a:cs typeface="Arial"/>
              <a:sym typeface="Arial"/>
            </a:endParaRPr>
          </a:p>
          <a:p>
            <a:pPr indent="-311150" lvl="1" marL="803275" marR="0" rtl="0" algn="l">
              <a:lnSpc>
                <a:spcPct val="90000"/>
              </a:lnSpc>
              <a:spcBef>
                <a:spcPts val="400"/>
              </a:spcBef>
              <a:spcAft>
                <a:spcPts val="0"/>
              </a:spcAft>
              <a:buClr>
                <a:srgbClr val="99CC00"/>
              </a:buClr>
              <a:buSzPts val="2400"/>
              <a:buFont typeface="Noto Sans Symbols"/>
              <a:buChar char="•"/>
            </a:pPr>
            <a:r>
              <a:rPr b="0" i="0" lang="zh-TW" sz="2400" u="none" cap="none" strike="noStrike">
                <a:solidFill>
                  <a:srgbClr val="000000"/>
                </a:solidFill>
                <a:latin typeface="Calibri"/>
                <a:ea typeface="Calibri"/>
                <a:cs typeface="Calibri"/>
                <a:sym typeface="Calibri"/>
              </a:rPr>
              <a:t>Tomas Mikolov et.al 2013 年於 Google 開發</a:t>
            </a:r>
            <a:endParaRPr b="0" i="0" sz="2400" u="none" cap="none" strike="noStrike">
              <a:solidFill>
                <a:srgbClr val="000000"/>
              </a:solidFill>
              <a:latin typeface="Calibri"/>
              <a:ea typeface="Calibri"/>
              <a:cs typeface="Calibri"/>
              <a:sym typeface="Calibri"/>
            </a:endParaRPr>
          </a:p>
          <a:p>
            <a:pPr indent="-311150" lvl="1" marL="803275" marR="0" rtl="0" algn="l">
              <a:lnSpc>
                <a:spcPct val="90000"/>
              </a:lnSpc>
              <a:spcBef>
                <a:spcPts val="600"/>
              </a:spcBef>
              <a:spcAft>
                <a:spcPts val="0"/>
              </a:spcAft>
              <a:buClr>
                <a:srgbClr val="99CC00"/>
              </a:buClr>
              <a:buSzPts val="2400"/>
              <a:buFont typeface="Noto Sans Symbols"/>
              <a:buChar char="•"/>
            </a:pPr>
            <a:r>
              <a:rPr b="0" i="0" lang="zh-TW" sz="2400" u="none" cap="none" strike="noStrike">
                <a:solidFill>
                  <a:srgbClr val="000000"/>
                </a:solidFill>
                <a:latin typeface="Calibri"/>
                <a:ea typeface="Calibri"/>
                <a:cs typeface="Calibri"/>
                <a:sym typeface="Calibri"/>
              </a:rPr>
              <a:t>Prediction-based method </a:t>
            </a:r>
            <a:r>
              <a:rPr b="0" i="0" lang="zh-TW" sz="2000" u="sng" cap="none" strike="noStrike">
                <a:solidFill>
                  <a:schemeClr val="hlink"/>
                </a:solidFill>
                <a:latin typeface="Calibri"/>
                <a:ea typeface="Calibri"/>
                <a:cs typeface="Calibri"/>
                <a:sym typeface="Calibri"/>
                <a:hlinkClick r:id="rId3"/>
              </a:rPr>
              <a:t>reference</a:t>
            </a:r>
            <a:endParaRPr b="0" i="0" sz="2000" u="none" cap="none" strike="noStrike">
              <a:solidFill>
                <a:srgbClr val="000000"/>
              </a:solidFill>
              <a:latin typeface="Calibri"/>
              <a:ea typeface="Calibri"/>
              <a:cs typeface="Calibri"/>
              <a:sym typeface="Calibri"/>
            </a:endParaRPr>
          </a:p>
          <a:p>
            <a:pPr indent="0" lvl="1" marL="0" marR="0" rtl="0" algn="l">
              <a:lnSpc>
                <a:spcPct val="90000"/>
              </a:lnSpc>
              <a:spcBef>
                <a:spcPts val="6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355600" marR="0" rtl="0" algn="l">
              <a:lnSpc>
                <a:spcPct val="90000"/>
              </a:lnSpc>
              <a:spcBef>
                <a:spcPts val="1600"/>
              </a:spcBef>
              <a:spcAft>
                <a:spcPts val="0"/>
              </a:spcAft>
              <a:buClr>
                <a:srgbClr val="FF9999"/>
              </a:buClr>
              <a:buSzPts val="2800"/>
              <a:buFont typeface="Noto Sans Symbols"/>
              <a:buChar char="•"/>
            </a:pPr>
            <a:r>
              <a:rPr b="0" i="0" lang="zh-TW" sz="2800" u="none" cap="none" strike="noStrike">
                <a:solidFill>
                  <a:srgbClr val="000000"/>
                </a:solidFill>
                <a:latin typeface="Calibri"/>
                <a:ea typeface="Calibri"/>
                <a:cs typeface="Calibri"/>
                <a:sym typeface="Calibri"/>
              </a:rPr>
              <a:t>Glove</a:t>
            </a:r>
            <a:endParaRPr b="0" i="0" sz="2800" u="none" cap="none" strike="noStrike">
              <a:solidFill>
                <a:srgbClr val="000000"/>
              </a:solidFill>
              <a:latin typeface="Calibri"/>
              <a:ea typeface="Calibri"/>
              <a:cs typeface="Calibri"/>
              <a:sym typeface="Calibri"/>
            </a:endParaRPr>
          </a:p>
          <a:p>
            <a:pPr indent="-311150" lvl="1" marL="803275" marR="0" rtl="0" algn="l">
              <a:lnSpc>
                <a:spcPct val="90000"/>
              </a:lnSpc>
              <a:spcBef>
                <a:spcPts val="400"/>
              </a:spcBef>
              <a:spcAft>
                <a:spcPts val="0"/>
              </a:spcAft>
              <a:buClr>
                <a:srgbClr val="99CC00"/>
              </a:buClr>
              <a:buSzPts val="2400"/>
              <a:buFont typeface="Noto Sans Symbols"/>
              <a:buChar char="•"/>
            </a:pPr>
            <a:r>
              <a:rPr b="0" i="0" lang="zh-TW" sz="2400" u="none" cap="none" strike="noStrike">
                <a:solidFill>
                  <a:srgbClr val="000000"/>
                </a:solidFill>
                <a:latin typeface="Calibri"/>
                <a:ea typeface="Calibri"/>
                <a:cs typeface="Calibri"/>
                <a:sym typeface="Calibri"/>
              </a:rPr>
              <a:t>Jeffrey Pennington et al. 2015 年開發 (Stanford)</a:t>
            </a:r>
            <a:endParaRPr b="0" i="0" sz="2400" u="none" cap="none" strike="noStrike">
              <a:solidFill>
                <a:srgbClr val="000000"/>
              </a:solidFill>
              <a:latin typeface="Calibri"/>
              <a:ea typeface="Calibri"/>
              <a:cs typeface="Calibri"/>
              <a:sym typeface="Calibri"/>
            </a:endParaRPr>
          </a:p>
          <a:p>
            <a:pPr indent="-311150" lvl="1" marL="803275" marR="0" rtl="0" algn="l">
              <a:lnSpc>
                <a:spcPct val="90000"/>
              </a:lnSpc>
              <a:spcBef>
                <a:spcPts val="600"/>
              </a:spcBef>
              <a:spcAft>
                <a:spcPts val="0"/>
              </a:spcAft>
              <a:buClr>
                <a:srgbClr val="99CC00"/>
              </a:buClr>
              <a:buSzPts val="2400"/>
              <a:buFont typeface="Noto Sans Symbols"/>
              <a:buChar char="•"/>
            </a:pPr>
            <a:r>
              <a:rPr b="0" i="0" lang="zh-TW" sz="2400" u="none" cap="none" strike="noStrike">
                <a:solidFill>
                  <a:srgbClr val="000000"/>
                </a:solidFill>
                <a:latin typeface="Calibri"/>
                <a:ea typeface="Calibri"/>
                <a:cs typeface="Calibri"/>
                <a:sym typeface="Calibri"/>
              </a:rPr>
              <a:t>Count-based method </a:t>
            </a:r>
            <a:r>
              <a:rPr b="0" i="0" lang="zh-TW" sz="2000" u="sng" cap="none" strike="noStrike">
                <a:solidFill>
                  <a:schemeClr val="hlink"/>
                </a:solidFill>
                <a:latin typeface="Calibri"/>
                <a:ea typeface="Calibri"/>
                <a:cs typeface="Calibri"/>
                <a:sym typeface="Calibri"/>
                <a:hlinkClick r:id="rId4"/>
              </a:rPr>
              <a:t>reference</a:t>
            </a:r>
            <a:endParaRPr b="0" i="0" sz="2000" u="none" cap="none" strike="noStrike">
              <a:solidFill>
                <a:srgbClr val="000000"/>
              </a:solidFill>
              <a:latin typeface="Calibri"/>
              <a:ea typeface="Calibri"/>
              <a:cs typeface="Calibri"/>
              <a:sym typeface="Calibri"/>
            </a:endParaRPr>
          </a:p>
          <a:p>
            <a:pPr indent="-177800" lvl="0" marL="355600" marR="0" rtl="0" algn="l">
              <a:lnSpc>
                <a:spcPct val="90000"/>
              </a:lnSpc>
              <a:spcBef>
                <a:spcPts val="160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177800" lvl="0" marL="355600" marR="0" rtl="0" algn="l">
              <a:lnSpc>
                <a:spcPct val="90000"/>
              </a:lnSpc>
              <a:spcBef>
                <a:spcPts val="140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80000"/>
              </a:lnSpc>
              <a:spcBef>
                <a:spcPts val="0"/>
              </a:spcBef>
              <a:spcAft>
                <a:spcPts val="0"/>
              </a:spcAft>
              <a:buClr>
                <a:srgbClr val="0C0C0C"/>
              </a:buClr>
              <a:buSzPts val="3600"/>
              <a:buFont typeface="Calibri"/>
              <a:buNone/>
            </a:pPr>
            <a:r>
              <a:rPr b="0" i="0" lang="zh-TW" sz="3000" u="none" cap="none" strike="noStrike">
                <a:solidFill>
                  <a:srgbClr val="0C0C0C"/>
                </a:solidFill>
                <a:latin typeface="Calibri"/>
                <a:ea typeface="Calibri"/>
                <a:cs typeface="Calibri"/>
                <a:sym typeface="Calibri"/>
              </a:rPr>
              <a:t>淺談 word2vec</a:t>
            </a:r>
            <a:endParaRPr b="0" i="0" sz="3000" u="none" cap="none" strike="noStrike">
              <a:solidFill>
                <a:srgbClr val="1A1A1A"/>
              </a:solidFill>
              <a:latin typeface="Arial"/>
              <a:ea typeface="Arial"/>
              <a:cs typeface="Arial"/>
              <a:sym typeface="Arial"/>
            </a:endParaRPr>
          </a:p>
        </p:txBody>
      </p:sp>
      <p:sp>
        <p:nvSpPr>
          <p:cNvPr id="300" name="Google Shape;300;p49"/>
          <p:cNvSpPr txBox="1"/>
          <p:nvPr/>
        </p:nvSpPr>
        <p:spPr>
          <a:xfrm>
            <a:off x="470550" y="917475"/>
            <a:ext cx="8520600" cy="3872100"/>
          </a:xfrm>
          <a:prstGeom prst="rect">
            <a:avLst/>
          </a:prstGeom>
          <a:noFill/>
          <a:ln>
            <a:noFill/>
          </a:ln>
        </p:spPr>
        <p:txBody>
          <a:bodyPr anchorCtr="0" anchor="t" bIns="45700" lIns="45700" spcFirstLastPara="1" rIns="45700" wrap="square" tIns="45700">
            <a:noAutofit/>
          </a:bodyPr>
          <a:lstStyle/>
          <a:p>
            <a:pPr indent="-355600" lvl="0" marL="355600" marR="0" rtl="0" algn="l">
              <a:lnSpc>
                <a:spcPct val="90000"/>
              </a:lnSpc>
              <a:spcBef>
                <a:spcPts val="0"/>
              </a:spcBef>
              <a:spcAft>
                <a:spcPts val="0"/>
              </a:spcAft>
              <a:buClr>
                <a:srgbClr val="FF9999"/>
              </a:buClr>
              <a:buSzPts val="2800"/>
              <a:buFont typeface="Noto Sans Symbols"/>
              <a:buChar char="•"/>
            </a:pPr>
            <a:r>
              <a:rPr b="0" i="0" lang="zh-TW" sz="2800" u="none" cap="none" strike="noStrike">
                <a:solidFill>
                  <a:srgbClr val="000000"/>
                </a:solidFill>
                <a:latin typeface="Calibri"/>
                <a:ea typeface="Calibri"/>
                <a:cs typeface="Calibri"/>
                <a:sym typeface="Calibri"/>
              </a:rPr>
              <a:t>語意相近的字較常出現在一起</a:t>
            </a:r>
            <a:endParaRPr b="0" i="0" sz="2800" u="none" cap="none" strike="noStrike">
              <a:solidFill>
                <a:srgbClr val="000000"/>
              </a:solidFill>
              <a:latin typeface="Calibri"/>
              <a:ea typeface="Calibri"/>
              <a:cs typeface="Calibri"/>
              <a:sym typeface="Calibri"/>
            </a:endParaRPr>
          </a:p>
          <a:p>
            <a:pPr indent="-311150" lvl="1" marL="803275" marR="0" rtl="0" algn="l">
              <a:lnSpc>
                <a:spcPct val="90000"/>
              </a:lnSpc>
              <a:spcBef>
                <a:spcPts val="400"/>
              </a:spcBef>
              <a:spcAft>
                <a:spcPts val="0"/>
              </a:spcAft>
              <a:buClr>
                <a:srgbClr val="99CC00"/>
              </a:buClr>
              <a:buSzPts val="2400"/>
              <a:buFont typeface="Noto Sans Symbols"/>
              <a:buChar char="•"/>
            </a:pPr>
            <a:r>
              <a:rPr b="0" i="0" lang="zh-TW" sz="2400" u="none" cap="none" strike="noStrike">
                <a:solidFill>
                  <a:srgbClr val="000000"/>
                </a:solidFill>
                <a:latin typeface="Calibri"/>
                <a:ea typeface="Calibri"/>
                <a:cs typeface="Calibri"/>
                <a:sym typeface="Calibri"/>
              </a:rPr>
              <a:t>Local window</a:t>
            </a:r>
            <a:endParaRPr b="0" i="0" sz="2000" u="none" cap="none" strike="noStrike">
              <a:solidFill>
                <a:srgbClr val="595959"/>
              </a:solidFill>
              <a:latin typeface="Arial"/>
              <a:ea typeface="Arial"/>
              <a:cs typeface="Arial"/>
              <a:sym typeface="Arial"/>
            </a:endParaRPr>
          </a:p>
          <a:p>
            <a:pPr indent="0" lvl="1" marL="492125" marR="0" rtl="0" algn="l">
              <a:lnSpc>
                <a:spcPct val="90000"/>
              </a:lnSpc>
              <a:spcBef>
                <a:spcPts val="60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158750" lvl="1" marL="803275" marR="0" rtl="0" algn="l">
              <a:lnSpc>
                <a:spcPct val="90000"/>
              </a:lnSpc>
              <a:spcBef>
                <a:spcPts val="60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1" marL="0" marR="0" rtl="0" algn="l">
              <a:lnSpc>
                <a:spcPct val="90000"/>
              </a:lnSpc>
              <a:spcBef>
                <a:spcPts val="60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55600" lvl="0" marL="355600" marR="0" rtl="0" algn="l">
              <a:lnSpc>
                <a:spcPct val="90000"/>
              </a:lnSpc>
              <a:spcBef>
                <a:spcPts val="1600"/>
              </a:spcBef>
              <a:spcAft>
                <a:spcPts val="0"/>
              </a:spcAft>
              <a:buClr>
                <a:srgbClr val="FF9999"/>
              </a:buClr>
              <a:buSzPts val="2800"/>
              <a:buFont typeface="Noto Sans Symbols"/>
              <a:buChar char="•"/>
            </a:pPr>
            <a:r>
              <a:rPr b="0" i="0" lang="zh-TW" sz="2800" u="none" cap="none" strike="noStrike">
                <a:solidFill>
                  <a:srgbClr val="000000"/>
                </a:solidFill>
                <a:latin typeface="Calibri"/>
                <a:ea typeface="Calibri"/>
                <a:cs typeface="Calibri"/>
                <a:sym typeface="Calibri"/>
              </a:rPr>
              <a:t>讓電腦玩克漏字填空學習 word embedding</a:t>
            </a:r>
            <a:endParaRPr b="0" i="0" sz="2400" u="none" cap="none" strike="noStrike">
              <a:solidFill>
                <a:srgbClr val="595959"/>
              </a:solidFill>
              <a:latin typeface="Arial"/>
              <a:ea typeface="Arial"/>
              <a:cs typeface="Arial"/>
              <a:sym typeface="Arial"/>
            </a:endParaRPr>
          </a:p>
          <a:p>
            <a:pPr indent="-311150" lvl="1" marL="803275" marR="0" rtl="0" algn="l">
              <a:lnSpc>
                <a:spcPct val="90000"/>
              </a:lnSpc>
              <a:spcBef>
                <a:spcPts val="600"/>
              </a:spcBef>
              <a:spcAft>
                <a:spcPts val="0"/>
              </a:spcAft>
              <a:buClr>
                <a:srgbClr val="99CC00"/>
              </a:buClr>
              <a:buSzPts val="2400"/>
              <a:buFont typeface="Noto Sans Symbols"/>
              <a:buChar char="•"/>
            </a:pPr>
            <a:r>
              <a:rPr b="0" i="0" lang="zh-TW" sz="2400" u="none" cap="none" strike="noStrike">
                <a:solidFill>
                  <a:srgbClr val="000000"/>
                </a:solidFill>
                <a:latin typeface="Calibri"/>
                <a:ea typeface="Calibri"/>
                <a:cs typeface="Calibri"/>
                <a:sym typeface="Calibri"/>
              </a:rPr>
              <a:t>Continuous bag of words</a:t>
            </a:r>
            <a:endParaRPr b="0" i="0" sz="2000" u="none" cap="none" strike="noStrike">
              <a:solidFill>
                <a:srgbClr val="595959"/>
              </a:solidFill>
              <a:latin typeface="Arial"/>
              <a:ea typeface="Arial"/>
              <a:cs typeface="Arial"/>
              <a:sym typeface="Arial"/>
            </a:endParaRPr>
          </a:p>
          <a:p>
            <a:pPr indent="-311150" lvl="1" marL="803275" marR="0" rtl="0" algn="l">
              <a:lnSpc>
                <a:spcPct val="90000"/>
              </a:lnSpc>
              <a:spcBef>
                <a:spcPts val="400"/>
              </a:spcBef>
              <a:spcAft>
                <a:spcPts val="0"/>
              </a:spcAft>
              <a:buClr>
                <a:srgbClr val="99CC00"/>
              </a:buClr>
              <a:buSzPts val="2400"/>
              <a:buFont typeface="Noto Sans Symbols"/>
              <a:buChar char="•"/>
            </a:pPr>
            <a:r>
              <a:rPr b="0" i="0" lang="zh-TW" sz="2400" u="none" cap="none" strike="noStrike">
                <a:solidFill>
                  <a:srgbClr val="000000"/>
                </a:solidFill>
                <a:latin typeface="Calibri"/>
                <a:ea typeface="Calibri"/>
                <a:cs typeface="Calibri"/>
                <a:sym typeface="Calibri"/>
              </a:rPr>
              <a:t>Skip-gram</a:t>
            </a:r>
            <a:endParaRPr b="0" i="0" sz="2000" u="none" cap="none" strike="noStrike">
              <a:solidFill>
                <a:srgbClr val="595959"/>
              </a:solidFill>
              <a:latin typeface="Arial"/>
              <a:ea typeface="Arial"/>
              <a:cs typeface="Arial"/>
              <a:sym typeface="Arial"/>
            </a:endParaRPr>
          </a:p>
          <a:p>
            <a:pPr indent="-177800" lvl="0" marL="355600" marR="0" rtl="0" algn="l">
              <a:lnSpc>
                <a:spcPct val="90000"/>
              </a:lnSpc>
              <a:spcBef>
                <a:spcPts val="160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1" marL="492125" marR="0" rtl="0" algn="l">
              <a:lnSpc>
                <a:spcPct val="90000"/>
              </a:lnSpc>
              <a:spcBef>
                <a:spcPts val="40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177800" lvl="0" marL="355600" marR="0" rtl="0" algn="l">
              <a:lnSpc>
                <a:spcPct val="90000"/>
              </a:lnSpc>
              <a:spcBef>
                <a:spcPts val="160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177800" lvl="0" marL="355600" marR="0" rtl="0" algn="l">
              <a:lnSpc>
                <a:spcPct val="90000"/>
              </a:lnSpc>
              <a:spcBef>
                <a:spcPts val="140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177800" lvl="0" marL="355600" marR="0" rtl="0" algn="l">
              <a:lnSpc>
                <a:spcPct val="90000"/>
              </a:lnSpc>
              <a:spcBef>
                <a:spcPts val="140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grpSp>
        <p:nvGrpSpPr>
          <p:cNvPr id="301" name="Google Shape;301;p49"/>
          <p:cNvGrpSpPr/>
          <p:nvPr/>
        </p:nvGrpSpPr>
        <p:grpSpPr>
          <a:xfrm>
            <a:off x="1505725" y="2024917"/>
            <a:ext cx="6132546" cy="1093680"/>
            <a:chOff x="1710257" y="2380868"/>
            <a:chExt cx="6132546" cy="1458240"/>
          </a:xfrm>
        </p:grpSpPr>
        <p:sp>
          <p:nvSpPr>
            <p:cNvPr id="302" name="Google Shape;302;p49"/>
            <p:cNvSpPr/>
            <p:nvPr/>
          </p:nvSpPr>
          <p:spPr>
            <a:xfrm>
              <a:off x="4094694" y="2894938"/>
              <a:ext cx="1400100" cy="535200"/>
            </a:xfrm>
            <a:prstGeom prst="rect">
              <a:avLst/>
            </a:prstGeom>
            <a:noFill/>
            <a:ln cap="flat" cmpd="thickThin" w="55000">
              <a:solidFill>
                <a:srgbClr val="78909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Calibri"/>
                  <a:ea typeface="Calibri"/>
                  <a:cs typeface="Calibri"/>
                  <a:sym typeface="Calibri"/>
                </a:rPr>
                <a:t>最熱的</a:t>
              </a:r>
              <a:endParaRPr b="0" i="0" sz="1800" u="none" cap="none" strike="noStrike">
                <a:solidFill>
                  <a:srgbClr val="000000"/>
                </a:solidFill>
                <a:latin typeface="Calibri"/>
                <a:ea typeface="Calibri"/>
                <a:cs typeface="Calibri"/>
                <a:sym typeface="Calibri"/>
              </a:endParaRPr>
            </a:p>
          </p:txBody>
        </p:sp>
        <p:sp>
          <p:nvSpPr>
            <p:cNvPr id="303" name="Google Shape;303;p49"/>
            <p:cNvSpPr/>
            <p:nvPr/>
          </p:nvSpPr>
          <p:spPr>
            <a:xfrm>
              <a:off x="2957270" y="2894938"/>
              <a:ext cx="971100" cy="535200"/>
            </a:xfrm>
            <a:prstGeom prst="rect">
              <a:avLst/>
            </a:prstGeom>
            <a:noFill/>
            <a:ln cap="flat" cmpd="thickThin" w="55000">
              <a:solidFill>
                <a:srgbClr val="2121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Calibri"/>
                  <a:ea typeface="Calibri"/>
                  <a:cs typeface="Calibri"/>
                  <a:sym typeface="Calibri"/>
                </a:rPr>
                <a:t>夏天</a:t>
              </a:r>
              <a:endParaRPr b="0" i="0" sz="1400" u="none" cap="none" strike="noStrike">
                <a:solidFill>
                  <a:srgbClr val="000000"/>
                </a:solidFill>
                <a:latin typeface="Arial"/>
                <a:ea typeface="Arial"/>
                <a:cs typeface="Arial"/>
                <a:sym typeface="Arial"/>
              </a:endParaRPr>
            </a:p>
          </p:txBody>
        </p:sp>
        <p:sp>
          <p:nvSpPr>
            <p:cNvPr id="304" name="Google Shape;304;p49"/>
            <p:cNvSpPr/>
            <p:nvPr/>
          </p:nvSpPr>
          <p:spPr>
            <a:xfrm>
              <a:off x="5667017" y="2894938"/>
              <a:ext cx="971100" cy="535200"/>
            </a:xfrm>
            <a:prstGeom prst="rect">
              <a:avLst/>
            </a:prstGeom>
            <a:noFill/>
            <a:ln cap="flat" cmpd="thickThin" w="55000">
              <a:solidFill>
                <a:srgbClr val="2121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Calibri"/>
                  <a:ea typeface="Calibri"/>
                  <a:cs typeface="Calibri"/>
                  <a:sym typeface="Calibri"/>
                </a:rPr>
                <a:t>季節</a:t>
              </a:r>
              <a:endParaRPr b="0" i="0" sz="1400" u="none" cap="none" strike="noStrike">
                <a:solidFill>
                  <a:srgbClr val="000000"/>
                </a:solidFill>
                <a:latin typeface="Arial"/>
                <a:ea typeface="Arial"/>
                <a:cs typeface="Arial"/>
                <a:sym typeface="Arial"/>
              </a:endParaRPr>
            </a:p>
          </p:txBody>
        </p:sp>
        <p:sp>
          <p:nvSpPr>
            <p:cNvPr id="305" name="Google Shape;305;p49"/>
            <p:cNvSpPr txBox="1"/>
            <p:nvPr/>
          </p:nvSpPr>
          <p:spPr>
            <a:xfrm>
              <a:off x="3925463" y="2380868"/>
              <a:ext cx="17388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zh-TW" sz="2400" u="none" cap="none" strike="noStrike">
                  <a:solidFill>
                    <a:srgbClr val="78909C"/>
                  </a:solidFill>
                  <a:latin typeface="Calibri"/>
                  <a:ea typeface="Calibri"/>
                  <a:cs typeface="Calibri"/>
                  <a:sym typeface="Calibri"/>
                </a:rPr>
                <a:t>Word,w</a:t>
              </a:r>
              <a:r>
                <a:rPr b="1" baseline="-25000" i="0" lang="zh-TW" sz="2400" u="none" cap="none" strike="noStrike">
                  <a:solidFill>
                    <a:srgbClr val="78909C"/>
                  </a:solidFill>
                  <a:latin typeface="Calibri"/>
                  <a:ea typeface="Calibri"/>
                  <a:cs typeface="Calibri"/>
                  <a:sym typeface="Calibri"/>
                </a:rPr>
                <a:t>t</a:t>
              </a:r>
              <a:endParaRPr b="1" baseline="-25000" i="0" sz="2400" u="none" cap="none" strike="noStrike">
                <a:solidFill>
                  <a:srgbClr val="78909C"/>
                </a:solidFill>
                <a:latin typeface="Calibri"/>
                <a:ea typeface="Calibri"/>
                <a:cs typeface="Calibri"/>
                <a:sym typeface="Calibri"/>
              </a:endParaRPr>
            </a:p>
          </p:txBody>
        </p:sp>
        <p:sp>
          <p:nvSpPr>
            <p:cNvPr id="306" name="Google Shape;306;p49"/>
            <p:cNvSpPr txBox="1"/>
            <p:nvPr/>
          </p:nvSpPr>
          <p:spPr>
            <a:xfrm>
              <a:off x="3645565" y="3377408"/>
              <a:ext cx="23709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zh-TW" sz="2400" u="none" cap="none" strike="noStrike">
                  <a:solidFill>
                    <a:srgbClr val="212121"/>
                  </a:solidFill>
                  <a:latin typeface="Calibri"/>
                  <a:ea typeface="Calibri"/>
                  <a:cs typeface="Calibri"/>
                  <a:sym typeface="Calibri"/>
                </a:rPr>
                <a:t>Context words</a:t>
              </a:r>
              <a:endParaRPr b="1" i="0" sz="2400" u="none" cap="none" strike="noStrike">
                <a:solidFill>
                  <a:srgbClr val="212121"/>
                </a:solidFill>
                <a:latin typeface="Calibri"/>
                <a:ea typeface="Calibri"/>
                <a:cs typeface="Calibri"/>
                <a:sym typeface="Calibri"/>
              </a:endParaRPr>
            </a:p>
          </p:txBody>
        </p:sp>
        <p:cxnSp>
          <p:nvCxnSpPr>
            <p:cNvPr id="307" name="Google Shape;307;p49"/>
            <p:cNvCxnSpPr>
              <a:stCxn id="303" idx="2"/>
            </p:cNvCxnSpPr>
            <p:nvPr/>
          </p:nvCxnSpPr>
          <p:spPr>
            <a:xfrm flipH="1" rot="-5400000">
              <a:off x="3554420" y="3318538"/>
              <a:ext cx="198300" cy="421500"/>
            </a:xfrm>
            <a:prstGeom prst="bentConnector2">
              <a:avLst/>
            </a:prstGeom>
            <a:noFill/>
            <a:ln cap="flat" cmpd="thickThin" w="55000">
              <a:solidFill>
                <a:srgbClr val="212121"/>
              </a:solidFill>
              <a:prstDash val="solid"/>
              <a:round/>
              <a:headEnd len="sm" w="sm" type="none"/>
              <a:tailEnd len="sm" w="sm" type="none"/>
            </a:ln>
          </p:spPr>
        </p:cxnSp>
        <p:cxnSp>
          <p:nvCxnSpPr>
            <p:cNvPr id="308" name="Google Shape;308;p49"/>
            <p:cNvCxnSpPr>
              <a:stCxn id="304" idx="2"/>
            </p:cNvCxnSpPr>
            <p:nvPr/>
          </p:nvCxnSpPr>
          <p:spPr>
            <a:xfrm rot="5400000">
              <a:off x="5834417" y="3346888"/>
              <a:ext cx="234900" cy="401400"/>
            </a:xfrm>
            <a:prstGeom prst="bentConnector2">
              <a:avLst/>
            </a:prstGeom>
            <a:noFill/>
            <a:ln cap="flat" cmpd="thickThin" w="55000">
              <a:solidFill>
                <a:srgbClr val="212121"/>
              </a:solidFill>
              <a:prstDash val="solid"/>
              <a:round/>
              <a:headEnd len="sm" w="sm" type="none"/>
              <a:tailEnd len="sm" w="sm" type="none"/>
            </a:ln>
          </p:spPr>
        </p:cxnSp>
        <p:sp>
          <p:nvSpPr>
            <p:cNvPr id="309" name="Google Shape;309;p49"/>
            <p:cNvSpPr/>
            <p:nvPr/>
          </p:nvSpPr>
          <p:spPr>
            <a:xfrm>
              <a:off x="6871703" y="2894938"/>
              <a:ext cx="971100" cy="535200"/>
            </a:xfrm>
            <a:prstGeom prst="rect">
              <a:avLst/>
            </a:prstGeom>
            <a:noFill/>
            <a:ln cap="flat" cmpd="thickThin" w="55000">
              <a:solidFill>
                <a:srgbClr val="EEEEE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zh-TW" sz="2400" u="none" cap="none" strike="noStrike">
                  <a:solidFill>
                    <a:srgbClr val="595959"/>
                  </a:solidFill>
                  <a:latin typeface="Calibri"/>
                  <a:ea typeface="Calibri"/>
                  <a:cs typeface="Calibri"/>
                  <a:sym typeface="Calibri"/>
                </a:rPr>
                <a:t>…</a:t>
              </a:r>
              <a:endParaRPr b="0" i="0" sz="2400" u="none" cap="none" strike="noStrike">
                <a:solidFill>
                  <a:srgbClr val="595959"/>
                </a:solidFill>
                <a:latin typeface="Calibri"/>
                <a:ea typeface="Calibri"/>
                <a:cs typeface="Calibri"/>
                <a:sym typeface="Calibri"/>
              </a:endParaRPr>
            </a:p>
          </p:txBody>
        </p:sp>
        <p:sp>
          <p:nvSpPr>
            <p:cNvPr id="310" name="Google Shape;310;p49"/>
            <p:cNvSpPr/>
            <p:nvPr/>
          </p:nvSpPr>
          <p:spPr>
            <a:xfrm>
              <a:off x="1710257" y="2906336"/>
              <a:ext cx="971100" cy="535200"/>
            </a:xfrm>
            <a:prstGeom prst="rect">
              <a:avLst/>
            </a:prstGeom>
            <a:noFill/>
            <a:ln cap="flat" cmpd="thickThin" w="55000">
              <a:solidFill>
                <a:srgbClr val="EEEEE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zh-TW" sz="2400" u="none" cap="none" strike="noStrike">
                  <a:solidFill>
                    <a:srgbClr val="595959"/>
                  </a:solidFill>
                  <a:latin typeface="Calibri"/>
                  <a:ea typeface="Calibri"/>
                  <a:cs typeface="Calibri"/>
                  <a:sym typeface="Calibri"/>
                </a:rPr>
                <a:t>…</a:t>
              </a:r>
              <a:endParaRPr b="0" i="0" sz="2400" u="none" cap="none" strike="noStrike">
                <a:solidFill>
                  <a:srgbClr val="595959"/>
                </a:solidFill>
                <a:latin typeface="Calibri"/>
                <a:ea typeface="Calibri"/>
                <a:cs typeface="Calibri"/>
                <a:sym typeface="Calibri"/>
              </a:endParaRPr>
            </a:p>
          </p:txBody>
        </p:sp>
        <p:sp>
          <p:nvSpPr>
            <p:cNvPr id="311" name="Google Shape;311;p49"/>
            <p:cNvSpPr/>
            <p:nvPr/>
          </p:nvSpPr>
          <p:spPr>
            <a:xfrm>
              <a:off x="2812141" y="2434480"/>
              <a:ext cx="3936900" cy="1393800"/>
            </a:xfrm>
            <a:prstGeom prst="rect">
              <a:avLst/>
            </a:prstGeom>
            <a:noFill/>
            <a:ln cap="flat" cmpd="thickThin" w="550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12" name="Google Shape;312;p49"/>
            <p:cNvSpPr txBox="1"/>
            <p:nvPr/>
          </p:nvSpPr>
          <p:spPr>
            <a:xfrm>
              <a:off x="2860723" y="2380868"/>
              <a:ext cx="11436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zh-TW" sz="2400" u="none" cap="none" strike="noStrike">
                  <a:solidFill>
                    <a:srgbClr val="212121"/>
                  </a:solidFill>
                  <a:latin typeface="Calibri"/>
                  <a:ea typeface="Calibri"/>
                  <a:cs typeface="Calibri"/>
                  <a:sym typeface="Calibri"/>
                </a:rPr>
                <a:t>W</a:t>
              </a:r>
              <a:r>
                <a:rPr b="1" baseline="-25000" i="0" lang="zh-TW" sz="2400" u="none" cap="none" strike="noStrike">
                  <a:solidFill>
                    <a:srgbClr val="212121"/>
                  </a:solidFill>
                  <a:latin typeface="Calibri"/>
                  <a:ea typeface="Calibri"/>
                  <a:cs typeface="Calibri"/>
                  <a:sym typeface="Calibri"/>
                </a:rPr>
                <a:t>t-1</a:t>
              </a:r>
              <a:endParaRPr b="1" baseline="-25000" i="0" sz="2400" u="none" cap="none" strike="noStrike">
                <a:solidFill>
                  <a:srgbClr val="212121"/>
                </a:solidFill>
                <a:latin typeface="Calibri"/>
                <a:ea typeface="Calibri"/>
                <a:cs typeface="Calibri"/>
                <a:sym typeface="Calibri"/>
              </a:endParaRPr>
            </a:p>
          </p:txBody>
        </p:sp>
        <p:sp>
          <p:nvSpPr>
            <p:cNvPr id="313" name="Google Shape;313;p49"/>
            <p:cNvSpPr txBox="1"/>
            <p:nvPr/>
          </p:nvSpPr>
          <p:spPr>
            <a:xfrm>
              <a:off x="5535606" y="2380868"/>
              <a:ext cx="11436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zh-TW" sz="2400" u="none" cap="none" strike="noStrike">
                  <a:solidFill>
                    <a:srgbClr val="212121"/>
                  </a:solidFill>
                  <a:latin typeface="Calibri"/>
                  <a:ea typeface="Calibri"/>
                  <a:cs typeface="Calibri"/>
                  <a:sym typeface="Calibri"/>
                </a:rPr>
                <a:t>W</a:t>
              </a:r>
              <a:r>
                <a:rPr b="1" baseline="-25000" i="0" lang="zh-TW" sz="2400" u="none" cap="none" strike="noStrike">
                  <a:solidFill>
                    <a:srgbClr val="212121"/>
                  </a:solidFill>
                  <a:latin typeface="Calibri"/>
                  <a:ea typeface="Calibri"/>
                  <a:cs typeface="Calibri"/>
                  <a:sym typeface="Calibri"/>
                </a:rPr>
                <a:t>t+1</a:t>
              </a:r>
              <a:endParaRPr b="1" baseline="-25000" i="0" sz="2400" u="none" cap="none" strike="noStrike">
                <a:solidFill>
                  <a:srgbClr val="21212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80000"/>
              </a:lnSpc>
              <a:spcBef>
                <a:spcPts val="0"/>
              </a:spcBef>
              <a:spcAft>
                <a:spcPts val="0"/>
              </a:spcAft>
              <a:buClr>
                <a:srgbClr val="0C0C0C"/>
              </a:buClr>
              <a:buSzPts val="3600"/>
              <a:buFont typeface="Calibri"/>
              <a:buNone/>
            </a:pPr>
            <a:r>
              <a:rPr b="0" i="0" lang="zh-TW" sz="3000" u="none" cap="none" strike="noStrike">
                <a:solidFill>
                  <a:srgbClr val="0C0C0C"/>
                </a:solidFill>
                <a:latin typeface="Calibri"/>
                <a:ea typeface="Calibri"/>
                <a:cs typeface="Calibri"/>
                <a:sym typeface="Calibri"/>
              </a:rPr>
              <a:t>Skip-gram 模型</a:t>
            </a:r>
            <a:endParaRPr b="0" i="0" sz="3000" u="none" cap="none" strike="noStrike">
              <a:solidFill>
                <a:srgbClr val="1A1A1A"/>
              </a:solidFill>
              <a:latin typeface="Arial"/>
              <a:ea typeface="Arial"/>
              <a:cs typeface="Arial"/>
              <a:sym typeface="Arial"/>
            </a:endParaRPr>
          </a:p>
        </p:txBody>
      </p:sp>
      <p:sp>
        <p:nvSpPr>
          <p:cNvPr id="319" name="Google Shape;319;p50"/>
          <p:cNvSpPr txBox="1"/>
          <p:nvPr/>
        </p:nvSpPr>
        <p:spPr>
          <a:xfrm>
            <a:off x="470550" y="878875"/>
            <a:ext cx="8520600" cy="1486500"/>
          </a:xfrm>
          <a:prstGeom prst="rect">
            <a:avLst/>
          </a:prstGeom>
          <a:noFill/>
          <a:ln>
            <a:noFill/>
          </a:ln>
        </p:spPr>
        <p:txBody>
          <a:bodyPr anchorCtr="0" anchor="t" bIns="45700" lIns="45700" spcFirstLastPara="1" rIns="45700" wrap="square" tIns="45700">
            <a:noAutofit/>
          </a:bodyPr>
          <a:lstStyle/>
          <a:p>
            <a:pPr indent="-355600" lvl="0" marL="355600" marR="0" rtl="0" algn="l">
              <a:lnSpc>
                <a:spcPct val="90000"/>
              </a:lnSpc>
              <a:spcBef>
                <a:spcPts val="0"/>
              </a:spcBef>
              <a:spcAft>
                <a:spcPts val="0"/>
              </a:spcAft>
              <a:buClr>
                <a:srgbClr val="FF9999"/>
              </a:buClr>
              <a:buSzPts val="2400"/>
              <a:buFont typeface="Noto Sans Symbols"/>
              <a:buChar char="•"/>
            </a:pPr>
            <a:r>
              <a:rPr b="0" i="0" lang="zh-TW" sz="2400" u="none" cap="none" strike="noStrike">
                <a:solidFill>
                  <a:srgbClr val="000000"/>
                </a:solidFill>
                <a:latin typeface="Calibri"/>
                <a:ea typeface="Calibri"/>
                <a:cs typeface="Calibri"/>
                <a:sym typeface="Calibri"/>
              </a:rPr>
              <a:t>藉由 current word 推測 context words</a:t>
            </a:r>
            <a:endParaRPr b="0" i="0" sz="2400" u="none" cap="none" strike="noStrike">
              <a:solidFill>
                <a:srgbClr val="595959"/>
              </a:solidFill>
              <a:latin typeface="Arial"/>
              <a:ea typeface="Arial"/>
              <a:cs typeface="Arial"/>
              <a:sym typeface="Arial"/>
            </a:endParaRPr>
          </a:p>
          <a:p>
            <a:pPr indent="-355600" lvl="0" marL="355600" marR="0" rtl="0" algn="l">
              <a:lnSpc>
                <a:spcPct val="90000"/>
              </a:lnSpc>
              <a:spcBef>
                <a:spcPts val="1400"/>
              </a:spcBef>
              <a:spcAft>
                <a:spcPts val="0"/>
              </a:spcAft>
              <a:buClr>
                <a:srgbClr val="FF9999"/>
              </a:buClr>
              <a:buSzPts val="2400"/>
              <a:buFont typeface="Noto Sans Symbols"/>
              <a:buChar char="•"/>
            </a:pPr>
            <a:r>
              <a:rPr b="0" i="0" lang="zh-TW" sz="2400" u="none" cap="none" strike="noStrike">
                <a:solidFill>
                  <a:srgbClr val="000000"/>
                </a:solidFill>
                <a:latin typeface="Calibri"/>
                <a:ea typeface="Calibri"/>
                <a:cs typeface="Calibri"/>
                <a:sym typeface="Calibri"/>
              </a:rPr>
              <a:t>Neural network model </a:t>
            </a:r>
            <a:endParaRPr b="0" i="0" sz="2400" u="none" cap="none" strike="noStrike">
              <a:solidFill>
                <a:srgbClr val="595959"/>
              </a:solidFill>
              <a:latin typeface="Arial"/>
              <a:ea typeface="Arial"/>
              <a:cs typeface="Arial"/>
              <a:sym typeface="Arial"/>
            </a:endParaRPr>
          </a:p>
          <a:p>
            <a:pPr indent="-311150" lvl="1" marL="803275" marR="0" rtl="0" algn="l">
              <a:lnSpc>
                <a:spcPct val="90000"/>
              </a:lnSpc>
              <a:spcBef>
                <a:spcPts val="400"/>
              </a:spcBef>
              <a:spcAft>
                <a:spcPts val="0"/>
              </a:spcAft>
              <a:buClr>
                <a:srgbClr val="99CC00"/>
              </a:buClr>
              <a:buSzPts val="2000"/>
              <a:buFont typeface="Noto Sans Symbols"/>
              <a:buChar char="•"/>
            </a:pPr>
            <a:r>
              <a:rPr b="0" i="0" lang="zh-TW" sz="2000" u="none" cap="none" strike="noStrike">
                <a:solidFill>
                  <a:srgbClr val="000000"/>
                </a:solidFill>
                <a:latin typeface="Calibri"/>
                <a:ea typeface="Calibri"/>
                <a:cs typeface="Calibri"/>
                <a:sym typeface="Calibri"/>
              </a:rPr>
              <a:t>Stochastic gradient descend (SGD)</a:t>
            </a:r>
            <a:endParaRPr b="0" i="0" sz="2000" u="none" cap="none" strike="noStrike">
              <a:solidFill>
                <a:srgbClr val="000000"/>
              </a:solidFill>
              <a:latin typeface="Calibri"/>
              <a:ea typeface="Calibri"/>
              <a:cs typeface="Calibri"/>
              <a:sym typeface="Calibri"/>
            </a:endParaRPr>
          </a:p>
        </p:txBody>
      </p:sp>
      <p:sp>
        <p:nvSpPr>
          <p:cNvPr id="320" name="Google Shape;320;p50"/>
          <p:cNvSpPr txBox="1"/>
          <p:nvPr/>
        </p:nvSpPr>
        <p:spPr>
          <a:xfrm>
            <a:off x="1467805" y="4307572"/>
            <a:ext cx="2849700" cy="4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|V|:詞庫內所有的字詞數量</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d    :字詞向量化的維度</a:t>
            </a:r>
            <a:endParaRPr b="0" i="0" sz="1400" u="none" cap="none" strike="noStrike">
              <a:solidFill>
                <a:srgbClr val="000000"/>
              </a:solidFill>
              <a:latin typeface="Arial"/>
              <a:ea typeface="Arial"/>
              <a:cs typeface="Arial"/>
              <a:sym typeface="Arial"/>
            </a:endParaRPr>
          </a:p>
        </p:txBody>
      </p:sp>
      <p:grpSp>
        <p:nvGrpSpPr>
          <p:cNvPr id="321" name="Google Shape;321;p50"/>
          <p:cNvGrpSpPr/>
          <p:nvPr/>
        </p:nvGrpSpPr>
        <p:grpSpPr>
          <a:xfrm>
            <a:off x="1338676" y="2221018"/>
            <a:ext cx="5463401" cy="2229192"/>
            <a:chOff x="1375901" y="3049856"/>
            <a:chExt cx="6009681" cy="2972257"/>
          </a:xfrm>
        </p:grpSpPr>
        <p:sp>
          <p:nvSpPr>
            <p:cNvPr id="322" name="Google Shape;322;p50"/>
            <p:cNvSpPr txBox="1"/>
            <p:nvPr/>
          </p:nvSpPr>
          <p:spPr>
            <a:xfrm>
              <a:off x="1375901" y="5309989"/>
              <a:ext cx="1164300" cy="33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1 x |V|</a:t>
              </a:r>
              <a:endParaRPr b="0" i="0" sz="1600" u="none" cap="none" strike="noStrike">
                <a:solidFill>
                  <a:srgbClr val="000000"/>
                </a:solidFill>
                <a:latin typeface="Calibri"/>
                <a:ea typeface="Calibri"/>
                <a:cs typeface="Calibri"/>
                <a:sym typeface="Calibri"/>
              </a:endParaRPr>
            </a:p>
          </p:txBody>
        </p:sp>
        <p:grpSp>
          <p:nvGrpSpPr>
            <p:cNvPr id="323" name="Google Shape;323;p50"/>
            <p:cNvGrpSpPr/>
            <p:nvPr/>
          </p:nvGrpSpPr>
          <p:grpSpPr>
            <a:xfrm>
              <a:off x="1694003" y="3049856"/>
              <a:ext cx="5691579" cy="2972257"/>
              <a:chOff x="1711054" y="2322263"/>
              <a:chExt cx="5617429" cy="3963009"/>
            </a:xfrm>
          </p:grpSpPr>
          <p:sp>
            <p:nvSpPr>
              <p:cNvPr id="324" name="Google Shape;324;p50"/>
              <p:cNvSpPr/>
              <p:nvPr/>
            </p:nvSpPr>
            <p:spPr>
              <a:xfrm>
                <a:off x="6834683" y="4450472"/>
                <a:ext cx="493800" cy="1834800"/>
              </a:xfrm>
              <a:prstGeom prst="bracketPair">
                <a:avLst/>
              </a:prstGeom>
              <a:noFill/>
              <a:ln cap="flat" cmpd="thickThin" w="55000">
                <a:solidFill>
                  <a:srgbClr val="5D9DC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325" name="Google Shape;325;p50"/>
              <p:cNvSpPr/>
              <p:nvPr/>
            </p:nvSpPr>
            <p:spPr>
              <a:xfrm>
                <a:off x="1711054" y="3351820"/>
                <a:ext cx="493800" cy="1834800"/>
              </a:xfrm>
              <a:prstGeom prst="bracketPair">
                <a:avLst/>
              </a:prstGeom>
              <a:noFill/>
              <a:ln cap="flat" cmpd="thickThin" w="55000">
                <a:solidFill>
                  <a:srgbClr val="5D9DC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326" name="Google Shape;326;p50"/>
              <p:cNvSpPr/>
              <p:nvPr/>
            </p:nvSpPr>
            <p:spPr>
              <a:xfrm>
                <a:off x="6834683" y="2322263"/>
                <a:ext cx="493800" cy="1834800"/>
              </a:xfrm>
              <a:prstGeom prst="bracketPair">
                <a:avLst/>
              </a:prstGeom>
              <a:noFill/>
              <a:ln cap="flat" cmpd="thickThin" w="55000">
                <a:solidFill>
                  <a:srgbClr val="5D9DC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327" name="Google Shape;327;p50"/>
              <p:cNvSpPr/>
              <p:nvPr/>
            </p:nvSpPr>
            <p:spPr>
              <a:xfrm>
                <a:off x="4167903" y="3662991"/>
                <a:ext cx="506700" cy="1212300"/>
              </a:xfrm>
              <a:prstGeom prst="bracketPair">
                <a:avLst/>
              </a:prstGeom>
              <a:noFill/>
              <a:ln cap="flat" cmpd="thickThin" w="55000">
                <a:solidFill>
                  <a:srgbClr val="5D9DC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a:t>
                </a:r>
                <a:endParaRPr b="0" i="0" sz="16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a:t>
                </a:r>
                <a:endParaRPr b="0" i="0" sz="16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a:t>
                </a:r>
                <a:endParaRPr b="0" i="0" sz="1600" u="none" cap="none" strike="noStrike">
                  <a:solidFill>
                    <a:srgbClr val="000000"/>
                  </a:solidFill>
                  <a:latin typeface="Calibri"/>
                  <a:ea typeface="Calibri"/>
                  <a:cs typeface="Calibri"/>
                  <a:sym typeface="Calibri"/>
                </a:endParaRPr>
              </a:p>
            </p:txBody>
          </p:sp>
          <p:cxnSp>
            <p:nvCxnSpPr>
              <p:cNvPr id="328" name="Google Shape;328;p50"/>
              <p:cNvCxnSpPr/>
              <p:nvPr/>
            </p:nvCxnSpPr>
            <p:spPr>
              <a:xfrm>
                <a:off x="2271746" y="3320295"/>
                <a:ext cx="1838400" cy="342600"/>
              </a:xfrm>
              <a:prstGeom prst="straightConnector1">
                <a:avLst/>
              </a:prstGeom>
              <a:noFill/>
              <a:ln cap="flat" cmpd="thickThin" w="55000">
                <a:solidFill>
                  <a:srgbClr val="5D9DC8"/>
                </a:solidFill>
                <a:prstDash val="solid"/>
                <a:round/>
                <a:headEnd len="sm" w="sm" type="none"/>
                <a:tailEnd len="sm" w="sm" type="none"/>
              </a:ln>
            </p:spPr>
          </p:cxnSp>
          <p:cxnSp>
            <p:nvCxnSpPr>
              <p:cNvPr id="329" name="Google Shape;329;p50"/>
              <p:cNvCxnSpPr/>
              <p:nvPr/>
            </p:nvCxnSpPr>
            <p:spPr>
              <a:xfrm flipH="1" rot="10800000">
                <a:off x="2257887" y="4904144"/>
                <a:ext cx="1852200" cy="300000"/>
              </a:xfrm>
              <a:prstGeom prst="straightConnector1">
                <a:avLst/>
              </a:prstGeom>
              <a:noFill/>
              <a:ln cap="flat" cmpd="thickThin" w="55000">
                <a:solidFill>
                  <a:srgbClr val="5D9DC8"/>
                </a:solidFill>
                <a:prstDash val="solid"/>
                <a:round/>
                <a:headEnd len="sm" w="sm" type="none"/>
                <a:tailEnd len="sm" w="sm" type="none"/>
              </a:ln>
            </p:spPr>
          </p:cxnSp>
          <p:cxnSp>
            <p:nvCxnSpPr>
              <p:cNvPr id="330" name="Google Shape;330;p50"/>
              <p:cNvCxnSpPr/>
              <p:nvPr/>
            </p:nvCxnSpPr>
            <p:spPr>
              <a:xfrm>
                <a:off x="4709810" y="4921883"/>
                <a:ext cx="2046300" cy="1250400"/>
              </a:xfrm>
              <a:prstGeom prst="straightConnector1">
                <a:avLst/>
              </a:prstGeom>
              <a:noFill/>
              <a:ln cap="flat" cmpd="thickThin" w="55000">
                <a:solidFill>
                  <a:srgbClr val="5D9DC8"/>
                </a:solidFill>
                <a:prstDash val="solid"/>
                <a:round/>
                <a:headEnd len="sm" w="sm" type="none"/>
                <a:tailEnd len="sm" w="sm" type="none"/>
              </a:ln>
            </p:spPr>
          </p:cxnSp>
          <p:cxnSp>
            <p:nvCxnSpPr>
              <p:cNvPr id="331" name="Google Shape;331;p50"/>
              <p:cNvCxnSpPr/>
              <p:nvPr/>
            </p:nvCxnSpPr>
            <p:spPr>
              <a:xfrm>
                <a:off x="4703453" y="3610067"/>
                <a:ext cx="2052600" cy="906000"/>
              </a:xfrm>
              <a:prstGeom prst="straightConnector1">
                <a:avLst/>
              </a:prstGeom>
              <a:noFill/>
              <a:ln cap="flat" cmpd="thickThin" w="55000">
                <a:solidFill>
                  <a:srgbClr val="5D9DC8"/>
                </a:solidFill>
                <a:prstDash val="solid"/>
                <a:round/>
                <a:headEnd len="sm" w="sm" type="none"/>
                <a:tailEnd len="sm" w="sm" type="none"/>
              </a:ln>
            </p:spPr>
          </p:cxnSp>
          <p:cxnSp>
            <p:nvCxnSpPr>
              <p:cNvPr id="332" name="Google Shape;332;p50"/>
              <p:cNvCxnSpPr/>
              <p:nvPr/>
            </p:nvCxnSpPr>
            <p:spPr>
              <a:xfrm flipH="1" rot="10800000">
                <a:off x="4709810" y="2408755"/>
                <a:ext cx="2028600" cy="1172400"/>
              </a:xfrm>
              <a:prstGeom prst="straightConnector1">
                <a:avLst/>
              </a:prstGeom>
              <a:noFill/>
              <a:ln cap="flat" cmpd="thickThin" w="55000">
                <a:solidFill>
                  <a:srgbClr val="5D9DC8"/>
                </a:solidFill>
                <a:prstDash val="solid"/>
                <a:round/>
                <a:headEnd len="sm" w="sm" type="none"/>
                <a:tailEnd len="sm" w="sm" type="none"/>
              </a:ln>
            </p:spPr>
          </p:cxnSp>
          <p:cxnSp>
            <p:nvCxnSpPr>
              <p:cNvPr id="333" name="Google Shape;333;p50"/>
              <p:cNvCxnSpPr/>
              <p:nvPr/>
            </p:nvCxnSpPr>
            <p:spPr>
              <a:xfrm flipH="1" rot="10800000">
                <a:off x="4709810" y="4153343"/>
                <a:ext cx="2028600" cy="750900"/>
              </a:xfrm>
              <a:prstGeom prst="straightConnector1">
                <a:avLst/>
              </a:prstGeom>
              <a:noFill/>
              <a:ln cap="flat" cmpd="thickThin" w="55000">
                <a:solidFill>
                  <a:srgbClr val="5D9DC8"/>
                </a:solidFill>
                <a:prstDash val="solid"/>
                <a:round/>
                <a:headEnd len="sm" w="sm" type="none"/>
                <a:tailEnd len="sm" w="sm" type="none"/>
              </a:ln>
            </p:spPr>
          </p:cxnSp>
          <p:grpSp>
            <p:nvGrpSpPr>
              <p:cNvPr id="334" name="Google Shape;334;p50"/>
              <p:cNvGrpSpPr/>
              <p:nvPr/>
            </p:nvGrpSpPr>
            <p:grpSpPr>
              <a:xfrm>
                <a:off x="2551405" y="3828131"/>
                <a:ext cx="1164300" cy="985348"/>
                <a:chOff x="2551405" y="3828131"/>
                <a:chExt cx="1164300" cy="985348"/>
              </a:xfrm>
            </p:grpSpPr>
            <p:sp>
              <p:nvSpPr>
                <p:cNvPr id="335" name="Google Shape;335;p50"/>
                <p:cNvSpPr txBox="1"/>
                <p:nvPr/>
              </p:nvSpPr>
              <p:spPr>
                <a:xfrm>
                  <a:off x="2551405" y="4386279"/>
                  <a:ext cx="1164300" cy="42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|V| x d</a:t>
                  </a:r>
                  <a:endParaRPr b="0" i="0" sz="1600" u="none" cap="none" strike="noStrike">
                    <a:solidFill>
                      <a:srgbClr val="000000"/>
                    </a:solidFill>
                    <a:latin typeface="Calibri"/>
                    <a:ea typeface="Calibri"/>
                    <a:cs typeface="Calibri"/>
                    <a:sym typeface="Calibri"/>
                  </a:endParaRPr>
                </a:p>
              </p:txBody>
            </p:sp>
            <p:sp>
              <p:nvSpPr>
                <p:cNvPr id="336" name="Google Shape;336;p50"/>
                <p:cNvSpPr txBox="1"/>
                <p:nvPr/>
              </p:nvSpPr>
              <p:spPr>
                <a:xfrm>
                  <a:off x="2751800" y="3828131"/>
                  <a:ext cx="741000" cy="73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zh-TW" sz="3200" u="none" cap="none" strike="noStrike">
                      <a:solidFill>
                        <a:srgbClr val="000000"/>
                      </a:solidFill>
                      <a:latin typeface="Calibri"/>
                      <a:ea typeface="Calibri"/>
                      <a:cs typeface="Calibri"/>
                      <a:sym typeface="Calibri"/>
                    </a:rPr>
                    <a:t>W</a:t>
                  </a:r>
                  <a:endParaRPr b="1" i="0" sz="3200" u="none" cap="none" strike="noStrike">
                    <a:solidFill>
                      <a:srgbClr val="000000"/>
                    </a:solidFill>
                    <a:latin typeface="Calibri"/>
                    <a:ea typeface="Calibri"/>
                    <a:cs typeface="Calibri"/>
                    <a:sym typeface="Calibri"/>
                  </a:endParaRPr>
                </a:p>
              </p:txBody>
            </p:sp>
          </p:grpSp>
          <p:grpSp>
            <p:nvGrpSpPr>
              <p:cNvPr id="337" name="Google Shape;337;p50"/>
              <p:cNvGrpSpPr/>
              <p:nvPr/>
            </p:nvGrpSpPr>
            <p:grpSpPr>
              <a:xfrm>
                <a:off x="5602366" y="2957347"/>
                <a:ext cx="1164300" cy="967707"/>
                <a:chOff x="5579086" y="2957347"/>
                <a:chExt cx="1164300" cy="967707"/>
              </a:xfrm>
            </p:grpSpPr>
            <p:sp>
              <p:nvSpPr>
                <p:cNvPr id="338" name="Google Shape;338;p50"/>
                <p:cNvSpPr txBox="1"/>
                <p:nvPr/>
              </p:nvSpPr>
              <p:spPr>
                <a:xfrm>
                  <a:off x="5790763" y="2957347"/>
                  <a:ext cx="741000" cy="73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zh-TW" sz="3200" u="none" cap="none" strike="noStrike">
                      <a:solidFill>
                        <a:srgbClr val="000000"/>
                      </a:solidFill>
                      <a:latin typeface="Calibri"/>
                      <a:ea typeface="Calibri"/>
                      <a:cs typeface="Calibri"/>
                      <a:sym typeface="Calibri"/>
                    </a:rPr>
                    <a:t>C</a:t>
                  </a:r>
                  <a:endParaRPr b="1" baseline="-25000" i="0" sz="3200" u="none" cap="none" strike="noStrike">
                    <a:solidFill>
                      <a:srgbClr val="000000"/>
                    </a:solidFill>
                    <a:latin typeface="Calibri"/>
                    <a:ea typeface="Calibri"/>
                    <a:cs typeface="Calibri"/>
                    <a:sym typeface="Calibri"/>
                  </a:endParaRPr>
                </a:p>
              </p:txBody>
            </p:sp>
            <p:sp>
              <p:nvSpPr>
                <p:cNvPr id="339" name="Google Shape;339;p50"/>
                <p:cNvSpPr txBox="1"/>
                <p:nvPr/>
              </p:nvSpPr>
              <p:spPr>
                <a:xfrm>
                  <a:off x="5579086" y="3497854"/>
                  <a:ext cx="1164300" cy="42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d x |V|</a:t>
                  </a:r>
                  <a:endParaRPr b="0" i="0" sz="1600" u="none" cap="none" strike="noStrike">
                    <a:solidFill>
                      <a:srgbClr val="000000"/>
                    </a:solidFill>
                    <a:latin typeface="Calibri"/>
                    <a:ea typeface="Calibri"/>
                    <a:cs typeface="Calibri"/>
                    <a:sym typeface="Calibri"/>
                  </a:endParaRPr>
                </a:p>
              </p:txBody>
            </p:sp>
          </p:grpSp>
          <p:grpSp>
            <p:nvGrpSpPr>
              <p:cNvPr id="340" name="Google Shape;340;p50"/>
              <p:cNvGrpSpPr/>
              <p:nvPr/>
            </p:nvGrpSpPr>
            <p:grpSpPr>
              <a:xfrm>
                <a:off x="5602366" y="4662169"/>
                <a:ext cx="1164300" cy="967707"/>
                <a:chOff x="5625647" y="4662169"/>
                <a:chExt cx="1164300" cy="967707"/>
              </a:xfrm>
            </p:grpSpPr>
            <p:sp>
              <p:nvSpPr>
                <p:cNvPr id="341" name="Google Shape;341;p50"/>
                <p:cNvSpPr txBox="1"/>
                <p:nvPr/>
              </p:nvSpPr>
              <p:spPr>
                <a:xfrm>
                  <a:off x="5837324" y="4662169"/>
                  <a:ext cx="741000" cy="73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zh-TW" sz="3200" u="none" cap="none" strike="noStrike">
                      <a:solidFill>
                        <a:srgbClr val="000000"/>
                      </a:solidFill>
                      <a:latin typeface="Calibri"/>
                      <a:ea typeface="Calibri"/>
                      <a:cs typeface="Calibri"/>
                      <a:sym typeface="Calibri"/>
                    </a:rPr>
                    <a:t>C</a:t>
                  </a:r>
                  <a:endParaRPr b="1" baseline="-25000" i="0" sz="3200" u="none" cap="none" strike="noStrike">
                    <a:solidFill>
                      <a:srgbClr val="000000"/>
                    </a:solidFill>
                    <a:latin typeface="Calibri"/>
                    <a:ea typeface="Calibri"/>
                    <a:cs typeface="Calibri"/>
                    <a:sym typeface="Calibri"/>
                  </a:endParaRPr>
                </a:p>
              </p:txBody>
            </p:sp>
            <p:sp>
              <p:nvSpPr>
                <p:cNvPr id="342" name="Google Shape;342;p50"/>
                <p:cNvSpPr txBox="1"/>
                <p:nvPr/>
              </p:nvSpPr>
              <p:spPr>
                <a:xfrm>
                  <a:off x="5625647" y="5202676"/>
                  <a:ext cx="1164300" cy="42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d x |V|</a:t>
                  </a:r>
                  <a:endParaRPr b="0" i="0" sz="1600" u="none" cap="none" strike="noStrike">
                    <a:solidFill>
                      <a:srgbClr val="000000"/>
                    </a:solidFill>
                    <a:latin typeface="Calibri"/>
                    <a:ea typeface="Calibri"/>
                    <a:cs typeface="Calibri"/>
                    <a:sym typeface="Calibri"/>
                  </a:endParaRPr>
                </a:p>
              </p:txBody>
            </p:sp>
          </p:grpSp>
          <p:sp>
            <p:nvSpPr>
              <p:cNvPr id="343" name="Google Shape;343;p50"/>
              <p:cNvSpPr txBox="1"/>
              <p:nvPr/>
            </p:nvSpPr>
            <p:spPr>
              <a:xfrm>
                <a:off x="3821467" y="5021360"/>
                <a:ext cx="1164300" cy="42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1 x d</a:t>
                </a:r>
                <a:endParaRPr b="0" i="0" sz="1600" u="none" cap="none" strike="noStrike">
                  <a:solidFill>
                    <a:srgbClr val="000000"/>
                  </a:solidFill>
                  <a:latin typeface="Calibri"/>
                  <a:ea typeface="Calibri"/>
                  <a:cs typeface="Calibri"/>
                  <a:sym typeface="Calibri"/>
                </a:endParaRPr>
              </a:p>
            </p:txBody>
          </p:sp>
        </p:grpSp>
      </p:grpSp>
      <p:grpSp>
        <p:nvGrpSpPr>
          <p:cNvPr id="344" name="Google Shape;344;p50"/>
          <p:cNvGrpSpPr/>
          <p:nvPr/>
        </p:nvGrpSpPr>
        <p:grpSpPr>
          <a:xfrm>
            <a:off x="122847" y="3015691"/>
            <a:ext cx="1400100" cy="688422"/>
            <a:chOff x="196312" y="3618224"/>
            <a:chExt cx="1400100" cy="917896"/>
          </a:xfrm>
        </p:grpSpPr>
        <p:sp>
          <p:nvSpPr>
            <p:cNvPr id="345" name="Google Shape;345;p50"/>
            <p:cNvSpPr txBox="1"/>
            <p:nvPr/>
          </p:nvSpPr>
          <p:spPr>
            <a:xfrm>
              <a:off x="564472" y="4074420"/>
              <a:ext cx="6627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zh-TW" sz="2400" u="none" cap="none" strike="noStrike">
                  <a:solidFill>
                    <a:srgbClr val="78909C"/>
                  </a:solidFill>
                  <a:latin typeface="Calibri"/>
                  <a:ea typeface="Calibri"/>
                  <a:cs typeface="Calibri"/>
                  <a:sym typeface="Calibri"/>
                </a:rPr>
                <a:t>w</a:t>
              </a:r>
              <a:r>
                <a:rPr b="1" baseline="-25000" i="0" lang="zh-TW" sz="2400" u="none" cap="none" strike="noStrike">
                  <a:solidFill>
                    <a:srgbClr val="78909C"/>
                  </a:solidFill>
                  <a:latin typeface="Calibri"/>
                  <a:ea typeface="Calibri"/>
                  <a:cs typeface="Calibri"/>
                  <a:sym typeface="Calibri"/>
                </a:rPr>
                <a:t>t</a:t>
              </a:r>
              <a:endParaRPr b="1" baseline="-25000" i="0" sz="2400" u="none" cap="none" strike="noStrike">
                <a:solidFill>
                  <a:srgbClr val="78909C"/>
                </a:solidFill>
                <a:latin typeface="Calibri"/>
                <a:ea typeface="Calibri"/>
                <a:cs typeface="Calibri"/>
                <a:sym typeface="Calibri"/>
              </a:endParaRPr>
            </a:p>
          </p:txBody>
        </p:sp>
        <p:sp>
          <p:nvSpPr>
            <p:cNvPr id="346" name="Google Shape;346;p50"/>
            <p:cNvSpPr/>
            <p:nvPr/>
          </p:nvSpPr>
          <p:spPr>
            <a:xfrm>
              <a:off x="196312" y="3618224"/>
              <a:ext cx="1400100" cy="535200"/>
            </a:xfrm>
            <a:prstGeom prst="rect">
              <a:avLst/>
            </a:prstGeom>
            <a:noFill/>
            <a:ln cap="flat" cmpd="thickThin" w="55000">
              <a:solidFill>
                <a:srgbClr val="78909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Calibri"/>
                  <a:ea typeface="Calibri"/>
                  <a:cs typeface="Calibri"/>
                  <a:sym typeface="Calibri"/>
                </a:rPr>
                <a:t>最熱的</a:t>
              </a:r>
              <a:endParaRPr b="0" i="0" sz="1800" u="none" cap="none" strike="noStrike">
                <a:solidFill>
                  <a:srgbClr val="000000"/>
                </a:solidFill>
                <a:latin typeface="Calibri"/>
                <a:ea typeface="Calibri"/>
                <a:cs typeface="Calibri"/>
                <a:sym typeface="Calibri"/>
              </a:endParaRPr>
            </a:p>
          </p:txBody>
        </p:sp>
      </p:grpSp>
      <p:grpSp>
        <p:nvGrpSpPr>
          <p:cNvPr id="347" name="Google Shape;347;p50"/>
          <p:cNvGrpSpPr/>
          <p:nvPr/>
        </p:nvGrpSpPr>
        <p:grpSpPr>
          <a:xfrm>
            <a:off x="7991319" y="2490260"/>
            <a:ext cx="1008508" cy="710105"/>
            <a:chOff x="7437763" y="2489191"/>
            <a:chExt cx="1008508" cy="946806"/>
          </a:xfrm>
        </p:grpSpPr>
        <p:sp>
          <p:nvSpPr>
            <p:cNvPr id="348" name="Google Shape;348;p50"/>
            <p:cNvSpPr txBox="1"/>
            <p:nvPr/>
          </p:nvSpPr>
          <p:spPr>
            <a:xfrm>
              <a:off x="7452071" y="2974297"/>
              <a:ext cx="9942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zh-TW" sz="2400" u="none" cap="none" strike="noStrike">
                  <a:solidFill>
                    <a:srgbClr val="A6B727"/>
                  </a:solidFill>
                  <a:latin typeface="Calibri"/>
                  <a:ea typeface="Calibri"/>
                  <a:cs typeface="Calibri"/>
                  <a:sym typeface="Calibri"/>
                </a:rPr>
                <a:t>W</a:t>
              </a:r>
              <a:r>
                <a:rPr b="1" baseline="-25000" i="0" lang="zh-TW" sz="2400" u="none" cap="none" strike="noStrike">
                  <a:solidFill>
                    <a:srgbClr val="A6B727"/>
                  </a:solidFill>
                  <a:latin typeface="Calibri"/>
                  <a:ea typeface="Calibri"/>
                  <a:cs typeface="Calibri"/>
                  <a:sym typeface="Calibri"/>
                </a:rPr>
                <a:t>t-1 </a:t>
              </a:r>
              <a:endParaRPr b="1" baseline="-25000" i="0" sz="2400" u="none" cap="none" strike="noStrike">
                <a:solidFill>
                  <a:srgbClr val="A6B727"/>
                </a:solidFill>
                <a:latin typeface="Calibri"/>
                <a:ea typeface="Calibri"/>
                <a:cs typeface="Calibri"/>
                <a:sym typeface="Calibri"/>
              </a:endParaRPr>
            </a:p>
          </p:txBody>
        </p:sp>
        <p:sp>
          <p:nvSpPr>
            <p:cNvPr id="349" name="Google Shape;349;p50"/>
            <p:cNvSpPr/>
            <p:nvPr/>
          </p:nvSpPr>
          <p:spPr>
            <a:xfrm>
              <a:off x="7437763" y="2489191"/>
              <a:ext cx="971100" cy="535200"/>
            </a:xfrm>
            <a:prstGeom prst="rect">
              <a:avLst/>
            </a:prstGeom>
            <a:noFill/>
            <a:ln cap="flat" cmpd="thickThin" w="55000">
              <a:solidFill>
                <a:srgbClr val="2121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Calibri"/>
                  <a:ea typeface="Calibri"/>
                  <a:cs typeface="Calibri"/>
                  <a:sym typeface="Calibri"/>
                </a:rPr>
                <a:t>夏天    </a:t>
              </a:r>
              <a:endParaRPr b="0" i="0" sz="2400" u="none" cap="none" strike="noStrike">
                <a:solidFill>
                  <a:srgbClr val="000000"/>
                </a:solidFill>
                <a:latin typeface="Calibri"/>
                <a:ea typeface="Calibri"/>
                <a:cs typeface="Calibri"/>
                <a:sym typeface="Calibri"/>
              </a:endParaRPr>
            </a:p>
          </p:txBody>
        </p:sp>
      </p:grpSp>
      <p:grpSp>
        <p:nvGrpSpPr>
          <p:cNvPr id="350" name="Google Shape;350;p50"/>
          <p:cNvGrpSpPr/>
          <p:nvPr/>
        </p:nvGrpSpPr>
        <p:grpSpPr>
          <a:xfrm>
            <a:off x="7991319" y="3537331"/>
            <a:ext cx="997640" cy="705327"/>
            <a:chOff x="7448631" y="4711976"/>
            <a:chExt cx="997640" cy="940436"/>
          </a:xfrm>
        </p:grpSpPr>
        <p:sp>
          <p:nvSpPr>
            <p:cNvPr id="351" name="Google Shape;351;p50"/>
            <p:cNvSpPr txBox="1"/>
            <p:nvPr/>
          </p:nvSpPr>
          <p:spPr>
            <a:xfrm>
              <a:off x="7452071" y="5190712"/>
              <a:ext cx="9942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zh-TW" sz="2400" u="none" cap="none" strike="noStrike">
                  <a:solidFill>
                    <a:srgbClr val="A6B727"/>
                  </a:solidFill>
                  <a:latin typeface="Calibri"/>
                  <a:ea typeface="Calibri"/>
                  <a:cs typeface="Calibri"/>
                  <a:sym typeface="Calibri"/>
                </a:rPr>
                <a:t>W</a:t>
              </a:r>
              <a:r>
                <a:rPr b="1" baseline="-25000" i="0" lang="zh-TW" sz="2400" u="none" cap="none" strike="noStrike">
                  <a:solidFill>
                    <a:srgbClr val="A6B727"/>
                  </a:solidFill>
                  <a:latin typeface="Calibri"/>
                  <a:ea typeface="Calibri"/>
                  <a:cs typeface="Calibri"/>
                  <a:sym typeface="Calibri"/>
                </a:rPr>
                <a:t>t+1 </a:t>
              </a:r>
              <a:endParaRPr b="1" baseline="-25000" i="0" sz="2400" u="none" cap="none" strike="noStrike">
                <a:solidFill>
                  <a:srgbClr val="A6B727"/>
                </a:solidFill>
                <a:latin typeface="Calibri"/>
                <a:ea typeface="Calibri"/>
                <a:cs typeface="Calibri"/>
                <a:sym typeface="Calibri"/>
              </a:endParaRPr>
            </a:p>
          </p:txBody>
        </p:sp>
        <p:sp>
          <p:nvSpPr>
            <p:cNvPr id="352" name="Google Shape;352;p50"/>
            <p:cNvSpPr/>
            <p:nvPr/>
          </p:nvSpPr>
          <p:spPr>
            <a:xfrm>
              <a:off x="7448631" y="4711976"/>
              <a:ext cx="971100" cy="535200"/>
            </a:xfrm>
            <a:prstGeom prst="rect">
              <a:avLst/>
            </a:prstGeom>
            <a:noFill/>
            <a:ln cap="flat" cmpd="thickThin" w="55000">
              <a:solidFill>
                <a:srgbClr val="2121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Calibri"/>
                  <a:ea typeface="Calibri"/>
                  <a:cs typeface="Calibri"/>
                  <a:sym typeface="Calibri"/>
                </a:rPr>
                <a:t>季節 </a:t>
              </a:r>
              <a:endParaRPr b="0" i="0" sz="2400" u="none" cap="none" strike="noStrike">
                <a:solidFill>
                  <a:srgbClr val="000000"/>
                </a:solidFill>
                <a:latin typeface="Calibri"/>
                <a:ea typeface="Calibri"/>
                <a:cs typeface="Calibri"/>
                <a:sym typeface="Calibri"/>
              </a:endParaRPr>
            </a:p>
          </p:txBody>
        </p:sp>
      </p:grpSp>
      <p:sp>
        <p:nvSpPr>
          <p:cNvPr id="353" name="Google Shape;353;p50"/>
          <p:cNvSpPr/>
          <p:nvPr/>
        </p:nvSpPr>
        <p:spPr>
          <a:xfrm>
            <a:off x="7212561" y="3416299"/>
            <a:ext cx="454800" cy="1032000"/>
          </a:xfrm>
          <a:prstGeom prst="bracketPair">
            <a:avLst/>
          </a:prstGeom>
          <a:noFill/>
          <a:ln cap="flat" cmpd="thickThin" w="55000">
            <a:solidFill>
              <a:srgbClr val="2121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354" name="Google Shape;354;p50"/>
          <p:cNvSpPr/>
          <p:nvPr/>
        </p:nvSpPr>
        <p:spPr>
          <a:xfrm>
            <a:off x="7212561" y="2219128"/>
            <a:ext cx="454800" cy="1032000"/>
          </a:xfrm>
          <a:prstGeom prst="bracketPair">
            <a:avLst/>
          </a:prstGeom>
          <a:noFill/>
          <a:ln cap="flat" cmpd="thickThin" w="55000">
            <a:solidFill>
              <a:srgbClr val="2121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355" name="Google Shape;355;p50"/>
          <p:cNvSpPr txBox="1"/>
          <p:nvPr/>
        </p:nvSpPr>
        <p:spPr>
          <a:xfrm>
            <a:off x="6821420" y="2553082"/>
            <a:ext cx="365100" cy="39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356" name="Google Shape;356;p50"/>
          <p:cNvSpPr txBox="1"/>
          <p:nvPr/>
        </p:nvSpPr>
        <p:spPr>
          <a:xfrm>
            <a:off x="6818286" y="3736118"/>
            <a:ext cx="365100" cy="39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TW" sz="2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80000"/>
              </a:lnSpc>
              <a:spcBef>
                <a:spcPts val="0"/>
              </a:spcBef>
              <a:spcAft>
                <a:spcPts val="0"/>
              </a:spcAft>
              <a:buClr>
                <a:srgbClr val="0C0C0C"/>
              </a:buClr>
              <a:buSzPts val="3600"/>
              <a:buFont typeface="Calibri"/>
              <a:buNone/>
            </a:pPr>
            <a:r>
              <a:rPr b="0" i="0" lang="zh-TW" sz="3000" u="none" cap="none" strike="noStrike">
                <a:solidFill>
                  <a:srgbClr val="0C0C0C"/>
                </a:solidFill>
                <a:latin typeface="Calibri"/>
                <a:ea typeface="Calibri"/>
                <a:cs typeface="Calibri"/>
                <a:sym typeface="Calibri"/>
              </a:rPr>
              <a:t>Continuous Bag of Words 模型</a:t>
            </a:r>
            <a:endParaRPr b="0" i="0" sz="3000" u="none" cap="none" strike="noStrike">
              <a:solidFill>
                <a:srgbClr val="1A1A1A"/>
              </a:solidFill>
              <a:latin typeface="Arial"/>
              <a:ea typeface="Arial"/>
              <a:cs typeface="Arial"/>
              <a:sym typeface="Arial"/>
            </a:endParaRPr>
          </a:p>
        </p:txBody>
      </p:sp>
      <p:sp>
        <p:nvSpPr>
          <p:cNvPr id="362" name="Google Shape;362;p51"/>
          <p:cNvSpPr txBox="1"/>
          <p:nvPr/>
        </p:nvSpPr>
        <p:spPr>
          <a:xfrm>
            <a:off x="470550" y="975375"/>
            <a:ext cx="8520600" cy="491400"/>
          </a:xfrm>
          <a:prstGeom prst="rect">
            <a:avLst/>
          </a:prstGeom>
          <a:noFill/>
          <a:ln>
            <a:noFill/>
          </a:ln>
        </p:spPr>
        <p:txBody>
          <a:bodyPr anchorCtr="0" anchor="t" bIns="45700" lIns="45700" spcFirstLastPara="1" rIns="45700" wrap="square" tIns="45700">
            <a:noAutofit/>
          </a:bodyPr>
          <a:lstStyle/>
          <a:p>
            <a:pPr indent="-355600" lvl="0" marL="355600" marR="0" rtl="0" algn="l">
              <a:lnSpc>
                <a:spcPct val="90000"/>
              </a:lnSpc>
              <a:spcBef>
                <a:spcPts val="0"/>
              </a:spcBef>
              <a:spcAft>
                <a:spcPts val="0"/>
              </a:spcAft>
              <a:buClr>
                <a:srgbClr val="FF9999"/>
              </a:buClr>
              <a:buSzPts val="2400"/>
              <a:buFont typeface="Noto Sans Symbols"/>
              <a:buChar char="•"/>
            </a:pPr>
            <a:r>
              <a:rPr b="0" i="0" lang="zh-TW" sz="2400" u="none" cap="none" strike="noStrike">
                <a:solidFill>
                  <a:srgbClr val="000000"/>
                </a:solidFill>
                <a:latin typeface="Calibri"/>
                <a:ea typeface="Calibri"/>
                <a:cs typeface="Calibri"/>
                <a:sym typeface="Calibri"/>
              </a:rPr>
              <a:t>由 context words 推測 current word</a:t>
            </a:r>
            <a:endParaRPr b="0" i="0" sz="2400" u="none" cap="none" strike="noStrike">
              <a:solidFill>
                <a:srgbClr val="000000"/>
              </a:solidFill>
              <a:latin typeface="Calibri"/>
              <a:ea typeface="Calibri"/>
              <a:cs typeface="Calibri"/>
              <a:sym typeface="Calibri"/>
            </a:endParaRPr>
          </a:p>
        </p:txBody>
      </p:sp>
      <p:grpSp>
        <p:nvGrpSpPr>
          <p:cNvPr id="363" name="Google Shape;363;p51"/>
          <p:cNvGrpSpPr/>
          <p:nvPr/>
        </p:nvGrpSpPr>
        <p:grpSpPr>
          <a:xfrm>
            <a:off x="1804907" y="1902849"/>
            <a:ext cx="5381904" cy="2092229"/>
            <a:chOff x="1810646" y="2481031"/>
            <a:chExt cx="5698755" cy="3945369"/>
          </a:xfrm>
        </p:grpSpPr>
        <p:cxnSp>
          <p:nvCxnSpPr>
            <p:cNvPr id="364" name="Google Shape;364;p51"/>
            <p:cNvCxnSpPr/>
            <p:nvPr/>
          </p:nvCxnSpPr>
          <p:spPr>
            <a:xfrm flipH="1">
              <a:off x="5150722" y="3492948"/>
              <a:ext cx="1428900" cy="264600"/>
            </a:xfrm>
            <a:prstGeom prst="straightConnector1">
              <a:avLst/>
            </a:prstGeom>
            <a:noFill/>
            <a:ln cap="flat" cmpd="thickThin" w="55000">
              <a:solidFill>
                <a:srgbClr val="5D9DC8"/>
              </a:solidFill>
              <a:prstDash val="solid"/>
              <a:round/>
              <a:headEnd len="sm" w="sm" type="none"/>
              <a:tailEnd len="sm" w="sm" type="none"/>
            </a:ln>
          </p:spPr>
        </p:cxnSp>
        <p:cxnSp>
          <p:nvCxnSpPr>
            <p:cNvPr id="365" name="Google Shape;365;p51"/>
            <p:cNvCxnSpPr/>
            <p:nvPr/>
          </p:nvCxnSpPr>
          <p:spPr>
            <a:xfrm rot="10800000">
              <a:off x="5169074" y="5063029"/>
              <a:ext cx="1427700" cy="264600"/>
            </a:xfrm>
            <a:prstGeom prst="straightConnector1">
              <a:avLst/>
            </a:prstGeom>
            <a:noFill/>
            <a:ln cap="flat" cmpd="thickThin" w="55000">
              <a:solidFill>
                <a:srgbClr val="5D9DC8"/>
              </a:solidFill>
              <a:prstDash val="solid"/>
              <a:round/>
              <a:headEnd len="sm" w="sm" type="none"/>
              <a:tailEnd len="sm" w="sm" type="none"/>
            </a:ln>
          </p:spPr>
        </p:cxnSp>
        <p:cxnSp>
          <p:nvCxnSpPr>
            <p:cNvPr id="366" name="Google Shape;366;p51"/>
            <p:cNvCxnSpPr/>
            <p:nvPr/>
          </p:nvCxnSpPr>
          <p:spPr>
            <a:xfrm flipH="1">
              <a:off x="2416672" y="5063011"/>
              <a:ext cx="2010900" cy="1146600"/>
            </a:xfrm>
            <a:prstGeom prst="straightConnector1">
              <a:avLst/>
            </a:prstGeom>
            <a:noFill/>
            <a:ln cap="flat" cmpd="thickThin" w="55000">
              <a:solidFill>
                <a:srgbClr val="5D9DC8"/>
              </a:solidFill>
              <a:prstDash val="solid"/>
              <a:round/>
              <a:headEnd len="sm" w="sm" type="none"/>
              <a:tailEnd len="sm" w="sm" type="none"/>
            </a:ln>
          </p:spPr>
        </p:cxnSp>
        <p:cxnSp>
          <p:nvCxnSpPr>
            <p:cNvPr id="367" name="Google Shape;367;p51"/>
            <p:cNvCxnSpPr/>
            <p:nvPr/>
          </p:nvCxnSpPr>
          <p:spPr>
            <a:xfrm flipH="1">
              <a:off x="2410251" y="3768836"/>
              <a:ext cx="2052600" cy="906000"/>
            </a:xfrm>
            <a:prstGeom prst="straightConnector1">
              <a:avLst/>
            </a:prstGeom>
            <a:noFill/>
            <a:ln cap="flat" cmpd="thickThin" w="55000">
              <a:solidFill>
                <a:srgbClr val="5D9DC8"/>
              </a:solidFill>
              <a:prstDash val="solid"/>
              <a:round/>
              <a:headEnd len="sm" w="sm" type="none"/>
              <a:tailEnd len="sm" w="sm" type="none"/>
            </a:ln>
          </p:spPr>
        </p:cxnSp>
        <p:cxnSp>
          <p:nvCxnSpPr>
            <p:cNvPr id="368" name="Google Shape;368;p51"/>
            <p:cNvCxnSpPr/>
            <p:nvPr/>
          </p:nvCxnSpPr>
          <p:spPr>
            <a:xfrm rot="10800000">
              <a:off x="2398971" y="2575625"/>
              <a:ext cx="2028600" cy="1164300"/>
            </a:xfrm>
            <a:prstGeom prst="straightConnector1">
              <a:avLst/>
            </a:prstGeom>
            <a:noFill/>
            <a:ln cap="flat" cmpd="thickThin" w="55000">
              <a:solidFill>
                <a:srgbClr val="5D9DC8"/>
              </a:solidFill>
              <a:prstDash val="solid"/>
              <a:round/>
              <a:headEnd len="sm" w="sm" type="none"/>
              <a:tailEnd len="sm" w="sm" type="none"/>
            </a:ln>
          </p:spPr>
        </p:cxnSp>
        <p:cxnSp>
          <p:nvCxnSpPr>
            <p:cNvPr id="369" name="Google Shape;369;p51"/>
            <p:cNvCxnSpPr/>
            <p:nvPr/>
          </p:nvCxnSpPr>
          <p:spPr>
            <a:xfrm rot="10800000">
              <a:off x="2416612" y="4163311"/>
              <a:ext cx="2028600" cy="899700"/>
            </a:xfrm>
            <a:prstGeom prst="straightConnector1">
              <a:avLst/>
            </a:prstGeom>
            <a:noFill/>
            <a:ln cap="flat" cmpd="thickThin" w="55000">
              <a:solidFill>
                <a:srgbClr val="5D9DC8"/>
              </a:solidFill>
              <a:prstDash val="solid"/>
              <a:round/>
              <a:headEnd len="sm" w="sm" type="none"/>
              <a:tailEnd len="sm" w="sm" type="none"/>
            </a:ln>
          </p:spPr>
        </p:cxnSp>
        <p:grpSp>
          <p:nvGrpSpPr>
            <p:cNvPr id="370" name="Google Shape;370;p51"/>
            <p:cNvGrpSpPr/>
            <p:nvPr/>
          </p:nvGrpSpPr>
          <p:grpSpPr>
            <a:xfrm>
              <a:off x="6345101" y="3474963"/>
              <a:ext cx="1164300" cy="2505968"/>
              <a:chOff x="1375823" y="3351820"/>
              <a:chExt cx="1164300" cy="2505968"/>
            </a:xfrm>
          </p:grpSpPr>
          <p:sp>
            <p:nvSpPr>
              <p:cNvPr id="371" name="Google Shape;371;p51"/>
              <p:cNvSpPr/>
              <p:nvPr/>
            </p:nvSpPr>
            <p:spPr>
              <a:xfrm flipH="1">
                <a:off x="1726773" y="3351820"/>
                <a:ext cx="514800" cy="1834800"/>
              </a:xfrm>
              <a:prstGeom prst="bracketPair">
                <a:avLst/>
              </a:prstGeom>
              <a:noFill/>
              <a:ln cap="flat" cmpd="thickThin" w="55000">
                <a:solidFill>
                  <a:srgbClr val="5D9DC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372" name="Google Shape;372;p51"/>
              <p:cNvSpPr txBox="1"/>
              <p:nvPr/>
            </p:nvSpPr>
            <p:spPr>
              <a:xfrm flipH="1">
                <a:off x="1375823" y="5309988"/>
                <a:ext cx="1164300" cy="54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1 x |V|</a:t>
                </a:r>
                <a:endParaRPr b="0" i="0" sz="1600" u="none" cap="none" strike="noStrike">
                  <a:solidFill>
                    <a:srgbClr val="000000"/>
                  </a:solidFill>
                  <a:latin typeface="Calibri"/>
                  <a:ea typeface="Calibri"/>
                  <a:cs typeface="Calibri"/>
                  <a:sym typeface="Calibri"/>
                </a:endParaRPr>
              </a:p>
            </p:txBody>
          </p:sp>
        </p:grpSp>
        <p:grpSp>
          <p:nvGrpSpPr>
            <p:cNvPr id="373" name="Google Shape;373;p51"/>
            <p:cNvGrpSpPr/>
            <p:nvPr/>
          </p:nvGrpSpPr>
          <p:grpSpPr>
            <a:xfrm flipH="1">
              <a:off x="5373697" y="4016548"/>
              <a:ext cx="1164300" cy="1105948"/>
              <a:chOff x="2551405" y="3828131"/>
              <a:chExt cx="1164300" cy="1105948"/>
            </a:xfrm>
          </p:grpSpPr>
          <p:sp>
            <p:nvSpPr>
              <p:cNvPr id="374" name="Google Shape;374;p51"/>
              <p:cNvSpPr txBox="1"/>
              <p:nvPr/>
            </p:nvSpPr>
            <p:spPr>
              <a:xfrm>
                <a:off x="2551405" y="4386279"/>
                <a:ext cx="1164300" cy="54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d x |V|</a:t>
                </a:r>
                <a:endParaRPr b="0" i="0" sz="1600" u="none" cap="none" strike="noStrike">
                  <a:solidFill>
                    <a:srgbClr val="000000"/>
                  </a:solidFill>
                  <a:latin typeface="Calibri"/>
                  <a:ea typeface="Calibri"/>
                  <a:cs typeface="Calibri"/>
                  <a:sym typeface="Calibri"/>
                </a:endParaRPr>
              </a:p>
            </p:txBody>
          </p:sp>
          <p:sp>
            <p:nvSpPr>
              <p:cNvPr id="375" name="Google Shape;375;p51"/>
              <p:cNvSpPr txBox="1"/>
              <p:nvPr/>
            </p:nvSpPr>
            <p:spPr>
              <a:xfrm>
                <a:off x="2751800" y="3828131"/>
                <a:ext cx="741000" cy="9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zh-TW" sz="3200" u="none" cap="none" strike="noStrike">
                    <a:solidFill>
                      <a:srgbClr val="000000"/>
                    </a:solidFill>
                    <a:latin typeface="Calibri"/>
                    <a:ea typeface="Calibri"/>
                    <a:cs typeface="Calibri"/>
                    <a:sym typeface="Calibri"/>
                  </a:rPr>
                  <a:t>W</a:t>
                </a:r>
                <a:endParaRPr b="1" i="0" sz="3200" u="none" cap="none" strike="noStrike">
                  <a:solidFill>
                    <a:srgbClr val="000000"/>
                  </a:solidFill>
                  <a:latin typeface="Calibri"/>
                  <a:ea typeface="Calibri"/>
                  <a:cs typeface="Calibri"/>
                  <a:sym typeface="Calibri"/>
                </a:endParaRPr>
              </a:p>
            </p:txBody>
          </p:sp>
        </p:grpSp>
        <p:grpSp>
          <p:nvGrpSpPr>
            <p:cNvPr id="376" name="Google Shape;376;p51"/>
            <p:cNvGrpSpPr/>
            <p:nvPr/>
          </p:nvGrpSpPr>
          <p:grpSpPr>
            <a:xfrm flipH="1">
              <a:off x="2285999" y="3116116"/>
              <a:ext cx="1164300" cy="1088308"/>
              <a:chOff x="5579086" y="2957347"/>
              <a:chExt cx="1164300" cy="1088308"/>
            </a:xfrm>
          </p:grpSpPr>
          <p:sp>
            <p:nvSpPr>
              <p:cNvPr id="377" name="Google Shape;377;p51"/>
              <p:cNvSpPr txBox="1"/>
              <p:nvPr/>
            </p:nvSpPr>
            <p:spPr>
              <a:xfrm>
                <a:off x="5790762" y="2957347"/>
                <a:ext cx="741000" cy="9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zh-TW" sz="3200" u="none" cap="none" strike="noStrike">
                    <a:solidFill>
                      <a:srgbClr val="000000"/>
                    </a:solidFill>
                    <a:latin typeface="Calibri"/>
                    <a:ea typeface="Calibri"/>
                    <a:cs typeface="Calibri"/>
                    <a:sym typeface="Calibri"/>
                  </a:rPr>
                  <a:t>C</a:t>
                </a:r>
                <a:endParaRPr b="1" i="0" sz="3200" u="none" cap="none" strike="noStrike">
                  <a:solidFill>
                    <a:srgbClr val="000000"/>
                  </a:solidFill>
                  <a:latin typeface="Calibri"/>
                  <a:ea typeface="Calibri"/>
                  <a:cs typeface="Calibri"/>
                  <a:sym typeface="Calibri"/>
                </a:endParaRPr>
              </a:p>
            </p:txBody>
          </p:sp>
          <p:sp>
            <p:nvSpPr>
              <p:cNvPr id="378" name="Google Shape;378;p51"/>
              <p:cNvSpPr txBox="1"/>
              <p:nvPr/>
            </p:nvSpPr>
            <p:spPr>
              <a:xfrm>
                <a:off x="5579086" y="3497855"/>
                <a:ext cx="1164300" cy="54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|V| x d</a:t>
                </a:r>
                <a:endParaRPr b="0" i="0" sz="1600" u="none" cap="none" strike="noStrike">
                  <a:solidFill>
                    <a:srgbClr val="000000"/>
                  </a:solidFill>
                  <a:latin typeface="Calibri"/>
                  <a:ea typeface="Calibri"/>
                  <a:cs typeface="Calibri"/>
                  <a:sym typeface="Calibri"/>
                </a:endParaRPr>
              </a:p>
            </p:txBody>
          </p:sp>
        </p:grpSp>
        <p:grpSp>
          <p:nvGrpSpPr>
            <p:cNvPr id="379" name="Google Shape;379;p51"/>
            <p:cNvGrpSpPr/>
            <p:nvPr/>
          </p:nvGrpSpPr>
          <p:grpSpPr>
            <a:xfrm flipH="1">
              <a:off x="2285999" y="4820938"/>
              <a:ext cx="1164300" cy="1088308"/>
              <a:chOff x="5625647" y="4662169"/>
              <a:chExt cx="1164300" cy="1088308"/>
            </a:xfrm>
          </p:grpSpPr>
          <p:sp>
            <p:nvSpPr>
              <p:cNvPr id="380" name="Google Shape;380;p51"/>
              <p:cNvSpPr txBox="1"/>
              <p:nvPr/>
            </p:nvSpPr>
            <p:spPr>
              <a:xfrm>
                <a:off x="5837323" y="4662169"/>
                <a:ext cx="741000" cy="9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zh-TW" sz="3200" u="none" cap="none" strike="noStrike">
                    <a:solidFill>
                      <a:srgbClr val="000000"/>
                    </a:solidFill>
                    <a:latin typeface="Calibri"/>
                    <a:ea typeface="Calibri"/>
                    <a:cs typeface="Calibri"/>
                    <a:sym typeface="Calibri"/>
                  </a:rPr>
                  <a:t>C</a:t>
                </a:r>
                <a:endParaRPr b="1" i="0" sz="3200" u="none" cap="none" strike="noStrike">
                  <a:solidFill>
                    <a:srgbClr val="000000"/>
                  </a:solidFill>
                  <a:latin typeface="Calibri"/>
                  <a:ea typeface="Calibri"/>
                  <a:cs typeface="Calibri"/>
                  <a:sym typeface="Calibri"/>
                </a:endParaRPr>
              </a:p>
            </p:txBody>
          </p:sp>
          <p:sp>
            <p:nvSpPr>
              <p:cNvPr id="381" name="Google Shape;381;p51"/>
              <p:cNvSpPr txBox="1"/>
              <p:nvPr/>
            </p:nvSpPr>
            <p:spPr>
              <a:xfrm>
                <a:off x="5625647" y="5202677"/>
                <a:ext cx="1164300" cy="54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|V| x d</a:t>
                </a:r>
                <a:endParaRPr b="0" i="0" sz="1600" u="none" cap="none" strike="noStrike">
                  <a:solidFill>
                    <a:srgbClr val="000000"/>
                  </a:solidFill>
                  <a:latin typeface="Calibri"/>
                  <a:ea typeface="Calibri"/>
                  <a:cs typeface="Calibri"/>
                  <a:sym typeface="Calibri"/>
                </a:endParaRPr>
              </a:p>
            </p:txBody>
          </p:sp>
        </p:grpSp>
        <p:grpSp>
          <p:nvGrpSpPr>
            <p:cNvPr id="382" name="Google Shape;382;p51"/>
            <p:cNvGrpSpPr/>
            <p:nvPr/>
          </p:nvGrpSpPr>
          <p:grpSpPr>
            <a:xfrm>
              <a:off x="4174189" y="3740019"/>
              <a:ext cx="1164300" cy="2059461"/>
              <a:chOff x="3821389" y="3662991"/>
              <a:chExt cx="1164300" cy="1850369"/>
            </a:xfrm>
          </p:grpSpPr>
          <p:sp>
            <p:nvSpPr>
              <p:cNvPr id="383" name="Google Shape;383;p51"/>
              <p:cNvSpPr/>
              <p:nvPr/>
            </p:nvSpPr>
            <p:spPr>
              <a:xfrm flipH="1">
                <a:off x="4167831" y="3662991"/>
                <a:ext cx="506700" cy="1212300"/>
              </a:xfrm>
              <a:prstGeom prst="bracketPair">
                <a:avLst/>
              </a:prstGeom>
              <a:noFill/>
              <a:ln cap="flat" cmpd="thickThin" w="55000">
                <a:solidFill>
                  <a:srgbClr val="5D9DC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a:t>
                </a:r>
                <a:endParaRPr b="0" i="0" sz="16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a:t>
                </a:r>
                <a:endParaRPr b="0" i="0" sz="16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a:t>
                </a:r>
                <a:br>
                  <a:rPr b="0" i="0" lang="zh-TW" sz="1600" u="none" cap="none" strike="noStrike">
                    <a:solidFill>
                      <a:srgbClr val="000000"/>
                    </a:solidFill>
                    <a:latin typeface="Calibri"/>
                    <a:ea typeface="Calibri"/>
                    <a:cs typeface="Calibri"/>
                    <a:sym typeface="Calibri"/>
                  </a:rPr>
                </a:br>
                <a:r>
                  <a:rPr b="0" i="0" lang="zh-TW" sz="1600" u="none" cap="none" strike="noStrike">
                    <a:solidFill>
                      <a:srgbClr val="000000"/>
                    </a:solidFill>
                    <a:latin typeface="Calibri"/>
                    <a:ea typeface="Calibri"/>
                    <a:cs typeface="Calibri"/>
                    <a:sym typeface="Calibri"/>
                  </a:rPr>
                  <a:t>:</a:t>
                </a:r>
                <a:endParaRPr b="0" i="0" sz="1600" u="none" cap="none" strike="noStrike">
                  <a:solidFill>
                    <a:srgbClr val="000000"/>
                  </a:solidFill>
                  <a:latin typeface="Calibri"/>
                  <a:ea typeface="Calibri"/>
                  <a:cs typeface="Calibri"/>
                  <a:sym typeface="Calibri"/>
                </a:endParaRPr>
              </a:p>
            </p:txBody>
          </p:sp>
          <p:sp>
            <p:nvSpPr>
              <p:cNvPr id="384" name="Google Shape;384;p51"/>
              <p:cNvSpPr txBox="1"/>
              <p:nvPr/>
            </p:nvSpPr>
            <p:spPr>
              <a:xfrm flipH="1">
                <a:off x="3821389" y="5021360"/>
                <a:ext cx="1164300" cy="492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zh-TW" sz="1600" u="none" cap="none" strike="noStrike">
                    <a:solidFill>
                      <a:srgbClr val="000000"/>
                    </a:solidFill>
                    <a:latin typeface="Calibri"/>
                    <a:ea typeface="Calibri"/>
                    <a:cs typeface="Calibri"/>
                    <a:sym typeface="Calibri"/>
                  </a:rPr>
                  <a:t>1 x d</a:t>
                </a:r>
                <a:endParaRPr b="0" i="0" sz="1600" u="none" cap="none" strike="noStrike">
                  <a:solidFill>
                    <a:srgbClr val="000000"/>
                  </a:solidFill>
                  <a:latin typeface="Calibri"/>
                  <a:ea typeface="Calibri"/>
                  <a:cs typeface="Calibri"/>
                  <a:sym typeface="Calibri"/>
                </a:endParaRPr>
              </a:p>
            </p:txBody>
          </p:sp>
        </p:grpSp>
        <p:sp>
          <p:nvSpPr>
            <p:cNvPr id="385" name="Google Shape;385;p51"/>
            <p:cNvSpPr/>
            <p:nvPr/>
          </p:nvSpPr>
          <p:spPr>
            <a:xfrm flipH="1">
              <a:off x="1810646" y="2481031"/>
              <a:ext cx="493800" cy="1834800"/>
            </a:xfrm>
            <a:prstGeom prst="bracketPair">
              <a:avLst/>
            </a:prstGeom>
            <a:noFill/>
            <a:ln cap="flat" cmpd="thickThin" w="55000">
              <a:solidFill>
                <a:srgbClr val="5D9DC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386" name="Google Shape;386;p51"/>
            <p:cNvSpPr/>
            <p:nvPr/>
          </p:nvSpPr>
          <p:spPr>
            <a:xfrm flipH="1">
              <a:off x="1821928" y="4591600"/>
              <a:ext cx="493800" cy="1834800"/>
            </a:xfrm>
            <a:prstGeom prst="bracketPair">
              <a:avLst/>
            </a:prstGeom>
            <a:noFill/>
            <a:ln cap="flat" cmpd="thickThin" w="55000">
              <a:solidFill>
                <a:srgbClr val="5D9DC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grpSp>
      <p:sp>
        <p:nvSpPr>
          <p:cNvPr id="387" name="Google Shape;387;p51"/>
          <p:cNvSpPr txBox="1"/>
          <p:nvPr/>
        </p:nvSpPr>
        <p:spPr>
          <a:xfrm>
            <a:off x="7568605" y="3408791"/>
            <a:ext cx="662700" cy="3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zh-TW" sz="2400" u="none" cap="none" strike="noStrike">
                <a:solidFill>
                  <a:srgbClr val="78909C"/>
                </a:solidFill>
                <a:latin typeface="Calibri"/>
                <a:ea typeface="Calibri"/>
                <a:cs typeface="Calibri"/>
                <a:sym typeface="Calibri"/>
              </a:rPr>
              <a:t>w</a:t>
            </a:r>
            <a:r>
              <a:rPr b="1" baseline="-25000" i="0" lang="zh-TW" sz="2400" u="none" cap="none" strike="noStrike">
                <a:solidFill>
                  <a:srgbClr val="78909C"/>
                </a:solidFill>
                <a:latin typeface="Calibri"/>
                <a:ea typeface="Calibri"/>
                <a:cs typeface="Calibri"/>
                <a:sym typeface="Calibri"/>
              </a:rPr>
              <a:t>t</a:t>
            </a:r>
            <a:endParaRPr b="1" baseline="-25000" i="0" sz="2400" u="none" cap="none" strike="noStrike">
              <a:solidFill>
                <a:srgbClr val="78909C"/>
              </a:solidFill>
              <a:latin typeface="Calibri"/>
              <a:ea typeface="Calibri"/>
              <a:cs typeface="Calibri"/>
              <a:sym typeface="Calibri"/>
            </a:endParaRPr>
          </a:p>
        </p:txBody>
      </p:sp>
      <p:sp>
        <p:nvSpPr>
          <p:cNvPr id="388" name="Google Shape;388;p51"/>
          <p:cNvSpPr/>
          <p:nvPr/>
        </p:nvSpPr>
        <p:spPr>
          <a:xfrm>
            <a:off x="7405887" y="1886855"/>
            <a:ext cx="1400100" cy="401400"/>
          </a:xfrm>
          <a:prstGeom prst="rect">
            <a:avLst/>
          </a:prstGeom>
          <a:noFill/>
          <a:ln cap="flat" cmpd="thickThin" w="55000">
            <a:solidFill>
              <a:srgbClr val="78909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Calibri"/>
                <a:ea typeface="Calibri"/>
                <a:cs typeface="Calibri"/>
                <a:sym typeface="Calibri"/>
              </a:rPr>
              <a:t>最熱的</a:t>
            </a:r>
            <a:endParaRPr b="0" i="0" sz="1800" u="none" cap="none" strike="noStrike">
              <a:solidFill>
                <a:srgbClr val="000000"/>
              </a:solidFill>
              <a:latin typeface="Calibri"/>
              <a:ea typeface="Calibri"/>
              <a:cs typeface="Calibri"/>
              <a:sym typeface="Calibri"/>
            </a:endParaRPr>
          </a:p>
        </p:txBody>
      </p:sp>
      <p:grpSp>
        <p:nvGrpSpPr>
          <p:cNvPr id="389" name="Google Shape;389;p51"/>
          <p:cNvGrpSpPr/>
          <p:nvPr/>
        </p:nvGrpSpPr>
        <p:grpSpPr>
          <a:xfrm>
            <a:off x="459757" y="1982570"/>
            <a:ext cx="994200" cy="723335"/>
            <a:chOff x="701519" y="2936977"/>
            <a:chExt cx="994200" cy="964446"/>
          </a:xfrm>
        </p:grpSpPr>
        <p:sp>
          <p:nvSpPr>
            <p:cNvPr id="390" name="Google Shape;390;p51"/>
            <p:cNvSpPr txBox="1"/>
            <p:nvPr/>
          </p:nvSpPr>
          <p:spPr>
            <a:xfrm flipH="1">
              <a:off x="701519" y="3439723"/>
              <a:ext cx="9942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zh-TW" sz="2400" u="none" cap="none" strike="noStrike">
                  <a:solidFill>
                    <a:srgbClr val="A6B727"/>
                  </a:solidFill>
                  <a:latin typeface="Calibri"/>
                  <a:ea typeface="Calibri"/>
                  <a:cs typeface="Calibri"/>
                  <a:sym typeface="Calibri"/>
                </a:rPr>
                <a:t>W</a:t>
              </a:r>
              <a:r>
                <a:rPr b="1" baseline="-25000" i="0" lang="zh-TW" sz="2400" u="none" cap="none" strike="noStrike">
                  <a:solidFill>
                    <a:srgbClr val="A6B727"/>
                  </a:solidFill>
                  <a:latin typeface="Calibri"/>
                  <a:ea typeface="Calibri"/>
                  <a:cs typeface="Calibri"/>
                  <a:sym typeface="Calibri"/>
                </a:rPr>
                <a:t>t-1</a:t>
              </a:r>
              <a:endParaRPr b="1" baseline="-25000" i="0" sz="2400" u="none" cap="none" strike="noStrike">
                <a:solidFill>
                  <a:srgbClr val="A6B727"/>
                </a:solidFill>
                <a:latin typeface="Calibri"/>
                <a:ea typeface="Calibri"/>
                <a:cs typeface="Calibri"/>
                <a:sym typeface="Calibri"/>
              </a:endParaRPr>
            </a:p>
          </p:txBody>
        </p:sp>
        <p:sp>
          <p:nvSpPr>
            <p:cNvPr id="391" name="Google Shape;391;p51"/>
            <p:cNvSpPr/>
            <p:nvPr/>
          </p:nvSpPr>
          <p:spPr>
            <a:xfrm>
              <a:off x="713084" y="2936977"/>
              <a:ext cx="971100" cy="535200"/>
            </a:xfrm>
            <a:prstGeom prst="rect">
              <a:avLst/>
            </a:prstGeom>
            <a:noFill/>
            <a:ln cap="flat" cmpd="thickThin" w="55000">
              <a:solidFill>
                <a:srgbClr val="2121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Calibri"/>
                  <a:ea typeface="Calibri"/>
                  <a:cs typeface="Calibri"/>
                  <a:sym typeface="Calibri"/>
                </a:rPr>
                <a:t>夏天    </a:t>
              </a:r>
              <a:endParaRPr b="0" i="0" sz="2400" u="none" cap="none" strike="noStrike">
                <a:solidFill>
                  <a:srgbClr val="000000"/>
                </a:solidFill>
                <a:latin typeface="Calibri"/>
                <a:ea typeface="Calibri"/>
                <a:cs typeface="Calibri"/>
                <a:sym typeface="Calibri"/>
              </a:endParaRPr>
            </a:p>
          </p:txBody>
        </p:sp>
      </p:grpSp>
      <p:grpSp>
        <p:nvGrpSpPr>
          <p:cNvPr id="392" name="Google Shape;392;p51"/>
          <p:cNvGrpSpPr/>
          <p:nvPr/>
        </p:nvGrpSpPr>
        <p:grpSpPr>
          <a:xfrm>
            <a:off x="463517" y="3455364"/>
            <a:ext cx="994200" cy="705325"/>
            <a:chOff x="693077" y="5009625"/>
            <a:chExt cx="994200" cy="940434"/>
          </a:xfrm>
        </p:grpSpPr>
        <p:sp>
          <p:nvSpPr>
            <p:cNvPr id="393" name="Google Shape;393;p51"/>
            <p:cNvSpPr txBox="1"/>
            <p:nvPr/>
          </p:nvSpPr>
          <p:spPr>
            <a:xfrm flipH="1">
              <a:off x="693077" y="5488359"/>
              <a:ext cx="9942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zh-TW" sz="2400" u="none" cap="none" strike="noStrike">
                  <a:solidFill>
                    <a:srgbClr val="A6B727"/>
                  </a:solidFill>
                  <a:latin typeface="Calibri"/>
                  <a:ea typeface="Calibri"/>
                  <a:cs typeface="Calibri"/>
                  <a:sym typeface="Calibri"/>
                </a:rPr>
                <a:t>W</a:t>
              </a:r>
              <a:r>
                <a:rPr b="1" baseline="-25000" i="0" lang="zh-TW" sz="2400" u="none" cap="none" strike="noStrike">
                  <a:solidFill>
                    <a:srgbClr val="A6B727"/>
                  </a:solidFill>
                  <a:latin typeface="Calibri"/>
                  <a:ea typeface="Calibri"/>
                  <a:cs typeface="Calibri"/>
                  <a:sym typeface="Calibri"/>
                </a:rPr>
                <a:t>t+1</a:t>
              </a:r>
              <a:endParaRPr b="1" baseline="-25000" i="0" sz="2400" u="none" cap="none" strike="noStrike">
                <a:solidFill>
                  <a:srgbClr val="A6B727"/>
                </a:solidFill>
                <a:latin typeface="Calibri"/>
                <a:ea typeface="Calibri"/>
                <a:cs typeface="Calibri"/>
                <a:sym typeface="Calibri"/>
              </a:endParaRPr>
            </a:p>
          </p:txBody>
        </p:sp>
        <p:sp>
          <p:nvSpPr>
            <p:cNvPr id="394" name="Google Shape;394;p51"/>
            <p:cNvSpPr/>
            <p:nvPr/>
          </p:nvSpPr>
          <p:spPr>
            <a:xfrm>
              <a:off x="704642" y="5009625"/>
              <a:ext cx="971100" cy="535200"/>
            </a:xfrm>
            <a:prstGeom prst="rect">
              <a:avLst/>
            </a:prstGeom>
            <a:noFill/>
            <a:ln cap="flat" cmpd="thickThin" w="55000">
              <a:solidFill>
                <a:srgbClr val="2121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Calibri"/>
                  <a:ea typeface="Calibri"/>
                  <a:cs typeface="Calibri"/>
                  <a:sym typeface="Calibri"/>
                </a:rPr>
                <a:t>季節</a:t>
              </a:r>
              <a:endParaRPr b="0" i="0" sz="1400" u="none" cap="none" strike="noStrike">
                <a:solidFill>
                  <a:srgbClr val="000000"/>
                </a:solidFill>
                <a:latin typeface="Arial"/>
                <a:ea typeface="Arial"/>
                <a:cs typeface="Arial"/>
                <a:sym typeface="Arial"/>
              </a:endParaRPr>
            </a:p>
          </p:txBody>
        </p:sp>
      </p:grpSp>
      <p:sp>
        <p:nvSpPr>
          <p:cNvPr id="395" name="Google Shape;395;p51"/>
          <p:cNvSpPr/>
          <p:nvPr/>
        </p:nvSpPr>
        <p:spPr>
          <a:xfrm flipH="1">
            <a:off x="7619630" y="2435200"/>
            <a:ext cx="478200" cy="985500"/>
          </a:xfrm>
          <a:prstGeom prst="bracketPair">
            <a:avLst/>
          </a:prstGeom>
          <a:noFill/>
          <a:ln cap="flat" cmpd="thickThin" w="55000">
            <a:solidFill>
              <a:srgbClr val="5D9DC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396" name="Google Shape;396;p51"/>
          <p:cNvSpPr txBox="1"/>
          <p:nvPr/>
        </p:nvSpPr>
        <p:spPr>
          <a:xfrm>
            <a:off x="7020967" y="2651404"/>
            <a:ext cx="513000" cy="57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zh-TW" sz="4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2"/>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80000"/>
              </a:lnSpc>
              <a:spcBef>
                <a:spcPts val="0"/>
              </a:spcBef>
              <a:spcAft>
                <a:spcPts val="0"/>
              </a:spcAft>
              <a:buClr>
                <a:srgbClr val="0C0C0C"/>
              </a:buClr>
              <a:buSzPts val="3600"/>
              <a:buFont typeface="Calibri"/>
              <a:buNone/>
            </a:pPr>
            <a:r>
              <a:rPr b="0" i="0" lang="zh-TW" sz="3000" u="none" cap="none" strike="noStrike">
                <a:solidFill>
                  <a:srgbClr val="0C0C0C"/>
                </a:solidFill>
                <a:latin typeface="Calibri"/>
                <a:ea typeface="Calibri"/>
                <a:cs typeface="Calibri"/>
                <a:sym typeface="Calibri"/>
              </a:rPr>
              <a:t>詞向量</a:t>
            </a:r>
            <a:endParaRPr b="0" i="0" sz="3000" u="none" cap="none" strike="noStrike">
              <a:solidFill>
                <a:srgbClr val="1A1A1A"/>
              </a:solidFill>
              <a:latin typeface="Arial"/>
              <a:ea typeface="Arial"/>
              <a:cs typeface="Arial"/>
              <a:sym typeface="Arial"/>
            </a:endParaRPr>
          </a:p>
        </p:txBody>
      </p:sp>
      <p:sp>
        <p:nvSpPr>
          <p:cNvPr id="402" name="Google Shape;402;p52"/>
          <p:cNvSpPr txBox="1"/>
          <p:nvPr/>
        </p:nvSpPr>
        <p:spPr>
          <a:xfrm>
            <a:off x="470550" y="956075"/>
            <a:ext cx="8520600" cy="572700"/>
          </a:xfrm>
          <a:prstGeom prst="rect">
            <a:avLst/>
          </a:prstGeom>
          <a:noFill/>
          <a:ln>
            <a:noFill/>
          </a:ln>
        </p:spPr>
        <p:txBody>
          <a:bodyPr anchorCtr="0" anchor="t" bIns="45700" lIns="45700" spcFirstLastPara="1" rIns="45700" wrap="square" tIns="45700">
            <a:noAutofit/>
          </a:bodyPr>
          <a:lstStyle/>
          <a:p>
            <a:pPr indent="-330200" lvl="0" marL="355600" marR="0" rtl="0" algn="l">
              <a:lnSpc>
                <a:spcPct val="90000"/>
              </a:lnSpc>
              <a:spcBef>
                <a:spcPts val="0"/>
              </a:spcBef>
              <a:spcAft>
                <a:spcPts val="0"/>
              </a:spcAft>
              <a:buClr>
                <a:srgbClr val="FF9999"/>
              </a:buClr>
              <a:buSzPts val="2400"/>
              <a:buFont typeface="Noto Sans Symbols"/>
              <a:buChar char="•"/>
            </a:pPr>
            <a:r>
              <a:rPr b="0" i="0" lang="zh-TW" sz="2400" u="none" cap="none" strike="noStrike">
                <a:solidFill>
                  <a:srgbClr val="000000"/>
                </a:solidFill>
                <a:latin typeface="Calibri"/>
                <a:ea typeface="Calibri"/>
                <a:cs typeface="Calibri"/>
                <a:sym typeface="Calibri"/>
              </a:rPr>
              <a:t>訓練結束後，將1 x |V| 字詞轉換成 d 維向量的矩陣</a:t>
            </a:r>
            <a:endParaRPr b="0" i="0" sz="2400" u="none" cap="none" strike="noStrike">
              <a:solidFill>
                <a:srgbClr val="595959"/>
              </a:solidFill>
              <a:latin typeface="Arial"/>
              <a:ea typeface="Arial"/>
              <a:cs typeface="Arial"/>
              <a:sym typeface="Arial"/>
            </a:endParaRPr>
          </a:p>
        </p:txBody>
      </p:sp>
      <p:grpSp>
        <p:nvGrpSpPr>
          <p:cNvPr id="403" name="Google Shape;403;p52"/>
          <p:cNvGrpSpPr/>
          <p:nvPr/>
        </p:nvGrpSpPr>
        <p:grpSpPr>
          <a:xfrm flipH="1">
            <a:off x="1098522" y="2585347"/>
            <a:ext cx="1164300" cy="695586"/>
            <a:chOff x="2551405" y="3828131"/>
            <a:chExt cx="1164300" cy="927448"/>
          </a:xfrm>
        </p:grpSpPr>
        <p:sp>
          <p:nvSpPr>
            <p:cNvPr id="404" name="Google Shape;404;p52"/>
            <p:cNvSpPr txBox="1"/>
            <p:nvPr/>
          </p:nvSpPr>
          <p:spPr>
            <a:xfrm>
              <a:off x="2551405" y="4386279"/>
              <a:ext cx="11643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Calibri"/>
                  <a:ea typeface="Calibri"/>
                  <a:cs typeface="Calibri"/>
                  <a:sym typeface="Calibri"/>
                </a:rPr>
                <a:t>|V| x d</a:t>
              </a:r>
              <a:endParaRPr b="0" i="0" sz="1800" u="none" cap="none" strike="noStrike">
                <a:solidFill>
                  <a:srgbClr val="000000"/>
                </a:solidFill>
                <a:latin typeface="Calibri"/>
                <a:ea typeface="Calibri"/>
                <a:cs typeface="Calibri"/>
                <a:sym typeface="Calibri"/>
              </a:endParaRPr>
            </a:p>
          </p:txBody>
        </p:sp>
        <p:sp>
          <p:nvSpPr>
            <p:cNvPr id="405" name="Google Shape;405;p52"/>
            <p:cNvSpPr txBox="1"/>
            <p:nvPr/>
          </p:nvSpPr>
          <p:spPr>
            <a:xfrm>
              <a:off x="2751800" y="3828131"/>
              <a:ext cx="741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zh-TW" sz="3600" u="none" cap="none" strike="noStrike">
                  <a:solidFill>
                    <a:srgbClr val="000000"/>
                  </a:solidFill>
                  <a:latin typeface="Calibri"/>
                  <a:ea typeface="Calibri"/>
                  <a:cs typeface="Calibri"/>
                  <a:sym typeface="Calibri"/>
                </a:rPr>
                <a:t>W</a:t>
              </a:r>
              <a:endParaRPr b="1" i="0" sz="3600" u="none" cap="none" strike="noStrike">
                <a:solidFill>
                  <a:srgbClr val="000000"/>
                </a:solidFill>
                <a:latin typeface="Calibri"/>
                <a:ea typeface="Calibri"/>
                <a:cs typeface="Calibri"/>
                <a:sym typeface="Calibri"/>
              </a:endParaRPr>
            </a:p>
          </p:txBody>
        </p:sp>
      </p:grpSp>
      <p:grpSp>
        <p:nvGrpSpPr>
          <p:cNvPr id="406" name="Google Shape;406;p52"/>
          <p:cNvGrpSpPr/>
          <p:nvPr/>
        </p:nvGrpSpPr>
        <p:grpSpPr>
          <a:xfrm>
            <a:off x="2938748" y="1928187"/>
            <a:ext cx="4357656" cy="2539310"/>
            <a:chOff x="3903284" y="4002707"/>
            <a:chExt cx="881100" cy="2102774"/>
          </a:xfrm>
        </p:grpSpPr>
        <p:sp>
          <p:nvSpPr>
            <p:cNvPr id="407" name="Google Shape;407;p52"/>
            <p:cNvSpPr/>
            <p:nvPr/>
          </p:nvSpPr>
          <p:spPr>
            <a:xfrm flipH="1">
              <a:off x="3903284" y="4002707"/>
              <a:ext cx="881100" cy="1785900"/>
            </a:xfrm>
            <a:prstGeom prst="bracketPair">
              <a:avLst/>
            </a:prstGeom>
            <a:noFill/>
            <a:ln cap="flat" cmpd="thickThin" w="55000">
              <a:solidFill>
                <a:srgbClr val="5D9DC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8" name="Google Shape;408;p52"/>
            <p:cNvSpPr txBox="1"/>
            <p:nvPr/>
          </p:nvSpPr>
          <p:spPr>
            <a:xfrm flipH="1">
              <a:off x="4198781" y="5875981"/>
              <a:ext cx="268500" cy="22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Calibri"/>
                  <a:ea typeface="Calibri"/>
                  <a:cs typeface="Calibri"/>
                  <a:sym typeface="Calibri"/>
                </a:rPr>
                <a:t>|V| x d</a:t>
              </a:r>
              <a:endParaRPr b="0" i="0" sz="1800" u="none" cap="none" strike="noStrike">
                <a:solidFill>
                  <a:srgbClr val="000000"/>
                </a:solidFill>
                <a:latin typeface="Calibri"/>
                <a:ea typeface="Calibri"/>
                <a:cs typeface="Calibri"/>
                <a:sym typeface="Calibri"/>
              </a:endParaRPr>
            </a:p>
          </p:txBody>
        </p:sp>
      </p:grpSp>
      <p:sp>
        <p:nvSpPr>
          <p:cNvPr id="409" name="Google Shape;409;p52"/>
          <p:cNvSpPr txBox="1"/>
          <p:nvPr/>
        </p:nvSpPr>
        <p:spPr>
          <a:xfrm>
            <a:off x="2375007" y="1878393"/>
            <a:ext cx="529200" cy="2216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200"/>
              </a:spcBef>
              <a:spcAft>
                <a:spcPts val="0"/>
              </a:spcAft>
              <a:buClr>
                <a:srgbClr val="000000"/>
              </a:buClr>
              <a:buSzPts val="1800"/>
              <a:buFont typeface="Arial"/>
              <a:buNone/>
            </a:pPr>
            <a:r>
              <a:rPr b="0" i="0" lang="zh-TW"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1200"/>
              </a:spcBef>
              <a:spcAft>
                <a:spcPts val="0"/>
              </a:spcAft>
              <a:buClr>
                <a:srgbClr val="000000"/>
              </a:buClr>
              <a:buSzPts val="1800"/>
              <a:buFont typeface="Arial"/>
              <a:buNone/>
            </a:pPr>
            <a:r>
              <a:rPr b="0" i="0" lang="zh-TW"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1200"/>
              </a:spcBef>
              <a:spcAft>
                <a:spcPts val="0"/>
              </a:spcAft>
              <a:buClr>
                <a:srgbClr val="000000"/>
              </a:buClr>
              <a:buSzPts val="1800"/>
              <a:buFont typeface="Arial"/>
              <a:buNone/>
            </a:pPr>
            <a:r>
              <a:rPr b="0" i="0" lang="zh-TW" sz="1800" u="none" cap="none" strike="noStrike">
                <a:solidFill>
                  <a:srgbClr val="000000"/>
                </a:solidFill>
                <a:latin typeface="Calibri"/>
                <a:ea typeface="Calibri"/>
                <a:cs typeface="Calibri"/>
                <a:sym typeface="Calibri"/>
              </a:rPr>
              <a:t>i</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1200"/>
              </a:spcBef>
              <a:spcAft>
                <a:spcPts val="0"/>
              </a:spcAft>
              <a:buClr>
                <a:srgbClr val="000000"/>
              </a:buClr>
              <a:buSzPts val="1800"/>
              <a:buFont typeface="Arial"/>
              <a:buNone/>
            </a:pPr>
            <a:r>
              <a:rPr b="0" i="0" lang="zh-TW"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1200"/>
              </a:spcBef>
              <a:spcAft>
                <a:spcPts val="0"/>
              </a:spcAft>
              <a:buClr>
                <a:srgbClr val="000000"/>
              </a:buClr>
              <a:buSzPts val="1800"/>
              <a:buFont typeface="Arial"/>
              <a:buNone/>
            </a:pPr>
            <a:r>
              <a:rPr b="0" i="0" lang="zh-TW"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200"/>
              </a:spcBef>
              <a:spcAft>
                <a:spcPts val="0"/>
              </a:spcAft>
              <a:buClr>
                <a:srgbClr val="000000"/>
              </a:buClr>
              <a:buSzPts val="1800"/>
              <a:buFont typeface="Arial"/>
              <a:buNone/>
            </a:pPr>
            <a:r>
              <a:rPr b="0" i="0" lang="zh-TW" sz="1800" u="none" cap="none" strike="noStrike">
                <a:solidFill>
                  <a:srgbClr val="000000"/>
                </a:solidFill>
                <a:latin typeface="Calibri"/>
                <a:ea typeface="Calibri"/>
                <a:cs typeface="Calibri"/>
                <a:sym typeface="Calibri"/>
              </a:rPr>
              <a:t>|V|</a:t>
            </a:r>
            <a:endParaRPr b="0" i="0" sz="1800" u="none" cap="none" strike="noStrike">
              <a:solidFill>
                <a:srgbClr val="000000"/>
              </a:solidFill>
              <a:latin typeface="Calibri"/>
              <a:ea typeface="Calibri"/>
              <a:cs typeface="Calibri"/>
              <a:sym typeface="Calibri"/>
            </a:endParaRPr>
          </a:p>
        </p:txBody>
      </p:sp>
      <p:sp>
        <p:nvSpPr>
          <p:cNvPr id="410" name="Google Shape;410;p52"/>
          <p:cNvSpPr txBox="1"/>
          <p:nvPr/>
        </p:nvSpPr>
        <p:spPr>
          <a:xfrm>
            <a:off x="3062956" y="1661921"/>
            <a:ext cx="40041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Calibri"/>
                <a:ea typeface="Calibri"/>
                <a:cs typeface="Calibri"/>
                <a:sym typeface="Calibri"/>
              </a:rPr>
              <a:t>1     2     …      …     …     (d-2)     (d-1)     d</a:t>
            </a:r>
            <a:endParaRPr b="0" i="0" sz="1800" u="none" cap="none" strike="noStrike">
              <a:solidFill>
                <a:srgbClr val="000000"/>
              </a:solidFill>
              <a:latin typeface="Calibri"/>
              <a:ea typeface="Calibri"/>
              <a:cs typeface="Calibri"/>
              <a:sym typeface="Calibri"/>
            </a:endParaRPr>
          </a:p>
        </p:txBody>
      </p:sp>
      <p:sp>
        <p:nvSpPr>
          <p:cNvPr id="411" name="Google Shape;411;p52"/>
          <p:cNvSpPr/>
          <p:nvPr/>
        </p:nvSpPr>
        <p:spPr>
          <a:xfrm>
            <a:off x="2322088" y="2814500"/>
            <a:ext cx="5380200" cy="344100"/>
          </a:xfrm>
          <a:prstGeom prst="rect">
            <a:avLst/>
          </a:prstGeom>
          <a:noFill/>
          <a:ln cap="flat" cmpd="sng" w="57150">
            <a:solidFill>
              <a:srgbClr val="78909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2" name="Google Shape;412;p52"/>
          <p:cNvSpPr txBox="1"/>
          <p:nvPr/>
        </p:nvSpPr>
        <p:spPr>
          <a:xfrm>
            <a:off x="3733265" y="3264350"/>
            <a:ext cx="2804700" cy="3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zh-TW" sz="2400" u="none" cap="none" strike="noStrike">
                <a:solidFill>
                  <a:srgbClr val="78909C"/>
                </a:solidFill>
                <a:latin typeface="Calibri"/>
                <a:ea typeface="Calibri"/>
                <a:cs typeface="Calibri"/>
                <a:sym typeface="Calibri"/>
              </a:rPr>
              <a:t>第 i 個詞的詞向量</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3000"/>
              <a:buFont typeface="Arial"/>
              <a:buNone/>
            </a:pPr>
            <a:r>
              <a:rPr b="0" i="0" lang="zh-TW" sz="3000" u="sng" cap="none" strike="noStrike">
                <a:solidFill>
                  <a:schemeClr val="hlink"/>
                </a:solidFill>
                <a:latin typeface="Arial"/>
                <a:ea typeface="Arial"/>
                <a:cs typeface="Arial"/>
                <a:sym typeface="Arial"/>
                <a:hlinkClick r:id="rId3"/>
              </a:rPr>
              <a:t>gensim</a:t>
            </a:r>
            <a:endParaRPr b="0" i="0" sz="2600" u="none" cap="none" strike="noStrike">
              <a:solidFill>
                <a:srgbClr val="1A1A1A"/>
              </a:solidFill>
              <a:latin typeface="Arial"/>
              <a:ea typeface="Arial"/>
              <a:cs typeface="Arial"/>
              <a:sym typeface="Arial"/>
            </a:endParaRPr>
          </a:p>
        </p:txBody>
      </p:sp>
      <p:pic>
        <p:nvPicPr>
          <p:cNvPr id="418" name="Google Shape;418;p53"/>
          <p:cNvPicPr preferRelativeResize="0"/>
          <p:nvPr/>
        </p:nvPicPr>
        <p:blipFill rotWithShape="1">
          <a:blip r:embed="rId4">
            <a:alphaModFix/>
          </a:blip>
          <a:srcRect b="0" l="0" r="0" t="0"/>
          <a:stretch/>
        </p:blipFill>
        <p:spPr>
          <a:xfrm>
            <a:off x="584963" y="871700"/>
            <a:ext cx="7974074" cy="36237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3000"/>
              <a:buFont typeface="Arial"/>
              <a:buNone/>
            </a:pPr>
            <a:r>
              <a:rPr b="0" i="0" lang="zh-TW" sz="3000" u="none" cap="none" strike="noStrike">
                <a:solidFill>
                  <a:schemeClr val="dk1"/>
                </a:solidFill>
                <a:latin typeface="Arial"/>
                <a:ea typeface="Arial"/>
                <a:cs typeface="Arial"/>
                <a:sym typeface="Arial"/>
              </a:rPr>
              <a:t>gensim 程式範例</a:t>
            </a:r>
            <a:endParaRPr b="0" i="0" sz="2600" u="none" cap="none" strike="noStrike">
              <a:solidFill>
                <a:srgbClr val="1A1A1A"/>
              </a:solidFill>
              <a:latin typeface="Arial"/>
              <a:ea typeface="Arial"/>
              <a:cs typeface="Arial"/>
              <a:sym typeface="Arial"/>
            </a:endParaRPr>
          </a:p>
        </p:txBody>
      </p:sp>
      <p:sp>
        <p:nvSpPr>
          <p:cNvPr id="424" name="Google Shape;424;p54"/>
          <p:cNvSpPr txBox="1"/>
          <p:nvPr/>
        </p:nvSpPr>
        <p:spPr>
          <a:xfrm>
            <a:off x="470550" y="88852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from gensim.models import </a:t>
            </a:r>
            <a:r>
              <a:rPr b="0" i="0" lang="zh-TW" sz="2400" u="sng" cap="none" strike="noStrike">
                <a:solidFill>
                  <a:schemeClr val="hlink"/>
                </a:solidFill>
                <a:latin typeface="Arial"/>
                <a:ea typeface="Arial"/>
                <a:cs typeface="Arial"/>
                <a:sym typeface="Arial"/>
                <a:hlinkClick r:id="rId3"/>
              </a:rPr>
              <a:t>word2vec</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sg 指定要用 CBOW (0) 或 skip-gram (1)</a:t>
            </a:r>
            <a:endParaRPr b="0" i="0" sz="2400" u="none" cap="none" strike="noStrike">
              <a:solidFill>
                <a:srgbClr val="595959"/>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2400"/>
              <a:buFont typeface="Arial"/>
              <a:buNone/>
            </a:pPr>
            <a:r>
              <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160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訓練 model</a:t>
            </a:r>
            <a:endParaRPr b="0" i="0" sz="2400" u="none" cap="none" strike="noStrike">
              <a:solidFill>
                <a:srgbClr val="595959"/>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2400"/>
              <a:buFont typeface="Arial"/>
              <a:buNone/>
            </a:pPr>
            <a:r>
              <a:t/>
            </a:r>
            <a:endParaRPr b="0" i="0" sz="2400" u="none" cap="none" strike="noStrike">
              <a:solidFill>
                <a:srgbClr val="595959"/>
              </a:solidFill>
              <a:latin typeface="Arial"/>
              <a:ea typeface="Arial"/>
              <a:cs typeface="Arial"/>
              <a:sym typeface="Arial"/>
            </a:endParaRPr>
          </a:p>
          <a:p>
            <a:pPr indent="0" lvl="0" marL="0" marR="0" rtl="0" algn="l">
              <a:lnSpc>
                <a:spcPct val="115000"/>
              </a:lnSpc>
              <a:spcBef>
                <a:spcPts val="1600"/>
              </a:spcBef>
              <a:spcAft>
                <a:spcPts val="1600"/>
              </a:spcAft>
              <a:buClr>
                <a:srgbClr val="000000"/>
              </a:buClr>
              <a:buSzPts val="2400"/>
              <a:buFont typeface="Arial"/>
              <a:buNone/>
            </a:pPr>
            <a:r>
              <a:t/>
            </a:r>
            <a:endParaRPr b="0" i="0" sz="2400" u="none" cap="none" strike="noStrike">
              <a:solidFill>
                <a:srgbClr val="595959"/>
              </a:solidFill>
              <a:latin typeface="Arial"/>
              <a:ea typeface="Arial"/>
              <a:cs typeface="Arial"/>
              <a:sym typeface="Arial"/>
            </a:endParaRPr>
          </a:p>
        </p:txBody>
      </p:sp>
      <p:pic>
        <p:nvPicPr>
          <p:cNvPr id="425" name="Google Shape;425;p54"/>
          <p:cNvPicPr preferRelativeResize="0"/>
          <p:nvPr/>
        </p:nvPicPr>
        <p:blipFill rotWithShape="1">
          <a:blip r:embed="rId4">
            <a:alphaModFix/>
          </a:blip>
          <a:srcRect b="0" l="0" r="0" t="0"/>
          <a:stretch/>
        </p:blipFill>
        <p:spPr>
          <a:xfrm>
            <a:off x="870000" y="1830888"/>
            <a:ext cx="6305550" cy="676275"/>
          </a:xfrm>
          <a:prstGeom prst="rect">
            <a:avLst/>
          </a:prstGeom>
          <a:noFill/>
          <a:ln>
            <a:noFill/>
          </a:ln>
        </p:spPr>
      </p:pic>
      <p:pic>
        <p:nvPicPr>
          <p:cNvPr id="426" name="Google Shape;426;p54"/>
          <p:cNvPicPr preferRelativeResize="0"/>
          <p:nvPr/>
        </p:nvPicPr>
        <p:blipFill rotWithShape="1">
          <a:blip r:embed="rId5">
            <a:alphaModFix/>
          </a:blip>
          <a:srcRect b="0" l="0" r="0" t="0"/>
          <a:stretch/>
        </p:blipFill>
        <p:spPr>
          <a:xfrm>
            <a:off x="1042013" y="3152663"/>
            <a:ext cx="4867275" cy="581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word vector 結果範例</a:t>
            </a:r>
            <a:endParaRPr b="0" i="0" sz="2600" u="none" cap="none" strike="noStrike">
              <a:solidFill>
                <a:srgbClr val="1A1A1A"/>
              </a:solidFill>
              <a:latin typeface="Arial"/>
              <a:ea typeface="Arial"/>
              <a:cs typeface="Arial"/>
              <a:sym typeface="Arial"/>
            </a:endParaRPr>
          </a:p>
        </p:txBody>
      </p:sp>
      <p:pic>
        <p:nvPicPr>
          <p:cNvPr id="432" name="Google Shape;432;p55"/>
          <p:cNvPicPr preferRelativeResize="0"/>
          <p:nvPr/>
        </p:nvPicPr>
        <p:blipFill rotWithShape="1">
          <a:blip r:embed="rId3">
            <a:alphaModFix/>
          </a:blip>
          <a:srcRect b="0" l="0" r="0" t="0"/>
          <a:stretch/>
        </p:blipFill>
        <p:spPr>
          <a:xfrm>
            <a:off x="1649211" y="965725"/>
            <a:ext cx="5845574" cy="3723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3000"/>
              <a:buFont typeface="Arial"/>
              <a:buNone/>
            </a:pPr>
            <a:r>
              <a:rPr b="0" i="0" lang="zh-TW" sz="3000" u="none" cap="none" strike="noStrike">
                <a:solidFill>
                  <a:schemeClr val="dk1"/>
                </a:solidFill>
                <a:latin typeface="Arial"/>
                <a:ea typeface="Arial"/>
                <a:cs typeface="Arial"/>
                <a:sym typeface="Arial"/>
              </a:rPr>
              <a:t>程式練習時間</a:t>
            </a:r>
            <a:endParaRPr b="0" i="0" sz="2600" u="none" cap="none" strike="noStrike">
              <a:solidFill>
                <a:srgbClr val="1A1A1A"/>
              </a:solidFill>
              <a:latin typeface="Arial"/>
              <a:ea typeface="Arial"/>
              <a:cs typeface="Arial"/>
              <a:sym typeface="Arial"/>
            </a:endParaRPr>
          </a:p>
        </p:txBody>
      </p:sp>
      <p:sp>
        <p:nvSpPr>
          <p:cNvPr id="438" name="Google Shape;438;p56"/>
          <p:cNvSpPr txBox="1"/>
          <p:nvPr/>
        </p:nvSpPr>
        <p:spPr>
          <a:xfrm>
            <a:off x="470550" y="100432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03_word2vec_build.ipynb</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執行 Word2Vec 範例</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嘗試理解及調整參數 , e.g. 改成 skip-gram</a:t>
            </a:r>
            <a:endParaRPr b="0" i="0" sz="2000" u="none" cap="none" strike="noStrike">
              <a:solidFill>
                <a:srgbClr val="595959"/>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5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程式解說</a:t>
            </a:r>
            <a:endParaRPr b="0" i="0" sz="2600" u="none" cap="none" strike="noStrike">
              <a:solidFill>
                <a:srgbClr val="1A1A1A"/>
              </a:solidFill>
              <a:latin typeface="Arial"/>
              <a:ea typeface="Arial"/>
              <a:cs typeface="Arial"/>
              <a:sym typeface="Arial"/>
            </a:endParaRPr>
          </a:p>
        </p:txBody>
      </p:sp>
      <p:pic>
        <p:nvPicPr>
          <p:cNvPr id="444" name="Google Shape;444;p57" title="text mining 10 gensim code">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ph idx="1" type="body"/>
          </p:nvPr>
        </p:nvSpPr>
        <p:spPr>
          <a:xfrm>
            <a:off x="1107675" y="2061250"/>
            <a:ext cx="2292300" cy="8088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231" name="Google Shape;231;p38"/>
          <p:cNvSpPr/>
          <p:nvPr/>
        </p:nvSpPr>
        <p:spPr>
          <a:xfrm>
            <a:off x="4122500" y="183000"/>
            <a:ext cx="4680900" cy="4671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2" name="Google Shape;232;p38"/>
          <p:cNvCxnSpPr/>
          <p:nvPr/>
        </p:nvCxnSpPr>
        <p:spPr>
          <a:xfrm flipH="1" rot="10800000">
            <a:off x="557800" y="2793325"/>
            <a:ext cx="3294000" cy="9600"/>
          </a:xfrm>
          <a:prstGeom prst="straightConnector1">
            <a:avLst/>
          </a:prstGeom>
          <a:noFill/>
          <a:ln cap="flat" cmpd="sng" w="38100">
            <a:solidFill>
              <a:srgbClr val="00FF00"/>
            </a:solidFill>
            <a:prstDash val="solid"/>
            <a:round/>
            <a:headEnd len="sm" w="sm" type="none"/>
            <a:tailEnd len="sm" w="sm" type="none"/>
          </a:ln>
        </p:spPr>
      </p:cxnSp>
      <p:sp>
        <p:nvSpPr>
          <p:cNvPr id="233" name="Google Shape;233;p38"/>
          <p:cNvSpPr txBox="1"/>
          <p:nvPr/>
        </p:nvSpPr>
        <p:spPr>
          <a:xfrm>
            <a:off x="4222100" y="302400"/>
            <a:ext cx="4581300" cy="4028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Microsoft JhengHei"/>
              <a:buAutoNum type="arabicPeriod"/>
            </a:pPr>
            <a:r>
              <a:rPr b="1" lang="zh-TW" sz="2400">
                <a:latin typeface="Microsoft JhengHei"/>
                <a:ea typeface="Microsoft JhengHei"/>
                <a:cs typeface="Microsoft JhengHei"/>
                <a:sym typeface="Microsoft JhengHei"/>
              </a:rPr>
              <a:t>Word Embedding</a:t>
            </a:r>
            <a:endParaRPr b="1" sz="2400">
              <a:latin typeface="Microsoft JhengHei"/>
              <a:ea typeface="Microsoft JhengHei"/>
              <a:cs typeface="Microsoft JhengHei"/>
              <a:sym typeface="Microsoft JhengHei"/>
            </a:endParaRPr>
          </a:p>
          <a:p>
            <a:pPr indent="0" lvl="0" marL="457200" marR="0" rtl="0" algn="l">
              <a:lnSpc>
                <a:spcPct val="115000"/>
              </a:lnSpc>
              <a:spcBef>
                <a:spcPts val="0"/>
              </a:spcBef>
              <a:spcAft>
                <a:spcPts val="0"/>
              </a:spcAft>
              <a:buNone/>
            </a:pPr>
            <a:r>
              <a:rPr b="1" lang="zh-TW" sz="2400">
                <a:latin typeface="Microsoft JhengHei"/>
                <a:ea typeface="Microsoft JhengHei"/>
                <a:cs typeface="Microsoft JhengHei"/>
                <a:sym typeface="Microsoft JhengHei"/>
              </a:rPr>
              <a:t>- </a:t>
            </a:r>
            <a:r>
              <a:rPr b="1" lang="zh-TW" sz="2400">
                <a:solidFill>
                  <a:schemeClr val="dk1"/>
                </a:solidFill>
                <a:latin typeface="Microsoft JhengHei"/>
                <a:ea typeface="Microsoft JhengHei"/>
                <a:cs typeface="Microsoft JhengHei"/>
                <a:sym typeface="Microsoft JhengHei"/>
              </a:rPr>
              <a:t>Word Vector</a:t>
            </a:r>
            <a:endParaRPr b="1" sz="2400">
              <a:solidFill>
                <a:schemeClr val="dk1"/>
              </a:solidFill>
              <a:latin typeface="Microsoft JhengHei"/>
              <a:ea typeface="Microsoft JhengHei"/>
              <a:cs typeface="Microsoft JhengHei"/>
              <a:sym typeface="Microsoft JhengHei"/>
            </a:endParaRPr>
          </a:p>
          <a:p>
            <a:pPr indent="0" lvl="0" marL="457200" rtl="0" algn="l">
              <a:lnSpc>
                <a:spcPct val="115000"/>
              </a:lnSpc>
              <a:spcBef>
                <a:spcPts val="0"/>
              </a:spcBef>
              <a:spcAft>
                <a:spcPts val="0"/>
              </a:spcAft>
              <a:buNone/>
            </a:pPr>
            <a:r>
              <a:rPr b="1" lang="zh-TW" sz="2400">
                <a:solidFill>
                  <a:schemeClr val="dk1"/>
                </a:solidFill>
                <a:latin typeface="Microsoft JhengHei"/>
                <a:ea typeface="Microsoft JhengHei"/>
                <a:cs typeface="Microsoft JhengHei"/>
                <a:sym typeface="Microsoft JhengHei"/>
              </a:rPr>
              <a:t>- Glove</a:t>
            </a:r>
            <a:endParaRPr b="1" sz="2400">
              <a:solidFill>
                <a:schemeClr val="dk1"/>
              </a:solidFill>
              <a:latin typeface="Microsoft JhengHei"/>
              <a:ea typeface="Microsoft JhengHei"/>
              <a:cs typeface="Microsoft JhengHei"/>
              <a:sym typeface="Microsoft JhengHei"/>
            </a:endParaRPr>
          </a:p>
          <a:p>
            <a:pPr indent="0" lvl="0" marL="457200" rtl="0" algn="l">
              <a:lnSpc>
                <a:spcPct val="115000"/>
              </a:lnSpc>
              <a:spcBef>
                <a:spcPts val="0"/>
              </a:spcBef>
              <a:spcAft>
                <a:spcPts val="0"/>
              </a:spcAft>
              <a:buNone/>
            </a:pPr>
            <a:r>
              <a:rPr b="1" lang="zh-TW" sz="2400">
                <a:solidFill>
                  <a:schemeClr val="dk1"/>
                </a:solidFill>
                <a:latin typeface="Microsoft JhengHei"/>
                <a:ea typeface="Microsoft JhengHei"/>
                <a:cs typeface="Microsoft JhengHei"/>
                <a:sym typeface="Microsoft JhengHei"/>
              </a:rPr>
              <a:t>- gensim API</a:t>
            </a:r>
            <a:endParaRPr b="1" sz="2400">
              <a:solidFill>
                <a:schemeClr val="dk1"/>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None/>
            </a:pPr>
            <a:r>
              <a:t/>
            </a:r>
            <a:endParaRPr b="1" i="0" sz="2400" u="none" cap="none" strike="noStrike">
              <a:solidFill>
                <a:srgbClr val="000000"/>
              </a:solidFill>
              <a:latin typeface="Microsoft JhengHei"/>
              <a:ea typeface="Microsoft JhengHei"/>
              <a:cs typeface="Microsoft JhengHei"/>
              <a:sym typeface="Microsoft JhengHei"/>
            </a:endParaRPr>
          </a:p>
          <a:p>
            <a:pPr indent="0" lvl="0" marL="457200" marR="0" rtl="0" algn="l">
              <a:lnSpc>
                <a:spcPct val="115000"/>
              </a:lnSpc>
              <a:spcBef>
                <a:spcPts val="0"/>
              </a:spcBef>
              <a:spcAft>
                <a:spcPts val="0"/>
              </a:spcAft>
              <a:buClr>
                <a:srgbClr val="000000"/>
              </a:buClr>
              <a:buSzPts val="2400"/>
              <a:buFont typeface="Arial"/>
              <a:buNone/>
            </a:pPr>
            <a:r>
              <a:rPr b="1" i="0" lang="zh-TW" sz="2400" u="none" cap="none" strike="noStrike">
                <a:solidFill>
                  <a:srgbClr val="000000"/>
                </a:solidFill>
                <a:latin typeface="Microsoft JhengHei"/>
                <a:ea typeface="Microsoft JhengHei"/>
                <a:cs typeface="Microsoft JhengHei"/>
                <a:sym typeface="Microsoft JhengHei"/>
              </a:rPr>
              <a:t>	</a:t>
            </a:r>
            <a:endParaRPr b="1" i="0" sz="2400" u="none" cap="none" strike="noStrike">
              <a:solidFill>
                <a:srgbClr val="000000"/>
              </a:solidFill>
              <a:latin typeface="Microsoft JhengHei"/>
              <a:ea typeface="Microsoft JhengHei"/>
              <a:cs typeface="Microsoft JhengHei"/>
              <a:sym typeface="Microsoft JhengHei"/>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Microsoft JhengHei"/>
              <a:ea typeface="Microsoft JhengHei"/>
              <a:cs typeface="Microsoft JhengHei"/>
              <a:sym typeface="Microsoft JhengHei"/>
            </a:endParaRPr>
          </a:p>
        </p:txBody>
      </p:sp>
      <p:sp>
        <p:nvSpPr>
          <p:cNvPr id="234" name="Google Shape;234;p38"/>
          <p:cNvSpPr txBox="1"/>
          <p:nvPr>
            <p:ph idx="1" type="body"/>
          </p:nvPr>
        </p:nvSpPr>
        <p:spPr>
          <a:xfrm>
            <a:off x="952500" y="3110926"/>
            <a:ext cx="5943000" cy="11538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3"/>
              </a:rPr>
              <a:t>講師投影片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4"/>
              </a:rPr>
              <a:t>資料與投影片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5"/>
              </a:rPr>
              <a:t>影片播放列表</a:t>
            </a:r>
            <a:endParaRPr/>
          </a:p>
          <a:p>
            <a:pPr indent="-76200" lvl="0" marL="228600" rtl="0" algn="l">
              <a:lnSpc>
                <a:spcPct val="100000"/>
              </a:lnSpc>
              <a:spcBef>
                <a:spcPts val="0"/>
              </a:spcBef>
              <a:spcAft>
                <a:spcPts val="0"/>
              </a:spcAft>
              <a:buClr>
                <a:schemeClr val="dk1"/>
              </a:buClr>
              <a:buSzPts val="2400"/>
              <a:buFont typeface="Helvetica Neue"/>
              <a:buNone/>
            </a:pPr>
            <a:r>
              <a:rPr lang="zh-TW">
                <a:solidFill>
                  <a:schemeClr val="dk1"/>
                </a:solidFill>
              </a:rPr>
              <a:t>程式碼：~/courses-tpe/NLP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idx="4294967295" type="title"/>
          </p:nvPr>
        </p:nvSpPr>
        <p:spPr>
          <a:xfrm>
            <a:off x="519748" y="164306"/>
            <a:ext cx="8104500" cy="568200"/>
          </a:xfrm>
          <a:prstGeom prst="rect">
            <a:avLst/>
          </a:prstGeom>
          <a:noFill/>
          <a:ln>
            <a:noFill/>
          </a:ln>
        </p:spPr>
        <p:txBody>
          <a:bodyPr anchorCtr="0" anchor="ctr" bIns="32750" lIns="32750" spcFirstLastPara="1" rIns="32750" wrap="square" tIns="32750">
            <a:noAutofit/>
          </a:bodyPr>
          <a:lstStyle/>
          <a:p>
            <a:pPr indent="0" lvl="0" marL="0" rtl="0" algn="l">
              <a:lnSpc>
                <a:spcPct val="100000"/>
              </a:lnSpc>
              <a:spcBef>
                <a:spcPts val="0"/>
              </a:spcBef>
              <a:spcAft>
                <a:spcPts val="0"/>
              </a:spcAft>
              <a:buSzPts val="5200"/>
              <a:buNone/>
            </a:pPr>
            <a:r>
              <a:rPr lang="zh-TW" sz="2700"/>
              <a:t>Code / Data 放在 hub 中的 courses 內</a:t>
            </a:r>
            <a:endParaRPr sz="2700"/>
          </a:p>
        </p:txBody>
      </p:sp>
      <p:sp>
        <p:nvSpPr>
          <p:cNvPr id="240" name="Google Shape;240;p39"/>
          <p:cNvSpPr txBox="1"/>
          <p:nvPr/>
        </p:nvSpPr>
        <p:spPr>
          <a:xfrm>
            <a:off x="606009" y="1030678"/>
            <a:ext cx="7968900" cy="3746100"/>
          </a:xfrm>
          <a:prstGeom prst="rect">
            <a:avLst/>
          </a:prstGeom>
          <a:noFill/>
          <a:ln>
            <a:noFill/>
          </a:ln>
        </p:spPr>
        <p:txBody>
          <a:bodyPr anchorCtr="0" anchor="t" bIns="34275" lIns="34275" spcFirstLastPara="1" rIns="34275" wrap="square" tIns="34275">
            <a:noAutofit/>
          </a:bodyPr>
          <a:lstStyle/>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為維護課程資料 , courses 中的檔案皆為 read-only, 如需修改請 cp 至自身的環境中</a:t>
            </a:r>
            <a:endParaRPr b="0" i="0" sz="2300" u="none" cap="none" strike="noStrike">
              <a:solidFill>
                <a:srgbClr val="595959"/>
              </a:solidFill>
              <a:latin typeface="Arial"/>
              <a:ea typeface="Arial"/>
              <a:cs typeface="Arial"/>
              <a:sym typeface="Arial"/>
            </a:endParaRPr>
          </a:p>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打開 terminal, 輸入</a:t>
            </a:r>
            <a:endParaRPr b="0" i="0" sz="2300" u="none" cap="none" strike="noStrike">
              <a:solidFill>
                <a:srgbClr val="595959"/>
              </a:solidFill>
              <a:latin typeface="Arial"/>
              <a:ea typeface="Arial"/>
              <a:cs typeface="Arial"/>
              <a:sym typeface="Aria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[台北班]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courses-tpe/NLP/part2</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[新竹班]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courses-hsi/NLP/part2</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[台中班]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courses-txg/NLP/part2</a:t>
            </a:r>
            <a:r>
              <a:rPr lang="zh-TW" sz="2000">
                <a:solidFill>
                  <a:schemeClr val="dk1"/>
                </a:solidFill>
              </a:rPr>
              <a:t> </a:t>
            </a:r>
            <a:r>
              <a:rPr lang="zh-TW" sz="2000">
                <a:solidFill>
                  <a:srgbClr val="3C78D8"/>
                </a:solidFill>
              </a:rPr>
              <a:t>&lt;存放至本機的名稱&gt;</a:t>
            </a:r>
            <a:endParaRPr sz="2000">
              <a:solidFill>
                <a:schemeClr val="dk1"/>
              </a:solidFill>
            </a:endParaRPr>
          </a:p>
          <a:p>
            <a:pPr indent="0" lvl="0" marL="914400" marR="0" rtl="0" algn="l">
              <a:lnSpc>
                <a:spcPct val="115000"/>
              </a:lnSpc>
              <a:spcBef>
                <a:spcPts val="0"/>
              </a:spcBef>
              <a:spcAft>
                <a:spcPts val="0"/>
              </a:spcAft>
              <a:buNone/>
            </a:pPr>
            <a:r>
              <a:t/>
            </a:r>
            <a:endParaRPr sz="2000">
              <a:solidFill>
                <a:srgbClr val="3C78D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p>
            <a:pPr indent="0" lvl="0" marL="0" rtl="0" algn="l">
              <a:lnSpc>
                <a:spcPct val="100000"/>
              </a:lnSpc>
              <a:spcBef>
                <a:spcPts val="0"/>
              </a:spcBef>
              <a:spcAft>
                <a:spcPts val="0"/>
              </a:spcAft>
              <a:buSzPts val="4200"/>
              <a:buNone/>
            </a:pPr>
            <a:r>
              <a:rPr lang="zh-TW" sz="3200">
                <a:solidFill>
                  <a:srgbClr val="000000"/>
                </a:solidFill>
              </a:rPr>
              <a:t>Word Embedding</a:t>
            </a:r>
            <a:endParaRPr sz="3200">
              <a:solidFill>
                <a:srgbClr val="000000"/>
              </a:solidFill>
            </a:endParaRPr>
          </a:p>
        </p:txBody>
      </p:sp>
      <p:sp>
        <p:nvSpPr>
          <p:cNvPr id="246" name="Google Shape;246;p40"/>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p>
            <a:pPr indent="0" lvl="0" marL="0" rtl="0" algn="l">
              <a:lnSpc>
                <a:spcPct val="80000"/>
              </a:lnSpc>
              <a:spcBef>
                <a:spcPts val="1200"/>
              </a:spcBef>
              <a:spcAft>
                <a:spcPts val="0"/>
              </a:spcAft>
              <a:buSzPts val="2500"/>
              <a:buNone/>
            </a:pPr>
            <a:r>
              <a:rPr lang="zh-TW"/>
              <a:t>理論教授</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2600"/>
              <a:buNone/>
            </a:pPr>
            <a:r>
              <a:rPr lang="zh-TW"/>
              <a:t>Word Embedding - Word2Vec</a:t>
            </a:r>
            <a:endParaRPr/>
          </a:p>
        </p:txBody>
      </p:sp>
      <p:pic>
        <p:nvPicPr>
          <p:cNvPr id="252" name="Google Shape;252;p41" title="Lecture 2.1 Word Embeddings - Word2Vec">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470552" y="215975"/>
            <a:ext cx="81279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2600"/>
              <a:buNone/>
            </a:pPr>
            <a:r>
              <a:rPr lang="zh-TW"/>
              <a:t>Word Embedding - Word2Vec Training</a:t>
            </a:r>
            <a:endParaRPr/>
          </a:p>
        </p:txBody>
      </p:sp>
      <p:pic>
        <p:nvPicPr>
          <p:cNvPr id="258" name="Google Shape;258;p42" title="Lecture 2.2 Word Embeddings - Word2Vec Training">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2600"/>
              <a:buNone/>
            </a:pPr>
            <a:r>
              <a:rPr lang="zh-TW"/>
              <a:t>Word Embedding - Negative</a:t>
            </a:r>
            <a:endParaRPr/>
          </a:p>
        </p:txBody>
      </p:sp>
      <p:pic>
        <p:nvPicPr>
          <p:cNvPr id="264" name="Google Shape;264;p43" title="Lecture 2.3 Word Embeddings - Negative Sampling">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2600"/>
              <a:buNone/>
            </a:pPr>
            <a:r>
              <a:rPr lang="zh-TW"/>
              <a:t>Word Embedding - Word2Vec Variants</a:t>
            </a:r>
            <a:endParaRPr/>
          </a:p>
        </p:txBody>
      </p:sp>
      <p:pic>
        <p:nvPicPr>
          <p:cNvPr id="270" name="Google Shape;270;p44" title="Lecture 2.4 Word Embeddings - Word2Vec Variants">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