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Helvetica Neue"/>
      <p:regular r:id="rId27"/>
      <p:bold r:id="rId28"/>
      <p:italic r:id="rId29"/>
      <p:boldItalic r:id="rId30"/>
    </p:embeddedFont>
    <p:embeddedFont>
      <p:font typeface="Helvetica Neue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regular.fntdata"/><Relationship Id="rId30" Type="http://schemas.openxmlformats.org/officeDocument/2006/relationships/font" Target="fonts/HelveticaNeue-boldItalic.fntdata"/><Relationship Id="rId11" Type="http://schemas.openxmlformats.org/officeDocument/2006/relationships/slide" Target="slides/slide5.xml"/><Relationship Id="rId33" Type="http://schemas.openxmlformats.org/officeDocument/2006/relationships/font" Target="fonts/HelveticaNeueLight-italic.fntdata"/><Relationship Id="rId10" Type="http://schemas.openxmlformats.org/officeDocument/2006/relationships/slide" Target="slides/slide4.xml"/><Relationship Id="rId32"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836d48ad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836d48add_0_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8362ff779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58362ff779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9"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93" name="Shape 93"/>
        <p:cNvGrpSpPr/>
        <p:nvPr/>
      </p:nvGrpSpPr>
      <p:grpSpPr>
        <a:xfrm>
          <a:off x="0" y="0"/>
          <a:ext cx="0" cy="0"/>
          <a:chOff x="0" y="0"/>
          <a:chExt cx="0" cy="0"/>
        </a:xfrm>
      </p:grpSpPr>
      <p:sp>
        <p:nvSpPr>
          <p:cNvPr id="94" name="Google Shape;94;p15"/>
          <p:cNvSpPr/>
          <p:nvPr/>
        </p:nvSpPr>
        <p:spPr>
          <a:xfrm>
            <a:off x="-120691" y="-43847"/>
            <a:ext cx="9385500" cy="16818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1" i="0" sz="1400" u="none" cap="none" strike="noStrike">
              <a:solidFill>
                <a:srgbClr val="FFFFFF"/>
              </a:solidFill>
              <a:latin typeface="Helvetica Neue"/>
              <a:ea typeface="Helvetica Neue"/>
              <a:cs typeface="Helvetica Neue"/>
              <a:sym typeface="Helvetica Neue"/>
            </a:endParaRPr>
          </a:p>
        </p:txBody>
      </p:sp>
      <p:pic>
        <p:nvPicPr>
          <p:cNvPr descr="影像" id="95" name="Google Shape;95;p15"/>
          <p:cNvPicPr preferRelativeResize="0"/>
          <p:nvPr/>
        </p:nvPicPr>
        <p:blipFill rotWithShape="1">
          <a:blip r:embed="rId2">
            <a:alphaModFix/>
          </a:blip>
          <a:srcRect b="31511" l="0" r="0" t="0"/>
          <a:stretch/>
        </p:blipFill>
        <p:spPr>
          <a:xfrm>
            <a:off x="5276926" y="189466"/>
            <a:ext cx="3867001" cy="1448489"/>
          </a:xfrm>
          <a:prstGeom prst="rect">
            <a:avLst/>
          </a:prstGeom>
          <a:noFill/>
          <a:ln>
            <a:noFill/>
          </a:ln>
        </p:spPr>
      </p:pic>
      <p:sp>
        <p:nvSpPr>
          <p:cNvPr id="96" name="Google Shape;96;p15"/>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7" name="Google Shape;97;p15"/>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98" name="Google Shape;98;p15"/>
          <p:cNvPicPr preferRelativeResize="0"/>
          <p:nvPr/>
        </p:nvPicPr>
        <p:blipFill rotWithShape="1">
          <a:blip r:embed="rId3">
            <a:alphaModFix/>
          </a:blip>
          <a:srcRect b="0" l="0" r="0" t="0"/>
          <a:stretch/>
        </p:blipFill>
        <p:spPr>
          <a:xfrm>
            <a:off x="-77613" y="712378"/>
            <a:ext cx="1929193" cy="923130"/>
          </a:xfrm>
          <a:prstGeom prst="rect">
            <a:avLst/>
          </a:prstGeom>
          <a:noFill/>
          <a:ln>
            <a:noFill/>
          </a:ln>
        </p:spPr>
      </p:pic>
      <p:grpSp>
        <p:nvGrpSpPr>
          <p:cNvPr id="99" name="Google Shape;99;p15"/>
          <p:cNvGrpSpPr/>
          <p:nvPr/>
        </p:nvGrpSpPr>
        <p:grpSpPr>
          <a:xfrm>
            <a:off x="0" y="5078960"/>
            <a:ext cx="9143745" cy="64554"/>
            <a:chOff x="0" y="0"/>
            <a:chExt cx="13004900" cy="122400"/>
          </a:xfrm>
        </p:grpSpPr>
        <p:sp>
          <p:nvSpPr>
            <p:cNvPr id="100" name="Google Shape;100;p15"/>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1" name="Google Shape;101;p15"/>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2" name="Google Shape;102;p15"/>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03" name="Google Shape;103;p15"/>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104" name="Google Shape;104;p1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type="tx">
  <p:cSld name="TITLE_AND_BODY">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07" name="Shape 107"/>
        <p:cNvGrpSpPr/>
        <p:nvPr/>
      </p:nvGrpSpPr>
      <p:grpSpPr>
        <a:xfrm>
          <a:off x="0" y="0"/>
          <a:ext cx="0" cy="0"/>
          <a:chOff x="0" y="0"/>
          <a:chExt cx="0" cy="0"/>
        </a:xfrm>
      </p:grpSpPr>
      <p:sp>
        <p:nvSpPr>
          <p:cNvPr id="108" name="Google Shape;108;p17"/>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400050" lvl="0" marL="4572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1pPr>
            <a:lvl2pPr indent="-400050" lvl="1" marL="9144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2pPr>
            <a:lvl3pPr indent="-400050" lvl="2" marL="13716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3pPr>
            <a:lvl4pPr indent="-400050" lvl="3" marL="18288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4pPr>
            <a:lvl5pPr indent="-400050" lvl="4" marL="22860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09" name="Google Shape;109;p17"/>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10" name="Google Shape;110;p1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showMasterSp="0">
  <p:cSld name="大標題 - 上方">
    <p:spTree>
      <p:nvGrpSpPr>
        <p:cNvPr id="111" name="Shape 111"/>
        <p:cNvGrpSpPr/>
        <p:nvPr/>
      </p:nvGrpSpPr>
      <p:grpSpPr>
        <a:xfrm>
          <a:off x="0" y="0"/>
          <a:ext cx="0" cy="0"/>
          <a:chOff x="0" y="0"/>
          <a:chExt cx="0" cy="0"/>
        </a:xfrm>
      </p:grpSpPr>
      <p:grpSp>
        <p:nvGrpSpPr>
          <p:cNvPr id="112" name="Google Shape;112;p18"/>
          <p:cNvGrpSpPr/>
          <p:nvPr/>
        </p:nvGrpSpPr>
        <p:grpSpPr>
          <a:xfrm>
            <a:off x="0" y="5078960"/>
            <a:ext cx="9143745" cy="64554"/>
            <a:chOff x="0" y="0"/>
            <a:chExt cx="13004900" cy="122400"/>
          </a:xfrm>
        </p:grpSpPr>
        <p:sp>
          <p:nvSpPr>
            <p:cNvPr id="113" name="Google Shape;113;p18"/>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Google Shape;114;p18"/>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Google Shape;115;p18"/>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16" name="Google Shape;116;p18"/>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pic>
        <p:nvPicPr>
          <p:cNvPr descr="影像" id="117" name="Google Shape;117;p18"/>
          <p:cNvPicPr preferRelativeResize="0"/>
          <p:nvPr/>
        </p:nvPicPr>
        <p:blipFill rotWithShape="1">
          <a:blip r:embed="rId3">
            <a:alphaModFix/>
          </a:blip>
          <a:srcRect b="0" l="0" r="0" t="0"/>
          <a:stretch/>
        </p:blipFill>
        <p:spPr>
          <a:xfrm>
            <a:off x="-59754" y="4439326"/>
            <a:ext cx="1355227" cy="648484"/>
          </a:xfrm>
          <a:prstGeom prst="rect">
            <a:avLst/>
          </a:prstGeom>
          <a:noFill/>
          <a:ln>
            <a:noFill/>
          </a:ln>
        </p:spPr>
      </p:pic>
      <p:cxnSp>
        <p:nvCxnSpPr>
          <p:cNvPr id="118" name="Google Shape;118;p18"/>
          <p:cNvCxnSpPr/>
          <p:nvPr/>
        </p:nvCxnSpPr>
        <p:spPr>
          <a:xfrm>
            <a:off x="552118" y="748534"/>
            <a:ext cx="8026500" cy="0"/>
          </a:xfrm>
          <a:prstGeom prst="straightConnector1">
            <a:avLst/>
          </a:prstGeom>
          <a:noFill/>
          <a:ln cap="flat" cmpd="sng" w="12700">
            <a:solidFill>
              <a:srgbClr val="262627"/>
            </a:solidFill>
            <a:prstDash val="solid"/>
            <a:miter lim="400000"/>
            <a:headEnd len="sm" w="sm" type="none"/>
            <a:tailEnd len="med" w="med" type="diamon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1" showMasterSp="0">
  <p:cSld name="大標題 - 中央_1">
    <p:spTree>
      <p:nvGrpSpPr>
        <p:cNvPr id="119" name="Shape 119"/>
        <p:cNvGrpSpPr/>
        <p:nvPr/>
      </p:nvGrpSpPr>
      <p:grpSpPr>
        <a:xfrm>
          <a:off x="0" y="0"/>
          <a:ext cx="0" cy="0"/>
          <a:chOff x="0" y="0"/>
          <a:chExt cx="0" cy="0"/>
        </a:xfrm>
      </p:grpSpPr>
      <p:sp>
        <p:nvSpPr>
          <p:cNvPr id="120" name="Google Shape;120;p1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1" name="Google Shape;121;p19"/>
          <p:cNvGrpSpPr/>
          <p:nvPr/>
        </p:nvGrpSpPr>
        <p:grpSpPr>
          <a:xfrm>
            <a:off x="1075372" y="2889512"/>
            <a:ext cx="6521640" cy="17325"/>
            <a:chOff x="0" y="0"/>
            <a:chExt cx="17391040" cy="46200"/>
          </a:xfrm>
        </p:grpSpPr>
        <p:sp>
          <p:nvSpPr>
            <p:cNvPr id="122" name="Google Shape;122;p1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3" name="Google Shape;123;p1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4" name="Google Shape;124;p1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25" name="Google Shape;125;p1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26" name="Google Shape;126;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27" name="Shape 127"/>
        <p:cNvGrpSpPr/>
        <p:nvPr/>
      </p:nvGrpSpPr>
      <p:grpSpPr>
        <a:xfrm>
          <a:off x="0" y="0"/>
          <a:ext cx="0" cy="0"/>
          <a:chOff x="0" y="0"/>
          <a:chExt cx="0" cy="0"/>
        </a:xfrm>
      </p:grpSpPr>
      <p:pic>
        <p:nvPicPr>
          <p:cNvPr descr="影像" id="128" name="Google Shape;128;p20"/>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29" name="Google Shape;129;p20"/>
          <p:cNvSpPr/>
          <p:nvPr/>
        </p:nvSpPr>
        <p:spPr>
          <a:xfrm>
            <a:off x="650081" y="2759550"/>
            <a:ext cx="2364600" cy="243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Google Shape;130;p20"/>
          <p:cNvSpPr/>
          <p:nvPr/>
        </p:nvSpPr>
        <p:spPr>
          <a:xfrm>
            <a:off x="3002217" y="2759550"/>
            <a:ext cx="3156000" cy="243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Google Shape;131;p20"/>
          <p:cNvSpPr/>
          <p:nvPr/>
        </p:nvSpPr>
        <p:spPr>
          <a:xfrm>
            <a:off x="5788866" y="2754192"/>
            <a:ext cx="2364300" cy="243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Google Shape;132;p20"/>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3" name="Shape 133"/>
        <p:cNvGrpSpPr/>
        <p:nvPr/>
      </p:nvGrpSpPr>
      <p:grpSpPr>
        <a:xfrm>
          <a:off x="0" y="0"/>
          <a:ext cx="0" cy="0"/>
          <a:chOff x="0" y="0"/>
          <a:chExt cx="0" cy="0"/>
        </a:xfrm>
      </p:grpSpPr>
      <p:sp>
        <p:nvSpPr>
          <p:cNvPr id="134" name="Google Shape;134;p21"/>
          <p:cNvSpPr/>
          <p:nvPr>
            <p:ph idx="2" type="pic"/>
          </p:nvPr>
        </p:nvSpPr>
        <p:spPr>
          <a:xfrm>
            <a:off x="4723805" y="334863"/>
            <a:ext cx="37503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5" name="Google Shape;135;p21"/>
          <p:cNvSpPr txBox="1"/>
          <p:nvPr>
            <p:ph type="title"/>
          </p:nvPr>
        </p:nvSpPr>
        <p:spPr>
          <a:xfrm>
            <a:off x="669727" y="334863"/>
            <a:ext cx="3750300" cy="2103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idx="1" type="body"/>
          </p:nvPr>
        </p:nvSpPr>
        <p:spPr>
          <a:xfrm>
            <a:off x="669727" y="2491383"/>
            <a:ext cx="3750300" cy="21699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7" name="Google Shape;137;p21"/>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8" name="Shape 138"/>
        <p:cNvGrpSpPr/>
        <p:nvPr/>
      </p:nvGrpSpPr>
      <p:grpSpPr>
        <a:xfrm>
          <a:off x="0" y="0"/>
          <a:ext cx="0" cy="0"/>
          <a:chOff x="0" y="0"/>
          <a:chExt cx="0" cy="0"/>
        </a:xfrm>
      </p:grpSpPr>
      <p:sp>
        <p:nvSpPr>
          <p:cNvPr id="139" name="Google Shape;139;p22"/>
          <p:cNvSpPr/>
          <p:nvPr>
            <p:ph idx="2" type="pic"/>
          </p:nvPr>
        </p:nvSpPr>
        <p:spPr>
          <a:xfrm>
            <a:off x="1143000" y="354955"/>
            <a:ext cx="6858000" cy="3114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0" name="Google Shape;140;p22"/>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idx="1" type="body"/>
          </p:nvPr>
        </p:nvSpPr>
        <p:spPr>
          <a:xfrm>
            <a:off x="892969" y="4299645"/>
            <a:ext cx="7358100" cy="5961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2" name="Google Shape;142;p22"/>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3" name="Shape 143"/>
        <p:cNvGrpSpPr/>
        <p:nvPr/>
      </p:nvGrpSpPr>
      <p:grpSpPr>
        <a:xfrm>
          <a:off x="0" y="0"/>
          <a:ext cx="0" cy="0"/>
          <a:chOff x="0" y="0"/>
          <a:chExt cx="0" cy="0"/>
        </a:xfrm>
      </p:grpSpPr>
      <p:sp>
        <p:nvSpPr>
          <p:cNvPr id="144" name="Google Shape;144;p23"/>
          <p:cNvSpPr/>
          <p:nvPr>
            <p:ph idx="2" type="pic"/>
          </p:nvPr>
        </p:nvSpPr>
        <p:spPr>
          <a:xfrm>
            <a:off x="4723805" y="1366242"/>
            <a:ext cx="3750300" cy="3315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5" name="Google Shape;145;p2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idx="1" type="body"/>
          </p:nvPr>
        </p:nvSpPr>
        <p:spPr>
          <a:xfrm>
            <a:off x="669727" y="1366242"/>
            <a:ext cx="3750300" cy="3315300"/>
          </a:xfrm>
          <a:prstGeom prst="rect">
            <a:avLst/>
          </a:prstGeom>
          <a:noFill/>
          <a:ln>
            <a:noFill/>
          </a:ln>
        </p:spPr>
        <p:txBody>
          <a:bodyPr anchorCtr="0" anchor="ctr" bIns="32750" lIns="32750" spcFirstLastPara="1" rIns="32750" wrap="square" tIns="32750">
            <a:noAutofit/>
          </a:bodyPr>
          <a:lstStyle>
            <a:lvl1pPr indent="-393700" lvl="0" marL="4572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7" name="Google Shape;147;p23"/>
          <p:cNvSpPr txBox="1"/>
          <p:nvPr>
            <p:ph idx="12" type="sldNum"/>
          </p:nvPr>
        </p:nvSpPr>
        <p:spPr>
          <a:xfrm>
            <a:off x="4449997" y="4902398"/>
            <a:ext cx="239400" cy="1809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8" name="Shape 148"/>
        <p:cNvGrpSpPr/>
        <p:nvPr/>
      </p:nvGrpSpPr>
      <p:grpSpPr>
        <a:xfrm>
          <a:off x="0" y="0"/>
          <a:ext cx="0" cy="0"/>
          <a:chOff x="0" y="0"/>
          <a:chExt cx="0" cy="0"/>
        </a:xfrm>
      </p:grpSpPr>
      <p:sp>
        <p:nvSpPr>
          <p:cNvPr id="149" name="Google Shape;149;p24"/>
          <p:cNvSpPr/>
          <p:nvPr>
            <p:ph idx="2" type="pic"/>
          </p:nvPr>
        </p:nvSpPr>
        <p:spPr>
          <a:xfrm>
            <a:off x="4723805" y="2685604"/>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0" name="Google Shape;150;p24"/>
          <p:cNvSpPr/>
          <p:nvPr>
            <p:ph idx="3" type="pic"/>
          </p:nvPr>
        </p:nvSpPr>
        <p:spPr>
          <a:xfrm>
            <a:off x="4723805" y="468809"/>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4" type="pic"/>
          </p:nvPr>
        </p:nvSpPr>
        <p:spPr>
          <a:xfrm>
            <a:off x="669727" y="468809"/>
            <a:ext cx="37503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3" name="Shape 153"/>
        <p:cNvGrpSpPr/>
        <p:nvPr/>
      </p:nvGrpSpPr>
      <p:grpSpPr>
        <a:xfrm>
          <a:off x="0" y="0"/>
          <a:ext cx="0" cy="0"/>
          <a:chOff x="0" y="0"/>
          <a:chExt cx="0" cy="0"/>
        </a:xfrm>
      </p:grpSpPr>
      <p:sp>
        <p:nvSpPr>
          <p:cNvPr id="154" name="Google Shape;154;p25"/>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5" name="Google Shape;155;p2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6" name="Shape 156"/>
        <p:cNvGrpSpPr/>
        <p:nvPr/>
      </p:nvGrpSpPr>
      <p:grpSpPr>
        <a:xfrm>
          <a:off x="0" y="0"/>
          <a:ext cx="0" cy="0"/>
          <a:chOff x="0" y="0"/>
          <a:chExt cx="0" cy="0"/>
        </a:xfrm>
      </p:grpSpPr>
      <p:sp>
        <p:nvSpPr>
          <p:cNvPr id="157" name="Google Shape;157;p2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1">
  <p:cSld name="大標題 - 上方_1">
    <p:spTree>
      <p:nvGrpSpPr>
        <p:cNvPr id="158" name="Shape 158"/>
        <p:cNvGrpSpPr/>
        <p:nvPr/>
      </p:nvGrpSpPr>
      <p:grpSpPr>
        <a:xfrm>
          <a:off x="0" y="0"/>
          <a:ext cx="0" cy="0"/>
          <a:chOff x="0" y="0"/>
          <a:chExt cx="0" cy="0"/>
        </a:xfrm>
      </p:grpSpPr>
      <p:sp>
        <p:nvSpPr>
          <p:cNvPr id="159" name="Google Shape;159;p2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0" name="Google Shape;160;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2">
  <p:cSld name="大標題 - 上方_2">
    <p:spTree>
      <p:nvGrpSpPr>
        <p:cNvPr id="161" name="Shape 161"/>
        <p:cNvGrpSpPr/>
        <p:nvPr/>
      </p:nvGrpSpPr>
      <p:grpSpPr>
        <a:xfrm>
          <a:off x="0" y="0"/>
          <a:ext cx="0" cy="0"/>
          <a:chOff x="0" y="0"/>
          <a:chExt cx="0" cy="0"/>
        </a:xfrm>
      </p:grpSpPr>
      <p:sp>
        <p:nvSpPr>
          <p:cNvPr id="162" name="Google Shape;162;p2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TITLE_AND_BODY_1">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9pPr>
          </a:lstStyle>
          <a:p/>
        </p:txBody>
      </p:sp>
      <p:sp>
        <p:nvSpPr>
          <p:cNvPr id="166" name="Google Shape;166;p29"/>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7" name="Google Shape;16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68" name="Google Shape;168;p29"/>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1">
  <p:cSld name="TITLE_AND_BODY_2">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1" name="Google Shape;171;p30"/>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2" name="Google Shape;1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73" name="Google Shape;173;p30"/>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1">
  <p:cSld name="SECTION_HEADER_1">
    <p:spTree>
      <p:nvGrpSpPr>
        <p:cNvPr id="174" name="Shape 174"/>
        <p:cNvGrpSpPr/>
        <p:nvPr/>
      </p:nvGrpSpPr>
      <p:grpSpPr>
        <a:xfrm>
          <a:off x="0" y="0"/>
          <a:ext cx="0" cy="0"/>
          <a:chOff x="0" y="0"/>
          <a:chExt cx="0" cy="0"/>
        </a:xfrm>
      </p:grpSpPr>
      <p:sp>
        <p:nvSpPr>
          <p:cNvPr id="175" name="Google Shape;175;p31"/>
          <p:cNvSpPr txBox="1"/>
          <p:nvPr>
            <p:ph type="title"/>
          </p:nvPr>
        </p:nvSpPr>
        <p:spPr>
          <a:xfrm>
            <a:off x="722313" y="3305176"/>
            <a:ext cx="7772400" cy="50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4000" u="none" cap="none" strike="noStrike">
                <a:solidFill>
                  <a:srgbClr val="1D6EA7"/>
                </a:solidFill>
                <a:latin typeface="Calibri"/>
                <a:ea typeface="Calibri"/>
                <a:cs typeface="Calibri"/>
                <a:sym typeface="Calibri"/>
              </a:defRPr>
            </a:lvl1pPr>
            <a:lvl2pPr lvl="1"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2pPr>
            <a:lvl3pPr lvl="2"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3pPr>
            <a:lvl4pPr lvl="3"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4pPr>
            <a:lvl5pPr lvl="4"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5pPr>
            <a:lvl6pPr lvl="5"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9pPr>
          </a:lstStyle>
          <a:p/>
        </p:txBody>
      </p:sp>
      <p:sp>
        <p:nvSpPr>
          <p:cNvPr id="176" name="Google Shape;176;p31"/>
          <p:cNvSpPr txBox="1"/>
          <p:nvPr>
            <p:ph idx="1" type="body"/>
          </p:nvPr>
        </p:nvSpPr>
        <p:spPr>
          <a:xfrm>
            <a:off x="722313" y="3888485"/>
            <a:ext cx="7772400" cy="474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20000"/>
              </a:lnSpc>
              <a:spcBef>
                <a:spcPts val="200"/>
              </a:spcBef>
              <a:spcAft>
                <a:spcPts val="0"/>
              </a:spcAft>
              <a:buClr>
                <a:srgbClr val="FF7C80"/>
              </a:buClr>
              <a:buSzPts val="1600"/>
              <a:buFont typeface="Noto Sans Symbols"/>
              <a:buNone/>
              <a:defRPr b="0" i="0" sz="2000" u="none" cap="none" strike="noStrike">
                <a:solidFill>
                  <a:schemeClr val="dk1"/>
                </a:solidFill>
                <a:latin typeface="Calibri"/>
                <a:ea typeface="Calibri"/>
                <a:cs typeface="Calibri"/>
                <a:sym typeface="Calibri"/>
              </a:defRPr>
            </a:lvl1pPr>
            <a:lvl2pPr indent="-228600" lvl="1" marL="914400" marR="0" rtl="0" algn="l">
              <a:lnSpc>
                <a:spcPct val="120000"/>
              </a:lnSpc>
              <a:spcBef>
                <a:spcPts val="200"/>
              </a:spcBef>
              <a:spcAft>
                <a:spcPts val="0"/>
              </a:spcAft>
              <a:buClr>
                <a:srgbClr val="92D050"/>
              </a:buClr>
              <a:buSzPts val="1300"/>
              <a:buFont typeface="Noto Sans Symbols"/>
              <a:buNone/>
              <a:defRPr b="0" i="0" sz="1800" u="none" cap="none" strike="noStrike">
                <a:solidFill>
                  <a:schemeClr val="dk1"/>
                </a:solidFill>
                <a:latin typeface="Calibri"/>
                <a:ea typeface="Calibri"/>
                <a:cs typeface="Calibri"/>
                <a:sym typeface="Calibri"/>
              </a:defRPr>
            </a:lvl2pPr>
            <a:lvl3pPr indent="-228600" lvl="2" marL="1371600" marR="0" rtl="0" algn="l">
              <a:lnSpc>
                <a:spcPct val="120000"/>
              </a:lnSpc>
              <a:spcBef>
                <a:spcPts val="200"/>
              </a:spcBef>
              <a:spcAft>
                <a:spcPts val="0"/>
              </a:spcAft>
              <a:buClr>
                <a:srgbClr val="FF6600"/>
              </a:buClr>
              <a:buSzPts val="12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lnSpc>
                <a:spcPct val="120000"/>
              </a:lnSpc>
              <a:spcBef>
                <a:spcPts val="200"/>
              </a:spcBef>
              <a:spcAft>
                <a:spcPts val="0"/>
              </a:spcAft>
              <a:buClr>
                <a:srgbClr val="0070C0"/>
              </a:buClr>
              <a:buSzPts val="11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20000"/>
              </a:lnSpc>
              <a:spcBef>
                <a:spcPts val="200"/>
              </a:spcBef>
              <a:spcAft>
                <a:spcPts val="0"/>
              </a:spcAft>
              <a:buClr>
                <a:srgbClr val="FFC000"/>
              </a:buClr>
              <a:buSzPts val="1100"/>
              <a:buFont typeface="Noto Sans Symbols"/>
              <a:buNone/>
              <a:defRPr b="0" i="0" sz="1400" u="none" cap="none" strike="noStrike">
                <a:solidFill>
                  <a:schemeClr val="dk1"/>
                </a:solidFill>
                <a:latin typeface="Calibri"/>
                <a:ea typeface="Calibri"/>
                <a:cs typeface="Calibri"/>
                <a:sym typeface="Calibri"/>
              </a:defRPr>
            </a:lvl5pPr>
            <a:lvl6pPr indent="-228600" lvl="5" marL="27432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20000"/>
              </a:lnSpc>
              <a:spcBef>
                <a:spcPts val="200"/>
              </a:spcBef>
              <a:spcAft>
                <a:spcPts val="20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77" name="Google Shape;177;p31"/>
          <p:cNvSpPr txBox="1"/>
          <p:nvPr>
            <p:ph idx="11" type="ftr"/>
          </p:nvPr>
        </p:nvSpPr>
        <p:spPr>
          <a:xfrm>
            <a:off x="3429000" y="4686300"/>
            <a:ext cx="1828800" cy="34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8" name="Google Shape;178;p31"/>
          <p:cNvSpPr txBox="1"/>
          <p:nvPr>
            <p:ph idx="12" type="sldNum"/>
          </p:nvPr>
        </p:nvSpPr>
        <p:spPr>
          <a:xfrm>
            <a:off x="8382000" y="4893469"/>
            <a:ext cx="762000" cy="249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79" name="Google Shape;179;p31"/>
          <p:cNvGrpSpPr/>
          <p:nvPr/>
        </p:nvGrpSpPr>
        <p:grpSpPr>
          <a:xfrm>
            <a:off x="611560" y="3219822"/>
            <a:ext cx="0" cy="667856"/>
            <a:chOff x="876610" y="694594"/>
            <a:chExt cx="0" cy="890475"/>
          </a:xfrm>
        </p:grpSpPr>
        <p:cxnSp>
          <p:nvCxnSpPr>
            <p:cNvPr id="180" name="Google Shape;180;p31"/>
            <p:cNvCxnSpPr/>
            <p:nvPr/>
          </p:nvCxnSpPr>
          <p:spPr>
            <a:xfrm rot="10800000">
              <a:off x="876610" y="868879"/>
              <a:ext cx="0" cy="180000"/>
            </a:xfrm>
            <a:prstGeom prst="straightConnector1">
              <a:avLst/>
            </a:prstGeom>
            <a:noFill/>
            <a:ln cap="flat" cmpd="sng" w="57150">
              <a:solidFill>
                <a:srgbClr val="E7B4D1"/>
              </a:solidFill>
              <a:prstDash val="solid"/>
              <a:round/>
              <a:headEnd len="sm" w="sm" type="none"/>
              <a:tailEnd len="sm" w="sm" type="none"/>
            </a:ln>
          </p:spPr>
        </p:cxnSp>
        <p:cxnSp>
          <p:nvCxnSpPr>
            <p:cNvPr id="181" name="Google Shape;181;p31"/>
            <p:cNvCxnSpPr/>
            <p:nvPr/>
          </p:nvCxnSpPr>
          <p:spPr>
            <a:xfrm rot="10800000">
              <a:off x="876610" y="694594"/>
              <a:ext cx="0" cy="180000"/>
            </a:xfrm>
            <a:prstGeom prst="straightConnector1">
              <a:avLst/>
            </a:prstGeom>
            <a:noFill/>
            <a:ln cap="flat" cmpd="sng" w="57150">
              <a:solidFill>
                <a:srgbClr val="A7D7D1"/>
              </a:solidFill>
              <a:prstDash val="solid"/>
              <a:round/>
              <a:headEnd len="sm" w="sm" type="none"/>
              <a:tailEnd len="sm" w="sm" type="none"/>
            </a:ln>
          </p:spPr>
        </p:cxnSp>
        <p:cxnSp>
          <p:nvCxnSpPr>
            <p:cNvPr id="182" name="Google Shape;182;p31"/>
            <p:cNvCxnSpPr/>
            <p:nvPr/>
          </p:nvCxnSpPr>
          <p:spPr>
            <a:xfrm rot="10800000">
              <a:off x="876610" y="1046974"/>
              <a:ext cx="0" cy="180000"/>
            </a:xfrm>
            <a:prstGeom prst="straightConnector1">
              <a:avLst/>
            </a:prstGeom>
            <a:noFill/>
            <a:ln cap="flat" cmpd="sng" w="57150">
              <a:solidFill>
                <a:srgbClr val="F6CA6A"/>
              </a:solidFill>
              <a:prstDash val="solid"/>
              <a:round/>
              <a:headEnd len="sm" w="sm" type="none"/>
              <a:tailEnd len="sm" w="sm" type="none"/>
            </a:ln>
          </p:spPr>
        </p:cxnSp>
        <p:cxnSp>
          <p:nvCxnSpPr>
            <p:cNvPr id="183" name="Google Shape;183;p31"/>
            <p:cNvCxnSpPr/>
            <p:nvPr/>
          </p:nvCxnSpPr>
          <p:spPr>
            <a:xfrm rot="10800000">
              <a:off x="876610" y="1225069"/>
              <a:ext cx="0" cy="180000"/>
            </a:xfrm>
            <a:prstGeom prst="straightConnector1">
              <a:avLst/>
            </a:prstGeom>
            <a:noFill/>
            <a:ln cap="flat" cmpd="sng" w="57150">
              <a:solidFill>
                <a:srgbClr val="C0D35B"/>
              </a:solidFill>
              <a:prstDash val="solid"/>
              <a:round/>
              <a:headEnd len="sm" w="sm" type="none"/>
              <a:tailEnd len="sm" w="sm" type="none"/>
            </a:ln>
          </p:spPr>
        </p:cxnSp>
        <p:cxnSp>
          <p:nvCxnSpPr>
            <p:cNvPr id="184" name="Google Shape;184;p31"/>
            <p:cNvCxnSpPr/>
            <p:nvPr/>
          </p:nvCxnSpPr>
          <p:spPr>
            <a:xfrm rot="10800000">
              <a:off x="876610" y="1405069"/>
              <a:ext cx="0" cy="180000"/>
            </a:xfrm>
            <a:prstGeom prst="straightConnector1">
              <a:avLst/>
            </a:prstGeom>
            <a:noFill/>
            <a:ln cap="flat" cmpd="sng" w="57150">
              <a:solidFill>
                <a:srgbClr val="D6D6D4"/>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87" name="Google Shape;1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90" name="Google Shape;190;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91" name="Google Shape;191;p3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1" showMasterSp="0">
  <p:cSld name="大標題與項目符號_1">
    <p:spTree>
      <p:nvGrpSpPr>
        <p:cNvPr id="192" name="Shape 192"/>
        <p:cNvGrpSpPr/>
        <p:nvPr/>
      </p:nvGrpSpPr>
      <p:grpSpPr>
        <a:xfrm>
          <a:off x="0" y="0"/>
          <a:ext cx="0" cy="0"/>
          <a:chOff x="0" y="0"/>
          <a:chExt cx="0" cy="0"/>
        </a:xfrm>
      </p:grpSpPr>
      <p:sp>
        <p:nvSpPr>
          <p:cNvPr id="193" name="Google Shape;193;p3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4" name="Google Shape;194;p3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95" name="Google Shape;195;p34"/>
          <p:cNvGrpSpPr/>
          <p:nvPr/>
        </p:nvGrpSpPr>
        <p:grpSpPr>
          <a:xfrm>
            <a:off x="-17450" y="5084396"/>
            <a:ext cx="9178922" cy="59063"/>
            <a:chOff x="0" y="0"/>
            <a:chExt cx="24477125" cy="157500"/>
          </a:xfrm>
        </p:grpSpPr>
        <p:sp>
          <p:nvSpPr>
            <p:cNvPr id="196" name="Google Shape;196;p34"/>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7" name="Google Shape;197;p34"/>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8" name="Google Shape;198;p34"/>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99" name="Google Shape;199;p34"/>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00" name="Google Shape;200;p34"/>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01" name="Google Shape;201;p34"/>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202" name="Google Shape;202;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2" showMasterSp="0">
  <p:cSld name="大標題 - 中央_2">
    <p:spTree>
      <p:nvGrpSpPr>
        <p:cNvPr id="203" name="Shape 203"/>
        <p:cNvGrpSpPr/>
        <p:nvPr/>
      </p:nvGrpSpPr>
      <p:grpSpPr>
        <a:xfrm>
          <a:off x="0" y="0"/>
          <a:ext cx="0" cy="0"/>
          <a:chOff x="0" y="0"/>
          <a:chExt cx="0" cy="0"/>
        </a:xfrm>
      </p:grpSpPr>
      <p:sp>
        <p:nvSpPr>
          <p:cNvPr id="204" name="Google Shape;204;p35"/>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05" name="Google Shape;205;p35"/>
          <p:cNvGrpSpPr/>
          <p:nvPr/>
        </p:nvGrpSpPr>
        <p:grpSpPr>
          <a:xfrm>
            <a:off x="1075372" y="2889512"/>
            <a:ext cx="6521640" cy="17325"/>
            <a:chOff x="0" y="0"/>
            <a:chExt cx="17391040" cy="46200"/>
          </a:xfrm>
        </p:grpSpPr>
        <p:sp>
          <p:nvSpPr>
            <p:cNvPr id="206" name="Google Shape;206;p35"/>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7" name="Google Shape;207;p35"/>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8" name="Google Shape;208;p35"/>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9" name="Google Shape;209;p35"/>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10" name="Google Shape;210;p35"/>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11" name="Google Shape;211;p3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17450" y="5084396"/>
            <a:ext cx="9178902" cy="59104"/>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42" name="Google Shape;42;p5"/>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44" name="Google Shape;44;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1075372" y="2889512"/>
            <a:ext cx="6521694" cy="17335"/>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53" name="Google Shape;53;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1.xml"/><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pic>
        <p:nvPicPr>
          <p:cNvPr descr="影像" id="83" name="Google Shape;83;p14"/>
          <p:cNvPicPr preferRelativeResize="0"/>
          <p:nvPr/>
        </p:nvPicPr>
        <p:blipFill rotWithShape="1">
          <a:blip r:embed="rId1">
            <a:alphaModFix amt="2990"/>
          </a:blip>
          <a:srcRect b="0" l="0" r="0" t="0"/>
          <a:stretch/>
        </p:blipFill>
        <p:spPr>
          <a:xfrm>
            <a:off x="1868181" y="818536"/>
            <a:ext cx="4055729" cy="3506429"/>
          </a:xfrm>
          <a:prstGeom prst="rect">
            <a:avLst/>
          </a:prstGeom>
          <a:noFill/>
          <a:ln>
            <a:noFill/>
          </a:ln>
        </p:spPr>
      </p:pic>
      <p:grpSp>
        <p:nvGrpSpPr>
          <p:cNvPr id="84" name="Google Shape;84;p14"/>
          <p:cNvGrpSpPr/>
          <p:nvPr/>
        </p:nvGrpSpPr>
        <p:grpSpPr>
          <a:xfrm>
            <a:off x="0" y="5078960"/>
            <a:ext cx="9143745" cy="64554"/>
            <a:chOff x="0" y="0"/>
            <a:chExt cx="13004900" cy="122400"/>
          </a:xfrm>
        </p:grpSpPr>
        <p:sp>
          <p:nvSpPr>
            <p:cNvPr id="85" name="Google Shape;85;p14"/>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 name="Google Shape;86;p14"/>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7" name="Google Shape;87;p14"/>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88" name="Google Shape;88;p14"/>
          <p:cNvSpPr txBox="1"/>
          <p:nvPr/>
        </p:nvSpPr>
        <p:spPr>
          <a:xfrm>
            <a:off x="892969" y="4564673"/>
            <a:ext cx="7358100" cy="274500"/>
          </a:xfrm>
          <a:prstGeom prst="rect">
            <a:avLst/>
          </a:prstGeom>
          <a:no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a:buNone/>
            </a:pPr>
            <a:r>
              <a:rPr b="0" i="1" lang="zh-TW" sz="1500" u="none" cap="none" strike="noStrike">
                <a:solidFill>
                  <a:srgbClr val="000000"/>
                </a:solidFill>
                <a:latin typeface="Helvetica Neue"/>
                <a:ea typeface="Helvetica Neue"/>
                <a:cs typeface="Helvetica Neue"/>
                <a:sym typeface="Helvetica Neue"/>
              </a:rPr>
              <a:t>–台灣人工智慧學校</a:t>
            </a:r>
            <a:endParaRPr b="0" i="0" sz="900" u="none" cap="none" strike="noStrike">
              <a:solidFill>
                <a:srgbClr val="000000"/>
              </a:solidFill>
              <a:latin typeface="Arial"/>
              <a:ea typeface="Arial"/>
              <a:cs typeface="Arial"/>
              <a:sym typeface="Arial"/>
            </a:endParaRPr>
          </a:p>
        </p:txBody>
      </p:sp>
      <p:sp>
        <p:nvSpPr>
          <p:cNvPr id="89" name="Google Shape;89;p14"/>
          <p:cNvSpPr txBox="1"/>
          <p:nvPr/>
        </p:nvSpPr>
        <p:spPr>
          <a:xfrm>
            <a:off x="892969" y="1138535"/>
            <a:ext cx="7358100" cy="25449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Clr>
                <a:srgbClr val="000000"/>
              </a:buClr>
              <a:buSzPts val="2600"/>
              <a:buFont typeface="Arial"/>
              <a:buNone/>
            </a:pPr>
            <a:r>
              <a:rPr b="0" i="0" lang="zh-TW" sz="2600" u="none" cap="none" strike="noStrike">
                <a:solidFill>
                  <a:srgbClr val="000000"/>
                </a:solidFill>
                <a:latin typeface="Arial"/>
                <a:ea typeface="Arial"/>
                <a:cs typeface="Arial"/>
                <a:sym typeface="Arial"/>
              </a:rPr>
              <a:t>「版權聲明頁」</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zh-TW" sz="22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900" u="none" cap="none" strike="noStrike">
              <a:solidFill>
                <a:srgbClr val="000000"/>
              </a:solidFill>
              <a:latin typeface="Arial"/>
              <a:ea typeface="Arial"/>
              <a:cs typeface="Arial"/>
              <a:sym typeface="Arial"/>
            </a:endParaRPr>
          </a:p>
        </p:txBody>
      </p:sp>
      <p:sp>
        <p:nvSpPr>
          <p:cNvPr id="90" name="Google Shape;90;p14"/>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1" name="Google Shape;91;p14"/>
          <p:cNvSpPr txBox="1"/>
          <p:nvPr>
            <p:ph idx="1" type="body"/>
          </p:nvPr>
        </p:nvSpPr>
        <p:spPr>
          <a:xfrm>
            <a:off x="669727" y="1366242"/>
            <a:ext cx="7804500" cy="3315300"/>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www.youtube.com/watch?v=cfwibiDhsqo" TargetMode="External"/><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www.youtube.com/watch?v=Aff7CMyEI1I" TargetMode="Externa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arxiv.org/pdf/1405.4053.pdf"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www.youtube.com/watch?v=HOFQb5QDA5k" TargetMode="Externa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open?id=1YK0H-pmv9CyHeRu3cEJziYx-D9Gz0PER" TargetMode="External"/><Relationship Id="rId4" Type="http://schemas.openxmlformats.org/officeDocument/2006/relationships/hyperlink" Target="https://www.youtube.com/playlist?list=PL1f_B9coMEeA2MVfUSBxuDHISFjQxV2G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www.youtube.com/watch?v=_RlrJqHJdHQ" TargetMode="External"/><Relationship Id="rId4" Type="http://schemas.openxmlformats.org/officeDocument/2006/relationships/image" Target="../media/image2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4294967295" type="ctrTitle"/>
          </p:nvPr>
        </p:nvSpPr>
        <p:spPr>
          <a:xfrm>
            <a:off x="1474650" y="1095225"/>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chemeClr val="dk1"/>
              </a:buClr>
              <a:buSzPts val="4000"/>
              <a:buFont typeface="Arial"/>
              <a:buNone/>
            </a:pPr>
            <a:r>
              <a:rPr b="0" i="0" lang="zh-TW" sz="4000" u="none" cap="none" strike="noStrike">
                <a:solidFill>
                  <a:schemeClr val="dk1"/>
                </a:solidFill>
                <a:latin typeface="Arial"/>
                <a:ea typeface="Arial"/>
                <a:cs typeface="Arial"/>
                <a:sym typeface="Arial"/>
              </a:rPr>
              <a:t>自然語言處理與文字探勘</a:t>
            </a:r>
            <a:endParaRPr b="0" i="0" sz="4200" u="none" cap="none" strike="noStrike">
              <a:solidFill>
                <a:srgbClr val="1A1A1A"/>
              </a:solidFill>
              <a:latin typeface="Arial"/>
              <a:ea typeface="Arial"/>
              <a:cs typeface="Arial"/>
              <a:sym typeface="Arial"/>
            </a:endParaRPr>
          </a:p>
        </p:txBody>
      </p:sp>
      <p:sp>
        <p:nvSpPr>
          <p:cNvPr id="217" name="Google Shape;217;p36"/>
          <p:cNvSpPr txBox="1"/>
          <p:nvPr>
            <p:ph idx="4294967295" type="subTitle"/>
          </p:nvPr>
        </p:nvSpPr>
        <p:spPr>
          <a:xfrm>
            <a:off x="1888926" y="295071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lang="zh-TW" sz="2500">
                <a:solidFill>
                  <a:srgbClr val="A6AAA9"/>
                </a:solidFill>
                <a:latin typeface="Arial"/>
                <a:ea typeface="Arial"/>
                <a:cs typeface="Arial"/>
                <a:sym typeface="Arial"/>
              </a:rPr>
              <a:t>陳縕儂</a:t>
            </a:r>
            <a:r>
              <a:rPr b="0" i="0" lang="zh-TW" sz="2500" u="none" cap="none" strike="noStrike">
                <a:solidFill>
                  <a:srgbClr val="A6AAA9"/>
                </a:solidFill>
                <a:latin typeface="Arial"/>
                <a:ea typeface="Arial"/>
                <a:cs typeface="Arial"/>
                <a:sym typeface="Arial"/>
              </a:rPr>
              <a:t>＆教研處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218" name="Google Shape;218;p36"/>
          <p:cNvGrpSpPr/>
          <p:nvPr/>
        </p:nvGrpSpPr>
        <p:grpSpPr>
          <a:xfrm>
            <a:off x="-17450" y="5084396"/>
            <a:ext cx="9178902" cy="59104"/>
            <a:chOff x="0" y="0"/>
            <a:chExt cx="24477068" cy="157609"/>
          </a:xfrm>
        </p:grpSpPr>
        <p:sp>
          <p:nvSpPr>
            <p:cNvPr id="219" name="Google Shape;219;p36"/>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0" name="Google Shape;220;p36"/>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1" name="Google Shape;221;p36"/>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t/>
            </a:r>
            <a:endParaRPr b="0" i="0" sz="2600" u="none" cap="none" strike="noStrike">
              <a:solidFill>
                <a:srgbClr val="1A1A1A"/>
              </a:solidFill>
              <a:latin typeface="Arial"/>
              <a:ea typeface="Arial"/>
              <a:cs typeface="Arial"/>
              <a:sym typeface="Arial"/>
            </a:endParaRPr>
          </a:p>
        </p:txBody>
      </p:sp>
      <p:sp>
        <p:nvSpPr>
          <p:cNvPr id="295" name="Google Shape;295;p45"/>
          <p:cNvSpPr txBox="1"/>
          <p:nvPr/>
        </p:nvSpPr>
        <p:spPr>
          <a:xfrm>
            <a:off x="644450" y="1156604"/>
            <a:ext cx="7504500" cy="12555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C0C0C"/>
              </a:buClr>
              <a:buSzPts val="4000"/>
              <a:buFont typeface="Calibri"/>
              <a:buNone/>
            </a:pPr>
            <a:r>
              <a:rPr b="1" i="0" lang="zh-TW" sz="4000" u="none" cap="none" strike="noStrike">
                <a:solidFill>
                  <a:srgbClr val="0C0C0C"/>
                </a:solidFill>
                <a:latin typeface="Calibri"/>
                <a:ea typeface="Calibri"/>
                <a:cs typeface="Calibri"/>
                <a:sym typeface="Calibri"/>
              </a:rPr>
              <a:t>在字詞向量化後</a:t>
            </a:r>
            <a:br>
              <a:rPr b="1" i="0" lang="zh-TW" sz="4000" u="none" cap="none" strike="noStrike">
                <a:solidFill>
                  <a:srgbClr val="0C0C0C"/>
                </a:solidFill>
                <a:latin typeface="Calibri"/>
                <a:ea typeface="Calibri"/>
                <a:cs typeface="Calibri"/>
                <a:sym typeface="Calibri"/>
              </a:rPr>
            </a:br>
            <a:r>
              <a:rPr b="1" i="0" lang="zh-TW" sz="4000" u="none" cap="none" strike="noStrike">
                <a:solidFill>
                  <a:srgbClr val="0C0C0C"/>
                </a:solidFill>
                <a:latin typeface="Calibri"/>
                <a:ea typeface="Calibri"/>
                <a:cs typeface="Calibri"/>
                <a:sym typeface="Calibri"/>
              </a:rPr>
              <a:t>相似的字詞之間距離較相近</a:t>
            </a:r>
            <a:endParaRPr b="0" i="0" sz="1400" u="none" cap="none" strike="noStrike">
              <a:solidFill>
                <a:srgbClr val="000000"/>
              </a:solidFill>
              <a:latin typeface="Arial"/>
              <a:ea typeface="Arial"/>
              <a:cs typeface="Arial"/>
              <a:sym typeface="Arial"/>
            </a:endParaRPr>
          </a:p>
        </p:txBody>
      </p:sp>
      <p:sp>
        <p:nvSpPr>
          <p:cNvPr id="296" name="Google Shape;296;p45"/>
          <p:cNvSpPr txBox="1"/>
          <p:nvPr/>
        </p:nvSpPr>
        <p:spPr>
          <a:xfrm>
            <a:off x="752649" y="3286097"/>
            <a:ext cx="7746900" cy="7008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C00000"/>
              </a:buClr>
              <a:buSzPts val="4000"/>
              <a:buFont typeface="Calibri"/>
              <a:buNone/>
            </a:pPr>
            <a:r>
              <a:rPr b="1" i="0" lang="zh-TW" sz="4000" u="none" cap="none" strike="noStrike">
                <a:solidFill>
                  <a:srgbClr val="C00000"/>
                </a:solidFill>
                <a:latin typeface="Calibri"/>
                <a:ea typeface="Calibri"/>
                <a:cs typeface="Calibri"/>
                <a:sym typeface="Calibri"/>
              </a:rPr>
              <a:t>將相似的詞做分群 (Clustering)</a:t>
            </a:r>
            <a:endParaRPr b="1" i="0" sz="4000" u="none" cap="none" strike="noStrike">
              <a:solidFill>
                <a:srgbClr val="C00000"/>
              </a:solidFill>
              <a:latin typeface="Calibri"/>
              <a:ea typeface="Calibri"/>
              <a:cs typeface="Calibri"/>
              <a:sym typeface="Calibri"/>
            </a:endParaRPr>
          </a:p>
        </p:txBody>
      </p:sp>
      <p:sp>
        <p:nvSpPr>
          <p:cNvPr id="297" name="Google Shape;297;p45"/>
          <p:cNvSpPr/>
          <p:nvPr/>
        </p:nvSpPr>
        <p:spPr>
          <a:xfrm>
            <a:off x="4154690" y="2490510"/>
            <a:ext cx="351600" cy="795600"/>
          </a:xfrm>
          <a:prstGeom prst="downArrow">
            <a:avLst>
              <a:gd fmla="val 50000" name="adj1"/>
              <a:gd fmla="val 106000" name="adj2"/>
            </a:avLst>
          </a:prstGeom>
          <a:solidFill>
            <a:srgbClr val="F7CB6A"/>
          </a:solidFill>
          <a:ln cap="flat" cmpd="thickThin" w="55000">
            <a:solidFill>
              <a:srgbClr val="E9A5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80000"/>
              </a:lnSpc>
              <a:spcBef>
                <a:spcPts val="0"/>
              </a:spcBef>
              <a:spcAft>
                <a:spcPts val="0"/>
              </a:spcAft>
              <a:buClr>
                <a:srgbClr val="C00000"/>
              </a:buClr>
              <a:buSzPts val="3600"/>
              <a:buFont typeface="Calibri"/>
              <a:buNone/>
            </a:pPr>
            <a:r>
              <a:rPr b="1" i="0" lang="zh-TW" sz="3000" u="none" cap="none" strike="noStrike">
                <a:solidFill>
                  <a:srgbClr val="C00000"/>
                </a:solidFill>
                <a:latin typeface="Calibri"/>
                <a:ea typeface="Calibri"/>
                <a:cs typeface="Calibri"/>
                <a:sym typeface="Calibri"/>
              </a:rPr>
              <a:t>k-means clustering</a:t>
            </a:r>
            <a:r>
              <a:rPr b="0" i="0" lang="zh-TW" sz="3000" u="none" cap="none" strike="noStrike">
                <a:solidFill>
                  <a:srgbClr val="C00000"/>
                </a:solidFill>
                <a:latin typeface="Calibri"/>
                <a:ea typeface="Calibri"/>
                <a:cs typeface="Calibri"/>
                <a:sym typeface="Calibri"/>
              </a:rPr>
              <a:t> </a:t>
            </a:r>
            <a:r>
              <a:rPr b="0" i="0" lang="zh-TW" sz="3000" u="none" cap="none" strike="noStrike">
                <a:solidFill>
                  <a:srgbClr val="0C0C0C"/>
                </a:solidFill>
                <a:latin typeface="Calibri"/>
                <a:ea typeface="Calibri"/>
                <a:cs typeface="Calibri"/>
                <a:sym typeface="Calibri"/>
              </a:rPr>
              <a:t>資料分類</a:t>
            </a:r>
            <a:endParaRPr b="0" i="0" sz="3000" u="none" cap="none" strike="noStrike">
              <a:solidFill>
                <a:srgbClr val="1A1A1A"/>
              </a:solidFill>
              <a:latin typeface="Arial"/>
              <a:ea typeface="Arial"/>
              <a:cs typeface="Arial"/>
              <a:sym typeface="Arial"/>
            </a:endParaRPr>
          </a:p>
        </p:txBody>
      </p:sp>
      <p:pic>
        <p:nvPicPr>
          <p:cNvPr id="303" name="Google Shape;303;p46"/>
          <p:cNvPicPr preferRelativeResize="0"/>
          <p:nvPr/>
        </p:nvPicPr>
        <p:blipFill rotWithShape="1">
          <a:blip r:embed="rId3">
            <a:alphaModFix/>
          </a:blip>
          <a:srcRect b="0" l="0" r="0" t="0"/>
          <a:stretch/>
        </p:blipFill>
        <p:spPr>
          <a:xfrm>
            <a:off x="831828" y="1608463"/>
            <a:ext cx="2955553" cy="2158214"/>
          </a:xfrm>
          <a:prstGeom prst="rect">
            <a:avLst/>
          </a:prstGeom>
          <a:noFill/>
          <a:ln>
            <a:noFill/>
          </a:ln>
        </p:spPr>
      </p:pic>
      <p:pic>
        <p:nvPicPr>
          <p:cNvPr id="304" name="Google Shape;304;p46"/>
          <p:cNvPicPr preferRelativeResize="0"/>
          <p:nvPr/>
        </p:nvPicPr>
        <p:blipFill rotWithShape="1">
          <a:blip r:embed="rId4">
            <a:alphaModFix/>
          </a:blip>
          <a:srcRect b="0" l="0" r="0" t="0"/>
          <a:stretch/>
        </p:blipFill>
        <p:spPr>
          <a:xfrm>
            <a:off x="5315326" y="1608463"/>
            <a:ext cx="2972065" cy="2158214"/>
          </a:xfrm>
          <a:prstGeom prst="rect">
            <a:avLst/>
          </a:prstGeom>
          <a:noFill/>
          <a:ln>
            <a:noFill/>
          </a:ln>
        </p:spPr>
      </p:pic>
      <p:sp>
        <p:nvSpPr>
          <p:cNvPr id="305" name="Google Shape;305;p46"/>
          <p:cNvSpPr/>
          <p:nvPr/>
        </p:nvSpPr>
        <p:spPr>
          <a:xfrm>
            <a:off x="4234082" y="2529083"/>
            <a:ext cx="669600" cy="317100"/>
          </a:xfrm>
          <a:prstGeom prst="rightArrow">
            <a:avLst>
              <a:gd fmla="val 66748" name="adj1"/>
              <a:gd fmla="val 68449" name="adj2"/>
            </a:avLst>
          </a:prstGeom>
          <a:solidFill>
            <a:srgbClr val="FFC000"/>
          </a:solidFill>
          <a:ln cap="flat" cmpd="thickThin" w="55000">
            <a:solidFill>
              <a:srgbClr val="7890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k-means 程式範例與結果</a:t>
            </a:r>
            <a:endParaRPr b="0" i="0" sz="2600" u="none" cap="none" strike="noStrike">
              <a:solidFill>
                <a:srgbClr val="1A1A1A"/>
              </a:solidFill>
              <a:latin typeface="Arial"/>
              <a:ea typeface="Arial"/>
              <a:cs typeface="Arial"/>
              <a:sym typeface="Arial"/>
            </a:endParaRPr>
          </a:p>
        </p:txBody>
      </p:sp>
      <p:sp>
        <p:nvSpPr>
          <p:cNvPr id="311" name="Google Shape;311;p47"/>
          <p:cNvSpPr txBox="1"/>
          <p:nvPr/>
        </p:nvSpPr>
        <p:spPr>
          <a:xfrm>
            <a:off x="470550" y="975375"/>
            <a:ext cx="8214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用 word vectors 的結果去做 kmeans clustering (sklearn)</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挑選 top n 字詞</a:t>
            </a:r>
            <a:endParaRPr b="0" i="0" sz="2000" u="none" cap="none" strike="noStrike">
              <a:solidFill>
                <a:srgbClr val="595959"/>
              </a:solidFill>
              <a:latin typeface="Arial"/>
              <a:ea typeface="Arial"/>
              <a:cs typeface="Arial"/>
              <a:sym typeface="Arial"/>
            </a:endParaRPr>
          </a:p>
        </p:txBody>
      </p:sp>
      <p:pic>
        <p:nvPicPr>
          <p:cNvPr id="312" name="Google Shape;312;p47"/>
          <p:cNvPicPr preferRelativeResize="0"/>
          <p:nvPr/>
        </p:nvPicPr>
        <p:blipFill rotWithShape="1">
          <a:blip r:embed="rId3">
            <a:alphaModFix/>
          </a:blip>
          <a:srcRect b="0" l="0" r="0" t="0"/>
          <a:stretch/>
        </p:blipFill>
        <p:spPr>
          <a:xfrm>
            <a:off x="505175" y="1822025"/>
            <a:ext cx="3954050" cy="755550"/>
          </a:xfrm>
          <a:prstGeom prst="rect">
            <a:avLst/>
          </a:prstGeom>
          <a:noFill/>
          <a:ln>
            <a:noFill/>
          </a:ln>
        </p:spPr>
      </p:pic>
      <p:pic>
        <p:nvPicPr>
          <p:cNvPr id="313" name="Google Shape;313;p47"/>
          <p:cNvPicPr preferRelativeResize="0"/>
          <p:nvPr/>
        </p:nvPicPr>
        <p:blipFill rotWithShape="1">
          <a:blip r:embed="rId4">
            <a:alphaModFix/>
          </a:blip>
          <a:srcRect b="0" l="0" r="0" t="0"/>
          <a:stretch/>
        </p:blipFill>
        <p:spPr>
          <a:xfrm>
            <a:off x="2716400" y="2484200"/>
            <a:ext cx="5598799" cy="236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程式練習時間</a:t>
            </a:r>
            <a:endParaRPr b="0" i="0" sz="2600" u="none" cap="none" strike="noStrike">
              <a:solidFill>
                <a:srgbClr val="1A1A1A"/>
              </a:solidFill>
              <a:latin typeface="Arial"/>
              <a:ea typeface="Arial"/>
              <a:cs typeface="Arial"/>
              <a:sym typeface="Arial"/>
            </a:endParaRPr>
          </a:p>
        </p:txBody>
      </p:sp>
      <p:sp>
        <p:nvSpPr>
          <p:cNvPr id="319" name="Google Shape;319;p48"/>
          <p:cNvSpPr txBox="1"/>
          <p:nvPr/>
        </p:nvSpPr>
        <p:spPr>
          <a:xfrm>
            <a:off x="470550" y="9560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04_word2vec_application.ipynb</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嘗試玩文字向量相似度 , e.g. [爸爸, 媽媽] 等於 [老公, ?]</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執行 kmeans 程式 , 並嘗試調整羣數</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1100"/>
              <a:buFont typeface="Arial"/>
              <a:buNone/>
            </a:pPr>
            <a:r>
              <a:rPr b="0" i="0" lang="zh-TW" sz="3000" u="none" cap="none" strike="noStrike">
                <a:solidFill>
                  <a:schemeClr val="dk1"/>
                </a:solidFill>
                <a:latin typeface="Arial"/>
                <a:ea typeface="Arial"/>
                <a:cs typeface="Arial"/>
                <a:sym typeface="Arial"/>
              </a:rPr>
              <a:t>程式解說</a:t>
            </a:r>
            <a:endParaRPr b="0" i="0" sz="2600" u="none" cap="none" strike="noStrike">
              <a:solidFill>
                <a:srgbClr val="1A1A1A"/>
              </a:solidFill>
              <a:latin typeface="Arial"/>
              <a:ea typeface="Arial"/>
              <a:cs typeface="Arial"/>
              <a:sym typeface="Arial"/>
            </a:endParaRPr>
          </a:p>
        </p:txBody>
      </p:sp>
      <p:pic>
        <p:nvPicPr>
          <p:cNvPr id="325" name="Google Shape;325;p49" title="text mining 12 application code">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rgbClr val="1A1A1A"/>
                </a:solidFill>
                <a:latin typeface="Arial"/>
                <a:ea typeface="Arial"/>
                <a:cs typeface="Arial"/>
                <a:sym typeface="Arial"/>
              </a:rPr>
              <a:t>Doc2Vec</a:t>
            </a:r>
            <a:endParaRPr b="0" i="0" sz="3000" u="none" cap="none" strike="noStrike">
              <a:solidFill>
                <a:srgbClr val="1A1A1A"/>
              </a:solidFill>
              <a:latin typeface="Arial"/>
              <a:ea typeface="Arial"/>
              <a:cs typeface="Arial"/>
              <a:sym typeface="Arial"/>
            </a:endParaRPr>
          </a:p>
        </p:txBody>
      </p:sp>
      <p:pic>
        <p:nvPicPr>
          <p:cNvPr id="331" name="Google Shape;331;p50" title="text mining 13 doc2vec">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詞向量轉換成文本向量</a:t>
            </a:r>
            <a:endParaRPr b="0" i="0" sz="2600" u="none" cap="none" strike="noStrike">
              <a:solidFill>
                <a:srgbClr val="1A1A1A"/>
              </a:solidFill>
              <a:latin typeface="Arial"/>
              <a:ea typeface="Arial"/>
              <a:cs typeface="Arial"/>
              <a:sym typeface="Arial"/>
            </a:endParaRPr>
          </a:p>
        </p:txBody>
      </p:sp>
      <p:sp>
        <p:nvSpPr>
          <p:cNvPr id="337" name="Google Shape;337;p51"/>
          <p:cNvSpPr txBox="1"/>
          <p:nvPr/>
        </p:nvSpPr>
        <p:spPr>
          <a:xfrm>
            <a:off x="470550" y="994675"/>
            <a:ext cx="81129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文章內每個詞向量加總取平均後 , 可以用來代表每篇文章的屬性 . </a:t>
            </a:r>
            <a:endParaRPr b="0" i="0" sz="2400" u="none" cap="none" strike="noStrike">
              <a:solidFill>
                <a:srgbClr val="595959"/>
              </a:solidFill>
              <a:latin typeface="Arial"/>
              <a:ea typeface="Arial"/>
              <a:cs typeface="Arial"/>
              <a:sym typeface="Arial"/>
            </a:endParaRPr>
          </a:p>
        </p:txBody>
      </p:sp>
      <p:pic>
        <p:nvPicPr>
          <p:cNvPr id="338" name="Google Shape;338;p51"/>
          <p:cNvPicPr preferRelativeResize="0"/>
          <p:nvPr/>
        </p:nvPicPr>
        <p:blipFill rotWithShape="1">
          <a:blip r:embed="rId3">
            <a:alphaModFix/>
          </a:blip>
          <a:srcRect b="0" l="0" r="0" t="0"/>
          <a:stretch/>
        </p:blipFill>
        <p:spPr>
          <a:xfrm>
            <a:off x="4400554" y="3987227"/>
            <a:ext cx="2716258" cy="1088332"/>
          </a:xfrm>
          <a:prstGeom prst="rect">
            <a:avLst/>
          </a:prstGeom>
          <a:noFill/>
          <a:ln>
            <a:noFill/>
          </a:ln>
          <a:effectLst>
            <a:outerShdw blurRad="292100" rotWithShape="0" algn="tl" dir="2700000" dist="139700">
              <a:srgbClr val="333333">
                <a:alpha val="64313"/>
              </a:srgbClr>
            </a:outerShdw>
          </a:effectLst>
        </p:spPr>
      </p:pic>
      <p:sp>
        <p:nvSpPr>
          <p:cNvPr id="339" name="Google Shape;339;p51"/>
          <p:cNvSpPr/>
          <p:nvPr/>
        </p:nvSpPr>
        <p:spPr>
          <a:xfrm>
            <a:off x="5957194" y="3575691"/>
            <a:ext cx="508500" cy="291000"/>
          </a:xfrm>
          <a:prstGeom prst="downArrow">
            <a:avLst>
              <a:gd fmla="val 50000" name="adj1"/>
              <a:gd fmla="val 50000" name="adj2"/>
            </a:avLst>
          </a:prstGeom>
          <a:gradFill>
            <a:gsLst>
              <a:gs pos="0">
                <a:srgbClr val="99C2E4"/>
              </a:gs>
              <a:gs pos="65000">
                <a:srgbClr val="CAE1F7"/>
              </a:gs>
              <a:gs pos="100000">
                <a:srgbClr val="D8EAFB"/>
              </a:gs>
            </a:gsLst>
            <a:lin ang="16200038" scaled="0"/>
          </a:gradFill>
          <a:ln cap="flat" cmpd="sng" w="12700">
            <a:solidFill>
              <a:srgbClr val="4B91BC"/>
            </a:solidFill>
            <a:prstDash val="solid"/>
            <a:round/>
            <a:headEnd len="sm" w="sm" type="none"/>
            <a:tailEnd len="sm" w="sm" type="none"/>
          </a:ln>
          <a:effectLst>
            <a:outerShdw blurRad="50800" rotWithShape="0" dir="5400000" dist="381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40" name="Google Shape;340;p51"/>
          <p:cNvGrpSpPr/>
          <p:nvPr/>
        </p:nvGrpSpPr>
        <p:grpSpPr>
          <a:xfrm>
            <a:off x="3043581" y="1912962"/>
            <a:ext cx="5033301" cy="1787906"/>
            <a:chOff x="2977879" y="1818377"/>
            <a:chExt cx="5033301" cy="2383875"/>
          </a:xfrm>
        </p:grpSpPr>
        <p:grpSp>
          <p:nvGrpSpPr>
            <p:cNvPr id="341" name="Google Shape;341;p51"/>
            <p:cNvGrpSpPr/>
            <p:nvPr/>
          </p:nvGrpSpPr>
          <p:grpSpPr>
            <a:xfrm>
              <a:off x="3460548" y="1818377"/>
              <a:ext cx="4550550" cy="2010042"/>
              <a:chOff x="3795527" y="3819193"/>
              <a:chExt cx="4550550" cy="2010042"/>
            </a:xfrm>
          </p:grpSpPr>
          <p:pic>
            <p:nvPicPr>
              <p:cNvPr id="342" name="Google Shape;342;p51"/>
              <p:cNvPicPr preferRelativeResize="0"/>
              <p:nvPr/>
            </p:nvPicPr>
            <p:blipFill rotWithShape="1">
              <a:blip r:embed="rId4">
                <a:alphaModFix/>
              </a:blip>
              <a:srcRect b="47309" l="0" r="72865" t="8364"/>
              <a:stretch/>
            </p:blipFill>
            <p:spPr>
              <a:xfrm>
                <a:off x="4784259" y="3846352"/>
                <a:ext cx="3561818" cy="1982883"/>
              </a:xfrm>
              <a:prstGeom prst="rect">
                <a:avLst/>
              </a:prstGeom>
              <a:noFill/>
              <a:ln>
                <a:noFill/>
              </a:ln>
              <a:effectLst>
                <a:outerShdw blurRad="292100" rotWithShape="0" algn="tl" dir="2700000" dist="139700">
                  <a:srgbClr val="333333">
                    <a:alpha val="64313"/>
                  </a:srgbClr>
                </a:outerShdw>
              </a:effectLst>
            </p:spPr>
          </p:pic>
          <p:sp>
            <p:nvSpPr>
              <p:cNvPr id="343" name="Google Shape;343;p51"/>
              <p:cNvSpPr txBox="1"/>
              <p:nvPr/>
            </p:nvSpPr>
            <p:spPr>
              <a:xfrm>
                <a:off x="3795527" y="3819193"/>
                <a:ext cx="972600" cy="400200"/>
              </a:xfrm>
              <a:prstGeom prst="rect">
                <a:avLst/>
              </a:prstGeom>
              <a:solidFill>
                <a:srgbClr val="FFAB40"/>
              </a:solidFill>
              <a:ln cap="flat" cmpd="thickThin" w="55000">
                <a:solidFill>
                  <a:srgbClr val="FFAB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zh-TW" sz="2000" u="none" cap="none" strike="noStrike">
                    <a:solidFill>
                      <a:srgbClr val="FFFFFF"/>
                    </a:solidFill>
                    <a:latin typeface="Calibri"/>
                    <a:ea typeface="Calibri"/>
                    <a:cs typeface="Calibri"/>
                    <a:sym typeface="Calibri"/>
                  </a:rPr>
                  <a:t>詞向量</a:t>
                </a:r>
                <a:endParaRPr b="0" i="0" sz="1800" u="none" cap="none" strike="noStrike">
                  <a:solidFill>
                    <a:srgbClr val="FFFFFF"/>
                  </a:solidFill>
                  <a:latin typeface="Calibri"/>
                  <a:ea typeface="Calibri"/>
                  <a:cs typeface="Calibri"/>
                  <a:sym typeface="Calibri"/>
                </a:endParaRPr>
              </a:p>
            </p:txBody>
          </p:sp>
        </p:grpSp>
        <p:sp>
          <p:nvSpPr>
            <p:cNvPr id="344" name="Google Shape;344;p51"/>
            <p:cNvSpPr txBox="1"/>
            <p:nvPr/>
          </p:nvSpPr>
          <p:spPr>
            <a:xfrm>
              <a:off x="2977879" y="3802052"/>
              <a:ext cx="823800" cy="400200"/>
            </a:xfrm>
            <a:prstGeom prst="rect">
              <a:avLst/>
            </a:prstGeom>
            <a:solidFill>
              <a:srgbClr val="FFAB40"/>
            </a:solidFill>
            <a:ln cap="flat" cmpd="thickThin" w="55000">
              <a:solidFill>
                <a:srgbClr val="FFAB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zh-TW" sz="2000" u="none" cap="none" strike="noStrike">
                  <a:solidFill>
                    <a:srgbClr val="FFFFFF"/>
                  </a:solidFill>
                  <a:latin typeface="Calibri"/>
                  <a:ea typeface="Calibri"/>
                  <a:cs typeface="Calibri"/>
                  <a:sym typeface="Calibri"/>
                </a:rPr>
                <a:t>文章</a:t>
              </a:r>
              <a:endParaRPr b="0" i="0" sz="1800" u="none" cap="none" strike="noStrike">
                <a:solidFill>
                  <a:srgbClr val="FFFFFF"/>
                </a:solidFill>
                <a:latin typeface="Calibri"/>
                <a:ea typeface="Calibri"/>
                <a:cs typeface="Calibri"/>
                <a:sym typeface="Calibri"/>
              </a:endParaRPr>
            </a:p>
          </p:txBody>
        </p:sp>
        <p:sp>
          <p:nvSpPr>
            <p:cNvPr id="345" name="Google Shape;345;p51"/>
            <p:cNvSpPr/>
            <p:nvPr/>
          </p:nvSpPr>
          <p:spPr>
            <a:xfrm>
              <a:off x="3422209" y="2915215"/>
              <a:ext cx="551700" cy="543300"/>
            </a:xfrm>
            <a:prstGeom prst="plus">
              <a:avLst>
                <a:gd fmla="val 42284" name="adj"/>
              </a:avLst>
            </a:prstGeom>
            <a:gradFill>
              <a:gsLst>
                <a:gs pos="0">
                  <a:srgbClr val="99C2E4"/>
                </a:gs>
                <a:gs pos="65000">
                  <a:srgbClr val="CAE1F7"/>
                </a:gs>
                <a:gs pos="100000">
                  <a:srgbClr val="D8EAFB"/>
                </a:gs>
              </a:gsLst>
              <a:lin ang="16200038" scaled="0"/>
            </a:gradFill>
            <a:ln cap="flat" cmpd="sng" w="12700">
              <a:solidFill>
                <a:srgbClr val="4B91BC"/>
              </a:solidFill>
              <a:prstDash val="solid"/>
              <a:round/>
              <a:headEnd len="sm" w="sm" type="none"/>
              <a:tailEnd len="sm" w="sm" type="none"/>
            </a:ln>
            <a:effectLst>
              <a:outerShdw blurRad="50800" rotWithShape="0" dir="5400000" dist="381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51"/>
            <p:cNvSpPr/>
            <p:nvPr/>
          </p:nvSpPr>
          <p:spPr>
            <a:xfrm>
              <a:off x="4449280" y="1818377"/>
              <a:ext cx="3561900" cy="236700"/>
            </a:xfrm>
            <a:prstGeom prst="rect">
              <a:avLst/>
            </a:prstGeom>
            <a:noFill/>
            <a:ln cap="flat" cmpd="thickThin" w="55000">
              <a:solidFill>
                <a:srgbClr val="FFAB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7" name="Google Shape;347;p51"/>
            <p:cNvSpPr/>
            <p:nvPr/>
          </p:nvSpPr>
          <p:spPr>
            <a:xfrm>
              <a:off x="4449280" y="3298207"/>
              <a:ext cx="3561900" cy="236700"/>
            </a:xfrm>
            <a:prstGeom prst="rect">
              <a:avLst/>
            </a:prstGeom>
            <a:noFill/>
            <a:ln cap="flat" cmpd="thickThin" w="55000">
              <a:solidFill>
                <a:srgbClr val="FFAB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48" name="Google Shape;348;p51"/>
          <p:cNvSpPr/>
          <p:nvPr/>
        </p:nvSpPr>
        <p:spPr>
          <a:xfrm>
            <a:off x="4454825" y="4238300"/>
            <a:ext cx="2661900" cy="177600"/>
          </a:xfrm>
          <a:prstGeom prst="rect">
            <a:avLst/>
          </a:prstGeom>
          <a:noFill/>
          <a:ln cap="flat" cmpd="thickThin" w="55000">
            <a:solidFill>
              <a:srgbClr val="EEFF4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349" name="Google Shape;349;p51"/>
          <p:cNvPicPr preferRelativeResize="0"/>
          <p:nvPr/>
        </p:nvPicPr>
        <p:blipFill rotWithShape="1">
          <a:blip r:embed="rId5">
            <a:alphaModFix/>
          </a:blip>
          <a:srcRect b="0" l="0" r="0" t="0"/>
          <a:stretch/>
        </p:blipFill>
        <p:spPr>
          <a:xfrm>
            <a:off x="904224" y="1912950"/>
            <a:ext cx="2053775" cy="2387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Doc2Vec</a:t>
            </a:r>
            <a:endParaRPr b="0" i="0" sz="2600" u="none" cap="none" strike="noStrike">
              <a:solidFill>
                <a:srgbClr val="1A1A1A"/>
              </a:solidFill>
              <a:latin typeface="Arial"/>
              <a:ea typeface="Arial"/>
              <a:cs typeface="Arial"/>
              <a:sym typeface="Arial"/>
            </a:endParaRPr>
          </a:p>
        </p:txBody>
      </p:sp>
      <p:sp>
        <p:nvSpPr>
          <p:cNvPr id="355" name="Google Shape;355;p52"/>
          <p:cNvSpPr txBox="1"/>
          <p:nvPr/>
        </p:nvSpPr>
        <p:spPr>
          <a:xfrm>
            <a:off x="470550" y="927125"/>
            <a:ext cx="81951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文章向量可以透過文字向量的平均處理作代表 , 但仍然忽略了單詞之間的排列順序對情感分析的影響</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sng" cap="none" strike="noStrike">
                <a:solidFill>
                  <a:schemeClr val="hlink"/>
                </a:solidFill>
                <a:latin typeface="Arial"/>
                <a:ea typeface="Arial"/>
                <a:cs typeface="Arial"/>
                <a:sym typeface="Arial"/>
                <a:hlinkClick r:id="rId3"/>
              </a:rPr>
              <a:t>Doc2Vec</a:t>
            </a:r>
            <a:r>
              <a:rPr b="0" i="0" lang="zh-TW" sz="2400" u="none" cap="none" strike="noStrike">
                <a:solidFill>
                  <a:srgbClr val="595959"/>
                </a:solidFill>
                <a:latin typeface="Arial"/>
                <a:ea typeface="Arial"/>
                <a:cs typeface="Arial"/>
                <a:sym typeface="Arial"/>
              </a:rPr>
              <a:t> method , 除增加段落向量 , 方法幾乎等同於 word2vec</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Distributed Memory (DM) &amp; Distributed Bag of Words (DBOW)</a:t>
            </a:r>
            <a:endParaRPr b="0" i="0" sz="2400" u="none" cap="none" strike="noStrike">
              <a:solidFill>
                <a:srgbClr val="595959"/>
              </a:solidFill>
              <a:latin typeface="Arial"/>
              <a:ea typeface="Arial"/>
              <a:cs typeface="Arial"/>
              <a:sym typeface="Arial"/>
            </a:endParaRPr>
          </a:p>
        </p:txBody>
      </p:sp>
      <p:pic>
        <p:nvPicPr>
          <p:cNvPr id="356" name="Google Shape;356;p52"/>
          <p:cNvPicPr preferRelativeResize="0"/>
          <p:nvPr/>
        </p:nvPicPr>
        <p:blipFill rotWithShape="1">
          <a:blip r:embed="rId4">
            <a:alphaModFix/>
          </a:blip>
          <a:srcRect b="0" l="0" r="0" t="0"/>
          <a:stretch/>
        </p:blipFill>
        <p:spPr>
          <a:xfrm>
            <a:off x="2578075" y="3267725"/>
            <a:ext cx="4997250" cy="1733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Doc2Vec 程式範例</a:t>
            </a:r>
            <a:endParaRPr b="0" i="0" sz="2600" u="none" cap="none" strike="noStrike">
              <a:solidFill>
                <a:srgbClr val="1A1A1A"/>
              </a:solidFill>
              <a:latin typeface="Arial"/>
              <a:ea typeface="Arial"/>
              <a:cs typeface="Arial"/>
              <a:sym typeface="Arial"/>
            </a:endParaRPr>
          </a:p>
        </p:txBody>
      </p:sp>
      <p:pic>
        <p:nvPicPr>
          <p:cNvPr id="362" name="Google Shape;362;p53"/>
          <p:cNvPicPr preferRelativeResize="0"/>
          <p:nvPr/>
        </p:nvPicPr>
        <p:blipFill rotWithShape="1">
          <a:blip r:embed="rId3">
            <a:alphaModFix/>
          </a:blip>
          <a:srcRect b="0" l="0" r="0" t="0"/>
          <a:stretch/>
        </p:blipFill>
        <p:spPr>
          <a:xfrm>
            <a:off x="1459525" y="1539825"/>
            <a:ext cx="6057900" cy="228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程式練習時間</a:t>
            </a:r>
            <a:endParaRPr b="0" i="0" sz="2600" u="none" cap="none" strike="noStrike">
              <a:solidFill>
                <a:srgbClr val="1A1A1A"/>
              </a:solidFill>
              <a:latin typeface="Arial"/>
              <a:ea typeface="Arial"/>
              <a:cs typeface="Arial"/>
              <a:sym typeface="Arial"/>
            </a:endParaRPr>
          </a:p>
        </p:txBody>
      </p:sp>
      <p:sp>
        <p:nvSpPr>
          <p:cNvPr id="368" name="Google Shape;368;p54"/>
          <p:cNvSpPr txBox="1"/>
          <p:nvPr/>
        </p:nvSpPr>
        <p:spPr>
          <a:xfrm>
            <a:off x="470550" y="98502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05_document_vector.ipynb</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練習提取文章的 word vector 並取平均</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使用 Doc2Vec 訓練文章向量</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程式解說</a:t>
            </a:r>
            <a:endParaRPr b="0" i="0" sz="2600" u="none" cap="none" strike="noStrike">
              <a:solidFill>
                <a:srgbClr val="1A1A1A"/>
              </a:solidFill>
              <a:latin typeface="Arial"/>
              <a:ea typeface="Arial"/>
              <a:cs typeface="Arial"/>
              <a:sym typeface="Arial"/>
            </a:endParaRPr>
          </a:p>
        </p:txBody>
      </p:sp>
      <p:pic>
        <p:nvPicPr>
          <p:cNvPr id="374" name="Google Shape;374;p55" title="text mining 14 doc2vec code">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31" name="Google Shape;231;p38"/>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38"/>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33" name="Google Shape;233;p38"/>
          <p:cNvSpPr txBox="1"/>
          <p:nvPr/>
        </p:nvSpPr>
        <p:spPr>
          <a:xfrm>
            <a:off x="4222100" y="302400"/>
            <a:ext cx="4581300" cy="4028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Microsoft JhengHei"/>
              <a:buAutoNum type="arabicPeriod"/>
            </a:pPr>
            <a:r>
              <a:rPr b="1" lang="zh-TW" sz="2400">
                <a:solidFill>
                  <a:schemeClr val="dk1"/>
                </a:solidFill>
                <a:latin typeface="Microsoft JhengHei"/>
                <a:ea typeface="Microsoft JhengHei"/>
                <a:cs typeface="Microsoft JhengHei"/>
                <a:sym typeface="Microsoft JhengHei"/>
              </a:rPr>
              <a:t>詞向量應用</a:t>
            </a:r>
            <a:endParaRPr b="1" sz="2400">
              <a:solidFill>
                <a:schemeClr val="dk1"/>
              </a:solidFill>
              <a:latin typeface="Microsoft JhengHei"/>
              <a:ea typeface="Microsoft JhengHei"/>
              <a:cs typeface="Microsoft JhengHei"/>
              <a:sym typeface="Microsoft JhengHei"/>
            </a:endParaRPr>
          </a:p>
          <a:p>
            <a:pPr indent="0" lvl="0" marL="457200" rtl="0" algn="l">
              <a:lnSpc>
                <a:spcPct val="115000"/>
              </a:lnSpc>
              <a:spcBef>
                <a:spcPts val="0"/>
              </a:spcBef>
              <a:spcAft>
                <a:spcPts val="0"/>
              </a:spcAft>
              <a:buNone/>
            </a:pPr>
            <a:r>
              <a:rPr b="1" lang="zh-TW" sz="2400">
                <a:solidFill>
                  <a:schemeClr val="dk1"/>
                </a:solidFill>
                <a:latin typeface="Microsoft JhengHei"/>
                <a:ea typeface="Microsoft JhengHei"/>
                <a:cs typeface="Microsoft JhengHei"/>
                <a:sym typeface="Microsoft JhengHei"/>
              </a:rPr>
              <a:t>- Clustering Visualization</a:t>
            </a:r>
            <a:endParaRPr b="1" sz="2400">
              <a:solidFill>
                <a:schemeClr val="dk1"/>
              </a:solidFill>
              <a:latin typeface="Microsoft JhengHei"/>
              <a:ea typeface="Microsoft JhengHei"/>
              <a:cs typeface="Microsoft JhengHei"/>
              <a:sym typeface="Microsoft JhengHei"/>
            </a:endParaRPr>
          </a:p>
          <a:p>
            <a:pPr indent="0" lvl="0" marL="457200" rtl="0" algn="l">
              <a:lnSpc>
                <a:spcPct val="115000"/>
              </a:lnSpc>
              <a:spcBef>
                <a:spcPts val="0"/>
              </a:spcBef>
              <a:spcAft>
                <a:spcPts val="0"/>
              </a:spcAft>
              <a:buNone/>
            </a:pPr>
            <a:r>
              <a:rPr b="1" lang="zh-TW" sz="2400">
                <a:solidFill>
                  <a:schemeClr val="dk1"/>
                </a:solidFill>
                <a:latin typeface="Microsoft JhengHei"/>
                <a:ea typeface="Microsoft JhengHei"/>
                <a:cs typeface="Microsoft JhengHei"/>
                <a:sym typeface="Microsoft JhengHei"/>
              </a:rPr>
              <a:t>- Document Vector</a:t>
            </a:r>
            <a:endParaRPr b="1" sz="2400">
              <a:solidFill>
                <a:schemeClr val="dk1"/>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None/>
            </a:pPr>
            <a:r>
              <a:t/>
            </a:r>
            <a:endParaRPr b="1" i="0" sz="2400" u="none" cap="none" strike="noStrike">
              <a:solidFill>
                <a:srgbClr val="000000"/>
              </a:solidFill>
              <a:latin typeface="Microsoft JhengHei"/>
              <a:ea typeface="Microsoft JhengHei"/>
              <a:cs typeface="Microsoft JhengHei"/>
              <a:sym typeface="Microsoft JhengHei"/>
            </a:endParaRPr>
          </a:p>
          <a:p>
            <a:pPr indent="0" lvl="0" marL="457200" marR="0" rtl="0" algn="l">
              <a:lnSpc>
                <a:spcPct val="115000"/>
              </a:lnSpc>
              <a:spcBef>
                <a:spcPts val="0"/>
              </a:spcBef>
              <a:spcAft>
                <a:spcPts val="0"/>
              </a:spcAft>
              <a:buClr>
                <a:srgbClr val="000000"/>
              </a:buClr>
              <a:buSzPts val="2400"/>
              <a:buFont typeface="Arial"/>
              <a:buNone/>
            </a:pPr>
            <a:r>
              <a:rPr b="1" i="0" lang="zh-TW" sz="2400" u="none" cap="none" strike="noStrike">
                <a:solidFill>
                  <a:srgbClr val="000000"/>
                </a:solidFill>
                <a:latin typeface="Microsoft JhengHei"/>
                <a:ea typeface="Microsoft JhengHei"/>
                <a:cs typeface="Microsoft JhengHei"/>
                <a:sym typeface="Microsoft JhengHei"/>
              </a:rPr>
              <a:t>	</a:t>
            </a:r>
            <a:endParaRPr b="1" i="0" sz="2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Microsoft JhengHei"/>
              <a:ea typeface="Microsoft JhengHei"/>
              <a:cs typeface="Microsoft JhengHei"/>
              <a:sym typeface="Microsoft JhengHei"/>
            </a:endParaRPr>
          </a:p>
        </p:txBody>
      </p:sp>
      <p:sp>
        <p:nvSpPr>
          <p:cNvPr id="234" name="Google Shape;234;p38"/>
          <p:cNvSpPr txBox="1"/>
          <p:nvPr>
            <p:ph idx="1" type="body"/>
          </p:nvPr>
        </p:nvSpPr>
        <p:spPr>
          <a:xfrm>
            <a:off x="952500" y="3110926"/>
            <a:ext cx="5943000" cy="1153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cap="none" strike="noStrike">
                <a:latin typeface="Helvetica Neue"/>
                <a:ea typeface="Helvetica Neue"/>
                <a:cs typeface="Helvetica Neue"/>
                <a:sym typeface="Helvetica Neue"/>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資料與投影片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4"/>
              </a:rPr>
              <a:t>影片播放列表</a:t>
            </a:r>
            <a:endParaRPr/>
          </a:p>
          <a:p>
            <a:pPr indent="-76200" lvl="0" marL="228600" rtl="0" algn="l">
              <a:lnSpc>
                <a:spcPct val="100000"/>
              </a:lnSpc>
              <a:spcBef>
                <a:spcPts val="0"/>
              </a:spcBef>
              <a:spcAft>
                <a:spcPts val="0"/>
              </a:spcAft>
              <a:buClr>
                <a:schemeClr val="dk1"/>
              </a:buClr>
              <a:buSzPts val="2400"/>
              <a:buFont typeface="Helvetica Neue"/>
              <a:buNone/>
            </a:pPr>
            <a:r>
              <a:rPr lang="zh-TW">
                <a:solidFill>
                  <a:schemeClr val="dk1"/>
                </a:solidFill>
              </a:rPr>
              <a:t>程式碼：~/courses-tpe/NLP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idx="4294967295" type="title"/>
          </p:nvPr>
        </p:nvSpPr>
        <p:spPr>
          <a:xfrm>
            <a:off x="519748" y="164306"/>
            <a:ext cx="8104500" cy="568200"/>
          </a:xfrm>
          <a:prstGeom prst="rect">
            <a:avLst/>
          </a:prstGeom>
          <a:noFill/>
          <a:ln>
            <a:noFill/>
          </a:ln>
        </p:spPr>
        <p:txBody>
          <a:bodyPr anchorCtr="0" anchor="ctr" bIns="32750" lIns="32750" spcFirstLastPara="1" rIns="32750" wrap="square" tIns="32750">
            <a:noAutofit/>
          </a:bodyPr>
          <a:lstStyle/>
          <a:p>
            <a:pPr indent="0" lvl="0" marL="0" rtl="0" algn="l">
              <a:lnSpc>
                <a:spcPct val="100000"/>
              </a:lnSpc>
              <a:spcBef>
                <a:spcPts val="0"/>
              </a:spcBef>
              <a:spcAft>
                <a:spcPts val="0"/>
              </a:spcAft>
              <a:buSzPts val="5200"/>
              <a:buNone/>
            </a:pPr>
            <a:r>
              <a:rPr lang="zh-TW" sz="2700"/>
              <a:t>Code / Data 放在 hub 中的 courses 內</a:t>
            </a:r>
            <a:endParaRPr sz="2700"/>
          </a:p>
        </p:txBody>
      </p:sp>
      <p:sp>
        <p:nvSpPr>
          <p:cNvPr id="240" name="Google Shape;240;p39"/>
          <p:cNvSpPr txBox="1"/>
          <p:nvPr/>
        </p:nvSpPr>
        <p:spPr>
          <a:xfrm>
            <a:off x="606009" y="1030678"/>
            <a:ext cx="7968900" cy="3746100"/>
          </a:xfrm>
          <a:prstGeom prst="rect">
            <a:avLst/>
          </a:prstGeom>
          <a:noFill/>
          <a:ln>
            <a:noFill/>
          </a:ln>
        </p:spPr>
        <p:txBody>
          <a:bodyPr anchorCtr="0" anchor="t" bIns="34275" lIns="34275" spcFirstLastPara="1" rIns="34275" wrap="square" tIns="34275">
            <a:noAutofit/>
          </a:bodyPr>
          <a:lstStyle/>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為維護課程資料 , courses 中的檔案皆為 read-only, 如需修改請 cp 至自身的環境中</a:t>
            </a:r>
            <a:endParaRPr b="0" i="0" sz="2300" u="none" cap="none" strike="noStrike">
              <a:solidFill>
                <a:srgbClr val="595959"/>
              </a:solidFill>
              <a:latin typeface="Arial"/>
              <a:ea typeface="Arial"/>
              <a:cs typeface="Arial"/>
              <a:sym typeface="Arial"/>
            </a:endParaRPr>
          </a:p>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打開 terminal, 輸入</a:t>
            </a:r>
            <a:endParaRPr b="0" i="0" sz="2300" u="none" cap="none" strike="noStrike">
              <a:solidFill>
                <a:srgbClr val="595959"/>
              </a:solidFill>
              <a:latin typeface="Arial"/>
              <a:ea typeface="Arial"/>
              <a:cs typeface="Arial"/>
              <a:sym typeface="Aria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[台北班]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courses-tpe/NLP/part3</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[新竹班]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courses-hsi/NLP/part3</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[台中班]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courses-txg/NLP/part3</a:t>
            </a:r>
            <a:r>
              <a:rPr lang="zh-TW" sz="2000">
                <a:solidFill>
                  <a:schemeClr val="dk1"/>
                </a:solidFill>
              </a:rPr>
              <a:t> </a:t>
            </a:r>
            <a:r>
              <a:rPr lang="zh-TW" sz="2000">
                <a:solidFill>
                  <a:srgbClr val="3C78D8"/>
                </a:solidFill>
              </a:rPr>
              <a:t>&lt;存放至本機的名稱&gt;</a:t>
            </a:r>
            <a:endParaRPr sz="2000">
              <a:solidFill>
                <a:schemeClr val="dk1"/>
              </a:solidFill>
            </a:endParaRPr>
          </a:p>
          <a:p>
            <a:pPr indent="0" lvl="0" marL="914400" marR="0" rtl="0" algn="l">
              <a:lnSpc>
                <a:spcPct val="115000"/>
              </a:lnSpc>
              <a:spcBef>
                <a:spcPts val="0"/>
              </a:spcBef>
              <a:spcAft>
                <a:spcPts val="0"/>
              </a:spcAft>
              <a:buNone/>
            </a:pPr>
            <a:r>
              <a:t/>
            </a:r>
            <a:endParaRPr sz="20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chemeClr val="dk1"/>
              </a:buClr>
              <a:buSzPts val="3200"/>
              <a:buFont typeface="Arial"/>
              <a:buNone/>
            </a:pPr>
            <a:r>
              <a:rPr b="0" i="0" lang="zh-TW" sz="3200" u="none" cap="none" strike="noStrike">
                <a:solidFill>
                  <a:schemeClr val="dk1"/>
                </a:solidFill>
                <a:latin typeface="Arial"/>
                <a:ea typeface="Arial"/>
                <a:cs typeface="Arial"/>
                <a:sym typeface="Arial"/>
              </a:rPr>
              <a:t>詞向量應用</a:t>
            </a:r>
            <a:endParaRPr b="0" i="0" sz="4200" u="none" cap="none" strike="noStrike">
              <a:solidFill>
                <a:srgbClr val="56BADC"/>
              </a:solidFill>
              <a:latin typeface="Arial"/>
              <a:ea typeface="Arial"/>
              <a:cs typeface="Arial"/>
              <a:sym typeface="Arial"/>
            </a:endParaRPr>
          </a:p>
        </p:txBody>
      </p:sp>
      <p:sp>
        <p:nvSpPr>
          <p:cNvPr id="246" name="Google Shape;246;p40"/>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rPr lang="zh-TW"/>
              <a:t>程式實作</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80000"/>
              </a:lnSpc>
              <a:spcBef>
                <a:spcPts val="0"/>
              </a:spcBef>
              <a:spcAft>
                <a:spcPts val="0"/>
              </a:spcAft>
              <a:buClr>
                <a:srgbClr val="0C0C0C"/>
              </a:buClr>
              <a:buSzPts val="3600"/>
              <a:buFont typeface="Calibri"/>
              <a:buNone/>
            </a:pPr>
            <a:r>
              <a:rPr b="0" i="0" lang="zh-TW" sz="3000" u="none" cap="none" strike="noStrike">
                <a:solidFill>
                  <a:srgbClr val="0C0C0C"/>
                </a:solidFill>
                <a:latin typeface="Calibri"/>
                <a:ea typeface="Calibri"/>
                <a:cs typeface="Calibri"/>
                <a:sym typeface="Calibri"/>
              </a:rPr>
              <a:t>詞向量</a:t>
            </a:r>
            <a:r>
              <a:rPr lang="zh-TW" sz="3000">
                <a:solidFill>
                  <a:srgbClr val="0C0C0C"/>
                </a:solidFill>
                <a:latin typeface="Calibri"/>
                <a:ea typeface="Calibri"/>
                <a:cs typeface="Calibri"/>
                <a:sym typeface="Calibri"/>
              </a:rPr>
              <a:t>應用</a:t>
            </a:r>
            <a:endParaRPr b="0" i="0" sz="3000" u="none" cap="none" strike="noStrike">
              <a:solidFill>
                <a:srgbClr val="1A1A1A"/>
              </a:solidFill>
              <a:latin typeface="Arial"/>
              <a:ea typeface="Arial"/>
              <a:cs typeface="Arial"/>
              <a:sym typeface="Arial"/>
            </a:endParaRPr>
          </a:p>
        </p:txBody>
      </p:sp>
      <p:pic>
        <p:nvPicPr>
          <p:cNvPr id="252" name="Google Shape;252;p41" title="text mining 11 application">
            <a:hlinkClick r:id="rId3"/>
          </p:cNvPr>
          <p:cNvPicPr preferRelativeResize="0"/>
          <p:nvPr/>
        </p:nvPicPr>
        <p:blipFill>
          <a:blip r:embed="rId4">
            <a:alphaModFix/>
          </a:blip>
          <a:stretch>
            <a:fillRect/>
          </a:stretch>
        </p:blipFill>
        <p:spPr>
          <a:xfrm>
            <a:off x="2286000" y="857249"/>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80000"/>
              </a:lnSpc>
              <a:spcBef>
                <a:spcPts val="0"/>
              </a:spcBef>
              <a:spcAft>
                <a:spcPts val="0"/>
              </a:spcAft>
              <a:buClr>
                <a:srgbClr val="0C0C0C"/>
              </a:buClr>
              <a:buSzPts val="3600"/>
              <a:buFont typeface="Calibri"/>
              <a:buNone/>
            </a:pPr>
            <a:r>
              <a:rPr b="0" i="0" lang="zh-TW" sz="3000" u="none" cap="none" strike="noStrike">
                <a:solidFill>
                  <a:srgbClr val="0C0C0C"/>
                </a:solidFill>
                <a:latin typeface="Calibri"/>
                <a:ea typeface="Calibri"/>
                <a:cs typeface="Calibri"/>
                <a:sym typeface="Calibri"/>
              </a:rPr>
              <a:t>神奇的詞向量</a:t>
            </a:r>
            <a:endParaRPr b="0" i="0" sz="3000" u="none" cap="none" strike="noStrike">
              <a:solidFill>
                <a:srgbClr val="1A1A1A"/>
              </a:solidFill>
              <a:latin typeface="Arial"/>
              <a:ea typeface="Arial"/>
              <a:cs typeface="Arial"/>
              <a:sym typeface="Arial"/>
            </a:endParaRPr>
          </a:p>
        </p:txBody>
      </p:sp>
      <p:sp>
        <p:nvSpPr>
          <p:cNvPr id="258" name="Google Shape;258;p42"/>
          <p:cNvSpPr txBox="1"/>
          <p:nvPr/>
        </p:nvSpPr>
        <p:spPr>
          <a:xfrm>
            <a:off x="470550" y="975375"/>
            <a:ext cx="3393900" cy="3872100"/>
          </a:xfrm>
          <a:prstGeom prst="rect">
            <a:avLst/>
          </a:prstGeom>
          <a:noFill/>
          <a:ln>
            <a:noFill/>
          </a:ln>
        </p:spPr>
        <p:txBody>
          <a:bodyPr anchorCtr="0" anchor="t" bIns="45700" lIns="45700" spcFirstLastPara="1" rIns="45700" wrap="square" tIns="45700">
            <a:noAutofit/>
          </a:bodyPr>
          <a:lstStyle/>
          <a:p>
            <a:pPr indent="-355600" lvl="0" marL="355600" marR="0" rtl="0" algn="l">
              <a:lnSpc>
                <a:spcPct val="90000"/>
              </a:lnSpc>
              <a:spcBef>
                <a:spcPts val="0"/>
              </a:spcBef>
              <a:spcAft>
                <a:spcPts val="0"/>
              </a:spcAft>
              <a:buClr>
                <a:srgbClr val="FF9999"/>
              </a:buClr>
              <a:buSzPts val="2800"/>
              <a:buFont typeface="Noto Sans Symbols"/>
              <a:buChar char="•"/>
            </a:pPr>
            <a:r>
              <a:rPr b="0" i="0" lang="zh-TW" sz="2800" u="none" cap="none" strike="noStrike">
                <a:solidFill>
                  <a:srgbClr val="000000"/>
                </a:solidFill>
                <a:latin typeface="Calibri"/>
                <a:ea typeface="Calibri"/>
                <a:cs typeface="Calibri"/>
                <a:sym typeface="Calibri"/>
              </a:rPr>
              <a:t>計算詞之間的距離</a:t>
            </a:r>
            <a:endParaRPr b="0" i="0" sz="2800" u="none" cap="none" strike="noStrike">
              <a:solidFill>
                <a:srgbClr val="000000"/>
              </a:solidFill>
              <a:latin typeface="Calibri"/>
              <a:ea typeface="Calibri"/>
              <a:cs typeface="Calibri"/>
              <a:sym typeface="Calibri"/>
            </a:endParaRPr>
          </a:p>
          <a:p>
            <a:pPr indent="-311150" lvl="1" marL="803275" marR="0" rtl="0" algn="l">
              <a:lnSpc>
                <a:spcPct val="90000"/>
              </a:lnSpc>
              <a:spcBef>
                <a:spcPts val="4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同義、反義</a:t>
            </a:r>
            <a:endParaRPr b="0" i="0" sz="2400" u="none" cap="none" strike="noStrike">
              <a:solidFill>
                <a:srgbClr val="000000"/>
              </a:solidFill>
              <a:latin typeface="Calibri"/>
              <a:ea typeface="Calibri"/>
              <a:cs typeface="Calibri"/>
              <a:sym typeface="Calibri"/>
            </a:endParaRPr>
          </a:p>
          <a:p>
            <a:pPr indent="-311150" lvl="1" marL="803275" marR="0" rtl="0" algn="l">
              <a:lnSpc>
                <a:spcPct val="90000"/>
              </a:lnSpc>
              <a:spcBef>
                <a:spcPts val="6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Cosine-similarity</a:t>
            </a:r>
            <a:endParaRPr b="0" i="0" sz="2000" u="none" cap="none" strike="noStrike">
              <a:solidFill>
                <a:srgbClr val="595959"/>
              </a:solidFill>
              <a:latin typeface="Arial"/>
              <a:ea typeface="Arial"/>
              <a:cs typeface="Arial"/>
              <a:sym typeface="Arial"/>
            </a:endParaRPr>
          </a:p>
        </p:txBody>
      </p:sp>
      <p:sp>
        <p:nvSpPr>
          <p:cNvPr id="259" name="Google Shape;259;p42"/>
          <p:cNvSpPr txBox="1"/>
          <p:nvPr/>
        </p:nvSpPr>
        <p:spPr>
          <a:xfrm>
            <a:off x="4491990" y="1372750"/>
            <a:ext cx="3566100" cy="2263200"/>
          </a:xfrm>
          <a:prstGeom prst="rect">
            <a:avLst/>
          </a:prstGeom>
          <a:noFill/>
          <a:ln>
            <a:noFill/>
          </a:ln>
        </p:spPr>
        <p:txBody>
          <a:bodyPr anchorCtr="0" anchor="t" bIns="45700" lIns="45700" spcFirstLastPara="1" rIns="45700" wrap="square" tIns="45700">
            <a:noAutofit/>
          </a:bodyPr>
          <a:lstStyle/>
          <a:p>
            <a:pPr indent="-355600" lvl="0" marL="355600" marR="0" rtl="0" algn="l">
              <a:lnSpc>
                <a:spcPct val="90000"/>
              </a:lnSpc>
              <a:spcBef>
                <a:spcPts val="0"/>
              </a:spcBef>
              <a:spcAft>
                <a:spcPts val="0"/>
              </a:spcAft>
              <a:buClr>
                <a:srgbClr val="FF9999"/>
              </a:buClr>
              <a:buSzPts val="2800"/>
              <a:buFont typeface="Noto Sans Symbols"/>
              <a:buChar char="•"/>
            </a:pPr>
            <a:r>
              <a:rPr b="0" i="0" lang="zh-TW" sz="2800" u="none" cap="none" strike="noStrike">
                <a:solidFill>
                  <a:srgbClr val="000000"/>
                </a:solidFill>
                <a:latin typeface="Calibri"/>
                <a:ea typeface="Calibri"/>
                <a:cs typeface="Calibri"/>
                <a:sym typeface="Calibri"/>
              </a:rPr>
              <a:t>計算字詞間的關係</a:t>
            </a:r>
            <a:endParaRPr b="0" i="0" sz="2800" u="none" cap="none" strike="noStrike">
              <a:solidFill>
                <a:srgbClr val="000000"/>
              </a:solidFill>
              <a:latin typeface="Calibri"/>
              <a:ea typeface="Calibri"/>
              <a:cs typeface="Calibri"/>
              <a:sym typeface="Calibri"/>
            </a:endParaRPr>
          </a:p>
          <a:p>
            <a:pPr indent="-311150" lvl="1" marL="803275" marR="0" rtl="0" algn="l">
              <a:lnSpc>
                <a:spcPct val="90000"/>
              </a:lnSpc>
              <a:spcBef>
                <a:spcPts val="400"/>
              </a:spcBef>
              <a:spcAft>
                <a:spcPts val="0"/>
              </a:spcAft>
              <a:buClr>
                <a:srgbClr val="99CC00"/>
              </a:buClr>
              <a:buSzPts val="2400"/>
              <a:buFont typeface="Noto Sans Symbols"/>
              <a:buChar char="•"/>
            </a:pPr>
            <a:r>
              <a:rPr b="0" i="0" lang="zh-TW" sz="2400" u="none" cap="none" strike="noStrike">
                <a:solidFill>
                  <a:srgbClr val="000000"/>
                </a:solidFill>
                <a:latin typeface="Calibri"/>
                <a:ea typeface="Calibri"/>
                <a:cs typeface="Calibri"/>
                <a:sym typeface="Calibri"/>
              </a:rPr>
              <a:t>老鼠跟大米</a:t>
            </a:r>
            <a:endParaRPr b="0" i="0" sz="2400" u="none" cap="none" strike="noStrike">
              <a:solidFill>
                <a:srgbClr val="000000"/>
              </a:solidFill>
              <a:latin typeface="Calibri"/>
              <a:ea typeface="Calibri"/>
              <a:cs typeface="Calibri"/>
              <a:sym typeface="Calibri"/>
            </a:endParaRPr>
          </a:p>
        </p:txBody>
      </p:sp>
      <p:cxnSp>
        <p:nvCxnSpPr>
          <p:cNvPr id="260" name="Google Shape;260;p42"/>
          <p:cNvCxnSpPr/>
          <p:nvPr/>
        </p:nvCxnSpPr>
        <p:spPr>
          <a:xfrm flipH="1" rot="10800000">
            <a:off x="1722337" y="2632559"/>
            <a:ext cx="1481700" cy="1203900"/>
          </a:xfrm>
          <a:prstGeom prst="straightConnector1">
            <a:avLst/>
          </a:prstGeom>
          <a:noFill/>
          <a:ln cap="flat" cmpd="thickThin" w="55000">
            <a:solidFill>
              <a:srgbClr val="5D9DC8"/>
            </a:solidFill>
            <a:prstDash val="solid"/>
            <a:round/>
            <a:headEnd len="sm" w="sm" type="none"/>
            <a:tailEnd len="med" w="med" type="triangle"/>
          </a:ln>
        </p:spPr>
      </p:cxnSp>
      <p:cxnSp>
        <p:nvCxnSpPr>
          <p:cNvPr id="261" name="Google Shape;261;p42"/>
          <p:cNvCxnSpPr/>
          <p:nvPr/>
        </p:nvCxnSpPr>
        <p:spPr>
          <a:xfrm>
            <a:off x="1722337" y="3849690"/>
            <a:ext cx="1446600" cy="225000"/>
          </a:xfrm>
          <a:prstGeom prst="straightConnector1">
            <a:avLst/>
          </a:prstGeom>
          <a:noFill/>
          <a:ln cap="flat" cmpd="thickThin" w="55000">
            <a:solidFill>
              <a:srgbClr val="78909C"/>
            </a:solidFill>
            <a:prstDash val="solid"/>
            <a:round/>
            <a:headEnd len="sm" w="sm" type="none"/>
            <a:tailEnd len="med" w="med" type="triangle"/>
          </a:ln>
        </p:spPr>
      </p:cxnSp>
      <p:cxnSp>
        <p:nvCxnSpPr>
          <p:cNvPr id="262" name="Google Shape;262;p42"/>
          <p:cNvCxnSpPr/>
          <p:nvPr/>
        </p:nvCxnSpPr>
        <p:spPr>
          <a:xfrm flipH="1">
            <a:off x="2745499" y="2672142"/>
            <a:ext cx="423300" cy="1336200"/>
          </a:xfrm>
          <a:prstGeom prst="straightConnector1">
            <a:avLst/>
          </a:prstGeom>
          <a:noFill/>
          <a:ln cap="flat" cmpd="thickThin" w="55000">
            <a:solidFill>
              <a:srgbClr val="7F7F7F"/>
            </a:solidFill>
            <a:prstDash val="dash"/>
            <a:round/>
            <a:headEnd len="sm" w="sm" type="none"/>
            <a:tailEnd len="sm" w="sm" type="none"/>
          </a:ln>
        </p:spPr>
      </p:cxnSp>
      <p:sp>
        <p:nvSpPr>
          <p:cNvPr id="263" name="Google Shape;263;p42"/>
          <p:cNvSpPr txBox="1"/>
          <p:nvPr/>
        </p:nvSpPr>
        <p:spPr>
          <a:xfrm>
            <a:off x="388575" y="4216975"/>
            <a:ext cx="4491300" cy="3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zh-TW" sz="2400" u="none" cap="none" strike="noStrike">
                <a:solidFill>
                  <a:srgbClr val="212121"/>
                </a:solidFill>
                <a:latin typeface="Calibri"/>
                <a:ea typeface="Calibri"/>
                <a:cs typeface="Calibri"/>
                <a:sym typeface="Calibri"/>
              </a:rPr>
              <a:t>在你 (U) 身上看見部份的自己 (I)</a:t>
            </a:r>
            <a:endParaRPr b="1" i="0" sz="2400" u="none" cap="none" strike="noStrike">
              <a:solidFill>
                <a:srgbClr val="212121"/>
              </a:solidFill>
              <a:latin typeface="Calibri"/>
              <a:ea typeface="Calibri"/>
              <a:cs typeface="Calibri"/>
              <a:sym typeface="Calibri"/>
            </a:endParaRPr>
          </a:p>
        </p:txBody>
      </p:sp>
      <p:sp>
        <p:nvSpPr>
          <p:cNvPr id="264" name="Google Shape;264;p42"/>
          <p:cNvSpPr txBox="1"/>
          <p:nvPr/>
        </p:nvSpPr>
        <p:spPr>
          <a:xfrm>
            <a:off x="3151156" y="2526603"/>
            <a:ext cx="6351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zh-TW" sz="1800" u="none" cap="none" strike="noStrike">
                <a:solidFill>
                  <a:srgbClr val="000000"/>
                </a:solidFill>
                <a:latin typeface="Calibri"/>
                <a:ea typeface="Calibri"/>
                <a:cs typeface="Calibri"/>
                <a:sym typeface="Calibri"/>
              </a:rPr>
              <a:t>Ｉ</a:t>
            </a:r>
            <a:endParaRPr b="0" i="0" sz="1400" u="none" cap="none" strike="noStrike">
              <a:solidFill>
                <a:srgbClr val="000000"/>
              </a:solidFill>
              <a:latin typeface="Arial"/>
              <a:ea typeface="Arial"/>
              <a:cs typeface="Arial"/>
              <a:sym typeface="Arial"/>
            </a:endParaRPr>
          </a:p>
        </p:txBody>
      </p:sp>
      <p:sp>
        <p:nvSpPr>
          <p:cNvPr id="265" name="Google Shape;265;p42"/>
          <p:cNvSpPr txBox="1"/>
          <p:nvPr/>
        </p:nvSpPr>
        <p:spPr>
          <a:xfrm>
            <a:off x="3074239" y="3911066"/>
            <a:ext cx="6351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zh-TW" sz="1800" u="none" cap="none" strike="noStrike">
                <a:solidFill>
                  <a:srgbClr val="000000"/>
                </a:solidFill>
                <a:latin typeface="Calibri"/>
                <a:ea typeface="Calibri"/>
                <a:cs typeface="Calibri"/>
                <a:sym typeface="Calibri"/>
              </a:rPr>
              <a:t>Ｕ</a:t>
            </a:r>
            <a:endParaRPr b="1" i="0" sz="1800" u="none" cap="none" strike="noStrike">
              <a:solidFill>
                <a:srgbClr val="000000"/>
              </a:solidFill>
              <a:latin typeface="Calibri"/>
              <a:ea typeface="Calibri"/>
              <a:cs typeface="Calibri"/>
              <a:sym typeface="Calibri"/>
            </a:endParaRPr>
          </a:p>
        </p:txBody>
      </p:sp>
      <p:sp>
        <p:nvSpPr>
          <p:cNvPr id="266" name="Google Shape;266;p42"/>
          <p:cNvSpPr txBox="1"/>
          <p:nvPr/>
        </p:nvSpPr>
        <p:spPr>
          <a:xfrm>
            <a:off x="4769777" y="2758282"/>
            <a:ext cx="811500" cy="3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老鼠</a:t>
            </a:r>
            <a:endParaRPr b="0" i="0" sz="1400" u="none" cap="none" strike="noStrike">
              <a:solidFill>
                <a:srgbClr val="000000"/>
              </a:solidFill>
              <a:latin typeface="Arial"/>
              <a:ea typeface="Arial"/>
              <a:cs typeface="Arial"/>
              <a:sym typeface="Arial"/>
            </a:endParaRPr>
          </a:p>
        </p:txBody>
      </p:sp>
      <p:sp>
        <p:nvSpPr>
          <p:cNvPr id="267" name="Google Shape;267;p42"/>
          <p:cNvSpPr/>
          <p:nvPr/>
        </p:nvSpPr>
        <p:spPr>
          <a:xfrm>
            <a:off x="5651764" y="2824437"/>
            <a:ext cx="194100" cy="132300"/>
          </a:xfrm>
          <a:prstGeom prst="ellipse">
            <a:avLst/>
          </a:prstGeom>
          <a:solidFill>
            <a:srgbClr val="FFAB40"/>
          </a:solidFill>
          <a:ln cap="flat" cmpd="sng" w="12700">
            <a:solidFill>
              <a:srgbClr val="4B91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8" name="Google Shape;268;p42"/>
          <p:cNvSpPr/>
          <p:nvPr/>
        </p:nvSpPr>
        <p:spPr>
          <a:xfrm>
            <a:off x="7268263" y="2356579"/>
            <a:ext cx="194100" cy="132300"/>
          </a:xfrm>
          <a:prstGeom prst="ellipse">
            <a:avLst/>
          </a:prstGeom>
          <a:solidFill>
            <a:srgbClr val="FFAB40"/>
          </a:solidFill>
          <a:ln cap="flat" cmpd="sng" w="12700">
            <a:solidFill>
              <a:srgbClr val="4B91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9" name="Google Shape;269;p42"/>
          <p:cNvSpPr txBox="1"/>
          <p:nvPr/>
        </p:nvSpPr>
        <p:spPr>
          <a:xfrm>
            <a:off x="7515218" y="2118422"/>
            <a:ext cx="853200" cy="3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大米</a:t>
            </a:r>
            <a:endParaRPr b="0" i="0" sz="1400" u="none" cap="none" strike="noStrike">
              <a:solidFill>
                <a:srgbClr val="000000"/>
              </a:solidFill>
              <a:latin typeface="Arial"/>
              <a:ea typeface="Arial"/>
              <a:cs typeface="Arial"/>
              <a:sym typeface="Arial"/>
            </a:endParaRPr>
          </a:p>
        </p:txBody>
      </p:sp>
      <p:cxnSp>
        <p:nvCxnSpPr>
          <p:cNvPr id="270" name="Google Shape;270;p42"/>
          <p:cNvCxnSpPr>
            <a:stCxn id="267" idx="7"/>
            <a:endCxn id="268" idx="2"/>
          </p:cNvCxnSpPr>
          <p:nvPr/>
        </p:nvCxnSpPr>
        <p:spPr>
          <a:xfrm flipH="1" rot="10800000">
            <a:off x="5817439" y="2422612"/>
            <a:ext cx="1450800" cy="421200"/>
          </a:xfrm>
          <a:prstGeom prst="straightConnector1">
            <a:avLst/>
          </a:prstGeom>
          <a:noFill/>
          <a:ln cap="flat" cmpd="thickThin" w="55000">
            <a:solidFill>
              <a:srgbClr val="5D9DC8"/>
            </a:solidFill>
            <a:prstDash val="solid"/>
            <a:round/>
            <a:headEnd len="sm" w="sm" type="none"/>
            <a:tailEnd len="med" w="med" type="triangle"/>
          </a:ln>
        </p:spPr>
      </p:cxnSp>
      <p:sp>
        <p:nvSpPr>
          <p:cNvPr id="271" name="Google Shape;271;p42"/>
          <p:cNvSpPr txBox="1"/>
          <p:nvPr/>
        </p:nvSpPr>
        <p:spPr>
          <a:xfrm>
            <a:off x="4868929" y="3479809"/>
            <a:ext cx="822600" cy="3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我</a:t>
            </a:r>
            <a:endParaRPr b="0" i="0" sz="1400" u="none" cap="none" strike="noStrike">
              <a:solidFill>
                <a:srgbClr val="000000"/>
              </a:solidFill>
              <a:latin typeface="Arial"/>
              <a:ea typeface="Arial"/>
              <a:cs typeface="Arial"/>
              <a:sym typeface="Arial"/>
            </a:endParaRPr>
          </a:p>
        </p:txBody>
      </p:sp>
      <p:sp>
        <p:nvSpPr>
          <p:cNvPr id="272" name="Google Shape;272;p42"/>
          <p:cNvSpPr/>
          <p:nvPr/>
        </p:nvSpPr>
        <p:spPr>
          <a:xfrm>
            <a:off x="5815117" y="3545964"/>
            <a:ext cx="194100" cy="132300"/>
          </a:xfrm>
          <a:prstGeom prst="ellipse">
            <a:avLst/>
          </a:prstGeom>
          <a:solidFill>
            <a:srgbClr val="FFAB40"/>
          </a:solidFill>
          <a:ln cap="flat" cmpd="sng" w="12700">
            <a:solidFill>
              <a:srgbClr val="4B91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3" name="Google Shape;273;p42"/>
          <p:cNvSpPr/>
          <p:nvPr/>
        </p:nvSpPr>
        <p:spPr>
          <a:xfrm>
            <a:off x="7431616" y="3078106"/>
            <a:ext cx="194100" cy="132300"/>
          </a:xfrm>
          <a:prstGeom prst="ellipse">
            <a:avLst/>
          </a:prstGeom>
          <a:solidFill>
            <a:srgbClr val="FFAB40"/>
          </a:solidFill>
          <a:ln cap="flat" cmpd="sng" w="12700">
            <a:solidFill>
              <a:srgbClr val="4B91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4" name="Google Shape;274;p42"/>
          <p:cNvSpPr txBox="1"/>
          <p:nvPr/>
        </p:nvSpPr>
        <p:spPr>
          <a:xfrm>
            <a:off x="7537452" y="2839949"/>
            <a:ext cx="894600" cy="3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Calibri"/>
                <a:ea typeface="Calibri"/>
                <a:cs typeface="Calibri"/>
                <a:sym typeface="Calibri"/>
              </a:rPr>
              <a:t>你</a:t>
            </a:r>
            <a:endParaRPr b="0" i="0" sz="1400" u="none" cap="none" strike="noStrike">
              <a:solidFill>
                <a:srgbClr val="000000"/>
              </a:solidFill>
              <a:latin typeface="Arial"/>
              <a:ea typeface="Arial"/>
              <a:cs typeface="Arial"/>
              <a:sym typeface="Arial"/>
            </a:endParaRPr>
          </a:p>
        </p:txBody>
      </p:sp>
      <p:cxnSp>
        <p:nvCxnSpPr>
          <p:cNvPr id="275" name="Google Shape;275;p42"/>
          <p:cNvCxnSpPr>
            <a:stCxn id="272" idx="7"/>
            <a:endCxn id="273" idx="2"/>
          </p:cNvCxnSpPr>
          <p:nvPr/>
        </p:nvCxnSpPr>
        <p:spPr>
          <a:xfrm flipH="1" rot="10800000">
            <a:off x="5980792" y="3144139"/>
            <a:ext cx="1450800" cy="421200"/>
          </a:xfrm>
          <a:prstGeom prst="straightConnector1">
            <a:avLst/>
          </a:prstGeom>
          <a:noFill/>
          <a:ln cap="flat" cmpd="thickThin" w="55000">
            <a:solidFill>
              <a:srgbClr val="5D9DC8"/>
            </a:solidFill>
            <a:prstDash val="solid"/>
            <a:round/>
            <a:headEnd len="sm" w="sm" type="none"/>
            <a:tailEnd len="med" w="med" type="triangle"/>
          </a:ln>
        </p:spPr>
      </p:cxnSp>
      <p:sp>
        <p:nvSpPr>
          <p:cNvPr id="276" name="Google Shape;276;p42"/>
          <p:cNvSpPr txBox="1"/>
          <p:nvPr/>
        </p:nvSpPr>
        <p:spPr>
          <a:xfrm>
            <a:off x="5098142" y="4212194"/>
            <a:ext cx="3270000" cy="3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zh-TW" sz="2400" u="none" cap="none" strike="noStrike">
                <a:solidFill>
                  <a:srgbClr val="212121"/>
                </a:solidFill>
                <a:latin typeface="Calibri"/>
                <a:ea typeface="Calibri"/>
                <a:cs typeface="Calibri"/>
                <a:sym typeface="Calibri"/>
              </a:rPr>
              <a:t>找出你我之間的關係</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470552" y="139775"/>
            <a:ext cx="8079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70000"/>
              </a:lnSpc>
              <a:spcBef>
                <a:spcPts val="0"/>
              </a:spcBef>
              <a:spcAft>
                <a:spcPts val="0"/>
              </a:spcAft>
              <a:buClr>
                <a:srgbClr val="0C0C0C"/>
              </a:buClr>
              <a:buSzPts val="3060"/>
              <a:buFont typeface="Calibri"/>
              <a:buNone/>
            </a:pPr>
            <a:r>
              <a:rPr b="0" i="0" lang="zh-TW" sz="2400" u="none" cap="none" strike="noStrike">
                <a:solidFill>
                  <a:srgbClr val="0C0C0C"/>
                </a:solidFill>
                <a:latin typeface="Calibri"/>
                <a:ea typeface="Calibri"/>
                <a:cs typeface="Calibri"/>
                <a:sym typeface="Calibri"/>
              </a:rPr>
              <a:t>From Stanford University Natural </a:t>
            </a:r>
            <a:endParaRPr b="0" i="0" sz="2400" u="none" cap="none" strike="noStrike">
              <a:solidFill>
                <a:schemeClr val="dk1"/>
              </a:solidFill>
              <a:latin typeface="Arial"/>
              <a:ea typeface="Arial"/>
              <a:cs typeface="Arial"/>
              <a:sym typeface="Arial"/>
            </a:endParaRPr>
          </a:p>
          <a:p>
            <a:pPr indent="0" lvl="0" marL="0" marR="0" rtl="0" algn="l">
              <a:lnSpc>
                <a:spcPct val="70000"/>
              </a:lnSpc>
              <a:spcBef>
                <a:spcPts val="0"/>
              </a:spcBef>
              <a:spcAft>
                <a:spcPts val="0"/>
              </a:spcAft>
              <a:buClr>
                <a:srgbClr val="0C0C0C"/>
              </a:buClr>
              <a:buSzPts val="3060"/>
              <a:buFont typeface="Calibri"/>
              <a:buNone/>
            </a:pPr>
            <a:r>
              <a:rPr b="0" i="0" lang="zh-TW" sz="2400" u="none" cap="none" strike="noStrike">
                <a:solidFill>
                  <a:srgbClr val="0C0C0C"/>
                </a:solidFill>
                <a:latin typeface="Calibri"/>
                <a:ea typeface="Calibri"/>
                <a:cs typeface="Calibri"/>
                <a:sym typeface="Calibri"/>
              </a:rPr>
              <a:t>Language Processing Group GloVe Project</a:t>
            </a:r>
            <a:endParaRPr b="0" i="0" sz="2400" u="none" cap="none" strike="noStrike">
              <a:solidFill>
                <a:srgbClr val="1A1A1A"/>
              </a:solidFill>
              <a:latin typeface="Arial"/>
              <a:ea typeface="Arial"/>
              <a:cs typeface="Arial"/>
              <a:sym typeface="Arial"/>
            </a:endParaRPr>
          </a:p>
        </p:txBody>
      </p:sp>
      <p:pic>
        <p:nvPicPr>
          <p:cNvPr descr="http://nlp.stanford.edu/projects/glove/images/man_woman.jpg" id="282" name="Google Shape;282;p43"/>
          <p:cNvPicPr preferRelativeResize="0"/>
          <p:nvPr/>
        </p:nvPicPr>
        <p:blipFill rotWithShape="1">
          <a:blip r:embed="rId3">
            <a:alphaModFix/>
          </a:blip>
          <a:srcRect b="0" l="0" r="0" t="0"/>
          <a:stretch/>
        </p:blipFill>
        <p:spPr>
          <a:xfrm>
            <a:off x="2128999" y="932251"/>
            <a:ext cx="4886000" cy="3786675"/>
          </a:xfrm>
          <a:prstGeom prst="rect">
            <a:avLst/>
          </a:prstGeom>
          <a:noFill/>
          <a:ln>
            <a:noFill/>
          </a:ln>
        </p:spPr>
      </p:pic>
      <p:sp>
        <p:nvSpPr>
          <p:cNvPr id="283" name="Google Shape;283;p43"/>
          <p:cNvSpPr/>
          <p:nvPr/>
        </p:nvSpPr>
        <p:spPr>
          <a:xfrm rot="-1059074">
            <a:off x="965022" y="1527571"/>
            <a:ext cx="4043572" cy="752755"/>
          </a:xfrm>
          <a:prstGeom prst="rect">
            <a:avLst/>
          </a:prstGeom>
          <a:solidFill>
            <a:srgbClr val="FFFFFF"/>
          </a:solidFill>
          <a:ln cap="flat" cmpd="sng" w="762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zh-TW" sz="3000" u="none" cap="none" strike="noStrike">
                <a:solidFill>
                  <a:srgbClr val="C00000"/>
                </a:solidFill>
                <a:latin typeface="Calibri"/>
                <a:ea typeface="Calibri"/>
                <a:cs typeface="Calibri"/>
                <a:sym typeface="Calibri"/>
              </a:rPr>
              <a:t>計算詞與詞的相似度</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sz="3000" u="none" cap="none" strike="noStrike">
                <a:solidFill>
                  <a:schemeClr val="dk1"/>
                </a:solidFill>
                <a:latin typeface="Arial"/>
                <a:ea typeface="Arial"/>
                <a:cs typeface="Arial"/>
                <a:sym typeface="Arial"/>
              </a:rPr>
              <a:t>程式範例</a:t>
            </a:r>
            <a:endParaRPr b="0" i="0" sz="2600" u="none" cap="none" strike="noStrike">
              <a:solidFill>
                <a:srgbClr val="1A1A1A"/>
              </a:solidFill>
              <a:latin typeface="Arial"/>
              <a:ea typeface="Arial"/>
              <a:cs typeface="Arial"/>
              <a:sym typeface="Arial"/>
            </a:endParaRPr>
          </a:p>
        </p:txBody>
      </p:sp>
      <p:pic>
        <p:nvPicPr>
          <p:cNvPr id="289" name="Google Shape;289;p44"/>
          <p:cNvPicPr preferRelativeResize="0"/>
          <p:nvPr/>
        </p:nvPicPr>
        <p:blipFill rotWithShape="1">
          <a:blip r:embed="rId3">
            <a:alphaModFix/>
          </a:blip>
          <a:srcRect b="0" l="0" r="0" t="0"/>
          <a:stretch/>
        </p:blipFill>
        <p:spPr>
          <a:xfrm>
            <a:off x="2268950" y="880625"/>
            <a:ext cx="4606100" cy="398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