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regular.fntdata"/><Relationship Id="rId25" Type="http://schemas.openxmlformats.org/officeDocument/2006/relationships/slide" Target="slides/slide19.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5.xml"/><Relationship Id="rId33" Type="http://schemas.openxmlformats.org/officeDocument/2006/relationships/font" Target="fonts/HelveticaNeueLight-boldItalic.fntdata"/><Relationship Id="rId10" Type="http://schemas.openxmlformats.org/officeDocument/2006/relationships/slide" Target="slides/slide4.xml"/><Relationship Id="rId32" Type="http://schemas.openxmlformats.org/officeDocument/2006/relationships/font" Target="fonts/HelveticaNeue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7b5e741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57b5e7416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7b5e741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57b5e7416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7b5e741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7b5e7416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7b5e741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57b5e7416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7b5e741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57b5e7416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7b5e741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57b5e7416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7b5e741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57b5e7416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b5e741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57b5e7416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7b5e741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57b5e7416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7b5e741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57b5e7416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7b5e7419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7b5e7419a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7b5e74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57b5e741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7b5e741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57b5e7416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7b5e741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57b5e7416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7b5e741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57b5e7416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7b5e741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57b5e7416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9"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www.youtube.com/watch?v=RXXvaOZ8sLI"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lucko515/tesla-stocks-predi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Yp1ybakCP1Y" TargetMode="Externa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www.youtube.com/watch?v=CwGEwhj1t04" TargetMode="Externa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link.zhihu.com/?target=https%3A//www.kaggle.com/c/jigsaw-toxic-comment-classification-challenge" TargetMode="External"/><Relationship Id="rId4" Type="http://schemas.openxmlformats.org/officeDocument/2006/relationships/hyperlink" Target="https://link.zhihu.com/?target=https%3A//www.kaggle.com/c/mercari-price-suggestion-challenge" TargetMode="External"/><Relationship Id="rId5" Type="http://schemas.openxmlformats.org/officeDocument/2006/relationships/hyperlink" Target="https://link.zhihu.com/?target=https%3A//www.kaggle.com/c/spooky-author-identification" TargetMode="External"/><Relationship Id="rId6" Type="http://schemas.openxmlformats.org/officeDocument/2006/relationships/hyperlink" Target="https://link.zhihu.com/?target=https%3A//www.kaggle.com/c/msk-redefining-cancer-treatment" TargetMode="External"/><Relationship Id="rId7" Type="http://schemas.openxmlformats.org/officeDocument/2006/relationships/hyperlink" Target="https://link.zhihu.com/?target=https%3A//www.kaggle.com/c/quora-question-pai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sookocheff.com/post/nlp/n-gram-modeling/" TargetMode="External"/><Relationship Id="rId4" Type="http://schemas.openxmlformats.org/officeDocument/2006/relationships/hyperlink" Target="https://zhuanlan.zhihu.com/p/32829048" TargetMode="External"/><Relationship Id="rId9" Type="http://schemas.openxmlformats.org/officeDocument/2006/relationships/hyperlink" Target="https://zhuanlan.zhihu.com/p/23114198" TargetMode="External"/><Relationship Id="rId5" Type="http://schemas.openxmlformats.org/officeDocument/2006/relationships/hyperlink" Target="https://www.analyticsvidhya.com/blog/2016/08/beginners-guide-to-topic-modeling-in-python/" TargetMode="External"/><Relationship Id="rId6" Type="http://schemas.openxmlformats.org/officeDocument/2006/relationships/hyperlink" Target="https://medium.com/mlreview/topic-modeling-with-scikit-learn-e80d33668730" TargetMode="External"/><Relationship Id="rId7" Type="http://schemas.openxmlformats.org/officeDocument/2006/relationships/hyperlink" Target="http://ai.stanford.edu/~ang/papers/nips01-lda.pdf" TargetMode="External"/><Relationship Id="rId8" Type="http://schemas.openxmlformats.org/officeDocument/2006/relationships/hyperlink" Target="http://www.victoriawy.com/wp-content/uploads/2017/12/LDA%E6%95%B0%E5%AD%A6%E5%85%AB%E5%8D%A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eBfNDbZGlY7Ns0hMi5kDjx8hMs1qilLp" TargetMode="External"/><Relationship Id="rId4" Type="http://schemas.openxmlformats.org/officeDocument/2006/relationships/hyperlink" Target="https://www.youtube.com/playlist?list=PL1f_B9coMEeAvsLxePN8VocV30kuspe0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gLjDm8SF3P4" TargetMode="Externa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chemeClr val="dk1"/>
              </a:buClr>
              <a:buSzPts val="4000"/>
              <a:buFont typeface="Arial"/>
              <a:buNone/>
            </a:pPr>
            <a:r>
              <a:rPr b="0" i="0" lang="zh-TW" sz="4000" u="none" cap="none" strike="noStrike">
                <a:solidFill>
                  <a:schemeClr val="dk1"/>
                </a:solidFill>
                <a:latin typeface="Microsoft JhengHei"/>
                <a:ea typeface="Microsoft JhengHei"/>
                <a:cs typeface="Microsoft JhengHei"/>
                <a:sym typeface="Microsoft JhengHei"/>
              </a:rPr>
              <a:t>自然語言處理與文字探勘</a:t>
            </a:r>
            <a:endParaRPr b="0" i="0" sz="4200" u="none" cap="none" strike="noStrike">
              <a:solidFill>
                <a:srgbClr val="1A1A1A"/>
              </a:solidFill>
              <a:latin typeface="Microsoft JhengHei"/>
              <a:ea typeface="Microsoft JhengHei"/>
              <a:cs typeface="Microsoft JhengHei"/>
              <a:sym typeface="Microsoft JhengHei"/>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zh-TW" sz="2500">
                <a:solidFill>
                  <a:srgbClr val="A6AAA9"/>
                </a:solidFill>
                <a:latin typeface="Arial"/>
                <a:ea typeface="Arial"/>
                <a:cs typeface="Arial"/>
                <a:sym typeface="Arial"/>
              </a:rPr>
              <a:t>陳縕儂</a:t>
            </a:r>
            <a:r>
              <a:rPr b="0" i="0" lang="zh-TW" sz="2500" u="none" cap="none" strike="noStrike">
                <a:solidFill>
                  <a:srgbClr val="A6AAA9"/>
                </a:solidFill>
                <a:latin typeface="Microsoft JhengHei"/>
                <a:ea typeface="Microsoft JhengHei"/>
                <a:cs typeface="Microsoft JhengHei"/>
                <a:sym typeface="Microsoft JhengHei"/>
              </a:rPr>
              <a:t>＆教研處</a:t>
            </a:r>
            <a:endParaRPr b="0" i="0" sz="2500" u="none" cap="none" strike="noStrike">
              <a:solidFill>
                <a:srgbClr val="A6AAA9"/>
              </a:solidFill>
              <a:latin typeface="Microsoft JhengHei"/>
              <a:ea typeface="Microsoft JhengHei"/>
              <a:cs typeface="Microsoft JhengHei"/>
              <a:sym typeface="Microsoft JhengHei"/>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Microsoft JhengHei"/>
              <a:ea typeface="Microsoft JhengHei"/>
              <a:cs typeface="Microsoft JhengHei"/>
              <a:sym typeface="Microsoft JhengHei"/>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建模流程</a:t>
            </a:r>
            <a:endParaRPr/>
          </a:p>
        </p:txBody>
      </p:sp>
      <p:pic>
        <p:nvPicPr>
          <p:cNvPr id="276" name="Google Shape;276;p45" title="text mining 16 NLP with RNN">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Text classification use LSTM</a:t>
            </a:r>
            <a:endParaRPr/>
          </a:p>
        </p:txBody>
      </p:sp>
      <p:pic>
        <p:nvPicPr>
          <p:cNvPr id="282" name="Google Shape;282;p46"/>
          <p:cNvPicPr preferRelativeResize="0"/>
          <p:nvPr/>
        </p:nvPicPr>
        <p:blipFill rotWithShape="1">
          <a:blip r:embed="rId3">
            <a:alphaModFix/>
          </a:blip>
          <a:srcRect b="0" l="0" r="0" t="0"/>
          <a:stretch/>
        </p:blipFill>
        <p:spPr>
          <a:xfrm>
            <a:off x="2651800" y="1381975"/>
            <a:ext cx="3714175" cy="297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470552" y="215975"/>
            <a:ext cx="81276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how to feed text data into LSTM network ?</a:t>
            </a:r>
            <a:endParaRPr/>
          </a:p>
        </p:txBody>
      </p:sp>
      <p:sp>
        <p:nvSpPr>
          <p:cNvPr id="288" name="Google Shape;288;p47"/>
          <p:cNvSpPr txBox="1"/>
          <p:nvPr/>
        </p:nvSpPr>
        <p:spPr>
          <a:xfrm>
            <a:off x="470550" y="985025"/>
            <a:ext cx="8520600" cy="1765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先把 text data 轉換成 id 格式</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word to id</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不在 word vector 的字 , 用別的 id 代表</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e.g. len(word)+1</a:t>
            </a:r>
            <a:endParaRPr b="0" i="0" sz="2000" u="none" cap="none" strike="noStrike">
              <a:solidFill>
                <a:srgbClr val="595959"/>
              </a:solidFill>
              <a:latin typeface="Arial"/>
              <a:ea typeface="Arial"/>
              <a:cs typeface="Arial"/>
              <a:sym typeface="Arial"/>
            </a:endParaRPr>
          </a:p>
        </p:txBody>
      </p:sp>
      <p:pic>
        <p:nvPicPr>
          <p:cNvPr id="289" name="Google Shape;289;p47"/>
          <p:cNvPicPr preferRelativeResize="0"/>
          <p:nvPr/>
        </p:nvPicPr>
        <p:blipFill rotWithShape="1">
          <a:blip r:embed="rId3">
            <a:alphaModFix/>
          </a:blip>
          <a:srcRect b="0" l="0" r="0" t="0"/>
          <a:stretch/>
        </p:blipFill>
        <p:spPr>
          <a:xfrm>
            <a:off x="0" y="2924173"/>
            <a:ext cx="9143999" cy="13832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embedding lookup table</a:t>
            </a:r>
            <a:endParaRPr/>
          </a:p>
        </p:txBody>
      </p:sp>
      <p:pic>
        <p:nvPicPr>
          <p:cNvPr id="295" name="Google Shape;295;p48"/>
          <p:cNvPicPr preferRelativeResize="0"/>
          <p:nvPr/>
        </p:nvPicPr>
        <p:blipFill rotWithShape="1">
          <a:blip r:embed="rId3">
            <a:alphaModFix/>
          </a:blip>
          <a:srcRect b="0" l="0" r="0" t="0"/>
          <a:stretch/>
        </p:blipFill>
        <p:spPr>
          <a:xfrm>
            <a:off x="588750" y="1802650"/>
            <a:ext cx="7894375" cy="152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程式練習時間</a:t>
            </a:r>
            <a:endParaRPr/>
          </a:p>
        </p:txBody>
      </p:sp>
      <p:sp>
        <p:nvSpPr>
          <p:cNvPr id="301" name="Google Shape;301;p49"/>
          <p:cNvSpPr txBox="1"/>
          <p:nvPr/>
        </p:nvSpPr>
        <p:spPr>
          <a:xfrm>
            <a:off x="470550" y="994675"/>
            <a:ext cx="8520600" cy="295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07_rnn_ptt_text_classification.ipynb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練習如何把 text data 轉換成 id 格式</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練習建構 embedding lookup table 接 LSTM network</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可嘗試 </a:t>
            </a:r>
            <a:endParaRPr b="0" i="0" sz="20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fine tune word vector (trainable = True)</a:t>
            </a:r>
            <a:endParaRPr b="0" i="0" sz="16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不 fine tune word vector (trainable = False)</a:t>
            </a:r>
            <a:endParaRPr b="0" i="0" sz="16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randon initialize embedding lookup table</a:t>
            </a:r>
            <a:endParaRPr b="0" i="0" sz="16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r">
              <a:lnSpc>
                <a:spcPct val="115000"/>
              </a:lnSpc>
              <a:spcBef>
                <a:spcPts val="1600"/>
              </a:spcBef>
              <a:spcAft>
                <a:spcPts val="1600"/>
              </a:spcAft>
              <a:buClr>
                <a:srgbClr val="000000"/>
              </a:buClr>
              <a:buSzPts val="1800"/>
              <a:buFont typeface="Arial"/>
              <a:buNone/>
            </a:pPr>
            <a:r>
              <a:rPr b="0" i="0" lang="zh-TW" sz="1800" u="sng" cap="none" strike="noStrike">
                <a:solidFill>
                  <a:srgbClr val="0097A7"/>
                </a:solidFill>
                <a:latin typeface="Arial"/>
                <a:ea typeface="Arial"/>
                <a:cs typeface="Arial"/>
                <a:sym typeface="Arial"/>
                <a:hlinkClick r:id="rId3"/>
              </a:rPr>
              <a:t>https://github.com/lucko515/tesla-stocks-prediction</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程式解說</a:t>
            </a:r>
            <a:endParaRPr/>
          </a:p>
        </p:txBody>
      </p:sp>
      <p:pic>
        <p:nvPicPr>
          <p:cNvPr id="307" name="Google Shape;307;p50" title="text mining 17 NLP with RNN code.mp4">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chemeClr val="dk1"/>
              </a:buClr>
              <a:buSzPts val="3200"/>
              <a:buFont typeface="Arial"/>
              <a:buNone/>
            </a:pPr>
            <a:r>
              <a:rPr lang="zh-TW" sz="3200">
                <a:solidFill>
                  <a:schemeClr val="dk1"/>
                </a:solidFill>
              </a:rPr>
              <a:t>BERT fine-tune</a:t>
            </a:r>
            <a:endParaRPr/>
          </a:p>
        </p:txBody>
      </p:sp>
      <p:sp>
        <p:nvSpPr>
          <p:cNvPr id="313" name="Google Shape;313;p51"/>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rtl="0" algn="l">
              <a:lnSpc>
                <a:spcPct val="80000"/>
              </a:lnSpc>
              <a:spcBef>
                <a:spcPts val="1200"/>
              </a:spcBef>
              <a:spcAft>
                <a:spcPts val="0"/>
              </a:spcAft>
              <a:buSzPts val="2500"/>
              <a:buNone/>
            </a:pPr>
            <a:r>
              <a:rPr lang="zh-TW"/>
              <a:t>程式實作</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BERT fine-tune</a:t>
            </a:r>
            <a:endParaRPr/>
          </a:p>
        </p:txBody>
      </p:sp>
      <p:pic>
        <p:nvPicPr>
          <p:cNvPr id="319" name="Google Shape;319;p52" title="Lecture 3.1 BERT">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70552" y="215975"/>
            <a:ext cx="77514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歡迎挑戰 kaggle text classification task</a:t>
            </a:r>
            <a:endParaRPr b="0" i="0" sz="2600" u="none" cap="none" strike="noStrike">
              <a:solidFill>
                <a:srgbClr val="1A1A1A"/>
              </a:solidFill>
              <a:latin typeface="Arial"/>
              <a:ea typeface="Arial"/>
              <a:cs typeface="Arial"/>
              <a:sym typeface="Arial"/>
            </a:endParaRPr>
          </a:p>
        </p:txBody>
      </p:sp>
      <p:sp>
        <p:nvSpPr>
          <p:cNvPr id="325" name="Google Shape;325;p53"/>
          <p:cNvSpPr txBox="1"/>
          <p:nvPr/>
        </p:nvSpPr>
        <p:spPr>
          <a:xfrm>
            <a:off x="470550" y="9560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3"/>
              </a:rPr>
              <a:t>Toxic Comment Classification Challenge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4"/>
              </a:rPr>
              <a:t>Mercari Price Suggestion Challenge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5"/>
              </a:rPr>
              <a:t>Spooky Author Identification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6"/>
              </a:rPr>
              <a:t>Personalized Medicine: Redefining Cancer Treatment</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7"/>
              </a:rPr>
              <a:t>Quora Question Pairs</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a:t>
            </a:r>
            <a:endParaRPr b="0" i="0" sz="2400" u="none" cap="none" strike="noStrike">
              <a:solidFill>
                <a:srgbClr val="5959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還不夠嗎 ? 可以看看別的主題</a:t>
            </a:r>
            <a:endParaRPr b="0" i="0" sz="2600" u="none" cap="none" strike="noStrike">
              <a:solidFill>
                <a:srgbClr val="1A1A1A"/>
              </a:solidFill>
              <a:latin typeface="Arial"/>
              <a:ea typeface="Arial"/>
              <a:cs typeface="Arial"/>
              <a:sym typeface="Arial"/>
            </a:endParaRPr>
          </a:p>
        </p:txBody>
      </p:sp>
      <p:sp>
        <p:nvSpPr>
          <p:cNvPr id="331" name="Google Shape;331;p54"/>
          <p:cNvSpPr txBox="1"/>
          <p:nvPr/>
        </p:nvSpPr>
        <p:spPr>
          <a:xfrm>
            <a:off x="470550" y="98502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N-Gram</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3"/>
              </a:rPr>
              <a:t>Modelling Natural Language with N-Gram Models</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4"/>
              </a:rPr>
              <a:t>自然語言處理中的 N-Gram 模型介紹</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Topic model</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5"/>
              </a:rPr>
              <a:t>Begineer guide to topic modelling in python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6"/>
              </a:rPr>
              <a:t>Topic modelling with scikit-learn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7"/>
              </a:rPr>
              <a:t>Latent Dirichlet Allocation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8"/>
              </a:rPr>
              <a:t>LDA 數學八卦</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9"/>
              </a:rPr>
              <a:t>手刻版 topic model</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Microsoft JhengHei"/>
              <a:buAutoNum type="arabicPeriod"/>
            </a:pPr>
            <a:r>
              <a:rPr b="1" lang="zh-TW" sz="2400">
                <a:latin typeface="Microsoft JhengHei"/>
                <a:ea typeface="Microsoft JhengHei"/>
                <a:cs typeface="Microsoft JhengHei"/>
                <a:sym typeface="Microsoft JhengHei"/>
              </a:rPr>
              <a:t>文本特徵建模練習</a:t>
            </a:r>
            <a:endParaRPr b="1" sz="2400">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None/>
            </a:pPr>
            <a:r>
              <a:t/>
            </a:r>
            <a:endParaRPr b="1" sz="2400">
              <a:latin typeface="Microsoft JhengHei"/>
              <a:ea typeface="Microsoft JhengHei"/>
              <a:cs typeface="Microsoft JhengHei"/>
              <a:sym typeface="Microsoft JhengHei"/>
            </a:endParaRPr>
          </a:p>
          <a:p>
            <a:pPr indent="-381000" lvl="0" marL="457200" marR="0" rtl="0" algn="l">
              <a:lnSpc>
                <a:spcPct val="115000"/>
              </a:lnSpc>
              <a:spcBef>
                <a:spcPts val="0"/>
              </a:spcBef>
              <a:spcAft>
                <a:spcPts val="0"/>
              </a:spcAft>
              <a:buClr>
                <a:srgbClr val="000000"/>
              </a:buClr>
              <a:buSzPts val="2400"/>
              <a:buFont typeface="Microsoft JhengHei"/>
              <a:buAutoNum type="arabicPeriod"/>
            </a:pPr>
            <a:r>
              <a:rPr b="1" lang="zh-TW" sz="2400">
                <a:latin typeface="Microsoft JhengHei"/>
                <a:ea typeface="Microsoft JhengHei"/>
                <a:cs typeface="Microsoft JhengHei"/>
                <a:sym typeface="Microsoft JhengHei"/>
              </a:rPr>
              <a:t>NLP with RNN</a:t>
            </a:r>
            <a:endParaRPr b="1" sz="2400">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None/>
            </a:pPr>
            <a:r>
              <a:t/>
            </a:r>
            <a:endParaRPr b="1" sz="2400">
              <a:latin typeface="Microsoft JhengHei"/>
              <a:ea typeface="Microsoft JhengHei"/>
              <a:cs typeface="Microsoft JhengHei"/>
              <a:sym typeface="Microsoft JhengHei"/>
            </a:endParaRPr>
          </a:p>
          <a:p>
            <a:pPr indent="-381000" lvl="0" marL="457200" rtl="0" algn="l">
              <a:lnSpc>
                <a:spcPct val="115000"/>
              </a:lnSpc>
              <a:spcBef>
                <a:spcPts val="0"/>
              </a:spcBef>
              <a:spcAft>
                <a:spcPts val="0"/>
              </a:spcAft>
              <a:buClr>
                <a:schemeClr val="dk1"/>
              </a:buClr>
              <a:buSzPts val="2400"/>
              <a:buFont typeface="Microsoft JhengHei"/>
              <a:buAutoNum type="arabicPeriod"/>
            </a:pPr>
            <a:r>
              <a:rPr b="1" lang="zh-TW" sz="2400">
                <a:solidFill>
                  <a:schemeClr val="dk1"/>
                </a:solidFill>
                <a:latin typeface="Microsoft JhengHei"/>
                <a:ea typeface="Microsoft JhengHei"/>
                <a:cs typeface="Microsoft JhengHei"/>
                <a:sym typeface="Microsoft JhengHei"/>
              </a:rPr>
              <a:t>BERT fine-tune </a:t>
            </a:r>
            <a:endParaRPr b="1" i="0" sz="2400" u="none" cap="none" strike="noStrike">
              <a:solidFill>
                <a:srgbClr val="000000"/>
              </a:solidFill>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Clr>
                <a:srgbClr val="000000"/>
              </a:buClr>
              <a:buSzPts val="2400"/>
              <a:buFont typeface="Arial"/>
              <a:buNone/>
            </a:pPr>
            <a:r>
              <a:rPr b="1" i="0" lang="zh-TW" sz="2400" u="none" cap="none" strike="noStrike">
                <a:solidFill>
                  <a:srgbClr val="000000"/>
                </a:solidFill>
                <a:latin typeface="Microsoft JhengHei"/>
                <a:ea typeface="Microsoft JhengHei"/>
                <a:cs typeface="Microsoft JhengHei"/>
                <a:sym typeface="Microsoft JhengHei"/>
              </a:rPr>
              <a:t>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p:txBody>
      </p:sp>
      <p:sp>
        <p:nvSpPr>
          <p:cNvPr id="234" name="Google Shape;234;p38"/>
          <p:cNvSpPr txBox="1"/>
          <p:nvPr/>
        </p:nvSpPr>
        <p:spPr>
          <a:xfrm>
            <a:off x="952500" y="3110926"/>
            <a:ext cx="5943000" cy="1153800"/>
          </a:xfrm>
          <a:prstGeom prst="rect">
            <a:avLst/>
          </a:prstGeom>
          <a:noFill/>
          <a:ln>
            <a:noFill/>
          </a:ln>
        </p:spPr>
        <p:txBody>
          <a:bodyPr anchorCtr="0" anchor="ctr" bIns="26775" lIns="26775" spcFirstLastPara="1" rIns="26775" wrap="square" tIns="26775">
            <a:noAutofit/>
          </a:bodyPr>
          <a:lstStyle/>
          <a:p>
            <a:pPr indent="-76200" lvl="0" marL="228600" rtl="0" algn="l">
              <a:spcBef>
                <a:spcPts val="0"/>
              </a:spcBef>
              <a:spcAft>
                <a:spcPts val="0"/>
              </a:spcAft>
              <a:buNone/>
            </a:pPr>
            <a:r>
              <a:rPr lang="zh-TW" sz="1700">
                <a:latin typeface="Helvetica Neue"/>
                <a:ea typeface="Helvetica Neue"/>
                <a:cs typeface="Helvetica Neue"/>
                <a:sym typeface="Helvetica Neue"/>
              </a:rPr>
              <a:t>講師投影片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rgbClr val="0000FF"/>
                </a:solidFill>
                <a:latin typeface="Helvetica Neue"/>
                <a:ea typeface="Helvetica Neue"/>
                <a:cs typeface="Helvetica Neue"/>
                <a:sym typeface="Helvetica Neue"/>
                <a:hlinkClick r:id="rId3"/>
              </a:rPr>
              <a:t>資料與投影片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rgbClr val="0000FF"/>
                </a:solidFill>
                <a:latin typeface="Helvetica Neue"/>
                <a:ea typeface="Helvetica Neue"/>
                <a:cs typeface="Helvetica Neue"/>
                <a:sym typeface="Helvetica Neue"/>
                <a:hlinkClick r:id="rId4"/>
              </a:rPr>
              <a:t>影片播放列表</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a:solidFill>
                  <a:srgbClr val="000000"/>
                </a:solidFill>
                <a:latin typeface="Helvetica Neue"/>
                <a:ea typeface="Helvetica Neue"/>
                <a:cs typeface="Helvetica Neue"/>
                <a:sym typeface="Helvetica Neue"/>
              </a:rPr>
              <a:t>程式碼：~/courses-tpe/NLP</a:t>
            </a:r>
            <a:endParaRPr sz="17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chemeClr val="dk1"/>
              </a:buClr>
              <a:buSzPts val="3200"/>
              <a:buFont typeface="Arial"/>
              <a:buNone/>
            </a:pPr>
            <a:r>
              <a:rPr b="0" i="0" lang="zh-TW" sz="3200" u="none" cap="none" strike="noStrike">
                <a:solidFill>
                  <a:schemeClr val="dk1"/>
                </a:solidFill>
                <a:latin typeface="Arial"/>
                <a:ea typeface="Arial"/>
                <a:cs typeface="Arial"/>
                <a:sym typeface="Arial"/>
              </a:rPr>
              <a:t>文本特徵建模練習</a:t>
            </a:r>
            <a:endParaRPr b="0" i="0" sz="4200" u="none" cap="none" strike="noStrike">
              <a:solidFill>
                <a:srgbClr val="56BADC"/>
              </a:solidFill>
              <a:latin typeface="Arial"/>
              <a:ea typeface="Arial"/>
              <a:cs typeface="Arial"/>
              <a:sym typeface="Arial"/>
            </a:endParaRPr>
          </a:p>
        </p:txBody>
      </p:sp>
      <p:sp>
        <p:nvSpPr>
          <p:cNvPr id="246" name="Google Shape;246;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rPr lang="zh-TW"/>
              <a:t>程式實作</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b="0" i="0" lang="zh-TW" sz="3000" u="none" cap="none" strike="noStrike">
                <a:solidFill>
                  <a:schemeClr val="dk1"/>
                </a:solidFill>
                <a:latin typeface="Arial"/>
                <a:ea typeface="Arial"/>
                <a:cs typeface="Arial"/>
                <a:sym typeface="Arial"/>
              </a:rPr>
              <a:t>程式練習時間</a:t>
            </a:r>
            <a:endParaRPr b="0" i="0" sz="2600" u="none" cap="none" strike="noStrike">
              <a:solidFill>
                <a:srgbClr val="1A1A1A"/>
              </a:solidFill>
              <a:latin typeface="Arial"/>
              <a:ea typeface="Arial"/>
              <a:cs typeface="Arial"/>
              <a:sym typeface="Arial"/>
            </a:endParaRPr>
          </a:p>
        </p:txBody>
      </p:sp>
      <p:sp>
        <p:nvSpPr>
          <p:cNvPr id="252" name="Google Shape;252;p41"/>
          <p:cNvSpPr txBox="1"/>
          <p:nvPr/>
        </p:nvSpPr>
        <p:spPr>
          <a:xfrm>
            <a:off x="470550" y="975375"/>
            <a:ext cx="80697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06_predict.ipynb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定義 y: 發文的推文多 or 噓文多 ?</a:t>
            </a:r>
            <a:endParaRPr b="0" i="0" sz="20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絕對差異定義 ? &gt; 20</a:t>
            </a:r>
            <a:endParaRPr b="0" i="0" sz="16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利用 bag of words, TF-IDF, average word2vec, doc2vec 各做一組 prediction model, 比較哪一組 features 最好</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程式解說</a:t>
            </a:r>
            <a:endParaRPr b="0" i="0" sz="2600" u="none" cap="none" strike="noStrike">
              <a:solidFill>
                <a:srgbClr val="1A1A1A"/>
              </a:solidFill>
              <a:latin typeface="Arial"/>
              <a:ea typeface="Arial"/>
              <a:cs typeface="Arial"/>
              <a:sym typeface="Arial"/>
            </a:endParaRPr>
          </a:p>
        </p:txBody>
      </p:sp>
      <p:pic>
        <p:nvPicPr>
          <p:cNvPr id="258" name="Google Shape;258;p42" title="text mining 15 model prediction cod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Each model’s AUC</a:t>
            </a:r>
            <a:endParaRPr b="0" i="0" sz="2600" u="none" cap="none" strike="noStrike">
              <a:solidFill>
                <a:srgbClr val="1A1A1A"/>
              </a:solidFill>
              <a:latin typeface="Arial"/>
              <a:ea typeface="Arial"/>
              <a:cs typeface="Arial"/>
              <a:sym typeface="Arial"/>
            </a:endParaRPr>
          </a:p>
        </p:txBody>
      </p:sp>
      <p:pic>
        <p:nvPicPr>
          <p:cNvPr id="264" name="Google Shape;264;p43"/>
          <p:cNvPicPr preferRelativeResize="0"/>
          <p:nvPr/>
        </p:nvPicPr>
        <p:blipFill rotWithShape="1">
          <a:blip r:embed="rId3">
            <a:alphaModFix/>
          </a:blip>
          <a:srcRect b="0" l="0" r="0" t="0"/>
          <a:stretch/>
        </p:blipFill>
        <p:spPr>
          <a:xfrm>
            <a:off x="2526501" y="1595476"/>
            <a:ext cx="3901050" cy="263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chemeClr val="dk1"/>
              </a:buClr>
              <a:buSzPts val="3200"/>
              <a:buFont typeface="Arial"/>
              <a:buNone/>
            </a:pPr>
            <a:r>
              <a:rPr lang="zh-TW" sz="3200">
                <a:solidFill>
                  <a:schemeClr val="dk1"/>
                </a:solidFill>
              </a:rPr>
              <a:t>NLP with RNN</a:t>
            </a:r>
            <a:endParaRPr/>
          </a:p>
        </p:txBody>
      </p:sp>
      <p:sp>
        <p:nvSpPr>
          <p:cNvPr id="270" name="Google Shape;270;p44"/>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rtl="0" algn="l">
              <a:lnSpc>
                <a:spcPct val="80000"/>
              </a:lnSpc>
              <a:spcBef>
                <a:spcPts val="1200"/>
              </a:spcBef>
              <a:spcAft>
                <a:spcPts val="0"/>
              </a:spcAft>
              <a:buSzPts val="2500"/>
              <a:buNone/>
            </a:pPr>
            <a:r>
              <a:rPr lang="zh-TW"/>
              <a:t>程式實作</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