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Helvetica Neue"/>
      <p:regular r:id="rId30"/>
      <p:bold r:id="rId31"/>
      <p:italic r:id="rId32"/>
      <p:boldItalic r:id="rId33"/>
    </p:embeddedFont>
    <p:embeddedFont>
      <p:font typeface="Helvetica Neue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35" Type="http://schemas.openxmlformats.org/officeDocument/2006/relationships/font" Target="fonts/HelveticaNeueLight-bold.fntdata"/><Relationship Id="rId12" Type="http://schemas.openxmlformats.org/officeDocument/2006/relationships/slide" Target="slides/slide6.xml"/><Relationship Id="rId34" Type="http://schemas.openxmlformats.org/officeDocument/2006/relationships/font" Target="fonts/HelveticaNeueLight-regular.fntdata"/><Relationship Id="rId15" Type="http://schemas.openxmlformats.org/officeDocument/2006/relationships/slide" Target="slides/slide9.xml"/><Relationship Id="rId37" Type="http://schemas.openxmlformats.org/officeDocument/2006/relationships/font" Target="fonts/HelveticaNeueLight-boldItalic.fntdata"/><Relationship Id="rId14" Type="http://schemas.openxmlformats.org/officeDocument/2006/relationships/slide" Target="slides/slide8.xml"/><Relationship Id="rId36" Type="http://schemas.openxmlformats.org/officeDocument/2006/relationships/font" Target="fonts/HelveticaNeue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7b5e741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57b5e7416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7b5e741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57b5e7416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7b5e741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57b5e7416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7b5e741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57b5e7416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7b5e741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57b5e7416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7b5e741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57b5e7416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7b5e741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57b5e7416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7b5e741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57b5e7416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7b5e7416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57b5e7416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7b5e741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57b5e74165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7b5e741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57b5e7416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7b5e741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57b5e74165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7b5e7416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57b5e74165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7b5e7416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57b5e74165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7b5e7419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7b5e7419a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4ba29ba37_1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64ba29ba37_11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4ba29ba37_116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64ba29ba37_116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4ba29ba37_11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64ba29ba37_116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4ba29ba37_116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64ba29ba37_116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7b5e74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57b5e741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9"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95" name="Google Shape;95;p15"/>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96" name="Google Shape;96;p15"/>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7" name="Google Shape;97;p15"/>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98" name="Google Shape;98;p15"/>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99" name="Google Shape;99;p15"/>
          <p:cNvGrpSpPr/>
          <p:nvPr/>
        </p:nvGrpSpPr>
        <p:grpSpPr>
          <a:xfrm>
            <a:off x="0" y="5078960"/>
            <a:ext cx="9143745" cy="64554"/>
            <a:chOff x="0" y="0"/>
            <a:chExt cx="13004900" cy="122400"/>
          </a:xfrm>
        </p:grpSpPr>
        <p:sp>
          <p:nvSpPr>
            <p:cNvPr id="100" name="Google Shape;100;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1" name="Google Shape;101;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2" name="Google Shape;102;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03" name="Google Shape;103;p15"/>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04" name="Google Shape;104;p1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07" name="Shape 107"/>
        <p:cNvGrpSpPr/>
        <p:nvPr/>
      </p:nvGrpSpPr>
      <p:grpSpPr>
        <a:xfrm>
          <a:off x="0" y="0"/>
          <a:ext cx="0" cy="0"/>
          <a:chOff x="0" y="0"/>
          <a:chExt cx="0" cy="0"/>
        </a:xfrm>
      </p:grpSpPr>
      <p:sp>
        <p:nvSpPr>
          <p:cNvPr id="108" name="Google Shape;108;p17"/>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09" name="Google Shape;109;p17"/>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10" name="Google Shape;110;p1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11" name="Shape 111"/>
        <p:cNvGrpSpPr/>
        <p:nvPr/>
      </p:nvGrpSpPr>
      <p:grpSpPr>
        <a:xfrm>
          <a:off x="0" y="0"/>
          <a:ext cx="0" cy="0"/>
          <a:chOff x="0" y="0"/>
          <a:chExt cx="0" cy="0"/>
        </a:xfrm>
      </p:grpSpPr>
      <p:grpSp>
        <p:nvGrpSpPr>
          <p:cNvPr id="112" name="Google Shape;112;p18"/>
          <p:cNvGrpSpPr/>
          <p:nvPr/>
        </p:nvGrpSpPr>
        <p:grpSpPr>
          <a:xfrm>
            <a:off x="0" y="5078960"/>
            <a:ext cx="9143745" cy="64554"/>
            <a:chOff x="0" y="0"/>
            <a:chExt cx="13004900" cy="122400"/>
          </a:xfrm>
        </p:grpSpPr>
        <p:sp>
          <p:nvSpPr>
            <p:cNvPr id="113" name="Google Shape;113;p1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Google Shape;114;p1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16" name="Google Shape;116;p18"/>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17" name="Google Shape;117;p18"/>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18" name="Google Shape;118;p18"/>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19" name="Shape 119"/>
        <p:cNvGrpSpPr/>
        <p:nvPr/>
      </p:nvGrpSpPr>
      <p:grpSpPr>
        <a:xfrm>
          <a:off x="0" y="0"/>
          <a:ext cx="0" cy="0"/>
          <a:chOff x="0" y="0"/>
          <a:chExt cx="0" cy="0"/>
        </a:xfrm>
      </p:grpSpPr>
      <p:sp>
        <p:nvSpPr>
          <p:cNvPr id="120" name="Google Shape;120;p1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1" name="Google Shape;121;p19"/>
          <p:cNvGrpSpPr/>
          <p:nvPr/>
        </p:nvGrpSpPr>
        <p:grpSpPr>
          <a:xfrm>
            <a:off x="1075372" y="2889512"/>
            <a:ext cx="6521640" cy="17325"/>
            <a:chOff x="0" y="0"/>
            <a:chExt cx="17391040" cy="46200"/>
          </a:xfrm>
        </p:grpSpPr>
        <p:sp>
          <p:nvSpPr>
            <p:cNvPr id="122" name="Google Shape;122;p1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3" name="Google Shape;123;p1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25" name="Google Shape;125;p1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26" name="Google Shape;126;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27" name="Shape 127"/>
        <p:cNvGrpSpPr/>
        <p:nvPr/>
      </p:nvGrpSpPr>
      <p:grpSpPr>
        <a:xfrm>
          <a:off x="0" y="0"/>
          <a:ext cx="0" cy="0"/>
          <a:chOff x="0" y="0"/>
          <a:chExt cx="0" cy="0"/>
        </a:xfrm>
      </p:grpSpPr>
      <p:pic>
        <p:nvPicPr>
          <p:cNvPr descr="影像" id="128" name="Google Shape;128;p2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29" name="Google Shape;129;p20"/>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Google Shape;130;p20"/>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Google Shape;131;p20"/>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Google Shape;132;p2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3" name="Shape 133"/>
        <p:cNvGrpSpPr/>
        <p:nvPr/>
      </p:nvGrpSpPr>
      <p:grpSpPr>
        <a:xfrm>
          <a:off x="0" y="0"/>
          <a:ext cx="0" cy="0"/>
          <a:chOff x="0" y="0"/>
          <a:chExt cx="0" cy="0"/>
        </a:xfrm>
      </p:grpSpPr>
      <p:sp>
        <p:nvSpPr>
          <p:cNvPr id="134" name="Google Shape;134;p21"/>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5" name="Google Shape;135;p21"/>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7" name="Google Shape;137;p21"/>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8" name="Shape 138"/>
        <p:cNvGrpSpPr/>
        <p:nvPr/>
      </p:nvGrpSpPr>
      <p:grpSpPr>
        <a:xfrm>
          <a:off x="0" y="0"/>
          <a:ext cx="0" cy="0"/>
          <a:chOff x="0" y="0"/>
          <a:chExt cx="0" cy="0"/>
        </a:xfrm>
      </p:grpSpPr>
      <p:sp>
        <p:nvSpPr>
          <p:cNvPr id="139" name="Google Shape;139;p22"/>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0" name="Google Shape;140;p22"/>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2" name="Google Shape;142;p22"/>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3" name="Shape 143"/>
        <p:cNvGrpSpPr/>
        <p:nvPr/>
      </p:nvGrpSpPr>
      <p:grpSpPr>
        <a:xfrm>
          <a:off x="0" y="0"/>
          <a:ext cx="0" cy="0"/>
          <a:chOff x="0" y="0"/>
          <a:chExt cx="0" cy="0"/>
        </a:xfrm>
      </p:grpSpPr>
      <p:sp>
        <p:nvSpPr>
          <p:cNvPr id="144" name="Google Shape;144;p23"/>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5" name="Google Shape;145;p2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7" name="Google Shape;147;p23"/>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8" name="Shape 148"/>
        <p:cNvGrpSpPr/>
        <p:nvPr/>
      </p:nvGrpSpPr>
      <p:grpSpPr>
        <a:xfrm>
          <a:off x="0" y="0"/>
          <a:ext cx="0" cy="0"/>
          <a:chOff x="0" y="0"/>
          <a:chExt cx="0" cy="0"/>
        </a:xfrm>
      </p:grpSpPr>
      <p:sp>
        <p:nvSpPr>
          <p:cNvPr id="149" name="Google Shape;149;p24"/>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0" name="Google Shape;150;p24"/>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3" name="Shape 153"/>
        <p:cNvGrpSpPr/>
        <p:nvPr/>
      </p:nvGrpSpPr>
      <p:grpSpPr>
        <a:xfrm>
          <a:off x="0" y="0"/>
          <a:ext cx="0" cy="0"/>
          <a:chOff x="0" y="0"/>
          <a:chExt cx="0" cy="0"/>
        </a:xfrm>
      </p:grpSpPr>
      <p:sp>
        <p:nvSpPr>
          <p:cNvPr id="154" name="Google Shape;154;p25"/>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5" name="Google Shape;155;p2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158" name="Shape 158"/>
        <p:cNvGrpSpPr/>
        <p:nvPr/>
      </p:nvGrpSpPr>
      <p:grpSpPr>
        <a:xfrm>
          <a:off x="0" y="0"/>
          <a:ext cx="0" cy="0"/>
          <a:chOff x="0" y="0"/>
          <a:chExt cx="0" cy="0"/>
        </a:xfrm>
      </p:grpSpPr>
      <p:sp>
        <p:nvSpPr>
          <p:cNvPr id="159" name="Google Shape;159;p2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0" name="Google Shape;160;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161" name="Shape 161"/>
        <p:cNvGrpSpPr/>
        <p:nvPr/>
      </p:nvGrpSpPr>
      <p:grpSpPr>
        <a:xfrm>
          <a:off x="0" y="0"/>
          <a:ext cx="0" cy="0"/>
          <a:chOff x="0" y="0"/>
          <a:chExt cx="0" cy="0"/>
        </a:xfrm>
      </p:grpSpPr>
      <p:sp>
        <p:nvSpPr>
          <p:cNvPr id="162" name="Google Shape;162;p2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166" name="Google Shape;166;p29"/>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68" name="Google Shape;168;p29"/>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3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3" name="Google Shape;173;p3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174" name="Shape 174"/>
        <p:cNvGrpSpPr/>
        <p:nvPr/>
      </p:nvGrpSpPr>
      <p:grpSpPr>
        <a:xfrm>
          <a:off x="0" y="0"/>
          <a:ext cx="0" cy="0"/>
          <a:chOff x="0" y="0"/>
          <a:chExt cx="0" cy="0"/>
        </a:xfrm>
      </p:grpSpPr>
      <p:sp>
        <p:nvSpPr>
          <p:cNvPr id="175" name="Google Shape;175;p31"/>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176" name="Google Shape;176;p31"/>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77" name="Google Shape;177;p31"/>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79" name="Google Shape;179;p31"/>
          <p:cNvGrpSpPr/>
          <p:nvPr/>
        </p:nvGrpSpPr>
        <p:grpSpPr>
          <a:xfrm>
            <a:off x="611560" y="3219822"/>
            <a:ext cx="0" cy="667856"/>
            <a:chOff x="876610" y="694594"/>
            <a:chExt cx="0" cy="890475"/>
          </a:xfrm>
        </p:grpSpPr>
        <p:cxnSp>
          <p:nvCxnSpPr>
            <p:cNvPr id="180" name="Google Shape;180;p31"/>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181" name="Google Shape;181;p31"/>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182" name="Google Shape;182;p31"/>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183" name="Google Shape;183;p31"/>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184" name="Google Shape;184;p31"/>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0" name="Google Shape;190;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1" name="Google Shape;191;p3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192" name="Shape 192"/>
        <p:cNvGrpSpPr/>
        <p:nvPr/>
      </p:nvGrpSpPr>
      <p:grpSpPr>
        <a:xfrm>
          <a:off x="0" y="0"/>
          <a:ext cx="0" cy="0"/>
          <a:chOff x="0" y="0"/>
          <a:chExt cx="0" cy="0"/>
        </a:xfrm>
      </p:grpSpPr>
      <p:sp>
        <p:nvSpPr>
          <p:cNvPr id="193" name="Google Shape;193;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4" name="Google Shape;194;p3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95" name="Google Shape;195;p34"/>
          <p:cNvGrpSpPr/>
          <p:nvPr/>
        </p:nvGrpSpPr>
        <p:grpSpPr>
          <a:xfrm>
            <a:off x="-17450" y="5084396"/>
            <a:ext cx="9178922" cy="59063"/>
            <a:chOff x="0" y="0"/>
            <a:chExt cx="24477125" cy="157500"/>
          </a:xfrm>
        </p:grpSpPr>
        <p:sp>
          <p:nvSpPr>
            <p:cNvPr id="196" name="Google Shape;196;p3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7" name="Google Shape;197;p3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8" name="Google Shape;198;p3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99" name="Google Shape;199;p34"/>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00" name="Google Shape;200;p3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01" name="Google Shape;201;p34"/>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02" name="Google Shape;202;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03" name="Shape 203"/>
        <p:cNvGrpSpPr/>
        <p:nvPr/>
      </p:nvGrpSpPr>
      <p:grpSpPr>
        <a:xfrm>
          <a:off x="0" y="0"/>
          <a:ext cx="0" cy="0"/>
          <a:chOff x="0" y="0"/>
          <a:chExt cx="0" cy="0"/>
        </a:xfrm>
      </p:grpSpPr>
      <p:sp>
        <p:nvSpPr>
          <p:cNvPr id="204" name="Google Shape;204;p3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5" name="Google Shape;205;p35"/>
          <p:cNvGrpSpPr/>
          <p:nvPr/>
        </p:nvGrpSpPr>
        <p:grpSpPr>
          <a:xfrm>
            <a:off x="1075372" y="2889512"/>
            <a:ext cx="6521640" cy="17325"/>
            <a:chOff x="0" y="0"/>
            <a:chExt cx="17391040" cy="46200"/>
          </a:xfrm>
        </p:grpSpPr>
        <p:sp>
          <p:nvSpPr>
            <p:cNvPr id="206" name="Google Shape;206;p35"/>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7" name="Google Shape;207;p35"/>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8" name="Google Shape;208;p35"/>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9" name="Google Shape;209;p3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0" name="Google Shape;210;p3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11" name="Google Shape;211;p3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34" name="Shape 34"/>
        <p:cNvGrpSpPr/>
        <p:nvPr/>
      </p:nvGrpSpPr>
      <p:grpSpPr>
        <a:xfrm>
          <a:off x="0" y="0"/>
          <a:ext cx="0" cy="0"/>
          <a:chOff x="0" y="0"/>
          <a:chExt cx="0" cy="0"/>
        </a:xfrm>
      </p:grpSpPr>
      <p:sp>
        <p:nvSpPr>
          <p:cNvPr id="35" name="Google Shape;35;p5"/>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36" name="Google Shape;36;p5"/>
          <p:cNvGrpSpPr/>
          <p:nvPr/>
        </p:nvGrpSpPr>
        <p:grpSpPr>
          <a:xfrm>
            <a:off x="1075372" y="2889512"/>
            <a:ext cx="6521694" cy="17335"/>
            <a:chOff x="0" y="0"/>
            <a:chExt cx="17391183" cy="46227"/>
          </a:xfrm>
        </p:grpSpPr>
        <p:sp>
          <p:nvSpPr>
            <p:cNvPr id="37" name="Google Shape;37;p5"/>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8" name="Google Shape;38;p5"/>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40" name="Google Shape;40;p5"/>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41" name="Google Shape;41;p5"/>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42" name="Google Shape;42;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43" name="Shape 43"/>
        <p:cNvGrpSpPr/>
        <p:nvPr/>
      </p:nvGrpSpPr>
      <p:grpSpPr>
        <a:xfrm>
          <a:off x="0" y="0"/>
          <a:ext cx="0" cy="0"/>
          <a:chOff x="0" y="0"/>
          <a:chExt cx="0" cy="0"/>
        </a:xfrm>
      </p:grpSpPr>
      <p:sp>
        <p:nvSpPr>
          <p:cNvPr id="44" name="Google Shape;44;p6"/>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5" name="Google Shape;45;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17450" y="5084396"/>
            <a:ext cx="9178902" cy="59104"/>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54" name="Google Shape;54;p7"/>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3.xml"/><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pic>
        <p:nvPicPr>
          <p:cNvPr descr="影像" id="83" name="Google Shape;83;p14"/>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84" name="Google Shape;84;p14"/>
          <p:cNvGrpSpPr/>
          <p:nvPr/>
        </p:nvGrpSpPr>
        <p:grpSpPr>
          <a:xfrm>
            <a:off x="0" y="5078960"/>
            <a:ext cx="9143745" cy="64554"/>
            <a:chOff x="0" y="0"/>
            <a:chExt cx="13004900" cy="122400"/>
          </a:xfrm>
        </p:grpSpPr>
        <p:sp>
          <p:nvSpPr>
            <p:cNvPr id="85" name="Google Shape;85;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 name="Google Shape;86;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7" name="Google Shape;87;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88" name="Google Shape;88;p14"/>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89" name="Google Shape;89;p14"/>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90" name="Google Shape;90;p14"/>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1" name="Google Shape;91;p14"/>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www.youtube.com/watch?v=gLjDm8SF3P4" TargetMode="Externa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www.youtube.com/watch?v=RXXvaOZ8sLI" TargetMode="Externa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github.com/lucko515/tesla-stocks-predic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www.youtube.com/watch?v=Yp1ybakCP1Y" TargetMode="Externa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www.youtube.com/watch?v=CwGEwhj1t04" TargetMode="Externa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link.zhihu.com/?target=https%3A//www.kaggle.com/c/jigsaw-toxic-comment-classification-challenge" TargetMode="External"/><Relationship Id="rId4" Type="http://schemas.openxmlformats.org/officeDocument/2006/relationships/hyperlink" Target="https://link.zhihu.com/?target=https%3A//www.kaggle.com/c/mercari-price-suggestion-challenge" TargetMode="External"/><Relationship Id="rId5" Type="http://schemas.openxmlformats.org/officeDocument/2006/relationships/hyperlink" Target="https://link.zhihu.com/?target=https%3A//www.kaggle.com/c/spooky-author-identification" TargetMode="External"/><Relationship Id="rId6" Type="http://schemas.openxmlformats.org/officeDocument/2006/relationships/hyperlink" Target="https://link.zhihu.com/?target=https%3A//www.kaggle.com/c/msk-redefining-cancer-treatment" TargetMode="External"/><Relationship Id="rId7" Type="http://schemas.openxmlformats.org/officeDocument/2006/relationships/hyperlink" Target="https://link.zhihu.com/?target=https%3A//www.kaggle.com/c/quora-question-pai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sookocheff.com/post/nlp/n-gram-modeling/" TargetMode="External"/><Relationship Id="rId4" Type="http://schemas.openxmlformats.org/officeDocument/2006/relationships/hyperlink" Target="https://zhuanlan.zhihu.com/p/32829048" TargetMode="External"/><Relationship Id="rId9" Type="http://schemas.openxmlformats.org/officeDocument/2006/relationships/hyperlink" Target="https://zhuanlan.zhihu.com/p/23114198" TargetMode="External"/><Relationship Id="rId5" Type="http://schemas.openxmlformats.org/officeDocument/2006/relationships/hyperlink" Target="https://www.analyticsvidhya.com/blog/2016/08/beginners-guide-to-topic-modeling-in-python/" TargetMode="External"/><Relationship Id="rId6" Type="http://schemas.openxmlformats.org/officeDocument/2006/relationships/hyperlink" Target="https://medium.com/mlreview/topic-modeling-with-scikit-learn-e80d33668730" TargetMode="External"/><Relationship Id="rId7" Type="http://schemas.openxmlformats.org/officeDocument/2006/relationships/hyperlink" Target="http://ai.stanford.edu/~ang/papers/nips01-lda.pdf" TargetMode="External"/><Relationship Id="rId8" Type="http://schemas.openxmlformats.org/officeDocument/2006/relationships/hyperlink" Target="http://www.victoriawy.com/wp-content/uploads/2017/12/LDA%E6%95%B0%E5%AD%A6%E5%85%AB%E5%8D%A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drive/u/0/folders/1AzqWXeenw9Xx6zSzxU39PpkyN47b0BMb" TargetMode="External"/><Relationship Id="rId4" Type="http://schemas.openxmlformats.org/officeDocument/2006/relationships/hyperlink" Target="https://drive.google.com/open?id=1eBfNDbZGlY7Ns0hMi5kDjx8hMs1qilLp" TargetMode="External"/><Relationship Id="rId5" Type="http://schemas.openxmlformats.org/officeDocument/2006/relationships/hyperlink" Target="https://www.youtube.com/playlist?list=PL1f_B9coMEeAvsLxePN8VocV30kuspe0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youtube.com/watch?v=VE2JZNymAwE"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www.youtube.com/watch?v=ywJWtMucj1Y"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youtube.com/watch?v=cC-GliK_G6A" TargetMode="External"/><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chemeClr val="dk1"/>
              </a:buClr>
              <a:buSzPts val="4000"/>
              <a:buFont typeface="Arial"/>
              <a:buNone/>
            </a:pPr>
            <a:r>
              <a:rPr b="0" i="0" lang="zh-TW" sz="4000" u="none" cap="none" strike="noStrike">
                <a:solidFill>
                  <a:schemeClr val="dk1"/>
                </a:solidFill>
                <a:latin typeface="Microsoft JhengHei"/>
                <a:ea typeface="Microsoft JhengHei"/>
                <a:cs typeface="Microsoft JhengHei"/>
                <a:sym typeface="Microsoft JhengHei"/>
              </a:rPr>
              <a:t>自然語言處理與文字探勘</a:t>
            </a:r>
            <a:endParaRPr b="0" i="0" sz="4200" u="none" cap="none" strike="noStrike">
              <a:solidFill>
                <a:srgbClr val="1A1A1A"/>
              </a:solidFill>
              <a:latin typeface="Microsoft JhengHei"/>
              <a:ea typeface="Microsoft JhengHei"/>
              <a:cs typeface="Microsoft JhengHei"/>
              <a:sym typeface="Microsoft JhengHei"/>
            </a:endParaRPr>
          </a:p>
        </p:txBody>
      </p:sp>
      <p:sp>
        <p:nvSpPr>
          <p:cNvPr id="217" name="Google Shape;217;p36"/>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lang="zh-TW" sz="2500">
                <a:solidFill>
                  <a:srgbClr val="A6AAA9"/>
                </a:solidFill>
                <a:latin typeface="Arial"/>
                <a:ea typeface="Arial"/>
                <a:cs typeface="Arial"/>
                <a:sym typeface="Arial"/>
              </a:rPr>
              <a:t>陳縕儂</a:t>
            </a:r>
            <a:r>
              <a:rPr b="0" i="0" lang="zh-TW" sz="2500" u="none" cap="none" strike="noStrike">
                <a:solidFill>
                  <a:srgbClr val="A6AAA9"/>
                </a:solidFill>
                <a:latin typeface="Microsoft JhengHei"/>
                <a:ea typeface="Microsoft JhengHei"/>
                <a:cs typeface="Microsoft JhengHei"/>
                <a:sym typeface="Microsoft JhengHei"/>
              </a:rPr>
              <a:t>＆教研處</a:t>
            </a:r>
            <a:endParaRPr b="0" i="0" sz="2500" u="none" cap="none" strike="noStrike">
              <a:solidFill>
                <a:srgbClr val="A6AAA9"/>
              </a:solidFill>
              <a:latin typeface="Microsoft JhengHei"/>
              <a:ea typeface="Microsoft JhengHei"/>
              <a:cs typeface="Microsoft JhengHei"/>
              <a:sym typeface="Microsoft JhengHei"/>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Microsoft JhengHei"/>
              <a:ea typeface="Microsoft JhengHei"/>
              <a:cs typeface="Microsoft JhengHei"/>
              <a:sym typeface="Microsoft JhengHei"/>
            </a:endParaRPr>
          </a:p>
        </p:txBody>
      </p:sp>
      <p:grpSp>
        <p:nvGrpSpPr>
          <p:cNvPr id="218" name="Google Shape;218;p36"/>
          <p:cNvGrpSpPr/>
          <p:nvPr/>
        </p:nvGrpSpPr>
        <p:grpSpPr>
          <a:xfrm>
            <a:off x="-17450" y="5084396"/>
            <a:ext cx="9178902" cy="59104"/>
            <a:chOff x="0" y="0"/>
            <a:chExt cx="24477068" cy="157609"/>
          </a:xfrm>
        </p:grpSpPr>
        <p:sp>
          <p:nvSpPr>
            <p:cNvPr id="219" name="Google Shape;219;p36"/>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0" name="Google Shape;220;p36"/>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1" name="Google Shape;221;p36"/>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1100"/>
              <a:buFont typeface="Arial"/>
              <a:buNone/>
            </a:pPr>
            <a:r>
              <a:rPr b="0" i="0" lang="zh-TW" sz="3000" u="none" cap="none" strike="noStrike">
                <a:solidFill>
                  <a:schemeClr val="dk1"/>
                </a:solidFill>
                <a:latin typeface="Arial"/>
                <a:ea typeface="Arial"/>
                <a:cs typeface="Arial"/>
                <a:sym typeface="Arial"/>
              </a:rPr>
              <a:t>程式練習時間</a:t>
            </a:r>
            <a:endParaRPr b="0" i="0" sz="2600" u="none" cap="none" strike="noStrike">
              <a:solidFill>
                <a:srgbClr val="1A1A1A"/>
              </a:solidFill>
              <a:latin typeface="Arial"/>
              <a:ea typeface="Arial"/>
              <a:cs typeface="Arial"/>
              <a:sym typeface="Arial"/>
            </a:endParaRPr>
          </a:p>
        </p:txBody>
      </p:sp>
      <p:sp>
        <p:nvSpPr>
          <p:cNvPr id="276" name="Google Shape;276;p45"/>
          <p:cNvSpPr txBox="1"/>
          <p:nvPr/>
        </p:nvSpPr>
        <p:spPr>
          <a:xfrm>
            <a:off x="470550" y="975375"/>
            <a:ext cx="80697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06_predict.ipynb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定義 y: 發文的推文多 or 噓文多 ?</a:t>
            </a:r>
            <a:endParaRPr b="0" i="0" sz="2000" u="none" cap="none" strike="noStrike">
              <a:solidFill>
                <a:srgbClr val="595959"/>
              </a:solidFill>
              <a:latin typeface="Arial"/>
              <a:ea typeface="Arial"/>
              <a:cs typeface="Arial"/>
              <a:sym typeface="Arial"/>
            </a:endParaRPr>
          </a:p>
          <a:p>
            <a:pPr indent="-330200" lvl="2" marL="13716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絕對差異定義 ? &gt; 20</a:t>
            </a:r>
            <a:endParaRPr b="0" i="0" sz="16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利用 bag of words, TF-IDF, average word2vec, doc2vec 各做一組 prediction model, 比較哪一組 features 最好</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程式解說</a:t>
            </a:r>
            <a:endParaRPr b="0" i="0" sz="2600" u="none" cap="none" strike="noStrike">
              <a:solidFill>
                <a:srgbClr val="1A1A1A"/>
              </a:solidFill>
              <a:latin typeface="Arial"/>
              <a:ea typeface="Arial"/>
              <a:cs typeface="Arial"/>
              <a:sym typeface="Arial"/>
            </a:endParaRPr>
          </a:p>
        </p:txBody>
      </p:sp>
      <p:pic>
        <p:nvPicPr>
          <p:cNvPr id="282" name="Google Shape;282;p46" title="text mining 15 model prediction code">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Each model’s AUC</a:t>
            </a:r>
            <a:endParaRPr b="0" i="0" sz="2600" u="none" cap="none" strike="noStrike">
              <a:solidFill>
                <a:srgbClr val="1A1A1A"/>
              </a:solidFill>
              <a:latin typeface="Arial"/>
              <a:ea typeface="Arial"/>
              <a:cs typeface="Arial"/>
              <a:sym typeface="Arial"/>
            </a:endParaRPr>
          </a:p>
        </p:txBody>
      </p:sp>
      <p:pic>
        <p:nvPicPr>
          <p:cNvPr id="288" name="Google Shape;288;p47"/>
          <p:cNvPicPr preferRelativeResize="0"/>
          <p:nvPr/>
        </p:nvPicPr>
        <p:blipFill rotWithShape="1">
          <a:blip r:embed="rId3">
            <a:alphaModFix/>
          </a:blip>
          <a:srcRect b="0" l="0" r="0" t="0"/>
          <a:stretch/>
        </p:blipFill>
        <p:spPr>
          <a:xfrm>
            <a:off x="2526501" y="1595476"/>
            <a:ext cx="3901050" cy="263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rtl="0" algn="l">
              <a:lnSpc>
                <a:spcPct val="100000"/>
              </a:lnSpc>
              <a:spcBef>
                <a:spcPts val="0"/>
              </a:spcBef>
              <a:spcAft>
                <a:spcPts val="0"/>
              </a:spcAft>
              <a:buClr>
                <a:schemeClr val="dk1"/>
              </a:buClr>
              <a:buSzPts val="3200"/>
              <a:buFont typeface="Arial"/>
              <a:buNone/>
            </a:pPr>
            <a:r>
              <a:rPr lang="zh-TW" sz="3200">
                <a:solidFill>
                  <a:schemeClr val="dk1"/>
                </a:solidFill>
              </a:rPr>
              <a:t>NLP with RNN</a:t>
            </a:r>
            <a:endParaRPr/>
          </a:p>
        </p:txBody>
      </p:sp>
      <p:sp>
        <p:nvSpPr>
          <p:cNvPr id="294" name="Google Shape;294;p48"/>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rtl="0" algn="l">
              <a:lnSpc>
                <a:spcPct val="80000"/>
              </a:lnSpc>
              <a:spcBef>
                <a:spcPts val="1200"/>
              </a:spcBef>
              <a:spcAft>
                <a:spcPts val="0"/>
              </a:spcAft>
              <a:buSzPts val="2500"/>
              <a:buNone/>
            </a:pPr>
            <a:r>
              <a:rPr lang="zh-TW"/>
              <a:t>程式實作</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建模流程</a:t>
            </a:r>
            <a:endParaRPr/>
          </a:p>
        </p:txBody>
      </p:sp>
      <p:pic>
        <p:nvPicPr>
          <p:cNvPr id="300" name="Google Shape;300;p49" title="text mining 16 NLP with RNN">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chemeClr val="dk1"/>
              </a:buClr>
              <a:buSzPts val="3000"/>
              <a:buFont typeface="Arial"/>
              <a:buNone/>
            </a:pPr>
            <a:r>
              <a:rPr lang="zh-TW" sz="3000">
                <a:solidFill>
                  <a:schemeClr val="dk1"/>
                </a:solidFill>
              </a:rPr>
              <a:t>Text classification use LSTM</a:t>
            </a:r>
            <a:endParaRPr/>
          </a:p>
        </p:txBody>
      </p:sp>
      <p:pic>
        <p:nvPicPr>
          <p:cNvPr id="306" name="Google Shape;306;p50"/>
          <p:cNvPicPr preferRelativeResize="0"/>
          <p:nvPr/>
        </p:nvPicPr>
        <p:blipFill rotWithShape="1">
          <a:blip r:embed="rId3">
            <a:alphaModFix/>
          </a:blip>
          <a:srcRect b="0" l="0" r="0" t="0"/>
          <a:stretch/>
        </p:blipFill>
        <p:spPr>
          <a:xfrm>
            <a:off x="2651800" y="1381975"/>
            <a:ext cx="3714175" cy="297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470552" y="215975"/>
            <a:ext cx="81276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chemeClr val="dk1"/>
              </a:buClr>
              <a:buSzPts val="3000"/>
              <a:buFont typeface="Arial"/>
              <a:buNone/>
            </a:pPr>
            <a:r>
              <a:rPr lang="zh-TW" sz="3000">
                <a:solidFill>
                  <a:schemeClr val="dk1"/>
                </a:solidFill>
              </a:rPr>
              <a:t>how to feed text data into LSTM network ?</a:t>
            </a:r>
            <a:endParaRPr/>
          </a:p>
        </p:txBody>
      </p:sp>
      <p:sp>
        <p:nvSpPr>
          <p:cNvPr id="312" name="Google Shape;312;p51"/>
          <p:cNvSpPr txBox="1"/>
          <p:nvPr/>
        </p:nvSpPr>
        <p:spPr>
          <a:xfrm>
            <a:off x="470550" y="985025"/>
            <a:ext cx="8520600" cy="1765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先把 text data 轉換成 id 格式</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word to id</a:t>
            </a:r>
            <a:endParaRPr b="0" i="0" sz="20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不在 word vector 的字 , 用別的 id 代表</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e.g. len(word)+1</a:t>
            </a:r>
            <a:endParaRPr b="0" i="0" sz="2000" u="none" cap="none" strike="noStrike">
              <a:solidFill>
                <a:srgbClr val="595959"/>
              </a:solidFill>
              <a:latin typeface="Arial"/>
              <a:ea typeface="Arial"/>
              <a:cs typeface="Arial"/>
              <a:sym typeface="Arial"/>
            </a:endParaRPr>
          </a:p>
        </p:txBody>
      </p:sp>
      <p:pic>
        <p:nvPicPr>
          <p:cNvPr id="313" name="Google Shape;313;p51"/>
          <p:cNvPicPr preferRelativeResize="0"/>
          <p:nvPr/>
        </p:nvPicPr>
        <p:blipFill rotWithShape="1">
          <a:blip r:embed="rId3">
            <a:alphaModFix/>
          </a:blip>
          <a:srcRect b="0" l="0" r="0" t="0"/>
          <a:stretch/>
        </p:blipFill>
        <p:spPr>
          <a:xfrm>
            <a:off x="0" y="2924173"/>
            <a:ext cx="9143999" cy="13832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chemeClr val="dk1"/>
              </a:buClr>
              <a:buSzPts val="3000"/>
              <a:buFont typeface="Arial"/>
              <a:buNone/>
            </a:pPr>
            <a:r>
              <a:rPr lang="zh-TW" sz="3000">
                <a:solidFill>
                  <a:schemeClr val="dk1"/>
                </a:solidFill>
              </a:rPr>
              <a:t>embedding lookup table</a:t>
            </a:r>
            <a:endParaRPr/>
          </a:p>
        </p:txBody>
      </p:sp>
      <p:pic>
        <p:nvPicPr>
          <p:cNvPr id="319" name="Google Shape;319;p52"/>
          <p:cNvPicPr preferRelativeResize="0"/>
          <p:nvPr/>
        </p:nvPicPr>
        <p:blipFill rotWithShape="1">
          <a:blip r:embed="rId3">
            <a:alphaModFix/>
          </a:blip>
          <a:srcRect b="0" l="0" r="0" t="0"/>
          <a:stretch/>
        </p:blipFill>
        <p:spPr>
          <a:xfrm>
            <a:off x="588750" y="1802650"/>
            <a:ext cx="7894375" cy="1524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chemeClr val="dk1"/>
              </a:buClr>
              <a:buSzPts val="3000"/>
              <a:buFont typeface="Arial"/>
              <a:buNone/>
            </a:pPr>
            <a:r>
              <a:rPr lang="zh-TW" sz="3000">
                <a:solidFill>
                  <a:schemeClr val="dk1"/>
                </a:solidFill>
              </a:rPr>
              <a:t>程式練習時間</a:t>
            </a:r>
            <a:endParaRPr/>
          </a:p>
        </p:txBody>
      </p:sp>
      <p:sp>
        <p:nvSpPr>
          <p:cNvPr id="325" name="Google Shape;325;p53"/>
          <p:cNvSpPr txBox="1"/>
          <p:nvPr/>
        </p:nvSpPr>
        <p:spPr>
          <a:xfrm>
            <a:off x="470550" y="994675"/>
            <a:ext cx="8520600" cy="2952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07_rnn_ptt_text_classification.ipynb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練習如何把 text data 轉換成 id 格式</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練習建構 embedding lookup table 接 LSTM network</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可嘗試 </a:t>
            </a:r>
            <a:endParaRPr b="0" i="0" sz="2000" u="none" cap="none" strike="noStrike">
              <a:solidFill>
                <a:srgbClr val="595959"/>
              </a:solidFill>
              <a:latin typeface="Arial"/>
              <a:ea typeface="Arial"/>
              <a:cs typeface="Arial"/>
              <a:sym typeface="Arial"/>
            </a:endParaRPr>
          </a:p>
          <a:p>
            <a:pPr indent="-330200" lvl="2" marL="13716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fine tune word vector (trainable = True)</a:t>
            </a:r>
            <a:endParaRPr b="0" i="0" sz="1600" u="none" cap="none" strike="noStrike">
              <a:solidFill>
                <a:srgbClr val="595959"/>
              </a:solidFill>
              <a:latin typeface="Arial"/>
              <a:ea typeface="Arial"/>
              <a:cs typeface="Arial"/>
              <a:sym typeface="Arial"/>
            </a:endParaRPr>
          </a:p>
          <a:p>
            <a:pPr indent="-330200" lvl="2" marL="13716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不 fine tune word vector (trainable = False)</a:t>
            </a:r>
            <a:endParaRPr b="0" i="0" sz="1600" u="none" cap="none" strike="noStrike">
              <a:solidFill>
                <a:srgbClr val="595959"/>
              </a:solidFill>
              <a:latin typeface="Arial"/>
              <a:ea typeface="Arial"/>
              <a:cs typeface="Arial"/>
              <a:sym typeface="Arial"/>
            </a:endParaRPr>
          </a:p>
          <a:p>
            <a:pPr indent="-330200" lvl="2" marL="13716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randon initialize embedding lookup table</a:t>
            </a:r>
            <a:endParaRPr b="0" i="0" sz="16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a:p>
            <a:pPr indent="0" lvl="0" marL="0" marR="0" rtl="0" algn="r">
              <a:lnSpc>
                <a:spcPct val="115000"/>
              </a:lnSpc>
              <a:spcBef>
                <a:spcPts val="1600"/>
              </a:spcBef>
              <a:spcAft>
                <a:spcPts val="1600"/>
              </a:spcAft>
              <a:buClr>
                <a:srgbClr val="000000"/>
              </a:buClr>
              <a:buSzPts val="1800"/>
              <a:buFont typeface="Arial"/>
              <a:buNone/>
            </a:pPr>
            <a:r>
              <a:rPr b="0" i="0" lang="zh-TW" sz="1800" u="sng" cap="none" strike="noStrike">
                <a:solidFill>
                  <a:srgbClr val="0097A7"/>
                </a:solidFill>
                <a:latin typeface="Arial"/>
                <a:ea typeface="Arial"/>
                <a:cs typeface="Arial"/>
                <a:sym typeface="Arial"/>
                <a:hlinkClick r:id="rId3"/>
              </a:rPr>
              <a:t>https://github.com/lucko515/tesla-stocks-prediction</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程式解說</a:t>
            </a:r>
            <a:endParaRPr/>
          </a:p>
        </p:txBody>
      </p:sp>
      <p:pic>
        <p:nvPicPr>
          <p:cNvPr id="331" name="Google Shape;331;p54" title="text mining 17 NLP with RNN code.mp4">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rtl="0" algn="l">
              <a:lnSpc>
                <a:spcPct val="100000"/>
              </a:lnSpc>
              <a:spcBef>
                <a:spcPts val="0"/>
              </a:spcBef>
              <a:spcAft>
                <a:spcPts val="0"/>
              </a:spcAft>
              <a:buClr>
                <a:schemeClr val="dk1"/>
              </a:buClr>
              <a:buSzPts val="3200"/>
              <a:buFont typeface="Arial"/>
              <a:buNone/>
            </a:pPr>
            <a:r>
              <a:rPr lang="zh-TW" sz="3200">
                <a:solidFill>
                  <a:schemeClr val="dk1"/>
                </a:solidFill>
              </a:rPr>
              <a:t>BERT fine-tune</a:t>
            </a:r>
            <a:endParaRPr/>
          </a:p>
        </p:txBody>
      </p:sp>
      <p:sp>
        <p:nvSpPr>
          <p:cNvPr id="337" name="Google Shape;337;p5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rtl="0" algn="l">
              <a:lnSpc>
                <a:spcPct val="80000"/>
              </a:lnSpc>
              <a:spcBef>
                <a:spcPts val="1200"/>
              </a:spcBef>
              <a:spcAft>
                <a:spcPts val="0"/>
              </a:spcAft>
              <a:buSzPts val="2500"/>
              <a:buNone/>
            </a:pPr>
            <a:r>
              <a:rPr lang="zh-TW"/>
              <a:t>程式實作</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BERT fine-tune</a:t>
            </a:r>
            <a:endParaRPr/>
          </a:p>
        </p:txBody>
      </p:sp>
      <p:pic>
        <p:nvPicPr>
          <p:cNvPr id="343" name="Google Shape;343;p56" title="Lecture 3.1 BERT">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470552" y="215975"/>
            <a:ext cx="77514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歡迎挑戰 kaggle text classification task</a:t>
            </a:r>
            <a:endParaRPr b="0" i="0" sz="2600" u="none" cap="none" strike="noStrike">
              <a:solidFill>
                <a:srgbClr val="1A1A1A"/>
              </a:solidFill>
              <a:latin typeface="Arial"/>
              <a:ea typeface="Arial"/>
              <a:cs typeface="Arial"/>
              <a:sym typeface="Arial"/>
            </a:endParaRPr>
          </a:p>
        </p:txBody>
      </p:sp>
      <p:sp>
        <p:nvSpPr>
          <p:cNvPr id="349" name="Google Shape;349;p57"/>
          <p:cNvSpPr txBox="1"/>
          <p:nvPr/>
        </p:nvSpPr>
        <p:spPr>
          <a:xfrm>
            <a:off x="470550" y="9560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3"/>
              </a:rPr>
              <a:t>Toxic Comment Classification Challenge</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4"/>
              </a:rPr>
              <a:t>Mercari Price Suggestion Challenge</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5"/>
              </a:rPr>
              <a:t>Spooky Author Identification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6"/>
              </a:rPr>
              <a:t>Personalized Medicine: Redefining Cancer Treatment</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highlight>
                  <a:srgbClr val="FFFFFF"/>
                </a:highlight>
                <a:latin typeface="Arial"/>
                <a:ea typeface="Arial"/>
                <a:cs typeface="Arial"/>
                <a:sym typeface="Arial"/>
                <a:hlinkClick r:id="rId7"/>
              </a:rPr>
              <a:t>Quora Question Pairs</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a:t>
            </a:r>
            <a:endParaRPr b="0" i="0" sz="2400" u="none" cap="none" strike="noStrike">
              <a:solidFill>
                <a:srgbClr val="59595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還不夠嗎 ? 可以看看別的主題</a:t>
            </a:r>
            <a:endParaRPr b="0" i="0" sz="2600" u="none" cap="none" strike="noStrike">
              <a:solidFill>
                <a:srgbClr val="1A1A1A"/>
              </a:solidFill>
              <a:latin typeface="Arial"/>
              <a:ea typeface="Arial"/>
              <a:cs typeface="Arial"/>
              <a:sym typeface="Arial"/>
            </a:endParaRPr>
          </a:p>
        </p:txBody>
      </p:sp>
      <p:sp>
        <p:nvSpPr>
          <p:cNvPr id="355" name="Google Shape;355;p58"/>
          <p:cNvSpPr txBox="1"/>
          <p:nvPr/>
        </p:nvSpPr>
        <p:spPr>
          <a:xfrm>
            <a:off x="470550" y="98502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N-Gram</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3"/>
              </a:rPr>
              <a:t>Modelling Natural Language with N-Gram Models</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4"/>
              </a:rPr>
              <a:t>自然語言處理中的 N-Gram 模型介紹</a:t>
            </a:r>
            <a:endParaRPr b="0" i="0" sz="20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Topic model</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5"/>
              </a:rPr>
              <a:t>Begineer guide to topic modelling in python</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6"/>
              </a:rPr>
              <a:t>Topic modelling with scikit-learn</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7"/>
              </a:rPr>
              <a:t>Latent Dirichlet Allocation</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8"/>
              </a:rPr>
              <a:t>LDA 數學八卦</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sng" cap="none" strike="noStrike">
                <a:solidFill>
                  <a:schemeClr val="hlink"/>
                </a:solidFill>
                <a:latin typeface="Arial"/>
                <a:ea typeface="Arial"/>
                <a:cs typeface="Arial"/>
                <a:sym typeface="Arial"/>
                <a:hlinkClick r:id="rId9"/>
              </a:rPr>
              <a:t>手刻版 topic model</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8"/>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b="1" sz="18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Clr>
                <a:schemeClr val="dk1"/>
              </a:buClr>
              <a:buSzPts val="1100"/>
              <a:buFont typeface="Arial"/>
              <a:buNone/>
            </a:pPr>
            <a:r>
              <a:t/>
            </a:r>
            <a:endParaRPr b="1" sz="1800">
              <a:solidFill>
                <a:schemeClr val="dk1"/>
              </a:solidFill>
              <a:latin typeface="Microsoft JhengHei"/>
              <a:ea typeface="Microsoft JhengHei"/>
              <a:cs typeface="Microsoft JhengHei"/>
              <a:sym typeface="Microsoft JhengHei"/>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Clr>
                <a:schemeClr val="dk1"/>
              </a:buClr>
              <a:buSzPts val="2400"/>
              <a:buFont typeface="Arial"/>
              <a:buNone/>
            </a:pPr>
            <a:r>
              <a:rPr b="1" lang="zh-TW" sz="1800">
                <a:solidFill>
                  <a:schemeClr val="dk1"/>
                </a:solidFill>
                <a:latin typeface="Microsoft JhengHei"/>
                <a:ea typeface="Microsoft JhengHei"/>
                <a:cs typeface="Microsoft JhengHei"/>
                <a:sym typeface="Microsoft JhengHei"/>
              </a:rPr>
              <a:t>	</a:t>
            </a:r>
            <a:endParaRPr b="1" sz="1800">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Clr>
                <a:schemeClr val="dk1"/>
              </a:buClr>
              <a:buSzPts val="2400"/>
              <a:buFont typeface="Arial"/>
              <a:buNone/>
            </a:pPr>
            <a:r>
              <a:t/>
            </a:r>
            <a:endParaRPr b="1"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3000"/>
              <a:buFont typeface="Arial"/>
              <a:buNone/>
            </a:pPr>
            <a:r>
              <a:t/>
            </a:r>
            <a:endParaRPr b="1"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3000"/>
              <a:buFont typeface="Arial"/>
              <a:buNone/>
            </a:pPr>
            <a:r>
              <a:t/>
            </a:r>
            <a:endParaRPr b="1" sz="1800">
              <a:solidFill>
                <a:schemeClr val="dk1"/>
              </a:solidFill>
              <a:latin typeface="Microsoft JhengHei"/>
              <a:ea typeface="Microsoft JhengHei"/>
              <a:cs typeface="Microsoft JhengHei"/>
              <a:sym typeface="Microsoft JhengHei"/>
            </a:endParaRPr>
          </a:p>
        </p:txBody>
      </p:sp>
      <p:cxnSp>
        <p:nvCxnSpPr>
          <p:cNvPr id="232" name="Google Shape;232;p38"/>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8"/>
          <p:cNvSpPr txBox="1"/>
          <p:nvPr/>
        </p:nvSpPr>
        <p:spPr>
          <a:xfrm>
            <a:off x="952500" y="3110926"/>
            <a:ext cx="5943000" cy="1153800"/>
          </a:xfrm>
          <a:prstGeom prst="rect">
            <a:avLst/>
          </a:prstGeom>
          <a:noFill/>
          <a:ln>
            <a:noFill/>
          </a:ln>
        </p:spPr>
        <p:txBody>
          <a:bodyPr anchorCtr="0" anchor="ctr" bIns="26775" lIns="26775" spcFirstLastPara="1" rIns="26775" wrap="square" tIns="26775">
            <a:noAutofit/>
          </a:bodyPr>
          <a:lstStyle/>
          <a:p>
            <a:pPr indent="-76200" lvl="0" marL="228600" rtl="0" algn="l">
              <a:spcBef>
                <a:spcPts val="0"/>
              </a:spcBef>
              <a:spcAft>
                <a:spcPts val="0"/>
              </a:spcAft>
              <a:buNone/>
            </a:pPr>
            <a:r>
              <a:rPr lang="zh-TW" sz="1700" u="sng">
                <a:solidFill>
                  <a:schemeClr val="hlink"/>
                </a:solidFill>
                <a:latin typeface="Helvetica Neue"/>
                <a:ea typeface="Helvetica Neue"/>
                <a:cs typeface="Helvetica Neue"/>
                <a:sym typeface="Helvetica Neue"/>
                <a:hlinkClick r:id="rId3"/>
              </a:rPr>
              <a:t>講師投影片</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u="sng">
                <a:solidFill>
                  <a:srgbClr val="0000FF"/>
                </a:solidFill>
                <a:latin typeface="Helvetica Neue"/>
                <a:ea typeface="Helvetica Neue"/>
                <a:cs typeface="Helvetica Neue"/>
                <a:sym typeface="Helvetica Neue"/>
                <a:hlinkClick r:id="rId4"/>
              </a:rPr>
              <a:t>資料與投影片</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u="sng">
                <a:solidFill>
                  <a:srgbClr val="0000FF"/>
                </a:solidFill>
                <a:latin typeface="Helvetica Neue"/>
                <a:ea typeface="Helvetica Neue"/>
                <a:cs typeface="Helvetica Neue"/>
                <a:sym typeface="Helvetica Neue"/>
                <a:hlinkClick r:id="rId5"/>
              </a:rPr>
              <a:t>影片播放列表</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zh-TW" sz="1700">
                <a:solidFill>
                  <a:srgbClr val="000000"/>
                </a:solidFill>
                <a:latin typeface="Helvetica Neue"/>
                <a:ea typeface="Helvetica Neue"/>
                <a:cs typeface="Helvetica Neue"/>
                <a:sym typeface="Helvetica Neue"/>
              </a:rPr>
              <a:t>程式碼：~/courses-tpe/NLP</a:t>
            </a:r>
            <a:endParaRPr sz="1700">
              <a:latin typeface="Helvetica Neue"/>
              <a:ea typeface="Helvetica Neue"/>
              <a:cs typeface="Helvetica Neue"/>
              <a:sym typeface="Helvetica Neue"/>
            </a:endParaRPr>
          </a:p>
        </p:txBody>
      </p:sp>
      <p:sp>
        <p:nvSpPr>
          <p:cNvPr id="234" name="Google Shape;234;p38"/>
          <p:cNvSpPr txBox="1"/>
          <p:nvPr/>
        </p:nvSpPr>
        <p:spPr>
          <a:xfrm>
            <a:off x="4196225" y="557225"/>
            <a:ext cx="5047200" cy="4191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Microsoft JhengHei"/>
              <a:buAutoNum type="arabicPeriod"/>
            </a:pPr>
            <a:r>
              <a:rPr b="1" lang="zh-TW" sz="1800">
                <a:solidFill>
                  <a:schemeClr val="dk1"/>
                </a:solidFill>
                <a:latin typeface="Microsoft JhengHei"/>
                <a:ea typeface="Microsoft JhengHei"/>
                <a:cs typeface="Microsoft JhengHei"/>
                <a:sym typeface="Microsoft JhengHei"/>
              </a:rPr>
              <a:t>Contextualized Word Embeddings:</a:t>
            </a:r>
            <a:endParaRPr b="1" sz="1800">
              <a:solidFill>
                <a:schemeClr val="dk1"/>
              </a:solidFill>
              <a:latin typeface="Microsoft JhengHei"/>
              <a:ea typeface="Microsoft JhengHei"/>
              <a:cs typeface="Microsoft JhengHei"/>
              <a:sym typeface="Microsoft JhengHei"/>
            </a:endParaRPr>
          </a:p>
          <a:p>
            <a:pPr indent="457200" lvl="0" marL="457200" rtl="0" algn="l">
              <a:lnSpc>
                <a:spcPct val="115000"/>
              </a:lnSpc>
              <a:spcBef>
                <a:spcPts val="0"/>
              </a:spcBef>
              <a:spcAft>
                <a:spcPts val="0"/>
              </a:spcAft>
              <a:buClr>
                <a:schemeClr val="dk1"/>
              </a:buClr>
              <a:buSzPts val="1100"/>
              <a:buFont typeface="Arial"/>
              <a:buNone/>
            </a:pPr>
            <a:r>
              <a:rPr b="1" lang="zh-TW" sz="1800">
                <a:solidFill>
                  <a:schemeClr val="dk1"/>
                </a:solidFill>
                <a:latin typeface="Microsoft JhengHei"/>
                <a:ea typeface="Microsoft JhengHei"/>
                <a:cs typeface="Microsoft JhengHei"/>
                <a:sym typeface="Microsoft JhengHei"/>
              </a:rPr>
              <a:t>Background</a:t>
            </a:r>
            <a:endParaRPr b="1" sz="1800">
              <a:solidFill>
                <a:schemeClr val="dk1"/>
              </a:solidFill>
              <a:latin typeface="Microsoft JhengHei"/>
              <a:ea typeface="Microsoft JhengHei"/>
              <a:cs typeface="Microsoft JhengHei"/>
              <a:sym typeface="Microsoft JhengHei"/>
            </a:endParaRPr>
          </a:p>
          <a:p>
            <a:pPr indent="457200" lvl="0" marL="457200" rtl="0" algn="l">
              <a:lnSpc>
                <a:spcPct val="115000"/>
              </a:lnSpc>
              <a:spcBef>
                <a:spcPts val="0"/>
              </a:spcBef>
              <a:spcAft>
                <a:spcPts val="0"/>
              </a:spcAft>
              <a:buClr>
                <a:schemeClr val="dk1"/>
              </a:buClr>
              <a:buSzPts val="1100"/>
              <a:buFont typeface="Arial"/>
              <a:buNone/>
            </a:pPr>
            <a:r>
              <a:rPr b="1" lang="zh-TW" sz="1800">
                <a:solidFill>
                  <a:schemeClr val="dk1"/>
                </a:solidFill>
                <a:latin typeface="Microsoft JhengHei"/>
                <a:ea typeface="Microsoft JhengHei"/>
                <a:cs typeface="Microsoft JhengHei"/>
                <a:sym typeface="Microsoft JhengHei"/>
              </a:rPr>
              <a:t>ELMo</a:t>
            </a:r>
            <a:endParaRPr b="1" sz="1800">
              <a:solidFill>
                <a:schemeClr val="dk1"/>
              </a:solidFill>
              <a:latin typeface="Microsoft JhengHei"/>
              <a:ea typeface="Microsoft JhengHei"/>
              <a:cs typeface="Microsoft JhengHei"/>
              <a:sym typeface="Microsoft JhengHei"/>
            </a:endParaRPr>
          </a:p>
          <a:p>
            <a:pPr indent="457200" lvl="0" marL="457200" rtl="0" algn="l">
              <a:lnSpc>
                <a:spcPct val="115000"/>
              </a:lnSpc>
              <a:spcBef>
                <a:spcPts val="0"/>
              </a:spcBef>
              <a:spcAft>
                <a:spcPts val="0"/>
              </a:spcAft>
              <a:buClr>
                <a:schemeClr val="dk1"/>
              </a:buClr>
              <a:buSzPts val="1100"/>
              <a:buFont typeface="Arial"/>
              <a:buNone/>
            </a:pPr>
            <a:r>
              <a:rPr b="1" lang="zh-TW" sz="1800">
                <a:solidFill>
                  <a:schemeClr val="dk1"/>
                </a:solidFill>
                <a:latin typeface="Microsoft JhengHei"/>
                <a:ea typeface="Microsoft JhengHei"/>
                <a:cs typeface="Microsoft JhengHei"/>
                <a:sym typeface="Microsoft JhengHei"/>
              </a:rPr>
              <a:t>BERT</a:t>
            </a:r>
            <a:endParaRPr b="1" sz="18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Clr>
                <a:schemeClr val="dk1"/>
              </a:buClr>
              <a:buSzPts val="1100"/>
              <a:buFont typeface="Arial"/>
              <a:buNone/>
            </a:pPr>
            <a:r>
              <a:t/>
            </a:r>
            <a:endParaRPr b="1" sz="1800">
              <a:solidFill>
                <a:schemeClr val="dk1"/>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chemeClr val="dk1"/>
              </a:buClr>
              <a:buSzPts val="1800"/>
              <a:buFont typeface="Microsoft JhengHei"/>
              <a:buAutoNum type="arabicPeriod"/>
            </a:pPr>
            <a:r>
              <a:rPr b="1" lang="zh-TW" sz="1800">
                <a:solidFill>
                  <a:schemeClr val="dk1"/>
                </a:solidFill>
                <a:latin typeface="Microsoft JhengHei"/>
                <a:ea typeface="Microsoft JhengHei"/>
                <a:cs typeface="Microsoft JhengHei"/>
                <a:sym typeface="Microsoft JhengHei"/>
              </a:rPr>
              <a:t>文本特徵建模練習</a:t>
            </a:r>
            <a:endParaRPr b="1" sz="1800">
              <a:solidFill>
                <a:schemeClr val="dk1"/>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chemeClr val="dk1"/>
              </a:buClr>
              <a:buSzPts val="1800"/>
              <a:buFont typeface="Microsoft JhengHei"/>
              <a:buAutoNum type="arabicPeriod"/>
            </a:pPr>
            <a:r>
              <a:rPr b="1" lang="zh-TW" sz="1800">
                <a:solidFill>
                  <a:schemeClr val="dk1"/>
                </a:solidFill>
                <a:latin typeface="Microsoft JhengHei"/>
                <a:ea typeface="Microsoft JhengHei"/>
                <a:cs typeface="Microsoft JhengHei"/>
                <a:sym typeface="Microsoft JhengHei"/>
              </a:rPr>
              <a:t>NLP with RNN</a:t>
            </a:r>
            <a:endParaRPr b="1" sz="1800">
              <a:solidFill>
                <a:schemeClr val="dk1"/>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chemeClr val="dk1"/>
              </a:buClr>
              <a:buSzPts val="1800"/>
              <a:buFont typeface="Microsoft JhengHei"/>
              <a:buAutoNum type="arabicPeriod"/>
            </a:pPr>
            <a:r>
              <a:rPr b="1" lang="zh-TW" sz="1800">
                <a:solidFill>
                  <a:schemeClr val="dk1"/>
                </a:solidFill>
                <a:latin typeface="Microsoft JhengHei"/>
                <a:ea typeface="Microsoft JhengHei"/>
                <a:cs typeface="Microsoft JhengHei"/>
                <a:sym typeface="Microsoft JhengHei"/>
              </a:rPr>
              <a:t>BERT fine-tune</a:t>
            </a:r>
            <a:endParaRPr b="1" sz="18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Clr>
                <a:schemeClr val="dk1"/>
              </a:buClr>
              <a:buSzPts val="1100"/>
              <a:buFont typeface="Arial"/>
              <a:buNone/>
            </a:pPr>
            <a:r>
              <a:t/>
            </a:r>
            <a:endParaRPr b="1" sz="1800">
              <a:solidFill>
                <a:schemeClr val="dk1"/>
              </a:solidFill>
              <a:latin typeface="Microsoft JhengHei"/>
              <a:ea typeface="Microsoft JhengHei"/>
              <a:cs typeface="Microsoft JhengHei"/>
              <a:sym typeface="Microsoft JhengHei"/>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Clr>
                <a:schemeClr val="dk1"/>
              </a:buClr>
              <a:buSzPts val="2400"/>
              <a:buFont typeface="Arial"/>
              <a:buNone/>
            </a:pPr>
            <a:r>
              <a:rPr b="1" lang="zh-TW" sz="1800">
                <a:solidFill>
                  <a:schemeClr val="dk1"/>
                </a:solidFill>
                <a:latin typeface="Microsoft JhengHei"/>
                <a:ea typeface="Microsoft JhengHei"/>
                <a:cs typeface="Microsoft JhengHei"/>
                <a:sym typeface="Microsoft JhengHei"/>
              </a:rPr>
              <a:t>	</a:t>
            </a:r>
            <a:endParaRPr b="1" sz="1800">
              <a:solidFill>
                <a:schemeClr val="dk1"/>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Clr>
                <a:schemeClr val="dk1"/>
              </a:buClr>
              <a:buSzPts val="2400"/>
              <a:buFont typeface="Arial"/>
              <a:buNone/>
            </a:pPr>
            <a:r>
              <a:t/>
            </a:r>
            <a:endParaRPr b="1"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3000"/>
              <a:buFont typeface="Arial"/>
              <a:buNone/>
            </a:pPr>
            <a:r>
              <a:t/>
            </a:r>
            <a:endParaRPr b="1"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Clr>
                <a:schemeClr val="dk1"/>
              </a:buClr>
              <a:buSzPts val="3000"/>
              <a:buFont typeface="Arial"/>
              <a:buNone/>
            </a:pPr>
            <a:r>
              <a:t/>
            </a:r>
            <a:endParaRPr b="1" sz="18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240" name="Google Shape;240;p39"/>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courses-tpe/NLP/part4</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courses-hsi/NLP/part4</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courses-txg/NLP/part4</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063850" y="2938200"/>
            <a:ext cx="6051000" cy="1741200"/>
          </a:xfrm>
          <a:prstGeom prst="rect">
            <a:avLst/>
          </a:prstGeom>
          <a:noFill/>
          <a:ln>
            <a:noFill/>
          </a:ln>
        </p:spPr>
        <p:txBody>
          <a:bodyPr anchorCtr="0" anchor="t" bIns="26775" lIns="26775" spcFirstLastPara="1" rIns="26775" wrap="square" tIns="26775">
            <a:noAutofit/>
          </a:bodyPr>
          <a:lstStyle/>
          <a:p>
            <a:pPr indent="0" lvl="0" marL="0" rtl="0" algn="l">
              <a:spcBef>
                <a:spcPts val="0"/>
              </a:spcBef>
              <a:spcAft>
                <a:spcPts val="0"/>
              </a:spcAft>
              <a:buClr>
                <a:schemeClr val="dk1"/>
              </a:buClr>
              <a:buSzPts val="4200"/>
              <a:buFont typeface="Arial"/>
              <a:buNone/>
            </a:pPr>
            <a:r>
              <a:rPr lang="zh-TW" sz="3000"/>
              <a:t>Contextualized Word Embeddings</a:t>
            </a:r>
            <a:r>
              <a:rPr lang="zh-TW" sz="3000"/>
              <a:t>理論講解</a:t>
            </a:r>
            <a:endParaRPr b="0" i="0" sz="3000" u="none" cap="none" strike="noStrike">
              <a:solidFill>
                <a:srgbClr val="56BADC"/>
              </a:solidFill>
              <a:latin typeface="Arial"/>
              <a:ea typeface="Arial"/>
              <a:cs typeface="Arial"/>
              <a:sym typeface="Arial"/>
            </a:endParaRPr>
          </a:p>
        </p:txBody>
      </p:sp>
      <p:sp>
        <p:nvSpPr>
          <p:cNvPr id="246" name="Google Shape;246;p4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70552" y="215975"/>
            <a:ext cx="76554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2400">
                <a:solidFill>
                  <a:schemeClr val="dk1"/>
                </a:solidFill>
              </a:rPr>
              <a:t>Background</a:t>
            </a:r>
            <a:endParaRPr b="0" i="0" sz="2400" u="none" cap="none" strike="noStrike">
              <a:solidFill>
                <a:srgbClr val="1A1A1A"/>
              </a:solidFill>
              <a:latin typeface="Arial"/>
              <a:ea typeface="Arial"/>
              <a:cs typeface="Arial"/>
              <a:sym typeface="Arial"/>
            </a:endParaRPr>
          </a:p>
        </p:txBody>
      </p:sp>
      <p:pic>
        <p:nvPicPr>
          <p:cNvPr id="252" name="Google Shape;252;p41" title="Lecture 4 1 Contextualized Word Embeddings   Background">
            <a:hlinkClick r:id="rId3"/>
          </p:cNvPr>
          <p:cNvPicPr preferRelativeResize="0"/>
          <p:nvPr/>
        </p:nvPicPr>
        <p:blipFill>
          <a:blip r:embed="rId4">
            <a:alphaModFix/>
          </a:blip>
          <a:stretch>
            <a:fillRect/>
          </a:stretch>
        </p:blipFill>
        <p:spPr>
          <a:xfrm>
            <a:off x="2204600" y="1195625"/>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70552" y="215975"/>
            <a:ext cx="7655400" cy="568200"/>
          </a:xfrm>
          <a:prstGeom prst="rect">
            <a:avLst/>
          </a:prstGeom>
          <a:noFill/>
          <a:ln>
            <a:noFill/>
          </a:ln>
        </p:spPr>
        <p:txBody>
          <a:bodyPr anchorCtr="0" anchor="ctr" bIns="26775" lIns="26775" spcFirstLastPara="1" rIns="26775" wrap="square" tIns="26775">
            <a:noAutofit/>
          </a:bodyPr>
          <a:lstStyle/>
          <a:p>
            <a:pPr indent="0" lvl="0" marL="0" rtl="0" algn="l">
              <a:lnSpc>
                <a:spcPct val="115000"/>
              </a:lnSpc>
              <a:spcBef>
                <a:spcPts val="0"/>
              </a:spcBef>
              <a:spcAft>
                <a:spcPts val="0"/>
              </a:spcAft>
              <a:buClr>
                <a:schemeClr val="dk1"/>
              </a:buClr>
              <a:buSzPts val="1100"/>
              <a:buFont typeface="Arial"/>
              <a:buNone/>
            </a:pPr>
            <a:r>
              <a:rPr lang="zh-TW" sz="2400">
                <a:solidFill>
                  <a:schemeClr val="dk1"/>
                </a:solidFill>
                <a:highlight>
                  <a:srgbClr val="F9F9F9"/>
                </a:highlight>
              </a:rPr>
              <a:t>ELMo</a:t>
            </a:r>
            <a:endParaRPr sz="2400">
              <a:solidFill>
                <a:schemeClr val="dk1"/>
              </a:solidFill>
            </a:endParaRPr>
          </a:p>
        </p:txBody>
      </p:sp>
      <p:pic>
        <p:nvPicPr>
          <p:cNvPr id="258" name="Google Shape;258;p42" title="Lecture 4 2 Contextualized Word Embeddings   ELMo">
            <a:hlinkClick r:id="rId3"/>
          </p:cNvPr>
          <p:cNvPicPr preferRelativeResize="0"/>
          <p:nvPr/>
        </p:nvPicPr>
        <p:blipFill>
          <a:blip r:embed="rId4">
            <a:alphaModFix/>
          </a:blip>
          <a:stretch>
            <a:fillRect/>
          </a:stretch>
        </p:blipFill>
        <p:spPr>
          <a:xfrm>
            <a:off x="2202375" y="115860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470552" y="215975"/>
            <a:ext cx="7655400" cy="568200"/>
          </a:xfrm>
          <a:prstGeom prst="rect">
            <a:avLst/>
          </a:prstGeom>
          <a:noFill/>
          <a:ln>
            <a:noFill/>
          </a:ln>
        </p:spPr>
        <p:txBody>
          <a:bodyPr anchorCtr="0" anchor="ctr" bIns="26775" lIns="26775" spcFirstLastPara="1" rIns="26775" wrap="square" tIns="26775">
            <a:noAutofit/>
          </a:bodyPr>
          <a:lstStyle/>
          <a:p>
            <a:pPr indent="0" lvl="0" marL="0" rtl="0" algn="l">
              <a:lnSpc>
                <a:spcPct val="115000"/>
              </a:lnSpc>
              <a:spcBef>
                <a:spcPts val="0"/>
              </a:spcBef>
              <a:spcAft>
                <a:spcPts val="0"/>
              </a:spcAft>
              <a:buClr>
                <a:schemeClr val="dk1"/>
              </a:buClr>
              <a:buSzPts val="1100"/>
              <a:buFont typeface="Arial"/>
              <a:buNone/>
            </a:pPr>
            <a:r>
              <a:rPr lang="zh-TW" sz="2400">
                <a:solidFill>
                  <a:schemeClr val="dk1"/>
                </a:solidFill>
                <a:highlight>
                  <a:srgbClr val="F9F9F9"/>
                </a:highlight>
              </a:rPr>
              <a:t>BERT</a:t>
            </a:r>
            <a:endParaRPr sz="2400">
              <a:solidFill>
                <a:schemeClr val="dk1"/>
              </a:solidFill>
            </a:endParaRPr>
          </a:p>
        </p:txBody>
      </p:sp>
      <p:pic>
        <p:nvPicPr>
          <p:cNvPr id="264" name="Google Shape;264;p43" title="Lecture 4 3 Contextualized Word Embeddings   BERT">
            <a:hlinkClick r:id="rId3"/>
          </p:cNvPr>
          <p:cNvPicPr preferRelativeResize="0"/>
          <p:nvPr/>
        </p:nvPicPr>
        <p:blipFill>
          <a:blip r:embed="rId4">
            <a:alphaModFix/>
          </a:blip>
          <a:stretch>
            <a:fillRect/>
          </a:stretch>
        </p:blipFill>
        <p:spPr>
          <a:xfrm>
            <a:off x="2101050" y="123465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chemeClr val="dk1"/>
              </a:buClr>
              <a:buSzPts val="3200"/>
              <a:buFont typeface="Arial"/>
              <a:buNone/>
            </a:pPr>
            <a:r>
              <a:rPr b="0" i="0" lang="zh-TW" sz="3200" u="none" cap="none" strike="noStrike">
                <a:solidFill>
                  <a:schemeClr val="dk1"/>
                </a:solidFill>
                <a:latin typeface="Arial"/>
                <a:ea typeface="Arial"/>
                <a:cs typeface="Arial"/>
                <a:sym typeface="Arial"/>
              </a:rPr>
              <a:t>文本特徵建模練習</a:t>
            </a:r>
            <a:endParaRPr b="0" i="0" sz="4200" u="none" cap="none" strike="noStrike">
              <a:solidFill>
                <a:srgbClr val="56BADC"/>
              </a:solidFill>
              <a:latin typeface="Arial"/>
              <a:ea typeface="Arial"/>
              <a:cs typeface="Arial"/>
              <a:sym typeface="Arial"/>
            </a:endParaRPr>
          </a:p>
        </p:txBody>
      </p:sp>
      <p:sp>
        <p:nvSpPr>
          <p:cNvPr id="270" name="Google Shape;270;p44"/>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rPr lang="zh-TW"/>
              <a:t>程式實作</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