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y="5143500" cx="9144000"/>
  <p:notesSz cx="6858000" cy="9144000"/>
  <p:embeddedFontLst>
    <p:embeddedFont>
      <p:font typeface="Helvetica Neue"/>
      <p:regular r:id="rId29"/>
      <p:bold r:id="rId30"/>
      <p:italic r:id="rId31"/>
      <p:boldItalic r:id="rId32"/>
    </p:embeddedFont>
    <p:embeddedFont>
      <p:font typeface="Helvetica Neue Light"/>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3F4F647-E1F9-4354-8CB4-072A92A87AA9}">
  <a:tblStyle styleId="{F3F4F647-E1F9-4354-8CB4-072A92A87AA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HelveticaNeue-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HelveticaNeue-italic.fntdata"/><Relationship Id="rId30" Type="http://schemas.openxmlformats.org/officeDocument/2006/relationships/font" Target="fonts/HelveticaNeue-bold.fntdata"/><Relationship Id="rId11" Type="http://schemas.openxmlformats.org/officeDocument/2006/relationships/slide" Target="slides/slide4.xml"/><Relationship Id="rId33" Type="http://schemas.openxmlformats.org/officeDocument/2006/relationships/font" Target="fonts/HelveticaNeueLight-regular.fntdata"/><Relationship Id="rId10" Type="http://schemas.openxmlformats.org/officeDocument/2006/relationships/slide" Target="slides/slide3.xml"/><Relationship Id="rId32" Type="http://schemas.openxmlformats.org/officeDocument/2006/relationships/font" Target="fonts/HelveticaNeue-boldItalic.fntdata"/><Relationship Id="rId13" Type="http://schemas.openxmlformats.org/officeDocument/2006/relationships/slide" Target="slides/slide6.xml"/><Relationship Id="rId35" Type="http://schemas.openxmlformats.org/officeDocument/2006/relationships/font" Target="fonts/HelveticaNeueLight-italic.fntdata"/><Relationship Id="rId12" Type="http://schemas.openxmlformats.org/officeDocument/2006/relationships/slide" Target="slides/slide5.xml"/><Relationship Id="rId34" Type="http://schemas.openxmlformats.org/officeDocument/2006/relationships/font" Target="fonts/HelveticaNeueLight-bold.fntdata"/><Relationship Id="rId15" Type="http://schemas.openxmlformats.org/officeDocument/2006/relationships/slide" Target="slides/slide8.xml"/><Relationship Id="rId14" Type="http://schemas.openxmlformats.org/officeDocument/2006/relationships/slide" Target="slides/slide7.xml"/><Relationship Id="rId36" Type="http://schemas.openxmlformats.org/officeDocument/2006/relationships/font" Target="fonts/HelveticaNeueLight-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cf231c96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4cf231c964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cf231c96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4cf231c964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cf231c96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4cf231c964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cf231c96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4cf231c964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8" y="1562850"/>
            <a:ext cx="8520600" cy="20526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1A1A1A"/>
              </a:buClr>
              <a:buSzPts val="5200"/>
              <a:buFont typeface="Arial"/>
              <a:buNone/>
              <a:defRPr b="0" i="0" sz="5200" u="none" cap="none" strike="noStrike">
                <a:solidFill>
                  <a:srgbClr val="1A1A1A"/>
                </a:solidFill>
                <a:latin typeface="Arial"/>
                <a:ea typeface="Arial"/>
                <a:cs typeface="Arial"/>
                <a:sym typeface="Arial"/>
              </a:defRPr>
            </a:lvl1pPr>
            <a:lvl2pPr lvl="1"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11" name="Google Shape;11;p2"/>
          <p:cNvSpPr txBox="1"/>
          <p:nvPr>
            <p:ph idx="1" type="subTitle"/>
          </p:nvPr>
        </p:nvSpPr>
        <p:spPr>
          <a:xfrm>
            <a:off x="311700" y="3652400"/>
            <a:ext cx="8520600" cy="7926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0" name="Shape 40"/>
        <p:cNvGrpSpPr/>
        <p:nvPr/>
      </p:nvGrpSpPr>
      <p:grpSpPr>
        <a:xfrm>
          <a:off x="0" y="0"/>
          <a:ext cx="0" cy="0"/>
          <a:chOff x="0" y="0"/>
          <a:chExt cx="0" cy="0"/>
        </a:xfrm>
      </p:grpSpPr>
      <p:sp>
        <p:nvSpPr>
          <p:cNvPr id="41" name="Google Shape;41;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a:r>
              <a:t>xx%</a:t>
            </a:r>
          </a:p>
        </p:txBody>
      </p:sp>
      <p:sp>
        <p:nvSpPr>
          <p:cNvPr id="42" name="Google Shape;42;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marR="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3" name="Google Shape;4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4" name="Shape 44"/>
        <p:cNvGrpSpPr/>
        <p:nvPr/>
      </p:nvGrpSpPr>
      <p:grpSpPr>
        <a:xfrm>
          <a:off x="0" y="0"/>
          <a:ext cx="0" cy="0"/>
          <a:chOff x="0" y="0"/>
          <a:chExt cx="0" cy="0"/>
        </a:xfrm>
      </p:grpSpPr>
      <p:sp>
        <p:nvSpPr>
          <p:cNvPr id="45" name="Google Shape;45;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項目符號" showMasterSp="0">
  <p:cSld name="項目符號">
    <p:spTree>
      <p:nvGrpSpPr>
        <p:cNvPr id="57" name="Shape 57"/>
        <p:cNvGrpSpPr/>
        <p:nvPr/>
      </p:nvGrpSpPr>
      <p:grpSpPr>
        <a:xfrm>
          <a:off x="0" y="0"/>
          <a:ext cx="0" cy="0"/>
          <a:chOff x="0" y="0"/>
          <a:chExt cx="0" cy="0"/>
        </a:xfrm>
      </p:grpSpPr>
      <p:sp>
        <p:nvSpPr>
          <p:cNvPr id="58" name="Google Shape;58;p14"/>
          <p:cNvSpPr txBox="1"/>
          <p:nvPr>
            <p:ph idx="1" type="body"/>
          </p:nvPr>
        </p:nvSpPr>
        <p:spPr>
          <a:xfrm>
            <a:off x="1645295" y="669726"/>
            <a:ext cx="5853300" cy="3804000"/>
          </a:xfrm>
          <a:prstGeom prst="rect">
            <a:avLst/>
          </a:prstGeom>
          <a:noFill/>
          <a:ln>
            <a:noFill/>
          </a:ln>
        </p:spPr>
        <p:txBody>
          <a:bodyPr anchorCtr="0" anchor="ctr" bIns="26775" lIns="26775" spcFirstLastPara="1" rIns="26775" wrap="square" tIns="26775">
            <a:noAutofit/>
          </a:bodyPr>
          <a:lstStyle>
            <a:lvl1pPr indent="-381000" lvl="0" marL="457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descr="影像" id="59" name="Google Shape;59;p14"/>
          <p:cNvSpPr/>
          <p:nvPr/>
        </p:nvSpPr>
        <p:spPr>
          <a:xfrm>
            <a:off x="7631260" y="4869421"/>
            <a:ext cx="1461600" cy="19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副標題" showMasterSp="0" type="title">
  <p:cSld name="TITLE">
    <p:spTree>
      <p:nvGrpSpPr>
        <p:cNvPr id="61" name="Shape 61"/>
        <p:cNvGrpSpPr/>
        <p:nvPr/>
      </p:nvGrpSpPr>
      <p:grpSpPr>
        <a:xfrm>
          <a:off x="0" y="0"/>
          <a:ext cx="0" cy="0"/>
          <a:chOff x="0" y="0"/>
          <a:chExt cx="0" cy="0"/>
        </a:xfrm>
      </p:grpSpPr>
      <p:sp>
        <p:nvSpPr>
          <p:cNvPr id="62" name="Google Shape;62;p15"/>
          <p:cNvSpPr txBox="1"/>
          <p:nvPr>
            <p:ph type="title"/>
          </p:nvPr>
        </p:nvSpPr>
        <p:spPr>
          <a:xfrm>
            <a:off x="1812726" y="1079647"/>
            <a:ext cx="5518500" cy="1741200"/>
          </a:xfrm>
          <a:prstGeom prst="rect">
            <a:avLst/>
          </a:prstGeom>
          <a:noFill/>
          <a:ln>
            <a:noFill/>
          </a:ln>
        </p:spPr>
        <p:txBody>
          <a:bodyPr anchorCtr="0" anchor="b" bIns="26775" lIns="26775" spcFirstLastPara="1" rIns="26775" wrap="square" tIns="26775">
            <a:noAutofit/>
          </a:bodyPr>
          <a:lstStyle>
            <a:lvl1pPr lvl="0" marR="0" algn="ctr">
              <a:lnSpc>
                <a:spcPct val="100000"/>
              </a:lnSpc>
              <a:spcBef>
                <a:spcPts val="0"/>
              </a:spcBef>
              <a:spcAft>
                <a:spcPts val="0"/>
              </a:spcAft>
              <a:buClr>
                <a:srgbClr val="1A1A1A"/>
              </a:buClr>
              <a:buSzPts val="4200"/>
              <a:buFont typeface="Arial"/>
              <a:buNone/>
              <a:defRPr b="0" i="0" sz="42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63" name="Google Shape;63;p15"/>
          <p:cNvSpPr txBox="1"/>
          <p:nvPr>
            <p:ph idx="1" type="body"/>
          </p:nvPr>
        </p:nvSpPr>
        <p:spPr>
          <a:xfrm>
            <a:off x="1812726" y="2874514"/>
            <a:ext cx="5518500" cy="596100"/>
          </a:xfrm>
          <a:prstGeom prst="rect">
            <a:avLst/>
          </a:prstGeom>
          <a:noFill/>
          <a:ln>
            <a:noFill/>
          </a:ln>
        </p:spPr>
        <p:txBody>
          <a:bodyPr anchorCtr="0" anchor="t" bIns="26775" lIns="26775" spcFirstLastPara="1" rIns="26775" wrap="square" tIns="26775">
            <a:noAutofit/>
          </a:bodyPr>
          <a:lstStyle>
            <a:lvl1pPr indent="-228600" lvl="0" marL="4572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4" name="Google Shape;64;p15"/>
          <p:cNvSpPr/>
          <p:nvPr/>
        </p:nvSpPr>
        <p:spPr>
          <a:xfrm>
            <a:off x="-64368" y="-31180"/>
            <a:ext cx="9272700" cy="1519200"/>
          </a:xfrm>
          <a:prstGeom prst="rect">
            <a:avLst/>
          </a:prstGeom>
          <a:solidFill>
            <a:srgbClr val="56BADC"/>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descr="影像" id="65" name="Google Shape;65;p15"/>
          <p:cNvSpPr/>
          <p:nvPr/>
        </p:nvSpPr>
        <p:spPr>
          <a:xfrm>
            <a:off x="6438263" y="131823"/>
            <a:ext cx="2715300" cy="1356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影像" id="66" name="Google Shape;66;p15"/>
          <p:cNvSpPr/>
          <p:nvPr/>
        </p:nvSpPr>
        <p:spPr>
          <a:xfrm>
            <a:off x="-41394" y="531591"/>
            <a:ext cx="1998600" cy="956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影像" id="67" name="Google Shape;67;p15"/>
          <p:cNvSpPr/>
          <p:nvPr/>
        </p:nvSpPr>
        <p:spPr>
          <a:xfrm>
            <a:off x="133305" y="106283"/>
            <a:ext cx="1787400" cy="236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影像" id="68" name="Google Shape;68;p15"/>
          <p:cNvSpPr/>
          <p:nvPr/>
        </p:nvSpPr>
        <p:spPr>
          <a:xfrm>
            <a:off x="5892910" y="1022686"/>
            <a:ext cx="406200" cy="25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5"/>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言語錄" showMasterSp="0" type="tx">
  <p:cSld name="TITLE_AND_BODY">
    <p:spTree>
      <p:nvGrpSpPr>
        <p:cNvPr id="70" name="Shape 70"/>
        <p:cNvGrpSpPr/>
        <p:nvPr/>
      </p:nvGrpSpPr>
      <p:grpSpPr>
        <a:xfrm>
          <a:off x="0" y="0"/>
          <a:ext cx="0" cy="0"/>
          <a:chOff x="0" y="0"/>
          <a:chExt cx="0" cy="0"/>
        </a:xfrm>
      </p:grpSpPr>
      <p:sp>
        <p:nvSpPr>
          <p:cNvPr id="71" name="Google Shape;71;p16"/>
          <p:cNvSpPr txBox="1"/>
          <p:nvPr/>
        </p:nvSpPr>
        <p:spPr>
          <a:xfrm>
            <a:off x="3980920" y="4286250"/>
            <a:ext cx="1182300" cy="214200"/>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1000"/>
              <a:buFont typeface="Arial"/>
              <a:buNone/>
            </a:pPr>
            <a:r>
              <a:rPr b="0" i="0" lang="zh-TW" sz="1000" u="none" cap="none" strike="noStrike">
                <a:solidFill>
                  <a:srgbClr val="000000"/>
                </a:solidFill>
                <a:latin typeface="Arial"/>
                <a:ea typeface="Arial"/>
                <a:cs typeface="Arial"/>
                <a:sym typeface="Arial"/>
              </a:rPr>
              <a:t>–</a:t>
            </a:r>
            <a:r>
              <a:rPr b="0" i="0" lang="zh-TW" sz="800" u="none" cap="none" strike="noStrike">
                <a:solidFill>
                  <a:srgbClr val="000000"/>
                </a:solidFill>
                <a:latin typeface="Arial"/>
                <a:ea typeface="Arial"/>
                <a:cs typeface="Arial"/>
                <a:sym typeface="Arial"/>
              </a:rPr>
              <a:t> </a:t>
            </a:r>
            <a:r>
              <a:rPr b="0" i="0" lang="zh-TW" sz="1000" u="none" cap="none" strike="noStrike">
                <a:solidFill>
                  <a:srgbClr val="000000"/>
                </a:solidFill>
                <a:latin typeface="Arial"/>
                <a:ea typeface="Arial"/>
                <a:cs typeface="Arial"/>
                <a:sym typeface="Arial"/>
              </a:rPr>
              <a:t>台灣人工智慧學校</a:t>
            </a:r>
            <a:endParaRPr b="0" i="0" sz="500" u="none" cap="none" strike="noStrike">
              <a:solidFill>
                <a:srgbClr val="000000"/>
              </a:solidFill>
              <a:latin typeface="Arial"/>
              <a:ea typeface="Arial"/>
              <a:cs typeface="Arial"/>
              <a:sym typeface="Arial"/>
            </a:endParaRPr>
          </a:p>
        </p:txBody>
      </p:sp>
      <p:sp>
        <p:nvSpPr>
          <p:cNvPr id="72" name="Google Shape;72;p16"/>
          <p:cNvSpPr txBox="1"/>
          <p:nvPr/>
        </p:nvSpPr>
        <p:spPr>
          <a:xfrm>
            <a:off x="2242626" y="1332944"/>
            <a:ext cx="4658700" cy="1842600"/>
          </a:xfrm>
          <a:prstGeom prst="rect">
            <a:avLst/>
          </a:prstGeom>
          <a:noFill/>
          <a:ln>
            <a:noFill/>
          </a:ln>
        </p:spPr>
        <p:txBody>
          <a:bodyPr anchorCtr="0" anchor="ctr" bIns="19050" lIns="19050" spcFirstLastPara="1" rIns="19050" wrap="square" tIns="19050">
            <a:noAutofit/>
          </a:bodyPr>
          <a:lstStyle/>
          <a:p>
            <a:pPr indent="0" lvl="0" marL="0" marR="0" rtl="0" algn="ctr">
              <a:lnSpc>
                <a:spcPct val="15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「版權聲明頁」</a:t>
            </a:r>
            <a:endParaRPr b="0" i="0" sz="5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300"/>
              <a:buFont typeface="Arial"/>
              <a:buNone/>
            </a:pPr>
            <a:r>
              <a:rPr b="0" i="0" lang="zh-TW" sz="13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500" u="none" cap="none" strike="noStrike">
              <a:solidFill>
                <a:srgbClr val="000000"/>
              </a:solidFill>
              <a:latin typeface="Arial"/>
              <a:ea typeface="Arial"/>
              <a:cs typeface="Arial"/>
              <a:sym typeface="Arial"/>
            </a:endParaRPr>
          </a:p>
        </p:txBody>
      </p:sp>
      <p:sp>
        <p:nvSpPr>
          <p:cNvPr descr="影像" id="73" name="Google Shape;73;p16"/>
          <p:cNvSpPr/>
          <p:nvPr/>
        </p:nvSpPr>
        <p:spPr>
          <a:xfrm>
            <a:off x="2583634" y="852711"/>
            <a:ext cx="3976800" cy="3438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6"/>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showMasterSp="0">
  <p:cSld name="大標題 - 中央">
    <p:spTree>
      <p:nvGrpSpPr>
        <p:cNvPr id="75" name="Shape 75"/>
        <p:cNvGrpSpPr/>
        <p:nvPr/>
      </p:nvGrpSpPr>
      <p:grpSpPr>
        <a:xfrm>
          <a:off x="0" y="0"/>
          <a:ext cx="0" cy="0"/>
          <a:chOff x="0" y="0"/>
          <a:chExt cx="0" cy="0"/>
        </a:xfrm>
      </p:grpSpPr>
      <p:sp>
        <p:nvSpPr>
          <p:cNvPr id="76" name="Google Shape;76;p17"/>
          <p:cNvSpPr txBox="1"/>
          <p:nvPr>
            <p:ph type="title"/>
          </p:nvPr>
        </p:nvSpPr>
        <p:spPr>
          <a:xfrm>
            <a:off x="1063838" y="2938204"/>
            <a:ext cx="5518500" cy="1741200"/>
          </a:xfrm>
          <a:prstGeom prst="rect">
            <a:avLst/>
          </a:prstGeom>
          <a:noFill/>
          <a:ln>
            <a:noFill/>
          </a:ln>
        </p:spPr>
        <p:txBody>
          <a:bodyPr anchorCtr="0" anchor="t" bIns="26775" lIns="26775" spcFirstLastPara="1" rIns="26775" wrap="square" tIns="26775">
            <a:noAutofit/>
          </a:bodyPr>
          <a:lstStyle>
            <a:lvl1pPr lvl="0" marR="0" algn="l">
              <a:lnSpc>
                <a:spcPct val="100000"/>
              </a:lnSpc>
              <a:spcBef>
                <a:spcPts val="0"/>
              </a:spcBef>
              <a:spcAft>
                <a:spcPts val="0"/>
              </a:spcAft>
              <a:buClr>
                <a:srgbClr val="56BADC"/>
              </a:buClr>
              <a:buSzPts val="4200"/>
              <a:buFont typeface="Arial"/>
              <a:buNone/>
              <a:defRPr b="0" i="0" sz="4200" u="none" cap="none" strike="noStrike">
                <a:solidFill>
                  <a:srgbClr val="56BADC"/>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77" name="Google Shape;77;p17"/>
          <p:cNvGrpSpPr/>
          <p:nvPr/>
        </p:nvGrpSpPr>
        <p:grpSpPr>
          <a:xfrm>
            <a:off x="1075372" y="2889512"/>
            <a:ext cx="6521640" cy="17325"/>
            <a:chOff x="0" y="0"/>
            <a:chExt cx="17391040" cy="46200"/>
          </a:xfrm>
        </p:grpSpPr>
        <p:sp>
          <p:nvSpPr>
            <p:cNvPr id="78" name="Google Shape;78;p17"/>
            <p:cNvSpPr/>
            <p:nvPr/>
          </p:nvSpPr>
          <p:spPr>
            <a:xfrm>
              <a:off x="0" y="0"/>
              <a:ext cx="5231700" cy="462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79" name="Google Shape;79;p17"/>
            <p:cNvSpPr/>
            <p:nvPr/>
          </p:nvSpPr>
          <p:spPr>
            <a:xfrm>
              <a:off x="5204271" y="0"/>
              <a:ext cx="6982500" cy="462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80" name="Google Shape;80;p17"/>
            <p:cNvSpPr/>
            <p:nvPr/>
          </p:nvSpPr>
          <p:spPr>
            <a:xfrm>
              <a:off x="12160240" y="0"/>
              <a:ext cx="5230800" cy="462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id="81" name="Google Shape;81;p17"/>
          <p:cNvSpPr txBox="1"/>
          <p:nvPr>
            <p:ph idx="1" type="body"/>
          </p:nvPr>
        </p:nvSpPr>
        <p:spPr>
          <a:xfrm>
            <a:off x="1120576" y="2262098"/>
            <a:ext cx="5518500" cy="596100"/>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descr="影像" id="82" name="Google Shape;82;p17"/>
          <p:cNvSpPr/>
          <p:nvPr/>
        </p:nvSpPr>
        <p:spPr>
          <a:xfrm>
            <a:off x="7631260" y="4869421"/>
            <a:ext cx="1461600" cy="19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7"/>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p:cSld name="大標題 - 上方">
    <p:spTree>
      <p:nvGrpSpPr>
        <p:cNvPr id="84" name="Shape 84"/>
        <p:cNvGrpSpPr/>
        <p:nvPr/>
      </p:nvGrpSpPr>
      <p:grpSpPr>
        <a:xfrm>
          <a:off x="0" y="0"/>
          <a:ext cx="0" cy="0"/>
          <a:chOff x="0" y="0"/>
          <a:chExt cx="0" cy="0"/>
        </a:xfrm>
      </p:grpSpPr>
      <p:sp>
        <p:nvSpPr>
          <p:cNvPr id="85" name="Google Shape;85;p18"/>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86" name="Google Shape;86;p18"/>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項目符號" showMasterSp="0">
  <p:cSld name="大標題與項目符號">
    <p:spTree>
      <p:nvGrpSpPr>
        <p:cNvPr id="87" name="Shape 87"/>
        <p:cNvGrpSpPr/>
        <p:nvPr/>
      </p:nvGrpSpPr>
      <p:grpSpPr>
        <a:xfrm>
          <a:off x="0" y="0"/>
          <a:ext cx="0" cy="0"/>
          <a:chOff x="0" y="0"/>
          <a:chExt cx="0" cy="0"/>
        </a:xfrm>
      </p:grpSpPr>
      <p:sp>
        <p:nvSpPr>
          <p:cNvPr id="88" name="Google Shape;88;p19"/>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89" name="Google Shape;89;p19"/>
          <p:cNvSpPr txBox="1"/>
          <p:nvPr>
            <p:ph idx="1" type="body"/>
          </p:nvPr>
        </p:nvSpPr>
        <p:spPr>
          <a:xfrm>
            <a:off x="1645295" y="1366242"/>
            <a:ext cx="5853300" cy="3315300"/>
          </a:xfrm>
          <a:prstGeom prst="rect">
            <a:avLst/>
          </a:prstGeom>
          <a:noFill/>
          <a:ln>
            <a:noFill/>
          </a:ln>
        </p:spPr>
        <p:txBody>
          <a:bodyPr anchorCtr="0" anchor="ctr" bIns="26775" lIns="26775" spcFirstLastPara="1" rIns="26775" wrap="square" tIns="26775">
            <a:noAutofit/>
          </a:bodyPr>
          <a:lstStyle>
            <a:lvl1pPr indent="-381000" lvl="0" marL="457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grpSp>
        <p:nvGrpSpPr>
          <p:cNvPr id="90" name="Google Shape;90;p19"/>
          <p:cNvGrpSpPr/>
          <p:nvPr/>
        </p:nvGrpSpPr>
        <p:grpSpPr>
          <a:xfrm>
            <a:off x="-17450" y="5084396"/>
            <a:ext cx="9178922" cy="59063"/>
            <a:chOff x="0" y="0"/>
            <a:chExt cx="24477125" cy="157500"/>
          </a:xfrm>
        </p:grpSpPr>
        <p:sp>
          <p:nvSpPr>
            <p:cNvPr id="91" name="Google Shape;91;p19"/>
            <p:cNvSpPr/>
            <p:nvPr/>
          </p:nvSpPr>
          <p:spPr>
            <a:xfrm>
              <a:off x="0" y="0"/>
              <a:ext cx="7363500" cy="1575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92" name="Google Shape;92;p19"/>
            <p:cNvSpPr/>
            <p:nvPr/>
          </p:nvSpPr>
          <p:spPr>
            <a:xfrm>
              <a:off x="7324707" y="0"/>
              <a:ext cx="9827700" cy="1575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93" name="Google Shape;93;p19"/>
            <p:cNvSpPr/>
            <p:nvPr/>
          </p:nvSpPr>
          <p:spPr>
            <a:xfrm>
              <a:off x="17114825" y="0"/>
              <a:ext cx="7362300" cy="1575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descr="影像" id="94" name="Google Shape;94;p19"/>
          <p:cNvSpPr/>
          <p:nvPr/>
        </p:nvSpPr>
        <p:spPr>
          <a:xfrm>
            <a:off x="-41394" y="4351927"/>
            <a:ext cx="1544700" cy="73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5" name="Google Shape;95;p19"/>
          <p:cNvCxnSpPr/>
          <p:nvPr/>
        </p:nvCxnSpPr>
        <p:spPr>
          <a:xfrm>
            <a:off x="450856" y="754224"/>
            <a:ext cx="8228100" cy="0"/>
          </a:xfrm>
          <a:prstGeom prst="straightConnector1">
            <a:avLst/>
          </a:prstGeom>
          <a:noFill/>
          <a:ln cap="flat" cmpd="sng" w="25400">
            <a:solidFill>
              <a:srgbClr val="262627"/>
            </a:solidFill>
            <a:prstDash val="solid"/>
            <a:miter lim="400000"/>
            <a:headEnd len="sm" w="sm" type="none"/>
            <a:tailEnd len="med" w="med" type="oval"/>
          </a:ln>
        </p:spPr>
      </p:cxnSp>
      <p:sp>
        <p:nvSpPr>
          <p:cNvPr descr="影像" id="96" name="Google Shape;96;p19"/>
          <p:cNvSpPr/>
          <p:nvPr/>
        </p:nvSpPr>
        <p:spPr>
          <a:xfrm>
            <a:off x="7631260" y="4869421"/>
            <a:ext cx="1461600" cy="19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9"/>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直式" showMasterSp="0">
  <p:cSld name="照片 - 直式">
    <p:spTree>
      <p:nvGrpSpPr>
        <p:cNvPr id="98" name="Shape 98"/>
        <p:cNvGrpSpPr/>
        <p:nvPr/>
      </p:nvGrpSpPr>
      <p:grpSpPr>
        <a:xfrm>
          <a:off x="0" y="0"/>
          <a:ext cx="0" cy="0"/>
          <a:chOff x="0" y="0"/>
          <a:chExt cx="0" cy="0"/>
        </a:xfrm>
      </p:grpSpPr>
      <p:sp>
        <p:nvSpPr>
          <p:cNvPr id="99" name="Google Shape;99;p20"/>
          <p:cNvSpPr/>
          <p:nvPr>
            <p:ph idx="2" type="pic"/>
          </p:nvPr>
        </p:nvSpPr>
        <p:spPr>
          <a:xfrm>
            <a:off x="4685854" y="334863"/>
            <a:ext cx="2812800" cy="43332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00" name="Google Shape;100;p20"/>
          <p:cNvSpPr txBox="1"/>
          <p:nvPr>
            <p:ph type="title"/>
          </p:nvPr>
        </p:nvSpPr>
        <p:spPr>
          <a:xfrm>
            <a:off x="1645295" y="334863"/>
            <a:ext cx="2812800" cy="2103000"/>
          </a:xfrm>
          <a:prstGeom prst="rect">
            <a:avLst/>
          </a:prstGeom>
          <a:noFill/>
          <a:ln>
            <a:noFill/>
          </a:ln>
        </p:spPr>
        <p:txBody>
          <a:bodyPr anchorCtr="0" anchor="b" bIns="26775" lIns="26775" spcFirstLastPara="1" rIns="26775" wrap="square" tIns="26775">
            <a:noAutofit/>
          </a:bodyPr>
          <a:lstStyle>
            <a:lvl1pPr lvl="0" marR="0" algn="ctr">
              <a:lnSpc>
                <a:spcPct val="100000"/>
              </a:lnSpc>
              <a:spcBef>
                <a:spcPts val="0"/>
              </a:spcBef>
              <a:spcAft>
                <a:spcPts val="0"/>
              </a:spcAft>
              <a:buClr>
                <a:srgbClr val="000000"/>
              </a:buClr>
              <a:buSzPts val="3200"/>
              <a:buFont typeface="Helvetica Neue"/>
              <a:buNone/>
              <a:defRPr b="0" i="0" sz="3200" u="none" cap="none" strike="noStrike">
                <a:solidFill>
                  <a:srgbClr val="000000"/>
                </a:solidFill>
                <a:latin typeface="Helvetica Neue"/>
                <a:ea typeface="Helvetica Neue"/>
                <a:cs typeface="Helvetica Neue"/>
                <a:sym typeface="Helvetica Neue"/>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01" name="Google Shape;101;p20"/>
          <p:cNvSpPr txBox="1"/>
          <p:nvPr>
            <p:ph idx="1" type="body"/>
          </p:nvPr>
        </p:nvSpPr>
        <p:spPr>
          <a:xfrm>
            <a:off x="1645295" y="2491383"/>
            <a:ext cx="2812800" cy="2169900"/>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02" name="Google Shape;102;p20"/>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水平" showMasterSp="0">
  <p:cSld name="照片 - 水平">
    <p:spTree>
      <p:nvGrpSpPr>
        <p:cNvPr id="103" name="Shape 103"/>
        <p:cNvGrpSpPr/>
        <p:nvPr/>
      </p:nvGrpSpPr>
      <p:grpSpPr>
        <a:xfrm>
          <a:off x="0" y="0"/>
          <a:ext cx="0" cy="0"/>
          <a:chOff x="0" y="0"/>
          <a:chExt cx="0" cy="0"/>
        </a:xfrm>
      </p:grpSpPr>
      <p:sp>
        <p:nvSpPr>
          <p:cNvPr id="104" name="Google Shape;104;p21"/>
          <p:cNvSpPr/>
          <p:nvPr>
            <p:ph idx="2" type="pic"/>
          </p:nvPr>
        </p:nvSpPr>
        <p:spPr>
          <a:xfrm>
            <a:off x="2000250" y="354955"/>
            <a:ext cx="5143500" cy="31143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05" name="Google Shape;105;p21"/>
          <p:cNvSpPr txBox="1"/>
          <p:nvPr>
            <p:ph type="title"/>
          </p:nvPr>
        </p:nvSpPr>
        <p:spPr>
          <a:xfrm>
            <a:off x="1812726" y="3542854"/>
            <a:ext cx="5518500" cy="750000"/>
          </a:xfrm>
          <a:prstGeom prst="rect">
            <a:avLst/>
          </a:prstGeom>
          <a:noFill/>
          <a:ln>
            <a:noFill/>
          </a:ln>
        </p:spPr>
        <p:txBody>
          <a:bodyPr anchorCtr="0" anchor="b"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06" name="Google Shape;106;p21"/>
          <p:cNvSpPr txBox="1"/>
          <p:nvPr>
            <p:ph idx="1" type="body"/>
          </p:nvPr>
        </p:nvSpPr>
        <p:spPr>
          <a:xfrm>
            <a:off x="1812726" y="4299644"/>
            <a:ext cx="5518500" cy="596100"/>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07" name="Google Shape;107;p21"/>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3"/>
          <p:cNvSpPr txBox="1"/>
          <p:nvPr/>
        </p:nvSpPr>
        <p:spPr>
          <a:xfrm>
            <a:off x="2192025" y="813500"/>
            <a:ext cx="5226600" cy="2501100"/>
          </a:xfrm>
          <a:prstGeom prst="rect">
            <a:avLst/>
          </a:prstGeom>
          <a:noFill/>
          <a:ln>
            <a:noFill/>
          </a:ln>
        </p:spPr>
        <p:txBody>
          <a:bodyPr anchorCtr="0" anchor="ctr" bIns="91425" lIns="91425" spcFirstLastPara="1" rIns="91425" wrap="square" tIns="91425">
            <a:noAutofit/>
          </a:bodyPr>
          <a:lstStyle/>
          <a:p>
            <a:pPr indent="7848600" lvl="0" marL="0" marR="0" rtl="0" algn="ctr">
              <a:lnSpc>
                <a:spcPct val="115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a:p>
            <a:pPr indent="0" lvl="0" marL="0" marR="0" rtl="0" algn="ctr">
              <a:lnSpc>
                <a:spcPct val="200000"/>
              </a:lnSpc>
              <a:spcBef>
                <a:spcPts val="0"/>
              </a:spcBef>
              <a:spcAft>
                <a:spcPts val="0"/>
              </a:spcAft>
              <a:buClr>
                <a:srgbClr val="000000"/>
              </a:buClr>
              <a:buSzPts val="1800"/>
              <a:buFont typeface="Arial"/>
              <a:buNone/>
            </a:pPr>
            <a:r>
              <a:rPr b="0" i="0" lang="zh-TW" sz="1800" u="none" cap="none" strike="noStrike">
                <a:solidFill>
                  <a:srgbClr val="1A1A1A"/>
                </a:solidFill>
                <a:latin typeface="Arial"/>
                <a:ea typeface="Arial"/>
                <a:cs typeface="Arial"/>
                <a:sym typeface="Arial"/>
              </a:rPr>
              <a:t>「版權聲明頁」</a:t>
            </a:r>
            <a:endParaRPr b="0" i="0" sz="1800" u="none" cap="none" strike="noStrike">
              <a:solidFill>
                <a:srgbClr val="1A1A1A"/>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rPr b="0" i="0" lang="zh-TW" sz="1300" u="none" cap="none" strike="noStrike">
                <a:solidFill>
                  <a:srgbClr val="1A1A1A"/>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1300" u="none" cap="none" strike="noStrike">
              <a:solidFill>
                <a:srgbClr val="1A1A1A"/>
              </a:solidFill>
              <a:latin typeface="Arial"/>
              <a:ea typeface="Arial"/>
              <a:cs typeface="Arial"/>
              <a:sym typeface="Arial"/>
            </a:endParaRPr>
          </a:p>
        </p:txBody>
      </p:sp>
      <p:sp>
        <p:nvSpPr>
          <p:cNvPr id="14" name="Google Shape;14;p3"/>
          <p:cNvSpPr txBox="1"/>
          <p:nvPr/>
        </p:nvSpPr>
        <p:spPr>
          <a:xfrm>
            <a:off x="4047325" y="4337825"/>
            <a:ext cx="1331400" cy="214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zh-TW" sz="1000" u="none" cap="none" strike="noStrike">
                <a:solidFill>
                  <a:srgbClr val="000000"/>
                </a:solidFill>
                <a:latin typeface="Arial"/>
                <a:ea typeface="Arial"/>
                <a:cs typeface="Arial"/>
                <a:sym typeface="Arial"/>
              </a:rPr>
              <a:t>– 台灣人工智慧學校</a:t>
            </a:r>
            <a:endParaRPr b="0" i="0" sz="10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項目符號與照片" showMasterSp="0">
  <p:cSld name="大標題、項目符號與照片">
    <p:spTree>
      <p:nvGrpSpPr>
        <p:cNvPr id="108" name="Shape 108"/>
        <p:cNvGrpSpPr/>
        <p:nvPr/>
      </p:nvGrpSpPr>
      <p:grpSpPr>
        <a:xfrm>
          <a:off x="0" y="0"/>
          <a:ext cx="0" cy="0"/>
          <a:chOff x="0" y="0"/>
          <a:chExt cx="0" cy="0"/>
        </a:xfrm>
      </p:grpSpPr>
      <p:sp>
        <p:nvSpPr>
          <p:cNvPr id="109" name="Google Shape;109;p22"/>
          <p:cNvSpPr/>
          <p:nvPr>
            <p:ph idx="2" type="pic"/>
          </p:nvPr>
        </p:nvSpPr>
        <p:spPr>
          <a:xfrm>
            <a:off x="4685854" y="1366242"/>
            <a:ext cx="2812800" cy="33153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10" name="Google Shape;110;p22"/>
          <p:cNvSpPr txBox="1"/>
          <p:nvPr>
            <p:ph type="title"/>
          </p:nvPr>
        </p:nvSpPr>
        <p:spPr>
          <a:xfrm>
            <a:off x="1645295" y="133945"/>
            <a:ext cx="5853300" cy="1138500"/>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11" name="Google Shape;111;p22"/>
          <p:cNvSpPr txBox="1"/>
          <p:nvPr>
            <p:ph idx="1" type="body"/>
          </p:nvPr>
        </p:nvSpPr>
        <p:spPr>
          <a:xfrm>
            <a:off x="1645295" y="1366242"/>
            <a:ext cx="2812800" cy="3315300"/>
          </a:xfrm>
          <a:prstGeom prst="rect">
            <a:avLst/>
          </a:prstGeom>
          <a:noFill/>
          <a:ln>
            <a:noFill/>
          </a:ln>
        </p:spPr>
        <p:txBody>
          <a:bodyPr anchorCtr="0" anchor="ctr" bIns="26775" lIns="26775" spcFirstLastPara="1" rIns="26775" wrap="square" tIns="26775">
            <a:noAutofit/>
          </a:bodyPr>
          <a:lstStyle>
            <a:lvl1pPr indent="-361950" lvl="0" marL="4572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361950" lvl="1" marL="9144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361950" lvl="2" marL="13716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361950" lvl="3" marL="18288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361950" lvl="4" marL="22860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12" name="Google Shape;112;p22"/>
          <p:cNvSpPr txBox="1"/>
          <p:nvPr>
            <p:ph idx="12" type="sldNum"/>
          </p:nvPr>
        </p:nvSpPr>
        <p:spPr>
          <a:xfrm>
            <a:off x="4482789" y="4902398"/>
            <a:ext cx="174900" cy="1773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一頁三張" showMasterSp="0">
  <p:cSld name="照片 - 一頁三張">
    <p:spTree>
      <p:nvGrpSpPr>
        <p:cNvPr id="113" name="Shape 113"/>
        <p:cNvGrpSpPr/>
        <p:nvPr/>
      </p:nvGrpSpPr>
      <p:grpSpPr>
        <a:xfrm>
          <a:off x="0" y="0"/>
          <a:ext cx="0" cy="0"/>
          <a:chOff x="0" y="0"/>
          <a:chExt cx="0" cy="0"/>
        </a:xfrm>
      </p:grpSpPr>
      <p:sp>
        <p:nvSpPr>
          <p:cNvPr id="114" name="Google Shape;114;p23"/>
          <p:cNvSpPr/>
          <p:nvPr>
            <p:ph idx="2" type="pic"/>
          </p:nvPr>
        </p:nvSpPr>
        <p:spPr>
          <a:xfrm>
            <a:off x="4685854" y="2685604"/>
            <a:ext cx="2812800" cy="19890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15" name="Google Shape;115;p23"/>
          <p:cNvSpPr/>
          <p:nvPr>
            <p:ph idx="3" type="pic"/>
          </p:nvPr>
        </p:nvSpPr>
        <p:spPr>
          <a:xfrm>
            <a:off x="4685854" y="468808"/>
            <a:ext cx="2812800" cy="19890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16" name="Google Shape;116;p23"/>
          <p:cNvSpPr/>
          <p:nvPr>
            <p:ph idx="4" type="pic"/>
          </p:nvPr>
        </p:nvSpPr>
        <p:spPr>
          <a:xfrm>
            <a:off x="1645295" y="468808"/>
            <a:ext cx="2812800" cy="42060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17" name="Google Shape;117;p23"/>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showMasterSp="0">
  <p:cSld name="照片">
    <p:spTree>
      <p:nvGrpSpPr>
        <p:cNvPr id="118" name="Shape 118"/>
        <p:cNvGrpSpPr/>
        <p:nvPr/>
      </p:nvGrpSpPr>
      <p:grpSpPr>
        <a:xfrm>
          <a:off x="0" y="0"/>
          <a:ext cx="0" cy="0"/>
          <a:chOff x="0" y="0"/>
          <a:chExt cx="0" cy="0"/>
        </a:xfrm>
      </p:grpSpPr>
      <p:sp>
        <p:nvSpPr>
          <p:cNvPr id="119" name="Google Shape;119;p24"/>
          <p:cNvSpPr/>
          <p:nvPr>
            <p:ph idx="2" type="pic"/>
          </p:nvPr>
        </p:nvSpPr>
        <p:spPr>
          <a:xfrm>
            <a:off x="1143000" y="0"/>
            <a:ext cx="6858000" cy="51435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20" name="Google Shape;120;p24"/>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showMasterSp="0">
  <p:cSld name="空白">
    <p:spTree>
      <p:nvGrpSpPr>
        <p:cNvPr id="121" name="Shape 121"/>
        <p:cNvGrpSpPr/>
        <p:nvPr/>
      </p:nvGrpSpPr>
      <p:grpSpPr>
        <a:xfrm>
          <a:off x="0" y="0"/>
          <a:ext cx="0" cy="0"/>
          <a:chOff x="0" y="0"/>
          <a:chExt cx="0" cy="0"/>
        </a:xfrm>
      </p:grpSpPr>
      <p:sp>
        <p:nvSpPr>
          <p:cNvPr id="122" name="Google Shape;122;p25"/>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4"/>
          <p:cNvSpPr txBox="1"/>
          <p:nvPr>
            <p:ph type="title"/>
          </p:nvPr>
        </p:nvSpPr>
        <p:spPr>
          <a:xfrm>
            <a:off x="443650" y="113375"/>
            <a:ext cx="8143500" cy="5985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1000"/>
              </a:spcBef>
              <a:spcAft>
                <a:spcPts val="0"/>
              </a:spcAft>
              <a:buClr>
                <a:srgbClr val="1A1A1A"/>
              </a:buClr>
              <a:buSzPts val="2400"/>
              <a:buFont typeface="Arial"/>
              <a:buNone/>
              <a:defRPr b="0" i="0" sz="2400" u="none" cap="none" strike="noStrike">
                <a:solidFill>
                  <a:srgbClr val="1A1A1A"/>
                </a:solidFill>
                <a:latin typeface="Arial"/>
                <a:ea typeface="Arial"/>
                <a:cs typeface="Arial"/>
                <a:sym typeface="Arial"/>
              </a:defRPr>
            </a:lvl1pPr>
            <a:lvl2pPr lvl="1"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5"/>
          <p:cNvSpPr txBox="1"/>
          <p:nvPr>
            <p:ph type="title"/>
          </p:nvPr>
        </p:nvSpPr>
        <p:spPr>
          <a:xfrm>
            <a:off x="1042350" y="2987200"/>
            <a:ext cx="6568500" cy="16218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56BADC"/>
              </a:buClr>
              <a:buSzPts val="4800"/>
              <a:buFont typeface="Arial"/>
              <a:buNone/>
              <a:defRPr b="0" i="0" sz="4800" u="none" cap="none" strike="noStrike">
                <a:solidFill>
                  <a:srgbClr val="56BADC"/>
                </a:solidFill>
                <a:latin typeface="Arial"/>
                <a:ea typeface="Arial"/>
                <a:cs typeface="Arial"/>
                <a:sym typeface="Arial"/>
              </a:defRPr>
            </a:lvl1pPr>
            <a:lvl2pPr lvl="1"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19" name="Google Shape;19;p5"/>
          <p:cNvSpPr txBox="1"/>
          <p:nvPr>
            <p:ph idx="1" type="subTitle"/>
          </p:nvPr>
        </p:nvSpPr>
        <p:spPr>
          <a:xfrm>
            <a:off x="1104200" y="2045700"/>
            <a:ext cx="6043500" cy="7839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2"/>
              </a:buClr>
              <a:buSzPts val="1800"/>
              <a:buFont typeface="Arial"/>
              <a:buNone/>
              <a:defRPr b="1" i="0" sz="1000" u="none" cap="none" strike="noStrike">
                <a:solidFill>
                  <a:schemeClr val="dk2"/>
                </a:solidFill>
                <a:latin typeface="Arial"/>
                <a:ea typeface="Arial"/>
                <a:cs typeface="Arial"/>
                <a:sym typeface="Arial"/>
              </a:defRPr>
            </a:lvl1pPr>
            <a:lvl2pPr lvl="1" marR="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lvl="2" marR="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lvl="3" marR="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lvl="4" marR="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lvl="5" marR="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lvl="6" marR="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lvl="7" marR="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lvl="8" marR="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blipFill>
          <a:blip r:embed="rId2">
            <a:alphaModFix/>
          </a:blip>
          <a:stretch>
            <a:fillRect/>
          </a:stretch>
        </a:blipFill>
      </p:bgPr>
    </p:bg>
    <p:spTree>
      <p:nvGrpSpPr>
        <p:cNvPr id="20" name="Shape 20"/>
        <p:cNvGrpSpPr/>
        <p:nvPr/>
      </p:nvGrpSpPr>
      <p:grpSpPr>
        <a:xfrm>
          <a:off x="0" y="0"/>
          <a:ext cx="0" cy="0"/>
          <a:chOff x="0" y="0"/>
          <a:chExt cx="0" cy="0"/>
        </a:xfrm>
      </p:grpSpPr>
      <p:sp>
        <p:nvSpPr>
          <p:cNvPr id="21" name="Google Shape;21;p6"/>
          <p:cNvSpPr txBox="1"/>
          <p:nvPr>
            <p:ph idx="1" type="body"/>
          </p:nvPr>
        </p:nvSpPr>
        <p:spPr>
          <a:xfrm>
            <a:off x="311700" y="1029225"/>
            <a:ext cx="8520600" cy="3416400"/>
          </a:xfrm>
          <a:prstGeom prst="rect">
            <a:avLst/>
          </a:prstGeom>
          <a:noFill/>
          <a:ln>
            <a:noFill/>
          </a:ln>
        </p:spPr>
        <p:txBody>
          <a:bodyPr anchorCtr="0" anchor="t" bIns="91425" lIns="91425" spcFirstLastPara="1" rIns="91425" wrap="square" tIns="91425">
            <a:noAutofit/>
          </a:bodyPr>
          <a:lstStyle>
            <a:lvl1pPr indent="-342900" lvl="0" marL="457200" marR="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22" name="Google Shape;22;p6"/>
          <p:cNvSpPr txBox="1"/>
          <p:nvPr>
            <p:ph type="title"/>
          </p:nvPr>
        </p:nvSpPr>
        <p:spPr>
          <a:xfrm>
            <a:off x="443650" y="113375"/>
            <a:ext cx="8143500" cy="5985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1000"/>
              </a:spcBef>
              <a:spcAft>
                <a:spcPts val="0"/>
              </a:spcAft>
              <a:buClr>
                <a:srgbClr val="1A1A1A"/>
              </a:buClr>
              <a:buSzPts val="2400"/>
              <a:buFont typeface="Arial"/>
              <a:buNone/>
              <a:defRPr b="0" i="0" sz="2400" u="none" cap="none" strike="noStrike">
                <a:solidFill>
                  <a:srgbClr val="1A1A1A"/>
                </a:solidFill>
                <a:latin typeface="Arial"/>
                <a:ea typeface="Arial"/>
                <a:cs typeface="Arial"/>
                <a:sym typeface="Arial"/>
              </a:defRPr>
            </a:lvl1pPr>
            <a:lvl2pPr lvl="1"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7"/>
          <p:cNvSpPr txBox="1"/>
          <p:nvPr>
            <p:ph idx="1" type="body"/>
          </p:nvPr>
        </p:nvSpPr>
        <p:spPr>
          <a:xfrm>
            <a:off x="311700" y="1039100"/>
            <a:ext cx="3999900" cy="3416400"/>
          </a:xfrm>
          <a:prstGeom prst="rect">
            <a:avLst/>
          </a:prstGeom>
          <a:noFill/>
          <a:ln>
            <a:noFill/>
          </a:ln>
        </p:spPr>
        <p:txBody>
          <a:bodyPr anchorCtr="0" anchor="t" bIns="91425" lIns="91425" spcFirstLastPara="1" rIns="91425" wrap="square" tIns="91425">
            <a:noAutofit/>
          </a:bodyPr>
          <a:lstStyle>
            <a:lvl1pPr indent="-317500" lvl="0" marL="4572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5" name="Google Shape;25;p7"/>
          <p:cNvSpPr txBox="1"/>
          <p:nvPr>
            <p:ph idx="2" type="body"/>
          </p:nvPr>
        </p:nvSpPr>
        <p:spPr>
          <a:xfrm>
            <a:off x="4832400" y="1039100"/>
            <a:ext cx="3999900" cy="3416400"/>
          </a:xfrm>
          <a:prstGeom prst="rect">
            <a:avLst/>
          </a:prstGeom>
          <a:noFill/>
          <a:ln>
            <a:noFill/>
          </a:ln>
        </p:spPr>
        <p:txBody>
          <a:bodyPr anchorCtr="0" anchor="t" bIns="91425" lIns="91425" spcFirstLastPara="1" rIns="91425" wrap="square" tIns="91425">
            <a:noAutofit/>
          </a:bodyPr>
          <a:lstStyle>
            <a:lvl1pPr indent="-317500" lvl="0" marL="4572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6" name="Google Shape;26;p7"/>
          <p:cNvSpPr txBox="1"/>
          <p:nvPr>
            <p:ph type="title"/>
          </p:nvPr>
        </p:nvSpPr>
        <p:spPr>
          <a:xfrm>
            <a:off x="443650" y="113375"/>
            <a:ext cx="8143500" cy="5985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1000"/>
              </a:spcBef>
              <a:spcAft>
                <a:spcPts val="0"/>
              </a:spcAft>
              <a:buClr>
                <a:srgbClr val="1A1A1A"/>
              </a:buClr>
              <a:buSzPts val="2400"/>
              <a:buFont typeface="Arial"/>
              <a:buNone/>
              <a:defRPr b="0" i="0" sz="2400" u="none" cap="none" strike="noStrike">
                <a:solidFill>
                  <a:srgbClr val="1A1A1A"/>
                </a:solidFill>
                <a:latin typeface="Arial"/>
                <a:ea typeface="Arial"/>
                <a:cs typeface="Arial"/>
                <a:sym typeface="Arial"/>
              </a:defRPr>
            </a:lvl1pPr>
            <a:lvl2pPr lvl="1"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7" name="Shape 27"/>
        <p:cNvGrpSpPr/>
        <p:nvPr/>
      </p:nvGrpSpPr>
      <p:grpSpPr>
        <a:xfrm>
          <a:off x="0" y="0"/>
          <a:ext cx="0" cy="0"/>
          <a:chOff x="0" y="0"/>
          <a:chExt cx="0" cy="0"/>
        </a:xfrm>
      </p:grpSpPr>
      <p:sp>
        <p:nvSpPr>
          <p:cNvPr id="28" name="Google Shape;28;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29" name="Google Shape;29;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30" name="Google Shape;3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1" name="Shape 31"/>
        <p:cNvGrpSpPr/>
        <p:nvPr/>
      </p:nvGrpSpPr>
      <p:grpSpPr>
        <a:xfrm>
          <a:off x="0" y="0"/>
          <a:ext cx="0" cy="0"/>
          <a:chOff x="0" y="0"/>
          <a:chExt cx="0" cy="0"/>
        </a:xfrm>
      </p:grpSpPr>
      <p:sp>
        <p:nvSpPr>
          <p:cNvPr id="32" name="Google Shape;32;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34" name="Google Shape;34;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35" name="Google Shape;35;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36" name="Google Shape;3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7" name="Shape 37"/>
        <p:cNvGrpSpPr/>
        <p:nvPr/>
      </p:nvGrpSpPr>
      <p:grpSpPr>
        <a:xfrm>
          <a:off x="0" y="0"/>
          <a:ext cx="0" cy="0"/>
          <a:chOff x="0" y="0"/>
          <a:chExt cx="0" cy="0"/>
        </a:xfrm>
      </p:grpSpPr>
      <p:sp>
        <p:nvSpPr>
          <p:cNvPr id="38" name="Google Shape;38;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39" name="Google Shape;39;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6" name="Shape 46"/>
        <p:cNvGrpSpPr/>
        <p:nvPr/>
      </p:nvGrpSpPr>
      <p:grpSpPr>
        <a:xfrm>
          <a:off x="0" y="0"/>
          <a:ext cx="0" cy="0"/>
          <a:chOff x="0" y="0"/>
          <a:chExt cx="0" cy="0"/>
        </a:xfrm>
      </p:grpSpPr>
      <p:sp>
        <p:nvSpPr>
          <p:cNvPr id="47" name="Google Shape;47;p13"/>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48" name="Google Shape;48;p13"/>
          <p:cNvGrpSpPr/>
          <p:nvPr/>
        </p:nvGrpSpPr>
        <p:grpSpPr>
          <a:xfrm>
            <a:off x="-17450" y="5084396"/>
            <a:ext cx="9178922" cy="59063"/>
            <a:chOff x="0" y="0"/>
            <a:chExt cx="24477125" cy="157500"/>
          </a:xfrm>
        </p:grpSpPr>
        <p:sp>
          <p:nvSpPr>
            <p:cNvPr id="49" name="Google Shape;49;p13"/>
            <p:cNvSpPr/>
            <p:nvPr/>
          </p:nvSpPr>
          <p:spPr>
            <a:xfrm>
              <a:off x="0" y="0"/>
              <a:ext cx="7363500" cy="1575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50" name="Google Shape;50;p13"/>
            <p:cNvSpPr/>
            <p:nvPr/>
          </p:nvSpPr>
          <p:spPr>
            <a:xfrm>
              <a:off x="7324707" y="0"/>
              <a:ext cx="9827700" cy="1575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51" name="Google Shape;51;p13"/>
            <p:cNvSpPr/>
            <p:nvPr/>
          </p:nvSpPr>
          <p:spPr>
            <a:xfrm>
              <a:off x="17114825" y="0"/>
              <a:ext cx="7362300" cy="1575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descr="影像" id="52" name="Google Shape;52;p13"/>
          <p:cNvSpPr/>
          <p:nvPr/>
        </p:nvSpPr>
        <p:spPr>
          <a:xfrm>
            <a:off x="-41394" y="4351927"/>
            <a:ext cx="1544700" cy="73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 name="Google Shape;53;p13"/>
          <p:cNvCxnSpPr/>
          <p:nvPr/>
        </p:nvCxnSpPr>
        <p:spPr>
          <a:xfrm>
            <a:off x="450856" y="754224"/>
            <a:ext cx="8228100" cy="0"/>
          </a:xfrm>
          <a:prstGeom prst="straightConnector1">
            <a:avLst/>
          </a:prstGeom>
          <a:noFill/>
          <a:ln cap="flat" cmpd="sng" w="25400">
            <a:solidFill>
              <a:srgbClr val="262627"/>
            </a:solidFill>
            <a:prstDash val="solid"/>
            <a:miter lim="400000"/>
            <a:headEnd len="sm" w="sm" type="none"/>
            <a:tailEnd len="med" w="med" type="oval"/>
          </a:ln>
        </p:spPr>
      </p:cxnSp>
      <p:sp>
        <p:nvSpPr>
          <p:cNvPr descr="影像" id="54" name="Google Shape;54;p13"/>
          <p:cNvSpPr/>
          <p:nvPr/>
        </p:nvSpPr>
        <p:spPr>
          <a:xfrm>
            <a:off x="7631260" y="4869421"/>
            <a:ext cx="1461600" cy="19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3"/>
          <p:cNvSpPr txBox="1"/>
          <p:nvPr>
            <p:ph idx="1" type="body"/>
          </p:nvPr>
        </p:nvSpPr>
        <p:spPr>
          <a:xfrm>
            <a:off x="1645295" y="1366242"/>
            <a:ext cx="5853300" cy="3315300"/>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56" name="Google Shape;56;p13"/>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rive.google.com/file/d/1-wzKsQIEN3gToiZcpWE41lDq89a4JqHG/view?usp=sharing" TargetMode="External"/><Relationship Id="rId4" Type="http://schemas.openxmlformats.org/officeDocument/2006/relationships/hyperlink" Target="https://drive.google.com/file/d/1VdDo7F1iQ_1S7J1Tc-IytC8YpOAFWYMB/view?usp=sharing" TargetMode="External"/><Relationship Id="rId5" Type="http://schemas.openxmlformats.org/officeDocument/2006/relationships/hyperlink" Target="https://drive.google.com/file/d/1fzHUM0mJxE99vK07t2pYVwsDS7Ge6sbh/view?usp=sharing" TargetMode="External"/><Relationship Id="rId6" Type="http://schemas.openxmlformats.org/officeDocument/2006/relationships/hyperlink" Target="https://drive.google.com/drive/folders/1RRX1YEI33jxDl-s7h67K1sVrTDdudjhM?usp=sharing" TargetMode="External"/><Relationship Id="rId7" Type="http://schemas.openxmlformats.org/officeDocument/2006/relationships/hyperlink" Target="https://www.youtube.com/playlist?list=PL1f_B9coMEeCvbetNGYmW7fWUBSo0-D_i"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www.youtube.com/watch?v=Er2mx9rFWgo" TargetMode="Externa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22.png"/><Relationship Id="rId6"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www.youtube.com/watch?v=TSUmPgU2hH0" TargetMode="External"/><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www.youtube.com/watch?v=8acMZIIRij4" TargetMode="External"/><Relationship Id="rId4" Type="http://schemas.openxmlformats.org/officeDocument/2006/relationships/image" Target="../media/image1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21.png"/><Relationship Id="rId5"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29.png"/><Relationship Id="rId5" Type="http://schemas.openxmlformats.org/officeDocument/2006/relationships/image" Target="../media/image27.png"/><Relationship Id="rId6"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www.youtube.com/watch?v=TaBfrURIqf4" TargetMode="External"/><Relationship Id="rId4" Type="http://schemas.openxmlformats.org/officeDocument/2006/relationships/image" Target="../media/image2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jpg"/><Relationship Id="rId4" Type="http://schemas.openxmlformats.org/officeDocument/2006/relationships/hyperlink" Target="http://www.youtube.com/watch?v=UrC5qzU0FMA" TargetMode="External"/><Relationship Id="rId5"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jpg"/><Relationship Id="rId4" Type="http://schemas.openxmlformats.org/officeDocument/2006/relationships/hyperlink" Target="http://www.youtube.com/watch?v=MAjskeeDBpc" TargetMode="External"/><Relationship Id="rId5"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jpg"/><Relationship Id="rId4" Type="http://schemas.openxmlformats.org/officeDocument/2006/relationships/hyperlink" Target="http://www.youtube.com/watch?v=yK6YARYBzW0" TargetMode="External"/><Relationship Id="rId5"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jpg"/><Relationship Id="rId4" Type="http://schemas.openxmlformats.org/officeDocument/2006/relationships/hyperlink" Target="http://www.youtube.com/watch?v=GwLzpDmBke8" TargetMode="External"/><Relationship Id="rId5"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6"/>
          <p:cNvSpPr txBox="1"/>
          <p:nvPr>
            <p:ph type="ctrTitle"/>
          </p:nvPr>
        </p:nvSpPr>
        <p:spPr>
          <a:xfrm>
            <a:off x="311708" y="1196225"/>
            <a:ext cx="8520600" cy="205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1A1A1A"/>
              </a:buClr>
              <a:buSzPts val="5200"/>
              <a:buFont typeface="Arial"/>
              <a:buNone/>
            </a:pPr>
            <a:r>
              <a:rPr b="1" i="0" lang="zh-TW" sz="3600" u="none" cap="none" strike="noStrike">
                <a:solidFill>
                  <a:srgbClr val="222222"/>
                </a:solidFill>
                <a:highlight>
                  <a:srgbClr val="FFFFFF"/>
                </a:highlight>
                <a:latin typeface="Arial"/>
                <a:ea typeface="Arial"/>
                <a:cs typeface="Arial"/>
                <a:sym typeface="Arial"/>
              </a:rPr>
              <a:t>機器學習基礎與演算法</a:t>
            </a:r>
            <a:endParaRPr b="1" i="0" sz="3600" u="none" cap="none" strike="noStrike">
              <a:solidFill>
                <a:srgbClr val="1A1A1A"/>
              </a:solidFill>
              <a:latin typeface="Arial"/>
              <a:ea typeface="Arial"/>
              <a:cs typeface="Arial"/>
              <a:sym typeface="Arial"/>
            </a:endParaRPr>
          </a:p>
        </p:txBody>
      </p:sp>
      <p:sp>
        <p:nvSpPr>
          <p:cNvPr id="128" name="Google Shape;128;p26"/>
          <p:cNvSpPr txBox="1"/>
          <p:nvPr>
            <p:ph idx="1" type="subTitle"/>
          </p:nvPr>
        </p:nvSpPr>
        <p:spPr>
          <a:xfrm>
            <a:off x="495550" y="2837225"/>
            <a:ext cx="8520600" cy="79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800"/>
              <a:buFont typeface="Arial"/>
              <a:buNone/>
            </a:pPr>
            <a:r>
              <a:rPr lang="zh-TW"/>
              <a:t>Chapter 5   </a:t>
            </a:r>
            <a:r>
              <a:rPr lang="zh-TW"/>
              <a:t>支持向量機</a:t>
            </a:r>
            <a:r>
              <a:rPr lang="zh-TW"/>
              <a:t> (</a:t>
            </a:r>
            <a:r>
              <a:rPr lang="zh-TW"/>
              <a:t>Support vector machines</a:t>
            </a:r>
            <a:r>
              <a:rPr lang="zh-TW"/>
              <a:t>)</a:t>
            </a:r>
            <a:endParaRPr/>
          </a:p>
        </p:txBody>
      </p:sp>
      <p:sp>
        <p:nvSpPr>
          <p:cNvPr id="129" name="Google Shape;129;p26"/>
          <p:cNvSpPr txBox="1"/>
          <p:nvPr/>
        </p:nvSpPr>
        <p:spPr>
          <a:xfrm>
            <a:off x="52388" y="3625969"/>
            <a:ext cx="8429700" cy="10980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lang="zh-TW" sz="1800" u="sng">
                <a:solidFill>
                  <a:schemeClr val="hlink"/>
                </a:solidFill>
                <a:hlinkClick r:id="rId3"/>
              </a:rPr>
              <a:t>講師投影片Chapter5</a:t>
            </a:r>
            <a:r>
              <a:rPr lang="zh-TW" sz="1800">
                <a:solidFill>
                  <a:schemeClr val="dk1"/>
                </a:solidFill>
              </a:rPr>
              <a:t>(SVM)</a:t>
            </a:r>
            <a:endParaRPr sz="1800">
              <a:solidFill>
                <a:schemeClr val="dk1"/>
              </a:solidFill>
            </a:endParaRPr>
          </a:p>
          <a:p>
            <a:pPr indent="0" lvl="0" marL="0" rtl="0" algn="l">
              <a:spcBef>
                <a:spcPts val="0"/>
              </a:spcBef>
              <a:spcAft>
                <a:spcPts val="0"/>
              </a:spcAft>
              <a:buClr>
                <a:schemeClr val="dk1"/>
              </a:buClr>
              <a:buSzPts val="1800"/>
              <a:buFont typeface="Arial"/>
              <a:buNone/>
            </a:pPr>
            <a:r>
              <a:rPr lang="zh-TW" sz="1800" u="sng">
                <a:solidFill>
                  <a:schemeClr val="hlink"/>
                </a:solidFill>
                <a:hlinkClick r:id="rId4"/>
              </a:rPr>
              <a:t>講師投影片Chapter5</a:t>
            </a:r>
            <a:r>
              <a:rPr lang="zh-TW" sz="1800">
                <a:solidFill>
                  <a:schemeClr val="dk1"/>
                </a:solidFill>
              </a:rPr>
              <a:t>(lagrange)</a:t>
            </a:r>
            <a:endParaRPr sz="1800">
              <a:solidFill>
                <a:schemeClr val="dk1"/>
              </a:solidFill>
            </a:endParaRPr>
          </a:p>
          <a:p>
            <a:pPr indent="0" lvl="0" marL="0" marR="0" rtl="0" algn="l">
              <a:lnSpc>
                <a:spcPct val="100000"/>
              </a:lnSpc>
              <a:spcBef>
                <a:spcPts val="0"/>
              </a:spcBef>
              <a:spcAft>
                <a:spcPts val="0"/>
              </a:spcAft>
              <a:buClr>
                <a:srgbClr val="000000"/>
              </a:buClr>
              <a:buSzPts val="1800"/>
              <a:buFont typeface="Arial"/>
              <a:buNone/>
            </a:pPr>
            <a:r>
              <a:rPr b="0" i="0" lang="zh-TW" sz="1800" u="sng" cap="none" strike="noStrike">
                <a:solidFill>
                  <a:schemeClr val="hlink"/>
                </a:solidFill>
                <a:latin typeface="Arial"/>
                <a:ea typeface="Arial"/>
                <a:cs typeface="Arial"/>
                <a:sym typeface="Arial"/>
                <a:hlinkClick r:id="rId5"/>
              </a:rPr>
              <a:t>課程投影片</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zh-TW" sz="1800" u="sng" cap="none" strike="noStrike">
                <a:solidFill>
                  <a:schemeClr val="hlink"/>
                </a:solidFill>
                <a:latin typeface="Arial"/>
                <a:ea typeface="Arial"/>
                <a:cs typeface="Arial"/>
                <a:sym typeface="Arial"/>
                <a:hlinkClick r:id="rId6"/>
              </a:rPr>
              <a:t>資料與程式碼</a:t>
            </a:r>
            <a:endParaRPr sz="1800">
              <a:solidFill>
                <a:schemeClr val="dk1"/>
              </a:solidFill>
            </a:endParaRPr>
          </a:p>
          <a:p>
            <a:pPr indent="0" lvl="0" marL="0" marR="0" rtl="0" algn="l">
              <a:lnSpc>
                <a:spcPct val="100000"/>
              </a:lnSpc>
              <a:spcBef>
                <a:spcPts val="0"/>
              </a:spcBef>
              <a:spcAft>
                <a:spcPts val="0"/>
              </a:spcAft>
              <a:buClr>
                <a:srgbClr val="000000"/>
              </a:buClr>
              <a:buSzPts val="1800"/>
              <a:buFont typeface="Arial"/>
              <a:buNone/>
            </a:pPr>
            <a:r>
              <a:rPr lang="zh-TW" sz="1800" u="sng">
                <a:solidFill>
                  <a:schemeClr val="hlink"/>
                </a:solidFill>
                <a:hlinkClick r:id="rId7"/>
              </a:rPr>
              <a:t>播放清單</a:t>
            </a:r>
            <a:endParaRPr sz="1800">
              <a:solidFill>
                <a:schemeClr val="dk1"/>
              </a:solidFill>
            </a:endParaRPr>
          </a:p>
          <a:p>
            <a:pPr indent="0" lvl="0" marL="0" marR="0" rtl="0" algn="l">
              <a:lnSpc>
                <a:spcPct val="100000"/>
              </a:lnSpc>
              <a:spcBef>
                <a:spcPts val="0"/>
              </a:spcBef>
              <a:spcAft>
                <a:spcPts val="0"/>
              </a:spcAft>
              <a:buClr>
                <a:schemeClr val="dk1"/>
              </a:buClr>
              <a:buSzPts val="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5"/>
          <p:cNvSpPr txBox="1"/>
          <p:nvPr>
            <p:ph type="title"/>
          </p:nvPr>
        </p:nvSpPr>
        <p:spPr>
          <a:xfrm>
            <a:off x="220725" y="178350"/>
            <a:ext cx="87219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1" lang="zh-TW">
                <a:solidFill>
                  <a:schemeClr val="dk1"/>
                </a:solidFill>
              </a:rPr>
              <a:t>[實作課程] </a:t>
            </a:r>
            <a:r>
              <a:rPr b="1" i="0" lang="zh-TW" sz="2400" u="none" cap="none" strike="noStrike">
                <a:solidFill>
                  <a:schemeClr val="dk1"/>
                </a:solidFill>
                <a:latin typeface="Arial"/>
                <a:ea typeface="Arial"/>
                <a:cs typeface="Arial"/>
                <a:sym typeface="Arial"/>
              </a:rPr>
              <a:t>SVM in Scikit Learn - SVM Concept</a:t>
            </a:r>
            <a:endParaRPr b="1" i="0" sz="2400" u="none" cap="none" strike="noStrike">
              <a:solidFill>
                <a:schemeClr val="dk1"/>
              </a:solidFill>
              <a:latin typeface="Arial"/>
              <a:ea typeface="Arial"/>
              <a:cs typeface="Arial"/>
              <a:sym typeface="Arial"/>
            </a:endParaRPr>
          </a:p>
        </p:txBody>
      </p:sp>
      <p:pic>
        <p:nvPicPr>
          <p:cNvPr id="186" name="Google Shape;186;p35" title="Session3 1 SVM Concept">
            <a:hlinkClick r:id="rId3"/>
          </p:cNvPr>
          <p:cNvPicPr preferRelativeResize="0"/>
          <p:nvPr/>
        </p:nvPicPr>
        <p:blipFill rotWithShape="1">
          <a:blip r:embed="rId4">
            <a:alphaModFix/>
          </a:blip>
          <a:srcRect b="0" l="0" r="0" t="0"/>
          <a:stretch/>
        </p:blipFill>
        <p:spPr>
          <a:xfrm>
            <a:off x="2176075" y="1008825"/>
            <a:ext cx="4572000" cy="3429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6"/>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1" i="0" lang="zh-TW" sz="2400" u="none" cap="none" strike="noStrike">
                <a:solidFill>
                  <a:schemeClr val="dk1"/>
                </a:solidFill>
                <a:latin typeface="Arial"/>
                <a:ea typeface="Arial"/>
                <a:cs typeface="Arial"/>
                <a:sym typeface="Arial"/>
              </a:rPr>
              <a:t>SVM in Scikit Learn - SVM Concept</a:t>
            </a:r>
            <a:endParaRPr b="0" i="0" sz="3600" u="none" cap="none" strike="noStrike">
              <a:solidFill>
                <a:schemeClr val="dk1"/>
              </a:solidFill>
              <a:latin typeface="Arial"/>
              <a:ea typeface="Arial"/>
              <a:cs typeface="Arial"/>
              <a:sym typeface="Arial"/>
            </a:endParaRPr>
          </a:p>
        </p:txBody>
      </p:sp>
      <p:sp>
        <p:nvSpPr>
          <p:cNvPr id="192" name="Google Shape;192;p36"/>
          <p:cNvSpPr txBox="1"/>
          <p:nvPr>
            <p:ph idx="4294967295" type="body"/>
          </p:nvPr>
        </p:nvSpPr>
        <p:spPr>
          <a:xfrm>
            <a:off x="311700" y="975375"/>
            <a:ext cx="8832300" cy="3872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b="0" i="0" lang="zh-TW" sz="1800" u="none" cap="none" strike="noStrike">
                <a:solidFill>
                  <a:schemeClr val="dk2"/>
                </a:solidFill>
                <a:latin typeface="Arial"/>
                <a:ea typeface="Arial"/>
                <a:cs typeface="Arial"/>
                <a:sym typeface="Arial"/>
              </a:rPr>
              <a:t>從資料中找出離分類邊界最遠（</a:t>
            </a:r>
            <a:r>
              <a:rPr b="0" i="0" lang="zh-TW" sz="1800" u="none" cap="none" strike="noStrike">
                <a:solidFill>
                  <a:srgbClr val="FF0000"/>
                </a:solidFill>
                <a:latin typeface="Arial"/>
                <a:ea typeface="Arial"/>
                <a:cs typeface="Arial"/>
                <a:sym typeface="Arial"/>
              </a:rPr>
              <a:t>large margin</a:t>
            </a:r>
            <a:r>
              <a:rPr b="0" i="0" lang="zh-TW" sz="1800" u="none" cap="none" strike="noStrike">
                <a:solidFill>
                  <a:schemeClr val="dk2"/>
                </a:solidFill>
                <a:latin typeface="Arial"/>
                <a:ea typeface="Arial"/>
                <a:cs typeface="Arial"/>
                <a:sym typeface="Arial"/>
              </a:rPr>
              <a:t>）的分隔線，使得分隔線抵抗資料雜訊的能力較強。（在找large margin的同時，從數學上就有</a:t>
            </a:r>
            <a:r>
              <a:rPr b="0" i="0" lang="zh-TW" sz="1800" u="none" cap="none" strike="noStrike">
                <a:solidFill>
                  <a:srgbClr val="FF0000"/>
                </a:solidFill>
                <a:latin typeface="Arial"/>
                <a:ea typeface="Arial"/>
                <a:cs typeface="Arial"/>
                <a:sym typeface="Arial"/>
              </a:rPr>
              <a:t>weight regularization</a:t>
            </a:r>
            <a:r>
              <a:rPr b="0" i="0" lang="zh-TW" sz="1800" u="none" cap="none" strike="noStrike">
                <a:solidFill>
                  <a:schemeClr val="dk2"/>
                </a:solidFill>
                <a:latin typeface="Arial"/>
                <a:ea typeface="Arial"/>
                <a:cs typeface="Arial"/>
                <a:sym typeface="Arial"/>
              </a:rPr>
              <a:t>的意義）</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zh-TW" sz="1800" u="none" cap="none" strike="noStrike">
                <a:solidFill>
                  <a:schemeClr val="dk2"/>
                </a:solidFill>
                <a:latin typeface="Arial"/>
                <a:ea typeface="Arial"/>
                <a:cs typeface="Arial"/>
                <a:sym typeface="Arial"/>
              </a:rPr>
              <a:t>資料通常為線性不可分，因此加上</a:t>
            </a:r>
            <a:r>
              <a:rPr b="0" i="0" lang="zh-TW" sz="1800" u="none" cap="none" strike="noStrike">
                <a:solidFill>
                  <a:srgbClr val="FF0000"/>
                </a:solidFill>
                <a:latin typeface="Arial"/>
                <a:ea typeface="Arial"/>
                <a:cs typeface="Arial"/>
                <a:sym typeface="Arial"/>
              </a:rPr>
              <a:t>常數項C</a:t>
            </a:r>
            <a:r>
              <a:rPr b="0" i="0" lang="zh-TW" sz="1800" u="none" cap="none" strike="noStrike">
                <a:solidFill>
                  <a:schemeClr val="dk2"/>
                </a:solidFill>
                <a:latin typeface="Arial"/>
                <a:ea typeface="Arial"/>
                <a:cs typeface="Arial"/>
                <a:sym typeface="Arial"/>
              </a:rPr>
              <a:t>來控制對分類錯誤的容忍。</a:t>
            </a:r>
            <a:endParaRPr b="0" i="0" sz="1800" u="none" cap="none" strike="noStrike">
              <a:solidFill>
                <a:schemeClr val="dk2"/>
              </a:solidFill>
              <a:latin typeface="Arial"/>
              <a:ea typeface="Arial"/>
              <a:cs typeface="Arial"/>
              <a:sym typeface="Arial"/>
            </a:endParaRPr>
          </a:p>
          <a:p>
            <a:pPr indent="0" lvl="0" marL="0" marR="0" rtl="0" algn="l">
              <a:lnSpc>
                <a:spcPct val="115000"/>
              </a:lnSpc>
              <a:spcBef>
                <a:spcPts val="1600"/>
              </a:spcBef>
              <a:spcAft>
                <a:spcPts val="160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193" name="Google Shape;193;p36"/>
          <p:cNvSpPr/>
          <p:nvPr/>
        </p:nvSpPr>
        <p:spPr>
          <a:xfrm>
            <a:off x="5584737" y="3663340"/>
            <a:ext cx="90900" cy="921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36"/>
          <p:cNvSpPr/>
          <p:nvPr/>
        </p:nvSpPr>
        <p:spPr>
          <a:xfrm>
            <a:off x="5813337" y="3968140"/>
            <a:ext cx="90900" cy="921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36"/>
          <p:cNvSpPr/>
          <p:nvPr/>
        </p:nvSpPr>
        <p:spPr>
          <a:xfrm>
            <a:off x="6194337" y="3358540"/>
            <a:ext cx="90900" cy="921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6"/>
          <p:cNvSpPr/>
          <p:nvPr/>
        </p:nvSpPr>
        <p:spPr>
          <a:xfrm>
            <a:off x="5051337" y="3587140"/>
            <a:ext cx="90900" cy="921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36"/>
          <p:cNvSpPr/>
          <p:nvPr/>
        </p:nvSpPr>
        <p:spPr>
          <a:xfrm>
            <a:off x="5203737" y="4425340"/>
            <a:ext cx="90900" cy="921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36"/>
          <p:cNvSpPr/>
          <p:nvPr/>
        </p:nvSpPr>
        <p:spPr>
          <a:xfrm>
            <a:off x="6956337" y="3053740"/>
            <a:ext cx="90900" cy="921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36"/>
          <p:cNvSpPr/>
          <p:nvPr/>
        </p:nvSpPr>
        <p:spPr>
          <a:xfrm>
            <a:off x="5813337" y="4653940"/>
            <a:ext cx="90900" cy="92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6"/>
          <p:cNvSpPr/>
          <p:nvPr/>
        </p:nvSpPr>
        <p:spPr>
          <a:xfrm>
            <a:off x="6880137" y="4196740"/>
            <a:ext cx="90900" cy="92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6"/>
          <p:cNvSpPr/>
          <p:nvPr/>
        </p:nvSpPr>
        <p:spPr>
          <a:xfrm>
            <a:off x="7261137" y="4349140"/>
            <a:ext cx="90900" cy="92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6"/>
          <p:cNvSpPr/>
          <p:nvPr/>
        </p:nvSpPr>
        <p:spPr>
          <a:xfrm>
            <a:off x="6803937" y="3891940"/>
            <a:ext cx="90900" cy="92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36"/>
          <p:cNvSpPr/>
          <p:nvPr/>
        </p:nvSpPr>
        <p:spPr>
          <a:xfrm>
            <a:off x="6803937" y="4806340"/>
            <a:ext cx="90900" cy="92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36"/>
          <p:cNvSpPr/>
          <p:nvPr/>
        </p:nvSpPr>
        <p:spPr>
          <a:xfrm>
            <a:off x="5965737" y="4958740"/>
            <a:ext cx="90900" cy="92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5" name="Google Shape;205;p36"/>
          <p:cNvGrpSpPr/>
          <p:nvPr/>
        </p:nvGrpSpPr>
        <p:grpSpPr>
          <a:xfrm>
            <a:off x="5279937" y="3358540"/>
            <a:ext cx="1614900" cy="1387500"/>
            <a:chOff x="5279937" y="3358540"/>
            <a:chExt cx="1614900" cy="1387500"/>
          </a:xfrm>
        </p:grpSpPr>
        <p:sp>
          <p:nvSpPr>
            <p:cNvPr id="206" name="Google Shape;206;p36"/>
            <p:cNvSpPr/>
            <p:nvPr/>
          </p:nvSpPr>
          <p:spPr>
            <a:xfrm>
              <a:off x="6803937" y="4477065"/>
              <a:ext cx="90900" cy="921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36"/>
            <p:cNvSpPr/>
            <p:nvPr/>
          </p:nvSpPr>
          <p:spPr>
            <a:xfrm>
              <a:off x="6422937" y="4653940"/>
              <a:ext cx="90900" cy="921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36"/>
            <p:cNvSpPr/>
            <p:nvPr/>
          </p:nvSpPr>
          <p:spPr>
            <a:xfrm>
              <a:off x="5813337" y="3358540"/>
              <a:ext cx="90900" cy="92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36"/>
            <p:cNvSpPr/>
            <p:nvPr/>
          </p:nvSpPr>
          <p:spPr>
            <a:xfrm>
              <a:off x="5279937" y="4044340"/>
              <a:ext cx="90900" cy="921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0" name="Google Shape;210;p36"/>
          <p:cNvGrpSpPr/>
          <p:nvPr/>
        </p:nvGrpSpPr>
        <p:grpSpPr>
          <a:xfrm>
            <a:off x="4946672" y="3229533"/>
            <a:ext cx="2553775" cy="1780969"/>
            <a:chOff x="5038525" y="2699850"/>
            <a:chExt cx="2696700" cy="2062500"/>
          </a:xfrm>
        </p:grpSpPr>
        <p:cxnSp>
          <p:nvCxnSpPr>
            <p:cNvPr id="211" name="Google Shape;211;p36"/>
            <p:cNvCxnSpPr/>
            <p:nvPr/>
          </p:nvCxnSpPr>
          <p:spPr>
            <a:xfrm flipH="1" rot="10800000">
              <a:off x="5038525" y="2699850"/>
              <a:ext cx="21300" cy="2059500"/>
            </a:xfrm>
            <a:prstGeom prst="straightConnector1">
              <a:avLst/>
            </a:prstGeom>
            <a:noFill/>
            <a:ln cap="flat" cmpd="sng" w="9525">
              <a:solidFill>
                <a:schemeClr val="dk2"/>
              </a:solidFill>
              <a:prstDash val="solid"/>
              <a:round/>
              <a:headEnd len="sm" w="sm" type="none"/>
              <a:tailEnd len="med" w="med" type="triangle"/>
            </a:ln>
          </p:spPr>
        </p:cxnSp>
        <p:cxnSp>
          <p:nvCxnSpPr>
            <p:cNvPr id="212" name="Google Shape;212;p36"/>
            <p:cNvCxnSpPr/>
            <p:nvPr/>
          </p:nvCxnSpPr>
          <p:spPr>
            <a:xfrm flipH="1" rot="10800000">
              <a:off x="5038525" y="4759350"/>
              <a:ext cx="2696700" cy="3000"/>
            </a:xfrm>
            <a:prstGeom prst="straightConnector1">
              <a:avLst/>
            </a:prstGeom>
            <a:noFill/>
            <a:ln cap="flat" cmpd="sng" w="9525">
              <a:solidFill>
                <a:schemeClr val="dk2"/>
              </a:solidFill>
              <a:prstDash val="solid"/>
              <a:round/>
              <a:headEnd len="sm" w="sm" type="none"/>
              <a:tailEnd len="med" w="med" type="triangle"/>
            </a:ln>
          </p:spPr>
        </p:cxnSp>
      </p:grpSp>
      <p:sp>
        <p:nvSpPr>
          <p:cNvPr id="213" name="Google Shape;213;p36"/>
          <p:cNvSpPr/>
          <p:nvPr/>
        </p:nvSpPr>
        <p:spPr>
          <a:xfrm>
            <a:off x="5143500" y="4375175"/>
            <a:ext cx="227400" cy="208500"/>
          </a:xfrm>
          <a:prstGeom prst="rect">
            <a:avLst/>
          </a:prstGeom>
          <a:noFill/>
          <a:ln cap="flat" cmpd="sng" w="9525">
            <a:solidFill>
              <a:srgbClr val="0000FF"/>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36"/>
          <p:cNvSpPr/>
          <p:nvPr/>
        </p:nvSpPr>
        <p:spPr>
          <a:xfrm>
            <a:off x="6896100" y="3003575"/>
            <a:ext cx="227400" cy="208500"/>
          </a:xfrm>
          <a:prstGeom prst="rect">
            <a:avLst/>
          </a:prstGeom>
          <a:noFill/>
          <a:ln cap="flat" cmpd="sng" w="9525">
            <a:solidFill>
              <a:srgbClr val="0000FF"/>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6"/>
          <p:cNvSpPr/>
          <p:nvPr/>
        </p:nvSpPr>
        <p:spPr>
          <a:xfrm>
            <a:off x="6743700" y="3841775"/>
            <a:ext cx="227400" cy="208500"/>
          </a:xfrm>
          <a:prstGeom prst="rect">
            <a:avLst/>
          </a:prstGeom>
          <a:noFill/>
          <a:ln cap="flat" cmpd="sng" w="9525">
            <a:solidFill>
              <a:srgbClr val="0000FF"/>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36"/>
          <p:cNvSpPr/>
          <p:nvPr/>
        </p:nvSpPr>
        <p:spPr>
          <a:xfrm>
            <a:off x="5753100" y="4603775"/>
            <a:ext cx="227400" cy="208500"/>
          </a:xfrm>
          <a:prstGeom prst="rect">
            <a:avLst/>
          </a:prstGeom>
          <a:noFill/>
          <a:ln cap="flat" cmpd="sng" w="9525">
            <a:solidFill>
              <a:srgbClr val="0000FF"/>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36"/>
          <p:cNvSpPr/>
          <p:nvPr/>
        </p:nvSpPr>
        <p:spPr>
          <a:xfrm>
            <a:off x="5753100" y="3917975"/>
            <a:ext cx="227400" cy="208500"/>
          </a:xfrm>
          <a:prstGeom prst="rect">
            <a:avLst/>
          </a:prstGeom>
          <a:noFill/>
          <a:ln cap="flat" cmpd="sng" w="9525">
            <a:solidFill>
              <a:srgbClr val="0000FF"/>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8" name="Google Shape;218;p36"/>
          <p:cNvPicPr preferRelativeResize="0"/>
          <p:nvPr/>
        </p:nvPicPr>
        <p:blipFill rotWithShape="1">
          <a:blip r:embed="rId3">
            <a:alphaModFix/>
          </a:blip>
          <a:srcRect b="0" l="0" r="0" t="0"/>
          <a:stretch/>
        </p:blipFill>
        <p:spPr>
          <a:xfrm>
            <a:off x="7411775" y="3778752"/>
            <a:ext cx="1656025" cy="409023"/>
          </a:xfrm>
          <a:prstGeom prst="rect">
            <a:avLst/>
          </a:prstGeom>
          <a:noFill/>
          <a:ln>
            <a:noFill/>
          </a:ln>
        </p:spPr>
      </p:pic>
      <p:grpSp>
        <p:nvGrpSpPr>
          <p:cNvPr id="219" name="Google Shape;219;p36"/>
          <p:cNvGrpSpPr/>
          <p:nvPr/>
        </p:nvGrpSpPr>
        <p:grpSpPr>
          <a:xfrm>
            <a:off x="5087300" y="3082600"/>
            <a:ext cx="2260500" cy="2062200"/>
            <a:chOff x="5087300" y="3082600"/>
            <a:chExt cx="2260500" cy="2062200"/>
          </a:xfrm>
        </p:grpSpPr>
        <p:cxnSp>
          <p:nvCxnSpPr>
            <p:cNvPr id="220" name="Google Shape;220;p36"/>
            <p:cNvCxnSpPr/>
            <p:nvPr/>
          </p:nvCxnSpPr>
          <p:spPr>
            <a:xfrm flipH="1" rot="10800000">
              <a:off x="5207300" y="3082600"/>
              <a:ext cx="2020500" cy="2062200"/>
            </a:xfrm>
            <a:prstGeom prst="straightConnector1">
              <a:avLst/>
            </a:prstGeom>
            <a:noFill/>
            <a:ln cap="flat" cmpd="sng" w="28575">
              <a:solidFill>
                <a:srgbClr val="0000FF"/>
              </a:solidFill>
              <a:prstDash val="solid"/>
              <a:round/>
              <a:headEnd len="sm" w="sm" type="none"/>
              <a:tailEnd len="sm" w="sm" type="none"/>
            </a:ln>
          </p:spPr>
        </p:cxnSp>
        <p:cxnSp>
          <p:nvCxnSpPr>
            <p:cNvPr id="221" name="Google Shape;221;p36"/>
            <p:cNvCxnSpPr/>
            <p:nvPr/>
          </p:nvCxnSpPr>
          <p:spPr>
            <a:xfrm flipH="1" rot="10800000">
              <a:off x="5087300" y="3469850"/>
              <a:ext cx="2260500" cy="1317300"/>
            </a:xfrm>
            <a:prstGeom prst="straightConnector1">
              <a:avLst/>
            </a:prstGeom>
            <a:noFill/>
            <a:ln cap="flat" cmpd="sng" w="28575">
              <a:solidFill>
                <a:srgbClr val="0000FF"/>
              </a:solidFill>
              <a:prstDash val="solid"/>
              <a:round/>
              <a:headEnd len="sm" w="sm" type="none"/>
              <a:tailEnd len="sm" w="sm" type="none"/>
            </a:ln>
          </p:spPr>
        </p:cxnSp>
      </p:grpSp>
      <p:grpSp>
        <p:nvGrpSpPr>
          <p:cNvPr id="222" name="Google Shape;222;p36"/>
          <p:cNvGrpSpPr/>
          <p:nvPr/>
        </p:nvGrpSpPr>
        <p:grpSpPr>
          <a:xfrm>
            <a:off x="469375" y="2674450"/>
            <a:ext cx="8056775" cy="2459782"/>
            <a:chOff x="469375" y="2674450"/>
            <a:chExt cx="8056775" cy="2459782"/>
          </a:xfrm>
        </p:grpSpPr>
        <p:pic>
          <p:nvPicPr>
            <p:cNvPr id="223" name="Google Shape;223;p36"/>
            <p:cNvPicPr preferRelativeResize="0"/>
            <p:nvPr/>
          </p:nvPicPr>
          <p:blipFill rotWithShape="1">
            <a:blip r:embed="rId4">
              <a:alphaModFix/>
            </a:blip>
            <a:srcRect b="0" l="0" r="0" t="0"/>
            <a:stretch/>
          </p:blipFill>
          <p:spPr>
            <a:xfrm>
              <a:off x="1617257" y="2951900"/>
              <a:ext cx="2591843" cy="900325"/>
            </a:xfrm>
            <a:prstGeom prst="rect">
              <a:avLst/>
            </a:prstGeom>
            <a:noFill/>
            <a:ln>
              <a:noFill/>
            </a:ln>
          </p:spPr>
        </p:pic>
        <p:pic>
          <p:nvPicPr>
            <p:cNvPr id="224" name="Google Shape;224;p36"/>
            <p:cNvPicPr preferRelativeResize="0"/>
            <p:nvPr/>
          </p:nvPicPr>
          <p:blipFill rotWithShape="1">
            <a:blip r:embed="rId5">
              <a:alphaModFix/>
            </a:blip>
            <a:srcRect b="0" l="0" r="0" t="0"/>
            <a:stretch/>
          </p:blipFill>
          <p:spPr>
            <a:xfrm>
              <a:off x="1607100" y="3758550"/>
              <a:ext cx="2639025" cy="523775"/>
            </a:xfrm>
            <a:prstGeom prst="rect">
              <a:avLst/>
            </a:prstGeom>
            <a:noFill/>
            <a:ln>
              <a:noFill/>
            </a:ln>
          </p:spPr>
        </p:pic>
        <p:sp>
          <p:nvSpPr>
            <p:cNvPr id="225" name="Google Shape;225;p36"/>
            <p:cNvSpPr txBox="1"/>
            <p:nvPr/>
          </p:nvSpPr>
          <p:spPr>
            <a:xfrm>
              <a:off x="469375" y="3826875"/>
              <a:ext cx="1248600" cy="20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Subject to</a:t>
              </a:r>
              <a:endParaRPr b="0" i="0" sz="1800" u="none" cap="none" strike="noStrike">
                <a:solidFill>
                  <a:srgbClr val="000000"/>
                </a:solidFill>
                <a:latin typeface="Arial"/>
                <a:ea typeface="Arial"/>
                <a:cs typeface="Arial"/>
                <a:sym typeface="Arial"/>
              </a:endParaRPr>
            </a:p>
          </p:txBody>
        </p:sp>
        <p:grpSp>
          <p:nvGrpSpPr>
            <p:cNvPr id="226" name="Google Shape;226;p36"/>
            <p:cNvGrpSpPr/>
            <p:nvPr/>
          </p:nvGrpSpPr>
          <p:grpSpPr>
            <a:xfrm>
              <a:off x="4946670" y="2674450"/>
              <a:ext cx="3579480" cy="2459782"/>
              <a:chOff x="4946670" y="2674450"/>
              <a:chExt cx="3579480" cy="2459782"/>
            </a:xfrm>
          </p:grpSpPr>
          <p:cxnSp>
            <p:nvCxnSpPr>
              <p:cNvPr id="227" name="Google Shape;227;p36"/>
              <p:cNvCxnSpPr/>
              <p:nvPr/>
            </p:nvCxnSpPr>
            <p:spPr>
              <a:xfrm flipH="1" rot="10800000">
                <a:off x="5017413" y="3293958"/>
                <a:ext cx="2182800" cy="1686300"/>
              </a:xfrm>
              <a:prstGeom prst="straightConnector1">
                <a:avLst/>
              </a:prstGeom>
              <a:noFill/>
              <a:ln cap="flat" cmpd="sng" w="28575">
                <a:solidFill>
                  <a:srgbClr val="FF0000"/>
                </a:solidFill>
                <a:prstDash val="dash"/>
                <a:round/>
                <a:headEnd len="sm" w="sm" type="none"/>
                <a:tailEnd len="sm" w="sm" type="none"/>
              </a:ln>
            </p:spPr>
          </p:cxnSp>
          <p:grpSp>
            <p:nvGrpSpPr>
              <p:cNvPr id="228" name="Google Shape;228;p36"/>
              <p:cNvGrpSpPr/>
              <p:nvPr/>
            </p:nvGrpSpPr>
            <p:grpSpPr>
              <a:xfrm>
                <a:off x="4946670" y="2674450"/>
                <a:ext cx="3579480" cy="2459782"/>
                <a:chOff x="4946670" y="2674450"/>
                <a:chExt cx="3579480" cy="2459782"/>
              </a:xfrm>
            </p:grpSpPr>
            <p:cxnSp>
              <p:nvCxnSpPr>
                <p:cNvPr id="229" name="Google Shape;229;p36"/>
                <p:cNvCxnSpPr/>
                <p:nvPr/>
              </p:nvCxnSpPr>
              <p:spPr>
                <a:xfrm>
                  <a:off x="7149387" y="3053740"/>
                  <a:ext cx="288300" cy="393000"/>
                </a:xfrm>
                <a:prstGeom prst="straightConnector1">
                  <a:avLst/>
                </a:prstGeom>
                <a:noFill/>
                <a:ln cap="flat" cmpd="sng" w="28575">
                  <a:solidFill>
                    <a:schemeClr val="dk2"/>
                  </a:solidFill>
                  <a:prstDash val="solid"/>
                  <a:round/>
                  <a:headEnd len="sm" w="sm" type="none"/>
                  <a:tailEnd len="sm" w="sm" type="none"/>
                </a:ln>
              </p:spPr>
            </p:cxnSp>
            <p:sp>
              <p:nvSpPr>
                <p:cNvPr id="230" name="Google Shape;230;p36"/>
                <p:cNvSpPr txBox="1"/>
                <p:nvPr/>
              </p:nvSpPr>
              <p:spPr>
                <a:xfrm>
                  <a:off x="6448425" y="2674450"/>
                  <a:ext cx="1849200" cy="20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FF"/>
                      </a:solidFill>
                      <a:latin typeface="Arial"/>
                      <a:ea typeface="Arial"/>
                      <a:cs typeface="Arial"/>
                      <a:sym typeface="Arial"/>
                    </a:rPr>
                    <a:t>Supporting Vector</a:t>
                  </a:r>
                  <a:endParaRPr b="0" i="0" sz="1400" u="none" cap="none" strike="noStrike">
                    <a:solidFill>
                      <a:srgbClr val="0000FF"/>
                    </a:solidFill>
                    <a:latin typeface="Arial"/>
                    <a:ea typeface="Arial"/>
                    <a:cs typeface="Arial"/>
                    <a:sym typeface="Arial"/>
                  </a:endParaRPr>
                </a:p>
              </p:txBody>
            </p:sp>
            <p:grpSp>
              <p:nvGrpSpPr>
                <p:cNvPr id="231" name="Google Shape;231;p36"/>
                <p:cNvGrpSpPr/>
                <p:nvPr/>
              </p:nvGrpSpPr>
              <p:grpSpPr>
                <a:xfrm>
                  <a:off x="4946670" y="2951900"/>
                  <a:ext cx="3579480" cy="2182332"/>
                  <a:chOff x="4946670" y="2951900"/>
                  <a:chExt cx="3579480" cy="2182332"/>
                </a:xfrm>
              </p:grpSpPr>
              <p:sp>
                <p:nvSpPr>
                  <p:cNvPr id="232" name="Google Shape;232;p36"/>
                  <p:cNvSpPr txBox="1"/>
                  <p:nvPr/>
                </p:nvSpPr>
                <p:spPr>
                  <a:xfrm>
                    <a:off x="7267050" y="3001600"/>
                    <a:ext cx="1259100" cy="20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Margin</a:t>
                    </a:r>
                    <a:endParaRPr b="0" i="0" sz="1400" u="none" cap="none" strike="noStrike">
                      <a:solidFill>
                        <a:srgbClr val="000000"/>
                      </a:solidFill>
                      <a:latin typeface="Arial"/>
                      <a:ea typeface="Arial"/>
                      <a:cs typeface="Arial"/>
                      <a:sym typeface="Arial"/>
                    </a:endParaRPr>
                  </a:p>
                </p:txBody>
              </p:sp>
              <p:pic>
                <p:nvPicPr>
                  <p:cNvPr id="233" name="Google Shape;233;p36"/>
                  <p:cNvPicPr preferRelativeResize="0"/>
                  <p:nvPr/>
                </p:nvPicPr>
                <p:blipFill rotWithShape="1">
                  <a:blip r:embed="rId6">
                    <a:alphaModFix/>
                  </a:blip>
                  <a:srcRect b="0" l="0" r="0" t="0"/>
                  <a:stretch/>
                </p:blipFill>
                <p:spPr>
                  <a:xfrm>
                    <a:off x="7956850" y="2951900"/>
                    <a:ext cx="460069" cy="523775"/>
                  </a:xfrm>
                  <a:prstGeom prst="rect">
                    <a:avLst/>
                  </a:prstGeom>
                  <a:noFill/>
                  <a:ln>
                    <a:noFill/>
                  </a:ln>
                </p:spPr>
              </p:pic>
              <p:grpSp>
                <p:nvGrpSpPr>
                  <p:cNvPr id="234" name="Google Shape;234;p36"/>
                  <p:cNvGrpSpPr/>
                  <p:nvPr/>
                </p:nvGrpSpPr>
                <p:grpSpPr>
                  <a:xfrm>
                    <a:off x="4946670" y="2979250"/>
                    <a:ext cx="2633955" cy="2154982"/>
                    <a:chOff x="4946670" y="2979250"/>
                    <a:chExt cx="2633955" cy="2154982"/>
                  </a:xfrm>
                </p:grpSpPr>
                <p:grpSp>
                  <p:nvGrpSpPr>
                    <p:cNvPr id="235" name="Google Shape;235;p36"/>
                    <p:cNvGrpSpPr/>
                    <p:nvPr/>
                  </p:nvGrpSpPr>
                  <p:grpSpPr>
                    <a:xfrm>
                      <a:off x="4946670" y="3057827"/>
                      <a:ext cx="2436797" cy="2076405"/>
                      <a:chOff x="5038525" y="2501000"/>
                      <a:chExt cx="2573175" cy="2404638"/>
                    </a:xfrm>
                  </p:grpSpPr>
                  <p:cxnSp>
                    <p:nvCxnSpPr>
                      <p:cNvPr id="236" name="Google Shape;236;p36"/>
                      <p:cNvCxnSpPr/>
                      <p:nvPr/>
                    </p:nvCxnSpPr>
                    <p:spPr>
                      <a:xfrm flipH="1" rot="10800000">
                        <a:off x="5038525" y="2501000"/>
                        <a:ext cx="2304900" cy="1952700"/>
                      </a:xfrm>
                      <a:prstGeom prst="straightConnector1">
                        <a:avLst/>
                      </a:prstGeom>
                      <a:noFill/>
                      <a:ln cap="flat" cmpd="sng" w="28575">
                        <a:solidFill>
                          <a:srgbClr val="0000FF"/>
                        </a:solidFill>
                        <a:prstDash val="dash"/>
                        <a:round/>
                        <a:headEnd len="sm" w="sm" type="none"/>
                        <a:tailEnd len="sm" w="sm" type="none"/>
                      </a:ln>
                    </p:spPr>
                  </p:cxnSp>
                  <p:cxnSp>
                    <p:nvCxnSpPr>
                      <p:cNvPr id="237" name="Google Shape;237;p36"/>
                      <p:cNvCxnSpPr/>
                      <p:nvPr/>
                    </p:nvCxnSpPr>
                    <p:spPr>
                      <a:xfrm flipH="1" rot="10800000">
                        <a:off x="5306800" y="2952938"/>
                        <a:ext cx="2304900" cy="1952700"/>
                      </a:xfrm>
                      <a:prstGeom prst="straightConnector1">
                        <a:avLst/>
                      </a:prstGeom>
                      <a:noFill/>
                      <a:ln cap="flat" cmpd="sng" w="28575">
                        <a:solidFill>
                          <a:srgbClr val="0000FF"/>
                        </a:solidFill>
                        <a:prstDash val="dash"/>
                        <a:round/>
                        <a:headEnd len="sm" w="sm" type="none"/>
                        <a:tailEnd len="sm" w="sm" type="none"/>
                      </a:ln>
                    </p:spPr>
                  </p:cxnSp>
                </p:grpSp>
                <p:grpSp>
                  <p:nvGrpSpPr>
                    <p:cNvPr id="238" name="Google Shape;238;p36"/>
                    <p:cNvGrpSpPr/>
                    <p:nvPr/>
                  </p:nvGrpSpPr>
                  <p:grpSpPr>
                    <a:xfrm>
                      <a:off x="5076825" y="2979250"/>
                      <a:ext cx="2503800" cy="1961100"/>
                      <a:chOff x="5076825" y="2979250"/>
                      <a:chExt cx="2503800" cy="1961100"/>
                    </a:xfrm>
                  </p:grpSpPr>
                  <p:sp>
                    <p:nvSpPr>
                      <p:cNvPr id="239" name="Google Shape;239;p36"/>
                      <p:cNvSpPr/>
                      <p:nvPr/>
                    </p:nvSpPr>
                    <p:spPr>
                      <a:xfrm>
                        <a:off x="5219700" y="3994175"/>
                        <a:ext cx="227400" cy="208500"/>
                      </a:xfrm>
                      <a:prstGeom prst="rect">
                        <a:avLst/>
                      </a:prstGeom>
                      <a:noFill/>
                      <a:ln cap="flat" cmpd="sng" w="952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36"/>
                      <p:cNvSpPr/>
                      <p:nvPr/>
                    </p:nvSpPr>
                    <p:spPr>
                      <a:xfrm>
                        <a:off x="5753100" y="3308375"/>
                        <a:ext cx="227400" cy="208500"/>
                      </a:xfrm>
                      <a:prstGeom prst="rect">
                        <a:avLst/>
                      </a:prstGeom>
                      <a:noFill/>
                      <a:ln cap="flat" cmpd="sng" w="952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36"/>
                      <p:cNvSpPr/>
                      <p:nvPr/>
                    </p:nvSpPr>
                    <p:spPr>
                      <a:xfrm>
                        <a:off x="6362700" y="4603775"/>
                        <a:ext cx="227400" cy="208500"/>
                      </a:xfrm>
                      <a:prstGeom prst="rect">
                        <a:avLst/>
                      </a:prstGeom>
                      <a:noFill/>
                      <a:ln cap="flat" cmpd="sng" w="952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2" name="Google Shape;242;p36"/>
                      <p:cNvCxnSpPr/>
                      <p:nvPr/>
                    </p:nvCxnSpPr>
                    <p:spPr>
                      <a:xfrm>
                        <a:off x="5370900" y="4120175"/>
                        <a:ext cx="156900" cy="201600"/>
                      </a:xfrm>
                      <a:prstGeom prst="straightConnector1">
                        <a:avLst/>
                      </a:prstGeom>
                      <a:noFill/>
                      <a:ln cap="flat" cmpd="sng" w="28575">
                        <a:solidFill>
                          <a:srgbClr val="FF0000"/>
                        </a:solidFill>
                        <a:prstDash val="solid"/>
                        <a:round/>
                        <a:headEnd len="sm" w="sm" type="none"/>
                        <a:tailEnd len="sm" w="sm" type="none"/>
                      </a:ln>
                    </p:spPr>
                  </p:cxnSp>
                  <p:cxnSp>
                    <p:nvCxnSpPr>
                      <p:cNvPr id="243" name="Google Shape;243;p36"/>
                      <p:cNvCxnSpPr/>
                      <p:nvPr/>
                    </p:nvCxnSpPr>
                    <p:spPr>
                      <a:xfrm>
                        <a:off x="5904225" y="3450650"/>
                        <a:ext cx="252900" cy="337500"/>
                      </a:xfrm>
                      <a:prstGeom prst="straightConnector1">
                        <a:avLst/>
                      </a:prstGeom>
                      <a:noFill/>
                      <a:ln cap="flat" cmpd="sng" w="28575">
                        <a:solidFill>
                          <a:srgbClr val="FF0000"/>
                        </a:solidFill>
                        <a:prstDash val="solid"/>
                        <a:round/>
                        <a:headEnd len="sm" w="sm" type="none"/>
                        <a:tailEnd len="sm" w="sm" type="none"/>
                      </a:ln>
                    </p:spPr>
                  </p:cxnSp>
                  <p:cxnSp>
                    <p:nvCxnSpPr>
                      <p:cNvPr id="244" name="Google Shape;244;p36"/>
                      <p:cNvCxnSpPr/>
                      <p:nvPr/>
                    </p:nvCxnSpPr>
                    <p:spPr>
                      <a:xfrm>
                        <a:off x="6189649" y="4378827"/>
                        <a:ext cx="246600" cy="288600"/>
                      </a:xfrm>
                      <a:prstGeom prst="straightConnector1">
                        <a:avLst/>
                      </a:prstGeom>
                      <a:noFill/>
                      <a:ln cap="flat" cmpd="sng" w="28575">
                        <a:solidFill>
                          <a:srgbClr val="FF0000"/>
                        </a:solidFill>
                        <a:prstDash val="solid"/>
                        <a:round/>
                        <a:headEnd len="sm" w="sm" type="none"/>
                        <a:tailEnd len="sm" w="sm" type="none"/>
                      </a:ln>
                    </p:spPr>
                  </p:cxnSp>
                  <p:cxnSp>
                    <p:nvCxnSpPr>
                      <p:cNvPr id="245" name="Google Shape;245;p36"/>
                      <p:cNvCxnSpPr/>
                      <p:nvPr/>
                    </p:nvCxnSpPr>
                    <p:spPr>
                      <a:xfrm>
                        <a:off x="6492738" y="4135013"/>
                        <a:ext cx="330900" cy="384000"/>
                      </a:xfrm>
                      <a:prstGeom prst="straightConnector1">
                        <a:avLst/>
                      </a:prstGeom>
                      <a:noFill/>
                      <a:ln cap="flat" cmpd="sng" w="28575">
                        <a:solidFill>
                          <a:srgbClr val="FF0000"/>
                        </a:solidFill>
                        <a:prstDash val="solid"/>
                        <a:round/>
                        <a:headEnd len="sm" w="sm" type="none"/>
                        <a:tailEnd len="sm" w="sm" type="none"/>
                      </a:ln>
                    </p:spPr>
                  </p:cxnSp>
                  <p:sp>
                    <p:nvSpPr>
                      <p:cNvPr id="246" name="Google Shape;246;p36"/>
                      <p:cNvSpPr/>
                      <p:nvPr/>
                    </p:nvSpPr>
                    <p:spPr>
                      <a:xfrm>
                        <a:off x="6734988" y="4451375"/>
                        <a:ext cx="227400" cy="208500"/>
                      </a:xfrm>
                      <a:prstGeom prst="rect">
                        <a:avLst/>
                      </a:prstGeom>
                      <a:noFill/>
                      <a:ln cap="flat" cmpd="sng" w="952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36"/>
                      <p:cNvSpPr txBox="1"/>
                      <p:nvPr/>
                    </p:nvSpPr>
                    <p:spPr>
                      <a:xfrm>
                        <a:off x="5610225" y="2979250"/>
                        <a:ext cx="675000" cy="20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FF0000"/>
                            </a:solidFill>
                            <a:latin typeface="Arial"/>
                            <a:ea typeface="Arial"/>
                            <a:cs typeface="Arial"/>
                            <a:sym typeface="Arial"/>
                          </a:rPr>
                          <a:t>e1</a:t>
                        </a:r>
                        <a:endParaRPr b="0" i="0" sz="1400" u="none" cap="none" strike="noStrike">
                          <a:solidFill>
                            <a:srgbClr val="FF0000"/>
                          </a:solidFill>
                          <a:latin typeface="Arial"/>
                          <a:ea typeface="Arial"/>
                          <a:cs typeface="Arial"/>
                          <a:sym typeface="Arial"/>
                        </a:endParaRPr>
                      </a:p>
                    </p:txBody>
                  </p:sp>
                  <p:sp>
                    <p:nvSpPr>
                      <p:cNvPr id="248" name="Google Shape;248;p36"/>
                      <p:cNvSpPr txBox="1"/>
                      <p:nvPr/>
                    </p:nvSpPr>
                    <p:spPr>
                      <a:xfrm>
                        <a:off x="5076825" y="3665050"/>
                        <a:ext cx="675000" cy="20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FF0000"/>
                            </a:solidFill>
                            <a:latin typeface="Arial"/>
                            <a:ea typeface="Arial"/>
                            <a:cs typeface="Arial"/>
                            <a:sym typeface="Arial"/>
                          </a:rPr>
                          <a:t>e2</a:t>
                        </a:r>
                        <a:endParaRPr b="0" i="0" sz="1400" u="none" cap="none" strike="noStrike">
                          <a:solidFill>
                            <a:srgbClr val="FF0000"/>
                          </a:solidFill>
                          <a:latin typeface="Arial"/>
                          <a:ea typeface="Arial"/>
                          <a:cs typeface="Arial"/>
                          <a:sym typeface="Arial"/>
                        </a:endParaRPr>
                      </a:p>
                    </p:txBody>
                  </p:sp>
                  <p:sp>
                    <p:nvSpPr>
                      <p:cNvPr id="249" name="Google Shape;249;p36"/>
                      <p:cNvSpPr txBox="1"/>
                      <p:nvPr/>
                    </p:nvSpPr>
                    <p:spPr>
                      <a:xfrm>
                        <a:off x="6296025" y="4731850"/>
                        <a:ext cx="675000" cy="20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FF0000"/>
                            </a:solidFill>
                            <a:latin typeface="Arial"/>
                            <a:ea typeface="Arial"/>
                            <a:cs typeface="Arial"/>
                            <a:sym typeface="Arial"/>
                          </a:rPr>
                          <a:t>e3</a:t>
                        </a:r>
                        <a:endParaRPr b="0" i="0" sz="1400" u="none" cap="none" strike="noStrike">
                          <a:solidFill>
                            <a:srgbClr val="FF0000"/>
                          </a:solidFill>
                          <a:latin typeface="Arial"/>
                          <a:ea typeface="Arial"/>
                          <a:cs typeface="Arial"/>
                          <a:sym typeface="Arial"/>
                        </a:endParaRPr>
                      </a:p>
                    </p:txBody>
                  </p:sp>
                  <p:sp>
                    <p:nvSpPr>
                      <p:cNvPr id="250" name="Google Shape;250;p36"/>
                      <p:cNvSpPr txBox="1"/>
                      <p:nvPr/>
                    </p:nvSpPr>
                    <p:spPr>
                      <a:xfrm>
                        <a:off x="6905625" y="4427050"/>
                        <a:ext cx="675000" cy="20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FF0000"/>
                            </a:solidFill>
                            <a:latin typeface="Arial"/>
                            <a:ea typeface="Arial"/>
                            <a:cs typeface="Arial"/>
                            <a:sym typeface="Arial"/>
                          </a:rPr>
                          <a:t>e4</a:t>
                        </a:r>
                        <a:endParaRPr b="0" i="0" sz="1400" u="none" cap="none" strike="noStrike">
                          <a:solidFill>
                            <a:srgbClr val="FF0000"/>
                          </a:solidFill>
                          <a:latin typeface="Arial"/>
                          <a:ea typeface="Arial"/>
                          <a:cs typeface="Arial"/>
                          <a:sym typeface="Arial"/>
                        </a:endParaRPr>
                      </a:p>
                    </p:txBody>
                  </p:sp>
                </p:grpSp>
              </p:grpSp>
            </p:grpSp>
          </p:grpSp>
        </p:gr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7"/>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1" i="0" lang="zh-TW" sz="2400" u="none" cap="none" strike="noStrike">
                <a:solidFill>
                  <a:schemeClr val="dk1"/>
                </a:solidFill>
                <a:latin typeface="Arial"/>
                <a:ea typeface="Arial"/>
                <a:cs typeface="Arial"/>
                <a:sym typeface="Arial"/>
              </a:rPr>
              <a:t>SVM Kernel Trick</a:t>
            </a:r>
            <a:endParaRPr b="0" i="0" sz="3600" u="none" cap="none" strike="noStrike">
              <a:solidFill>
                <a:schemeClr val="dk1"/>
              </a:solidFill>
              <a:latin typeface="Arial"/>
              <a:ea typeface="Arial"/>
              <a:cs typeface="Arial"/>
              <a:sym typeface="Arial"/>
            </a:endParaRPr>
          </a:p>
        </p:txBody>
      </p:sp>
      <p:sp>
        <p:nvSpPr>
          <p:cNvPr id="256" name="Google Shape;256;p37"/>
          <p:cNvSpPr txBox="1"/>
          <p:nvPr>
            <p:ph idx="4294967295"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b="0" i="0" lang="zh-TW" sz="1800" u="none" cap="none" strike="noStrike">
                <a:solidFill>
                  <a:schemeClr val="dk2"/>
                </a:solidFill>
                <a:latin typeface="Arial"/>
                <a:ea typeface="Arial"/>
                <a:cs typeface="Arial"/>
                <a:sym typeface="Arial"/>
              </a:rPr>
              <a:t>一般狀況下，資料多為線性不可分。藉由kernel可以將資料做非線性的轉換到多維空間，甚至無限多維空間，使得SVM可以在此將資料做分類。</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zh-TW" sz="1800" u="none" cap="none" strike="noStrike">
                <a:solidFill>
                  <a:schemeClr val="dk2"/>
                </a:solidFill>
                <a:latin typeface="Arial"/>
                <a:ea typeface="Arial"/>
                <a:cs typeface="Arial"/>
                <a:sym typeface="Arial"/>
              </a:rPr>
              <a:t>Kernel即是將資料做</a:t>
            </a:r>
            <a:r>
              <a:rPr b="0" i="0" lang="zh-TW" sz="1800" u="none" cap="none" strike="noStrike">
                <a:solidFill>
                  <a:srgbClr val="FF0000"/>
                </a:solidFill>
                <a:latin typeface="Arial"/>
                <a:ea typeface="Arial"/>
                <a:cs typeface="Arial"/>
                <a:sym typeface="Arial"/>
              </a:rPr>
              <a:t>空間轉換</a:t>
            </a:r>
            <a:r>
              <a:rPr b="0" i="0" lang="zh-TW" sz="1800" u="none" cap="none" strike="noStrike">
                <a:solidFill>
                  <a:schemeClr val="dk2"/>
                </a:solidFill>
                <a:latin typeface="Arial"/>
                <a:ea typeface="Arial"/>
                <a:cs typeface="Arial"/>
                <a:sym typeface="Arial"/>
              </a:rPr>
              <a:t>，代替linear regression手動生feature的方式</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zh-TW" sz="1800" u="none" cap="none" strike="noStrike">
                <a:solidFill>
                  <a:schemeClr val="dk2"/>
                </a:solidFill>
                <a:latin typeface="Arial"/>
                <a:ea typeface="Arial"/>
                <a:cs typeface="Arial"/>
                <a:sym typeface="Arial"/>
              </a:rPr>
              <a:t>一般常見的Kernel方式：</a:t>
            </a:r>
            <a:endParaRPr b="0" i="0" sz="1800" u="none" cap="none" strike="noStrike">
              <a:solidFill>
                <a:schemeClr val="dk2"/>
              </a:solidFill>
              <a:latin typeface="Arial"/>
              <a:ea typeface="Arial"/>
              <a:cs typeface="Arial"/>
              <a:sym typeface="Arial"/>
            </a:endParaRPr>
          </a:p>
          <a:p>
            <a:pPr indent="-342900" lvl="1" marL="914400" marR="0" rtl="0" algn="l">
              <a:lnSpc>
                <a:spcPct val="115000"/>
              </a:lnSpc>
              <a:spcBef>
                <a:spcPts val="0"/>
              </a:spcBef>
              <a:spcAft>
                <a:spcPts val="0"/>
              </a:spcAft>
              <a:buClr>
                <a:schemeClr val="dk2"/>
              </a:buClr>
              <a:buSzPts val="1800"/>
              <a:buFont typeface="Arial"/>
              <a:buChar char="○"/>
            </a:pPr>
            <a:r>
              <a:rPr b="0" i="0" lang="zh-TW" sz="1800" u="none" cap="none" strike="noStrike">
                <a:solidFill>
                  <a:schemeClr val="dk2"/>
                </a:solidFill>
                <a:latin typeface="Arial"/>
                <a:ea typeface="Arial"/>
                <a:cs typeface="Arial"/>
                <a:sym typeface="Arial"/>
              </a:rPr>
              <a:t>Polynomial：高次方轉換</a:t>
            </a:r>
            <a:endParaRPr b="0" i="0" sz="1800" u="none" cap="none" strike="noStrike">
              <a:solidFill>
                <a:schemeClr val="dk2"/>
              </a:solidFill>
              <a:latin typeface="Arial"/>
              <a:ea typeface="Arial"/>
              <a:cs typeface="Arial"/>
              <a:sym typeface="Arial"/>
            </a:endParaRPr>
          </a:p>
          <a:p>
            <a:pPr indent="-342900" lvl="1" marL="914400" marR="0" rtl="0" algn="l">
              <a:lnSpc>
                <a:spcPct val="115000"/>
              </a:lnSpc>
              <a:spcBef>
                <a:spcPts val="0"/>
              </a:spcBef>
              <a:spcAft>
                <a:spcPts val="0"/>
              </a:spcAft>
              <a:buClr>
                <a:schemeClr val="dk2"/>
              </a:buClr>
              <a:buSzPts val="1800"/>
              <a:buFont typeface="Arial"/>
              <a:buChar char="○"/>
            </a:pPr>
            <a:r>
              <a:rPr b="0" i="0" lang="zh-TW" sz="1800" u="none" cap="none" strike="noStrike">
                <a:solidFill>
                  <a:schemeClr val="dk2"/>
                </a:solidFill>
                <a:latin typeface="Arial"/>
                <a:ea typeface="Arial"/>
                <a:cs typeface="Arial"/>
                <a:sym typeface="Arial"/>
              </a:rPr>
              <a:t>Radial Basis Function：高斯轉換 ⇒ 無限多維空間</a:t>
            </a:r>
            <a:endParaRPr b="0" i="0" sz="1800" u="none" cap="none" strike="noStrike">
              <a:solidFill>
                <a:schemeClr val="dk2"/>
              </a:solidFill>
              <a:latin typeface="Arial"/>
              <a:ea typeface="Arial"/>
              <a:cs typeface="Arial"/>
              <a:sym typeface="Arial"/>
            </a:endParaRPr>
          </a:p>
        </p:txBody>
      </p:sp>
      <p:grpSp>
        <p:nvGrpSpPr>
          <p:cNvPr id="257" name="Google Shape;257;p37"/>
          <p:cNvGrpSpPr/>
          <p:nvPr/>
        </p:nvGrpSpPr>
        <p:grpSpPr>
          <a:xfrm>
            <a:off x="297300" y="3030050"/>
            <a:ext cx="3392249" cy="1928787"/>
            <a:chOff x="297300" y="3030050"/>
            <a:chExt cx="3392249" cy="1928787"/>
          </a:xfrm>
        </p:grpSpPr>
        <p:pic>
          <p:nvPicPr>
            <p:cNvPr id="258" name="Google Shape;258;p37"/>
            <p:cNvPicPr preferRelativeResize="0"/>
            <p:nvPr/>
          </p:nvPicPr>
          <p:blipFill rotWithShape="1">
            <a:blip r:embed="rId3">
              <a:alphaModFix/>
            </a:blip>
            <a:srcRect b="0" l="0" r="0" t="0"/>
            <a:stretch/>
          </p:blipFill>
          <p:spPr>
            <a:xfrm>
              <a:off x="297300" y="3404287"/>
              <a:ext cx="3392249" cy="1554550"/>
            </a:xfrm>
            <a:prstGeom prst="rect">
              <a:avLst/>
            </a:prstGeom>
            <a:noFill/>
            <a:ln>
              <a:noFill/>
            </a:ln>
          </p:spPr>
        </p:pic>
        <p:sp>
          <p:nvSpPr>
            <p:cNvPr id="259" name="Google Shape;259;p37"/>
            <p:cNvSpPr txBox="1"/>
            <p:nvPr/>
          </p:nvSpPr>
          <p:spPr>
            <a:xfrm>
              <a:off x="1238625" y="3030050"/>
              <a:ext cx="1440900" cy="25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Polynomial</a:t>
              </a:r>
              <a:endParaRPr b="0" i="0" sz="1800" u="none" cap="none" strike="noStrike">
                <a:solidFill>
                  <a:srgbClr val="000000"/>
                </a:solidFill>
                <a:latin typeface="Arial"/>
                <a:ea typeface="Arial"/>
                <a:cs typeface="Arial"/>
                <a:sym typeface="Arial"/>
              </a:endParaRPr>
            </a:p>
          </p:txBody>
        </p:sp>
      </p:grpSp>
      <p:grpSp>
        <p:nvGrpSpPr>
          <p:cNvPr id="260" name="Google Shape;260;p37"/>
          <p:cNvGrpSpPr/>
          <p:nvPr/>
        </p:nvGrpSpPr>
        <p:grpSpPr>
          <a:xfrm>
            <a:off x="4428525" y="3030050"/>
            <a:ext cx="4651127" cy="2031076"/>
            <a:chOff x="4428525" y="3030050"/>
            <a:chExt cx="4651127" cy="2031076"/>
          </a:xfrm>
        </p:grpSpPr>
        <p:pic>
          <p:nvPicPr>
            <p:cNvPr id="261" name="Google Shape;261;p37"/>
            <p:cNvPicPr preferRelativeResize="0"/>
            <p:nvPr/>
          </p:nvPicPr>
          <p:blipFill rotWithShape="1">
            <a:blip r:embed="rId4">
              <a:alphaModFix/>
            </a:blip>
            <a:srcRect b="0" l="0" r="0" t="0"/>
            <a:stretch/>
          </p:blipFill>
          <p:spPr>
            <a:xfrm>
              <a:off x="4428525" y="3301975"/>
              <a:ext cx="4651127" cy="1759151"/>
            </a:xfrm>
            <a:prstGeom prst="rect">
              <a:avLst/>
            </a:prstGeom>
            <a:noFill/>
            <a:ln>
              <a:noFill/>
            </a:ln>
          </p:spPr>
        </p:pic>
        <p:sp>
          <p:nvSpPr>
            <p:cNvPr id="262" name="Google Shape;262;p37"/>
            <p:cNvSpPr txBox="1"/>
            <p:nvPr/>
          </p:nvSpPr>
          <p:spPr>
            <a:xfrm>
              <a:off x="5734425" y="3030050"/>
              <a:ext cx="1440900" cy="25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RBF</a:t>
              </a:r>
              <a:endParaRPr b="0" i="0" sz="1800" u="none" cap="none" strike="noStrik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8"/>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1" lang="zh-TW">
                <a:solidFill>
                  <a:schemeClr val="dk1"/>
                </a:solidFill>
              </a:rPr>
              <a:t>[實作課程] </a:t>
            </a:r>
            <a:r>
              <a:rPr b="1" i="0" lang="zh-TW" sz="2400" u="none" cap="none" strike="noStrike">
                <a:solidFill>
                  <a:schemeClr val="dk1"/>
                </a:solidFill>
                <a:latin typeface="Arial"/>
                <a:ea typeface="Arial"/>
                <a:cs typeface="Arial"/>
                <a:sym typeface="Arial"/>
              </a:rPr>
              <a:t>SVM in Scikit Learn - SVC</a:t>
            </a:r>
            <a:endParaRPr b="1" i="0" sz="2400" u="none" cap="none" strike="noStrike">
              <a:solidFill>
                <a:schemeClr val="dk1"/>
              </a:solidFill>
              <a:latin typeface="Arial"/>
              <a:ea typeface="Arial"/>
              <a:cs typeface="Arial"/>
              <a:sym typeface="Arial"/>
            </a:endParaRPr>
          </a:p>
        </p:txBody>
      </p:sp>
      <p:pic>
        <p:nvPicPr>
          <p:cNvPr id="268" name="Google Shape;268;p38" title="Session3 2 Sklearn SVM SVC">
            <a:hlinkClick r:id="rId3"/>
          </p:cNvPr>
          <p:cNvPicPr preferRelativeResize="0"/>
          <p:nvPr/>
        </p:nvPicPr>
        <p:blipFill rotWithShape="1">
          <a:blip r:embed="rId4">
            <a:alphaModFix/>
          </a:blip>
          <a:srcRect b="0" l="0" r="0" t="0"/>
          <a:stretch/>
        </p:blipFill>
        <p:spPr>
          <a:xfrm>
            <a:off x="2155000" y="1114244"/>
            <a:ext cx="4572000" cy="3429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9"/>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1" i="0" lang="zh-TW" sz="2400" u="none" cap="none" strike="noStrike">
                <a:solidFill>
                  <a:schemeClr val="dk1"/>
                </a:solidFill>
                <a:latin typeface="Arial"/>
                <a:ea typeface="Arial"/>
                <a:cs typeface="Arial"/>
                <a:sym typeface="Arial"/>
              </a:rPr>
              <a:t>SVM in Scikit Learn</a:t>
            </a:r>
            <a:endParaRPr b="1" i="0" sz="2400" u="none" cap="none" strike="noStrike">
              <a:solidFill>
                <a:schemeClr val="dk1"/>
              </a:solidFill>
              <a:latin typeface="Arial"/>
              <a:ea typeface="Arial"/>
              <a:cs typeface="Arial"/>
              <a:sym typeface="Arial"/>
            </a:endParaRPr>
          </a:p>
        </p:txBody>
      </p:sp>
      <p:sp>
        <p:nvSpPr>
          <p:cNvPr id="274" name="Google Shape;274;p39"/>
          <p:cNvSpPr txBox="1"/>
          <p:nvPr>
            <p:ph idx="4294967295"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b="0" i="0" lang="zh-TW" sz="1800" u="none" cap="none" strike="noStrike">
                <a:solidFill>
                  <a:schemeClr val="dk2"/>
                </a:solidFill>
                <a:latin typeface="Arial"/>
                <a:ea typeface="Arial"/>
                <a:cs typeface="Arial"/>
                <a:sym typeface="Arial"/>
              </a:rPr>
              <a:t>C控制對錯誤的容忍度，degree、gamma控制kernel的複雜度。</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zh-TW" sz="1800" u="none" cap="none" strike="noStrike">
                <a:solidFill>
                  <a:schemeClr val="dk2"/>
                </a:solidFill>
                <a:latin typeface="Arial"/>
                <a:ea typeface="Arial"/>
                <a:cs typeface="Arial"/>
                <a:sym typeface="Arial"/>
              </a:rPr>
              <a:t>probability = True讓model可以output</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zh-TW" sz="1800" u="none" cap="none" strike="noStrike">
                <a:solidFill>
                  <a:schemeClr val="dk2"/>
                </a:solidFill>
                <a:latin typeface="Arial"/>
                <a:ea typeface="Arial"/>
                <a:cs typeface="Arial"/>
                <a:sym typeface="Arial"/>
              </a:rPr>
              <a:t>SVM 在Scikit Learn中做multi classification的演算法為 ‘ovr’。</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t/>
            </a:r>
            <a:endParaRPr b="0" i="0" sz="1800" u="none" cap="none" strike="noStrike">
              <a:solidFill>
                <a:schemeClr val="dk2"/>
              </a:solidFill>
              <a:latin typeface="Arial"/>
              <a:ea typeface="Arial"/>
              <a:cs typeface="Arial"/>
              <a:sym typeface="Arial"/>
            </a:endParaRPr>
          </a:p>
        </p:txBody>
      </p:sp>
      <p:grpSp>
        <p:nvGrpSpPr>
          <p:cNvPr id="275" name="Google Shape;275;p39"/>
          <p:cNvGrpSpPr/>
          <p:nvPr/>
        </p:nvGrpSpPr>
        <p:grpSpPr>
          <a:xfrm>
            <a:off x="138116" y="1986286"/>
            <a:ext cx="5026639" cy="3144697"/>
            <a:chOff x="311700" y="1419249"/>
            <a:chExt cx="6700399" cy="3560975"/>
          </a:xfrm>
        </p:grpSpPr>
        <p:pic>
          <p:nvPicPr>
            <p:cNvPr id="276" name="Google Shape;276;p39"/>
            <p:cNvPicPr preferRelativeResize="0"/>
            <p:nvPr/>
          </p:nvPicPr>
          <p:blipFill rotWithShape="1">
            <a:blip r:embed="rId3">
              <a:alphaModFix/>
            </a:blip>
            <a:srcRect b="0" l="0" r="0" t="0"/>
            <a:stretch/>
          </p:blipFill>
          <p:spPr>
            <a:xfrm>
              <a:off x="311700" y="1419249"/>
              <a:ext cx="6700399" cy="3560975"/>
            </a:xfrm>
            <a:prstGeom prst="rect">
              <a:avLst/>
            </a:prstGeom>
            <a:noFill/>
            <a:ln>
              <a:noFill/>
            </a:ln>
          </p:spPr>
        </p:pic>
        <p:sp>
          <p:nvSpPr>
            <p:cNvPr id="277" name="Google Shape;277;p39"/>
            <p:cNvSpPr/>
            <p:nvPr/>
          </p:nvSpPr>
          <p:spPr>
            <a:xfrm>
              <a:off x="597575" y="4343175"/>
              <a:ext cx="2721300" cy="192000"/>
            </a:xfrm>
            <a:prstGeom prst="rect">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39"/>
            <p:cNvSpPr/>
            <p:nvPr/>
          </p:nvSpPr>
          <p:spPr>
            <a:xfrm>
              <a:off x="387150" y="3268375"/>
              <a:ext cx="2721300" cy="192000"/>
            </a:xfrm>
            <a:prstGeom prst="rect">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79" name="Google Shape;279;p39"/>
          <p:cNvPicPr preferRelativeResize="0"/>
          <p:nvPr/>
        </p:nvPicPr>
        <p:blipFill rotWithShape="1">
          <a:blip r:embed="rId4">
            <a:alphaModFix/>
          </a:blip>
          <a:srcRect b="0" l="0" r="0" t="0"/>
          <a:stretch/>
        </p:blipFill>
        <p:spPr>
          <a:xfrm>
            <a:off x="5164750" y="2363425"/>
            <a:ext cx="3904701" cy="1370600"/>
          </a:xfrm>
          <a:prstGeom prst="rect">
            <a:avLst/>
          </a:prstGeom>
          <a:noFill/>
          <a:ln>
            <a:noFill/>
          </a:ln>
        </p:spPr>
      </p:pic>
      <p:sp>
        <p:nvSpPr>
          <p:cNvPr id="280" name="Google Shape;280;p39"/>
          <p:cNvSpPr txBox="1"/>
          <p:nvPr/>
        </p:nvSpPr>
        <p:spPr>
          <a:xfrm>
            <a:off x="5244200" y="2824850"/>
            <a:ext cx="3361500" cy="34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FF0000"/>
                </a:solidFill>
                <a:latin typeface="Arial"/>
                <a:ea typeface="Arial"/>
                <a:cs typeface="Arial"/>
                <a:sym typeface="Arial"/>
              </a:rPr>
              <a:t>class             0                   1                 2</a:t>
            </a:r>
            <a:endParaRPr b="0" i="0" sz="1400" u="none" cap="none" strike="noStrike">
              <a:solidFill>
                <a:srgbClr val="FF0000"/>
              </a:solidFill>
              <a:latin typeface="Arial"/>
              <a:ea typeface="Arial"/>
              <a:cs typeface="Arial"/>
              <a:sym typeface="Arial"/>
            </a:endParaRPr>
          </a:p>
        </p:txBody>
      </p:sp>
      <p:sp>
        <p:nvSpPr>
          <p:cNvPr id="281" name="Google Shape;281;p39"/>
          <p:cNvSpPr txBox="1"/>
          <p:nvPr/>
        </p:nvSpPr>
        <p:spPr>
          <a:xfrm>
            <a:off x="5168000" y="2015350"/>
            <a:ext cx="3361500" cy="34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FF0000"/>
                </a:solidFill>
                <a:latin typeface="Arial"/>
                <a:ea typeface="Arial"/>
                <a:cs typeface="Arial"/>
                <a:sym typeface="Arial"/>
              </a:rPr>
              <a:t>SVM Probability Output:</a:t>
            </a:r>
            <a:endParaRPr b="0" i="0" sz="1800" u="none" cap="none" strike="noStrike">
              <a:solidFill>
                <a:srgbClr val="FF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0"/>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1" i="0" lang="zh-TW" sz="2400" u="none" cap="none" strike="noStrike">
                <a:solidFill>
                  <a:schemeClr val="dk1"/>
                </a:solidFill>
                <a:latin typeface="Arial"/>
                <a:ea typeface="Arial"/>
                <a:cs typeface="Arial"/>
                <a:sym typeface="Arial"/>
              </a:rPr>
              <a:t>SVM Example</a:t>
            </a:r>
            <a:endParaRPr b="1" i="0" sz="2400" u="none" cap="none" strike="noStrike">
              <a:solidFill>
                <a:schemeClr val="dk1"/>
              </a:solidFill>
              <a:latin typeface="Arial"/>
              <a:ea typeface="Arial"/>
              <a:cs typeface="Arial"/>
              <a:sym typeface="Arial"/>
            </a:endParaRPr>
          </a:p>
        </p:txBody>
      </p:sp>
      <p:sp>
        <p:nvSpPr>
          <p:cNvPr id="287" name="Google Shape;287;p40"/>
          <p:cNvSpPr txBox="1"/>
          <p:nvPr>
            <p:ph idx="4294967295"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FF"/>
              </a:buClr>
              <a:buSzPts val="1800"/>
              <a:buFont typeface="Arial"/>
              <a:buChar char="●"/>
            </a:pPr>
            <a:r>
              <a:rPr b="1" i="0" lang="zh-TW" sz="1800" u="none" cap="none" strike="noStrike">
                <a:solidFill>
                  <a:srgbClr val="0000FF"/>
                </a:solidFill>
                <a:latin typeface="Arial"/>
                <a:ea typeface="Arial"/>
                <a:cs typeface="Arial"/>
                <a:sym typeface="Arial"/>
              </a:rPr>
              <a:t>1- SVM Kernel Comparison Example---iris</a:t>
            </a:r>
            <a:endParaRPr b="1" i="0" sz="1800" u="none" cap="none" strike="noStrike">
              <a:solidFill>
                <a:srgbClr val="0000FF"/>
              </a:solidFill>
              <a:latin typeface="Arial"/>
              <a:ea typeface="Arial"/>
              <a:cs typeface="Arial"/>
              <a:sym typeface="Arial"/>
            </a:endParaRPr>
          </a:p>
          <a:p>
            <a:pPr indent="-342900" lvl="1" marL="914400" marR="0" rtl="0" algn="l">
              <a:lnSpc>
                <a:spcPct val="115000"/>
              </a:lnSpc>
              <a:spcBef>
                <a:spcPts val="0"/>
              </a:spcBef>
              <a:spcAft>
                <a:spcPts val="0"/>
              </a:spcAft>
              <a:buClr>
                <a:schemeClr val="dk2"/>
              </a:buClr>
              <a:buSzPts val="1800"/>
              <a:buFont typeface="Arial"/>
              <a:buChar char="○"/>
            </a:pPr>
            <a:r>
              <a:rPr b="0" i="0" lang="zh-TW" sz="1800" u="none" cap="none" strike="noStrike">
                <a:solidFill>
                  <a:schemeClr val="dk2"/>
                </a:solidFill>
                <a:latin typeface="Arial"/>
                <a:ea typeface="Arial"/>
                <a:cs typeface="Arial"/>
                <a:sym typeface="Arial"/>
              </a:rPr>
              <a:t>比較不同Kernel產生邊界的形狀差異</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1600"/>
              </a:spcBef>
              <a:spcAft>
                <a:spcPts val="0"/>
              </a:spcAft>
              <a:buClr>
                <a:srgbClr val="0000FF"/>
              </a:buClr>
              <a:buSzPts val="1800"/>
              <a:buFont typeface="Arial"/>
              <a:buChar char="●"/>
            </a:pPr>
            <a:r>
              <a:rPr b="1" i="0" lang="zh-TW" sz="1800" u="none" cap="none" strike="noStrike">
                <a:solidFill>
                  <a:srgbClr val="0000FF"/>
                </a:solidFill>
                <a:latin typeface="Arial"/>
                <a:ea typeface="Arial"/>
                <a:cs typeface="Arial"/>
                <a:sym typeface="Arial"/>
              </a:rPr>
              <a:t>2- SVM C Parameters Example---iris</a:t>
            </a:r>
            <a:endParaRPr b="1" i="0" sz="1800" u="none" cap="none" strike="noStrike">
              <a:solidFill>
                <a:srgbClr val="0000FF"/>
              </a:solidFill>
              <a:latin typeface="Arial"/>
              <a:ea typeface="Arial"/>
              <a:cs typeface="Arial"/>
              <a:sym typeface="Arial"/>
            </a:endParaRPr>
          </a:p>
          <a:p>
            <a:pPr indent="-342900" lvl="1" marL="914400" marR="0" rtl="0" algn="l">
              <a:lnSpc>
                <a:spcPct val="115000"/>
              </a:lnSpc>
              <a:spcBef>
                <a:spcPts val="0"/>
              </a:spcBef>
              <a:spcAft>
                <a:spcPts val="0"/>
              </a:spcAft>
              <a:buClr>
                <a:schemeClr val="dk2"/>
              </a:buClr>
              <a:buSzPts val="1800"/>
              <a:buFont typeface="Arial"/>
              <a:buChar char="○"/>
            </a:pPr>
            <a:r>
              <a:rPr b="0" i="0" lang="zh-TW" sz="1800" u="none" cap="none" strike="noStrike">
                <a:solidFill>
                  <a:schemeClr val="dk2"/>
                </a:solidFill>
                <a:latin typeface="Arial"/>
                <a:ea typeface="Arial"/>
                <a:cs typeface="Arial"/>
                <a:sym typeface="Arial"/>
              </a:rPr>
              <a:t>調整C在三個不同的Kernel上對模型複雜度的限制</a:t>
            </a:r>
            <a:endParaRPr b="0" i="0" sz="1800" u="none" cap="none" strike="noStrike">
              <a:solidFill>
                <a:schemeClr val="dk2"/>
              </a:solidFill>
              <a:latin typeface="Arial"/>
              <a:ea typeface="Arial"/>
              <a:cs typeface="Arial"/>
              <a:sym typeface="Arial"/>
            </a:endParaRPr>
          </a:p>
          <a:p>
            <a:pPr indent="-342900" lvl="1" marL="914400" marR="0" rtl="0" algn="l">
              <a:lnSpc>
                <a:spcPct val="115000"/>
              </a:lnSpc>
              <a:spcBef>
                <a:spcPts val="0"/>
              </a:spcBef>
              <a:spcAft>
                <a:spcPts val="0"/>
              </a:spcAft>
              <a:buClr>
                <a:schemeClr val="dk2"/>
              </a:buClr>
              <a:buSzPts val="1800"/>
              <a:buFont typeface="Arial"/>
              <a:buChar char="○"/>
            </a:pPr>
            <a:r>
              <a:rPr b="0" i="0" lang="zh-TW" sz="1800" u="none" cap="none" strike="noStrike">
                <a:solidFill>
                  <a:schemeClr val="dk2"/>
                </a:solidFill>
                <a:latin typeface="Arial"/>
                <a:ea typeface="Arial"/>
                <a:cs typeface="Arial"/>
                <a:sym typeface="Arial"/>
              </a:rPr>
              <a:t>C越大邊界越複雜/簡單?</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1600"/>
              </a:spcBef>
              <a:spcAft>
                <a:spcPts val="0"/>
              </a:spcAft>
              <a:buClr>
                <a:srgbClr val="0000FF"/>
              </a:buClr>
              <a:buSzPts val="1800"/>
              <a:buFont typeface="Arial"/>
              <a:buChar char="●"/>
            </a:pPr>
            <a:r>
              <a:rPr b="1" i="0" lang="zh-TW" sz="1800" u="none" cap="none" strike="noStrike">
                <a:solidFill>
                  <a:srgbClr val="0000FF"/>
                </a:solidFill>
                <a:latin typeface="Arial"/>
                <a:ea typeface="Arial"/>
                <a:cs typeface="Arial"/>
                <a:sym typeface="Arial"/>
              </a:rPr>
              <a:t>3- SVM Other Parameters Example---iris</a:t>
            </a:r>
            <a:endParaRPr b="1" i="0" sz="1800" u="none" cap="none" strike="noStrike">
              <a:solidFill>
                <a:srgbClr val="0000FF"/>
              </a:solidFill>
              <a:latin typeface="Arial"/>
              <a:ea typeface="Arial"/>
              <a:cs typeface="Arial"/>
              <a:sym typeface="Arial"/>
            </a:endParaRPr>
          </a:p>
          <a:p>
            <a:pPr indent="-342900" lvl="1" marL="914400" marR="0" rtl="0" algn="l">
              <a:lnSpc>
                <a:spcPct val="115000"/>
              </a:lnSpc>
              <a:spcBef>
                <a:spcPts val="0"/>
              </a:spcBef>
              <a:spcAft>
                <a:spcPts val="0"/>
              </a:spcAft>
              <a:buClr>
                <a:schemeClr val="dk2"/>
              </a:buClr>
              <a:buSzPts val="1800"/>
              <a:buFont typeface="Arial"/>
              <a:buChar char="○"/>
            </a:pPr>
            <a:r>
              <a:rPr b="0" i="0" lang="zh-TW" sz="1800" u="none" cap="none" strike="noStrike">
                <a:solidFill>
                  <a:schemeClr val="dk2"/>
                </a:solidFill>
                <a:latin typeface="Arial"/>
                <a:ea typeface="Arial"/>
                <a:cs typeface="Arial"/>
                <a:sym typeface="Arial"/>
              </a:rPr>
              <a:t>調整degree/ gamma  </a:t>
            </a:r>
            <a:endParaRPr b="0" i="0" sz="1800" u="none" cap="none" strike="noStrike">
              <a:solidFill>
                <a:schemeClr val="dk2"/>
              </a:solidFill>
              <a:latin typeface="Arial"/>
              <a:ea typeface="Arial"/>
              <a:cs typeface="Arial"/>
              <a:sym typeface="Arial"/>
            </a:endParaRPr>
          </a:p>
          <a:p>
            <a:pPr indent="-342900" lvl="1" marL="914400" marR="0" rtl="0" algn="l">
              <a:lnSpc>
                <a:spcPct val="115000"/>
              </a:lnSpc>
              <a:spcBef>
                <a:spcPts val="0"/>
              </a:spcBef>
              <a:spcAft>
                <a:spcPts val="0"/>
              </a:spcAft>
              <a:buClr>
                <a:schemeClr val="dk2"/>
              </a:buClr>
              <a:buSzPts val="1800"/>
              <a:buFont typeface="Arial"/>
              <a:buChar char="○"/>
            </a:pPr>
            <a:r>
              <a:rPr b="0" i="0" lang="zh-TW" sz="1800" u="none" cap="none" strike="noStrike">
                <a:solidFill>
                  <a:schemeClr val="dk2"/>
                </a:solidFill>
                <a:latin typeface="Arial"/>
                <a:ea typeface="Arial"/>
                <a:cs typeface="Arial"/>
                <a:sym typeface="Arial"/>
              </a:rPr>
              <a:t>RBF Kernel 是否可以做到極高準確率？</a:t>
            </a:r>
            <a:endParaRPr b="0" i="0" sz="1800" u="none" cap="none" strike="noStrike">
              <a:solidFill>
                <a:schemeClr val="dk2"/>
              </a:solidFill>
              <a:latin typeface="Arial"/>
              <a:ea typeface="Arial"/>
              <a:cs typeface="Arial"/>
              <a:sym typeface="Arial"/>
            </a:endParaRPr>
          </a:p>
        </p:txBody>
      </p:sp>
      <p:pic>
        <p:nvPicPr>
          <p:cNvPr id="288" name="Google Shape;288;p40"/>
          <p:cNvPicPr preferRelativeResize="0"/>
          <p:nvPr/>
        </p:nvPicPr>
        <p:blipFill rotWithShape="1">
          <a:blip r:embed="rId3">
            <a:alphaModFix/>
          </a:blip>
          <a:srcRect b="0" l="0" r="0" t="0"/>
          <a:stretch/>
        </p:blipFill>
        <p:spPr>
          <a:xfrm>
            <a:off x="5484226" y="1023825"/>
            <a:ext cx="331999" cy="352200"/>
          </a:xfrm>
          <a:prstGeom prst="rect">
            <a:avLst/>
          </a:prstGeom>
          <a:noFill/>
          <a:ln>
            <a:noFill/>
          </a:ln>
        </p:spPr>
      </p:pic>
      <p:pic>
        <p:nvPicPr>
          <p:cNvPr id="289" name="Google Shape;289;p40"/>
          <p:cNvPicPr preferRelativeResize="0"/>
          <p:nvPr/>
        </p:nvPicPr>
        <p:blipFill rotWithShape="1">
          <a:blip r:embed="rId3">
            <a:alphaModFix/>
          </a:blip>
          <a:srcRect b="0" l="0" r="0" t="0"/>
          <a:stretch/>
        </p:blipFill>
        <p:spPr>
          <a:xfrm>
            <a:off x="4873751" y="1842600"/>
            <a:ext cx="331999" cy="352200"/>
          </a:xfrm>
          <a:prstGeom prst="rect">
            <a:avLst/>
          </a:prstGeom>
          <a:noFill/>
          <a:ln>
            <a:noFill/>
          </a:ln>
        </p:spPr>
      </p:pic>
      <p:pic>
        <p:nvPicPr>
          <p:cNvPr id="290" name="Google Shape;290;p40"/>
          <p:cNvPicPr preferRelativeResize="0"/>
          <p:nvPr/>
        </p:nvPicPr>
        <p:blipFill rotWithShape="1">
          <a:blip r:embed="rId3">
            <a:alphaModFix/>
          </a:blip>
          <a:srcRect b="0" l="0" r="0" t="0"/>
          <a:stretch/>
        </p:blipFill>
        <p:spPr>
          <a:xfrm>
            <a:off x="5281951" y="3008525"/>
            <a:ext cx="331999" cy="352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41"/>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1" lang="zh-TW">
                <a:solidFill>
                  <a:schemeClr val="dk1"/>
                </a:solidFill>
              </a:rPr>
              <a:t>[實作課程] </a:t>
            </a:r>
            <a:r>
              <a:rPr b="1" i="0" lang="zh-TW" sz="2400" u="none" cap="none" strike="noStrike">
                <a:solidFill>
                  <a:schemeClr val="dk1"/>
                </a:solidFill>
                <a:latin typeface="Arial"/>
                <a:ea typeface="Arial"/>
                <a:cs typeface="Arial"/>
                <a:sym typeface="Arial"/>
              </a:rPr>
              <a:t>SVM in Scikit Learn - SVR</a:t>
            </a:r>
            <a:endParaRPr b="1" i="0" sz="2400" u="none" cap="none" strike="noStrike">
              <a:solidFill>
                <a:schemeClr val="dk1"/>
              </a:solidFill>
              <a:latin typeface="Arial"/>
              <a:ea typeface="Arial"/>
              <a:cs typeface="Arial"/>
              <a:sym typeface="Arial"/>
            </a:endParaRPr>
          </a:p>
        </p:txBody>
      </p:sp>
      <p:pic>
        <p:nvPicPr>
          <p:cNvPr id="296" name="Google Shape;296;p41" title="Session3 3 Sklearn SVM SVR">
            <a:hlinkClick r:id="rId3"/>
          </p:cNvPr>
          <p:cNvPicPr preferRelativeResize="0"/>
          <p:nvPr/>
        </p:nvPicPr>
        <p:blipFill rotWithShape="1">
          <a:blip r:embed="rId4">
            <a:alphaModFix/>
          </a:blip>
          <a:srcRect b="0" l="0" r="0" t="0"/>
          <a:stretch/>
        </p:blipFill>
        <p:spPr>
          <a:xfrm>
            <a:off x="2286000" y="1093144"/>
            <a:ext cx="4572000" cy="3429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2"/>
          <p:cNvSpPr txBox="1"/>
          <p:nvPr>
            <p:ph idx="4294967295"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b="0" i="0" lang="zh-TW" sz="1800" u="none" cap="none" strike="noStrike">
                <a:solidFill>
                  <a:schemeClr val="dk2"/>
                </a:solidFill>
                <a:latin typeface="Arial"/>
                <a:ea typeface="Arial"/>
                <a:cs typeface="Arial"/>
                <a:sym typeface="Arial"/>
              </a:rPr>
              <a:t>概念與SVM分類問題類似，找出一條線位於資料Supporting Vector的中心，並用常數C來控制對錯誤的容忍。</a:t>
            </a:r>
            <a:endParaRPr b="0" i="0" sz="1800" u="none" cap="none" strike="noStrike">
              <a:solidFill>
                <a:schemeClr val="dk2"/>
              </a:solidFill>
              <a:latin typeface="Arial"/>
              <a:ea typeface="Arial"/>
              <a:cs typeface="Arial"/>
              <a:sym typeface="Arial"/>
            </a:endParaRPr>
          </a:p>
        </p:txBody>
      </p:sp>
      <p:sp>
        <p:nvSpPr>
          <p:cNvPr id="302" name="Google Shape;302;p42"/>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1" i="0" lang="zh-TW" sz="2400" u="none" cap="none" strike="noStrike">
                <a:solidFill>
                  <a:schemeClr val="dk1"/>
                </a:solidFill>
                <a:latin typeface="Arial"/>
                <a:ea typeface="Arial"/>
                <a:cs typeface="Arial"/>
                <a:sym typeface="Arial"/>
              </a:rPr>
              <a:t>SVM for Linear Regression (SVR)</a:t>
            </a:r>
            <a:endParaRPr b="0" i="0" sz="3600" u="none" cap="none" strike="noStrike">
              <a:solidFill>
                <a:schemeClr val="dk1"/>
              </a:solidFill>
              <a:latin typeface="Arial"/>
              <a:ea typeface="Arial"/>
              <a:cs typeface="Arial"/>
              <a:sym typeface="Arial"/>
            </a:endParaRPr>
          </a:p>
        </p:txBody>
      </p:sp>
      <p:grpSp>
        <p:nvGrpSpPr>
          <p:cNvPr id="303" name="Google Shape;303;p42"/>
          <p:cNvGrpSpPr/>
          <p:nvPr/>
        </p:nvGrpSpPr>
        <p:grpSpPr>
          <a:xfrm>
            <a:off x="388832" y="1835445"/>
            <a:ext cx="8804939" cy="3298786"/>
            <a:chOff x="388832" y="1835445"/>
            <a:chExt cx="8804939" cy="3298786"/>
          </a:xfrm>
        </p:grpSpPr>
        <p:pic>
          <p:nvPicPr>
            <p:cNvPr id="304" name="Google Shape;304;p42"/>
            <p:cNvPicPr preferRelativeResize="0"/>
            <p:nvPr/>
          </p:nvPicPr>
          <p:blipFill rotWithShape="1">
            <a:blip r:embed="rId3">
              <a:alphaModFix/>
            </a:blip>
            <a:srcRect b="0" l="0" r="0" t="0"/>
            <a:stretch/>
          </p:blipFill>
          <p:spPr>
            <a:xfrm>
              <a:off x="7301775" y="3175300"/>
              <a:ext cx="336450" cy="285475"/>
            </a:xfrm>
            <a:prstGeom prst="rect">
              <a:avLst/>
            </a:prstGeom>
            <a:noFill/>
            <a:ln>
              <a:noFill/>
            </a:ln>
          </p:spPr>
        </p:pic>
        <p:grpSp>
          <p:nvGrpSpPr>
            <p:cNvPr id="305" name="Google Shape;305;p42"/>
            <p:cNvGrpSpPr/>
            <p:nvPr/>
          </p:nvGrpSpPr>
          <p:grpSpPr>
            <a:xfrm>
              <a:off x="388832" y="1835445"/>
              <a:ext cx="8804939" cy="3298786"/>
              <a:chOff x="225600" y="1085388"/>
              <a:chExt cx="9297718" cy="3820250"/>
            </a:xfrm>
          </p:grpSpPr>
          <p:grpSp>
            <p:nvGrpSpPr>
              <p:cNvPr id="306" name="Google Shape;306;p42"/>
              <p:cNvGrpSpPr/>
              <p:nvPr/>
            </p:nvGrpSpPr>
            <p:grpSpPr>
              <a:xfrm>
                <a:off x="225600" y="2384175"/>
                <a:ext cx="4405725" cy="2451450"/>
                <a:chOff x="225600" y="2384175"/>
                <a:chExt cx="4405725" cy="2451450"/>
              </a:xfrm>
            </p:grpSpPr>
            <p:cxnSp>
              <p:nvCxnSpPr>
                <p:cNvPr id="307" name="Google Shape;307;p42"/>
                <p:cNvCxnSpPr/>
                <p:nvPr/>
              </p:nvCxnSpPr>
              <p:spPr>
                <a:xfrm flipH="1" rot="10800000">
                  <a:off x="618925" y="2699850"/>
                  <a:ext cx="21300" cy="2059500"/>
                </a:xfrm>
                <a:prstGeom prst="straightConnector1">
                  <a:avLst/>
                </a:prstGeom>
                <a:noFill/>
                <a:ln cap="flat" cmpd="sng" w="9525">
                  <a:solidFill>
                    <a:schemeClr val="dk2"/>
                  </a:solidFill>
                  <a:prstDash val="solid"/>
                  <a:round/>
                  <a:headEnd len="sm" w="sm" type="none"/>
                  <a:tailEnd len="med" w="med" type="triangle"/>
                </a:ln>
              </p:spPr>
            </p:cxnSp>
            <p:cxnSp>
              <p:nvCxnSpPr>
                <p:cNvPr id="308" name="Google Shape;308;p42"/>
                <p:cNvCxnSpPr/>
                <p:nvPr/>
              </p:nvCxnSpPr>
              <p:spPr>
                <a:xfrm flipH="1" rot="10800000">
                  <a:off x="618925" y="4759350"/>
                  <a:ext cx="2696700" cy="3000"/>
                </a:xfrm>
                <a:prstGeom prst="straightConnector1">
                  <a:avLst/>
                </a:prstGeom>
                <a:noFill/>
                <a:ln cap="flat" cmpd="sng" w="9525">
                  <a:solidFill>
                    <a:schemeClr val="dk2"/>
                  </a:solidFill>
                  <a:prstDash val="solid"/>
                  <a:round/>
                  <a:headEnd len="sm" w="sm" type="none"/>
                  <a:tailEnd len="med" w="med" type="triangle"/>
                </a:ln>
              </p:spPr>
            </p:cxnSp>
            <p:sp>
              <p:nvSpPr>
                <p:cNvPr id="309" name="Google Shape;309;p42"/>
                <p:cNvSpPr/>
                <p:nvPr/>
              </p:nvSpPr>
              <p:spPr>
                <a:xfrm>
                  <a:off x="1749900" y="3134150"/>
                  <a:ext cx="96000" cy="1068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42"/>
                <p:cNvSpPr/>
                <p:nvPr/>
              </p:nvSpPr>
              <p:spPr>
                <a:xfrm>
                  <a:off x="2207100" y="3667550"/>
                  <a:ext cx="96000" cy="1068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42"/>
                <p:cNvSpPr/>
                <p:nvPr/>
              </p:nvSpPr>
              <p:spPr>
                <a:xfrm>
                  <a:off x="1292700" y="3819950"/>
                  <a:ext cx="96000" cy="1068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42"/>
                <p:cNvSpPr/>
                <p:nvPr/>
              </p:nvSpPr>
              <p:spPr>
                <a:xfrm>
                  <a:off x="1445100" y="4277150"/>
                  <a:ext cx="96000" cy="1068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42"/>
                <p:cNvSpPr/>
                <p:nvPr/>
              </p:nvSpPr>
              <p:spPr>
                <a:xfrm>
                  <a:off x="1749900" y="3743750"/>
                  <a:ext cx="96000" cy="1068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42"/>
                <p:cNvSpPr/>
                <p:nvPr/>
              </p:nvSpPr>
              <p:spPr>
                <a:xfrm>
                  <a:off x="2207100" y="3057950"/>
                  <a:ext cx="96000" cy="1068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42"/>
                <p:cNvSpPr/>
                <p:nvPr/>
              </p:nvSpPr>
              <p:spPr>
                <a:xfrm>
                  <a:off x="2511900" y="3210350"/>
                  <a:ext cx="96000" cy="1068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6" name="Google Shape;316;p42"/>
                <p:cNvCxnSpPr/>
                <p:nvPr/>
              </p:nvCxnSpPr>
              <p:spPr>
                <a:xfrm flipH="1" rot="10800000">
                  <a:off x="693625" y="2774625"/>
                  <a:ext cx="2304900" cy="1952700"/>
                </a:xfrm>
                <a:prstGeom prst="straightConnector1">
                  <a:avLst/>
                </a:prstGeom>
                <a:noFill/>
                <a:ln cap="flat" cmpd="sng" w="28575">
                  <a:solidFill>
                    <a:srgbClr val="FF0000"/>
                  </a:solidFill>
                  <a:prstDash val="dash"/>
                  <a:round/>
                  <a:headEnd len="sm" w="sm" type="none"/>
                  <a:tailEnd len="sm" w="sm" type="none"/>
                </a:ln>
              </p:spPr>
            </p:cxnSp>
            <p:sp>
              <p:nvSpPr>
                <p:cNvPr id="317" name="Google Shape;317;p42"/>
                <p:cNvSpPr txBox="1"/>
                <p:nvPr/>
              </p:nvSpPr>
              <p:spPr>
                <a:xfrm>
                  <a:off x="3326400" y="4579425"/>
                  <a:ext cx="1163100" cy="2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X(feature)</a:t>
                  </a:r>
                  <a:endParaRPr b="0" i="0" sz="1400" u="none" cap="none" strike="noStrike">
                    <a:solidFill>
                      <a:srgbClr val="000000"/>
                    </a:solidFill>
                    <a:latin typeface="Arial"/>
                    <a:ea typeface="Arial"/>
                    <a:cs typeface="Arial"/>
                    <a:sym typeface="Arial"/>
                  </a:endParaRPr>
                </a:p>
              </p:txBody>
            </p:sp>
            <p:sp>
              <p:nvSpPr>
                <p:cNvPr id="318" name="Google Shape;318;p42"/>
                <p:cNvSpPr txBox="1"/>
                <p:nvPr/>
              </p:nvSpPr>
              <p:spPr>
                <a:xfrm>
                  <a:off x="225600" y="2384175"/>
                  <a:ext cx="1163100" cy="2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Y(label)</a:t>
                  </a:r>
                  <a:endParaRPr b="0" i="0" sz="1400" u="none" cap="none" strike="noStrike">
                    <a:solidFill>
                      <a:srgbClr val="000000"/>
                    </a:solidFill>
                    <a:latin typeface="Arial"/>
                    <a:ea typeface="Arial"/>
                    <a:cs typeface="Arial"/>
                    <a:sym typeface="Arial"/>
                  </a:endParaRPr>
                </a:p>
              </p:txBody>
            </p:sp>
            <p:cxnSp>
              <p:nvCxnSpPr>
                <p:cNvPr id="319" name="Google Shape;319;p42"/>
                <p:cNvCxnSpPr/>
                <p:nvPr/>
              </p:nvCxnSpPr>
              <p:spPr>
                <a:xfrm>
                  <a:off x="1797891" y="3210340"/>
                  <a:ext cx="0" cy="534000"/>
                </a:xfrm>
                <a:prstGeom prst="straightConnector1">
                  <a:avLst/>
                </a:prstGeom>
                <a:noFill/>
                <a:ln cap="flat" cmpd="sng" w="28575">
                  <a:solidFill>
                    <a:srgbClr val="00FF00"/>
                  </a:solidFill>
                  <a:prstDash val="solid"/>
                  <a:round/>
                  <a:headEnd len="sm" w="sm" type="none"/>
                  <a:tailEnd len="sm" w="sm" type="none"/>
                </a:ln>
              </p:spPr>
            </p:cxnSp>
            <p:cxnSp>
              <p:nvCxnSpPr>
                <p:cNvPr id="320" name="Google Shape;320;p42"/>
                <p:cNvCxnSpPr/>
                <p:nvPr/>
              </p:nvCxnSpPr>
              <p:spPr>
                <a:xfrm>
                  <a:off x="1490700" y="4065950"/>
                  <a:ext cx="4800" cy="211200"/>
                </a:xfrm>
                <a:prstGeom prst="straightConnector1">
                  <a:avLst/>
                </a:prstGeom>
                <a:noFill/>
                <a:ln cap="flat" cmpd="sng" w="28575">
                  <a:solidFill>
                    <a:srgbClr val="00FF00"/>
                  </a:solidFill>
                  <a:prstDash val="solid"/>
                  <a:round/>
                  <a:headEnd len="sm" w="sm" type="none"/>
                  <a:tailEnd len="sm" w="sm" type="none"/>
                </a:ln>
              </p:spPr>
            </p:cxnSp>
            <p:cxnSp>
              <p:nvCxnSpPr>
                <p:cNvPr id="321" name="Google Shape;321;p42"/>
                <p:cNvCxnSpPr/>
                <p:nvPr/>
              </p:nvCxnSpPr>
              <p:spPr>
                <a:xfrm>
                  <a:off x="1338300" y="3926750"/>
                  <a:ext cx="4800" cy="211200"/>
                </a:xfrm>
                <a:prstGeom prst="straightConnector1">
                  <a:avLst/>
                </a:prstGeom>
                <a:noFill/>
                <a:ln cap="flat" cmpd="sng" w="28575">
                  <a:solidFill>
                    <a:srgbClr val="00FF00"/>
                  </a:solidFill>
                  <a:prstDash val="solid"/>
                  <a:round/>
                  <a:headEnd len="sm" w="sm" type="none"/>
                  <a:tailEnd len="sm" w="sm" type="none"/>
                </a:ln>
              </p:spPr>
            </p:cxnSp>
            <p:cxnSp>
              <p:nvCxnSpPr>
                <p:cNvPr id="322" name="Google Shape;322;p42"/>
                <p:cNvCxnSpPr/>
                <p:nvPr/>
              </p:nvCxnSpPr>
              <p:spPr>
                <a:xfrm>
                  <a:off x="2252700" y="3158150"/>
                  <a:ext cx="4800" cy="211200"/>
                </a:xfrm>
                <a:prstGeom prst="straightConnector1">
                  <a:avLst/>
                </a:prstGeom>
                <a:noFill/>
                <a:ln cap="flat" cmpd="sng" w="28575">
                  <a:solidFill>
                    <a:srgbClr val="00FF00"/>
                  </a:solidFill>
                  <a:prstDash val="solid"/>
                  <a:round/>
                  <a:headEnd len="sm" w="sm" type="none"/>
                  <a:tailEnd len="sm" w="sm" type="none"/>
                </a:ln>
              </p:spPr>
            </p:cxnSp>
            <p:cxnSp>
              <p:nvCxnSpPr>
                <p:cNvPr id="323" name="Google Shape;323;p42"/>
                <p:cNvCxnSpPr/>
                <p:nvPr/>
              </p:nvCxnSpPr>
              <p:spPr>
                <a:xfrm>
                  <a:off x="2252700" y="3456350"/>
                  <a:ext cx="4800" cy="211200"/>
                </a:xfrm>
                <a:prstGeom prst="straightConnector1">
                  <a:avLst/>
                </a:prstGeom>
                <a:noFill/>
                <a:ln cap="flat" cmpd="sng" w="28575">
                  <a:solidFill>
                    <a:srgbClr val="00FF00"/>
                  </a:solidFill>
                  <a:prstDash val="solid"/>
                  <a:round/>
                  <a:headEnd len="sm" w="sm" type="none"/>
                  <a:tailEnd len="sm" w="sm" type="none"/>
                </a:ln>
              </p:spPr>
            </p:cxnSp>
            <p:sp>
              <p:nvSpPr>
                <p:cNvPr id="324" name="Google Shape;324;p42"/>
                <p:cNvSpPr txBox="1"/>
                <p:nvPr/>
              </p:nvSpPr>
              <p:spPr>
                <a:xfrm>
                  <a:off x="2987925" y="2538225"/>
                  <a:ext cx="1643400" cy="2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FF0000"/>
                      </a:solidFill>
                      <a:latin typeface="Arial"/>
                      <a:ea typeface="Arial"/>
                      <a:cs typeface="Arial"/>
                      <a:sym typeface="Arial"/>
                    </a:rPr>
                    <a:t>Prediction</a:t>
                  </a:r>
                  <a:endParaRPr b="0" i="0" sz="1400" u="none" cap="none" strike="noStrike">
                    <a:solidFill>
                      <a:srgbClr val="FF0000"/>
                    </a:solidFill>
                    <a:latin typeface="Arial"/>
                    <a:ea typeface="Arial"/>
                    <a:cs typeface="Arial"/>
                    <a:sym typeface="Arial"/>
                  </a:endParaRPr>
                </a:p>
              </p:txBody>
            </p:sp>
            <p:sp>
              <p:nvSpPr>
                <p:cNvPr id="325" name="Google Shape;325;p42"/>
                <p:cNvSpPr txBox="1"/>
                <p:nvPr/>
              </p:nvSpPr>
              <p:spPr>
                <a:xfrm>
                  <a:off x="1467325" y="3965750"/>
                  <a:ext cx="757500" cy="10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FF00"/>
                      </a:solidFill>
                      <a:latin typeface="Arial"/>
                      <a:ea typeface="Arial"/>
                      <a:cs typeface="Arial"/>
                      <a:sym typeface="Arial"/>
                    </a:rPr>
                    <a:t>e1</a:t>
                  </a:r>
                  <a:endParaRPr b="0" i="0" sz="1400" u="none" cap="none" strike="noStrike">
                    <a:solidFill>
                      <a:srgbClr val="00FF00"/>
                    </a:solidFill>
                    <a:latin typeface="Arial"/>
                    <a:ea typeface="Arial"/>
                    <a:cs typeface="Arial"/>
                    <a:sym typeface="Arial"/>
                  </a:endParaRPr>
                </a:p>
              </p:txBody>
            </p:sp>
            <p:sp>
              <p:nvSpPr>
                <p:cNvPr id="326" name="Google Shape;326;p42"/>
                <p:cNvSpPr txBox="1"/>
                <p:nvPr/>
              </p:nvSpPr>
              <p:spPr>
                <a:xfrm>
                  <a:off x="1314925" y="3660950"/>
                  <a:ext cx="757500" cy="10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FF00"/>
                      </a:solidFill>
                      <a:latin typeface="Arial"/>
                      <a:ea typeface="Arial"/>
                      <a:cs typeface="Arial"/>
                      <a:sym typeface="Arial"/>
                    </a:rPr>
                    <a:t>e2</a:t>
                  </a:r>
                  <a:endParaRPr b="0" i="0" sz="1400" u="none" cap="none" strike="noStrike">
                    <a:solidFill>
                      <a:srgbClr val="00FF00"/>
                    </a:solidFill>
                    <a:latin typeface="Arial"/>
                    <a:ea typeface="Arial"/>
                    <a:cs typeface="Arial"/>
                    <a:sym typeface="Arial"/>
                  </a:endParaRPr>
                </a:p>
              </p:txBody>
            </p:sp>
            <p:sp>
              <p:nvSpPr>
                <p:cNvPr id="327" name="Google Shape;327;p42"/>
                <p:cNvSpPr txBox="1"/>
                <p:nvPr/>
              </p:nvSpPr>
              <p:spPr>
                <a:xfrm>
                  <a:off x="1772125" y="3203750"/>
                  <a:ext cx="757500" cy="10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FF00"/>
                      </a:solidFill>
                      <a:latin typeface="Arial"/>
                      <a:ea typeface="Arial"/>
                      <a:cs typeface="Arial"/>
                      <a:sym typeface="Arial"/>
                    </a:rPr>
                    <a:t>e3</a:t>
                  </a:r>
                  <a:endParaRPr b="0" i="0" sz="1400" u="none" cap="none" strike="noStrike">
                    <a:solidFill>
                      <a:srgbClr val="00FF00"/>
                    </a:solidFill>
                    <a:latin typeface="Arial"/>
                    <a:ea typeface="Arial"/>
                    <a:cs typeface="Arial"/>
                    <a:sym typeface="Arial"/>
                  </a:endParaRPr>
                </a:p>
              </p:txBody>
            </p:sp>
            <p:sp>
              <p:nvSpPr>
                <p:cNvPr id="328" name="Google Shape;328;p42"/>
                <p:cNvSpPr txBox="1"/>
                <p:nvPr/>
              </p:nvSpPr>
              <p:spPr>
                <a:xfrm>
                  <a:off x="2305525" y="2822750"/>
                  <a:ext cx="757500" cy="10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FF00"/>
                      </a:solidFill>
                      <a:latin typeface="Arial"/>
                      <a:ea typeface="Arial"/>
                      <a:cs typeface="Arial"/>
                      <a:sym typeface="Arial"/>
                    </a:rPr>
                    <a:t>e4</a:t>
                  </a:r>
                  <a:endParaRPr b="0" i="0" sz="1400" u="none" cap="none" strike="noStrike">
                    <a:solidFill>
                      <a:srgbClr val="00FF00"/>
                    </a:solidFill>
                    <a:latin typeface="Arial"/>
                    <a:ea typeface="Arial"/>
                    <a:cs typeface="Arial"/>
                    <a:sym typeface="Arial"/>
                  </a:endParaRPr>
                </a:p>
              </p:txBody>
            </p:sp>
            <p:sp>
              <p:nvSpPr>
                <p:cNvPr id="329" name="Google Shape;329;p42"/>
                <p:cNvSpPr txBox="1"/>
                <p:nvPr/>
              </p:nvSpPr>
              <p:spPr>
                <a:xfrm>
                  <a:off x="2305525" y="3432350"/>
                  <a:ext cx="757500" cy="10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FF00"/>
                      </a:solidFill>
                      <a:latin typeface="Arial"/>
                      <a:ea typeface="Arial"/>
                      <a:cs typeface="Arial"/>
                      <a:sym typeface="Arial"/>
                    </a:rPr>
                    <a:t>e5</a:t>
                  </a:r>
                  <a:endParaRPr b="0" i="0" sz="1400" u="none" cap="none" strike="noStrike">
                    <a:solidFill>
                      <a:srgbClr val="00FF00"/>
                    </a:solidFill>
                    <a:latin typeface="Arial"/>
                    <a:ea typeface="Arial"/>
                    <a:cs typeface="Arial"/>
                    <a:sym typeface="Arial"/>
                  </a:endParaRPr>
                </a:p>
              </p:txBody>
            </p:sp>
          </p:grpSp>
          <p:cxnSp>
            <p:nvCxnSpPr>
              <p:cNvPr id="330" name="Google Shape;330;p42"/>
              <p:cNvCxnSpPr/>
              <p:nvPr/>
            </p:nvCxnSpPr>
            <p:spPr>
              <a:xfrm flipH="1" rot="10800000">
                <a:off x="5038525" y="2699850"/>
                <a:ext cx="21300" cy="2059500"/>
              </a:xfrm>
              <a:prstGeom prst="straightConnector1">
                <a:avLst/>
              </a:prstGeom>
              <a:noFill/>
              <a:ln cap="flat" cmpd="sng" w="9525">
                <a:solidFill>
                  <a:schemeClr val="dk2"/>
                </a:solidFill>
                <a:prstDash val="solid"/>
                <a:round/>
                <a:headEnd len="sm" w="sm" type="none"/>
                <a:tailEnd len="med" w="med" type="triangle"/>
              </a:ln>
            </p:spPr>
          </p:cxnSp>
          <p:cxnSp>
            <p:nvCxnSpPr>
              <p:cNvPr id="331" name="Google Shape;331;p42"/>
              <p:cNvCxnSpPr/>
              <p:nvPr/>
            </p:nvCxnSpPr>
            <p:spPr>
              <a:xfrm flipH="1" rot="10800000">
                <a:off x="5038525" y="4759350"/>
                <a:ext cx="2696700" cy="3000"/>
              </a:xfrm>
              <a:prstGeom prst="straightConnector1">
                <a:avLst/>
              </a:prstGeom>
              <a:noFill/>
              <a:ln cap="flat" cmpd="sng" w="9525">
                <a:solidFill>
                  <a:schemeClr val="dk2"/>
                </a:solidFill>
                <a:prstDash val="solid"/>
                <a:round/>
                <a:headEnd len="sm" w="sm" type="none"/>
                <a:tailEnd len="med" w="med" type="triangle"/>
              </a:ln>
            </p:spPr>
          </p:cxnSp>
          <p:sp>
            <p:nvSpPr>
              <p:cNvPr id="332" name="Google Shape;332;p42"/>
              <p:cNvSpPr/>
              <p:nvPr/>
            </p:nvSpPr>
            <p:spPr>
              <a:xfrm>
                <a:off x="6169500" y="3134150"/>
                <a:ext cx="96000" cy="1068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42"/>
              <p:cNvSpPr/>
              <p:nvPr/>
            </p:nvSpPr>
            <p:spPr>
              <a:xfrm>
                <a:off x="6626700" y="3667550"/>
                <a:ext cx="96000" cy="1068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42"/>
              <p:cNvSpPr/>
              <p:nvPr/>
            </p:nvSpPr>
            <p:spPr>
              <a:xfrm>
                <a:off x="5712300" y="3819950"/>
                <a:ext cx="96000" cy="1068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42"/>
              <p:cNvSpPr/>
              <p:nvPr/>
            </p:nvSpPr>
            <p:spPr>
              <a:xfrm>
                <a:off x="5864700" y="4277150"/>
                <a:ext cx="96000" cy="1068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42"/>
              <p:cNvSpPr/>
              <p:nvPr/>
            </p:nvSpPr>
            <p:spPr>
              <a:xfrm>
                <a:off x="6169500" y="3743750"/>
                <a:ext cx="96000" cy="1068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42"/>
              <p:cNvSpPr/>
              <p:nvPr/>
            </p:nvSpPr>
            <p:spPr>
              <a:xfrm>
                <a:off x="6626700" y="3057950"/>
                <a:ext cx="96000" cy="1068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42"/>
              <p:cNvSpPr/>
              <p:nvPr/>
            </p:nvSpPr>
            <p:spPr>
              <a:xfrm>
                <a:off x="6931500" y="3210350"/>
                <a:ext cx="96000" cy="1068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39" name="Google Shape;339;p42"/>
              <p:cNvCxnSpPr/>
              <p:nvPr/>
            </p:nvCxnSpPr>
            <p:spPr>
              <a:xfrm flipH="1" rot="10800000">
                <a:off x="5113225" y="2774625"/>
                <a:ext cx="2304900" cy="1952700"/>
              </a:xfrm>
              <a:prstGeom prst="straightConnector1">
                <a:avLst/>
              </a:prstGeom>
              <a:noFill/>
              <a:ln cap="flat" cmpd="sng" w="28575">
                <a:solidFill>
                  <a:srgbClr val="FF0000"/>
                </a:solidFill>
                <a:prstDash val="dash"/>
                <a:round/>
                <a:headEnd len="sm" w="sm" type="none"/>
                <a:tailEnd len="sm" w="sm" type="none"/>
              </a:ln>
            </p:spPr>
          </p:cxnSp>
          <p:sp>
            <p:nvSpPr>
              <p:cNvPr id="340" name="Google Shape;340;p42"/>
              <p:cNvSpPr txBox="1"/>
              <p:nvPr/>
            </p:nvSpPr>
            <p:spPr>
              <a:xfrm>
                <a:off x="7746000" y="4579425"/>
                <a:ext cx="1163100" cy="2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X(feature)</a:t>
                </a:r>
                <a:endParaRPr b="0" i="0" sz="1400" u="none" cap="none" strike="noStrike">
                  <a:solidFill>
                    <a:srgbClr val="000000"/>
                  </a:solidFill>
                  <a:latin typeface="Arial"/>
                  <a:ea typeface="Arial"/>
                  <a:cs typeface="Arial"/>
                  <a:sym typeface="Arial"/>
                </a:endParaRPr>
              </a:p>
            </p:txBody>
          </p:sp>
          <p:sp>
            <p:nvSpPr>
              <p:cNvPr id="341" name="Google Shape;341;p42"/>
              <p:cNvSpPr txBox="1"/>
              <p:nvPr/>
            </p:nvSpPr>
            <p:spPr>
              <a:xfrm>
                <a:off x="4645200" y="2384175"/>
                <a:ext cx="1163100" cy="2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Y(label)</a:t>
                </a:r>
                <a:endParaRPr b="0" i="0" sz="1400" u="none" cap="none" strike="noStrike">
                  <a:solidFill>
                    <a:srgbClr val="000000"/>
                  </a:solidFill>
                  <a:latin typeface="Arial"/>
                  <a:ea typeface="Arial"/>
                  <a:cs typeface="Arial"/>
                  <a:sym typeface="Arial"/>
                </a:endParaRPr>
              </a:p>
            </p:txBody>
          </p:sp>
          <p:cxnSp>
            <p:nvCxnSpPr>
              <p:cNvPr id="342" name="Google Shape;342;p42"/>
              <p:cNvCxnSpPr/>
              <p:nvPr/>
            </p:nvCxnSpPr>
            <p:spPr>
              <a:xfrm>
                <a:off x="6217491" y="3210340"/>
                <a:ext cx="0" cy="534000"/>
              </a:xfrm>
              <a:prstGeom prst="straightConnector1">
                <a:avLst/>
              </a:prstGeom>
              <a:noFill/>
              <a:ln cap="flat" cmpd="sng" w="28575">
                <a:solidFill>
                  <a:srgbClr val="00FF00"/>
                </a:solidFill>
                <a:prstDash val="solid"/>
                <a:round/>
                <a:headEnd len="sm" w="sm" type="none"/>
                <a:tailEnd len="sm" w="sm" type="none"/>
              </a:ln>
            </p:spPr>
          </p:cxnSp>
          <p:cxnSp>
            <p:nvCxnSpPr>
              <p:cNvPr id="343" name="Google Shape;343;p42"/>
              <p:cNvCxnSpPr/>
              <p:nvPr/>
            </p:nvCxnSpPr>
            <p:spPr>
              <a:xfrm>
                <a:off x="5910300" y="4065950"/>
                <a:ext cx="4800" cy="211200"/>
              </a:xfrm>
              <a:prstGeom prst="straightConnector1">
                <a:avLst/>
              </a:prstGeom>
              <a:noFill/>
              <a:ln cap="flat" cmpd="sng" w="28575">
                <a:solidFill>
                  <a:srgbClr val="00FF00"/>
                </a:solidFill>
                <a:prstDash val="solid"/>
                <a:round/>
                <a:headEnd len="sm" w="sm" type="none"/>
                <a:tailEnd len="sm" w="sm" type="none"/>
              </a:ln>
            </p:spPr>
          </p:cxnSp>
          <p:cxnSp>
            <p:nvCxnSpPr>
              <p:cNvPr id="344" name="Google Shape;344;p42"/>
              <p:cNvCxnSpPr/>
              <p:nvPr/>
            </p:nvCxnSpPr>
            <p:spPr>
              <a:xfrm>
                <a:off x="5757900" y="3926750"/>
                <a:ext cx="4800" cy="211200"/>
              </a:xfrm>
              <a:prstGeom prst="straightConnector1">
                <a:avLst/>
              </a:prstGeom>
              <a:noFill/>
              <a:ln cap="flat" cmpd="sng" w="28575">
                <a:solidFill>
                  <a:srgbClr val="00FF00"/>
                </a:solidFill>
                <a:prstDash val="solid"/>
                <a:round/>
                <a:headEnd len="sm" w="sm" type="none"/>
                <a:tailEnd len="sm" w="sm" type="none"/>
              </a:ln>
            </p:spPr>
          </p:cxnSp>
          <p:cxnSp>
            <p:nvCxnSpPr>
              <p:cNvPr id="345" name="Google Shape;345;p42"/>
              <p:cNvCxnSpPr/>
              <p:nvPr/>
            </p:nvCxnSpPr>
            <p:spPr>
              <a:xfrm>
                <a:off x="6672300" y="3158150"/>
                <a:ext cx="4800" cy="211200"/>
              </a:xfrm>
              <a:prstGeom prst="straightConnector1">
                <a:avLst/>
              </a:prstGeom>
              <a:noFill/>
              <a:ln cap="flat" cmpd="sng" w="28575">
                <a:solidFill>
                  <a:srgbClr val="00FF00"/>
                </a:solidFill>
                <a:prstDash val="solid"/>
                <a:round/>
                <a:headEnd len="sm" w="sm" type="none"/>
                <a:tailEnd len="sm" w="sm" type="none"/>
              </a:ln>
            </p:spPr>
          </p:cxnSp>
          <p:cxnSp>
            <p:nvCxnSpPr>
              <p:cNvPr id="346" name="Google Shape;346;p42"/>
              <p:cNvCxnSpPr/>
              <p:nvPr/>
            </p:nvCxnSpPr>
            <p:spPr>
              <a:xfrm>
                <a:off x="6672300" y="3456350"/>
                <a:ext cx="4800" cy="211200"/>
              </a:xfrm>
              <a:prstGeom prst="straightConnector1">
                <a:avLst/>
              </a:prstGeom>
              <a:noFill/>
              <a:ln cap="flat" cmpd="sng" w="28575">
                <a:solidFill>
                  <a:srgbClr val="00FF00"/>
                </a:solidFill>
                <a:prstDash val="solid"/>
                <a:round/>
                <a:headEnd len="sm" w="sm" type="none"/>
                <a:tailEnd len="sm" w="sm" type="none"/>
              </a:ln>
            </p:spPr>
          </p:cxnSp>
          <p:sp>
            <p:nvSpPr>
              <p:cNvPr id="347" name="Google Shape;347;p42"/>
              <p:cNvSpPr txBox="1"/>
              <p:nvPr/>
            </p:nvSpPr>
            <p:spPr>
              <a:xfrm>
                <a:off x="7568454" y="2361734"/>
                <a:ext cx="1643400" cy="2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FF0000"/>
                    </a:solidFill>
                    <a:latin typeface="Arial"/>
                    <a:ea typeface="Arial"/>
                    <a:cs typeface="Arial"/>
                    <a:sym typeface="Arial"/>
                  </a:rPr>
                  <a:t>Prediction</a:t>
                </a:r>
                <a:endParaRPr b="0" i="0" sz="1400" u="none" cap="none" strike="noStrike">
                  <a:solidFill>
                    <a:srgbClr val="FF0000"/>
                  </a:solidFill>
                  <a:latin typeface="Arial"/>
                  <a:ea typeface="Arial"/>
                  <a:cs typeface="Arial"/>
                  <a:sym typeface="Arial"/>
                </a:endParaRPr>
              </a:p>
            </p:txBody>
          </p:sp>
          <p:sp>
            <p:nvSpPr>
              <p:cNvPr id="348" name="Google Shape;348;p42"/>
              <p:cNvSpPr txBox="1"/>
              <p:nvPr/>
            </p:nvSpPr>
            <p:spPr>
              <a:xfrm>
                <a:off x="5766468" y="2988785"/>
                <a:ext cx="757500" cy="10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FF0000"/>
                    </a:solidFill>
                    <a:latin typeface="Arial"/>
                    <a:ea typeface="Arial"/>
                    <a:cs typeface="Arial"/>
                    <a:sym typeface="Arial"/>
                  </a:rPr>
                  <a:t>e3</a:t>
                </a:r>
                <a:endParaRPr b="0" i="0" sz="1400" u="none" cap="none" strike="noStrike">
                  <a:solidFill>
                    <a:srgbClr val="FF0000"/>
                  </a:solidFill>
                  <a:latin typeface="Arial"/>
                  <a:ea typeface="Arial"/>
                  <a:cs typeface="Arial"/>
                  <a:sym typeface="Arial"/>
                </a:endParaRPr>
              </a:p>
            </p:txBody>
          </p:sp>
          <p:cxnSp>
            <p:nvCxnSpPr>
              <p:cNvPr id="349" name="Google Shape;349;p42"/>
              <p:cNvCxnSpPr/>
              <p:nvPr/>
            </p:nvCxnSpPr>
            <p:spPr>
              <a:xfrm flipH="1" rot="10800000">
                <a:off x="5038525" y="2501000"/>
                <a:ext cx="2304900" cy="1952700"/>
              </a:xfrm>
              <a:prstGeom prst="straightConnector1">
                <a:avLst/>
              </a:prstGeom>
              <a:noFill/>
              <a:ln cap="flat" cmpd="sng" w="28575">
                <a:solidFill>
                  <a:srgbClr val="0000FF"/>
                </a:solidFill>
                <a:prstDash val="dash"/>
                <a:round/>
                <a:headEnd len="sm" w="sm" type="none"/>
                <a:tailEnd len="sm" w="sm" type="none"/>
              </a:ln>
            </p:spPr>
          </p:cxnSp>
          <p:cxnSp>
            <p:nvCxnSpPr>
              <p:cNvPr id="350" name="Google Shape;350;p42"/>
              <p:cNvCxnSpPr/>
              <p:nvPr/>
            </p:nvCxnSpPr>
            <p:spPr>
              <a:xfrm flipH="1" rot="10800000">
                <a:off x="5306800" y="2952938"/>
                <a:ext cx="2304900" cy="1952700"/>
              </a:xfrm>
              <a:prstGeom prst="straightConnector1">
                <a:avLst/>
              </a:prstGeom>
              <a:noFill/>
              <a:ln cap="flat" cmpd="sng" w="28575">
                <a:solidFill>
                  <a:srgbClr val="0000FF"/>
                </a:solidFill>
                <a:prstDash val="dash"/>
                <a:round/>
                <a:headEnd len="sm" w="sm" type="none"/>
                <a:tailEnd len="sm" w="sm" type="none"/>
              </a:ln>
            </p:spPr>
          </p:cxnSp>
          <p:cxnSp>
            <p:nvCxnSpPr>
              <p:cNvPr id="351" name="Google Shape;351;p42"/>
              <p:cNvCxnSpPr/>
              <p:nvPr/>
            </p:nvCxnSpPr>
            <p:spPr>
              <a:xfrm>
                <a:off x="6212700" y="3210350"/>
                <a:ext cx="4800" cy="211200"/>
              </a:xfrm>
              <a:prstGeom prst="straightConnector1">
                <a:avLst/>
              </a:prstGeom>
              <a:noFill/>
              <a:ln cap="flat" cmpd="sng" w="28575">
                <a:solidFill>
                  <a:srgbClr val="FF0000"/>
                </a:solidFill>
                <a:prstDash val="solid"/>
                <a:round/>
                <a:headEnd len="sm" w="sm" type="none"/>
                <a:tailEnd len="sm" w="sm" type="none"/>
              </a:ln>
            </p:spPr>
          </p:cxnSp>
          <p:sp>
            <p:nvSpPr>
              <p:cNvPr id="352" name="Google Shape;352;p42"/>
              <p:cNvSpPr txBox="1"/>
              <p:nvPr/>
            </p:nvSpPr>
            <p:spPr>
              <a:xfrm>
                <a:off x="1227175" y="2006175"/>
                <a:ext cx="3147900" cy="2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Linear Regression: RMSE</a:t>
                </a:r>
                <a:endParaRPr b="0" i="0" sz="1800" u="none" cap="none" strike="noStrike">
                  <a:solidFill>
                    <a:srgbClr val="000000"/>
                  </a:solidFill>
                  <a:latin typeface="Arial"/>
                  <a:ea typeface="Arial"/>
                  <a:cs typeface="Arial"/>
                  <a:sym typeface="Arial"/>
                </a:endParaRPr>
              </a:p>
            </p:txBody>
          </p:sp>
          <p:sp>
            <p:nvSpPr>
              <p:cNvPr id="353" name="Google Shape;353;p42"/>
              <p:cNvSpPr txBox="1"/>
              <p:nvPr/>
            </p:nvSpPr>
            <p:spPr>
              <a:xfrm>
                <a:off x="5816218" y="2006181"/>
                <a:ext cx="3707100" cy="2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SVR: Tube Error</a:t>
                </a:r>
                <a:endParaRPr b="0" i="0" sz="1800" u="none" cap="none" strike="noStrike">
                  <a:solidFill>
                    <a:srgbClr val="000000"/>
                  </a:solidFill>
                  <a:latin typeface="Arial"/>
                  <a:ea typeface="Arial"/>
                  <a:cs typeface="Arial"/>
                  <a:sym typeface="Arial"/>
                </a:endParaRPr>
              </a:p>
            </p:txBody>
          </p:sp>
          <p:pic>
            <p:nvPicPr>
              <p:cNvPr id="354" name="Google Shape;354;p42"/>
              <p:cNvPicPr preferRelativeResize="0"/>
              <p:nvPr/>
            </p:nvPicPr>
            <p:blipFill rotWithShape="1">
              <a:blip r:embed="rId4">
                <a:alphaModFix/>
              </a:blip>
              <a:srcRect b="0" l="0" r="0" t="0"/>
              <a:stretch/>
            </p:blipFill>
            <p:spPr>
              <a:xfrm>
                <a:off x="4472975" y="1085388"/>
                <a:ext cx="4577950" cy="812050"/>
              </a:xfrm>
              <a:prstGeom prst="rect">
                <a:avLst/>
              </a:prstGeom>
              <a:noFill/>
              <a:ln>
                <a:noFill/>
              </a:ln>
            </p:spPr>
          </p:pic>
          <p:pic>
            <p:nvPicPr>
              <p:cNvPr id="355" name="Google Shape;355;p42"/>
              <p:cNvPicPr preferRelativeResize="0"/>
              <p:nvPr/>
            </p:nvPicPr>
            <p:blipFill rotWithShape="1">
              <a:blip r:embed="rId5">
                <a:alphaModFix/>
              </a:blip>
              <a:srcRect b="0" l="0" r="0" t="0"/>
              <a:stretch/>
            </p:blipFill>
            <p:spPr>
              <a:xfrm>
                <a:off x="730589" y="1224425"/>
                <a:ext cx="2747460" cy="534000"/>
              </a:xfrm>
              <a:prstGeom prst="rect">
                <a:avLst/>
              </a:prstGeom>
              <a:noFill/>
              <a:ln>
                <a:noFill/>
              </a:ln>
            </p:spPr>
          </p:pic>
        </p:grpSp>
        <p:sp>
          <p:nvSpPr>
            <p:cNvPr id="356" name="Google Shape;356;p42"/>
            <p:cNvSpPr/>
            <p:nvPr/>
          </p:nvSpPr>
          <p:spPr>
            <a:xfrm>
              <a:off x="5524500" y="4146575"/>
              <a:ext cx="227400" cy="208500"/>
            </a:xfrm>
            <a:prstGeom prst="rect">
              <a:avLst/>
            </a:prstGeom>
            <a:noFill/>
            <a:ln cap="flat" cmpd="sng" w="9525">
              <a:solidFill>
                <a:srgbClr val="0000FF"/>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42"/>
            <p:cNvSpPr/>
            <p:nvPr/>
          </p:nvSpPr>
          <p:spPr>
            <a:xfrm>
              <a:off x="5676900" y="4527575"/>
              <a:ext cx="227400" cy="208500"/>
            </a:xfrm>
            <a:prstGeom prst="rect">
              <a:avLst/>
            </a:prstGeom>
            <a:noFill/>
            <a:ln cap="flat" cmpd="sng" w="9525">
              <a:solidFill>
                <a:srgbClr val="0000FF"/>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42"/>
            <p:cNvSpPr/>
            <p:nvPr/>
          </p:nvSpPr>
          <p:spPr>
            <a:xfrm>
              <a:off x="6362700" y="3994175"/>
              <a:ext cx="227400" cy="208500"/>
            </a:xfrm>
            <a:prstGeom prst="rect">
              <a:avLst/>
            </a:prstGeom>
            <a:noFill/>
            <a:ln cap="flat" cmpd="sng" w="9525">
              <a:solidFill>
                <a:srgbClr val="0000FF"/>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42"/>
            <p:cNvSpPr/>
            <p:nvPr/>
          </p:nvSpPr>
          <p:spPr>
            <a:xfrm>
              <a:off x="6362700" y="3460775"/>
              <a:ext cx="227400" cy="208500"/>
            </a:xfrm>
            <a:prstGeom prst="rect">
              <a:avLst/>
            </a:prstGeom>
            <a:noFill/>
            <a:ln cap="flat" cmpd="sng" w="9525">
              <a:solidFill>
                <a:srgbClr val="0000FF"/>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42"/>
            <p:cNvSpPr txBox="1"/>
            <p:nvPr/>
          </p:nvSpPr>
          <p:spPr>
            <a:xfrm>
              <a:off x="7134225" y="3588850"/>
              <a:ext cx="1849200" cy="20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FF"/>
                  </a:solidFill>
                  <a:latin typeface="Arial"/>
                  <a:ea typeface="Arial"/>
                  <a:cs typeface="Arial"/>
                  <a:sym typeface="Arial"/>
                </a:rPr>
                <a:t>Supporting Vector</a:t>
              </a:r>
              <a:endParaRPr b="0" i="0" sz="1400" u="none" cap="none" strike="noStrike">
                <a:solidFill>
                  <a:srgbClr val="0000FF"/>
                </a:solidFill>
                <a:latin typeface="Arial"/>
                <a:ea typeface="Arial"/>
                <a:cs typeface="Arial"/>
                <a:sym typeface="Arial"/>
              </a:endParaRPr>
            </a:p>
          </p:txBody>
        </p:sp>
        <p:sp>
          <p:nvSpPr>
            <p:cNvPr id="361" name="Google Shape;361;p42"/>
            <p:cNvSpPr/>
            <p:nvPr/>
          </p:nvSpPr>
          <p:spPr>
            <a:xfrm>
              <a:off x="5981700" y="3536975"/>
              <a:ext cx="227400" cy="208500"/>
            </a:xfrm>
            <a:prstGeom prst="rect">
              <a:avLst/>
            </a:prstGeom>
            <a:noFill/>
            <a:ln cap="flat" cmpd="sng" w="952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62" name="Google Shape;362;p42"/>
            <p:cNvCxnSpPr/>
            <p:nvPr/>
          </p:nvCxnSpPr>
          <p:spPr>
            <a:xfrm>
              <a:off x="7225587" y="3248065"/>
              <a:ext cx="171600" cy="212700"/>
            </a:xfrm>
            <a:prstGeom prst="straightConnector1">
              <a:avLst/>
            </a:prstGeom>
            <a:noFill/>
            <a:ln cap="flat" cmpd="sng" w="28575">
              <a:solidFill>
                <a:schemeClr val="dk2"/>
              </a:solidFill>
              <a:prstDash val="solid"/>
              <a:round/>
              <a:headEnd len="sm" w="sm" type="none"/>
              <a:tailEnd len="sm" w="sm" type="none"/>
            </a:ln>
          </p:spPr>
        </p:cxn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43"/>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1" i="0" lang="zh-TW" sz="2400" u="none" cap="none" strike="noStrike">
                <a:solidFill>
                  <a:schemeClr val="dk1"/>
                </a:solidFill>
                <a:latin typeface="Arial"/>
                <a:ea typeface="Arial"/>
                <a:cs typeface="Arial"/>
                <a:sym typeface="Arial"/>
              </a:rPr>
              <a:t>SVR in Scikit Learn</a:t>
            </a:r>
            <a:endParaRPr b="1" i="0" sz="2400" u="none" cap="none" strike="noStrike">
              <a:solidFill>
                <a:schemeClr val="dk1"/>
              </a:solidFill>
              <a:latin typeface="Arial"/>
              <a:ea typeface="Arial"/>
              <a:cs typeface="Arial"/>
              <a:sym typeface="Arial"/>
            </a:endParaRPr>
          </a:p>
        </p:txBody>
      </p:sp>
      <p:sp>
        <p:nvSpPr>
          <p:cNvPr id="368" name="Google Shape;368;p43"/>
          <p:cNvSpPr txBox="1"/>
          <p:nvPr>
            <p:ph idx="4294967295"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b="0" i="0" lang="zh-TW" sz="1800" u="none" cap="none" strike="noStrike">
                <a:solidFill>
                  <a:schemeClr val="dk2"/>
                </a:solidFill>
                <a:latin typeface="Arial"/>
                <a:ea typeface="Arial"/>
                <a:cs typeface="Arial"/>
                <a:sym typeface="Arial"/>
              </a:rPr>
              <a:t>同SVM，常數C用來控制模型對錯誤的容忍度。</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zh-TW" sz="1800" u="none" cap="none" strike="noStrike">
                <a:solidFill>
                  <a:schemeClr val="dk2"/>
                </a:solidFill>
                <a:latin typeface="Arial"/>
                <a:ea typeface="Arial"/>
                <a:cs typeface="Arial"/>
                <a:sym typeface="Arial"/>
              </a:rPr>
              <a:t>kernel有’linear’, ’poly’ 和 ’rbf’ 可以選擇。</a:t>
            </a:r>
            <a:endParaRPr b="0" i="0" sz="1800" u="none" cap="none" strike="noStrike">
              <a:solidFill>
                <a:schemeClr val="dk2"/>
              </a:solidFill>
              <a:latin typeface="Arial"/>
              <a:ea typeface="Arial"/>
              <a:cs typeface="Arial"/>
              <a:sym typeface="Arial"/>
            </a:endParaRPr>
          </a:p>
          <a:p>
            <a:pPr indent="-342900" lvl="1" marL="914400" marR="0" rtl="0" algn="l">
              <a:lnSpc>
                <a:spcPct val="115000"/>
              </a:lnSpc>
              <a:spcBef>
                <a:spcPts val="0"/>
              </a:spcBef>
              <a:spcAft>
                <a:spcPts val="0"/>
              </a:spcAft>
              <a:buClr>
                <a:schemeClr val="dk2"/>
              </a:buClr>
              <a:buSzPts val="1800"/>
              <a:buFont typeface="Arial"/>
              <a:buChar char="○"/>
            </a:pPr>
            <a:r>
              <a:rPr b="0" i="0" lang="zh-TW" sz="1800" u="none" cap="none" strike="noStrike">
                <a:solidFill>
                  <a:schemeClr val="dk2"/>
                </a:solidFill>
                <a:latin typeface="Arial"/>
                <a:ea typeface="Arial"/>
                <a:cs typeface="Arial"/>
                <a:sym typeface="Arial"/>
              </a:rPr>
              <a:t>‘poly’： 用degree來控制模型複雜度（高次</a:t>
            </a:r>
            <a:r>
              <a:rPr b="0" i="0" lang="zh-TW" sz="1800" u="none" cap="none" strike="noStrike">
                <a:solidFill>
                  <a:srgbClr val="000000"/>
                </a:solidFill>
                <a:latin typeface="Arial"/>
                <a:ea typeface="Arial"/>
                <a:cs typeface="Arial"/>
                <a:sym typeface="Arial"/>
              </a:rPr>
              <a:t>項</a:t>
            </a:r>
            <a:r>
              <a:rPr b="0" i="0" lang="zh-TW" sz="1800" u="none" cap="none" strike="noStrike">
                <a:solidFill>
                  <a:schemeClr val="dk2"/>
                </a:solidFill>
                <a:latin typeface="Arial"/>
                <a:ea typeface="Arial"/>
                <a:cs typeface="Arial"/>
                <a:sym typeface="Arial"/>
              </a:rPr>
              <a:t>擴展）</a:t>
            </a:r>
            <a:endParaRPr b="0" i="0" sz="1800" u="none" cap="none" strike="noStrike">
              <a:solidFill>
                <a:schemeClr val="dk2"/>
              </a:solidFill>
              <a:latin typeface="Arial"/>
              <a:ea typeface="Arial"/>
              <a:cs typeface="Arial"/>
              <a:sym typeface="Arial"/>
            </a:endParaRPr>
          </a:p>
          <a:p>
            <a:pPr indent="-342900" lvl="1" marL="914400" marR="0" rtl="0" algn="l">
              <a:lnSpc>
                <a:spcPct val="115000"/>
              </a:lnSpc>
              <a:spcBef>
                <a:spcPts val="0"/>
              </a:spcBef>
              <a:spcAft>
                <a:spcPts val="0"/>
              </a:spcAft>
              <a:buClr>
                <a:schemeClr val="dk2"/>
              </a:buClr>
              <a:buSzPts val="1800"/>
              <a:buFont typeface="Arial"/>
              <a:buChar char="○"/>
            </a:pPr>
            <a:r>
              <a:rPr b="0" i="0" lang="zh-TW" sz="1800" u="none" cap="none" strike="noStrike">
                <a:solidFill>
                  <a:schemeClr val="dk2"/>
                </a:solidFill>
                <a:latin typeface="Arial"/>
                <a:ea typeface="Arial"/>
                <a:cs typeface="Arial"/>
                <a:sym typeface="Arial"/>
              </a:rPr>
              <a:t>‘rbf’：用gamma來控制模型複雜度（高斯轉換）</a:t>
            </a:r>
            <a:endParaRPr b="0" i="0" sz="1800" u="none" cap="none" strike="noStrike">
              <a:solidFill>
                <a:schemeClr val="dk2"/>
              </a:solidFill>
              <a:latin typeface="Arial"/>
              <a:ea typeface="Arial"/>
              <a:cs typeface="Arial"/>
              <a:sym typeface="Arial"/>
            </a:endParaRPr>
          </a:p>
        </p:txBody>
      </p:sp>
      <p:pic>
        <p:nvPicPr>
          <p:cNvPr id="369" name="Google Shape;369;p43"/>
          <p:cNvPicPr preferRelativeResize="0"/>
          <p:nvPr/>
        </p:nvPicPr>
        <p:blipFill rotWithShape="1">
          <a:blip r:embed="rId3">
            <a:alphaModFix/>
          </a:blip>
          <a:srcRect b="0" l="0" r="0" t="0"/>
          <a:stretch/>
        </p:blipFill>
        <p:spPr>
          <a:xfrm>
            <a:off x="391825" y="2500800"/>
            <a:ext cx="5030150" cy="821243"/>
          </a:xfrm>
          <a:prstGeom prst="rect">
            <a:avLst/>
          </a:prstGeom>
          <a:noFill/>
          <a:ln>
            <a:noFill/>
          </a:ln>
        </p:spPr>
      </p:pic>
      <p:sp>
        <p:nvSpPr>
          <p:cNvPr id="370" name="Google Shape;370;p43"/>
          <p:cNvSpPr txBox="1"/>
          <p:nvPr/>
        </p:nvSpPr>
        <p:spPr>
          <a:xfrm>
            <a:off x="544225" y="3361400"/>
            <a:ext cx="5634300" cy="113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zh-TW" sz="1800" u="none" cap="none" strike="noStrike">
                <a:solidFill>
                  <a:srgbClr val="0000FF"/>
                </a:solidFill>
                <a:latin typeface="Arial"/>
                <a:ea typeface="Arial"/>
                <a:cs typeface="Arial"/>
                <a:sym typeface="Arial"/>
              </a:rPr>
              <a:t>4- SVR Example</a:t>
            </a:r>
            <a:endParaRPr b="1" i="0" sz="1800" u="none" cap="none" strike="noStrike">
              <a:solidFill>
                <a:srgbClr val="0000FF"/>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調整C, degree, gamma看看對預測結果的影響。</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和之前提到的Linear Regression比較，SVR並</a:t>
            </a:r>
            <a:r>
              <a:rPr b="0" i="0" lang="zh-TW" sz="1800" u="none" cap="none" strike="noStrike">
                <a:solidFill>
                  <a:srgbClr val="FF0000"/>
                </a:solidFill>
                <a:latin typeface="Arial"/>
                <a:ea typeface="Arial"/>
                <a:cs typeface="Arial"/>
                <a:sym typeface="Arial"/>
              </a:rPr>
              <a:t>不需要自行做座標轉換生成Feature</a:t>
            </a:r>
            <a:r>
              <a:rPr b="0" i="0" lang="zh-TW" sz="1800" u="none" cap="none" strike="noStrike">
                <a:solidFill>
                  <a:srgbClr val="000000"/>
                </a:solidFill>
                <a:latin typeface="Arial"/>
                <a:ea typeface="Arial"/>
                <a:cs typeface="Arial"/>
                <a:sym typeface="Arial"/>
              </a:rPr>
              <a:t>，可利用Kernel將資料自動擴展到多維空間。</a:t>
            </a:r>
            <a:endParaRPr b="0" i="0" sz="1800" u="none" cap="none" strike="noStrike">
              <a:solidFill>
                <a:srgbClr val="000000"/>
              </a:solidFill>
              <a:latin typeface="Arial"/>
              <a:ea typeface="Arial"/>
              <a:cs typeface="Arial"/>
              <a:sym typeface="Arial"/>
            </a:endParaRPr>
          </a:p>
        </p:txBody>
      </p:sp>
      <p:grpSp>
        <p:nvGrpSpPr>
          <p:cNvPr id="371" name="Google Shape;371;p43"/>
          <p:cNvGrpSpPr/>
          <p:nvPr/>
        </p:nvGrpSpPr>
        <p:grpSpPr>
          <a:xfrm>
            <a:off x="6178411" y="2603806"/>
            <a:ext cx="2880055" cy="2401026"/>
            <a:chOff x="6517100" y="2731076"/>
            <a:chExt cx="2541524" cy="2273699"/>
          </a:xfrm>
        </p:grpSpPr>
        <p:pic>
          <p:nvPicPr>
            <p:cNvPr id="372" name="Google Shape;372;p43"/>
            <p:cNvPicPr preferRelativeResize="0"/>
            <p:nvPr/>
          </p:nvPicPr>
          <p:blipFill rotWithShape="1">
            <a:blip r:embed="rId4">
              <a:alphaModFix/>
            </a:blip>
            <a:srcRect b="0" l="0" r="0" t="0"/>
            <a:stretch/>
          </p:blipFill>
          <p:spPr>
            <a:xfrm>
              <a:off x="6517100" y="3435125"/>
              <a:ext cx="2489350" cy="1569650"/>
            </a:xfrm>
            <a:prstGeom prst="rect">
              <a:avLst/>
            </a:prstGeom>
            <a:noFill/>
            <a:ln>
              <a:noFill/>
            </a:ln>
          </p:spPr>
        </p:pic>
        <p:pic>
          <p:nvPicPr>
            <p:cNvPr id="373" name="Google Shape;373;p43"/>
            <p:cNvPicPr preferRelativeResize="0"/>
            <p:nvPr/>
          </p:nvPicPr>
          <p:blipFill rotWithShape="1">
            <a:blip r:embed="rId5">
              <a:alphaModFix/>
            </a:blip>
            <a:srcRect b="0" l="0" r="0" t="0"/>
            <a:stretch/>
          </p:blipFill>
          <p:spPr>
            <a:xfrm>
              <a:off x="6569274" y="2731076"/>
              <a:ext cx="2489350" cy="630326"/>
            </a:xfrm>
            <a:prstGeom prst="rect">
              <a:avLst/>
            </a:prstGeom>
            <a:noFill/>
            <a:ln>
              <a:noFill/>
            </a:ln>
          </p:spPr>
        </p:pic>
      </p:grpSp>
      <p:sp>
        <p:nvSpPr>
          <p:cNvPr id="374" name="Google Shape;374;p43"/>
          <p:cNvSpPr/>
          <p:nvPr/>
        </p:nvSpPr>
        <p:spPr>
          <a:xfrm>
            <a:off x="3166200" y="2427825"/>
            <a:ext cx="400500" cy="300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75" name="Google Shape;375;p43"/>
          <p:cNvCxnSpPr/>
          <p:nvPr/>
        </p:nvCxnSpPr>
        <p:spPr>
          <a:xfrm>
            <a:off x="6182200" y="2603025"/>
            <a:ext cx="2815800" cy="2340300"/>
          </a:xfrm>
          <a:prstGeom prst="straightConnector1">
            <a:avLst/>
          </a:prstGeom>
          <a:noFill/>
          <a:ln cap="flat" cmpd="sng" w="38100">
            <a:solidFill>
              <a:srgbClr val="FF0000"/>
            </a:solidFill>
            <a:prstDash val="solid"/>
            <a:round/>
            <a:headEnd len="sm" w="sm" type="none"/>
            <a:tailEnd len="sm" w="sm" type="none"/>
          </a:ln>
        </p:spPr>
      </p:cxnSp>
      <p:cxnSp>
        <p:nvCxnSpPr>
          <p:cNvPr id="376" name="Google Shape;376;p43"/>
          <p:cNvCxnSpPr/>
          <p:nvPr/>
        </p:nvCxnSpPr>
        <p:spPr>
          <a:xfrm flipH="1">
            <a:off x="6296925" y="2590525"/>
            <a:ext cx="2813700" cy="2506800"/>
          </a:xfrm>
          <a:prstGeom prst="straightConnector1">
            <a:avLst/>
          </a:prstGeom>
          <a:noFill/>
          <a:ln cap="flat" cmpd="sng" w="38100">
            <a:solidFill>
              <a:srgbClr val="FF0000"/>
            </a:solidFill>
            <a:prstDash val="solid"/>
            <a:round/>
            <a:headEnd len="sm" w="sm" type="none"/>
            <a:tailEnd len="sm" w="sm" type="none"/>
          </a:ln>
        </p:spPr>
      </p:cxnSp>
      <p:pic>
        <p:nvPicPr>
          <p:cNvPr id="377" name="Google Shape;377;p43"/>
          <p:cNvPicPr preferRelativeResize="0"/>
          <p:nvPr/>
        </p:nvPicPr>
        <p:blipFill rotWithShape="1">
          <a:blip r:embed="rId6">
            <a:alphaModFix/>
          </a:blip>
          <a:srcRect b="0" l="0" r="0" t="0"/>
          <a:stretch/>
        </p:blipFill>
        <p:spPr>
          <a:xfrm>
            <a:off x="2419126" y="3441875"/>
            <a:ext cx="331999" cy="352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44"/>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1" lang="zh-TW">
                <a:solidFill>
                  <a:schemeClr val="dk1"/>
                </a:solidFill>
              </a:rPr>
              <a:t>[實作課程] </a:t>
            </a:r>
            <a:r>
              <a:rPr b="1" i="0" lang="zh-TW" sz="2400" u="none" cap="none" strike="noStrike">
                <a:solidFill>
                  <a:schemeClr val="dk1"/>
                </a:solidFill>
                <a:latin typeface="Arial"/>
                <a:ea typeface="Arial"/>
                <a:cs typeface="Arial"/>
                <a:sym typeface="Arial"/>
              </a:rPr>
              <a:t>SVM in Scikit Learn - SVM Short Summary</a:t>
            </a:r>
            <a:endParaRPr b="1" i="0" sz="2400" u="none" cap="none" strike="noStrike">
              <a:solidFill>
                <a:schemeClr val="dk1"/>
              </a:solidFill>
              <a:latin typeface="Arial"/>
              <a:ea typeface="Arial"/>
              <a:cs typeface="Arial"/>
              <a:sym typeface="Arial"/>
            </a:endParaRPr>
          </a:p>
        </p:txBody>
      </p:sp>
      <p:pic>
        <p:nvPicPr>
          <p:cNvPr id="383" name="Google Shape;383;p44" title="Session3 4 SVM Short Summary">
            <a:hlinkClick r:id="rId3"/>
          </p:cNvPr>
          <p:cNvPicPr preferRelativeResize="0"/>
          <p:nvPr/>
        </p:nvPicPr>
        <p:blipFill rotWithShape="1">
          <a:blip r:embed="rId4">
            <a:alphaModFix/>
          </a:blip>
          <a:srcRect b="0" l="0" r="0" t="0"/>
          <a:stretch/>
        </p:blipFill>
        <p:spPr>
          <a:xfrm>
            <a:off x="2286000" y="1072069"/>
            <a:ext cx="4572000" cy="3429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45"/>
          <p:cNvSpPr/>
          <p:nvPr/>
        </p:nvSpPr>
        <p:spPr>
          <a:xfrm>
            <a:off x="0" y="3989000"/>
            <a:ext cx="1409400" cy="1106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5"/>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1" i="0" lang="zh-TW" sz="2400" u="none" cap="none" strike="noStrike">
                <a:solidFill>
                  <a:schemeClr val="dk1"/>
                </a:solidFill>
                <a:latin typeface="Arial"/>
                <a:ea typeface="Arial"/>
                <a:cs typeface="Arial"/>
                <a:sym typeface="Arial"/>
              </a:rPr>
              <a:t>Short Summary</a:t>
            </a:r>
            <a:endParaRPr b="0" i="0" sz="3600" u="none" cap="none" strike="noStrike">
              <a:solidFill>
                <a:schemeClr val="dk1"/>
              </a:solidFill>
              <a:latin typeface="Arial"/>
              <a:ea typeface="Arial"/>
              <a:cs typeface="Arial"/>
              <a:sym typeface="Arial"/>
            </a:endParaRPr>
          </a:p>
        </p:txBody>
      </p:sp>
      <p:sp>
        <p:nvSpPr>
          <p:cNvPr id="390" name="Google Shape;390;p45"/>
          <p:cNvSpPr txBox="1"/>
          <p:nvPr>
            <p:ph idx="4294967295"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dk2"/>
              </a:buClr>
              <a:buSzPts val="2400"/>
              <a:buFont typeface="Arial"/>
              <a:buChar char="●"/>
            </a:pPr>
            <a:r>
              <a:rPr b="0" i="0" lang="zh-TW" sz="2400" u="none" cap="none" strike="noStrike">
                <a:solidFill>
                  <a:schemeClr val="dk2"/>
                </a:solidFill>
                <a:latin typeface="Arial"/>
                <a:ea typeface="Arial"/>
                <a:cs typeface="Arial"/>
                <a:sym typeface="Arial"/>
              </a:rPr>
              <a:t>用 SVM 解二元、多元分類及回歸問題</a:t>
            </a:r>
            <a:endParaRPr b="0" i="0" sz="2400" u="none" cap="none" strike="noStrike">
              <a:solidFill>
                <a:schemeClr val="dk2"/>
              </a:solidFill>
              <a:latin typeface="Arial"/>
              <a:ea typeface="Arial"/>
              <a:cs typeface="Arial"/>
              <a:sym typeface="Arial"/>
            </a:endParaRPr>
          </a:p>
          <a:p>
            <a:pPr indent="-381000" lvl="0" marL="457200" marR="0" rtl="0" algn="l">
              <a:lnSpc>
                <a:spcPct val="115000"/>
              </a:lnSpc>
              <a:spcBef>
                <a:spcPts val="0"/>
              </a:spcBef>
              <a:spcAft>
                <a:spcPts val="0"/>
              </a:spcAft>
              <a:buClr>
                <a:schemeClr val="dk2"/>
              </a:buClr>
              <a:buSzPts val="2400"/>
              <a:buFont typeface="Arial"/>
              <a:buChar char="●"/>
            </a:pPr>
            <a:r>
              <a:rPr b="0" i="0" lang="zh-TW" sz="2400" u="none" cap="none" strike="noStrike">
                <a:solidFill>
                  <a:schemeClr val="dk2"/>
                </a:solidFill>
                <a:latin typeface="Arial"/>
                <a:ea typeface="Arial"/>
                <a:cs typeface="Arial"/>
                <a:sym typeface="Arial"/>
              </a:rPr>
              <a:t>用不同Kernel將資料做空間轉換解非線性問題</a:t>
            </a:r>
            <a:endParaRPr b="0" i="0" sz="2400" u="none" cap="none" strike="noStrike">
              <a:solidFill>
                <a:schemeClr val="dk2"/>
              </a:solidFill>
              <a:latin typeface="Arial"/>
              <a:ea typeface="Arial"/>
              <a:cs typeface="Arial"/>
              <a:sym typeface="Arial"/>
            </a:endParaRPr>
          </a:p>
          <a:p>
            <a:pPr indent="-381000" lvl="0" marL="457200" marR="0" rtl="0" algn="l">
              <a:lnSpc>
                <a:spcPct val="115000"/>
              </a:lnSpc>
              <a:spcBef>
                <a:spcPts val="0"/>
              </a:spcBef>
              <a:spcAft>
                <a:spcPts val="0"/>
              </a:spcAft>
              <a:buClr>
                <a:schemeClr val="dk2"/>
              </a:buClr>
              <a:buSzPts val="2400"/>
              <a:buFont typeface="Arial"/>
              <a:buChar char="●"/>
            </a:pPr>
            <a:r>
              <a:rPr b="0" i="0" lang="zh-TW" sz="2400" u="none" cap="none" strike="noStrike">
                <a:solidFill>
                  <a:schemeClr val="dk2"/>
                </a:solidFill>
                <a:latin typeface="Arial"/>
                <a:ea typeface="Arial"/>
                <a:cs typeface="Arial"/>
                <a:sym typeface="Arial"/>
              </a:rPr>
              <a:t>調整degree或gamma來增加模型複雜度</a:t>
            </a:r>
            <a:endParaRPr b="0" i="0" sz="2400" u="none" cap="none" strike="noStrike">
              <a:solidFill>
                <a:schemeClr val="dk2"/>
              </a:solidFill>
              <a:latin typeface="Arial"/>
              <a:ea typeface="Arial"/>
              <a:cs typeface="Arial"/>
              <a:sym typeface="Arial"/>
            </a:endParaRPr>
          </a:p>
          <a:p>
            <a:pPr indent="-381000" lvl="0" marL="457200" marR="0" rtl="0" algn="l">
              <a:lnSpc>
                <a:spcPct val="115000"/>
              </a:lnSpc>
              <a:spcBef>
                <a:spcPts val="0"/>
              </a:spcBef>
              <a:spcAft>
                <a:spcPts val="0"/>
              </a:spcAft>
              <a:buClr>
                <a:schemeClr val="dk2"/>
              </a:buClr>
              <a:buSzPts val="2400"/>
              <a:buFont typeface="Arial"/>
              <a:buChar char="●"/>
            </a:pPr>
            <a:r>
              <a:rPr b="0" i="0" lang="zh-TW" sz="2400" u="none" cap="none" strike="noStrike">
                <a:solidFill>
                  <a:schemeClr val="dk2"/>
                </a:solidFill>
                <a:latin typeface="Arial"/>
                <a:ea typeface="Arial"/>
                <a:cs typeface="Arial"/>
                <a:sym typeface="Arial"/>
              </a:rPr>
              <a:t>利用C做控制模型對誤差的容忍度（模型複雜度）</a:t>
            </a:r>
            <a:endParaRPr b="0" i="0" sz="2400" u="none" cap="none" strike="noStrike">
              <a:solidFill>
                <a:schemeClr val="dk2"/>
              </a:solidFill>
              <a:latin typeface="Arial"/>
              <a:ea typeface="Arial"/>
              <a:cs typeface="Arial"/>
              <a:sym typeface="Arial"/>
            </a:endParaRPr>
          </a:p>
        </p:txBody>
      </p:sp>
      <p:graphicFrame>
        <p:nvGraphicFramePr>
          <p:cNvPr id="391" name="Google Shape;391;p45"/>
          <p:cNvGraphicFramePr/>
          <p:nvPr/>
        </p:nvGraphicFramePr>
        <p:xfrm>
          <a:off x="0" y="3086375"/>
          <a:ext cx="3000000" cy="3000000"/>
        </p:xfrm>
        <a:graphic>
          <a:graphicData uri="http://schemas.openxmlformats.org/drawingml/2006/table">
            <a:tbl>
              <a:tblPr>
                <a:noFill/>
                <a:tableStyleId>{F3F4F647-E1F9-4354-8CB4-072A92A87AA9}</a:tableStyleId>
              </a:tblPr>
              <a:tblGrid>
                <a:gridCol w="2179300"/>
                <a:gridCol w="2510075"/>
                <a:gridCol w="2499425"/>
                <a:gridCol w="1955200"/>
              </a:tblGrid>
              <a:tr h="607775">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t>模型</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t>Linear Regression</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t>Logistic Regression</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t>SVM</a:t>
                      </a:r>
                      <a:endParaRPr sz="1400" u="none" cap="none" strike="noStrike"/>
                    </a:p>
                  </a:txBody>
                  <a:tcPr marT="91425" marB="91425" marR="91425" marL="91425" anchor="ctr"/>
                </a:tc>
              </a:tr>
              <a:tr h="607775">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t>用途</a:t>
                      </a:r>
                      <a:endParaRPr sz="1400" u="none" cap="none" strike="noStrike"/>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t>連續值預測</a:t>
                      </a:r>
                      <a:endParaRPr sz="1400" u="none" cap="none" strike="noStrike"/>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t>分類問題預測</a:t>
                      </a:r>
                      <a:endParaRPr sz="1400" u="none" cap="none" strike="noStrike"/>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solidFill>
                            <a:schemeClr val="dk1"/>
                          </a:solidFill>
                        </a:rPr>
                        <a:t>連續值預測問題</a:t>
                      </a:r>
                      <a:endParaRPr sz="1400" u="none" cap="none" strike="noStrike">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rPr lang="zh-TW" sz="1400" u="none" cap="none" strike="noStrike">
                          <a:solidFill>
                            <a:schemeClr val="dk1"/>
                          </a:solidFill>
                        </a:rPr>
                        <a:t>分類問題預測</a:t>
                      </a:r>
                      <a:endParaRPr sz="1400" u="none" cap="none" strike="noStrike">
                        <a:solidFill>
                          <a:schemeClr val="dk1"/>
                        </a:solidFill>
                      </a:endParaRPr>
                    </a:p>
                  </a:txBody>
                  <a:tcPr marT="91425" marB="91425" marR="91425" marL="91425" anchor="ctr">
                    <a:lnB cap="flat" cmpd="sng" w="9525">
                      <a:solidFill>
                        <a:srgbClr val="9E9E9E"/>
                      </a:solidFill>
                      <a:prstDash val="solid"/>
                      <a:round/>
                      <a:headEnd len="sm" w="sm" type="none"/>
                      <a:tailEnd len="sm" w="sm" type="none"/>
                    </a:lnB>
                  </a:tcPr>
                </a:tc>
              </a:tr>
              <a:tr h="607775">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t>複雜度控制（L1,L2）</a:t>
                      </a:r>
                      <a:endParaRPr sz="1400" u="none" cap="none" strike="noStrike"/>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t>Alpha 越大控制力越強</a:t>
                      </a:r>
                      <a:endParaRPr sz="1400" u="none" cap="none" strike="noStrike"/>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t>C 越大控制力越弱</a:t>
                      </a:r>
                      <a:endParaRPr sz="1400" u="none" cap="none" strike="noStrike"/>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zh-TW" sz="1400" u="none" cap="none" strike="noStrike">
                          <a:solidFill>
                            <a:schemeClr val="dk1"/>
                          </a:solidFill>
                        </a:rPr>
                        <a:t>C 越大控制力越弱</a:t>
                      </a:r>
                      <a:endParaRPr sz="1400" u="none" cap="none" strike="noStrike"/>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46"/>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1" i="0" lang="zh-TW" sz="2400" u="none" cap="none" strike="noStrike">
                <a:solidFill>
                  <a:srgbClr val="FF0000"/>
                </a:solidFill>
                <a:latin typeface="Arial"/>
                <a:ea typeface="Arial"/>
                <a:cs typeface="Arial"/>
                <a:sym typeface="Arial"/>
              </a:rPr>
              <a:t>SVM＆SVR Exercise</a:t>
            </a:r>
            <a:endParaRPr b="0" i="0" sz="3600" u="none" cap="none" strike="noStrike">
              <a:solidFill>
                <a:srgbClr val="FF0000"/>
              </a:solidFill>
              <a:latin typeface="Arial"/>
              <a:ea typeface="Arial"/>
              <a:cs typeface="Arial"/>
              <a:sym typeface="Arial"/>
            </a:endParaRPr>
          </a:p>
        </p:txBody>
      </p:sp>
      <p:sp>
        <p:nvSpPr>
          <p:cNvPr id="397" name="Google Shape;397;p46"/>
          <p:cNvSpPr txBox="1"/>
          <p:nvPr>
            <p:ph idx="4294967295"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F0000"/>
              </a:buClr>
              <a:buSzPts val="1800"/>
              <a:buFont typeface="Arial"/>
              <a:buChar char="●"/>
            </a:pPr>
            <a:r>
              <a:rPr b="1" i="0" lang="zh-TW" sz="1800" u="none" cap="none" strike="noStrike">
                <a:solidFill>
                  <a:srgbClr val="FF0000"/>
                </a:solidFill>
                <a:latin typeface="Arial"/>
                <a:ea typeface="Arial"/>
                <a:cs typeface="Arial"/>
                <a:sym typeface="Arial"/>
              </a:rPr>
              <a:t>SVM Exercise1</a:t>
            </a:r>
            <a:r>
              <a:rPr b="1" i="0" lang="zh-TW" sz="1400" u="none" cap="none" strike="noStrike">
                <a:solidFill>
                  <a:srgbClr val="FF0000"/>
                </a:solidFill>
                <a:latin typeface="Arial"/>
                <a:ea typeface="Arial"/>
                <a:cs typeface="Arial"/>
                <a:sym typeface="Arial"/>
              </a:rPr>
              <a:t> </a:t>
            </a:r>
            <a:r>
              <a:rPr b="1" i="0" lang="zh-TW" sz="1800" u="none" cap="none" strike="noStrike">
                <a:solidFill>
                  <a:srgbClr val="FF0000"/>
                </a:solidFill>
                <a:latin typeface="Arial"/>
                <a:ea typeface="Arial"/>
                <a:cs typeface="Arial"/>
                <a:sym typeface="Arial"/>
              </a:rPr>
              <a:t>- Classification</a:t>
            </a:r>
            <a:endParaRPr b="1" i="0" sz="1800" u="none" cap="none" strike="noStrike">
              <a:solidFill>
                <a:srgbClr val="FF0000"/>
              </a:solidFill>
              <a:latin typeface="Arial"/>
              <a:ea typeface="Arial"/>
              <a:cs typeface="Arial"/>
              <a:sym typeface="Arial"/>
            </a:endParaRPr>
          </a:p>
          <a:p>
            <a:pPr indent="-342900" lvl="1" marL="914400" marR="0" rtl="0" algn="l">
              <a:lnSpc>
                <a:spcPct val="115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選擇不同的kernel，並調整參數。</a:t>
            </a:r>
            <a:endParaRPr b="0" i="0" sz="1800" u="none" cap="none" strike="noStrike">
              <a:solidFill>
                <a:srgbClr val="000000"/>
              </a:solidFill>
              <a:latin typeface="Arial"/>
              <a:ea typeface="Arial"/>
              <a:cs typeface="Arial"/>
              <a:sym typeface="Arial"/>
            </a:endParaRPr>
          </a:p>
          <a:p>
            <a:pPr indent="-342900" lvl="1" marL="914400" marR="0" rtl="0" algn="l">
              <a:lnSpc>
                <a:spcPct val="115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利用Accuracy評估預測結果</a:t>
            </a:r>
            <a:endParaRPr b="0" i="0" sz="1800" u="none" cap="none" strike="noStrike">
              <a:solidFill>
                <a:srgbClr val="000000"/>
              </a:solidFill>
              <a:latin typeface="Arial"/>
              <a:ea typeface="Arial"/>
              <a:cs typeface="Arial"/>
              <a:sym typeface="Arial"/>
            </a:endParaRPr>
          </a:p>
          <a:p>
            <a:pPr indent="-342900" lvl="1" marL="914400" marR="0" rtl="0" algn="l">
              <a:lnSpc>
                <a:spcPct val="115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利用F1 score和confusion matrix評估預測結果</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1600"/>
              </a:spcBef>
              <a:spcAft>
                <a:spcPts val="0"/>
              </a:spcAft>
              <a:buClr>
                <a:srgbClr val="FF0000"/>
              </a:buClr>
              <a:buSzPts val="1800"/>
              <a:buFont typeface="Arial"/>
              <a:buChar char="●"/>
            </a:pPr>
            <a:r>
              <a:rPr b="1" i="0" lang="zh-TW" sz="1800" u="none" cap="none" strike="noStrike">
                <a:solidFill>
                  <a:srgbClr val="FF0000"/>
                </a:solidFill>
                <a:latin typeface="Arial"/>
                <a:ea typeface="Arial"/>
                <a:cs typeface="Arial"/>
                <a:sym typeface="Arial"/>
              </a:rPr>
              <a:t>SVR Exercise2</a:t>
            </a:r>
            <a:r>
              <a:rPr b="1" i="0" lang="zh-TW" sz="1400" u="none" cap="none" strike="noStrike">
                <a:solidFill>
                  <a:srgbClr val="FF0000"/>
                </a:solidFill>
                <a:latin typeface="Arial"/>
                <a:ea typeface="Arial"/>
                <a:cs typeface="Arial"/>
                <a:sym typeface="Arial"/>
              </a:rPr>
              <a:t> </a:t>
            </a:r>
            <a:r>
              <a:rPr b="1" i="0" lang="zh-TW" sz="1800" u="none" cap="none" strike="noStrike">
                <a:solidFill>
                  <a:srgbClr val="FF0000"/>
                </a:solidFill>
                <a:latin typeface="Arial"/>
                <a:ea typeface="Arial"/>
                <a:cs typeface="Arial"/>
                <a:sym typeface="Arial"/>
              </a:rPr>
              <a:t>- Regression</a:t>
            </a:r>
            <a:endParaRPr b="1" i="0" sz="1800" u="none" cap="none" strike="noStrike">
              <a:solidFill>
                <a:srgbClr val="FF0000"/>
              </a:solidFill>
              <a:latin typeface="Arial"/>
              <a:ea typeface="Arial"/>
              <a:cs typeface="Arial"/>
              <a:sym typeface="Arial"/>
            </a:endParaRPr>
          </a:p>
          <a:p>
            <a:pPr indent="-342900" lvl="1" marL="914400" marR="0" rtl="0" algn="l">
              <a:lnSpc>
                <a:spcPct val="115000"/>
              </a:lnSpc>
              <a:spcBef>
                <a:spcPts val="0"/>
              </a:spcBef>
              <a:spcAft>
                <a:spcPts val="0"/>
              </a:spcAft>
              <a:buClr>
                <a:schemeClr val="dk2"/>
              </a:buClr>
              <a:buSzPts val="1800"/>
              <a:buFont typeface="Arial"/>
              <a:buChar char="○"/>
            </a:pPr>
            <a:r>
              <a:rPr b="0" i="0" lang="zh-TW" sz="1800" u="none" cap="none" strike="noStrike">
                <a:solidFill>
                  <a:schemeClr val="dk2"/>
                </a:solidFill>
                <a:latin typeface="Arial"/>
                <a:ea typeface="Arial"/>
                <a:cs typeface="Arial"/>
                <a:sym typeface="Arial"/>
              </a:rPr>
              <a:t>觀察各Feature和房價之間的關係並選擇適當的kernel做預測</a:t>
            </a:r>
            <a:endParaRPr b="0" i="0" sz="1800" u="none" cap="none" strike="noStrike">
              <a:solidFill>
                <a:schemeClr val="dk2"/>
              </a:solidFill>
              <a:latin typeface="Arial"/>
              <a:ea typeface="Arial"/>
              <a:cs typeface="Arial"/>
              <a:sym typeface="Arial"/>
            </a:endParaRPr>
          </a:p>
          <a:p>
            <a:pPr indent="-342900" lvl="1" marL="914400" marR="0" rtl="0" algn="l">
              <a:lnSpc>
                <a:spcPct val="115000"/>
              </a:lnSpc>
              <a:spcBef>
                <a:spcPts val="0"/>
              </a:spcBef>
              <a:spcAft>
                <a:spcPts val="0"/>
              </a:spcAft>
              <a:buClr>
                <a:schemeClr val="dk2"/>
              </a:buClr>
              <a:buSzPts val="1800"/>
              <a:buFont typeface="Arial"/>
              <a:buChar char="○"/>
            </a:pPr>
            <a:r>
              <a:rPr b="0" i="0" lang="zh-TW" sz="1800" u="none" cap="none" strike="noStrike">
                <a:solidFill>
                  <a:schemeClr val="dk2"/>
                </a:solidFill>
                <a:latin typeface="Arial"/>
                <a:ea typeface="Arial"/>
                <a:cs typeface="Arial"/>
                <a:sym typeface="Arial"/>
              </a:rPr>
              <a:t>不生成新Feature的情況下是否可以將讓預測結果接近先前做Linear Regression的結果</a:t>
            </a:r>
            <a:endParaRPr b="0" i="0" sz="1800" u="none" cap="none" strike="noStrike">
              <a:solidFill>
                <a:schemeClr val="dk2"/>
              </a:solidFill>
              <a:latin typeface="Arial"/>
              <a:ea typeface="Arial"/>
              <a:cs typeface="Arial"/>
              <a:sym typeface="Arial"/>
            </a:endParaRPr>
          </a:p>
        </p:txBody>
      </p:sp>
      <p:sp>
        <p:nvSpPr>
          <p:cNvPr id="398" name="Google Shape;398;p46"/>
          <p:cNvSpPr txBox="1"/>
          <p:nvPr/>
        </p:nvSpPr>
        <p:spPr>
          <a:xfrm>
            <a:off x="3244650" y="178350"/>
            <a:ext cx="2113800" cy="82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1" i="0" lang="zh-TW" sz="2400" u="none" cap="none" strike="noStrike">
                <a:solidFill>
                  <a:srgbClr val="FF0000"/>
                </a:solidFill>
                <a:latin typeface="Arial"/>
                <a:ea typeface="Arial"/>
                <a:cs typeface="Arial"/>
                <a:sym typeface="Arial"/>
              </a:rPr>
              <a:t>動手時間</a:t>
            </a:r>
            <a:endParaRPr b="1" i="0" sz="2400" u="none" cap="none" strike="noStrike">
              <a:solidFill>
                <a:srgbClr val="FF0000"/>
              </a:solidFill>
              <a:latin typeface="Arial"/>
              <a:ea typeface="Arial"/>
              <a:cs typeface="Arial"/>
              <a:sym typeface="Arial"/>
            </a:endParaRPr>
          </a:p>
        </p:txBody>
      </p:sp>
      <p:pic>
        <p:nvPicPr>
          <p:cNvPr id="399" name="Google Shape;399;p46"/>
          <p:cNvPicPr preferRelativeResize="0"/>
          <p:nvPr/>
        </p:nvPicPr>
        <p:blipFill rotWithShape="1">
          <a:blip r:embed="rId3">
            <a:alphaModFix/>
          </a:blip>
          <a:srcRect b="0" l="0" r="0" t="0"/>
          <a:stretch/>
        </p:blipFill>
        <p:spPr>
          <a:xfrm>
            <a:off x="4200551" y="1008150"/>
            <a:ext cx="331999" cy="352200"/>
          </a:xfrm>
          <a:prstGeom prst="rect">
            <a:avLst/>
          </a:prstGeom>
          <a:noFill/>
          <a:ln>
            <a:noFill/>
          </a:ln>
        </p:spPr>
      </p:pic>
      <p:pic>
        <p:nvPicPr>
          <p:cNvPr id="400" name="Google Shape;400;p46"/>
          <p:cNvPicPr preferRelativeResize="0"/>
          <p:nvPr/>
        </p:nvPicPr>
        <p:blipFill rotWithShape="1">
          <a:blip r:embed="rId3">
            <a:alphaModFix/>
          </a:blip>
          <a:srcRect b="0" l="0" r="0" t="0"/>
          <a:stretch/>
        </p:blipFill>
        <p:spPr>
          <a:xfrm>
            <a:off x="3941476" y="3009900"/>
            <a:ext cx="331999" cy="352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8"/>
          <p:cNvSpPr txBox="1"/>
          <p:nvPr>
            <p:ph idx="1" type="body"/>
          </p:nvPr>
        </p:nvSpPr>
        <p:spPr>
          <a:xfrm>
            <a:off x="4013775" y="203200"/>
            <a:ext cx="5085600" cy="4613700"/>
          </a:xfrm>
          <a:prstGeom prst="rect">
            <a:avLst/>
          </a:prstGeom>
          <a:solidFill>
            <a:srgbClr val="FFF2CC"/>
          </a:solidFill>
          <a:ln>
            <a:noFill/>
          </a:ln>
        </p:spPr>
        <p:txBody>
          <a:bodyPr anchorCtr="0" anchor="ctr" bIns="26775" lIns="26775" spcFirstLastPara="1" rIns="26775" wrap="square" tIns="26775">
            <a:noAutofit/>
          </a:bodyPr>
          <a:lstStyle/>
          <a:p>
            <a:pPr indent="0" lvl="0" marL="0" marR="0" rtl="0" algn="l">
              <a:lnSpc>
                <a:spcPct val="115000"/>
              </a:lnSpc>
              <a:spcBef>
                <a:spcPts val="0"/>
              </a:spcBef>
              <a:spcAft>
                <a:spcPts val="0"/>
              </a:spcAft>
              <a:buClr>
                <a:srgbClr val="000000"/>
              </a:buClr>
              <a:buSzPts val="2400"/>
              <a:buFont typeface="Helvetica Neue"/>
              <a:buNone/>
            </a:pPr>
            <a:r>
              <a:t/>
            </a:r>
            <a:endParaRPr b="1" sz="1800">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400"/>
              <a:buFont typeface="Helvetica Neue"/>
              <a:buNone/>
            </a:pPr>
            <a:r>
              <a:rPr b="1" lang="zh-TW" sz="2000">
                <a:solidFill>
                  <a:schemeClr val="dk1"/>
                </a:solidFill>
                <a:latin typeface="Arial"/>
                <a:ea typeface="Arial"/>
                <a:cs typeface="Arial"/>
                <a:sym typeface="Arial"/>
              </a:rPr>
              <a:t>5. </a:t>
            </a:r>
            <a:r>
              <a:rPr b="1" lang="zh-TW" sz="2000">
                <a:solidFill>
                  <a:schemeClr val="dk1"/>
                </a:solidFill>
                <a:latin typeface="Arial"/>
                <a:ea typeface="Arial"/>
                <a:cs typeface="Arial"/>
                <a:sym typeface="Arial"/>
              </a:rPr>
              <a:t>支持向量機 (Support vector machines)</a:t>
            </a:r>
            <a:r>
              <a:rPr b="1" lang="zh-TW" sz="2000">
                <a:solidFill>
                  <a:schemeClr val="dk1"/>
                </a:solidFill>
                <a:latin typeface="Arial"/>
                <a:ea typeface="Arial"/>
                <a:cs typeface="Arial"/>
                <a:sym typeface="Arial"/>
              </a:rPr>
              <a:t> </a:t>
            </a:r>
            <a:endParaRPr b="1" sz="2000">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400"/>
              <a:buFont typeface="Helvetica Neue"/>
              <a:buNone/>
            </a:pPr>
            <a:r>
              <a:rPr b="1" lang="zh-TW" sz="1400">
                <a:solidFill>
                  <a:schemeClr val="dk1"/>
                </a:solidFill>
                <a:latin typeface="Arial"/>
                <a:ea typeface="Arial"/>
                <a:cs typeface="Arial"/>
                <a:sym typeface="Arial"/>
              </a:rPr>
              <a:t>	-Linear SVM</a:t>
            </a:r>
            <a:endParaRPr b="1" sz="1400">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400"/>
              <a:buFont typeface="Helvetica Neue"/>
              <a:buNone/>
            </a:pPr>
            <a:r>
              <a:rPr b="1" lang="zh-TW" sz="1400">
                <a:solidFill>
                  <a:schemeClr val="dk1"/>
                </a:solidFill>
                <a:latin typeface="Arial"/>
                <a:ea typeface="Arial"/>
                <a:cs typeface="Arial"/>
                <a:sym typeface="Arial"/>
              </a:rPr>
              <a:t>	-Lagrange multiplier</a:t>
            </a:r>
            <a:endParaRPr b="1" sz="1400">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400"/>
              <a:buFont typeface="Helvetica Neue"/>
              <a:buNone/>
            </a:pPr>
            <a:r>
              <a:rPr b="1" lang="zh-TW" sz="1400">
                <a:solidFill>
                  <a:schemeClr val="dk1"/>
                </a:solidFill>
                <a:latin typeface="Arial"/>
                <a:ea typeface="Arial"/>
                <a:cs typeface="Arial"/>
                <a:sym typeface="Arial"/>
              </a:rPr>
              <a:t>	-Kernel SVM</a:t>
            </a:r>
            <a:endParaRPr b="1" sz="1400">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400"/>
              <a:buFont typeface="Helvetica Neue"/>
              <a:buNone/>
            </a:pPr>
            <a:r>
              <a:rPr b="1" lang="zh-TW" sz="1400">
                <a:solidFill>
                  <a:schemeClr val="dk1"/>
                </a:solidFill>
                <a:latin typeface="Arial"/>
                <a:ea typeface="Arial"/>
                <a:cs typeface="Arial"/>
                <a:sym typeface="Arial"/>
              </a:rPr>
              <a:t>	-Regularized linear regression</a:t>
            </a:r>
            <a:endParaRPr b="1" sz="1400">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400"/>
              <a:buFont typeface="Helvetica Neue"/>
              <a:buNone/>
            </a:pPr>
            <a:r>
              <a:rPr b="1" lang="zh-TW" sz="1400">
                <a:solidFill>
                  <a:schemeClr val="dk1"/>
                </a:solidFill>
                <a:latin typeface="Arial"/>
                <a:ea typeface="Arial"/>
                <a:cs typeface="Arial"/>
                <a:sym typeface="Arial"/>
              </a:rPr>
              <a:t>	[實作] SVC</a:t>
            </a:r>
            <a:endParaRPr b="1" sz="1400">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400"/>
              <a:buFont typeface="Helvetica Neue"/>
              <a:buNone/>
            </a:pPr>
            <a:r>
              <a:rPr b="1" lang="zh-TW" sz="1400">
                <a:solidFill>
                  <a:schemeClr val="dk1"/>
                </a:solidFill>
                <a:latin typeface="Arial"/>
                <a:ea typeface="Arial"/>
                <a:cs typeface="Arial"/>
                <a:sym typeface="Arial"/>
              </a:rPr>
              <a:t>	[實作] SVR</a:t>
            </a:r>
            <a:endParaRPr b="1" i="0" sz="1400" u="none" cap="none" strike="noStrike">
              <a:solidFill>
                <a:srgbClr val="000000"/>
              </a:solidFill>
              <a:latin typeface="Arial"/>
              <a:ea typeface="Arial"/>
              <a:cs typeface="Arial"/>
              <a:sym typeface="Arial"/>
            </a:endParaRPr>
          </a:p>
        </p:txBody>
      </p:sp>
      <p:cxnSp>
        <p:nvCxnSpPr>
          <p:cNvPr id="139" name="Google Shape;139;p28"/>
          <p:cNvCxnSpPr/>
          <p:nvPr/>
        </p:nvCxnSpPr>
        <p:spPr>
          <a:xfrm>
            <a:off x="28575" y="2821575"/>
            <a:ext cx="3909000" cy="14700"/>
          </a:xfrm>
          <a:prstGeom prst="straightConnector1">
            <a:avLst/>
          </a:prstGeom>
          <a:noFill/>
          <a:ln cap="flat" cmpd="sng" w="76200">
            <a:solidFill>
              <a:srgbClr val="FF9900"/>
            </a:solidFill>
            <a:prstDash val="solid"/>
            <a:round/>
            <a:headEnd len="sm" w="sm" type="none"/>
            <a:tailEnd len="sm" w="sm" type="none"/>
          </a:ln>
        </p:spPr>
      </p:cxnSp>
      <p:sp>
        <p:nvSpPr>
          <p:cNvPr id="140" name="Google Shape;140;p28"/>
          <p:cNvSpPr txBox="1"/>
          <p:nvPr/>
        </p:nvSpPr>
        <p:spPr>
          <a:xfrm>
            <a:off x="95513" y="2263144"/>
            <a:ext cx="4232400" cy="493800"/>
          </a:xfrm>
          <a:prstGeom prst="rect">
            <a:avLst/>
          </a:prstGeom>
          <a:noFill/>
          <a:ln>
            <a:noFill/>
          </a:ln>
        </p:spPr>
        <p:txBody>
          <a:bodyPr anchorCtr="0" anchor="t"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3600"/>
              <a:buFont typeface="Arial"/>
              <a:buNone/>
            </a:pPr>
            <a:r>
              <a:rPr b="1" i="0" lang="zh-TW" sz="3600" u="none" cap="none" strike="noStrike">
                <a:solidFill>
                  <a:srgbClr val="000000"/>
                </a:solidFill>
                <a:latin typeface="Arial"/>
                <a:ea typeface="Arial"/>
                <a:cs typeface="Arial"/>
                <a:sym typeface="Arial"/>
              </a:rPr>
              <a:t>課程內容</a:t>
            </a:r>
            <a:endParaRPr b="1" i="0" sz="36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9"/>
          <p:cNvSpPr txBox="1"/>
          <p:nvPr>
            <p:ph type="title"/>
          </p:nvPr>
        </p:nvSpPr>
        <p:spPr>
          <a:xfrm>
            <a:off x="443650" y="113375"/>
            <a:ext cx="8143500" cy="59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1A1A1A"/>
              </a:buClr>
              <a:buSzPts val="2400"/>
              <a:buFont typeface="Arial"/>
              <a:buNone/>
            </a:pPr>
            <a:r>
              <a:rPr b="0" i="0" lang="zh-TW" sz="2400" u="none" cap="none" strike="noStrike">
                <a:solidFill>
                  <a:srgbClr val="1A1A1A"/>
                </a:solidFill>
                <a:latin typeface="Arial"/>
                <a:ea typeface="Arial"/>
                <a:cs typeface="Arial"/>
                <a:sym typeface="Arial"/>
              </a:rPr>
              <a:t>Code 放在Hub中的course內</a:t>
            </a:r>
            <a:endParaRPr b="0" i="0" sz="2400" u="none" cap="none" strike="noStrike">
              <a:solidFill>
                <a:srgbClr val="1A1A1A"/>
              </a:solidFill>
              <a:latin typeface="Arial"/>
              <a:ea typeface="Arial"/>
              <a:cs typeface="Arial"/>
              <a:sym typeface="Arial"/>
            </a:endParaRPr>
          </a:p>
        </p:txBody>
      </p:sp>
      <p:sp>
        <p:nvSpPr>
          <p:cNvPr id="146" name="Google Shape;146;p29"/>
          <p:cNvSpPr txBox="1"/>
          <p:nvPr/>
        </p:nvSpPr>
        <p:spPr>
          <a:xfrm>
            <a:off x="741400" y="1056500"/>
            <a:ext cx="8280300" cy="2808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zh-TW" sz="2400">
                <a:solidFill>
                  <a:schemeClr val="dk1"/>
                </a:solidFill>
              </a:rPr>
              <a:t>為維護課程資料，courses中的檔案皆為read-only，如需修改請cp至自身環境中</a:t>
            </a:r>
            <a:endParaRPr sz="2400">
              <a:solidFill>
                <a:schemeClr val="dk1"/>
              </a:solidFill>
            </a:endParaRPr>
          </a:p>
          <a:p>
            <a:pPr indent="-381000" lvl="0" marL="457200" rtl="0" algn="l">
              <a:spcBef>
                <a:spcPts val="0"/>
              </a:spcBef>
              <a:spcAft>
                <a:spcPts val="0"/>
              </a:spcAft>
              <a:buClr>
                <a:schemeClr val="dk1"/>
              </a:buClr>
              <a:buSzPts val="2400"/>
              <a:buChar char="●"/>
            </a:pPr>
            <a:r>
              <a:rPr lang="zh-TW" sz="2400">
                <a:solidFill>
                  <a:schemeClr val="dk1"/>
                </a:solidFill>
              </a:rPr>
              <a:t>打開terminal，輸入</a:t>
            </a:r>
            <a:endParaRPr sz="2400">
              <a:solidFill>
                <a:schemeClr val="dk1"/>
              </a:solidFill>
            </a:endParaRPr>
          </a:p>
          <a:p>
            <a:pPr indent="0" lvl="0" marL="0" rtl="0" algn="l">
              <a:spcBef>
                <a:spcPts val="0"/>
              </a:spcBef>
              <a:spcAft>
                <a:spcPts val="0"/>
              </a:spcAft>
              <a:buClr>
                <a:schemeClr val="dk1"/>
              </a:buClr>
              <a:buSzPts val="2400"/>
              <a:buFont typeface="Arial"/>
              <a:buNone/>
            </a:pPr>
            <a:r>
              <a:t/>
            </a:r>
            <a:endParaRPr sz="2400">
              <a:solidFill>
                <a:schemeClr val="dk1"/>
              </a:solidFill>
            </a:endParaRPr>
          </a:p>
          <a:p>
            <a:pPr indent="0" lvl="0" marL="0" rtl="0" algn="l">
              <a:spcBef>
                <a:spcPts val="0"/>
              </a:spcBef>
              <a:spcAft>
                <a:spcPts val="0"/>
              </a:spcAft>
              <a:buClr>
                <a:schemeClr val="dk1"/>
              </a:buClr>
              <a:buSzPts val="2400"/>
              <a:buFont typeface="Arial"/>
              <a:buNone/>
            </a:pPr>
            <a:r>
              <a:rPr lang="zh-TW" sz="2400">
                <a:solidFill>
                  <a:srgbClr val="FF0000"/>
                </a:solidFill>
              </a:rPr>
              <a:t>   cp -r</a:t>
            </a:r>
            <a:r>
              <a:rPr lang="zh-TW" sz="2400">
                <a:solidFill>
                  <a:schemeClr val="dk1"/>
                </a:solidFill>
              </a:rPr>
              <a:t> </a:t>
            </a:r>
            <a:r>
              <a:rPr lang="zh-TW" sz="2400">
                <a:solidFill>
                  <a:srgbClr val="38761D"/>
                </a:solidFill>
              </a:rPr>
              <a:t>courses-tpe/Machine_Learning</a:t>
            </a:r>
            <a:r>
              <a:rPr lang="zh-TW" sz="2400">
                <a:solidFill>
                  <a:schemeClr val="dk1"/>
                </a:solidFill>
              </a:rPr>
              <a:t> </a:t>
            </a:r>
            <a:r>
              <a:rPr lang="zh-TW" sz="2400">
                <a:solidFill>
                  <a:srgbClr val="3C78D8"/>
                </a:solidFill>
              </a:rPr>
              <a:t>&lt;存放至本機的名稱&gt;</a:t>
            </a:r>
            <a:endParaRPr sz="2400">
              <a:solidFill>
                <a:srgbClr val="3C78D8"/>
              </a:solidFill>
            </a:endParaRPr>
          </a:p>
          <a:p>
            <a:pPr indent="0" lvl="0" marL="0" rtl="0" algn="l">
              <a:spcBef>
                <a:spcPts val="0"/>
              </a:spcBef>
              <a:spcAft>
                <a:spcPts val="0"/>
              </a:spcAft>
              <a:buClr>
                <a:schemeClr val="dk1"/>
              </a:buClr>
              <a:buSzPts val="2400"/>
              <a:buFont typeface="Arial"/>
              <a:buNone/>
            </a:pPr>
            <a:r>
              <a:rPr lang="zh-TW" sz="2400">
                <a:solidFill>
                  <a:srgbClr val="FF0000"/>
                </a:solidFill>
              </a:rPr>
              <a:t>   cp -r</a:t>
            </a:r>
            <a:r>
              <a:rPr lang="zh-TW" sz="2400">
                <a:solidFill>
                  <a:schemeClr val="dk1"/>
                </a:solidFill>
              </a:rPr>
              <a:t> </a:t>
            </a:r>
            <a:r>
              <a:rPr lang="zh-TW" sz="2400">
                <a:solidFill>
                  <a:srgbClr val="38761D"/>
                </a:solidFill>
              </a:rPr>
              <a:t>courses-hsi/Machine_Learning</a:t>
            </a:r>
            <a:r>
              <a:rPr lang="zh-TW" sz="2400">
                <a:solidFill>
                  <a:schemeClr val="dk1"/>
                </a:solidFill>
              </a:rPr>
              <a:t> </a:t>
            </a:r>
            <a:r>
              <a:rPr lang="zh-TW" sz="2400">
                <a:solidFill>
                  <a:srgbClr val="3C78D8"/>
                </a:solidFill>
              </a:rPr>
              <a:t>&lt;存放至本機的名稱&gt;</a:t>
            </a:r>
            <a:endParaRPr sz="2400">
              <a:solidFill>
                <a:srgbClr val="3C78D8"/>
              </a:solidFill>
            </a:endParaRPr>
          </a:p>
          <a:p>
            <a:pPr indent="0" lvl="0" marL="0" rtl="0" algn="l">
              <a:spcBef>
                <a:spcPts val="0"/>
              </a:spcBef>
              <a:spcAft>
                <a:spcPts val="0"/>
              </a:spcAft>
              <a:buClr>
                <a:schemeClr val="dk1"/>
              </a:buClr>
              <a:buSzPts val="2400"/>
              <a:buFont typeface="Arial"/>
              <a:buNone/>
            </a:pPr>
            <a:r>
              <a:rPr lang="zh-TW" sz="2400">
                <a:solidFill>
                  <a:srgbClr val="FF0000"/>
                </a:solidFill>
              </a:rPr>
              <a:t>   cp -r</a:t>
            </a:r>
            <a:r>
              <a:rPr lang="zh-TW" sz="2400">
                <a:solidFill>
                  <a:schemeClr val="dk1"/>
                </a:solidFill>
              </a:rPr>
              <a:t> </a:t>
            </a:r>
            <a:r>
              <a:rPr lang="zh-TW" sz="2400">
                <a:solidFill>
                  <a:srgbClr val="38761D"/>
                </a:solidFill>
              </a:rPr>
              <a:t>courses-txg/Machine_Learning</a:t>
            </a:r>
            <a:r>
              <a:rPr lang="zh-TW" sz="2400">
                <a:solidFill>
                  <a:schemeClr val="dk1"/>
                </a:solidFill>
              </a:rPr>
              <a:t> </a:t>
            </a:r>
            <a:r>
              <a:rPr lang="zh-TW" sz="2400">
                <a:solidFill>
                  <a:srgbClr val="3C78D8"/>
                </a:solidFill>
              </a:rPr>
              <a:t>&lt;存放至本機的名稱&gt;</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30"/>
          <p:cNvSpPr txBox="1"/>
          <p:nvPr>
            <p:ph type="title"/>
          </p:nvPr>
        </p:nvSpPr>
        <p:spPr>
          <a:xfrm>
            <a:off x="1065225" y="1544825"/>
            <a:ext cx="6568500" cy="71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56BADC"/>
              </a:buClr>
              <a:buSzPts val="4800"/>
              <a:buFont typeface="Arial"/>
              <a:buNone/>
            </a:pPr>
            <a:r>
              <a:rPr b="1" i="0" lang="zh-TW" sz="3600" u="none" cap="none" strike="noStrike">
                <a:solidFill>
                  <a:srgbClr val="56BADC"/>
                </a:solidFill>
                <a:latin typeface="Arial"/>
                <a:ea typeface="Arial"/>
                <a:cs typeface="Arial"/>
                <a:sym typeface="Arial"/>
              </a:rPr>
              <a:t>Chapter </a:t>
            </a:r>
            <a:r>
              <a:rPr b="1" lang="zh-TW" sz="3600"/>
              <a:t>5</a:t>
            </a:r>
            <a:r>
              <a:rPr b="1" i="0" lang="zh-TW" sz="3600" u="none" cap="none" strike="noStrike">
                <a:solidFill>
                  <a:srgbClr val="56BADC"/>
                </a:solidFill>
                <a:latin typeface="Arial"/>
                <a:ea typeface="Arial"/>
                <a:cs typeface="Arial"/>
                <a:sym typeface="Arial"/>
              </a:rPr>
              <a:t>   </a:t>
            </a:r>
            <a:r>
              <a:rPr b="1" lang="zh-TW" sz="3600"/>
              <a:t>支持向量機</a:t>
            </a:r>
            <a:r>
              <a:rPr b="1" i="0" lang="zh-TW" sz="3600" u="none" cap="none" strike="noStrike">
                <a:solidFill>
                  <a:srgbClr val="56BADC"/>
                </a:solidFill>
                <a:latin typeface="Arial"/>
                <a:ea typeface="Arial"/>
                <a:cs typeface="Arial"/>
                <a:sym typeface="Arial"/>
              </a:rPr>
              <a:t> (</a:t>
            </a:r>
            <a:r>
              <a:rPr b="1" lang="zh-TW" sz="3600"/>
              <a:t>Support vector machines</a:t>
            </a:r>
            <a:r>
              <a:rPr b="1" i="0" lang="zh-TW" sz="3600" u="none" cap="none" strike="noStrike">
                <a:solidFill>
                  <a:srgbClr val="56BADC"/>
                </a:solidFill>
                <a:latin typeface="Arial"/>
                <a:ea typeface="Arial"/>
                <a:cs typeface="Arial"/>
                <a:sym typeface="Arial"/>
              </a:rPr>
              <a:t>)</a:t>
            </a:r>
            <a:endParaRPr b="1" i="0" sz="3600" u="none" cap="none" strike="noStrike">
              <a:solidFill>
                <a:srgbClr val="56BADC"/>
              </a:solidFill>
              <a:latin typeface="Arial"/>
              <a:ea typeface="Arial"/>
              <a:cs typeface="Arial"/>
              <a:sym typeface="Arial"/>
            </a:endParaRPr>
          </a:p>
        </p:txBody>
      </p:sp>
      <p:sp>
        <p:nvSpPr>
          <p:cNvPr id="152" name="Google Shape;152;p30"/>
          <p:cNvSpPr txBox="1"/>
          <p:nvPr/>
        </p:nvSpPr>
        <p:spPr>
          <a:xfrm>
            <a:off x="2686950" y="3844125"/>
            <a:ext cx="5591100" cy="888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範例程式(example)的檔名會以</a:t>
            </a:r>
            <a:r>
              <a:rPr b="1" i="0" lang="zh-TW" sz="1400" u="none" cap="none" strike="noStrike">
                <a:solidFill>
                  <a:srgbClr val="0000FF"/>
                </a:solidFill>
                <a:latin typeface="Arial"/>
                <a:ea typeface="Arial"/>
                <a:cs typeface="Arial"/>
                <a:sym typeface="Arial"/>
              </a:rPr>
              <a:t>藍色字體</a:t>
            </a:r>
            <a:r>
              <a:rPr b="0" i="0" lang="zh-TW" sz="1400" u="none" cap="none" strike="noStrike">
                <a:solidFill>
                  <a:srgbClr val="000000"/>
                </a:solidFill>
                <a:latin typeface="Arial"/>
                <a:ea typeface="Arial"/>
                <a:cs typeface="Arial"/>
                <a:sym typeface="Arial"/>
              </a:rPr>
              <a:t>顯示且旁邊附上</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練習(exercise)的檔案以</a:t>
            </a:r>
            <a:r>
              <a:rPr b="1" i="0" lang="zh-TW" sz="1400" u="none" cap="none" strike="noStrike">
                <a:solidFill>
                  <a:srgbClr val="FF0000"/>
                </a:solidFill>
                <a:latin typeface="Arial"/>
                <a:ea typeface="Arial"/>
                <a:cs typeface="Arial"/>
                <a:sym typeface="Arial"/>
              </a:rPr>
              <a:t>紅色字體</a:t>
            </a:r>
            <a:r>
              <a:rPr b="0" i="0" lang="zh-TW" sz="1400" u="none" cap="none" strike="noStrike">
                <a:solidFill>
                  <a:srgbClr val="000000"/>
                </a:solidFill>
                <a:latin typeface="Arial"/>
                <a:ea typeface="Arial"/>
                <a:cs typeface="Arial"/>
                <a:sym typeface="Arial"/>
              </a:rPr>
              <a:t>顯示且旁邊附上</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1"/>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zh-TW">
                <a:solidFill>
                  <a:schemeClr val="dk1"/>
                </a:solidFill>
              </a:rPr>
              <a:t>05-1: Linear SVM</a:t>
            </a:r>
            <a:endParaRPr b="1" i="0" sz="2400" u="none" cap="none" strike="noStrike">
              <a:solidFill>
                <a:schemeClr val="dk1"/>
              </a:solidFill>
              <a:latin typeface="Arial"/>
              <a:ea typeface="Arial"/>
              <a:cs typeface="Arial"/>
              <a:sym typeface="Arial"/>
            </a:endParaRPr>
          </a:p>
        </p:txBody>
      </p:sp>
      <p:pic>
        <p:nvPicPr>
          <p:cNvPr id="158" name="Google Shape;158;p31"/>
          <p:cNvPicPr preferRelativeResize="0"/>
          <p:nvPr/>
        </p:nvPicPr>
        <p:blipFill rotWithShape="1">
          <a:blip r:embed="rId3">
            <a:alphaModFix/>
          </a:blip>
          <a:srcRect b="62303" l="58727" r="7492" t="0"/>
          <a:stretch/>
        </p:blipFill>
        <p:spPr>
          <a:xfrm>
            <a:off x="7830275" y="0"/>
            <a:ext cx="1313725" cy="1540900"/>
          </a:xfrm>
          <a:prstGeom prst="rect">
            <a:avLst/>
          </a:prstGeom>
          <a:noFill/>
          <a:ln>
            <a:noFill/>
          </a:ln>
        </p:spPr>
      </p:pic>
      <p:pic>
        <p:nvPicPr>
          <p:cNvPr id="159" name="Google Shape;159;p31" title="05 1 linearsvm">
            <a:hlinkClick r:id="rId4"/>
          </p:cNvPr>
          <p:cNvPicPr preferRelativeResize="0"/>
          <p:nvPr/>
        </p:nvPicPr>
        <p:blipFill>
          <a:blip r:embed="rId5">
            <a:alphaModFix/>
          </a:blip>
          <a:stretch>
            <a:fillRect/>
          </a:stretch>
        </p:blipFill>
        <p:spPr>
          <a:xfrm>
            <a:off x="2286000" y="1237844"/>
            <a:ext cx="4572000" cy="342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2"/>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zh-TW">
                <a:solidFill>
                  <a:schemeClr val="dk1"/>
                </a:solidFill>
              </a:rPr>
              <a:t>05-2: Lagrange multiplier</a:t>
            </a:r>
            <a:endParaRPr b="1" i="0" sz="2400" u="none" cap="none" strike="noStrike">
              <a:solidFill>
                <a:schemeClr val="dk1"/>
              </a:solidFill>
              <a:latin typeface="Arial"/>
              <a:ea typeface="Arial"/>
              <a:cs typeface="Arial"/>
              <a:sym typeface="Arial"/>
            </a:endParaRPr>
          </a:p>
        </p:txBody>
      </p:sp>
      <p:pic>
        <p:nvPicPr>
          <p:cNvPr id="165" name="Google Shape;165;p32"/>
          <p:cNvPicPr preferRelativeResize="0"/>
          <p:nvPr/>
        </p:nvPicPr>
        <p:blipFill rotWithShape="1">
          <a:blip r:embed="rId3">
            <a:alphaModFix/>
          </a:blip>
          <a:srcRect b="62303" l="58727" r="7492" t="0"/>
          <a:stretch/>
        </p:blipFill>
        <p:spPr>
          <a:xfrm>
            <a:off x="7830275" y="0"/>
            <a:ext cx="1313725" cy="1540900"/>
          </a:xfrm>
          <a:prstGeom prst="rect">
            <a:avLst/>
          </a:prstGeom>
          <a:noFill/>
          <a:ln>
            <a:noFill/>
          </a:ln>
        </p:spPr>
      </p:pic>
      <p:pic>
        <p:nvPicPr>
          <p:cNvPr id="166" name="Google Shape;166;p32" title="05 2 lagrangian">
            <a:hlinkClick r:id="rId4"/>
          </p:cNvPr>
          <p:cNvPicPr preferRelativeResize="0"/>
          <p:nvPr/>
        </p:nvPicPr>
        <p:blipFill>
          <a:blip r:embed="rId5">
            <a:alphaModFix/>
          </a:blip>
          <a:stretch>
            <a:fillRect/>
          </a:stretch>
        </p:blipFill>
        <p:spPr>
          <a:xfrm>
            <a:off x="2286000" y="1182119"/>
            <a:ext cx="4572000" cy="342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3"/>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zh-TW">
                <a:solidFill>
                  <a:schemeClr val="dk1"/>
                </a:solidFill>
              </a:rPr>
              <a:t>05-3: Kernel SVM</a:t>
            </a:r>
            <a:endParaRPr b="1" i="0" sz="2400" u="none" cap="none" strike="noStrike">
              <a:solidFill>
                <a:schemeClr val="dk1"/>
              </a:solidFill>
              <a:latin typeface="Arial"/>
              <a:ea typeface="Arial"/>
              <a:cs typeface="Arial"/>
              <a:sym typeface="Arial"/>
            </a:endParaRPr>
          </a:p>
        </p:txBody>
      </p:sp>
      <p:pic>
        <p:nvPicPr>
          <p:cNvPr id="172" name="Google Shape;172;p33"/>
          <p:cNvPicPr preferRelativeResize="0"/>
          <p:nvPr/>
        </p:nvPicPr>
        <p:blipFill rotWithShape="1">
          <a:blip r:embed="rId3">
            <a:alphaModFix/>
          </a:blip>
          <a:srcRect b="62303" l="58727" r="7492" t="0"/>
          <a:stretch/>
        </p:blipFill>
        <p:spPr>
          <a:xfrm>
            <a:off x="7830275" y="0"/>
            <a:ext cx="1313725" cy="1540900"/>
          </a:xfrm>
          <a:prstGeom prst="rect">
            <a:avLst/>
          </a:prstGeom>
          <a:noFill/>
          <a:ln>
            <a:noFill/>
          </a:ln>
        </p:spPr>
      </p:pic>
      <p:pic>
        <p:nvPicPr>
          <p:cNvPr id="173" name="Google Shape;173;p33" title="05 3 kernel">
            <a:hlinkClick r:id="rId4"/>
          </p:cNvPr>
          <p:cNvPicPr preferRelativeResize="0"/>
          <p:nvPr/>
        </p:nvPicPr>
        <p:blipFill>
          <a:blip r:embed="rId5">
            <a:alphaModFix/>
          </a:blip>
          <a:stretch>
            <a:fillRect/>
          </a:stretch>
        </p:blipFill>
        <p:spPr>
          <a:xfrm>
            <a:off x="2286000" y="1038794"/>
            <a:ext cx="4572000" cy="342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4"/>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zh-TW">
                <a:solidFill>
                  <a:schemeClr val="dk1"/>
                </a:solidFill>
              </a:rPr>
              <a:t>05-4: Regularized linear regression</a:t>
            </a:r>
            <a:endParaRPr b="1" i="0" sz="2400" u="none" cap="none" strike="noStrike">
              <a:solidFill>
                <a:schemeClr val="dk1"/>
              </a:solidFill>
              <a:latin typeface="Arial"/>
              <a:ea typeface="Arial"/>
              <a:cs typeface="Arial"/>
              <a:sym typeface="Arial"/>
            </a:endParaRPr>
          </a:p>
        </p:txBody>
      </p:sp>
      <p:pic>
        <p:nvPicPr>
          <p:cNvPr id="179" name="Google Shape;179;p34"/>
          <p:cNvPicPr preferRelativeResize="0"/>
          <p:nvPr/>
        </p:nvPicPr>
        <p:blipFill rotWithShape="1">
          <a:blip r:embed="rId3">
            <a:alphaModFix/>
          </a:blip>
          <a:srcRect b="62303" l="58727" r="7492" t="0"/>
          <a:stretch/>
        </p:blipFill>
        <p:spPr>
          <a:xfrm>
            <a:off x="7830275" y="0"/>
            <a:ext cx="1313725" cy="1540900"/>
          </a:xfrm>
          <a:prstGeom prst="rect">
            <a:avLst/>
          </a:prstGeom>
          <a:noFill/>
          <a:ln>
            <a:noFill/>
          </a:ln>
        </p:spPr>
      </p:pic>
      <p:pic>
        <p:nvPicPr>
          <p:cNvPr id="180" name="Google Shape;180;p34" title="05 4 regularized linreg">
            <a:hlinkClick r:id="rId4"/>
          </p:cNvPr>
          <p:cNvPicPr preferRelativeResize="0"/>
          <p:nvPr/>
        </p:nvPicPr>
        <p:blipFill>
          <a:blip r:embed="rId5">
            <a:alphaModFix/>
          </a:blip>
          <a:stretch>
            <a:fillRect/>
          </a:stretch>
        </p:blipFill>
        <p:spPr>
          <a:xfrm>
            <a:off x="2286000" y="1110444"/>
            <a:ext cx="4572000" cy="3429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IA">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