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Helvetica Neue"/>
      <p:regular r:id="rId45"/>
      <p:bold r:id="rId46"/>
      <p:italic r:id="rId47"/>
      <p:boldItalic r:id="rId48"/>
    </p:embeddedFont>
    <p:embeddedFont>
      <p:font typeface="Helvetica Neue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HelveticaNeue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italic.fntdata"/><Relationship Id="rId50" Type="http://schemas.openxmlformats.org/officeDocument/2006/relationships/font" Target="fonts/HelveticaNeueLight-bold.fntdata"/><Relationship Id="rId52" Type="http://schemas.openxmlformats.org/officeDocument/2006/relationships/font" Target="fonts/HelveticaNeue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cf5fcf7d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4cf5fcf7d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cf5fcf7d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4cf5fcf7d4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cf5fcf7d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4cf5fcf7d4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cf5fcf7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4cf5fcf7d4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cf5fcf7d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4cf5fcf7d4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cf5fcf7d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4cf5fcf7d4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cf5fcf7d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4cf5fcf7d4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cf5fcf7d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4cf5fcf7d4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cf5fcf7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4cf5fcf7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cf5fcf7d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4cf5fcf7d4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cf5fcf7d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4cf5fcf7d4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cf5fcf7d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4cf5fcf7d4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1562850"/>
            <a:ext cx="8520600" cy="20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1A1A1A"/>
              </a:buClr>
              <a:buSzPts val="5200"/>
              <a:buFont typeface="Arial"/>
              <a:buNone/>
              <a:defRPr b="0" i="0" sz="5200" u="none" cap="none" strike="noStrike">
                <a:solidFill>
                  <a:srgbClr val="1A1A1A"/>
                </a:solidFill>
                <a:latin typeface="Arial"/>
                <a:ea typeface="Arial"/>
                <a:cs typeface="Arial"/>
                <a:sym typeface="Arial"/>
              </a:defRPr>
            </a:lvl1pPr>
            <a:lvl2pPr lvl="1"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3652400"/>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2" name="Google Shape;42;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57" name="Shape 57"/>
        <p:cNvGrpSpPr/>
        <p:nvPr/>
      </p:nvGrpSpPr>
      <p:grpSpPr>
        <a:xfrm>
          <a:off x="0" y="0"/>
          <a:ext cx="0" cy="0"/>
          <a:chOff x="0" y="0"/>
          <a:chExt cx="0" cy="0"/>
        </a:xfrm>
      </p:grpSpPr>
      <p:sp>
        <p:nvSpPr>
          <p:cNvPr id="58" name="Google Shape;58;p14"/>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59" name="Google Shape;59;p14"/>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61" name="Shape 61"/>
        <p:cNvGrpSpPr/>
        <p:nvPr/>
      </p:nvGrpSpPr>
      <p:grpSpPr>
        <a:xfrm>
          <a:off x="0" y="0"/>
          <a:ext cx="0" cy="0"/>
          <a:chOff x="0" y="0"/>
          <a:chExt cx="0" cy="0"/>
        </a:xfrm>
      </p:grpSpPr>
      <p:sp>
        <p:nvSpPr>
          <p:cNvPr id="62" name="Google Shape;62;p15"/>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3" name="Google Shape;63;p15"/>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15"/>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descr="影像" id="65" name="Google Shape;65;p15"/>
          <p:cNvSpPr/>
          <p:nvPr/>
        </p:nvSpPr>
        <p:spPr>
          <a:xfrm>
            <a:off x="6438263" y="131823"/>
            <a:ext cx="2715300" cy="1356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6" name="Google Shape;66;p15"/>
          <p:cNvSpPr/>
          <p:nvPr/>
        </p:nvSpPr>
        <p:spPr>
          <a:xfrm>
            <a:off x="-41394" y="531591"/>
            <a:ext cx="1998600" cy="9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7" name="Google Shape;67;p15"/>
          <p:cNvSpPr/>
          <p:nvPr/>
        </p:nvSpPr>
        <p:spPr>
          <a:xfrm>
            <a:off x="133305" y="106283"/>
            <a:ext cx="1787400" cy="23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影像" id="68" name="Google Shape;68;p15"/>
          <p:cNvSpPr/>
          <p:nvPr/>
        </p:nvSpPr>
        <p:spPr>
          <a:xfrm>
            <a:off x="5892910" y="1022686"/>
            <a:ext cx="406200" cy="25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70" name="Shape 70"/>
        <p:cNvGrpSpPr/>
        <p:nvPr/>
      </p:nvGrpSpPr>
      <p:grpSpPr>
        <a:xfrm>
          <a:off x="0" y="0"/>
          <a:ext cx="0" cy="0"/>
          <a:chOff x="0" y="0"/>
          <a:chExt cx="0" cy="0"/>
        </a:xfrm>
      </p:grpSpPr>
      <p:sp>
        <p:nvSpPr>
          <p:cNvPr id="71" name="Google Shape;71;p16"/>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72" name="Google Shape;72;p16"/>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sp>
        <p:nvSpPr>
          <p:cNvPr descr="影像" id="73" name="Google Shape;73;p16"/>
          <p:cNvSpPr/>
          <p:nvPr/>
        </p:nvSpPr>
        <p:spPr>
          <a:xfrm>
            <a:off x="2583634" y="852711"/>
            <a:ext cx="3976800" cy="3438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75" name="Shape 75"/>
        <p:cNvGrpSpPr/>
        <p:nvPr/>
      </p:nvGrpSpPr>
      <p:grpSpPr>
        <a:xfrm>
          <a:off x="0" y="0"/>
          <a:ext cx="0" cy="0"/>
          <a:chOff x="0" y="0"/>
          <a:chExt cx="0" cy="0"/>
        </a:xfrm>
      </p:grpSpPr>
      <p:sp>
        <p:nvSpPr>
          <p:cNvPr id="76" name="Google Shape;76;p17"/>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7" name="Google Shape;77;p17"/>
          <p:cNvGrpSpPr/>
          <p:nvPr/>
        </p:nvGrpSpPr>
        <p:grpSpPr>
          <a:xfrm>
            <a:off x="1075372" y="2889512"/>
            <a:ext cx="6521640" cy="17325"/>
            <a:chOff x="0" y="0"/>
            <a:chExt cx="17391040" cy="46200"/>
          </a:xfrm>
        </p:grpSpPr>
        <p:sp>
          <p:nvSpPr>
            <p:cNvPr id="78" name="Google Shape;78;p17"/>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79" name="Google Shape;79;p17"/>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80" name="Google Shape;80;p17"/>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81" name="Google Shape;81;p17"/>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descr="影像" id="82" name="Google Shape;82;p17"/>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84" name="Shape 84"/>
        <p:cNvGrpSpPr/>
        <p:nvPr/>
      </p:nvGrpSpPr>
      <p:grpSpPr>
        <a:xfrm>
          <a:off x="0" y="0"/>
          <a:ext cx="0" cy="0"/>
          <a:chOff x="0" y="0"/>
          <a:chExt cx="0" cy="0"/>
        </a:xfrm>
      </p:grpSpPr>
      <p:sp>
        <p:nvSpPr>
          <p:cNvPr id="85" name="Google Shape;85;p1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6" name="Google Shape;8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87" name="Shape 87"/>
        <p:cNvGrpSpPr/>
        <p:nvPr/>
      </p:nvGrpSpPr>
      <p:grpSpPr>
        <a:xfrm>
          <a:off x="0" y="0"/>
          <a:ext cx="0" cy="0"/>
          <a:chOff x="0" y="0"/>
          <a:chExt cx="0" cy="0"/>
        </a:xfrm>
      </p:grpSpPr>
      <p:sp>
        <p:nvSpPr>
          <p:cNvPr id="88" name="Google Shape;88;p1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89" name="Google Shape;89;p19"/>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90" name="Google Shape;90;p19"/>
          <p:cNvGrpSpPr/>
          <p:nvPr/>
        </p:nvGrpSpPr>
        <p:grpSpPr>
          <a:xfrm>
            <a:off x="-17450" y="5084396"/>
            <a:ext cx="9178922" cy="59063"/>
            <a:chOff x="0" y="0"/>
            <a:chExt cx="24477125" cy="157500"/>
          </a:xfrm>
        </p:grpSpPr>
        <p:sp>
          <p:nvSpPr>
            <p:cNvPr id="91" name="Google Shape;91;p19"/>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2" name="Google Shape;92;p19"/>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3" name="Google Shape;93;p19"/>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94" name="Google Shape;94;p19"/>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19"/>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96" name="Google Shape;96;p19"/>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98" name="Shape 98"/>
        <p:cNvGrpSpPr/>
        <p:nvPr/>
      </p:nvGrpSpPr>
      <p:grpSpPr>
        <a:xfrm>
          <a:off x="0" y="0"/>
          <a:ext cx="0" cy="0"/>
          <a:chOff x="0" y="0"/>
          <a:chExt cx="0" cy="0"/>
        </a:xfrm>
      </p:grpSpPr>
      <p:sp>
        <p:nvSpPr>
          <p:cNvPr id="99" name="Google Shape;99;p20"/>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0" name="Google Shape;100;p20"/>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1" name="Google Shape;101;p20"/>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2" name="Google Shape;102;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03" name="Shape 103"/>
        <p:cNvGrpSpPr/>
        <p:nvPr/>
      </p:nvGrpSpPr>
      <p:grpSpPr>
        <a:xfrm>
          <a:off x="0" y="0"/>
          <a:ext cx="0" cy="0"/>
          <a:chOff x="0" y="0"/>
          <a:chExt cx="0" cy="0"/>
        </a:xfrm>
      </p:grpSpPr>
      <p:sp>
        <p:nvSpPr>
          <p:cNvPr id="104" name="Google Shape;104;p21"/>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5" name="Google Shape;105;p21"/>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06" name="Google Shape;106;p21"/>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07" name="Google Shape;107;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nvSpPr>
        <p:spPr>
          <a:xfrm>
            <a:off x="2192025" y="813500"/>
            <a:ext cx="5226600" cy="2501100"/>
          </a:xfrm>
          <a:prstGeom prst="rect">
            <a:avLst/>
          </a:prstGeom>
          <a:noFill/>
          <a:ln>
            <a:noFill/>
          </a:ln>
        </p:spPr>
        <p:txBody>
          <a:bodyPr anchorCtr="0" anchor="ctr" bIns="91425" lIns="91425" spcFirstLastPara="1" rIns="91425" wrap="square" tIns="91425">
            <a:noAutofit/>
          </a:bodyPr>
          <a:lstStyle/>
          <a:p>
            <a:pPr indent="7848600" lvl="0" marL="0" marR="0" rtl="0" algn="ctr">
              <a:lnSpc>
                <a:spcPct val="115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1800"/>
              <a:buFont typeface="Arial"/>
              <a:buNone/>
            </a:pPr>
            <a:r>
              <a:rPr b="0" i="0" lang="zh-TW" sz="1800" u="none" cap="none" strike="noStrike">
                <a:solidFill>
                  <a:srgbClr val="1A1A1A"/>
                </a:solidFill>
                <a:latin typeface="Arial"/>
                <a:ea typeface="Arial"/>
                <a:cs typeface="Arial"/>
                <a:sym typeface="Arial"/>
              </a:rPr>
              <a:t>「版權聲明頁」</a:t>
            </a:r>
            <a:endParaRPr b="0" i="0" sz="1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zh-TW" sz="13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300" u="none" cap="none" strike="noStrike">
              <a:solidFill>
                <a:srgbClr val="1A1A1A"/>
              </a:solidFill>
              <a:latin typeface="Arial"/>
              <a:ea typeface="Arial"/>
              <a:cs typeface="Arial"/>
              <a:sym typeface="Arial"/>
            </a:endParaRPr>
          </a:p>
        </p:txBody>
      </p:sp>
      <p:sp>
        <p:nvSpPr>
          <p:cNvPr id="14" name="Google Shape;14;p3"/>
          <p:cNvSpPr txBox="1"/>
          <p:nvPr/>
        </p:nvSpPr>
        <p:spPr>
          <a:xfrm>
            <a:off x="4047325" y="4337825"/>
            <a:ext cx="1331400" cy="21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 台灣人工智慧學校</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08" name="Shape 108"/>
        <p:cNvGrpSpPr/>
        <p:nvPr/>
      </p:nvGrpSpPr>
      <p:grpSpPr>
        <a:xfrm>
          <a:off x="0" y="0"/>
          <a:ext cx="0" cy="0"/>
          <a:chOff x="0" y="0"/>
          <a:chExt cx="0" cy="0"/>
        </a:xfrm>
      </p:grpSpPr>
      <p:sp>
        <p:nvSpPr>
          <p:cNvPr id="109" name="Google Shape;109;p22"/>
          <p:cNvSpPr/>
          <p:nvPr>
            <p:ph idx="2" type="pic"/>
          </p:nvPr>
        </p:nvSpPr>
        <p:spPr>
          <a:xfrm>
            <a:off x="4685854" y="1366242"/>
            <a:ext cx="2812800" cy="3315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0" name="Google Shape;110;p22"/>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11" name="Google Shape;111;p22"/>
          <p:cNvSpPr txBox="1"/>
          <p:nvPr>
            <p:ph idx="1" type="body"/>
          </p:nvPr>
        </p:nvSpPr>
        <p:spPr>
          <a:xfrm>
            <a:off x="1645295" y="1366242"/>
            <a:ext cx="2812800" cy="3315300"/>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2" name="Google Shape;112;p22"/>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13" name="Shape 113"/>
        <p:cNvGrpSpPr/>
        <p:nvPr/>
      </p:nvGrpSpPr>
      <p:grpSpPr>
        <a:xfrm>
          <a:off x="0" y="0"/>
          <a:ext cx="0" cy="0"/>
          <a:chOff x="0" y="0"/>
          <a:chExt cx="0" cy="0"/>
        </a:xfrm>
      </p:grpSpPr>
      <p:sp>
        <p:nvSpPr>
          <p:cNvPr id="114" name="Google Shape;114;p23"/>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5" name="Google Shape;115;p23"/>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6" name="Google Shape;116;p23"/>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18" name="Shape 118"/>
        <p:cNvGrpSpPr/>
        <p:nvPr/>
      </p:nvGrpSpPr>
      <p:grpSpPr>
        <a:xfrm>
          <a:off x="0" y="0"/>
          <a:ext cx="0" cy="0"/>
          <a:chOff x="0" y="0"/>
          <a:chExt cx="0" cy="0"/>
        </a:xfrm>
      </p:grpSpPr>
      <p:sp>
        <p:nvSpPr>
          <p:cNvPr id="119" name="Google Shape;119;p24"/>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0" name="Google Shape;120;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5"/>
          <p:cNvSpPr txBox="1"/>
          <p:nvPr>
            <p:ph type="title"/>
          </p:nvPr>
        </p:nvSpPr>
        <p:spPr>
          <a:xfrm>
            <a:off x="1042350" y="2987200"/>
            <a:ext cx="6568500" cy="1621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56BADC"/>
              </a:buClr>
              <a:buSzPts val="4800"/>
              <a:buFont typeface="Arial"/>
              <a:buNone/>
              <a:defRPr b="0" i="0" sz="48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9" name="Google Shape;19;p5"/>
          <p:cNvSpPr txBox="1"/>
          <p:nvPr>
            <p:ph idx="1" type="subTitle"/>
          </p:nvPr>
        </p:nvSpPr>
        <p:spPr>
          <a:xfrm>
            <a:off x="1104200" y="2045700"/>
            <a:ext cx="6043500" cy="7839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2"/>
              </a:buClr>
              <a:buSzPts val="1800"/>
              <a:buFont typeface="Arial"/>
              <a:buNone/>
              <a:defRPr b="1" i="0" sz="10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6"/>
          <p:cNvSpPr txBox="1"/>
          <p:nvPr>
            <p:ph idx="1" type="body"/>
          </p:nvPr>
        </p:nvSpPr>
        <p:spPr>
          <a:xfrm>
            <a:off x="311700" y="102922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2" name="Google Shape;22;p6"/>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
          <p:cNvSpPr txBox="1"/>
          <p:nvPr>
            <p:ph idx="1" type="body"/>
          </p:nvPr>
        </p:nvSpPr>
        <p:spPr>
          <a:xfrm>
            <a:off x="3117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7"/>
          <p:cNvSpPr txBox="1"/>
          <p:nvPr>
            <p:ph idx="2" type="body"/>
          </p:nvPr>
        </p:nvSpPr>
        <p:spPr>
          <a:xfrm>
            <a:off x="4832400" y="1039100"/>
            <a:ext cx="39999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7"/>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1000"/>
              </a:spcBef>
              <a:spcAft>
                <a:spcPts val="0"/>
              </a:spcAft>
              <a:buClr>
                <a:srgbClr val="1A1A1A"/>
              </a:buClr>
              <a:buSzPts val="2400"/>
              <a:buFont typeface="Arial"/>
              <a:buNone/>
              <a:defRPr b="0" i="0" sz="2400" u="none" cap="none" strike="noStrike">
                <a:solidFill>
                  <a:srgbClr val="1A1A1A"/>
                </a:solidFill>
                <a:latin typeface="Arial"/>
                <a:ea typeface="Arial"/>
                <a:cs typeface="Arial"/>
                <a:sym typeface="Arial"/>
              </a:defRPr>
            </a:lvl1pPr>
            <a:lvl2pPr lvl="1"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7" name="Shape 27"/>
        <p:cNvGrpSpPr/>
        <p:nvPr/>
      </p:nvGrpSpPr>
      <p:grpSpPr>
        <a:xfrm>
          <a:off x="0" y="0"/>
          <a:ext cx="0" cy="0"/>
          <a:chOff x="0" y="0"/>
          <a:chExt cx="0" cy="0"/>
        </a:xfrm>
      </p:grpSpPr>
      <p:sp>
        <p:nvSpPr>
          <p:cNvPr id="28" name="Google Shape;28;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4" name="Google Shape;34;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5" name="Google Shape;35;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 name="Shape 46"/>
        <p:cNvGrpSpPr/>
        <p:nvPr/>
      </p:nvGrpSpPr>
      <p:grpSpPr>
        <a:xfrm>
          <a:off x="0" y="0"/>
          <a:ext cx="0" cy="0"/>
          <a:chOff x="0" y="0"/>
          <a:chExt cx="0" cy="0"/>
        </a:xfrm>
      </p:grpSpPr>
      <p:sp>
        <p:nvSpPr>
          <p:cNvPr id="47" name="Google Shape;47;p1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8" name="Google Shape;48;p13"/>
          <p:cNvGrpSpPr/>
          <p:nvPr/>
        </p:nvGrpSpPr>
        <p:grpSpPr>
          <a:xfrm>
            <a:off x="-17450" y="5084396"/>
            <a:ext cx="9178922" cy="59063"/>
            <a:chOff x="0" y="0"/>
            <a:chExt cx="24477125" cy="157500"/>
          </a:xfrm>
        </p:grpSpPr>
        <p:sp>
          <p:nvSpPr>
            <p:cNvPr id="49" name="Google Shape;49;p13"/>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13"/>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13"/>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descr="影像" id="52" name="Google Shape;52;p13"/>
          <p:cNvSpPr/>
          <p:nvPr/>
        </p:nvSpPr>
        <p:spPr>
          <a:xfrm>
            <a:off x="-41394" y="4351927"/>
            <a:ext cx="1544700" cy="73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p13"/>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sp>
        <p:nvSpPr>
          <p:cNvPr descr="影像" id="54" name="Google Shape;54;p13"/>
          <p:cNvSpPr/>
          <p:nvPr/>
        </p:nvSpPr>
        <p:spPr>
          <a:xfrm>
            <a:off x="7631260" y="4869421"/>
            <a:ext cx="1461600" cy="19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 type="body"/>
          </p:nvPr>
        </p:nvSpPr>
        <p:spPr>
          <a:xfrm>
            <a:off x="1645295" y="1366242"/>
            <a:ext cx="5853300" cy="33153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4IjJzwiKRqRQ_YKAEMcpgsHwTjvx1c5t/view?usp=sharing" TargetMode="External"/><Relationship Id="rId4" Type="http://schemas.openxmlformats.org/officeDocument/2006/relationships/hyperlink" Target="https://drive.google.com/file/d/1MMvIagRphMt_OBg4uUAj_bb4bZt6YEJc/view?usp=sharing" TargetMode="External"/><Relationship Id="rId5" Type="http://schemas.openxmlformats.org/officeDocument/2006/relationships/hyperlink" Target="https://drive.google.com/drive/folders/1RRX1YEI33jxDl-s7h67K1sVrTDdudjhM?usp=sharing" TargetMode="External"/><Relationship Id="rId6" Type="http://schemas.openxmlformats.org/officeDocument/2006/relationships/hyperlink" Target="https://www.youtube.com/playlist?list=PL1f_B9coMEeDnlocZvO4vREgupj3TWhh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hyperlink" Target="http://www.youtube.com/watch?v=0UoPqSbmfdk" TargetMode="External"/><Relationship Id="rId5" Type="http://schemas.openxmlformats.org/officeDocument/2006/relationships/image" Target="../media/image3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hyperlink" Target="http://www.youtube.com/watch?v=IcNvtp1o5fs" TargetMode="External"/><Relationship Id="rId5"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hyperlink" Target="http://www.youtube.com/watch?v=ep5YgcOy3LQ" TargetMode="External"/><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hyperlink" Target="http://www.youtube.com/watch?v=EsIgKzqRi2A" TargetMode="External"/><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hyperlink" Target="http://www.youtube.com/watch?v=weCaluXsBVo" TargetMode="External"/><Relationship Id="rId5"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hyperlink" Target="http://www.youtube.com/watch?v=qICHitE2Dks" TargetMode="External"/><Relationship Id="rId5"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hyperlink" Target="http://www.youtube.com/watch?v=0mjb_mM8ieI" TargetMode="External"/><Relationship Id="rId5"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 Id="rId4" Type="http://schemas.openxmlformats.org/officeDocument/2006/relationships/hyperlink" Target="http://www.youtube.com/watch?v=kzl208Ra_QA" TargetMode="External"/><Relationship Id="rId5"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dd6_Uuk_EMA" TargetMode="Externa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youtube.com/watch?v=S1SVttFK2sc" TargetMode="External"/><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youtube.com/watch?v=zGfP_WvsTHQ" TargetMode="External"/><Relationship Id="rId4"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youtube.com/watch?v=LDRbO9a6XPU" TargetMode="External"/><Relationship Id="rId4"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medium.com/@yehjames/%E8%B3%87%E6%96%99%E5%88%86%E6%9E%90-%E6%A9%9F%E5%99%A8%E5%AD%B8%E7%BF%92-%E7%AC%AC3-5%E8%AC%9B-%E6%B1%BA%E7%AD%96%E6%A8%B9-decision-tree-%E4%BB%A5%E5%8F%8A%E9%9A%A8%E6%A9%9F%E6%A3%AE%E6%9E%97-random-forest-%E4%BB%8B%E7%B4%B9-7079b0ddfbda" TargetMode="External"/><Relationship Id="rId4" Type="http://schemas.openxmlformats.org/officeDocument/2006/relationships/hyperlink" Target="http://dataaspirant.com/2017/01/30/how-decision-tree-algorithm-work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hyperlink" Target="http://www.youtube.com/watch?v=8MR5sRyd6zQ" TargetMode="External"/><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hyperlink" Target="http://www.youtube.com/watch?v=w_zsmInRBlw" TargetMode="External"/><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hyperlink" Target="http://www.youtube.com/watch?v=Ql8V99ZgMmU" TargetMode="External"/><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hyperlink" Target="http://www.youtube.com/watch?v=S1VElkHOXdM"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ctrTitle"/>
          </p:nvPr>
        </p:nvSpPr>
        <p:spPr>
          <a:xfrm>
            <a:off x="235508" y="1120025"/>
            <a:ext cx="8520600" cy="20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1A1A1A"/>
              </a:buClr>
              <a:buSzPts val="5200"/>
              <a:buFont typeface="Arial"/>
              <a:buNone/>
            </a:pPr>
            <a:r>
              <a:rPr b="1" i="0" lang="zh-TW" sz="3600" u="none" cap="none" strike="noStrike">
                <a:solidFill>
                  <a:srgbClr val="222222"/>
                </a:solidFill>
                <a:highlight>
                  <a:srgbClr val="FFFFFF"/>
                </a:highlight>
                <a:latin typeface="Arial"/>
                <a:ea typeface="Arial"/>
                <a:cs typeface="Arial"/>
                <a:sym typeface="Arial"/>
              </a:rPr>
              <a:t>機器學習基礎與演算法</a:t>
            </a:r>
            <a:endParaRPr b="1" i="0" sz="3600" u="none" cap="none" strike="noStrike">
              <a:solidFill>
                <a:srgbClr val="1A1A1A"/>
              </a:solidFill>
              <a:latin typeface="Arial"/>
              <a:ea typeface="Arial"/>
              <a:cs typeface="Arial"/>
              <a:sym typeface="Arial"/>
            </a:endParaRPr>
          </a:p>
        </p:txBody>
      </p:sp>
      <p:sp>
        <p:nvSpPr>
          <p:cNvPr id="128" name="Google Shape;128;p26"/>
          <p:cNvSpPr txBox="1"/>
          <p:nvPr>
            <p:ph idx="1" type="subTitle"/>
          </p:nvPr>
        </p:nvSpPr>
        <p:spPr>
          <a:xfrm>
            <a:off x="738425" y="2670425"/>
            <a:ext cx="8520600" cy="7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0" i="0" lang="zh-TW" sz="2800" u="none" cap="none" strike="noStrike">
                <a:solidFill>
                  <a:schemeClr val="dk2"/>
                </a:solidFill>
                <a:latin typeface="Arial"/>
                <a:ea typeface="Arial"/>
                <a:cs typeface="Arial"/>
                <a:sym typeface="Arial"/>
              </a:rPr>
              <a:t>Chapter </a:t>
            </a:r>
            <a:r>
              <a:rPr lang="zh-TW"/>
              <a:t>6</a:t>
            </a:r>
            <a:r>
              <a:rPr b="0" i="0" lang="zh-TW" sz="2800" u="none" cap="none" strike="noStrike">
                <a:solidFill>
                  <a:schemeClr val="dk2"/>
                </a:solidFill>
                <a:latin typeface="Arial"/>
                <a:ea typeface="Arial"/>
                <a:cs typeface="Arial"/>
                <a:sym typeface="Arial"/>
              </a:rPr>
              <a:t>   決策樹系列 (Tree Based Model) </a:t>
            </a:r>
            <a:endParaRPr b="0" i="0" sz="2800" u="none" cap="none" strike="noStrike">
              <a:solidFill>
                <a:schemeClr val="dk2"/>
              </a:solidFill>
              <a:latin typeface="Arial"/>
              <a:ea typeface="Arial"/>
              <a:cs typeface="Arial"/>
              <a:sym typeface="Arial"/>
            </a:endParaRPr>
          </a:p>
          <a:p>
            <a:pPr indent="0" lvl="0" marL="0" rtl="0" algn="l">
              <a:lnSpc>
                <a:spcPct val="115000"/>
              </a:lnSpc>
              <a:spcBef>
                <a:spcPts val="0"/>
              </a:spcBef>
              <a:spcAft>
                <a:spcPts val="0"/>
              </a:spcAft>
              <a:buClr>
                <a:schemeClr val="dk1"/>
              </a:buClr>
              <a:buSzPts val="2400"/>
              <a:buFont typeface="Helvetica Neue"/>
              <a:buNone/>
            </a:pPr>
            <a:r>
              <a:t/>
            </a:r>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t/>
            </a:r>
            <a:endParaRPr b="0" i="0" sz="2800" u="none" cap="none" strike="noStrike">
              <a:solidFill>
                <a:schemeClr val="dk2"/>
              </a:solidFill>
              <a:latin typeface="Arial"/>
              <a:ea typeface="Arial"/>
              <a:cs typeface="Arial"/>
              <a:sym typeface="Arial"/>
            </a:endParaRPr>
          </a:p>
        </p:txBody>
      </p:sp>
      <p:sp>
        <p:nvSpPr>
          <p:cNvPr id="129" name="Google Shape;129;p26"/>
          <p:cNvSpPr txBox="1"/>
          <p:nvPr/>
        </p:nvSpPr>
        <p:spPr>
          <a:xfrm>
            <a:off x="-12" y="3960994"/>
            <a:ext cx="8429700" cy="10980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1800"/>
              <a:buFont typeface="Arial"/>
              <a:buNone/>
            </a:pPr>
            <a:r>
              <a:rPr lang="zh-TW" sz="1800" u="sng">
                <a:solidFill>
                  <a:schemeClr val="hlink"/>
                </a:solidFill>
                <a:hlinkClick r:id="rId3"/>
              </a:rPr>
              <a:t>講師投影片Chapter6</a:t>
            </a:r>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4"/>
              </a:rPr>
              <a:t>課程投影片</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sng" cap="none" strike="noStrike">
                <a:solidFill>
                  <a:schemeClr val="hlink"/>
                </a:solidFill>
                <a:latin typeface="Arial"/>
                <a:ea typeface="Arial"/>
                <a:cs typeface="Arial"/>
                <a:sym typeface="Arial"/>
                <a:hlinkClick r:id="rId5"/>
              </a:rPr>
              <a:t>資料與程式碼</a:t>
            </a:r>
            <a:endParaRPr sz="1800">
              <a:solidFill>
                <a:schemeClr val="dk1"/>
              </a:solidFill>
            </a:endParaRPr>
          </a:p>
          <a:p>
            <a:pPr indent="0" lvl="0" marL="0" rtl="0" algn="l">
              <a:spcBef>
                <a:spcPts val="0"/>
              </a:spcBef>
              <a:spcAft>
                <a:spcPts val="0"/>
              </a:spcAft>
              <a:buClr>
                <a:schemeClr val="dk1"/>
              </a:buClr>
              <a:buSzPts val="1800"/>
              <a:buFont typeface="Arial"/>
              <a:buNone/>
            </a:pPr>
            <a:r>
              <a:rPr lang="zh-TW" sz="1800" u="sng">
                <a:solidFill>
                  <a:schemeClr val="accent5"/>
                </a:solidFill>
                <a:hlinkClick r:id="rId6"/>
              </a:rPr>
              <a:t>播放清單</a:t>
            </a:r>
            <a:endParaRPr sz="1800">
              <a:solidFill>
                <a:schemeClr val="dk1"/>
              </a:solidFill>
            </a:endParaRPr>
          </a:p>
          <a:p>
            <a:pPr indent="0" lvl="0" marL="0" marR="0" rtl="0" algn="l">
              <a:lnSpc>
                <a:spcPct val="100000"/>
              </a:lnSpc>
              <a:spcBef>
                <a:spcPts val="0"/>
              </a:spcBef>
              <a:spcAft>
                <a:spcPts val="0"/>
              </a:spcAft>
              <a:buClr>
                <a:schemeClr val="dk1"/>
              </a:buClr>
              <a:buSzPts val="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06-5: Gain ratio</a:t>
            </a:r>
            <a:endParaRPr b="1" i="0" sz="2400" u="none" cap="none" strike="noStrike">
              <a:solidFill>
                <a:schemeClr val="dk1"/>
              </a:solidFill>
              <a:latin typeface="Arial"/>
              <a:ea typeface="Arial"/>
              <a:cs typeface="Arial"/>
              <a:sym typeface="Arial"/>
            </a:endParaRPr>
          </a:p>
        </p:txBody>
      </p:sp>
      <p:pic>
        <p:nvPicPr>
          <p:cNvPr id="186" name="Google Shape;186;p35"/>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7" name="Google Shape;187;p35" title="06 5 gain ratio">
            <a:hlinkClick r:id="rId4"/>
          </p:cNvPr>
          <p:cNvPicPr preferRelativeResize="0"/>
          <p:nvPr/>
        </p:nvPicPr>
        <p:blipFill>
          <a:blip r:embed="rId5">
            <a:alphaModFix/>
          </a:blip>
          <a:stretch>
            <a:fillRect/>
          </a:stretch>
        </p:blipFill>
        <p:spPr>
          <a:xfrm>
            <a:off x="2286000" y="1170219"/>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06-6: Quiz</a:t>
            </a:r>
            <a:endParaRPr b="1" i="0" sz="2400" u="none" cap="none" strike="noStrike">
              <a:solidFill>
                <a:schemeClr val="dk1"/>
              </a:solidFill>
              <a:latin typeface="Arial"/>
              <a:ea typeface="Arial"/>
              <a:cs typeface="Arial"/>
              <a:sym typeface="Arial"/>
            </a:endParaRPr>
          </a:p>
        </p:txBody>
      </p:sp>
      <p:pic>
        <p:nvPicPr>
          <p:cNvPr id="193" name="Google Shape;193;p36"/>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94" name="Google Shape;194;p36" title="06 6 quiz">
            <a:hlinkClick r:id="rId4"/>
          </p:cNvPr>
          <p:cNvPicPr preferRelativeResize="0"/>
          <p:nvPr/>
        </p:nvPicPr>
        <p:blipFill>
          <a:blip r:embed="rId5">
            <a:alphaModFix/>
          </a:blip>
          <a:stretch>
            <a:fillRect/>
          </a:stretch>
        </p:blipFill>
        <p:spPr>
          <a:xfrm>
            <a:off x="2286000" y="1244919"/>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06-7: Answer</a:t>
            </a:r>
            <a:endParaRPr b="1" i="0" sz="2400" u="none" cap="none" strike="noStrike">
              <a:solidFill>
                <a:schemeClr val="dk1"/>
              </a:solidFill>
              <a:latin typeface="Arial"/>
              <a:ea typeface="Arial"/>
              <a:cs typeface="Arial"/>
              <a:sym typeface="Arial"/>
            </a:endParaRPr>
          </a:p>
        </p:txBody>
      </p:sp>
      <p:pic>
        <p:nvPicPr>
          <p:cNvPr id="200" name="Google Shape;200;p37"/>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01" name="Google Shape;201;p37" title="06 7 answer">
            <a:hlinkClick r:id="rId4"/>
          </p:cNvPr>
          <p:cNvPicPr preferRelativeResize="0"/>
          <p:nvPr/>
        </p:nvPicPr>
        <p:blipFill>
          <a:blip r:embed="rId5">
            <a:alphaModFix/>
          </a:blip>
          <a:stretch>
            <a:fillRect/>
          </a:stretch>
        </p:blipFill>
        <p:spPr>
          <a:xfrm>
            <a:off x="2286000" y="1170219"/>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06-8: Gini index</a:t>
            </a:r>
            <a:endParaRPr b="1" i="0" sz="2400" u="none" cap="none" strike="noStrike">
              <a:solidFill>
                <a:schemeClr val="dk1"/>
              </a:solidFill>
              <a:latin typeface="Arial"/>
              <a:ea typeface="Arial"/>
              <a:cs typeface="Arial"/>
              <a:sym typeface="Arial"/>
            </a:endParaRPr>
          </a:p>
        </p:txBody>
      </p:sp>
      <p:pic>
        <p:nvPicPr>
          <p:cNvPr id="207" name="Google Shape;207;p38"/>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08" name="Google Shape;208;p38" title="06 8 gini">
            <a:hlinkClick r:id="rId4"/>
          </p:cNvPr>
          <p:cNvPicPr preferRelativeResize="0"/>
          <p:nvPr/>
        </p:nvPicPr>
        <p:blipFill>
          <a:blip r:embed="rId5">
            <a:alphaModFix/>
          </a:blip>
          <a:stretch>
            <a:fillRect/>
          </a:stretch>
        </p:blipFill>
        <p:spPr>
          <a:xfrm>
            <a:off x="2286000" y="1202244"/>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06-9: Tree pruning</a:t>
            </a:r>
            <a:endParaRPr b="1" i="0" sz="2400" u="none" cap="none" strike="noStrike">
              <a:solidFill>
                <a:schemeClr val="dk1"/>
              </a:solidFill>
              <a:latin typeface="Arial"/>
              <a:ea typeface="Arial"/>
              <a:cs typeface="Arial"/>
              <a:sym typeface="Arial"/>
            </a:endParaRPr>
          </a:p>
        </p:txBody>
      </p:sp>
      <p:pic>
        <p:nvPicPr>
          <p:cNvPr id="214" name="Google Shape;214;p39"/>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15" name="Google Shape;215;p39" title="06 9 overfitting">
            <a:hlinkClick r:id="rId4"/>
          </p:cNvPr>
          <p:cNvPicPr preferRelativeResize="0"/>
          <p:nvPr/>
        </p:nvPicPr>
        <p:blipFill>
          <a:blip r:embed="rId5">
            <a:alphaModFix/>
          </a:blip>
          <a:stretch>
            <a:fillRect/>
          </a:stretch>
        </p:blipFill>
        <p:spPr>
          <a:xfrm>
            <a:off x="2286000" y="1148894"/>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06-10: Miscellaneous topics</a:t>
            </a:r>
            <a:endParaRPr b="1" i="0" sz="2400" u="none" cap="none" strike="noStrike">
              <a:solidFill>
                <a:schemeClr val="dk1"/>
              </a:solidFill>
              <a:latin typeface="Arial"/>
              <a:ea typeface="Arial"/>
              <a:cs typeface="Arial"/>
              <a:sym typeface="Arial"/>
            </a:endParaRPr>
          </a:p>
        </p:txBody>
      </p:sp>
      <p:pic>
        <p:nvPicPr>
          <p:cNvPr id="221" name="Google Shape;221;p40"/>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22" name="Google Shape;222;p40" title="06 10 misc">
            <a:hlinkClick r:id="rId4"/>
          </p:cNvPr>
          <p:cNvPicPr preferRelativeResize="0"/>
          <p:nvPr/>
        </p:nvPicPr>
        <p:blipFill>
          <a:blip r:embed="rId5">
            <a:alphaModFix/>
          </a:blip>
          <a:stretch>
            <a:fillRect/>
          </a:stretch>
        </p:blipFill>
        <p:spPr>
          <a:xfrm>
            <a:off x="2286000" y="1095519"/>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06-11: Quiz</a:t>
            </a:r>
            <a:endParaRPr b="1" i="0" sz="2400" u="none" cap="none" strike="noStrike">
              <a:solidFill>
                <a:schemeClr val="dk1"/>
              </a:solidFill>
              <a:latin typeface="Arial"/>
              <a:ea typeface="Arial"/>
              <a:cs typeface="Arial"/>
              <a:sym typeface="Arial"/>
            </a:endParaRPr>
          </a:p>
        </p:txBody>
      </p:sp>
      <p:pic>
        <p:nvPicPr>
          <p:cNvPr id="228" name="Google Shape;228;p4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29" name="Google Shape;229;p41" title="06 11 quiz">
            <a:hlinkClick r:id="rId4"/>
          </p:cNvPr>
          <p:cNvPicPr preferRelativeResize="0"/>
          <p:nvPr/>
        </p:nvPicPr>
        <p:blipFill>
          <a:blip r:embed="rId5">
            <a:alphaModFix/>
          </a:blip>
          <a:stretch>
            <a:fillRect/>
          </a:stretch>
        </p:blipFill>
        <p:spPr>
          <a:xfrm>
            <a:off x="2286000" y="1202219"/>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06-12: Answer</a:t>
            </a:r>
            <a:endParaRPr b="1" i="0" sz="2400" u="none" cap="none" strike="noStrike">
              <a:solidFill>
                <a:schemeClr val="dk1"/>
              </a:solidFill>
              <a:latin typeface="Arial"/>
              <a:ea typeface="Arial"/>
              <a:cs typeface="Arial"/>
              <a:sym typeface="Arial"/>
            </a:endParaRPr>
          </a:p>
        </p:txBody>
      </p:sp>
      <p:pic>
        <p:nvPicPr>
          <p:cNvPr id="235" name="Google Shape;235;p4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236" name="Google Shape;236;p42" title="06 12 answer">
            <a:hlinkClick r:id="rId4"/>
          </p:cNvPr>
          <p:cNvPicPr preferRelativeResize="0"/>
          <p:nvPr/>
        </p:nvPicPr>
        <p:blipFill>
          <a:blip r:embed="rId5">
            <a:alphaModFix/>
          </a:blip>
          <a:stretch>
            <a:fillRect/>
          </a:stretch>
        </p:blipFill>
        <p:spPr>
          <a:xfrm>
            <a:off x="2286000" y="1106194"/>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2400"/>
              <a:buFont typeface="Helvetica Neue"/>
              <a:buNone/>
            </a:pPr>
            <a:r>
              <a:rPr b="1" i="0" lang="zh-TW" sz="2400" u="none" cap="none" strike="noStrike">
                <a:solidFill>
                  <a:schemeClr val="dk1"/>
                </a:solidFill>
                <a:latin typeface="Arial"/>
                <a:ea typeface="Arial"/>
                <a:cs typeface="Arial"/>
                <a:sym typeface="Arial"/>
              </a:rPr>
              <a:t>[實作課程] 決策樹 (Decision Tree)</a:t>
            </a:r>
            <a:endParaRPr b="1" i="0" sz="2400" u="none" cap="none" strike="noStrike">
              <a:solidFill>
                <a:schemeClr val="dk1"/>
              </a:solidFill>
              <a:latin typeface="Arial"/>
              <a:ea typeface="Arial"/>
              <a:cs typeface="Arial"/>
              <a:sym typeface="Arial"/>
            </a:endParaRPr>
          </a:p>
        </p:txBody>
      </p:sp>
      <p:pic>
        <p:nvPicPr>
          <p:cNvPr id="242" name="Google Shape;242;p43" title="session1 decision tree 1">
            <a:hlinkClick r:id="rId3"/>
          </p:cNvPr>
          <p:cNvPicPr preferRelativeResize="0"/>
          <p:nvPr/>
        </p:nvPicPr>
        <p:blipFill rotWithShape="1">
          <a:blip r:embed="rId4">
            <a:alphaModFix/>
          </a:blip>
          <a:srcRect b="0" l="0" r="0" t="0"/>
          <a:stretch/>
        </p:blipFill>
        <p:spPr>
          <a:xfrm>
            <a:off x="1414825" y="949343"/>
            <a:ext cx="6283150" cy="38720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甚麼是決策樹?</a:t>
            </a:r>
            <a:endParaRPr b="0" i="0" sz="3000" u="none" cap="none" strike="noStrike">
              <a:solidFill>
                <a:schemeClr val="dk1"/>
              </a:solidFill>
              <a:latin typeface="Arial"/>
              <a:ea typeface="Arial"/>
              <a:cs typeface="Arial"/>
              <a:sym typeface="Arial"/>
            </a:endParaRPr>
          </a:p>
        </p:txBody>
      </p:sp>
      <p:sp>
        <p:nvSpPr>
          <p:cNvPr id="248" name="Google Shape;248;p4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決定是否要核准貸款?</a:t>
            </a:r>
            <a:endParaRPr b="0" i="0" sz="2400" u="none" cap="none" strike="noStrike">
              <a:solidFill>
                <a:srgbClr val="000000"/>
              </a:solidFill>
              <a:latin typeface="Arial"/>
              <a:ea typeface="Arial"/>
              <a:cs typeface="Arial"/>
              <a:sym typeface="Arial"/>
            </a:endParaRPr>
          </a:p>
        </p:txBody>
      </p:sp>
      <p:pic>
        <p:nvPicPr>
          <p:cNvPr id="249" name="Google Shape;249;p44"/>
          <p:cNvPicPr preferRelativeResize="0"/>
          <p:nvPr/>
        </p:nvPicPr>
        <p:blipFill rotWithShape="1">
          <a:blip r:embed="rId3">
            <a:alphaModFix/>
          </a:blip>
          <a:srcRect b="0" l="0" r="0" t="0"/>
          <a:stretch/>
        </p:blipFill>
        <p:spPr>
          <a:xfrm>
            <a:off x="946875" y="1407271"/>
            <a:ext cx="6858000" cy="3340264"/>
          </a:xfrm>
          <a:prstGeom prst="rect">
            <a:avLst/>
          </a:prstGeom>
          <a:noFill/>
          <a:ln>
            <a:noFill/>
          </a:ln>
        </p:spPr>
      </p:pic>
      <p:sp>
        <p:nvSpPr>
          <p:cNvPr id="250" name="Google Shape;250;p44"/>
          <p:cNvSpPr/>
          <p:nvPr/>
        </p:nvSpPr>
        <p:spPr>
          <a:xfrm>
            <a:off x="3559075" y="1342822"/>
            <a:ext cx="2280000" cy="743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4"/>
          <p:cNvSpPr txBox="1"/>
          <p:nvPr/>
        </p:nvSpPr>
        <p:spPr>
          <a:xfrm>
            <a:off x="5839075" y="1471928"/>
            <a:ext cx="20277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節點, node</a:t>
            </a:r>
            <a:endParaRPr b="0" i="0" sz="2400" u="none" cap="none" strike="noStrike">
              <a:solidFill>
                <a:srgbClr val="000000"/>
              </a:solidFill>
              <a:latin typeface="Arial"/>
              <a:ea typeface="Arial"/>
              <a:cs typeface="Arial"/>
              <a:sym typeface="Arial"/>
            </a:endParaRPr>
          </a:p>
        </p:txBody>
      </p:sp>
      <p:sp>
        <p:nvSpPr>
          <p:cNvPr id="252" name="Google Shape;252;p44"/>
          <p:cNvSpPr txBox="1"/>
          <p:nvPr/>
        </p:nvSpPr>
        <p:spPr>
          <a:xfrm>
            <a:off x="4018825" y="4175753"/>
            <a:ext cx="20277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結果, leaf</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如何做決策?</a:t>
            </a:r>
            <a:endParaRPr b="1" i="0" sz="2400" u="none" cap="none" strike="noStrike">
              <a:solidFill>
                <a:schemeClr val="dk1"/>
              </a:solidFill>
              <a:latin typeface="Arial"/>
              <a:ea typeface="Arial"/>
              <a:cs typeface="Arial"/>
              <a:sym typeface="Arial"/>
            </a:endParaRPr>
          </a:p>
        </p:txBody>
      </p:sp>
      <p:sp>
        <p:nvSpPr>
          <p:cNvPr id="258" name="Google Shape;258;p45"/>
          <p:cNvSpPr txBox="1"/>
          <p:nvPr>
            <p:ph idx="4294967295" type="body"/>
          </p:nvPr>
        </p:nvSpPr>
        <p:spPr>
          <a:xfrm>
            <a:off x="311700" y="975375"/>
            <a:ext cx="88323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該怎麼知道要用哪個 feature? 要用多少的值來做出我們的決策呢?</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透過從訓練資料找出規則，讓每一個決策能夠使</a:t>
            </a:r>
            <a:r>
              <a:rPr b="1" i="0" lang="zh-TW" sz="2400" u="none" cap="none" strike="noStrike">
                <a:solidFill>
                  <a:srgbClr val="000000"/>
                </a:solidFill>
                <a:latin typeface="Arial"/>
                <a:ea typeface="Arial"/>
                <a:cs typeface="Arial"/>
                <a:sym typeface="Arial"/>
              </a:rPr>
              <a:t>訊息增益 (</a:t>
            </a:r>
            <a:r>
              <a:rPr b="0" i="0" lang="zh-TW" sz="2400" u="none" cap="none" strike="noStrike">
                <a:solidFill>
                  <a:srgbClr val="000000"/>
                </a:solidFill>
                <a:latin typeface="Arial"/>
                <a:ea typeface="Arial"/>
                <a:cs typeface="Arial"/>
                <a:sym typeface="Arial"/>
              </a:rPr>
              <a:t>Information gain) 最大化</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如何衡量訊息增益?</a:t>
            </a:r>
            <a:endParaRPr b="0" i="0" sz="2400" u="none" cap="none" strike="noStrike">
              <a:solidFill>
                <a:srgbClr val="000000"/>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吉尼不純度, Gini impurity</a:t>
            </a:r>
            <a:endParaRPr b="0" i="0" sz="2400" u="none" cap="none" strike="noStrike">
              <a:solidFill>
                <a:srgbClr val="000000"/>
              </a:solidFill>
              <a:latin typeface="Arial"/>
              <a:ea typeface="Arial"/>
              <a:cs typeface="Arial"/>
              <a:sym typeface="Arial"/>
            </a:endParaRPr>
          </a:p>
          <a:p>
            <a:pPr indent="-381000" lvl="1" marL="914400" marR="0" rtl="0" algn="l">
              <a:lnSpc>
                <a:spcPct val="130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熵, Entropy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吉尼不純度 (Gini impurity) </a:t>
            </a:r>
            <a:endParaRPr b="1" i="0" sz="2400" u="none" cap="none" strike="noStrike">
              <a:solidFill>
                <a:schemeClr val="dk1"/>
              </a:solidFill>
              <a:latin typeface="Arial"/>
              <a:ea typeface="Arial"/>
              <a:cs typeface="Arial"/>
              <a:sym typeface="Arial"/>
            </a:endParaRPr>
          </a:p>
        </p:txBody>
      </p:sp>
      <p:sp>
        <p:nvSpPr>
          <p:cNvPr id="264" name="Google Shape;264;p4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數字越大，代表序列中的資料越混亂</a:t>
            </a:r>
            <a:endParaRPr b="0" i="0" sz="2400" u="none" cap="none" strike="noStrike">
              <a:solidFill>
                <a:srgbClr val="000000"/>
              </a:solidFill>
              <a:latin typeface="Arial"/>
              <a:ea typeface="Arial"/>
              <a:cs typeface="Arial"/>
              <a:sym typeface="Arial"/>
            </a:endParaRPr>
          </a:p>
        </p:txBody>
      </p:sp>
      <p:pic>
        <p:nvPicPr>
          <p:cNvPr id="265" name="Google Shape;265;p46"/>
          <p:cNvPicPr preferRelativeResize="0"/>
          <p:nvPr/>
        </p:nvPicPr>
        <p:blipFill rotWithShape="1">
          <a:blip r:embed="rId3">
            <a:alphaModFix/>
          </a:blip>
          <a:srcRect b="0" l="0" r="0" t="0"/>
          <a:stretch/>
        </p:blipFill>
        <p:spPr>
          <a:xfrm>
            <a:off x="888929" y="2756344"/>
            <a:ext cx="5524593" cy="1525931"/>
          </a:xfrm>
          <a:prstGeom prst="rect">
            <a:avLst/>
          </a:prstGeom>
          <a:noFill/>
          <a:ln>
            <a:noFill/>
          </a:ln>
        </p:spPr>
      </p:pic>
      <p:pic>
        <p:nvPicPr>
          <p:cNvPr id="266" name="Google Shape;266;p46"/>
          <p:cNvPicPr preferRelativeResize="0"/>
          <p:nvPr/>
        </p:nvPicPr>
        <p:blipFill rotWithShape="1">
          <a:blip r:embed="rId4">
            <a:alphaModFix/>
          </a:blip>
          <a:srcRect b="0" l="0" r="0" t="0"/>
          <a:stretch/>
        </p:blipFill>
        <p:spPr>
          <a:xfrm>
            <a:off x="2750500" y="1622212"/>
            <a:ext cx="2843213" cy="9825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熵 (Entropy)</a:t>
            </a:r>
            <a:endParaRPr b="1" i="0" sz="2400" u="none" cap="none" strike="noStrike">
              <a:solidFill>
                <a:schemeClr val="dk1"/>
              </a:solidFill>
              <a:latin typeface="Arial"/>
              <a:ea typeface="Arial"/>
              <a:cs typeface="Arial"/>
              <a:sym typeface="Arial"/>
            </a:endParaRPr>
          </a:p>
        </p:txBody>
      </p:sp>
      <p:sp>
        <p:nvSpPr>
          <p:cNvPr id="272" name="Google Shape;272;p47"/>
          <p:cNvSpPr txBox="1"/>
          <p:nvPr>
            <p:ph idx="4294967295" type="body"/>
          </p:nvPr>
        </p:nvSpPr>
        <p:spPr>
          <a:xfrm>
            <a:off x="311688" y="2030468"/>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如果序列中所有 sample 都是同一個類別</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160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若序列中各有一半的 sample 分屬不同的類別</a:t>
            </a:r>
            <a:endParaRPr b="0" i="0" sz="2400" u="none" cap="none" strike="noStrike">
              <a:solidFill>
                <a:srgbClr val="000000"/>
              </a:solidFill>
              <a:latin typeface="Arial"/>
              <a:ea typeface="Arial"/>
              <a:cs typeface="Arial"/>
              <a:sym typeface="Arial"/>
            </a:endParaRPr>
          </a:p>
        </p:txBody>
      </p:sp>
      <p:pic>
        <p:nvPicPr>
          <p:cNvPr id="273" name="Google Shape;273;p47"/>
          <p:cNvPicPr preferRelativeResize="0"/>
          <p:nvPr/>
        </p:nvPicPr>
        <p:blipFill rotWithShape="1">
          <a:blip r:embed="rId3">
            <a:alphaModFix/>
          </a:blip>
          <a:srcRect b="0" l="0" r="0" t="0"/>
          <a:stretch/>
        </p:blipFill>
        <p:spPr>
          <a:xfrm>
            <a:off x="2019850" y="2542860"/>
            <a:ext cx="3671888" cy="428625"/>
          </a:xfrm>
          <a:prstGeom prst="rect">
            <a:avLst/>
          </a:prstGeom>
          <a:noFill/>
          <a:ln>
            <a:noFill/>
          </a:ln>
        </p:spPr>
      </p:pic>
      <p:pic>
        <p:nvPicPr>
          <p:cNvPr id="274" name="Google Shape;274;p47"/>
          <p:cNvPicPr preferRelativeResize="0"/>
          <p:nvPr/>
        </p:nvPicPr>
        <p:blipFill rotWithShape="1">
          <a:blip r:embed="rId4">
            <a:alphaModFix/>
          </a:blip>
          <a:srcRect b="0" l="0" r="0" t="0"/>
          <a:stretch/>
        </p:blipFill>
        <p:spPr>
          <a:xfrm>
            <a:off x="1150925" y="3790950"/>
            <a:ext cx="6157913" cy="442913"/>
          </a:xfrm>
          <a:prstGeom prst="rect">
            <a:avLst/>
          </a:prstGeom>
          <a:noFill/>
          <a:ln>
            <a:noFill/>
          </a:ln>
        </p:spPr>
      </p:pic>
      <p:pic>
        <p:nvPicPr>
          <p:cNvPr id="275" name="Google Shape;275;p47"/>
          <p:cNvPicPr preferRelativeResize="0"/>
          <p:nvPr/>
        </p:nvPicPr>
        <p:blipFill rotWithShape="1">
          <a:blip r:embed="rId5">
            <a:alphaModFix/>
          </a:blip>
          <a:srcRect b="0" l="0" r="0" t="0"/>
          <a:stretch/>
        </p:blipFill>
        <p:spPr>
          <a:xfrm>
            <a:off x="1672363" y="956578"/>
            <a:ext cx="4297364" cy="982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Gini vs. Entropy</a:t>
            </a:r>
            <a:endParaRPr b="0" i="0" sz="3000" u="none" cap="none" strike="noStrike">
              <a:solidFill>
                <a:schemeClr val="dk1"/>
              </a:solidFill>
              <a:latin typeface="Arial"/>
              <a:ea typeface="Arial"/>
              <a:cs typeface="Arial"/>
              <a:sym typeface="Arial"/>
            </a:endParaRPr>
          </a:p>
        </p:txBody>
      </p:sp>
      <p:sp>
        <p:nvSpPr>
          <p:cNvPr id="281" name="Google Shape;281;p48"/>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都是在衡量一個序列中的混亂程度，越高越混亂</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數值皆為 0 ~ 1 之間。0 代表序列都是同樣的值</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Scikit-learn 預設使用 Gini</a:t>
            </a:r>
            <a:endParaRPr b="0" i="0" sz="2400" u="none" cap="none" strike="noStrike">
              <a:solidFill>
                <a:srgbClr val="000000"/>
              </a:solidFill>
              <a:latin typeface="Arial"/>
              <a:ea typeface="Arial"/>
              <a:cs typeface="Arial"/>
              <a:sym typeface="Arial"/>
            </a:endParaRPr>
          </a:p>
        </p:txBody>
      </p:sp>
      <p:pic>
        <p:nvPicPr>
          <p:cNvPr id="282" name="Google Shape;282;p48"/>
          <p:cNvPicPr preferRelativeResize="0"/>
          <p:nvPr/>
        </p:nvPicPr>
        <p:blipFill rotWithShape="1">
          <a:blip r:embed="rId3">
            <a:alphaModFix/>
          </a:blip>
          <a:srcRect b="0" l="0" r="0" t="0"/>
          <a:stretch/>
        </p:blipFill>
        <p:spPr>
          <a:xfrm>
            <a:off x="2069375" y="3621174"/>
            <a:ext cx="4297364" cy="982575"/>
          </a:xfrm>
          <a:prstGeom prst="rect">
            <a:avLst/>
          </a:prstGeom>
          <a:noFill/>
          <a:ln>
            <a:noFill/>
          </a:ln>
        </p:spPr>
      </p:pic>
      <p:pic>
        <p:nvPicPr>
          <p:cNvPr id="283" name="Google Shape;283;p48"/>
          <p:cNvPicPr preferRelativeResize="0"/>
          <p:nvPr/>
        </p:nvPicPr>
        <p:blipFill rotWithShape="1">
          <a:blip r:embed="rId4">
            <a:alphaModFix/>
          </a:blip>
          <a:srcRect b="0" l="0" r="0" t="0"/>
          <a:stretch/>
        </p:blipFill>
        <p:spPr>
          <a:xfrm>
            <a:off x="2069375" y="2516846"/>
            <a:ext cx="2843213" cy="9825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Information Gain 訊息增益</a:t>
            </a:r>
            <a:endParaRPr b="1" i="0" sz="2400" u="none" cap="none" strike="noStrike">
              <a:solidFill>
                <a:schemeClr val="dk1"/>
              </a:solidFill>
              <a:latin typeface="Arial"/>
              <a:ea typeface="Arial"/>
              <a:cs typeface="Arial"/>
              <a:sym typeface="Arial"/>
            </a:endParaRPr>
          </a:p>
        </p:txBody>
      </p:sp>
      <p:sp>
        <p:nvSpPr>
          <p:cNvPr id="289" name="Google Shape;289;p49"/>
          <p:cNvSpPr txBox="1"/>
          <p:nvPr>
            <p:ph idx="4294967295" type="body"/>
          </p:nvPr>
        </p:nvSpPr>
        <p:spPr>
          <a:xfrm>
            <a:off x="311700" y="975375"/>
            <a:ext cx="86535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決策樹中，試著用 feature 將資料做切分，選取的 feature 必須能最大化</a:t>
            </a:r>
            <a:r>
              <a:rPr b="0" i="0" lang="zh-TW" sz="2400" u="none" cap="none" strike="noStrike">
                <a:solidFill>
                  <a:schemeClr val="dk1"/>
                </a:solidFill>
                <a:latin typeface="Arial"/>
                <a:ea typeface="Arial"/>
                <a:cs typeface="Arial"/>
                <a:sym typeface="Arial"/>
              </a:rPr>
              <a:t>訊息</a:t>
            </a:r>
            <a:r>
              <a:rPr b="0" i="0" lang="zh-TW" sz="2400" u="none" cap="none" strike="noStrike">
                <a:solidFill>
                  <a:srgbClr val="000000"/>
                </a:solidFill>
                <a:latin typeface="Arial"/>
                <a:ea typeface="Arial"/>
                <a:cs typeface="Arial"/>
                <a:sym typeface="Arial"/>
              </a:rPr>
              <a:t>增益。而</a:t>
            </a:r>
            <a:r>
              <a:rPr b="0" i="0" lang="zh-TW" sz="2400" u="none" cap="none" strike="noStrike">
                <a:solidFill>
                  <a:schemeClr val="dk1"/>
                </a:solidFill>
                <a:latin typeface="Arial"/>
                <a:ea typeface="Arial"/>
                <a:cs typeface="Arial"/>
                <a:sym typeface="Arial"/>
              </a:rPr>
              <a:t>訊息</a:t>
            </a:r>
            <a:r>
              <a:rPr b="0" i="0" lang="zh-TW" sz="2400" u="none" cap="none" strike="noStrike">
                <a:solidFill>
                  <a:srgbClr val="000000"/>
                </a:solidFill>
                <a:latin typeface="Arial"/>
                <a:ea typeface="Arial"/>
                <a:cs typeface="Arial"/>
                <a:sym typeface="Arial"/>
              </a:rPr>
              <a:t>增益則是由 Gini 或 Entropy 衡量，我們希望切分後的資料越純越好 (Gini=0)</a:t>
            </a:r>
            <a:endParaRPr b="0" i="0" sz="2400" u="none" cap="none" strike="noStrike">
              <a:solidFill>
                <a:srgbClr val="000000"/>
              </a:solidFill>
              <a:latin typeface="Arial"/>
              <a:ea typeface="Arial"/>
              <a:cs typeface="Arial"/>
              <a:sym typeface="Arial"/>
            </a:endParaRPr>
          </a:p>
        </p:txBody>
      </p:sp>
      <p:pic>
        <p:nvPicPr>
          <p:cNvPr id="290" name="Google Shape;290;p49"/>
          <p:cNvPicPr preferRelativeResize="0"/>
          <p:nvPr/>
        </p:nvPicPr>
        <p:blipFill rotWithShape="1">
          <a:blip r:embed="rId3">
            <a:alphaModFix/>
          </a:blip>
          <a:srcRect b="0" l="0" r="0" t="0"/>
          <a:stretch/>
        </p:blipFill>
        <p:spPr>
          <a:xfrm>
            <a:off x="423233" y="2304875"/>
            <a:ext cx="8339768" cy="2847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決策樹建立 (1/2)</a:t>
            </a:r>
            <a:endParaRPr b="1" i="0" sz="2400" u="none" cap="none" strike="noStrike">
              <a:solidFill>
                <a:schemeClr val="dk1"/>
              </a:solidFill>
              <a:latin typeface="Arial"/>
              <a:ea typeface="Arial"/>
              <a:cs typeface="Arial"/>
              <a:sym typeface="Arial"/>
            </a:endParaRPr>
          </a:p>
        </p:txBody>
      </p:sp>
      <p:sp>
        <p:nvSpPr>
          <p:cNvPr id="296" name="Google Shape;296;p5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不斷尋找 feature 進行決策，試著將資料切分為同一個類別 (minimize Gini)</a:t>
            </a:r>
            <a:endParaRPr b="0" i="0" sz="3000" u="none" cap="none" strike="noStrike">
              <a:solidFill>
                <a:srgbClr val="000000"/>
              </a:solidFill>
              <a:latin typeface="Arial"/>
              <a:ea typeface="Arial"/>
              <a:cs typeface="Arial"/>
              <a:sym typeface="Arial"/>
            </a:endParaRPr>
          </a:p>
          <a:p>
            <a:pPr indent="-419100" lvl="1" marL="9144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這樣會造成甚麼後果?</a:t>
            </a:r>
            <a:endParaRPr b="0" i="0" sz="30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3000" u="none" cap="none" strike="noStrike">
              <a:solidFill>
                <a:schemeClr val="dk2"/>
              </a:solidFill>
              <a:latin typeface="Arial"/>
              <a:ea typeface="Arial"/>
              <a:cs typeface="Arial"/>
              <a:sym typeface="Arial"/>
            </a:endParaRPr>
          </a:p>
        </p:txBody>
      </p:sp>
      <p:pic>
        <p:nvPicPr>
          <p:cNvPr id="297" name="Google Shape;297;p50"/>
          <p:cNvPicPr preferRelativeResize="0"/>
          <p:nvPr/>
        </p:nvPicPr>
        <p:blipFill rotWithShape="1">
          <a:blip r:embed="rId3">
            <a:alphaModFix/>
          </a:blip>
          <a:srcRect b="0" l="0" r="0" t="0"/>
          <a:stretch/>
        </p:blipFill>
        <p:spPr>
          <a:xfrm>
            <a:off x="5395575" y="1959840"/>
            <a:ext cx="3684500" cy="309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決策樹建立 (2/2)</a:t>
            </a:r>
            <a:endParaRPr b="1" i="0" sz="2400" u="none" cap="none" strike="noStrike">
              <a:solidFill>
                <a:schemeClr val="dk1"/>
              </a:solidFill>
              <a:latin typeface="Arial"/>
              <a:ea typeface="Arial"/>
              <a:cs typeface="Arial"/>
              <a:sym typeface="Arial"/>
            </a:endParaRPr>
          </a:p>
        </p:txBody>
      </p:sp>
      <p:sp>
        <p:nvSpPr>
          <p:cNvPr id="303" name="Google Shape;303;p51"/>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當我們拿一批訓練資料給決策樹進行分類時，若沒有給定任何條件，決策樹會不斷進行分枝，直到所有 leaf 的資料都屬於同一個類別為止</a:t>
            </a:r>
            <a:endParaRPr b="0" i="0" sz="2400" u="none" cap="none" strike="noStrike">
              <a:solidFill>
                <a:srgbClr val="000000"/>
              </a:solidFill>
              <a:latin typeface="Arial"/>
              <a:ea typeface="Arial"/>
              <a:cs typeface="Arial"/>
              <a:sym typeface="Arial"/>
            </a:endParaRPr>
          </a:p>
        </p:txBody>
      </p:sp>
      <p:pic>
        <p:nvPicPr>
          <p:cNvPr id="304" name="Google Shape;304;p51"/>
          <p:cNvPicPr preferRelativeResize="0"/>
          <p:nvPr/>
        </p:nvPicPr>
        <p:blipFill rotWithShape="1">
          <a:blip r:embed="rId3">
            <a:alphaModFix/>
          </a:blip>
          <a:srcRect b="0" l="0" r="0" t="0"/>
          <a:stretch/>
        </p:blipFill>
        <p:spPr>
          <a:xfrm>
            <a:off x="0" y="2252182"/>
            <a:ext cx="9143999" cy="28913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 in Scikit-learn</a:t>
            </a:r>
            <a:endParaRPr b="1" i="0" sz="2400" u="none" cap="none" strike="noStrike">
              <a:solidFill>
                <a:schemeClr val="dk1"/>
              </a:solidFill>
              <a:latin typeface="Arial"/>
              <a:ea typeface="Arial"/>
              <a:cs typeface="Arial"/>
              <a:sym typeface="Arial"/>
            </a:endParaRPr>
          </a:p>
        </p:txBody>
      </p:sp>
      <p:sp>
        <p:nvSpPr>
          <p:cNvPr id="310" name="Google Shape;310;p52"/>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兩行 code 建立決策樹</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rgbClr val="000000"/>
                </a:solidFill>
                <a:highlight>
                  <a:srgbClr val="F3F3F3"/>
                </a:highlight>
                <a:latin typeface="Consolas"/>
                <a:ea typeface="Consolas"/>
                <a:cs typeface="Consolas"/>
                <a:sym typeface="Consolas"/>
              </a:rPr>
              <a:t> sklearn.tree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rgbClr val="000000"/>
                </a:solidFill>
                <a:highlight>
                  <a:srgbClr val="F3F3F3"/>
                </a:highlight>
                <a:latin typeface="Consolas"/>
                <a:ea typeface="Consolas"/>
                <a:cs typeface="Consolas"/>
                <a:sym typeface="Consolas"/>
              </a:rPr>
              <a:t> DecisionTreeRegressor  </a:t>
            </a:r>
            <a:endParaRPr b="0" i="0" sz="2400" u="none" cap="none" strike="noStrike">
              <a:solidFill>
                <a:srgbClr val="000000"/>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1" i="0" lang="zh-TW" sz="2400" u="none" cap="none" strike="noStrike">
                <a:solidFill>
                  <a:srgbClr val="17BE69"/>
                </a:solidFill>
                <a:highlight>
                  <a:srgbClr val="F3F3F3"/>
                </a:highlight>
                <a:latin typeface="Consolas"/>
                <a:ea typeface="Consolas"/>
                <a:cs typeface="Consolas"/>
                <a:sym typeface="Consolas"/>
              </a:rPr>
              <a:t>from</a:t>
            </a:r>
            <a:r>
              <a:rPr b="0" i="0" lang="zh-TW" sz="2400" u="none" cap="none" strike="noStrike">
                <a:solidFill>
                  <a:srgbClr val="000000"/>
                </a:solidFill>
                <a:highlight>
                  <a:srgbClr val="F3F3F3"/>
                </a:highlight>
                <a:latin typeface="Consolas"/>
                <a:ea typeface="Consolas"/>
                <a:cs typeface="Consolas"/>
                <a:sym typeface="Consolas"/>
              </a:rPr>
              <a:t> sklearn.tree </a:t>
            </a:r>
            <a:r>
              <a:rPr b="1" i="0" lang="zh-TW" sz="2400" u="none" cap="none" strike="noStrike">
                <a:solidFill>
                  <a:srgbClr val="17BE69"/>
                </a:solidFill>
                <a:highlight>
                  <a:srgbClr val="F3F3F3"/>
                </a:highlight>
                <a:latin typeface="Consolas"/>
                <a:ea typeface="Consolas"/>
                <a:cs typeface="Consolas"/>
                <a:sym typeface="Consolas"/>
              </a:rPr>
              <a:t>import</a:t>
            </a:r>
            <a:r>
              <a:rPr b="0" i="0" lang="zh-TW" sz="2400" u="none" cap="none" strike="noStrike">
                <a:solidFill>
                  <a:srgbClr val="000000"/>
                </a:solidFill>
                <a:highlight>
                  <a:srgbClr val="F3F3F3"/>
                </a:highlight>
                <a:latin typeface="Consolas"/>
                <a:ea typeface="Consolas"/>
                <a:cs typeface="Consolas"/>
                <a:sym typeface="Consolas"/>
              </a:rPr>
              <a:t> DecisionTree</a:t>
            </a:r>
            <a:r>
              <a:rPr b="0" i="0" lang="zh-TW" sz="2400" u="none" cap="none" strike="noStrike">
                <a:solidFill>
                  <a:srgbClr val="000000"/>
                </a:solidFill>
                <a:latin typeface="Consolas"/>
                <a:ea typeface="Consolas"/>
                <a:cs typeface="Consolas"/>
                <a:sym typeface="Consolas"/>
              </a:rPr>
              <a:t>Classifier</a:t>
            </a:r>
            <a:endParaRPr b="0" i="0" sz="2400" u="none" cap="none" strike="noStrike">
              <a:solidFill>
                <a:srgbClr val="000000"/>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rPr b="0" i="0" lang="zh-TW" sz="2400" u="none" cap="none" strike="noStrike">
                <a:solidFill>
                  <a:srgbClr val="000000"/>
                </a:solidFill>
                <a:highlight>
                  <a:srgbClr val="F3F3F3"/>
                </a:highlight>
                <a:latin typeface="Consolas"/>
                <a:ea typeface="Consolas"/>
                <a:cs typeface="Consolas"/>
                <a:sym typeface="Consolas"/>
              </a:rPr>
              <a:t>clf = DecisionTreeClassifier()</a:t>
            </a:r>
            <a:endParaRPr b="0" i="0" sz="2400" u="none" cap="none" strike="noStrike">
              <a:solidFill>
                <a:srgbClr val="000000"/>
              </a:solidFill>
              <a:highlight>
                <a:srgbClr val="F3F3F3"/>
              </a:highlight>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chemeClr val="dk2"/>
              </a:solidFill>
              <a:latin typeface="Consolas"/>
              <a:ea typeface="Consolas"/>
              <a:cs typeface="Consolas"/>
              <a:sym typeface="Consolas"/>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chemeClr val="dk2"/>
              </a:solidFill>
              <a:latin typeface="Consolas"/>
              <a:ea typeface="Consolas"/>
              <a:cs typeface="Consolas"/>
              <a:sym typeface="Consolas"/>
            </a:endParaRPr>
          </a:p>
          <a:p>
            <a:pPr indent="0" lvl="0" marL="0" marR="0" rtl="0" algn="l">
              <a:lnSpc>
                <a:spcPct val="115000"/>
              </a:lnSpc>
              <a:spcBef>
                <a:spcPts val="1600"/>
              </a:spcBef>
              <a:spcAft>
                <a:spcPts val="0"/>
              </a:spcAft>
              <a:buClr>
                <a:schemeClr val="dk1"/>
              </a:buClr>
              <a:buSzPts val="1100"/>
              <a:buFont typeface="Arial"/>
              <a:buNone/>
            </a:pPr>
            <a:r>
              <a:t/>
            </a:r>
            <a:endParaRPr b="0" i="0" sz="2400" u="none" cap="none" strike="noStrike">
              <a:solidFill>
                <a:schemeClr val="dk2"/>
              </a:solidFill>
              <a:latin typeface="Consolas"/>
              <a:ea typeface="Consolas"/>
              <a:cs typeface="Consolas"/>
              <a:sym typeface="Consolas"/>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highlight>
                <a:srgbClr val="F3F3F3"/>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決策樹模型中的參數</a:t>
            </a:r>
            <a:endParaRPr b="1" i="0" sz="2400" u="none" cap="none" strike="noStrike">
              <a:solidFill>
                <a:schemeClr val="dk1"/>
              </a:solidFill>
              <a:latin typeface="Arial"/>
              <a:ea typeface="Arial"/>
              <a:cs typeface="Arial"/>
              <a:sym typeface="Arial"/>
            </a:endParaRPr>
          </a:p>
        </p:txBody>
      </p:sp>
      <p:pic>
        <p:nvPicPr>
          <p:cNvPr id="316" name="Google Shape;316;p53"/>
          <p:cNvPicPr preferRelativeResize="0"/>
          <p:nvPr/>
        </p:nvPicPr>
        <p:blipFill rotWithShape="1">
          <a:blip r:embed="rId3">
            <a:alphaModFix/>
          </a:blip>
          <a:srcRect b="26675" l="0" r="0" t="0"/>
          <a:stretch/>
        </p:blipFill>
        <p:spPr>
          <a:xfrm>
            <a:off x="311700" y="1260945"/>
            <a:ext cx="8187527" cy="272603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Feature Importance</a:t>
            </a:r>
            <a:endParaRPr b="1" i="0" sz="2400" u="none" cap="none" strike="noStrike">
              <a:solidFill>
                <a:schemeClr val="dk1"/>
              </a:solidFill>
              <a:latin typeface="Arial"/>
              <a:ea typeface="Arial"/>
              <a:cs typeface="Arial"/>
              <a:sym typeface="Arial"/>
            </a:endParaRPr>
          </a:p>
        </p:txBody>
      </p:sp>
      <p:sp>
        <p:nvSpPr>
          <p:cNvPr id="322" name="Google Shape;322;p54"/>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決策樹的另一優點是，我們可以從構建樹的過程中，透過feature 被用來切分的次數，來得知哪些 features 是相對有用的</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所有 feature importance 的總和會是 1</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實務上，我們經常會用 feature importance 來排序 feature 的重要性以及選取要使用的 feature</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chemeClr val="dk2"/>
              </a:solidFill>
              <a:latin typeface="Arial"/>
              <a:ea typeface="Arial"/>
              <a:cs typeface="Arial"/>
              <a:sym typeface="Arial"/>
            </a:endParaRPr>
          </a:p>
        </p:txBody>
      </p:sp>
      <p:pic>
        <p:nvPicPr>
          <p:cNvPr id="323" name="Google Shape;323;p54"/>
          <p:cNvPicPr preferRelativeResize="0"/>
          <p:nvPr/>
        </p:nvPicPr>
        <p:blipFill rotWithShape="1">
          <a:blip r:embed="rId3">
            <a:alphaModFix/>
          </a:blip>
          <a:srcRect b="0" l="0" r="47657" t="81465"/>
          <a:stretch/>
        </p:blipFill>
        <p:spPr>
          <a:xfrm>
            <a:off x="477950" y="3540600"/>
            <a:ext cx="4786148" cy="7695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4013775" y="203200"/>
            <a:ext cx="5085600" cy="4613700"/>
          </a:xfrm>
          <a:prstGeom prst="rect">
            <a:avLst/>
          </a:prstGeom>
          <a:solidFill>
            <a:srgbClr val="FFF2CC"/>
          </a:solidFill>
          <a:ln>
            <a:noFill/>
          </a:ln>
        </p:spPr>
        <p:txBody>
          <a:bodyPr anchorCtr="0" anchor="ctr" bIns="26775" lIns="26775" spcFirstLastPara="1" rIns="26775" wrap="square" tIns="26775">
            <a:noAutofit/>
          </a:bodyPr>
          <a:lstStyle/>
          <a:p>
            <a:pPr indent="0" lvl="0" marL="0" marR="0" rtl="0" algn="l">
              <a:lnSpc>
                <a:spcPct val="115000"/>
              </a:lnSpc>
              <a:spcBef>
                <a:spcPts val="0"/>
              </a:spcBef>
              <a:spcAft>
                <a:spcPts val="0"/>
              </a:spcAft>
              <a:buClr>
                <a:srgbClr val="000000"/>
              </a:buClr>
              <a:buSzPts val="2400"/>
              <a:buFont typeface="Helvetica Neue"/>
              <a:buNone/>
            </a:pPr>
            <a:r>
              <a:rPr b="1" lang="zh-TW" sz="2400">
                <a:solidFill>
                  <a:schemeClr val="dk1"/>
                </a:solidFill>
                <a:latin typeface="Arial"/>
                <a:ea typeface="Arial"/>
                <a:cs typeface="Arial"/>
                <a:sym typeface="Arial"/>
              </a:rPr>
              <a:t>6</a:t>
            </a:r>
            <a:r>
              <a:rPr b="1" i="0" lang="zh-TW" sz="2400" u="none" cap="none" strike="noStrike">
                <a:solidFill>
                  <a:schemeClr val="dk1"/>
                </a:solidFill>
                <a:latin typeface="Arial"/>
                <a:ea typeface="Arial"/>
                <a:cs typeface="Arial"/>
                <a:sym typeface="Arial"/>
              </a:rPr>
              <a:t>. 決策樹系列 (</a:t>
            </a:r>
            <a:r>
              <a:rPr b="1" lang="zh-TW" sz="2400">
                <a:solidFill>
                  <a:schemeClr val="dk1"/>
                </a:solidFill>
                <a:latin typeface="Arial"/>
                <a:ea typeface="Arial"/>
                <a:cs typeface="Arial"/>
                <a:sym typeface="Arial"/>
              </a:rPr>
              <a:t>Decision tree</a:t>
            </a:r>
            <a:r>
              <a:rPr b="1" i="0" lang="zh-TW" sz="2400" u="none" cap="none" strike="noStrike">
                <a:solidFill>
                  <a:schemeClr val="dk1"/>
                </a:solidFill>
                <a:latin typeface="Arial"/>
                <a:ea typeface="Arial"/>
                <a:cs typeface="Arial"/>
                <a:sym typeface="Arial"/>
              </a:rPr>
              <a:t>)</a:t>
            </a:r>
            <a:r>
              <a:rPr b="1" i="0" lang="zh-TW" sz="2400" u="none" cap="none" strike="noStrike">
                <a:solidFill>
                  <a:srgbClr val="000000"/>
                </a:solidFill>
                <a:latin typeface="Arial"/>
                <a:ea typeface="Arial"/>
                <a:cs typeface="Arial"/>
                <a:sym typeface="Arial"/>
              </a:rPr>
              <a:t> </a:t>
            </a:r>
            <a:endParaRPr b="1" i="0" sz="18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b="1" lang="zh-TW" sz="1400">
                <a:latin typeface="Arial"/>
                <a:ea typeface="Arial"/>
                <a:cs typeface="Arial"/>
                <a:sym typeface="Arial"/>
              </a:rPr>
              <a:t>-</a:t>
            </a:r>
            <a:r>
              <a:rPr lang="zh-TW" sz="1400">
                <a:solidFill>
                  <a:schemeClr val="dk1"/>
                </a:solidFill>
                <a:latin typeface="Arial"/>
                <a:ea typeface="Arial"/>
                <a:cs typeface="Arial"/>
                <a:sym typeface="Arial"/>
              </a:rPr>
              <a:t>Decision tree</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-Information gain</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-Gain ratio</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-Gini index</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-Tree pruning</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lang="zh-TW" sz="1400">
                <a:solidFill>
                  <a:schemeClr val="dk1"/>
                </a:solidFill>
                <a:latin typeface="Arial"/>
                <a:ea typeface="Arial"/>
                <a:cs typeface="Arial"/>
                <a:sym typeface="Arial"/>
              </a:rPr>
              <a:t>-Miscellaneous topics</a:t>
            </a:r>
            <a:endParaRPr sz="1400">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rPr b="1" i="0" lang="zh-TW" sz="1400" u="none" cap="none" strike="noStrike">
                <a:solidFill>
                  <a:srgbClr val="000000"/>
                </a:solidFill>
                <a:latin typeface="Arial"/>
                <a:ea typeface="Arial"/>
                <a:cs typeface="Arial"/>
                <a:sym typeface="Arial"/>
              </a:rPr>
              <a:t>[實作] 決策樹 (Decision Tree)</a:t>
            </a:r>
            <a:endParaRPr b="1" i="0" sz="1400" u="none" cap="none" strike="noStrike">
              <a:solidFill>
                <a:schemeClr val="dk1"/>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t/>
            </a:r>
            <a:endParaRPr b="1" i="0" sz="18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t/>
            </a:r>
            <a:endParaRPr b="1" i="0" sz="18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2400"/>
              <a:buFont typeface="Helvetica Neue"/>
              <a:buNone/>
            </a:pPr>
            <a:r>
              <a:t/>
            </a:r>
            <a:endParaRPr b="1" i="0" sz="1800" u="none" cap="none" strike="noStrike">
              <a:solidFill>
                <a:srgbClr val="000000"/>
              </a:solidFill>
              <a:latin typeface="Arial"/>
              <a:ea typeface="Arial"/>
              <a:cs typeface="Arial"/>
              <a:sym typeface="Arial"/>
            </a:endParaRPr>
          </a:p>
        </p:txBody>
      </p:sp>
      <p:cxnSp>
        <p:nvCxnSpPr>
          <p:cNvPr id="139" name="Google Shape;139;p28"/>
          <p:cNvCxnSpPr/>
          <p:nvPr/>
        </p:nvCxnSpPr>
        <p:spPr>
          <a:xfrm>
            <a:off x="28575" y="2821575"/>
            <a:ext cx="3909000" cy="14700"/>
          </a:xfrm>
          <a:prstGeom prst="straightConnector1">
            <a:avLst/>
          </a:prstGeom>
          <a:noFill/>
          <a:ln cap="flat" cmpd="sng" w="76200">
            <a:solidFill>
              <a:srgbClr val="FF9900"/>
            </a:solidFill>
            <a:prstDash val="solid"/>
            <a:round/>
            <a:headEnd len="sm" w="sm" type="none"/>
            <a:tailEnd len="sm" w="sm" type="none"/>
          </a:ln>
        </p:spPr>
      </p:cxnSp>
      <p:sp>
        <p:nvSpPr>
          <p:cNvPr id="140" name="Google Shape;140;p28"/>
          <p:cNvSpPr txBox="1"/>
          <p:nvPr/>
        </p:nvSpPr>
        <p:spPr>
          <a:xfrm>
            <a:off x="95513" y="2263144"/>
            <a:ext cx="4232400" cy="493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決策樹實戰</a:t>
            </a:r>
            <a:endParaRPr b="1" i="0" sz="2400" u="none" cap="none" strike="noStrike">
              <a:solidFill>
                <a:schemeClr val="dk1"/>
              </a:solidFill>
              <a:latin typeface="Arial"/>
              <a:ea typeface="Arial"/>
              <a:cs typeface="Arial"/>
              <a:sym typeface="Arial"/>
            </a:endParaRPr>
          </a:p>
        </p:txBody>
      </p:sp>
      <p:sp>
        <p:nvSpPr>
          <p:cNvPr id="329" name="Google Shape;329;p55"/>
          <p:cNvSpPr txBox="1"/>
          <p:nvPr>
            <p:ph idx="4294967295" type="body"/>
          </p:nvPr>
        </p:nvSpPr>
        <p:spPr>
          <a:xfrm>
            <a:off x="227400" y="636850"/>
            <a:ext cx="8604900" cy="420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rPr b="0" i="0" lang="zh-TW" sz="2400" u="none" cap="none" strike="noStrike">
                <a:solidFill>
                  <a:srgbClr val="000000"/>
                </a:solidFill>
                <a:latin typeface="Arial"/>
                <a:ea typeface="Arial"/>
                <a:cs typeface="Arial"/>
                <a:sym typeface="Arial"/>
              </a:rPr>
              <a:t>              </a:t>
            </a:r>
            <a:r>
              <a:rPr b="0" i="0" lang="zh-TW" u="none" cap="none" strike="noStrike">
                <a:solidFill>
                  <a:srgbClr val="000000"/>
                </a:solidFill>
                <a:latin typeface="Arial"/>
                <a:ea typeface="Arial"/>
                <a:cs typeface="Arial"/>
                <a:sym typeface="Arial"/>
              </a:rPr>
              <a:t>*</a:t>
            </a:r>
            <a:r>
              <a:rPr b="0" i="0" lang="zh-TW" u="none" cap="none" strike="noStrike">
                <a:solidFill>
                  <a:schemeClr val="dk2"/>
                </a:solidFill>
                <a:latin typeface="Arial"/>
                <a:ea typeface="Arial"/>
                <a:cs typeface="Arial"/>
                <a:sym typeface="Arial"/>
              </a:rPr>
              <a:t>影片中 code 有誤：</a:t>
            </a:r>
            <a:r>
              <a:rPr b="1" i="0" lang="zh-TW" u="none" cap="none" strike="noStrike">
                <a:solidFill>
                  <a:srgbClr val="980000"/>
                </a:solidFill>
                <a:latin typeface="Arial"/>
                <a:ea typeface="Arial"/>
                <a:cs typeface="Arial"/>
                <a:sym typeface="Arial"/>
              </a:rPr>
              <a:t>accuracy_score(y_test, y_pred)</a:t>
            </a:r>
            <a:endParaRPr b="1" i="0" u="none" cap="none" strike="noStrike">
              <a:solidFill>
                <a:srgbClr val="980000"/>
              </a:solidFill>
              <a:latin typeface="Arial"/>
              <a:ea typeface="Arial"/>
              <a:cs typeface="Arial"/>
              <a:sym typeface="Arial"/>
            </a:endParaRPr>
          </a:p>
        </p:txBody>
      </p:sp>
      <p:pic>
        <p:nvPicPr>
          <p:cNvPr id="330" name="Google Shape;330;p55" title="session1 decision tree 2">
            <a:hlinkClick r:id="rId3"/>
          </p:cNvPr>
          <p:cNvPicPr preferRelativeResize="0"/>
          <p:nvPr/>
        </p:nvPicPr>
        <p:blipFill rotWithShape="1">
          <a:blip r:embed="rId4">
            <a:alphaModFix/>
          </a:blip>
          <a:srcRect b="0" l="0" r="0" t="0"/>
          <a:stretch/>
        </p:blipFill>
        <p:spPr>
          <a:xfrm>
            <a:off x="1262475" y="931553"/>
            <a:ext cx="6323700" cy="308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決策樹視覺化</a:t>
            </a:r>
            <a:endParaRPr b="1" i="0" sz="2400" u="none" cap="none" strike="noStrike">
              <a:solidFill>
                <a:schemeClr val="dk1"/>
              </a:solidFill>
              <a:latin typeface="Arial"/>
              <a:ea typeface="Arial"/>
              <a:cs typeface="Arial"/>
              <a:sym typeface="Arial"/>
            </a:endParaRPr>
          </a:p>
        </p:txBody>
      </p:sp>
      <p:sp>
        <p:nvSpPr>
          <p:cNvPr id="336" name="Google Shape;336;p56"/>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生成好的樹，可以用額外的套件 graphviz，自動從 code 繪製成圖形，讓我們了解決策樹究竟學到了甚麼決策</a:t>
            </a:r>
            <a:endParaRPr b="0" i="0" sz="2400" u="none" cap="none" strike="noStrike">
              <a:solidFill>
                <a:srgbClr val="000000"/>
              </a:solidFill>
              <a:latin typeface="Arial"/>
              <a:ea typeface="Arial"/>
              <a:cs typeface="Arial"/>
              <a:sym typeface="Arial"/>
            </a:endParaRPr>
          </a:p>
        </p:txBody>
      </p:sp>
      <p:pic>
        <p:nvPicPr>
          <p:cNvPr id="337" name="Google Shape;337;p56"/>
          <p:cNvPicPr preferRelativeResize="0"/>
          <p:nvPr/>
        </p:nvPicPr>
        <p:blipFill rotWithShape="1">
          <a:blip r:embed="rId3">
            <a:alphaModFix/>
          </a:blip>
          <a:srcRect b="0" l="0" r="0" t="0"/>
          <a:stretch/>
        </p:blipFill>
        <p:spPr>
          <a:xfrm>
            <a:off x="1817150" y="1935275"/>
            <a:ext cx="5750301" cy="3125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決策樹小結</a:t>
            </a:r>
            <a:endParaRPr b="1" i="0" sz="2400" u="none" cap="none" strike="noStrike">
              <a:solidFill>
                <a:schemeClr val="dk1"/>
              </a:solidFill>
              <a:latin typeface="Arial"/>
              <a:ea typeface="Arial"/>
              <a:cs typeface="Arial"/>
              <a:sym typeface="Arial"/>
            </a:endParaRPr>
          </a:p>
        </p:txBody>
      </p:sp>
      <p:pic>
        <p:nvPicPr>
          <p:cNvPr id="343" name="Google Shape;343;p57" title="session1 decision tree 3">
            <a:hlinkClick r:id="rId3"/>
          </p:cNvPr>
          <p:cNvPicPr preferRelativeResize="0"/>
          <p:nvPr/>
        </p:nvPicPr>
        <p:blipFill rotWithShape="1">
          <a:blip r:embed="rId4">
            <a:alphaModFix/>
          </a:blip>
          <a:srcRect b="0" l="0" r="0" t="0"/>
          <a:stretch/>
        </p:blipFill>
        <p:spPr>
          <a:xfrm>
            <a:off x="924650" y="975375"/>
            <a:ext cx="7618000" cy="38117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8"/>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 Summary</a:t>
            </a:r>
            <a:endParaRPr b="1" i="0" sz="2400" u="none" cap="none" strike="noStrike">
              <a:solidFill>
                <a:schemeClr val="dk1"/>
              </a:solidFill>
              <a:latin typeface="Arial"/>
              <a:ea typeface="Arial"/>
              <a:cs typeface="Arial"/>
              <a:sym typeface="Arial"/>
            </a:endParaRPr>
          </a:p>
        </p:txBody>
      </p:sp>
      <p:sp>
        <p:nvSpPr>
          <p:cNvPr id="349" name="Google Shape;349;p58"/>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掃過所有 feature 與對應的值將資料做切分</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希望資料盡可能分開，透過切分後的資料純度(Gini or Entropy) 來衡量</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如果不對決策樹進行任何限制 (樹的深度、葉子至少要有多少樣本)，容易造成 Overfitting</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透過 feature importance 來排序重要性</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決策樹進化! Ensemble</a:t>
            </a:r>
            <a:endParaRPr b="1" i="0" sz="2400" u="none" cap="none" strike="noStrike">
              <a:solidFill>
                <a:schemeClr val="dk1"/>
              </a:solidFill>
              <a:latin typeface="Arial"/>
              <a:ea typeface="Arial"/>
              <a:cs typeface="Arial"/>
              <a:sym typeface="Arial"/>
            </a:endParaRPr>
          </a:p>
        </p:txBody>
      </p:sp>
      <p:sp>
        <p:nvSpPr>
          <p:cNvPr id="355" name="Google Shape;355;p59"/>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決策樹有著非常容易被理解的優點，但是通常預測結果不會那麼準確</a:t>
            </a:r>
            <a:endParaRPr b="0" i="0" sz="2400" u="none" cap="none" strike="noStrike">
              <a:solidFill>
                <a:srgbClr val="000000"/>
              </a:solidFill>
              <a:latin typeface="Arial"/>
              <a:ea typeface="Arial"/>
              <a:cs typeface="Arial"/>
              <a:sym typeface="Arial"/>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之後的學者想出方法，把樹結合起來 (ensemble) 做改進</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1" i="0" lang="zh-TW" sz="2000" u="none" cap="none" strike="noStrike">
                <a:solidFill>
                  <a:srgbClr val="000000"/>
                </a:solidFill>
                <a:latin typeface="Arial"/>
                <a:ea typeface="Arial"/>
                <a:cs typeface="Arial"/>
                <a:sym typeface="Arial"/>
              </a:rPr>
              <a:t>Bagging (Bootstrap aggregating)</a:t>
            </a:r>
            <a:r>
              <a:rPr b="0" i="0" lang="zh-TW" sz="2000" u="none" cap="none" strike="noStrike">
                <a:solidFill>
                  <a:srgbClr val="000000"/>
                </a:solidFill>
                <a:latin typeface="Arial"/>
                <a:ea typeface="Arial"/>
                <a:cs typeface="Arial"/>
                <a:sym typeface="Arial"/>
              </a:rPr>
              <a:t>: Fit many large trees to bootstrap-resampled versions of the training data, and classify by majority vote.</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1" i="0" lang="zh-TW" sz="2000" u="none" cap="none" strike="noStrike">
                <a:solidFill>
                  <a:srgbClr val="000000"/>
                </a:solidFill>
                <a:latin typeface="Arial"/>
                <a:ea typeface="Arial"/>
                <a:cs typeface="Arial"/>
                <a:sym typeface="Arial"/>
              </a:rPr>
              <a:t>Boosting</a:t>
            </a:r>
            <a:r>
              <a:rPr b="0" i="0" lang="zh-TW" sz="2000" u="none" cap="none" strike="noStrike">
                <a:solidFill>
                  <a:srgbClr val="000000"/>
                </a:solidFill>
                <a:latin typeface="Arial"/>
                <a:ea typeface="Arial"/>
                <a:cs typeface="Arial"/>
                <a:sym typeface="Arial"/>
              </a:rPr>
              <a:t>: Fit many large or small trees to reweighted versions of the training data. Classify by weighted majority vote.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練習 </a:t>
            </a:r>
            <a:r>
              <a:rPr b="1" i="0" lang="zh-TW" sz="2400" u="none" cap="none" strike="noStrike">
                <a:solidFill>
                  <a:srgbClr val="0000FF"/>
                </a:solidFill>
                <a:latin typeface="Arial"/>
                <a:ea typeface="Arial"/>
                <a:cs typeface="Arial"/>
                <a:sym typeface="Arial"/>
              </a:rPr>
              <a:t>decision_tree_example.ipynb</a:t>
            </a:r>
            <a:endParaRPr b="1" i="0" sz="2400" u="none" cap="none" strike="noStrike">
              <a:solidFill>
                <a:schemeClr val="dk1"/>
              </a:solidFill>
              <a:latin typeface="Arial"/>
              <a:ea typeface="Arial"/>
              <a:cs typeface="Arial"/>
              <a:sym typeface="Arial"/>
            </a:endParaRPr>
          </a:p>
        </p:txBody>
      </p:sp>
      <p:sp>
        <p:nvSpPr>
          <p:cNvPr id="361" name="Google Shape;361;p60"/>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none" cap="none" strike="noStrike">
                <a:solidFill>
                  <a:srgbClr val="000000"/>
                </a:solidFill>
                <a:latin typeface="Arial"/>
                <a:ea typeface="Arial"/>
                <a:cs typeface="Arial"/>
                <a:sym typeface="Arial"/>
              </a:rPr>
              <a:t>請使用 Iris Dataset，建立決策樹模型，試著更改 Decision Tree 中的 </a:t>
            </a:r>
            <a:r>
              <a:rPr b="1" i="0" lang="zh-TW" sz="2400" u="none" cap="none" strike="noStrike">
                <a:solidFill>
                  <a:srgbClr val="000000"/>
                </a:solidFill>
                <a:latin typeface="Arial"/>
                <a:ea typeface="Arial"/>
                <a:cs typeface="Arial"/>
                <a:sym typeface="Arial"/>
              </a:rPr>
              <a:t>criterion, max_depth, min_samples_split</a:t>
            </a:r>
            <a:r>
              <a:rPr b="0" i="0" lang="zh-TW" sz="2400" u="none" cap="none" strike="noStrike">
                <a:solidFill>
                  <a:srgbClr val="000000"/>
                </a:solidFill>
                <a:latin typeface="Arial"/>
                <a:ea typeface="Arial"/>
                <a:cs typeface="Arial"/>
                <a:sym typeface="Arial"/>
              </a:rPr>
              <a:t> 等參數，並評估不同的參數是否會影響以下結果</a:t>
            </a:r>
            <a:endParaRPr b="0" i="0" sz="24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training error / loss</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testing error / loss</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zh-TW" sz="2000" u="none" cap="none" strike="noStrike">
                <a:solidFill>
                  <a:srgbClr val="000000"/>
                </a:solidFill>
                <a:latin typeface="Arial"/>
                <a:ea typeface="Arial"/>
                <a:cs typeface="Arial"/>
                <a:sym typeface="Arial"/>
              </a:rPr>
              <a:t>training speed (可用 %%timeit 計算 cell 執行的速度）</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chemeClr val="dk2"/>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362" name="Google Shape;362;p60"/>
          <p:cNvPicPr preferRelativeResize="0"/>
          <p:nvPr/>
        </p:nvPicPr>
        <p:blipFill rotWithShape="1">
          <a:blip r:embed="rId3">
            <a:alphaModFix/>
          </a:blip>
          <a:srcRect b="0" l="0" r="0" t="0"/>
          <a:stretch/>
        </p:blipFill>
        <p:spPr>
          <a:xfrm>
            <a:off x="5686476" y="288600"/>
            <a:ext cx="331999" cy="35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Write a Decision Tree from Scratch  (optional, but 推薦)</a:t>
            </a:r>
            <a:endParaRPr b="1" i="0" sz="2400" u="none" cap="none" strike="noStrike">
              <a:solidFill>
                <a:schemeClr val="dk1"/>
              </a:solidFill>
              <a:latin typeface="Arial"/>
              <a:ea typeface="Arial"/>
              <a:cs typeface="Arial"/>
              <a:sym typeface="Arial"/>
            </a:endParaRPr>
          </a:p>
        </p:txBody>
      </p:sp>
      <p:pic>
        <p:nvPicPr>
          <p:cNvPr descr="Hey everyone! Glad to be back! Decision Tree classifiers are intuitive, interpretable, and one of my favorite supervised learning algorithms. In this episode, I’ll walk you through writing a Decision Tree classifier from scratch, in pure Python. I’ll introduce concepts including Decision Tree Learning, Gini Impurity, and Information Gain. Then, we’ll code it all up. Understanding how to accomplish this was helpful to me when I studied Machine Learning for the first time, and I hope it will prove useful to you as well.  You can find the code from this video here:  https://goo.gl/UdZoNr https://goo.gl/ZpWYzt  Books!  Hands-On Machine Learning with Scikit-Learn and TensorFlow https://goo.gl/kM0anQ  Follow Josh on Twitter: https://twitter.com/random_forests  Check out more Machine Learning Recipes here: https://goo.gl/KewA03  Subscribe to the Google Developers channel: http://goo.gl/mQyv5L" id="368" name="Google Shape;368;p61" title="Let’s Write a Decision Tree Classifier from Scratch - Machine Learning Recipes #8">
            <a:hlinkClick r:id="rId3"/>
          </p:cNvPr>
          <p:cNvPicPr preferRelativeResize="0"/>
          <p:nvPr/>
        </p:nvPicPr>
        <p:blipFill rotWithShape="1">
          <a:blip r:embed="rId4">
            <a:alphaModFix/>
          </a:blip>
          <a:srcRect b="0" l="0" r="0" t="0"/>
          <a:stretch/>
        </p:blipFill>
        <p:spPr>
          <a:xfrm>
            <a:off x="1038663" y="975375"/>
            <a:ext cx="7066675" cy="37521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補充閱讀</a:t>
            </a:r>
            <a:endParaRPr b="1" i="0" sz="2400" u="none" cap="none" strike="noStrike">
              <a:solidFill>
                <a:schemeClr val="dk1"/>
              </a:solidFill>
              <a:latin typeface="Arial"/>
              <a:ea typeface="Arial"/>
              <a:cs typeface="Arial"/>
              <a:sym typeface="Arial"/>
            </a:endParaRPr>
          </a:p>
        </p:txBody>
      </p:sp>
      <p:sp>
        <p:nvSpPr>
          <p:cNvPr id="374" name="Google Shape;374;p62"/>
          <p:cNvSpPr txBox="1"/>
          <p:nvPr>
            <p:ph idx="4294967295" type="body"/>
          </p:nvPr>
        </p:nvSpPr>
        <p:spPr>
          <a:xfrm>
            <a:off x="311700" y="975375"/>
            <a:ext cx="8723100" cy="387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b="0" i="0" lang="zh-TW" sz="2400" u="none" cap="none" strike="noStrike">
                <a:solidFill>
                  <a:schemeClr val="dk2"/>
                </a:solidFill>
                <a:latin typeface="Arial"/>
                <a:ea typeface="Arial"/>
                <a:cs typeface="Arial"/>
                <a:sym typeface="Arial"/>
              </a:rPr>
              <a:t>如果前面助教講的影片你都聽不懂，肯定是因為助教講的不夠清楚，只好幫各位找一些寫的不錯的文章，給大家參考</a:t>
            </a:r>
            <a:endParaRPr b="0" i="0" sz="2400" u="none" cap="none" strike="noStrike">
              <a:solidFill>
                <a:schemeClr val="dk2"/>
              </a:solidFill>
              <a:latin typeface="Arial"/>
              <a:ea typeface="Arial"/>
              <a:cs typeface="Arial"/>
              <a:sym typeface="Arial"/>
            </a:endParaRPr>
          </a:p>
          <a:p>
            <a:pPr indent="-381000" lvl="1" marL="914400" marR="0" rtl="0" algn="l">
              <a:lnSpc>
                <a:spcPct val="104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3"/>
              </a:rPr>
              <a:t>決策樹 (Decision Tree)</a:t>
            </a:r>
            <a:r>
              <a:rPr b="0" i="0" lang="zh-TW" sz="2400" u="none" cap="none" strike="noStrike">
                <a:solidFill>
                  <a:schemeClr val="dk2"/>
                </a:solidFill>
                <a:latin typeface="Arial"/>
                <a:ea typeface="Arial"/>
                <a:cs typeface="Arial"/>
                <a:sym typeface="Arial"/>
              </a:rPr>
              <a:t> - 中文</a:t>
            </a:r>
            <a:endParaRPr b="0" i="0" sz="2400" u="none" cap="none" strike="noStrike">
              <a:solidFill>
                <a:schemeClr val="dk2"/>
              </a:solidFill>
              <a:latin typeface="Arial"/>
              <a:ea typeface="Arial"/>
              <a:cs typeface="Arial"/>
              <a:sym typeface="Arial"/>
            </a:endParaRPr>
          </a:p>
          <a:p>
            <a:pPr indent="-381000" lvl="1" marL="914400" marR="0" rtl="0" algn="l">
              <a:lnSpc>
                <a:spcPct val="115000"/>
              </a:lnSpc>
              <a:spcBef>
                <a:spcPts val="0"/>
              </a:spcBef>
              <a:spcAft>
                <a:spcPts val="0"/>
              </a:spcAft>
              <a:buClr>
                <a:schemeClr val="dk2"/>
              </a:buClr>
              <a:buSzPts val="2400"/>
              <a:buFont typeface="Arial"/>
              <a:buChar char="○"/>
            </a:pPr>
            <a:r>
              <a:rPr b="0" i="0" lang="zh-TW" sz="2400" u="sng" cap="none" strike="noStrike">
                <a:solidFill>
                  <a:schemeClr val="hlink"/>
                </a:solidFill>
                <a:latin typeface="Arial"/>
                <a:ea typeface="Arial"/>
                <a:cs typeface="Arial"/>
                <a:sym typeface="Arial"/>
                <a:hlinkClick r:id="rId4"/>
              </a:rPr>
              <a:t>how decision tree works</a:t>
            </a:r>
            <a:r>
              <a:rPr b="0" i="0" lang="zh-TW" sz="2400" u="none" cap="none" strike="noStrike">
                <a:solidFill>
                  <a:schemeClr val="dk2"/>
                </a:solidFill>
                <a:latin typeface="Arial"/>
                <a:ea typeface="Arial"/>
                <a:cs typeface="Arial"/>
                <a:sym typeface="Arial"/>
              </a:rPr>
              <a:t> - 英文</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1" i="0" lang="zh-TW" sz="2400" u="none" cap="none" strike="noStrike">
                <a:solidFill>
                  <a:schemeClr val="dk1"/>
                </a:solidFill>
                <a:latin typeface="Arial"/>
                <a:ea typeface="Arial"/>
                <a:cs typeface="Arial"/>
                <a:sym typeface="Arial"/>
              </a:rPr>
              <a:t>思考問題</a:t>
            </a:r>
            <a:endParaRPr b="1" i="0" sz="2400" u="none" cap="none" strike="noStrike">
              <a:solidFill>
                <a:schemeClr val="dk1"/>
              </a:solidFill>
              <a:latin typeface="Arial"/>
              <a:ea typeface="Arial"/>
              <a:cs typeface="Arial"/>
              <a:sym typeface="Arial"/>
            </a:endParaRPr>
          </a:p>
        </p:txBody>
      </p:sp>
      <p:sp>
        <p:nvSpPr>
          <p:cNvPr id="380" name="Google Shape;380;p63"/>
          <p:cNvSpPr txBox="1"/>
          <p:nvPr>
            <p:ph idx="4294967295"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在分類問題中，若沒有任何限制，決策樹有辦法把訓練資料的 loss 完全降成 0 嗎？</a:t>
            </a:r>
            <a:endParaRPr b="0" i="0" sz="3000" u="none" cap="none" strike="noStrike">
              <a:solidFill>
                <a:srgbClr val="000000"/>
              </a:solidFill>
              <a:latin typeface="Arial"/>
              <a:ea typeface="Arial"/>
              <a:cs typeface="Arial"/>
              <a:sym typeface="Arial"/>
            </a:endParaRPr>
          </a:p>
          <a:p>
            <a:pPr indent="-419100" lvl="0" marL="457200" marR="0" rtl="0" algn="l">
              <a:lnSpc>
                <a:spcPct val="115000"/>
              </a:lnSpc>
              <a:spcBef>
                <a:spcPts val="0"/>
              </a:spcBef>
              <a:spcAft>
                <a:spcPts val="0"/>
              </a:spcAft>
              <a:buClr>
                <a:srgbClr val="000000"/>
              </a:buClr>
              <a:buSzPts val="3000"/>
              <a:buFont typeface="Arial"/>
              <a:buChar char="●"/>
            </a:pPr>
            <a:r>
              <a:rPr b="0" i="0" lang="zh-TW" sz="3000" u="none" cap="none" strike="noStrike">
                <a:solidFill>
                  <a:srgbClr val="000000"/>
                </a:solidFill>
                <a:latin typeface="Arial"/>
                <a:ea typeface="Arial"/>
                <a:cs typeface="Arial"/>
                <a:sym typeface="Arial"/>
              </a:rPr>
              <a:t>決策樹做分類問題時，資料的不純度比較容易計算 </a:t>
            </a:r>
            <a:r>
              <a:rPr b="0" i="0" lang="zh-TW" sz="2400" u="none" cap="none" strike="noStrike">
                <a:solidFill>
                  <a:srgbClr val="000000"/>
                </a:solidFill>
                <a:latin typeface="Arial"/>
                <a:ea typeface="Arial"/>
                <a:cs typeface="Arial"/>
                <a:sym typeface="Arial"/>
              </a:rPr>
              <a:t>(是否屬於同一個類別)</a:t>
            </a:r>
            <a:r>
              <a:rPr b="0" i="0" lang="zh-TW" sz="3000" u="none" cap="none" strike="noStrike">
                <a:solidFill>
                  <a:srgbClr val="000000"/>
                </a:solidFill>
                <a:latin typeface="Arial"/>
                <a:ea typeface="Arial"/>
                <a:cs typeface="Arial"/>
                <a:sym typeface="Arial"/>
              </a:rPr>
              <a:t>。那如果變成回歸問題，這時切分後的資料不純度該如何計算？樹建置完成後，又該如何進行預測呢？</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443650" y="113375"/>
            <a:ext cx="8143500" cy="5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1A1A1A"/>
              </a:buClr>
              <a:buSzPts val="2400"/>
              <a:buFont typeface="Arial"/>
              <a:buNone/>
            </a:pPr>
            <a:r>
              <a:rPr b="0" i="0" lang="zh-TW" sz="2400" u="none" cap="none" strike="noStrike">
                <a:solidFill>
                  <a:srgbClr val="1A1A1A"/>
                </a:solidFill>
                <a:latin typeface="Arial"/>
                <a:ea typeface="Arial"/>
                <a:cs typeface="Arial"/>
                <a:sym typeface="Arial"/>
              </a:rPr>
              <a:t>Code 放在Hub中的course內</a:t>
            </a:r>
            <a:endParaRPr b="0" i="0" sz="2400" u="none" cap="none" strike="noStrike">
              <a:solidFill>
                <a:srgbClr val="1A1A1A"/>
              </a:solidFill>
              <a:latin typeface="Arial"/>
              <a:ea typeface="Arial"/>
              <a:cs typeface="Arial"/>
              <a:sym typeface="Arial"/>
            </a:endParaRPr>
          </a:p>
        </p:txBody>
      </p:sp>
      <p:sp>
        <p:nvSpPr>
          <p:cNvPr id="146" name="Google Shape;146;p29"/>
          <p:cNvSpPr txBox="1"/>
          <p:nvPr/>
        </p:nvSpPr>
        <p:spPr>
          <a:xfrm>
            <a:off x="741400" y="1056500"/>
            <a:ext cx="8280300" cy="280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zh-TW" sz="2400">
                <a:solidFill>
                  <a:schemeClr val="dk1"/>
                </a:solidFill>
              </a:rPr>
              <a:t>為維護課程資料，courses中的檔案皆為read-only，如需修改請cp至自身環境中</a:t>
            </a:r>
            <a:endParaRPr sz="2400">
              <a:solidFill>
                <a:schemeClr val="dk1"/>
              </a:solidFill>
            </a:endParaRPr>
          </a:p>
          <a:p>
            <a:pPr indent="-381000" lvl="0" marL="457200" rtl="0" algn="l">
              <a:spcBef>
                <a:spcPts val="0"/>
              </a:spcBef>
              <a:spcAft>
                <a:spcPts val="0"/>
              </a:spcAft>
              <a:buClr>
                <a:schemeClr val="dk1"/>
              </a:buClr>
              <a:buSzPts val="2400"/>
              <a:buChar char="●"/>
            </a:pPr>
            <a:r>
              <a:rPr lang="zh-TW" sz="2400">
                <a:solidFill>
                  <a:schemeClr val="dk1"/>
                </a:solidFill>
              </a:rPr>
              <a:t>打開terminal，輸入</a:t>
            </a:r>
            <a:endParaRPr sz="2400">
              <a:solidFill>
                <a:schemeClr val="dk1"/>
              </a:solidFill>
            </a:endParaRPr>
          </a:p>
          <a:p>
            <a:pPr indent="0" lvl="0" marL="0" rtl="0" algn="l">
              <a:spcBef>
                <a:spcPts val="0"/>
              </a:spcBef>
              <a:spcAft>
                <a:spcPts val="0"/>
              </a:spcAft>
              <a:buClr>
                <a:schemeClr val="dk1"/>
              </a:buClr>
              <a:buSzPts val="2400"/>
              <a:buFont typeface="Arial"/>
              <a:buNone/>
            </a:pPr>
            <a:r>
              <a:t/>
            </a:r>
            <a:endParaRPr sz="2400">
              <a:solidFill>
                <a:schemeClr val="dk1"/>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courses-tpe/Machine_Learning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courses-hsi/Machine_Learning</a:t>
            </a:r>
            <a:r>
              <a:rPr lang="zh-TW" sz="2400">
                <a:solidFill>
                  <a:schemeClr val="dk1"/>
                </a:solidFill>
              </a:rPr>
              <a:t> </a:t>
            </a:r>
            <a:r>
              <a:rPr lang="zh-TW" sz="2400">
                <a:solidFill>
                  <a:srgbClr val="3C78D8"/>
                </a:solidFill>
              </a:rPr>
              <a:t>&lt;存放至本機的名稱&gt;</a:t>
            </a:r>
            <a:endParaRPr sz="2400">
              <a:solidFill>
                <a:srgbClr val="3C78D8"/>
              </a:solidFill>
            </a:endParaRPr>
          </a:p>
          <a:p>
            <a:pPr indent="0" lvl="0" marL="0" rtl="0" algn="l">
              <a:spcBef>
                <a:spcPts val="0"/>
              </a:spcBef>
              <a:spcAft>
                <a:spcPts val="0"/>
              </a:spcAft>
              <a:buClr>
                <a:schemeClr val="dk1"/>
              </a:buClr>
              <a:buSzPts val="2400"/>
              <a:buFont typeface="Arial"/>
              <a:buNone/>
            </a:pPr>
            <a:r>
              <a:rPr lang="zh-TW" sz="2400">
                <a:solidFill>
                  <a:srgbClr val="FF0000"/>
                </a:solidFill>
              </a:rPr>
              <a:t>   cp -r</a:t>
            </a:r>
            <a:r>
              <a:rPr lang="zh-TW" sz="2400">
                <a:solidFill>
                  <a:schemeClr val="dk1"/>
                </a:solidFill>
              </a:rPr>
              <a:t> </a:t>
            </a:r>
            <a:r>
              <a:rPr lang="zh-TW" sz="2400">
                <a:solidFill>
                  <a:srgbClr val="38761D"/>
                </a:solidFill>
              </a:rPr>
              <a:t>courses-txg/Machine_Learning</a:t>
            </a:r>
            <a:r>
              <a:rPr lang="zh-TW" sz="2400">
                <a:solidFill>
                  <a:schemeClr val="dk1"/>
                </a:solidFill>
              </a:rPr>
              <a:t> </a:t>
            </a:r>
            <a:r>
              <a:rPr lang="zh-TW" sz="2400">
                <a:solidFill>
                  <a:srgbClr val="3C78D8"/>
                </a:solidFill>
              </a:rPr>
              <a:t>&lt;存放至本機的名稱&gt;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1065225" y="1544825"/>
            <a:ext cx="6568500" cy="7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Chapter </a:t>
            </a:r>
            <a:r>
              <a:rPr b="1" lang="zh-TW" sz="3600"/>
              <a:t>6</a:t>
            </a:r>
            <a:r>
              <a:rPr b="1" i="0" lang="zh-TW" sz="3600" u="none" cap="none" strike="noStrike">
                <a:solidFill>
                  <a:srgbClr val="56BADC"/>
                </a:solidFill>
                <a:latin typeface="Arial"/>
                <a:ea typeface="Arial"/>
                <a:cs typeface="Arial"/>
                <a:sym typeface="Arial"/>
              </a:rPr>
              <a:t>   決策樹 </a:t>
            </a:r>
            <a:endParaRPr b="1" i="0" sz="3600" u="none" cap="none" strike="noStrike">
              <a:solidFill>
                <a:srgbClr val="56BADC"/>
              </a:solidFill>
              <a:latin typeface="Arial"/>
              <a:ea typeface="Arial"/>
              <a:cs typeface="Arial"/>
              <a:sym typeface="Arial"/>
            </a:endParaRPr>
          </a:p>
          <a:p>
            <a:pPr indent="0" lvl="0" marL="0" marR="0" rtl="0" algn="l">
              <a:lnSpc>
                <a:spcPct val="100000"/>
              </a:lnSpc>
              <a:spcBef>
                <a:spcPts val="0"/>
              </a:spcBef>
              <a:spcAft>
                <a:spcPts val="0"/>
              </a:spcAft>
              <a:buClr>
                <a:srgbClr val="56BADC"/>
              </a:buClr>
              <a:buSzPts val="4800"/>
              <a:buFont typeface="Arial"/>
              <a:buNone/>
            </a:pPr>
            <a:r>
              <a:rPr b="1" i="0" lang="zh-TW" sz="3600" u="none" cap="none" strike="noStrike">
                <a:solidFill>
                  <a:srgbClr val="56BADC"/>
                </a:solidFill>
                <a:latin typeface="Arial"/>
                <a:ea typeface="Arial"/>
                <a:cs typeface="Arial"/>
                <a:sym typeface="Arial"/>
              </a:rPr>
              <a:t>(</a:t>
            </a:r>
            <a:r>
              <a:rPr b="1" lang="zh-TW" sz="3600"/>
              <a:t>Decision tree</a:t>
            </a:r>
            <a:r>
              <a:rPr b="1" i="0" lang="zh-TW" sz="3600" u="none" cap="none" strike="noStrike">
                <a:solidFill>
                  <a:srgbClr val="56BADC"/>
                </a:solidFill>
                <a:latin typeface="Arial"/>
                <a:ea typeface="Arial"/>
                <a:cs typeface="Arial"/>
                <a:sym typeface="Arial"/>
              </a:rPr>
              <a:t>)</a:t>
            </a:r>
            <a:endParaRPr/>
          </a:p>
        </p:txBody>
      </p:sp>
      <p:sp>
        <p:nvSpPr>
          <p:cNvPr id="152" name="Google Shape;152;p30"/>
          <p:cNvSpPr txBox="1"/>
          <p:nvPr/>
        </p:nvSpPr>
        <p:spPr>
          <a:xfrm>
            <a:off x="2686950" y="3844125"/>
            <a:ext cx="5591100" cy="88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範例程式(example)的檔名會以</a:t>
            </a:r>
            <a:r>
              <a:rPr b="1" i="0" lang="zh-TW" sz="1400" u="none" cap="none" strike="noStrike">
                <a:solidFill>
                  <a:srgbClr val="0000FF"/>
                </a:solidFill>
                <a:latin typeface="Arial"/>
                <a:ea typeface="Arial"/>
                <a:cs typeface="Arial"/>
                <a:sym typeface="Arial"/>
              </a:rPr>
              <a:t>藍色字體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練習(exercise)的檔案以</a:t>
            </a:r>
            <a:r>
              <a:rPr b="1" i="0" lang="zh-TW" sz="1400" u="none" cap="none" strike="noStrike">
                <a:solidFill>
                  <a:srgbClr val="FF0000"/>
                </a:solidFill>
                <a:latin typeface="Arial"/>
                <a:ea typeface="Arial"/>
                <a:cs typeface="Arial"/>
                <a:sym typeface="Arial"/>
              </a:rPr>
              <a:t>紅色字體</a:t>
            </a:r>
            <a:r>
              <a:rPr b="0" i="0" lang="zh-TW" sz="1400" u="none" cap="none" strike="noStrike">
                <a:solidFill>
                  <a:srgbClr val="000000"/>
                </a:solidFill>
                <a:latin typeface="Arial"/>
                <a:ea typeface="Arial"/>
                <a:cs typeface="Arial"/>
                <a:sym typeface="Arial"/>
              </a:rPr>
              <a:t>顯示且旁邊附上</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06-1: Decision tree</a:t>
            </a:r>
            <a:endParaRPr b="1" i="0" sz="2400" u="none" cap="none" strike="noStrike">
              <a:solidFill>
                <a:schemeClr val="dk1"/>
              </a:solidFill>
              <a:latin typeface="Arial"/>
              <a:ea typeface="Arial"/>
              <a:cs typeface="Arial"/>
              <a:sym typeface="Arial"/>
            </a:endParaRPr>
          </a:p>
        </p:txBody>
      </p:sp>
      <p:pic>
        <p:nvPicPr>
          <p:cNvPr id="158" name="Google Shape;158;p31"/>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59" name="Google Shape;159;p31" title="06 1 dt intro">
            <a:hlinkClick r:id="rId4"/>
          </p:cNvPr>
          <p:cNvPicPr preferRelativeResize="0"/>
          <p:nvPr/>
        </p:nvPicPr>
        <p:blipFill>
          <a:blip r:embed="rId5">
            <a:alphaModFix/>
          </a:blip>
          <a:stretch>
            <a:fillRect/>
          </a:stretch>
        </p:blipFill>
        <p:spPr>
          <a:xfrm>
            <a:off x="2286000" y="1127544"/>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06-2: Information gain</a:t>
            </a:r>
            <a:endParaRPr b="1" i="0" sz="2400" u="none" cap="none" strike="noStrike">
              <a:solidFill>
                <a:schemeClr val="dk1"/>
              </a:solidFill>
              <a:latin typeface="Arial"/>
              <a:ea typeface="Arial"/>
              <a:cs typeface="Arial"/>
              <a:sym typeface="Arial"/>
            </a:endParaRPr>
          </a:p>
        </p:txBody>
      </p:sp>
      <p:pic>
        <p:nvPicPr>
          <p:cNvPr id="165" name="Google Shape;165;p32"/>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66" name="Google Shape;166;p32" title="06 2 info gain">
            <a:hlinkClick r:id="rId4"/>
          </p:cNvPr>
          <p:cNvPicPr preferRelativeResize="0"/>
          <p:nvPr/>
        </p:nvPicPr>
        <p:blipFill>
          <a:blip r:embed="rId5">
            <a:alphaModFix/>
          </a:blip>
          <a:stretch>
            <a:fillRect/>
          </a:stretch>
        </p:blipFill>
        <p:spPr>
          <a:xfrm>
            <a:off x="2286000" y="1159544"/>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06-3: Quiz</a:t>
            </a:r>
            <a:endParaRPr b="1" i="0" sz="2400" u="none" cap="none" strike="noStrike">
              <a:solidFill>
                <a:schemeClr val="dk1"/>
              </a:solidFill>
              <a:latin typeface="Arial"/>
              <a:ea typeface="Arial"/>
              <a:cs typeface="Arial"/>
              <a:sym typeface="Arial"/>
            </a:endParaRPr>
          </a:p>
        </p:txBody>
      </p:sp>
      <p:pic>
        <p:nvPicPr>
          <p:cNvPr id="172" name="Google Shape;172;p33"/>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73" name="Google Shape;173;p33" title="06 3 quiz">
            <a:hlinkClick r:id="rId4"/>
          </p:cNvPr>
          <p:cNvPicPr preferRelativeResize="0"/>
          <p:nvPr/>
        </p:nvPicPr>
        <p:blipFill>
          <a:blip r:embed="rId5">
            <a:alphaModFix/>
          </a:blip>
          <a:stretch>
            <a:fillRect/>
          </a:stretch>
        </p:blipFill>
        <p:spPr>
          <a:xfrm>
            <a:off x="2286000" y="1223569"/>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zh-TW">
                <a:solidFill>
                  <a:schemeClr val="dk1"/>
                </a:solidFill>
              </a:rPr>
              <a:t>06-4: Answer</a:t>
            </a:r>
            <a:endParaRPr b="1" i="0" sz="2400" u="none" cap="none" strike="noStrike">
              <a:solidFill>
                <a:schemeClr val="dk1"/>
              </a:solidFill>
              <a:latin typeface="Arial"/>
              <a:ea typeface="Arial"/>
              <a:cs typeface="Arial"/>
              <a:sym typeface="Arial"/>
            </a:endParaRPr>
          </a:p>
        </p:txBody>
      </p:sp>
      <p:pic>
        <p:nvPicPr>
          <p:cNvPr id="179" name="Google Shape;179;p34"/>
          <p:cNvPicPr preferRelativeResize="0"/>
          <p:nvPr/>
        </p:nvPicPr>
        <p:blipFill rotWithShape="1">
          <a:blip r:embed="rId3">
            <a:alphaModFix/>
          </a:blip>
          <a:srcRect b="62303" l="58727" r="7492" t="0"/>
          <a:stretch/>
        </p:blipFill>
        <p:spPr>
          <a:xfrm>
            <a:off x="7830275" y="0"/>
            <a:ext cx="1313725" cy="1540900"/>
          </a:xfrm>
          <a:prstGeom prst="rect">
            <a:avLst/>
          </a:prstGeom>
          <a:noFill/>
          <a:ln>
            <a:noFill/>
          </a:ln>
        </p:spPr>
      </p:pic>
      <p:pic>
        <p:nvPicPr>
          <p:cNvPr id="180" name="Google Shape;180;p34" title="06 4 answer">
            <a:hlinkClick r:id="rId4"/>
          </p:cNvPr>
          <p:cNvPicPr preferRelativeResize="0"/>
          <p:nvPr/>
        </p:nvPicPr>
        <p:blipFill>
          <a:blip r:embed="rId5">
            <a:alphaModFix/>
          </a:blip>
          <a:stretch>
            <a:fillRect/>
          </a:stretch>
        </p:blipFill>
        <p:spPr>
          <a:xfrm>
            <a:off x="2286000" y="1084844"/>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