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y="5143500" cx="9144000"/>
  <p:notesSz cx="6858000" cy="9144000"/>
  <p:embeddedFontLst>
    <p:embeddedFont>
      <p:font typeface="Corbel"/>
      <p:regular r:id="rId68"/>
      <p:bold r:id="rId69"/>
      <p:italic r:id="rId70"/>
      <p:boldItalic r:id="rId71"/>
    </p:embeddedFont>
    <p:embeddedFont>
      <p:font typeface="Helvetica Neue"/>
      <p:regular r:id="rId72"/>
      <p:bold r:id="rId73"/>
      <p:italic r:id="rId74"/>
      <p:boldItalic r:id="rId75"/>
    </p:embeddedFont>
    <p:embeddedFont>
      <p:font typeface="Helvetica Neue Light"/>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A4E63C-B79D-49FC-B9E9-81C2B77F03D4}">
  <a:tblStyle styleId="{4EA4E63C-B79D-49FC-B9E9-81C2B77F03D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4.xml"/><Relationship Id="rId75" Type="http://schemas.openxmlformats.org/officeDocument/2006/relationships/font" Target="fonts/HelveticaNeue-boldItalic.fntdata"/><Relationship Id="rId30" Type="http://schemas.openxmlformats.org/officeDocument/2006/relationships/slide" Target="slides/slide23.xml"/><Relationship Id="rId74" Type="http://schemas.openxmlformats.org/officeDocument/2006/relationships/font" Target="fonts/HelveticaNeue-italic.fntdata"/><Relationship Id="rId33" Type="http://schemas.openxmlformats.org/officeDocument/2006/relationships/slide" Target="slides/slide26.xml"/><Relationship Id="rId77" Type="http://schemas.openxmlformats.org/officeDocument/2006/relationships/font" Target="fonts/HelveticaNeueLight-bold.fntdata"/><Relationship Id="rId32" Type="http://schemas.openxmlformats.org/officeDocument/2006/relationships/slide" Target="slides/slide25.xml"/><Relationship Id="rId76" Type="http://schemas.openxmlformats.org/officeDocument/2006/relationships/font" Target="fonts/HelveticaNeueLight-regular.fntdata"/><Relationship Id="rId35" Type="http://schemas.openxmlformats.org/officeDocument/2006/relationships/slide" Target="slides/slide28.xml"/><Relationship Id="rId79" Type="http://schemas.openxmlformats.org/officeDocument/2006/relationships/font" Target="fonts/HelveticaNeueLight-boldItalic.fntdata"/><Relationship Id="rId34" Type="http://schemas.openxmlformats.org/officeDocument/2006/relationships/slide" Target="slides/slide27.xml"/><Relationship Id="rId78" Type="http://schemas.openxmlformats.org/officeDocument/2006/relationships/font" Target="fonts/HelveticaNeueLight-italic.fntdata"/><Relationship Id="rId71" Type="http://schemas.openxmlformats.org/officeDocument/2006/relationships/font" Target="fonts/Corbel-boldItalic.fntdata"/><Relationship Id="rId70" Type="http://schemas.openxmlformats.org/officeDocument/2006/relationships/font" Target="fonts/Corbel-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Corbel-regular.fntdata"/><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Corbel-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0a15ce8b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50a15ce8b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0a15ce8b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50a15ce8b9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0a15ce8b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50a15ce8b9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50a15ce8b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50a15ce8b9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0a15ce8b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50a15ce8b9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0a15ce8b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50a15ce8b9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0a15ce8b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50a15ce8b9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0a15ce8b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50a15ce8b9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0a15ce8b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50a15ce8b9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0a15ce8b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50a15ce8b9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0a15ce8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50a15ce8b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a15ce8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50a15ce8b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50a15ce8b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50a15ce8b9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a15ce8b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50a15ce8b9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0a15ce8b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50a15ce8b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a15ce8b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50a15ce8b9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57" name="Shape 57"/>
        <p:cNvGrpSpPr/>
        <p:nvPr/>
      </p:nvGrpSpPr>
      <p:grpSpPr>
        <a:xfrm>
          <a:off x="0" y="0"/>
          <a:ext cx="0" cy="0"/>
          <a:chOff x="0" y="0"/>
          <a:chExt cx="0" cy="0"/>
        </a:xfrm>
      </p:grpSpPr>
      <p:sp>
        <p:nvSpPr>
          <p:cNvPr id="58" name="Google Shape;58;p14"/>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59" name="Google Shape;59;p14"/>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descr="影像" id="65" name="Google Shape;65;p15"/>
          <p:cNvSpPr/>
          <p:nvPr/>
        </p:nvSpPr>
        <p:spPr>
          <a:xfrm>
            <a:off x="6438263" y="131823"/>
            <a:ext cx="2715300" cy="13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6" name="Google Shape;66;p15"/>
          <p:cNvSpPr/>
          <p:nvPr/>
        </p:nvSpPr>
        <p:spPr>
          <a:xfrm>
            <a:off x="-41394" y="531591"/>
            <a:ext cx="1998600" cy="9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7" name="Google Shape;67;p15"/>
          <p:cNvSpPr/>
          <p:nvPr/>
        </p:nvSpPr>
        <p:spPr>
          <a:xfrm>
            <a:off x="133305" y="106283"/>
            <a:ext cx="1787400" cy="23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8" name="Google Shape;68;p15"/>
          <p:cNvSpPr/>
          <p:nvPr/>
        </p:nvSpPr>
        <p:spPr>
          <a:xfrm>
            <a:off x="5892910" y="1022686"/>
            <a:ext cx="406200" cy="25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72" name="Google Shape;72;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sp>
        <p:nvSpPr>
          <p:cNvPr descr="影像" id="73" name="Google Shape;73;p16"/>
          <p:cNvSpPr/>
          <p:nvPr/>
        </p:nvSpPr>
        <p:spPr>
          <a:xfrm>
            <a:off x="2583634" y="852711"/>
            <a:ext cx="3976800" cy="343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7"/>
          <p:cNvGrpSpPr/>
          <p:nvPr/>
        </p:nvGrpSpPr>
        <p:grpSpPr>
          <a:xfrm>
            <a:off x="1075372" y="2889512"/>
            <a:ext cx="6521640" cy="17325"/>
            <a:chOff x="0" y="0"/>
            <a:chExt cx="17391040" cy="46200"/>
          </a:xfrm>
        </p:grpSpPr>
        <p:sp>
          <p:nvSpPr>
            <p:cNvPr id="78" name="Google Shape;78;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82" name="Google Shape;82;p17"/>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9"/>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9"/>
          <p:cNvGrpSpPr/>
          <p:nvPr/>
        </p:nvGrpSpPr>
        <p:grpSpPr>
          <a:xfrm>
            <a:off x="-17450" y="5084396"/>
            <a:ext cx="9178922" cy="59063"/>
            <a:chOff x="0" y="0"/>
            <a:chExt cx="24477125" cy="157500"/>
          </a:xfrm>
        </p:grpSpPr>
        <p:sp>
          <p:nvSpPr>
            <p:cNvPr id="91" name="Google Shape;91;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94" name="Google Shape;94;p19"/>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96" name="Google Shape;96;p19"/>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98" name="Shape 98"/>
        <p:cNvGrpSpPr/>
        <p:nvPr/>
      </p:nvGrpSpPr>
      <p:grpSpPr>
        <a:xfrm>
          <a:off x="0" y="0"/>
          <a:ext cx="0" cy="0"/>
          <a:chOff x="0" y="0"/>
          <a:chExt cx="0" cy="0"/>
        </a:xfrm>
      </p:grpSpPr>
      <p:sp>
        <p:nvSpPr>
          <p:cNvPr id="99" name="Google Shape;99;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0" name="Google Shape;100;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1" name="Google Shape;101;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2" name="Google Shape;102;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3" name="Shape 103"/>
        <p:cNvGrpSpPr/>
        <p:nvPr/>
      </p:nvGrpSpPr>
      <p:grpSpPr>
        <a:xfrm>
          <a:off x="0" y="0"/>
          <a:ext cx="0" cy="0"/>
          <a:chOff x="0" y="0"/>
          <a:chExt cx="0" cy="0"/>
        </a:xfrm>
      </p:grpSpPr>
      <p:sp>
        <p:nvSpPr>
          <p:cNvPr id="104" name="Google Shape;104;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5" name="Google Shape;105;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6" name="Google Shape;106;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7" name="Google Shape;107;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4" name="Google Shape;14;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08" name="Shape 108"/>
        <p:cNvGrpSpPr/>
        <p:nvPr/>
      </p:nvGrpSpPr>
      <p:grpSpPr>
        <a:xfrm>
          <a:off x="0" y="0"/>
          <a:ext cx="0" cy="0"/>
          <a:chOff x="0" y="0"/>
          <a:chExt cx="0" cy="0"/>
        </a:xfrm>
      </p:grpSpPr>
      <p:sp>
        <p:nvSpPr>
          <p:cNvPr id="109" name="Google Shape;109;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1" name="Google Shape;111;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2" name="Google Shape;112;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3" name="Shape 113"/>
        <p:cNvGrpSpPr/>
        <p:nvPr/>
      </p:nvGrpSpPr>
      <p:grpSpPr>
        <a:xfrm>
          <a:off x="0" y="0"/>
          <a:ext cx="0" cy="0"/>
          <a:chOff x="0" y="0"/>
          <a:chExt cx="0" cy="0"/>
        </a:xfrm>
      </p:grpSpPr>
      <p:sp>
        <p:nvSpPr>
          <p:cNvPr id="114" name="Google Shape;114;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5" name="Google Shape;115;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18" name="Shape 118"/>
        <p:cNvGrpSpPr/>
        <p:nvPr/>
      </p:nvGrpSpPr>
      <p:grpSpPr>
        <a:xfrm>
          <a:off x="0" y="0"/>
          <a:ext cx="0" cy="0"/>
          <a:chOff x="0" y="0"/>
          <a:chExt cx="0" cy="0"/>
        </a:xfrm>
      </p:grpSpPr>
      <p:sp>
        <p:nvSpPr>
          <p:cNvPr id="119" name="Google Shape;119;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Google Shape;19;p5"/>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6"/>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 name="Google Shape;22;p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7"/>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8" name="Google Shape;48;p13"/>
          <p:cNvGrpSpPr/>
          <p:nvPr/>
        </p:nvGrpSpPr>
        <p:grpSpPr>
          <a:xfrm>
            <a:off x="-17450" y="5084396"/>
            <a:ext cx="9178922" cy="59063"/>
            <a:chOff x="0" y="0"/>
            <a:chExt cx="24477125" cy="157500"/>
          </a:xfrm>
        </p:grpSpPr>
        <p:sp>
          <p:nvSpPr>
            <p:cNvPr id="49" name="Google Shape;49;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52" name="Google Shape;52;p13"/>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54" name="Google Shape;54;p13"/>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lG1s5a9JpBPLXJGTT2Tz2PdGd9Ag1gpO/view?usp=sharing" TargetMode="External"/><Relationship Id="rId4" Type="http://schemas.openxmlformats.org/officeDocument/2006/relationships/hyperlink" Target="https://drive.google.com/file/d/1iQvYeHTLVu3GjbXuPLzhQFa9VQWPJw4Y/view?usp=sharing" TargetMode="External"/><Relationship Id="rId5" Type="http://schemas.openxmlformats.org/officeDocument/2006/relationships/hyperlink" Target="https://drive.google.com/file/d/1y4HOH31mUaZ4peeFrWD3vvL2vxgw-UcB/view?usp=sharing" TargetMode="External"/><Relationship Id="rId6" Type="http://schemas.openxmlformats.org/officeDocument/2006/relationships/hyperlink" Target="https://drive.google.com/drive/folders/1RRX1YEI33jxDl-s7h67K1sVrTDdudjhM?usp=sharing" TargetMode="External"/><Relationship Id="rId7" Type="http://schemas.openxmlformats.org/officeDocument/2006/relationships/hyperlink" Target="https://www.youtube.com/playlist?list=PL1f_B9coMEeDPl3dZ_ZmoDB1A2gjPa3h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hyperlink" Target="http://www.youtube.com/watch?v=cw09YM6T2KQ" TargetMode="External"/><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PwurDaxAAMk" TargetMode="Externa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f_NmJdGbxgA" TargetMode="Externa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QHOazyP-YlM" TargetMode="Externa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hhtucode.blogspot.tw/2013/06/ml-random-forest.html" TargetMode="External"/><Relationship Id="rId4" Type="http://schemas.openxmlformats.org/officeDocument/2006/relationships/hyperlink" Target="https://medium.com/@Synced/how-random-forest-algorithm-works-in-machine-learning-3c0fe15b667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youtube.com/watch?v=wrlQsHFS9tg" TargetMode="Externa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blog.kaggle.com/2017/01/23/a-kaggle-master-explains-gradient-boosting/" TargetMode="External"/><Relationship Id="rId4" Type="http://schemas.openxmlformats.org/officeDocument/2006/relationships/hyperlink" Target="http://www.youtube.com/watch?v=KTbMRNulvZ8" TargetMode="External"/><Relationship Id="rId5"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youtube.com/watch?v=cj3WRIEL0O8" TargetMode="External"/><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medium.com/mlreview/gradient-boosting-from-scratch-1e317ae4587d" TargetMode="Externa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medium.com/@cwchang/gradient-boosting-%E7%B0%A1%E4%BB%8B-f3a578ae7205" TargetMode="External"/><Relationship Id="rId4" Type="http://schemas.openxmlformats.org/officeDocument/2006/relationships/hyperlink" Target="https://machinelearningmastery.com/gentle-introduction-gradient-boosting-algorithm-machine-learn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X239G9qys60" TargetMode="External"/><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ang-shuo.github.io/2017/02/21/%E5%9C%A8Windows%E4%B8%8B%E5%AE%89%E8%A3%85XGBoos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www.youtube.com/watch?v=ufHo8vbk6g4" TargetMode="External"/><Relationship Id="rId4" Type="http://schemas.openxmlformats.org/officeDocument/2006/relationships/image" Target="../media/image3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medium.com/@yehjames/%E8%B3%87%E6%96%99%E5%88%86%E6%9E%90-%E6%A9%9F%E5%99%A8%E5%AD%B8%E7%BF%92-%E7%AC%AC5-2%E8%AC%9B-kaggle%E6%A9%9F%E5%99%A8%E5%AD%B8%E7%BF%92%E7%AB%B6%E8%B3%BD%E7%A5%9E%E5%99%A8xgboost%E4%BB%8B%E7%B4%B9-1c8f55cffcc" TargetMode="External"/><Relationship Id="rId4" Type="http://schemas.openxmlformats.org/officeDocument/2006/relationships/hyperlink" Target="https://www.analyticsvidhya.com/blog/2016/03/complete-guide-parameter-tuning-xgboost-with-codes-python/" TargetMode="External"/><Relationship Id="rId5" Type="http://schemas.openxmlformats.org/officeDocument/2006/relationships/hyperlink" Target="http://homes.cs.washington.edu/~tqchen/pdf/BoostedTree.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jpg"/><Relationship Id="rId4" Type="http://schemas.openxmlformats.org/officeDocument/2006/relationships/hyperlink" Target="http://www.youtube.com/watch?v=DucQmHOwMxg" TargetMode="External"/><Relationship Id="rId5" Type="http://schemas.openxmlformats.org/officeDocument/2006/relationships/image" Target="../media/image3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jpg"/><Relationship Id="rId4" Type="http://schemas.openxmlformats.org/officeDocument/2006/relationships/hyperlink" Target="http://www.youtube.com/watch?v=Q-XXrbFSPts" TargetMode="External"/><Relationship Id="rId5" Type="http://schemas.openxmlformats.org/officeDocument/2006/relationships/image" Target="../media/image34.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jpg"/><Relationship Id="rId4" Type="http://schemas.openxmlformats.org/officeDocument/2006/relationships/hyperlink" Target="http://www.youtube.com/watch?v=cEY-98hYz0s" TargetMode="External"/><Relationship Id="rId5" Type="http://schemas.openxmlformats.org/officeDocument/2006/relationships/image" Target="../media/image3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1.jpg"/><Relationship Id="rId4" Type="http://schemas.openxmlformats.org/officeDocument/2006/relationships/hyperlink" Target="http://www.youtube.com/watch?v=5EPAzA4mD3k" TargetMode="External"/><Relationship Id="rId5" Type="http://schemas.openxmlformats.org/officeDocument/2006/relationships/image" Target="../media/image3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www.youtube.com/watch?v=G5ZxDR4IVNY" TargetMode="External"/><Relationship Id="rId4" Type="http://schemas.openxmlformats.org/officeDocument/2006/relationships/image" Target="../media/image3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www.youtube.com/watch?v=YSLOm1VjsSE" TargetMode="External"/><Relationship Id="rId4" Type="http://schemas.openxmlformats.org/officeDocument/2006/relationships/image" Target="../media/image3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cikit-learn.org/stable/modules/generated/sklearn.model_selection.GridSearchCV.html" TargetMode="External"/><Relationship Id="rId4" Type="http://schemas.openxmlformats.org/officeDocument/2006/relationships/hyperlink" Target="http://scikit-learn.org/stable/modules/model_evaluation.html#scoring" TargetMode="External"/><Relationship Id="rId5" Type="http://schemas.openxmlformats.org/officeDocument/2006/relationships/image" Target="../media/image41.png"/><Relationship Id="rId6"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hyperlink" Target="http://www.youtube.com/watch?v=HvJsTAQ4mXY" TargetMode="External"/><Relationship Id="rId5"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archive.ics.uci.edu/ml/datasets/Wine+Quality" TargetMode="External"/><Relationship Id="rId4" Type="http://schemas.openxmlformats.org/officeDocument/2006/relationships/hyperlink" Target="https://archive.ics.uci.edu/ml/datasets/Statlog+(German+Credit+Data)" TargetMode="External"/><Relationship Id="rId5" Type="http://schemas.openxmlformats.org/officeDocument/2006/relationships/hyperlink" Target="https://archive.ics.uci.edu/ml/machine-learning-databases/statlog/german/german.data" TargetMode="External"/><Relationship Id="rId6" Type="http://schemas.openxmlformats.org/officeDocument/2006/relationships/hyperlink" Target="https://archive.ics.uci.edu/ml/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hyperlink" Target="http://www.youtube.com/watch?v=tkYoWXHf1Ok" TargetMode="External"/><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hyperlink" Target="http://www.youtube.com/watch?v=G5sSqvOr7QA" TargetMode="External"/><Relationship Id="rId5"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hyperlink" Target="http://www.youtube.com/watch?v=sEvvfD84Qyk"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ctrTitle"/>
          </p:nvPr>
        </p:nvSpPr>
        <p:spPr>
          <a:xfrm>
            <a:off x="235508" y="1120025"/>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i="0" lang="zh-TW" sz="3600" u="none" cap="none" strike="noStrike">
                <a:solidFill>
                  <a:srgbClr val="222222"/>
                </a:solidFill>
                <a:highlight>
                  <a:srgbClr val="FFFFFF"/>
                </a:highlight>
                <a:latin typeface="Arial"/>
                <a:ea typeface="Arial"/>
                <a:cs typeface="Arial"/>
                <a:sym typeface="Arial"/>
              </a:rPr>
              <a:t>機器學習基礎與演算法</a:t>
            </a:r>
            <a:endParaRPr b="1" i="0" sz="3600" u="none" cap="none" strike="noStrike">
              <a:solidFill>
                <a:srgbClr val="1A1A1A"/>
              </a:solidFill>
              <a:latin typeface="Arial"/>
              <a:ea typeface="Arial"/>
              <a:cs typeface="Arial"/>
              <a:sym typeface="Arial"/>
            </a:endParaRPr>
          </a:p>
        </p:txBody>
      </p:sp>
      <p:sp>
        <p:nvSpPr>
          <p:cNvPr id="128" name="Google Shape;128;p26"/>
          <p:cNvSpPr txBox="1"/>
          <p:nvPr>
            <p:ph idx="1" type="subTitle"/>
          </p:nvPr>
        </p:nvSpPr>
        <p:spPr>
          <a:xfrm>
            <a:off x="738425" y="2670425"/>
            <a:ext cx="8520600" cy="7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0" i="0" lang="zh-TW" sz="2800" u="none" cap="none" strike="noStrike">
                <a:solidFill>
                  <a:schemeClr val="dk2"/>
                </a:solidFill>
                <a:latin typeface="Arial"/>
                <a:ea typeface="Arial"/>
                <a:cs typeface="Arial"/>
                <a:sym typeface="Arial"/>
              </a:rPr>
              <a:t>Chapter 7   </a:t>
            </a:r>
            <a:r>
              <a:rPr lang="zh-TW"/>
              <a:t>集成學習</a:t>
            </a:r>
            <a:r>
              <a:rPr b="0" i="0" lang="zh-TW" sz="2800" u="none" cap="none" strike="noStrike">
                <a:solidFill>
                  <a:schemeClr val="dk2"/>
                </a:solidFill>
                <a:latin typeface="Arial"/>
                <a:ea typeface="Arial"/>
                <a:cs typeface="Arial"/>
                <a:sym typeface="Arial"/>
              </a:rPr>
              <a:t> (</a:t>
            </a:r>
            <a:r>
              <a:rPr lang="zh-TW"/>
              <a:t>Ensemble learning</a:t>
            </a:r>
            <a:r>
              <a:rPr b="0" i="0" lang="zh-TW" sz="2800" u="none" cap="none" strike="noStrike">
                <a:solidFill>
                  <a:schemeClr val="dk2"/>
                </a:solidFill>
                <a:latin typeface="Arial"/>
                <a:ea typeface="Arial"/>
                <a:cs typeface="Arial"/>
                <a:sym typeface="Arial"/>
              </a:rPr>
              <a:t>)</a:t>
            </a:r>
            <a:endParaRPr b="0" i="0" sz="2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rPr lang="zh-TW"/>
              <a:t>Chapter 8   Practical concerns</a:t>
            </a:r>
            <a:endParaRPr b="0" i="0" sz="2800" u="none" cap="none" strike="noStrike">
              <a:solidFill>
                <a:schemeClr val="dk2"/>
              </a:solidFill>
              <a:latin typeface="Arial"/>
              <a:ea typeface="Arial"/>
              <a:cs typeface="Arial"/>
              <a:sym typeface="Arial"/>
            </a:endParaRPr>
          </a:p>
          <a:p>
            <a:pPr indent="0" lvl="0" marL="0" rtl="0" algn="l">
              <a:lnSpc>
                <a:spcPct val="115000"/>
              </a:lnSpc>
              <a:spcBef>
                <a:spcPts val="0"/>
              </a:spcBef>
              <a:spcAft>
                <a:spcPts val="0"/>
              </a:spcAft>
              <a:buClr>
                <a:schemeClr val="dk1"/>
              </a:buClr>
              <a:buSzPts val="2400"/>
              <a:buFont typeface="Helvetica Neue"/>
              <a:buNone/>
            </a:pPr>
            <a:r>
              <a:t/>
            </a:r>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129" name="Google Shape;129;p26"/>
          <p:cNvSpPr txBox="1"/>
          <p:nvPr/>
        </p:nvSpPr>
        <p:spPr>
          <a:xfrm>
            <a:off x="52363" y="3661969"/>
            <a:ext cx="8429700" cy="10980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800"/>
              <a:buFont typeface="Arial"/>
              <a:buNone/>
            </a:pPr>
            <a:r>
              <a:rPr lang="zh-TW" sz="1800" u="sng">
                <a:solidFill>
                  <a:schemeClr val="hlink"/>
                </a:solidFill>
                <a:hlinkClick r:id="rId3"/>
              </a:rPr>
              <a:t>講師投影片Chapter7</a:t>
            </a:r>
            <a:endParaRPr/>
          </a:p>
          <a:p>
            <a:pPr indent="0" lvl="0" marL="0" rtl="0" algn="l">
              <a:spcBef>
                <a:spcPts val="0"/>
              </a:spcBef>
              <a:spcAft>
                <a:spcPts val="0"/>
              </a:spcAft>
              <a:buClr>
                <a:schemeClr val="dk1"/>
              </a:buClr>
              <a:buSzPts val="1800"/>
              <a:buFont typeface="Arial"/>
              <a:buNone/>
            </a:pPr>
            <a:r>
              <a:rPr lang="zh-TW" sz="1800" u="sng">
                <a:solidFill>
                  <a:schemeClr val="hlink"/>
                </a:solidFill>
                <a:hlinkClick r:id="rId4"/>
              </a:rPr>
              <a:t>講師投影片Chapter8</a:t>
            </a:r>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5"/>
              </a:rPr>
              <a:t>課程投影片</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6"/>
              </a:rPr>
              <a:t>資料與程式碼</a:t>
            </a:r>
            <a:endParaRPr sz="1800">
              <a:solidFill>
                <a:schemeClr val="dk1"/>
              </a:solidFill>
            </a:endParaRPr>
          </a:p>
          <a:p>
            <a:pPr indent="0" lvl="0" marL="0" rtl="0" algn="l">
              <a:spcBef>
                <a:spcPts val="0"/>
              </a:spcBef>
              <a:spcAft>
                <a:spcPts val="0"/>
              </a:spcAft>
              <a:buClr>
                <a:schemeClr val="dk1"/>
              </a:buClr>
              <a:buSzPts val="1800"/>
              <a:buFont typeface="Arial"/>
              <a:buNone/>
            </a:pPr>
            <a:r>
              <a:rPr lang="zh-TW" sz="1800" u="sng">
                <a:solidFill>
                  <a:schemeClr val="accent5"/>
                </a:solidFill>
                <a:hlinkClick r:id="rId7"/>
              </a:rPr>
              <a:t>播放清單</a:t>
            </a:r>
            <a:endParaRPr sz="1800">
              <a:solidFill>
                <a:schemeClr val="dk1"/>
              </a:solidFill>
            </a:endParaRPr>
          </a:p>
          <a:p>
            <a:pPr indent="0" lvl="0" marL="0" marR="0" rtl="0" algn="l">
              <a:lnSpc>
                <a:spcPct val="100000"/>
              </a:lnSpc>
              <a:spcBef>
                <a:spcPts val="0"/>
              </a:spcBef>
              <a:spcAft>
                <a:spcPts val="0"/>
              </a:spcAft>
              <a:buClr>
                <a:schemeClr val="dk1"/>
              </a:buClr>
              <a:buSzPts val="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07-5: Stacking</a:t>
            </a:r>
            <a:endParaRPr b="1" i="0" sz="2400" u="none" cap="none" strike="noStrike">
              <a:solidFill>
                <a:schemeClr val="dk1"/>
              </a:solidFill>
              <a:latin typeface="Arial"/>
              <a:ea typeface="Arial"/>
              <a:cs typeface="Arial"/>
              <a:sym typeface="Arial"/>
            </a:endParaRPr>
          </a:p>
        </p:txBody>
      </p:sp>
      <p:pic>
        <p:nvPicPr>
          <p:cNvPr id="186" name="Google Shape;186;p35"/>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7" name="Google Shape;187;p35" title="07 5 stacking">
            <a:hlinkClick r:id="rId4"/>
          </p:cNvPr>
          <p:cNvPicPr preferRelativeResize="0"/>
          <p:nvPr/>
        </p:nvPicPr>
        <p:blipFill>
          <a:blip r:embed="rId5">
            <a:alphaModFix/>
          </a:blip>
          <a:stretch>
            <a:fillRect/>
          </a:stretch>
        </p:blipFill>
        <p:spPr>
          <a:xfrm>
            <a:off x="2286000" y="1182044"/>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[實作課程] 隨機森林 (Random Forest)</a:t>
            </a:r>
            <a:endParaRPr b="1" i="0" sz="2400" u="none" cap="none" strike="noStrike">
              <a:solidFill>
                <a:schemeClr val="dk1"/>
              </a:solidFill>
              <a:latin typeface="Arial"/>
              <a:ea typeface="Arial"/>
              <a:cs typeface="Arial"/>
              <a:sym typeface="Arial"/>
            </a:endParaRPr>
          </a:p>
        </p:txBody>
      </p:sp>
      <p:pic>
        <p:nvPicPr>
          <p:cNvPr id="193" name="Google Shape;193;p36" title="session1 random forest 1">
            <a:hlinkClick r:id="rId3"/>
          </p:cNvPr>
          <p:cNvPicPr preferRelativeResize="0"/>
          <p:nvPr/>
        </p:nvPicPr>
        <p:blipFill rotWithShape="1">
          <a:blip r:embed="rId4">
            <a:alphaModFix/>
          </a:blip>
          <a:srcRect b="0" l="0" r="0" t="0"/>
          <a:stretch/>
        </p:blipFill>
        <p:spPr>
          <a:xfrm>
            <a:off x="1786638" y="1031288"/>
            <a:ext cx="5013653" cy="37602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隨機森林 (Random Forest, RF)</a:t>
            </a:r>
            <a:endParaRPr b="1" i="0" sz="2400" u="none" cap="none" strike="noStrike">
              <a:solidFill>
                <a:schemeClr val="dk1"/>
              </a:solidFill>
              <a:latin typeface="Arial"/>
              <a:ea typeface="Arial"/>
              <a:cs typeface="Arial"/>
              <a:sym typeface="Arial"/>
            </a:endParaRPr>
          </a:p>
        </p:txBody>
      </p:sp>
      <p:sp>
        <p:nvSpPr>
          <p:cNvPr id="199" name="Google Shape;199;p37"/>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決策樹非常容易 Overfitting (why?)</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那如果多種幾棵樹，把樹變成森林會怎麼樣?...</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baseline="-25000" i="0" sz="2400" u="none" cap="none" strike="noStrike">
              <a:solidFill>
                <a:srgbClr val="000000"/>
              </a:solidFill>
              <a:latin typeface="Arial"/>
              <a:ea typeface="Arial"/>
              <a:cs typeface="Arial"/>
              <a:sym typeface="Arial"/>
            </a:endParaRPr>
          </a:p>
        </p:txBody>
      </p:sp>
      <p:pic>
        <p:nvPicPr>
          <p:cNvPr id="200" name="Google Shape;200;p37"/>
          <p:cNvPicPr preferRelativeResize="0"/>
          <p:nvPr/>
        </p:nvPicPr>
        <p:blipFill rotWithShape="1">
          <a:blip r:embed="rId3">
            <a:alphaModFix/>
          </a:blip>
          <a:srcRect b="10329" l="3263" r="2128" t="0"/>
          <a:stretch/>
        </p:blipFill>
        <p:spPr>
          <a:xfrm>
            <a:off x="1753950" y="1837935"/>
            <a:ext cx="5636100" cy="29301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Why Random?</a:t>
            </a:r>
            <a:endParaRPr b="1" i="0" sz="2400" u="none" cap="none" strike="noStrike">
              <a:solidFill>
                <a:schemeClr val="dk1"/>
              </a:solidFill>
              <a:latin typeface="Arial"/>
              <a:ea typeface="Arial"/>
              <a:cs typeface="Arial"/>
              <a:sym typeface="Arial"/>
            </a:endParaRPr>
          </a:p>
        </p:txBody>
      </p:sp>
      <p:sp>
        <p:nvSpPr>
          <p:cNvPr id="206" name="Google Shape;206;p38"/>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每一棵樹在生成過程中，都可能用到不同訓練資料及不同的 features </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會用到哪些訓練資料及 features 則是隨機 (random) 決定!</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207" name="Google Shape;207;p38"/>
          <p:cNvPicPr preferRelativeResize="0"/>
          <p:nvPr/>
        </p:nvPicPr>
        <p:blipFill rotWithShape="1">
          <a:blip r:embed="rId3">
            <a:alphaModFix/>
          </a:blip>
          <a:srcRect b="0" l="0" r="0" t="0"/>
          <a:stretch/>
        </p:blipFill>
        <p:spPr>
          <a:xfrm>
            <a:off x="1754225" y="2221740"/>
            <a:ext cx="5635550" cy="24479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決策樹系列 : 隨機森林 (Random Forest) (續)</a:t>
            </a:r>
            <a:endParaRPr b="0" i="0" sz="3000" u="none" cap="none" strike="noStrike">
              <a:solidFill>
                <a:schemeClr val="dk1"/>
              </a:solidFill>
              <a:latin typeface="Arial"/>
              <a:ea typeface="Arial"/>
              <a:cs typeface="Arial"/>
              <a:sym typeface="Arial"/>
            </a:endParaRPr>
          </a:p>
        </p:txBody>
      </p:sp>
      <p:pic>
        <p:nvPicPr>
          <p:cNvPr id="213" name="Google Shape;213;p39" title="session1 random forest 2">
            <a:hlinkClick r:id="rId3"/>
          </p:cNvPr>
          <p:cNvPicPr preferRelativeResize="0"/>
          <p:nvPr/>
        </p:nvPicPr>
        <p:blipFill rotWithShape="1">
          <a:blip r:embed="rId4">
            <a:alphaModFix/>
          </a:blip>
          <a:srcRect b="0" l="0" r="0" t="0"/>
          <a:stretch/>
        </p:blipFill>
        <p:spPr>
          <a:xfrm>
            <a:off x="1792275" y="975375"/>
            <a:ext cx="5003506" cy="3752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Why better than Decision Tree?</a:t>
            </a:r>
            <a:endParaRPr b="1" i="0" sz="2400" u="none" cap="none" strike="noStrike">
              <a:solidFill>
                <a:schemeClr val="dk1"/>
              </a:solidFill>
              <a:latin typeface="Arial"/>
              <a:ea typeface="Arial"/>
              <a:cs typeface="Arial"/>
              <a:sym typeface="Arial"/>
            </a:endParaRPr>
          </a:p>
        </p:txBody>
      </p:sp>
      <p:sp>
        <p:nvSpPr>
          <p:cNvPr id="219" name="Google Shape;219;p40"/>
          <p:cNvSpPr txBox="1"/>
          <p:nvPr>
            <p:ph idx="4294967295" type="body"/>
          </p:nvPr>
        </p:nvSpPr>
        <p:spPr>
          <a:xfrm>
            <a:off x="222125" y="975375"/>
            <a:ext cx="88017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Random forest 使用了我們稱作「Ensemble」的方式。從model 的 import 就能看出</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rgbClr val="000000"/>
                </a:solidFill>
                <a:highlight>
                  <a:srgbClr val="F3F3F3"/>
                </a:highlight>
                <a:latin typeface="Consolas"/>
                <a:ea typeface="Consolas"/>
                <a:cs typeface="Consolas"/>
                <a:sym typeface="Consolas"/>
              </a:rPr>
              <a:t> sklearn.</a:t>
            </a:r>
            <a:r>
              <a:rPr b="1" i="0" lang="zh-TW" sz="2400" u="none" cap="none" strike="noStrike">
                <a:solidFill>
                  <a:srgbClr val="000000"/>
                </a:solidFill>
                <a:highlight>
                  <a:srgbClr val="F3F3F3"/>
                </a:highlight>
                <a:latin typeface="Consolas"/>
                <a:ea typeface="Consolas"/>
                <a:cs typeface="Consolas"/>
                <a:sym typeface="Consolas"/>
              </a:rPr>
              <a:t>ensemble</a:t>
            </a:r>
            <a:r>
              <a:rPr b="0" i="0" lang="zh-TW" sz="2400" u="none" cap="none" strike="noStrike">
                <a:solidFill>
                  <a:srgbClr val="000000"/>
                </a:solidFill>
                <a:highlight>
                  <a:srgbClr val="F3F3F3"/>
                </a:highlight>
                <a:latin typeface="Consolas"/>
                <a:ea typeface="Consolas"/>
                <a:cs typeface="Consolas"/>
                <a:sym typeface="Consolas"/>
              </a:rPr>
              <a:t>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rgbClr val="000000"/>
                </a:solidFill>
                <a:highlight>
                  <a:srgbClr val="F3F3F3"/>
                </a:highlight>
                <a:latin typeface="Consolas"/>
                <a:ea typeface="Consolas"/>
                <a:cs typeface="Consolas"/>
                <a:sym typeface="Consolas"/>
              </a:rPr>
              <a:t> RandomForestClassifier</a:t>
            </a:r>
            <a:br>
              <a:rPr b="0" i="0" lang="zh-TW" sz="2400" u="none" cap="none" strike="noStrike">
                <a:solidFill>
                  <a:srgbClr val="000000"/>
                </a:solidFill>
                <a:highlight>
                  <a:srgbClr val="F3F3F3"/>
                </a:highlight>
                <a:latin typeface="Consolas"/>
                <a:ea typeface="Consolas"/>
                <a:cs typeface="Consolas"/>
                <a:sym typeface="Consolas"/>
              </a:rPr>
            </a:br>
            <a:endParaRPr b="0" i="0" sz="2400" u="none" cap="none" strike="noStrike">
              <a:solidFill>
                <a:srgbClr val="000000"/>
              </a:solidFill>
              <a:highlight>
                <a:srgbClr val="F3F3F3"/>
              </a:highlight>
              <a:latin typeface="Consolas"/>
              <a:ea typeface="Consolas"/>
              <a:cs typeface="Consolas"/>
              <a:sym typeface="Consolas"/>
            </a:endParaRPr>
          </a:p>
          <a:p>
            <a:pPr indent="-381000" lvl="0" marL="457200" marR="0" rtl="0" algn="l">
              <a:lnSpc>
                <a:spcPct val="115000"/>
              </a:lnSpc>
              <a:spcBef>
                <a:spcPts val="1600"/>
              </a:spcBef>
              <a:spcAft>
                <a:spcPts val="0"/>
              </a:spcAft>
              <a:buClr>
                <a:srgbClr val="000000"/>
              </a:buClr>
              <a:buSzPts val="2400"/>
              <a:buFont typeface="Consolas"/>
              <a:buChar char="●"/>
            </a:pPr>
            <a:r>
              <a:rPr b="0" i="0" lang="zh-TW" sz="2400" u="none" cap="none" strike="noStrike">
                <a:solidFill>
                  <a:srgbClr val="000000"/>
                </a:solidFill>
                <a:highlight>
                  <a:schemeClr val="lt1"/>
                </a:highlight>
                <a:latin typeface="Consolas"/>
                <a:ea typeface="Consolas"/>
                <a:cs typeface="Consolas"/>
                <a:sym typeface="Consolas"/>
              </a:rPr>
              <a:t>因為每棵樹可能是由不同樣本、不同 features 所生成，當使用集成方法，可將所有樹的結果做平均，緩解決策樹 Overfitting 的情形，使得預測結果更為穩定。</a:t>
            </a:r>
            <a:endParaRPr b="0" baseline="-25000" i="0" sz="2400" u="none" cap="none" strike="noStrike">
              <a:solidFill>
                <a:srgbClr val="000000"/>
              </a:solidFill>
              <a:highlight>
                <a:schemeClr val="lt1"/>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隨機森林 in Scikit-learn</a:t>
            </a:r>
            <a:endParaRPr b="1" i="0" sz="2400" u="none" cap="none" strike="noStrike">
              <a:solidFill>
                <a:schemeClr val="dk1"/>
              </a:solidFill>
              <a:latin typeface="Arial"/>
              <a:ea typeface="Arial"/>
              <a:cs typeface="Arial"/>
              <a:sym typeface="Arial"/>
            </a:endParaRPr>
          </a:p>
        </p:txBody>
      </p:sp>
      <p:sp>
        <p:nvSpPr>
          <p:cNvPr id="225" name="Google Shape;225;p41"/>
          <p:cNvSpPr txBox="1"/>
          <p:nvPr>
            <p:ph idx="4294967295" type="body"/>
          </p:nvPr>
        </p:nvSpPr>
        <p:spPr>
          <a:xfrm>
            <a:off x="311700" y="975375"/>
            <a:ext cx="89811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chemeClr val="dk2"/>
                </a:solidFill>
                <a:highlight>
                  <a:srgbClr val="F3F3F3"/>
                </a:highlight>
                <a:latin typeface="Consolas"/>
                <a:ea typeface="Consolas"/>
                <a:cs typeface="Consolas"/>
                <a:sym typeface="Consolas"/>
              </a:rPr>
              <a:t> sklearn.</a:t>
            </a:r>
            <a:r>
              <a:rPr b="1" i="0" lang="zh-TW" sz="2400" u="none" cap="none" strike="noStrike">
                <a:solidFill>
                  <a:schemeClr val="dk2"/>
                </a:solidFill>
                <a:highlight>
                  <a:srgbClr val="F3F3F3"/>
                </a:highlight>
                <a:latin typeface="Consolas"/>
                <a:ea typeface="Consolas"/>
                <a:cs typeface="Consolas"/>
                <a:sym typeface="Consolas"/>
              </a:rPr>
              <a:t>ensemble</a:t>
            </a:r>
            <a:r>
              <a:rPr b="0" i="0" lang="zh-TW" sz="2400" u="none" cap="none" strike="noStrike">
                <a:solidFill>
                  <a:schemeClr val="dk2"/>
                </a:solidFill>
                <a:highlight>
                  <a:srgbClr val="F3F3F3"/>
                </a:highlight>
                <a:latin typeface="Consolas"/>
                <a:ea typeface="Consolas"/>
                <a:cs typeface="Consolas"/>
                <a:sym typeface="Consolas"/>
              </a:rPr>
              <a:t>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chemeClr val="dk2"/>
                </a:solidFill>
                <a:highlight>
                  <a:srgbClr val="F3F3F3"/>
                </a:highlight>
                <a:latin typeface="Consolas"/>
                <a:ea typeface="Consolas"/>
                <a:cs typeface="Consolas"/>
                <a:sym typeface="Consolas"/>
              </a:rPr>
              <a:t> RandomForestClassifier</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chemeClr val="dk2"/>
                </a:solidFill>
                <a:highlight>
                  <a:srgbClr val="F3F3F3"/>
                </a:highlight>
                <a:latin typeface="Consolas"/>
                <a:ea typeface="Consolas"/>
                <a:cs typeface="Consolas"/>
                <a:sym typeface="Consolas"/>
              </a:rPr>
              <a:t> sklearn.</a:t>
            </a:r>
            <a:r>
              <a:rPr b="1" i="0" lang="zh-TW" sz="2400" u="none" cap="none" strike="noStrike">
                <a:solidFill>
                  <a:schemeClr val="dk2"/>
                </a:solidFill>
                <a:highlight>
                  <a:srgbClr val="F3F3F3"/>
                </a:highlight>
                <a:latin typeface="Consolas"/>
                <a:ea typeface="Consolas"/>
                <a:cs typeface="Consolas"/>
                <a:sym typeface="Consolas"/>
              </a:rPr>
              <a:t>ensemble</a:t>
            </a:r>
            <a:r>
              <a:rPr b="0" i="0" lang="zh-TW" sz="2400" u="none" cap="none" strike="noStrike">
                <a:solidFill>
                  <a:schemeClr val="dk2"/>
                </a:solidFill>
                <a:highlight>
                  <a:srgbClr val="F3F3F3"/>
                </a:highlight>
                <a:latin typeface="Consolas"/>
                <a:ea typeface="Consolas"/>
                <a:cs typeface="Consolas"/>
                <a:sym typeface="Consolas"/>
              </a:rPr>
              <a:t>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chemeClr val="dk2"/>
                </a:solidFill>
                <a:highlight>
                  <a:srgbClr val="F3F3F3"/>
                </a:highlight>
                <a:latin typeface="Consolas"/>
                <a:ea typeface="Consolas"/>
                <a:cs typeface="Consolas"/>
                <a:sym typeface="Consolas"/>
              </a:rPr>
              <a:t> RandomForestRegressor</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1600"/>
              </a:spcAft>
              <a:buClr>
                <a:schemeClr val="dk1"/>
              </a:buClr>
              <a:buSzPts val="1100"/>
              <a:buFont typeface="Arial"/>
              <a:buNone/>
            </a:pPr>
            <a:r>
              <a:rPr b="0" i="0" lang="zh-TW" sz="2400" u="none" cap="none" strike="noStrike">
                <a:solidFill>
                  <a:schemeClr val="dk2"/>
                </a:solidFill>
                <a:highlight>
                  <a:srgbClr val="F3F3F3"/>
                </a:highlight>
                <a:latin typeface="Consolas"/>
                <a:ea typeface="Consolas"/>
                <a:cs typeface="Consolas"/>
                <a:sym typeface="Consolas"/>
              </a:rPr>
              <a:t>clf = RandomForestRegressor()</a:t>
            </a:r>
            <a:endParaRPr b="0" i="0" sz="2400" u="none" cap="none" strike="noStrike">
              <a:solidFill>
                <a:schemeClr val="dk2"/>
              </a:solidFill>
              <a:highlight>
                <a:srgbClr val="F3F3F3"/>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隨機森林中的常見參數</a:t>
            </a:r>
            <a:endParaRPr b="1" i="0" sz="2400" u="none" cap="none" strike="noStrike">
              <a:solidFill>
                <a:schemeClr val="dk1"/>
              </a:solidFill>
              <a:latin typeface="Arial"/>
              <a:ea typeface="Arial"/>
              <a:cs typeface="Arial"/>
              <a:sym typeface="Arial"/>
            </a:endParaRPr>
          </a:p>
        </p:txBody>
      </p:sp>
      <p:sp>
        <p:nvSpPr>
          <p:cNvPr id="231" name="Google Shape;231;p4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
        <p:nvSpPr>
          <p:cNvPr id="232" name="Google Shape;232;p42"/>
          <p:cNvSpPr txBox="1"/>
          <p:nvPr/>
        </p:nvSpPr>
        <p:spPr>
          <a:xfrm>
            <a:off x="133775" y="975375"/>
            <a:ext cx="8940300" cy="39942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zh-TW" sz="2400" u="none" cap="none" strike="noStrike">
                <a:solidFill>
                  <a:srgbClr val="17BE69"/>
                </a:solidFill>
                <a:latin typeface="Consolas"/>
                <a:ea typeface="Consolas"/>
                <a:cs typeface="Consolas"/>
                <a:sym typeface="Consolas"/>
              </a:rPr>
              <a:t>from</a:t>
            </a:r>
            <a:r>
              <a:rPr b="0" i="0" lang="zh-TW" sz="2400" u="none" cap="none" strike="noStrike">
                <a:solidFill>
                  <a:srgbClr val="000000"/>
                </a:solidFill>
                <a:latin typeface="Consolas"/>
                <a:ea typeface="Consolas"/>
                <a:cs typeface="Consolas"/>
                <a:sym typeface="Consolas"/>
              </a:rPr>
              <a:t> sklearn.ensemble </a:t>
            </a:r>
            <a:r>
              <a:rPr b="1" i="0" lang="zh-TW" sz="2400" u="none" cap="none" strike="noStrike">
                <a:solidFill>
                  <a:srgbClr val="17BE69"/>
                </a:solidFill>
                <a:latin typeface="Consolas"/>
                <a:ea typeface="Consolas"/>
                <a:cs typeface="Consolas"/>
                <a:sym typeface="Consolas"/>
              </a:rPr>
              <a:t>import </a:t>
            </a:r>
            <a:r>
              <a:rPr b="0" i="0" lang="zh-TW" sz="2400" u="none" cap="none" strike="noStrike">
                <a:solidFill>
                  <a:srgbClr val="000000"/>
                </a:solidFill>
                <a:latin typeface="Consolas"/>
                <a:ea typeface="Consolas"/>
                <a:cs typeface="Consolas"/>
                <a:sym typeface="Consolas"/>
              </a:rPr>
              <a:t>RandomForestClassifier</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clf = RandomForestClassifier(</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n_estimators=100, </a:t>
            </a:r>
            <a:r>
              <a:rPr b="0" i="0" lang="zh-TW" sz="2600" u="none" cap="none" strike="noStrike">
                <a:solidFill>
                  <a:srgbClr val="38761D"/>
                </a:solidFill>
                <a:latin typeface="Consolas"/>
                <a:ea typeface="Consolas"/>
                <a:cs typeface="Consolas"/>
                <a:sym typeface="Consolas"/>
              </a:rPr>
              <a:t>#number of trees</a:t>
            </a:r>
            <a:endParaRPr b="0" i="0" sz="2600" u="none" cap="none" strike="noStrike">
              <a:solidFill>
                <a:srgbClr val="38761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criterion="</a:t>
            </a:r>
            <a:r>
              <a:rPr b="0" i="0" lang="zh-TW" sz="2600" u="none" cap="none" strike="noStrike">
                <a:solidFill>
                  <a:srgbClr val="FF0000"/>
                </a:solidFill>
                <a:latin typeface="Consolas"/>
                <a:ea typeface="Consolas"/>
                <a:cs typeface="Consolas"/>
                <a:sym typeface="Consolas"/>
              </a:rPr>
              <a:t>gini</a:t>
            </a:r>
            <a:r>
              <a:rPr b="0" i="0" lang="zh-TW" sz="2600" u="none" cap="none" strike="noStrike">
                <a:solidFill>
                  <a:srgbClr val="000000"/>
                </a:solidFill>
                <a:latin typeface="Consolas"/>
                <a:ea typeface="Consolas"/>
                <a:cs typeface="Consolas"/>
                <a:sym typeface="Consolas"/>
              </a:rPr>
              <a:t>",</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max_features="</a:t>
            </a:r>
            <a:r>
              <a:rPr b="0" i="0" lang="zh-TW" sz="2600" u="none" cap="none" strike="noStrike">
                <a:solidFill>
                  <a:srgbClr val="FF0000"/>
                </a:solidFill>
                <a:latin typeface="Consolas"/>
                <a:ea typeface="Consolas"/>
                <a:cs typeface="Consolas"/>
                <a:sym typeface="Consolas"/>
              </a:rPr>
              <a:t>auto</a:t>
            </a:r>
            <a:r>
              <a:rPr b="0" i="0" lang="zh-TW" sz="2600" u="none" cap="none" strike="noStrike">
                <a:solidFill>
                  <a:srgbClr val="000000"/>
                </a:solidFill>
                <a:latin typeface="Consolas"/>
                <a:ea typeface="Consolas"/>
                <a:cs typeface="Consolas"/>
                <a:sym typeface="Consolas"/>
              </a:rPr>
              <a:t>", </a:t>
            </a:r>
            <a:r>
              <a:rPr b="0" i="0" lang="zh-TW" sz="2600" u="none" cap="none" strike="noStrike">
                <a:solidFill>
                  <a:srgbClr val="38761D"/>
                </a:solidFill>
                <a:latin typeface="Consolas"/>
                <a:ea typeface="Consolas"/>
                <a:cs typeface="Consolas"/>
                <a:sym typeface="Consolas"/>
              </a:rPr>
              <a:t>#sqrt(features)</a:t>
            </a:r>
            <a:endParaRPr b="0" i="0" sz="2600" u="none" cap="none" strike="noStrike">
              <a:solidFill>
                <a:srgbClr val="38761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max_depth=10,</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min_samples_split=2,</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min_samples_leaf=1</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a:t>
            </a:r>
            <a:endParaRPr b="0" i="0" sz="2600" u="none" cap="none" strike="noStrike">
              <a:solidFill>
                <a:srgbClr val="0000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 </a:t>
            </a:r>
            <a:r>
              <a:rPr b="1" i="0" lang="zh-TW" sz="2400" u="none" cap="none" strike="noStrike">
                <a:solidFill>
                  <a:srgbClr val="0000FF"/>
                </a:solidFill>
                <a:latin typeface="Arial"/>
                <a:ea typeface="Arial"/>
                <a:cs typeface="Arial"/>
                <a:sym typeface="Arial"/>
              </a:rPr>
              <a:t>random_forest_exercises.ipynb</a:t>
            </a:r>
            <a:endParaRPr b="1" i="0" sz="2400" u="none" cap="none" strike="noStrike">
              <a:solidFill>
                <a:srgbClr val="0000FF"/>
              </a:solidFill>
              <a:latin typeface="Arial"/>
              <a:ea typeface="Arial"/>
              <a:cs typeface="Arial"/>
              <a:sym typeface="Arial"/>
            </a:endParaRPr>
          </a:p>
        </p:txBody>
      </p:sp>
      <p:sp>
        <p:nvSpPr>
          <p:cNvPr id="238" name="Google Shape;238;p43"/>
          <p:cNvSpPr txBox="1"/>
          <p:nvPr>
            <p:ph idx="4294967295" type="body"/>
          </p:nvPr>
        </p:nvSpPr>
        <p:spPr>
          <a:xfrm>
            <a:off x="311700" y="975375"/>
            <a:ext cx="87348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請使用 Radom </a:t>
            </a:r>
            <a:r>
              <a:rPr b="0" i="0" lang="zh-TW" sz="3000" u="none" cap="none" strike="noStrike">
                <a:solidFill>
                  <a:schemeClr val="dk1"/>
                </a:solidFill>
                <a:latin typeface="Arial"/>
                <a:ea typeface="Arial"/>
                <a:cs typeface="Arial"/>
                <a:sym typeface="Arial"/>
              </a:rPr>
              <a:t>forest</a:t>
            </a:r>
            <a:r>
              <a:rPr b="0" i="0" lang="zh-TW" sz="3000" u="none" cap="none" strike="noStrike">
                <a:solidFill>
                  <a:srgbClr val="000000"/>
                </a:solidFill>
                <a:latin typeface="Arial"/>
                <a:ea typeface="Arial"/>
                <a:cs typeface="Arial"/>
                <a:sym typeface="Arial"/>
              </a:rPr>
              <a:t> 來執行 Iris dataset，</a:t>
            </a:r>
            <a:r>
              <a:rPr b="0" i="0" lang="zh-TW" sz="3000" u="none" cap="none" strike="noStrike">
                <a:solidFill>
                  <a:schemeClr val="dk1"/>
                </a:solidFill>
                <a:latin typeface="Arial"/>
                <a:ea typeface="Arial"/>
                <a:cs typeface="Arial"/>
                <a:sym typeface="Arial"/>
              </a:rPr>
              <a:t>比較 Random forest 的模型結果是否比 Decision tree 來得好</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chemeClr val="dk1"/>
                </a:solidFill>
                <a:latin typeface="Arial"/>
                <a:ea typeface="Arial"/>
                <a:cs typeface="Arial"/>
                <a:sym typeface="Arial"/>
              </a:rPr>
              <a:t>請使用 digits dataset，並比較如果樹的數量多寡 (n_estimators)，對結果是否會有改善？</a:t>
            </a:r>
            <a:endParaRPr b="0" i="0" sz="3000" u="none" cap="none" strike="noStrike">
              <a:solidFill>
                <a:srgbClr val="000000"/>
              </a:solidFill>
              <a:latin typeface="Arial"/>
              <a:ea typeface="Arial"/>
              <a:cs typeface="Arial"/>
              <a:sym typeface="Arial"/>
            </a:endParaRPr>
          </a:p>
        </p:txBody>
      </p:sp>
      <p:pic>
        <p:nvPicPr>
          <p:cNvPr id="239" name="Google Shape;239;p43"/>
          <p:cNvPicPr preferRelativeResize="0"/>
          <p:nvPr/>
        </p:nvPicPr>
        <p:blipFill rotWithShape="1">
          <a:blip r:embed="rId3">
            <a:alphaModFix/>
          </a:blip>
          <a:srcRect b="0" l="0" r="0" t="0"/>
          <a:stretch/>
        </p:blipFill>
        <p:spPr>
          <a:xfrm>
            <a:off x="5854101" y="288600"/>
            <a:ext cx="331999" cy="35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Write a Random forest from Scratch (optional)</a:t>
            </a:r>
            <a:endParaRPr b="1" i="0" sz="2400" u="none" cap="none" strike="noStrike">
              <a:solidFill>
                <a:schemeClr val="dk1"/>
              </a:solidFill>
              <a:latin typeface="Arial"/>
              <a:ea typeface="Arial"/>
              <a:cs typeface="Arial"/>
              <a:sym typeface="Arial"/>
            </a:endParaRPr>
          </a:p>
        </p:txBody>
      </p:sp>
      <p:pic>
        <p:nvPicPr>
          <p:cNvPr descr="This is one of the most used machine learning models ever. Random Forests can be used for both regression and classification, and our use case will be to assess whether someone is credible or not by analyzing their financial history!   DL nanodegree open for another round! we'll pick one random student that signs up in next 24 hrs to collab w/ me one-on-one on a DL music project https://www.udacity.com/course/deep-learning-nanodegree-foundation--nd101  Code for this video: https://github.com/llSourcell/random_forests  Please Subscribe! And like. And comment. That's what keeps me going.  More learning resources: https://ujjwalkarn.me/2016/05/30/a-curated-list-of-python-tutorials-for-data-science-nlp-and-machine-learning/ https://www.coursera.org/learn/machine-learning-data-analysis/lecture/eTO92/building-a-random-forest-with-python https://github.com/kevin-keraudren/randomforest-python http://kldavenport.com/pure-python-decision-trees/ http://blog.yhat.com/posts/random-forests-in-python.html https://www.analyticsvidhya.com/blog/2016/04/complete-tutorial-tree-based-modeling-scratch-in-python/ http://machinelearningmastery.com/implement-decision-tree-algorithm-scratch-python/ http://machinelearningmastery.com/implement-random-forest-scratch-python/  Join us in the Wizards Slack channel: http://wizards.herokuapp.com/  And please support me on Patreon: https://www.patreon.com/user?u=3191693 Follow me: Twitter: https://twitter.com/sirajraval Facebook: https://www.facebook.com/sirajology Instagram: https://www.instagram.com/sirajraval/ Instagram: https://www.instagram.com/sirajraval/" id="245" name="Google Shape;245;p44" title="Random Forests - The Math of Intelligence (Week 6)">
            <a:hlinkClick r:id="rId3"/>
          </p:cNvPr>
          <p:cNvPicPr preferRelativeResize="0"/>
          <p:nvPr/>
        </p:nvPicPr>
        <p:blipFill rotWithShape="1">
          <a:blip r:embed="rId4">
            <a:alphaModFix/>
          </a:blip>
          <a:srcRect b="0" l="0" r="0" t="0"/>
          <a:stretch/>
        </p:blipFill>
        <p:spPr>
          <a:xfrm>
            <a:off x="1037050" y="975375"/>
            <a:ext cx="6898576" cy="3737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補充閱讀</a:t>
            </a:r>
            <a:endParaRPr b="1" i="0" sz="2400" u="none" cap="none" strike="noStrike">
              <a:solidFill>
                <a:schemeClr val="dk1"/>
              </a:solidFill>
              <a:latin typeface="Arial"/>
              <a:ea typeface="Arial"/>
              <a:cs typeface="Arial"/>
              <a:sym typeface="Arial"/>
            </a:endParaRPr>
          </a:p>
        </p:txBody>
      </p:sp>
      <p:sp>
        <p:nvSpPr>
          <p:cNvPr id="251" name="Google Shape;251;p45"/>
          <p:cNvSpPr txBox="1"/>
          <p:nvPr>
            <p:ph idx="4294967295" type="body"/>
          </p:nvPr>
        </p:nvSpPr>
        <p:spPr>
          <a:xfrm>
            <a:off x="311700" y="975375"/>
            <a:ext cx="87231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如果前面助教講的影片你都聽不懂，肯定是因為助教講的不夠清楚，只好幫各位找一些寫的不錯的文章，給大家參考</a:t>
            </a:r>
            <a:endParaRPr b="0" i="0" sz="2400" u="none" cap="none" strike="noStrike">
              <a:solidFill>
                <a:srgbClr val="000000"/>
              </a:solidFill>
              <a:latin typeface="Arial"/>
              <a:ea typeface="Arial"/>
              <a:cs typeface="Arial"/>
              <a:sym typeface="Arial"/>
            </a:endParaRPr>
          </a:p>
          <a:p>
            <a:pPr indent="-381000" lvl="1" marL="914400" marR="0" rtl="0" algn="l">
              <a:lnSpc>
                <a:spcPct val="104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rPr>
              <a:t>隨機森林</a:t>
            </a:r>
            <a:r>
              <a:rPr b="0" i="0" lang="zh-TW" sz="2400" u="sng" cap="none" strike="noStrike">
                <a:solidFill>
                  <a:schemeClr val="hlink"/>
                </a:solidFill>
                <a:latin typeface="Arial"/>
                <a:ea typeface="Arial"/>
                <a:cs typeface="Arial"/>
                <a:sym typeface="Arial"/>
                <a:hlinkClick r:id="rId3"/>
              </a:rPr>
              <a:t> (random forest)</a:t>
            </a:r>
            <a:r>
              <a:rPr b="0" i="0" lang="zh-TW" sz="2400" u="none" cap="none" strike="noStrike">
                <a:solidFill>
                  <a:schemeClr val="dk2"/>
                </a:solidFill>
                <a:latin typeface="Arial"/>
                <a:ea typeface="Arial"/>
                <a:cs typeface="Arial"/>
                <a:sym typeface="Arial"/>
              </a:rPr>
              <a:t> - 中文</a:t>
            </a:r>
            <a:endParaRPr b="0" i="0" sz="2400" u="none" cap="none" strike="noStrike">
              <a:solidFill>
                <a:schemeClr val="dk2"/>
              </a:solidFill>
              <a:latin typeface="Arial"/>
              <a:ea typeface="Arial"/>
              <a:cs typeface="Arial"/>
              <a:sym typeface="Arial"/>
            </a:endParaRPr>
          </a:p>
          <a:p>
            <a:pPr indent="-381000" lvl="1" marL="9144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4"/>
              </a:rPr>
              <a:t>how random forest works</a:t>
            </a:r>
            <a:r>
              <a:rPr b="0" i="0" lang="zh-TW" sz="2400" u="none" cap="none" strike="noStrike">
                <a:solidFill>
                  <a:schemeClr val="dk2"/>
                </a:solidFill>
                <a:latin typeface="Arial"/>
                <a:ea typeface="Arial"/>
                <a:cs typeface="Arial"/>
                <a:sym typeface="Arial"/>
              </a:rPr>
              <a:t> - 英文</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思考問題</a:t>
            </a:r>
            <a:endParaRPr b="1" i="0" sz="2400" u="none" cap="none" strike="noStrike">
              <a:solidFill>
                <a:schemeClr val="dk1"/>
              </a:solidFill>
              <a:latin typeface="Arial"/>
              <a:ea typeface="Arial"/>
              <a:cs typeface="Arial"/>
              <a:sym typeface="Arial"/>
            </a:endParaRPr>
          </a:p>
        </p:txBody>
      </p:sp>
      <p:sp>
        <p:nvSpPr>
          <p:cNvPr id="257" name="Google Shape;257;p4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Random Forest 中的每一棵樹，是希望能夠</a:t>
            </a:r>
            <a:endParaRPr b="0"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盡量的生長 (讓樹生成很深，比較複雜)</a:t>
            </a:r>
            <a:endParaRPr b="0" i="0" sz="2400" u="none" cap="none" strike="noStrike">
              <a:solidFill>
                <a:srgbClr val="000000"/>
              </a:solidFill>
              <a:latin typeface="Arial"/>
              <a:ea typeface="Arial"/>
              <a:cs typeface="Arial"/>
              <a:sym typeface="Arial"/>
            </a:endParaRPr>
          </a:p>
          <a:p>
            <a:pPr indent="-381000" lvl="0" marL="914400" marR="0" rtl="0" algn="l">
              <a:lnSpc>
                <a:spcPct val="115000"/>
              </a:lnSpc>
              <a:spcBef>
                <a:spcPts val="0"/>
              </a:spcBef>
              <a:spcAft>
                <a:spcPts val="0"/>
              </a:spcAft>
              <a:buClr>
                <a:srgbClr val="000000"/>
              </a:buClr>
              <a:buSzPts val="2400"/>
              <a:buFont typeface="Arial"/>
              <a:buAutoNum type="arabicPeriod"/>
            </a:pPr>
            <a:r>
              <a:rPr b="0" i="0" lang="zh-TW" sz="2400" u="none" cap="none" strike="noStrike">
                <a:solidFill>
                  <a:srgbClr val="000000"/>
                </a:solidFill>
                <a:latin typeface="Arial"/>
                <a:ea typeface="Arial"/>
                <a:cs typeface="Arial"/>
                <a:sym typeface="Arial"/>
              </a:rPr>
              <a:t>不要過度生長，避免 Overfitting ?</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假設資料總共有 N 筆 samples (N is large)，每棵樹用</a:t>
            </a:r>
            <a:r>
              <a:rPr b="1" i="0" lang="zh-TW" sz="2400" u="none" cap="none" strike="noStrike">
                <a:solidFill>
                  <a:srgbClr val="980000"/>
                </a:solidFill>
                <a:latin typeface="Arial"/>
                <a:ea typeface="Arial"/>
                <a:cs typeface="Arial"/>
                <a:sym typeface="Arial"/>
              </a:rPr>
              <a:t>取後放回</a:t>
            </a:r>
            <a:r>
              <a:rPr b="0" i="0" lang="zh-TW" sz="2400" u="none" cap="none" strike="noStrike">
                <a:solidFill>
                  <a:srgbClr val="000000"/>
                </a:solidFill>
                <a:latin typeface="Arial"/>
                <a:ea typeface="Arial"/>
                <a:cs typeface="Arial"/>
                <a:sym typeface="Arial"/>
              </a:rPr>
              <a:t>的方式抽了總共 N 筆資料來生成一棵樹，請問這棵樹大約使用了多少 % 的 unique 原資料生成 (不重複)?</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hint: google </a:t>
            </a:r>
            <a:r>
              <a:rPr b="0" i="0" lang="zh-TW" sz="2000" u="sng" cap="none" strike="noStrike">
                <a:solidFill>
                  <a:srgbClr val="000000"/>
                </a:solidFill>
                <a:latin typeface="Arial"/>
                <a:ea typeface="Arial"/>
                <a:cs typeface="Arial"/>
                <a:sym typeface="Arial"/>
              </a:rPr>
              <a:t>0.632 bootstrap</a:t>
            </a:r>
            <a:endParaRPr b="0" i="0" sz="2000" u="sng"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[實作課程] 梯度提升機 (Gradient Boosting Machine)</a:t>
            </a:r>
            <a:endParaRPr b="1" i="0" sz="2400" u="none" cap="none" strike="noStrike">
              <a:solidFill>
                <a:schemeClr val="dk1"/>
              </a:solidFill>
              <a:latin typeface="Arial"/>
              <a:ea typeface="Arial"/>
              <a:cs typeface="Arial"/>
              <a:sym typeface="Arial"/>
            </a:endParaRPr>
          </a:p>
        </p:txBody>
      </p:sp>
      <p:pic>
        <p:nvPicPr>
          <p:cNvPr id="263" name="Google Shape;263;p47" title="session2 gbm 1">
            <a:hlinkClick r:id="rId3"/>
          </p:cNvPr>
          <p:cNvPicPr preferRelativeResize="0"/>
          <p:nvPr/>
        </p:nvPicPr>
        <p:blipFill rotWithShape="1">
          <a:blip r:embed="rId4">
            <a:alphaModFix/>
          </a:blip>
          <a:srcRect b="0" l="0" r="0" t="0"/>
          <a:stretch/>
        </p:blipFill>
        <p:spPr>
          <a:xfrm>
            <a:off x="1782450" y="975375"/>
            <a:ext cx="5021190" cy="37658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Boosting? Gradient?</a:t>
            </a:r>
            <a:endParaRPr b="1" i="0" sz="2400" u="none" cap="none" strike="noStrike">
              <a:solidFill>
                <a:schemeClr val="dk1"/>
              </a:solidFill>
              <a:latin typeface="Arial"/>
              <a:ea typeface="Arial"/>
              <a:cs typeface="Arial"/>
              <a:sym typeface="Arial"/>
            </a:endParaRPr>
          </a:p>
        </p:txBody>
      </p:sp>
      <p:sp>
        <p:nvSpPr>
          <p:cNvPr id="269" name="Google Shape;269;p48"/>
          <p:cNvSpPr txBox="1"/>
          <p:nvPr>
            <p:ph idx="4294967295" type="body"/>
          </p:nvPr>
        </p:nvSpPr>
        <p:spPr>
          <a:xfrm>
            <a:off x="229200" y="944955"/>
            <a:ext cx="8685600" cy="3872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000000"/>
              </a:buClr>
              <a:buSzPts val="2800"/>
              <a:buFont typeface="Arial"/>
              <a:buChar char="●"/>
            </a:pPr>
            <a:r>
              <a:rPr b="0" i="0" lang="zh-TW" sz="2800" u="none" cap="none" strike="noStrike">
                <a:solidFill>
                  <a:srgbClr val="000000"/>
                </a:solidFill>
                <a:latin typeface="Arial"/>
                <a:ea typeface="Arial"/>
                <a:cs typeface="Arial"/>
                <a:sym typeface="Arial"/>
              </a:rPr>
              <a:t>前面我們學到的方法稱為 Bagging (Bootstrap aggregating)，用抽樣的資料與 features 生成每一棵樹，最後再取平均</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zh-TW" sz="2800" u="none" cap="none" strike="noStrike">
                <a:solidFill>
                  <a:srgbClr val="000000"/>
                </a:solidFill>
                <a:latin typeface="Arial"/>
                <a:ea typeface="Arial"/>
                <a:cs typeface="Arial"/>
                <a:sym typeface="Arial"/>
              </a:rPr>
              <a:t>Boosting 則是希望能夠由後面生成的樹，來修正前面樹學的不好的地方</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0"/>
              </a:spcBef>
              <a:spcAft>
                <a:spcPts val="0"/>
              </a:spcAft>
              <a:buClr>
                <a:srgbClr val="000000"/>
              </a:buClr>
              <a:buSzPts val="2800"/>
              <a:buFont typeface="Arial"/>
              <a:buChar char="●"/>
            </a:pPr>
            <a:r>
              <a:rPr b="0" i="0" lang="zh-TW" sz="2800" u="none" cap="none" strike="noStrike">
                <a:solidFill>
                  <a:srgbClr val="000000"/>
                </a:solidFill>
                <a:latin typeface="Arial"/>
                <a:ea typeface="Arial"/>
                <a:cs typeface="Arial"/>
                <a:sym typeface="Arial"/>
              </a:rPr>
              <a:t>要怎麼修正前面學錯的地方呢？計算 Gradient! (先想像 Gradient 就是一個能教我們修正錯誤的東西）</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lang="zh-TW">
                <a:solidFill>
                  <a:schemeClr val="dk1"/>
                </a:solidFill>
              </a:rPr>
              <a:t>Adaboost</a:t>
            </a:r>
            <a:r>
              <a:rPr b="1" i="0" lang="zh-TW" sz="2400" u="none" cap="none" strike="noStrike">
                <a:solidFill>
                  <a:schemeClr val="dk1"/>
                </a:solidFill>
                <a:latin typeface="Arial"/>
                <a:ea typeface="Arial"/>
                <a:cs typeface="Arial"/>
                <a:sym typeface="Arial"/>
              </a:rPr>
              <a:t> 的概念</a:t>
            </a:r>
            <a:endParaRPr b="1" i="0" sz="2400" u="none" cap="none" strike="noStrike">
              <a:solidFill>
                <a:schemeClr val="dk1"/>
              </a:solidFill>
              <a:latin typeface="Arial"/>
              <a:ea typeface="Arial"/>
              <a:cs typeface="Arial"/>
              <a:sym typeface="Arial"/>
            </a:endParaRPr>
          </a:p>
        </p:txBody>
      </p:sp>
      <p:sp>
        <p:nvSpPr>
          <p:cNvPr id="275" name="Google Shape;275;p49"/>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pic>
        <p:nvPicPr>
          <p:cNvPr id="276" name="Google Shape;276;p49"/>
          <p:cNvPicPr preferRelativeResize="0"/>
          <p:nvPr/>
        </p:nvPicPr>
        <p:blipFill rotWithShape="1">
          <a:blip r:embed="rId3">
            <a:alphaModFix/>
          </a:blip>
          <a:srcRect b="11040" l="2426" r="2748" t="25642"/>
          <a:stretch/>
        </p:blipFill>
        <p:spPr>
          <a:xfrm>
            <a:off x="0" y="943493"/>
            <a:ext cx="9144000" cy="42000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5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Bagging vs. Boosting</a:t>
            </a:r>
            <a:endParaRPr b="1" i="0" sz="2400" u="none" cap="none" strike="noStrike">
              <a:solidFill>
                <a:schemeClr val="dk1"/>
              </a:solidFill>
              <a:latin typeface="Arial"/>
              <a:ea typeface="Arial"/>
              <a:cs typeface="Arial"/>
              <a:sym typeface="Arial"/>
            </a:endParaRPr>
          </a:p>
        </p:txBody>
      </p:sp>
      <p:sp>
        <p:nvSpPr>
          <p:cNvPr id="282" name="Google Shape;282;p5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Bagging: 透過抽樣的方式生成樹，每棵樹彼此獨立</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Boosting: 透過序列 (additive) 的方式生成樹，後面生成的樹會與前面的樹有關</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一般來說，Boosting 的模型會比 Bagging 來的準確</a:t>
            </a:r>
            <a:endParaRPr b="0" i="0" sz="2400" u="none" cap="none" strike="noStrike">
              <a:solidFill>
                <a:srgbClr val="000000"/>
              </a:solidFill>
              <a:latin typeface="Arial"/>
              <a:ea typeface="Arial"/>
              <a:cs typeface="Arial"/>
              <a:sym typeface="Arial"/>
            </a:endParaRPr>
          </a:p>
        </p:txBody>
      </p:sp>
      <p:pic>
        <p:nvPicPr>
          <p:cNvPr id="283" name="Google Shape;283;p50"/>
          <p:cNvPicPr preferRelativeResize="0"/>
          <p:nvPr/>
        </p:nvPicPr>
        <p:blipFill rotWithShape="1">
          <a:blip r:embed="rId3">
            <a:alphaModFix/>
          </a:blip>
          <a:srcRect b="0" l="5677" r="5756" t="11252"/>
          <a:stretch/>
        </p:blipFill>
        <p:spPr>
          <a:xfrm>
            <a:off x="2300325" y="2958300"/>
            <a:ext cx="4543350" cy="1877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Kaggle 大師帶你理解 Gradient boosting </a:t>
            </a:r>
            <a:r>
              <a:rPr b="1" i="0" lang="zh-TW" sz="2400" u="none" cap="none" strike="noStrike">
                <a:solidFill>
                  <a:srgbClr val="000000"/>
                </a:solidFill>
                <a:latin typeface="Arial"/>
                <a:ea typeface="Arial"/>
                <a:cs typeface="Arial"/>
                <a:sym typeface="Arial"/>
              </a:rPr>
              <a:t>(</a:t>
            </a:r>
            <a:r>
              <a:rPr b="1" i="0" lang="zh-TW" sz="2400" u="sng" cap="none" strike="noStrike">
                <a:solidFill>
                  <a:schemeClr val="hlink"/>
                </a:solidFill>
                <a:latin typeface="Arial"/>
                <a:ea typeface="Arial"/>
                <a:cs typeface="Arial"/>
                <a:sym typeface="Arial"/>
                <a:hlinkClick r:id="rId3"/>
              </a:rPr>
              <a:t>連結</a:t>
            </a:r>
            <a:r>
              <a:rPr b="1" i="0" lang="zh-TW" sz="2400" u="none" cap="none" strike="noStrike">
                <a:solidFill>
                  <a:srgbClr val="000000"/>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89" name="Google Shape;289;p51" title="session2 gbm 2">
            <a:hlinkClick r:id="rId4"/>
          </p:cNvPr>
          <p:cNvPicPr preferRelativeResize="0"/>
          <p:nvPr/>
        </p:nvPicPr>
        <p:blipFill rotWithShape="1">
          <a:blip r:embed="rId5">
            <a:alphaModFix/>
          </a:blip>
          <a:srcRect b="0" l="0" r="0" t="0"/>
          <a:stretch/>
        </p:blipFill>
        <p:spPr>
          <a:xfrm>
            <a:off x="1845350" y="990625"/>
            <a:ext cx="4962916" cy="3722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梯度提升機 (Gradient Boosting Machine) (續)</a:t>
            </a:r>
            <a:endParaRPr b="0" i="0" sz="3000" u="none" cap="none" strike="noStrike">
              <a:solidFill>
                <a:schemeClr val="dk1"/>
              </a:solidFill>
              <a:latin typeface="Arial"/>
              <a:ea typeface="Arial"/>
              <a:cs typeface="Arial"/>
              <a:sym typeface="Arial"/>
            </a:endParaRPr>
          </a:p>
        </p:txBody>
      </p:sp>
      <p:pic>
        <p:nvPicPr>
          <p:cNvPr id="295" name="Google Shape;295;p52" title="session2 gbm 3">
            <a:hlinkClick r:id="rId3"/>
          </p:cNvPr>
          <p:cNvPicPr preferRelativeResize="0"/>
          <p:nvPr/>
        </p:nvPicPr>
        <p:blipFill rotWithShape="1">
          <a:blip r:embed="rId4">
            <a:alphaModFix/>
          </a:blip>
          <a:srcRect b="0" l="0" r="0" t="0"/>
          <a:stretch/>
        </p:blipFill>
        <p:spPr>
          <a:xfrm>
            <a:off x="1803550" y="1042707"/>
            <a:ext cx="4983210" cy="37374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GBM in Scikit-learn</a:t>
            </a:r>
            <a:endParaRPr b="1" i="0" sz="2400" u="none" cap="none" strike="noStrike">
              <a:solidFill>
                <a:schemeClr val="dk1"/>
              </a:solidFill>
              <a:latin typeface="Arial"/>
              <a:ea typeface="Arial"/>
              <a:cs typeface="Arial"/>
              <a:sym typeface="Arial"/>
            </a:endParaRPr>
          </a:p>
        </p:txBody>
      </p:sp>
      <p:sp>
        <p:nvSpPr>
          <p:cNvPr id="301" name="Google Shape;301;p53"/>
          <p:cNvSpPr txBox="1"/>
          <p:nvPr>
            <p:ph idx="4294967295" type="body"/>
          </p:nvPr>
        </p:nvSpPr>
        <p:spPr>
          <a:xfrm>
            <a:off x="100275" y="975375"/>
            <a:ext cx="90438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Arial"/>
              <a:buNone/>
            </a:pPr>
            <a:r>
              <a:rPr b="1" i="0" lang="zh-TW" sz="2300" u="none" cap="none" strike="noStrike">
                <a:solidFill>
                  <a:srgbClr val="17BE69"/>
                </a:solidFill>
                <a:highlight>
                  <a:srgbClr val="F3F3F3"/>
                </a:highlight>
                <a:latin typeface="Consolas"/>
                <a:ea typeface="Consolas"/>
                <a:cs typeface="Consolas"/>
                <a:sym typeface="Consolas"/>
              </a:rPr>
              <a:t>from</a:t>
            </a:r>
            <a:r>
              <a:rPr b="0" i="0" lang="zh-TW" sz="2300" u="none" cap="none" strike="noStrike">
                <a:solidFill>
                  <a:schemeClr val="dk2"/>
                </a:solidFill>
                <a:highlight>
                  <a:srgbClr val="F3F3F3"/>
                </a:highlight>
                <a:latin typeface="Consolas"/>
                <a:ea typeface="Consolas"/>
                <a:cs typeface="Consolas"/>
                <a:sym typeface="Consolas"/>
              </a:rPr>
              <a:t> sklearn.ensemble </a:t>
            </a:r>
            <a:r>
              <a:rPr b="1" i="0" lang="zh-TW" sz="2300" u="none" cap="none" strike="noStrike">
                <a:solidFill>
                  <a:srgbClr val="17BE69"/>
                </a:solidFill>
                <a:highlight>
                  <a:srgbClr val="F3F3F3"/>
                </a:highlight>
                <a:latin typeface="Consolas"/>
                <a:ea typeface="Consolas"/>
                <a:cs typeface="Consolas"/>
                <a:sym typeface="Consolas"/>
              </a:rPr>
              <a:t>import</a:t>
            </a:r>
            <a:r>
              <a:rPr b="0" i="0" lang="zh-TW" sz="2300" u="none" cap="none" strike="noStrike">
                <a:solidFill>
                  <a:schemeClr val="dk2"/>
                </a:solidFill>
                <a:highlight>
                  <a:srgbClr val="F3F3F3"/>
                </a:highlight>
                <a:latin typeface="Consolas"/>
                <a:ea typeface="Consolas"/>
                <a:cs typeface="Consolas"/>
                <a:sym typeface="Consolas"/>
              </a:rPr>
              <a:t> GradientBoostingClassifier </a:t>
            </a:r>
            <a:r>
              <a:rPr b="1" i="0" lang="zh-TW" sz="2300" u="none" cap="none" strike="noStrike">
                <a:solidFill>
                  <a:srgbClr val="17BE69"/>
                </a:solidFill>
                <a:highlight>
                  <a:srgbClr val="F3F3F3"/>
                </a:highlight>
                <a:latin typeface="Consolas"/>
                <a:ea typeface="Consolas"/>
                <a:cs typeface="Consolas"/>
                <a:sym typeface="Consolas"/>
              </a:rPr>
              <a:t>from</a:t>
            </a:r>
            <a:r>
              <a:rPr b="0" i="0" lang="zh-TW" sz="2300" u="none" cap="none" strike="noStrike">
                <a:solidFill>
                  <a:schemeClr val="dk2"/>
                </a:solidFill>
                <a:highlight>
                  <a:srgbClr val="F3F3F3"/>
                </a:highlight>
                <a:latin typeface="Consolas"/>
                <a:ea typeface="Consolas"/>
                <a:cs typeface="Consolas"/>
                <a:sym typeface="Consolas"/>
              </a:rPr>
              <a:t> sklearn.ensemble </a:t>
            </a:r>
            <a:r>
              <a:rPr b="1" i="0" lang="zh-TW" sz="2300" u="none" cap="none" strike="noStrike">
                <a:solidFill>
                  <a:srgbClr val="17BE69"/>
                </a:solidFill>
                <a:highlight>
                  <a:srgbClr val="F3F3F3"/>
                </a:highlight>
                <a:latin typeface="Consolas"/>
                <a:ea typeface="Consolas"/>
                <a:cs typeface="Consolas"/>
                <a:sym typeface="Consolas"/>
              </a:rPr>
              <a:t>import</a:t>
            </a:r>
            <a:r>
              <a:rPr b="0" i="0" lang="zh-TW" sz="2300" u="none" cap="none" strike="noStrike">
                <a:solidFill>
                  <a:schemeClr val="dk2"/>
                </a:solidFill>
                <a:highlight>
                  <a:srgbClr val="F3F3F3"/>
                </a:highlight>
                <a:latin typeface="Consolas"/>
                <a:ea typeface="Consolas"/>
                <a:cs typeface="Consolas"/>
                <a:sym typeface="Consolas"/>
              </a:rPr>
              <a:t> GradientBoostingRegressor</a:t>
            </a:r>
            <a:endParaRPr b="0" i="0" sz="23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2400"/>
              <a:buFont typeface="Arial"/>
              <a:buNone/>
            </a:pPr>
            <a:r>
              <a:rPr b="0" i="0" lang="zh-TW" sz="2400" u="none" cap="none" strike="noStrike">
                <a:solidFill>
                  <a:schemeClr val="dk2"/>
                </a:solidFill>
                <a:highlight>
                  <a:srgbClr val="F3F3F3"/>
                </a:highlight>
                <a:latin typeface="Consolas"/>
                <a:ea typeface="Consolas"/>
                <a:cs typeface="Consolas"/>
                <a:sym typeface="Consolas"/>
              </a:rPr>
              <a:t>clf = GradientBoostingClassifier()</a:t>
            </a:r>
            <a:endParaRPr b="0" i="0" sz="2400" u="none" cap="none" strike="noStrike">
              <a:solidFill>
                <a:schemeClr val="dk2"/>
              </a:solidFill>
              <a:highlight>
                <a:srgbClr val="F3F3F3"/>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GBM 常見參數設定</a:t>
            </a:r>
            <a:endParaRPr b="0" i="0" sz="3000" u="none" cap="none" strike="noStrike">
              <a:solidFill>
                <a:schemeClr val="dk1"/>
              </a:solidFill>
              <a:latin typeface="Arial"/>
              <a:ea typeface="Arial"/>
              <a:cs typeface="Arial"/>
              <a:sym typeface="Arial"/>
            </a:endParaRPr>
          </a:p>
        </p:txBody>
      </p:sp>
      <p:sp>
        <p:nvSpPr>
          <p:cNvPr id="307" name="Google Shape;307;p5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
        <p:nvSpPr>
          <p:cNvPr id="308" name="Google Shape;308;p54"/>
          <p:cNvSpPr txBox="1"/>
          <p:nvPr/>
        </p:nvSpPr>
        <p:spPr>
          <a:xfrm>
            <a:off x="311700" y="975375"/>
            <a:ext cx="8762400" cy="37419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zh-TW" sz="2200" u="none" cap="none" strike="noStrike">
                <a:solidFill>
                  <a:srgbClr val="17BE69"/>
                </a:solidFill>
                <a:latin typeface="Consolas"/>
                <a:ea typeface="Consolas"/>
                <a:cs typeface="Consolas"/>
                <a:sym typeface="Consolas"/>
              </a:rPr>
              <a:t>from</a:t>
            </a:r>
            <a:r>
              <a:rPr b="0" i="0" lang="zh-TW" sz="2200" u="none" cap="none" strike="noStrike">
                <a:solidFill>
                  <a:srgbClr val="000000"/>
                </a:solidFill>
                <a:latin typeface="Consolas"/>
                <a:ea typeface="Consolas"/>
                <a:cs typeface="Consolas"/>
                <a:sym typeface="Consolas"/>
              </a:rPr>
              <a:t> sklearn.ensemble </a:t>
            </a:r>
            <a:r>
              <a:rPr b="1" i="0" lang="zh-TW" sz="2200" u="none" cap="none" strike="noStrike">
                <a:solidFill>
                  <a:srgbClr val="17BE69"/>
                </a:solidFill>
                <a:latin typeface="Consolas"/>
                <a:ea typeface="Consolas"/>
                <a:cs typeface="Consolas"/>
                <a:sym typeface="Consolas"/>
              </a:rPr>
              <a:t>import</a:t>
            </a:r>
            <a:r>
              <a:rPr b="1" i="0" lang="zh-TW" sz="2200" u="none" cap="none" strike="noStrike">
                <a:solidFill>
                  <a:srgbClr val="000000"/>
                </a:solidFill>
                <a:latin typeface="Consolas"/>
                <a:ea typeface="Consolas"/>
                <a:cs typeface="Consolas"/>
                <a:sym typeface="Consolas"/>
              </a:rPr>
              <a:t> </a:t>
            </a:r>
            <a:r>
              <a:rPr b="0" i="0" lang="zh-TW" sz="2200" u="none" cap="none" strike="noStrike">
                <a:solidFill>
                  <a:srgbClr val="000000"/>
                </a:solidFill>
                <a:highlight>
                  <a:srgbClr val="F3F3F3"/>
                </a:highlight>
                <a:latin typeface="Consolas"/>
                <a:ea typeface="Consolas"/>
                <a:cs typeface="Consolas"/>
                <a:sym typeface="Consolas"/>
              </a:rPr>
              <a:t>GradientBoostingClassifier</a:t>
            </a:r>
            <a:endParaRPr b="0" i="0" sz="2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clf = GradientBoostingClassifier(</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n_estimators=100, </a:t>
            </a:r>
            <a:r>
              <a:rPr b="0" i="0" lang="zh-TW" sz="2600" u="none" cap="none" strike="noStrike">
                <a:solidFill>
                  <a:srgbClr val="38761D"/>
                </a:solidFill>
                <a:latin typeface="Consolas"/>
                <a:ea typeface="Consolas"/>
                <a:cs typeface="Consolas"/>
                <a:sym typeface="Consolas"/>
              </a:rPr>
              <a:t>＃number of trees</a:t>
            </a:r>
            <a:endParaRPr b="0" i="0" sz="2600" u="none" cap="none" strike="noStrike">
              <a:solidFill>
                <a:srgbClr val="38761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learning_rate=0.1, </a:t>
            </a:r>
            <a:r>
              <a:rPr b="0" i="0" lang="zh-TW" sz="2400" u="none" cap="none" strike="noStrike">
                <a:solidFill>
                  <a:srgbClr val="38761D"/>
                </a:solidFill>
                <a:latin typeface="Consolas"/>
                <a:ea typeface="Consolas"/>
                <a:cs typeface="Consolas"/>
                <a:sym typeface="Consolas"/>
              </a:rPr>
              <a:t># shrinkage of prediction</a:t>
            </a:r>
            <a:endParaRPr b="0" i="0" sz="2400" u="none" cap="none" strike="noStrike">
              <a:solidFill>
                <a:srgbClr val="38761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max_features=”</a:t>
            </a:r>
            <a:r>
              <a:rPr b="0" i="0" lang="zh-TW" sz="2600" u="none" cap="none" strike="noStrike">
                <a:solidFill>
                  <a:srgbClr val="FF0000"/>
                </a:solidFill>
                <a:latin typeface="Consolas"/>
                <a:ea typeface="Consolas"/>
                <a:cs typeface="Consolas"/>
                <a:sym typeface="Consolas"/>
              </a:rPr>
              <a:t>None</a:t>
            </a:r>
            <a:r>
              <a:rPr b="0" i="0" lang="zh-TW" sz="2600" u="none" cap="none" strike="noStrike">
                <a:solidFill>
                  <a:srgbClr val="000000"/>
                </a:solidFill>
                <a:latin typeface="Consolas"/>
                <a:ea typeface="Consolas"/>
                <a:cs typeface="Consolas"/>
                <a:sym typeface="Consolas"/>
              </a:rPr>
              <a:t>”, </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		max_depth=3</a:t>
            </a:r>
            <a:endParaRPr b="0" i="0" sz="2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600"/>
              <a:buFont typeface="Arial"/>
              <a:buNone/>
            </a:pPr>
            <a:r>
              <a:rPr b="0" i="0" lang="zh-TW" sz="2600" u="none" cap="none" strike="noStrike">
                <a:solidFill>
                  <a:srgbClr val="000000"/>
                </a:solidFill>
                <a:latin typeface="Consolas"/>
                <a:ea typeface="Consolas"/>
                <a:cs typeface="Consolas"/>
                <a:sym typeface="Consolas"/>
              </a:rPr>
              <a:t>)</a:t>
            </a:r>
            <a:endParaRPr b="0" i="0" sz="26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4013775" y="203200"/>
            <a:ext cx="5085600" cy="4613700"/>
          </a:xfrm>
          <a:prstGeom prst="rect">
            <a:avLst/>
          </a:prstGeom>
          <a:solidFill>
            <a:srgbClr val="FFF2CC"/>
          </a:solidFill>
          <a:ln>
            <a:noFill/>
          </a:ln>
        </p:spPr>
        <p:txBody>
          <a:bodyPr anchorCtr="0" anchor="ctr" bIns="26775" lIns="26775" spcFirstLastPara="1" rIns="26775" wrap="square" tIns="26775">
            <a:noAutofit/>
          </a:bodyPr>
          <a:lstStyle/>
          <a:p>
            <a:pPr indent="0" lvl="0" marL="0" marR="0" rtl="0" algn="l">
              <a:lnSpc>
                <a:spcPct val="115000"/>
              </a:lnSpc>
              <a:spcBef>
                <a:spcPts val="0"/>
              </a:spcBef>
              <a:spcAft>
                <a:spcPts val="0"/>
              </a:spcAft>
              <a:buClr>
                <a:srgbClr val="000000"/>
              </a:buClr>
              <a:buSzPts val="2400"/>
              <a:buFont typeface="Helvetica Neue"/>
              <a:buNone/>
            </a:pPr>
            <a:r>
              <a:rPr b="1" i="0" lang="zh-TW" sz="2400" u="none" cap="none" strike="noStrike">
                <a:solidFill>
                  <a:schemeClr val="dk1"/>
                </a:solidFill>
                <a:latin typeface="Arial"/>
                <a:ea typeface="Arial"/>
                <a:cs typeface="Arial"/>
                <a:sym typeface="Arial"/>
              </a:rPr>
              <a:t>7. </a:t>
            </a:r>
            <a:r>
              <a:rPr b="1" lang="zh-TW" sz="2400">
                <a:solidFill>
                  <a:schemeClr val="dk1"/>
                </a:solidFill>
                <a:latin typeface="Arial"/>
                <a:ea typeface="Arial"/>
                <a:cs typeface="Arial"/>
                <a:sym typeface="Arial"/>
              </a:rPr>
              <a:t>集成學習 (Ensemble learning)</a:t>
            </a:r>
            <a:r>
              <a:rPr b="1" i="0" lang="zh-TW" sz="2400" u="none" cap="none" strike="noStrike">
                <a:solidFill>
                  <a:srgbClr val="000000"/>
                </a:solidFill>
                <a:latin typeface="Arial"/>
                <a:ea typeface="Arial"/>
                <a:cs typeface="Arial"/>
                <a:sym typeface="Arial"/>
              </a:rPr>
              <a:t> </a:t>
            </a:r>
            <a:endParaRPr b="1" i="0" sz="14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b="1" lang="zh-TW" sz="1400">
                <a:latin typeface="Arial"/>
                <a:ea typeface="Arial"/>
                <a:cs typeface="Arial"/>
                <a:sym typeface="Arial"/>
              </a:rPr>
              <a:t>-</a:t>
            </a:r>
            <a:r>
              <a:rPr lang="zh-TW" sz="1400">
                <a:solidFill>
                  <a:schemeClr val="dk1"/>
                </a:solidFill>
                <a:latin typeface="Arial"/>
                <a:ea typeface="Arial"/>
                <a:cs typeface="Arial"/>
                <a:sym typeface="Arial"/>
              </a:rPr>
              <a:t>Ensemble learning</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-Bagging and random forest</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-AdaBoost</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-Gradient boosting</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-Stacking</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b="1" i="0" lang="zh-TW" sz="1400" u="none" cap="none" strike="noStrike">
                <a:solidFill>
                  <a:srgbClr val="000000"/>
                </a:solidFill>
                <a:latin typeface="Arial"/>
                <a:ea typeface="Arial"/>
                <a:cs typeface="Arial"/>
                <a:sym typeface="Arial"/>
              </a:rPr>
              <a:t>[實作] 隨機森林 (Random Forest)</a:t>
            </a:r>
            <a:endParaRPr sz="1400"/>
          </a:p>
          <a:p>
            <a:pPr indent="457200" lvl="0" marL="0" marR="0" rtl="0" algn="l">
              <a:lnSpc>
                <a:spcPct val="115000"/>
              </a:lnSpc>
              <a:spcBef>
                <a:spcPts val="0"/>
              </a:spcBef>
              <a:spcAft>
                <a:spcPts val="0"/>
              </a:spcAft>
              <a:buClr>
                <a:srgbClr val="000000"/>
              </a:buClr>
              <a:buSzPts val="2400"/>
              <a:buFont typeface="Helvetica Neue"/>
              <a:buNone/>
            </a:pPr>
            <a:r>
              <a:rPr b="1" i="0" lang="zh-TW" sz="1400" u="none" cap="none" strike="noStrike">
                <a:solidFill>
                  <a:srgbClr val="000000"/>
                </a:solidFill>
                <a:latin typeface="Arial"/>
                <a:ea typeface="Arial"/>
                <a:cs typeface="Arial"/>
                <a:sym typeface="Arial"/>
              </a:rPr>
              <a:t>[實作] 梯度提升機 </a:t>
            </a:r>
            <a:endParaRPr sz="1400"/>
          </a:p>
          <a:p>
            <a:pPr indent="457200" lvl="0" marL="0" marR="0" rtl="0" algn="l">
              <a:lnSpc>
                <a:spcPct val="115000"/>
              </a:lnSpc>
              <a:spcBef>
                <a:spcPts val="0"/>
              </a:spcBef>
              <a:spcAft>
                <a:spcPts val="0"/>
              </a:spcAft>
              <a:buClr>
                <a:srgbClr val="000000"/>
              </a:buClr>
              <a:buSzPts val="2400"/>
              <a:buFont typeface="Helvetica Neue"/>
              <a:buNone/>
            </a:pPr>
            <a:r>
              <a:rPr b="1" i="0" lang="zh-TW" sz="1400" u="none" cap="none" strike="noStrike">
                <a:solidFill>
                  <a:srgbClr val="000000"/>
                </a:solidFill>
                <a:latin typeface="Arial"/>
                <a:ea typeface="Arial"/>
                <a:cs typeface="Arial"/>
                <a:sym typeface="Arial"/>
              </a:rPr>
              <a:t>       (Gradient Boosting Machine)</a:t>
            </a:r>
            <a:endParaRPr sz="1400"/>
          </a:p>
          <a:p>
            <a:pPr indent="457200" lvl="0" marL="0" marR="0" rtl="0" algn="l">
              <a:lnSpc>
                <a:spcPct val="115000"/>
              </a:lnSpc>
              <a:spcBef>
                <a:spcPts val="0"/>
              </a:spcBef>
              <a:spcAft>
                <a:spcPts val="0"/>
              </a:spcAft>
              <a:buClr>
                <a:srgbClr val="000000"/>
              </a:buClr>
              <a:buSzPts val="2400"/>
              <a:buFont typeface="Helvetica Neue"/>
              <a:buNone/>
            </a:pPr>
            <a:r>
              <a:rPr b="1" i="0" lang="zh-TW" sz="1400" u="none" cap="none" strike="noStrike">
                <a:solidFill>
                  <a:srgbClr val="000000"/>
                </a:solidFill>
                <a:latin typeface="Arial"/>
                <a:ea typeface="Arial"/>
                <a:cs typeface="Arial"/>
                <a:sym typeface="Arial"/>
              </a:rPr>
              <a:t>[實作] XGBoost</a:t>
            </a:r>
            <a:endParaRPr sz="1400"/>
          </a:p>
          <a:p>
            <a:pPr indent="0" lvl="0" marL="0" rtl="0" algn="l">
              <a:lnSpc>
                <a:spcPct val="115000"/>
              </a:lnSpc>
              <a:spcBef>
                <a:spcPts val="0"/>
              </a:spcBef>
              <a:spcAft>
                <a:spcPts val="0"/>
              </a:spcAft>
              <a:buClr>
                <a:schemeClr val="dk1"/>
              </a:buClr>
              <a:buSzPts val="2400"/>
              <a:buFont typeface="Helvetica Neue"/>
              <a:buNone/>
            </a:pPr>
            <a:r>
              <a:rPr b="1" lang="zh-TW" sz="2400">
                <a:solidFill>
                  <a:schemeClr val="dk1"/>
                </a:solidFill>
                <a:latin typeface="Arial"/>
                <a:ea typeface="Arial"/>
                <a:cs typeface="Arial"/>
                <a:sym typeface="Arial"/>
              </a:rPr>
              <a:t>8. Practical concerns</a:t>
            </a:r>
            <a:endParaRPr sz="2400">
              <a:solidFill>
                <a:schemeClr val="dk1"/>
              </a:solidFill>
            </a:endParaRPr>
          </a:p>
          <a:p>
            <a:pPr indent="457200" lvl="0" marL="0" rtl="0" algn="l">
              <a:lnSpc>
                <a:spcPct val="115000"/>
              </a:lnSpc>
              <a:spcBef>
                <a:spcPts val="0"/>
              </a:spcBef>
              <a:spcAft>
                <a:spcPts val="0"/>
              </a:spcAft>
              <a:buClr>
                <a:schemeClr val="dk1"/>
              </a:buClr>
              <a:buSzPts val="2400"/>
              <a:buFont typeface="Helvetica Neue"/>
              <a:buNone/>
            </a:pPr>
            <a:r>
              <a:rPr b="1" lang="zh-TW" sz="1400">
                <a:solidFill>
                  <a:schemeClr val="dk1"/>
                </a:solidFill>
                <a:latin typeface="Arial"/>
                <a:ea typeface="Arial"/>
                <a:cs typeface="Arial"/>
                <a:sym typeface="Arial"/>
              </a:rPr>
              <a:t>[實作] 調整參數</a:t>
            </a:r>
            <a:endParaRPr b="1" sz="1800">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t/>
            </a:r>
            <a:endParaRPr b="1" i="0" sz="18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t/>
            </a:r>
            <a:endParaRPr b="1" i="0" sz="1800" u="none" cap="none" strike="noStrike">
              <a:solidFill>
                <a:srgbClr val="000000"/>
              </a:solidFill>
              <a:latin typeface="Arial"/>
              <a:ea typeface="Arial"/>
              <a:cs typeface="Arial"/>
              <a:sym typeface="Arial"/>
            </a:endParaRPr>
          </a:p>
        </p:txBody>
      </p:sp>
      <p:cxnSp>
        <p:nvCxnSpPr>
          <p:cNvPr id="139" name="Google Shape;139;p28"/>
          <p:cNvCxnSpPr/>
          <p:nvPr/>
        </p:nvCxnSpPr>
        <p:spPr>
          <a:xfrm>
            <a:off x="28575" y="2821575"/>
            <a:ext cx="3909000" cy="14700"/>
          </a:xfrm>
          <a:prstGeom prst="straightConnector1">
            <a:avLst/>
          </a:prstGeom>
          <a:noFill/>
          <a:ln cap="flat" cmpd="sng" w="76200">
            <a:solidFill>
              <a:srgbClr val="FF9900"/>
            </a:solidFill>
            <a:prstDash val="solid"/>
            <a:round/>
            <a:headEnd len="sm" w="sm" type="none"/>
            <a:tailEnd len="sm" w="sm" type="none"/>
          </a:ln>
        </p:spPr>
      </p:cxnSp>
      <p:sp>
        <p:nvSpPr>
          <p:cNvPr id="140" name="Google Shape;140;p28"/>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a:t>
            </a:r>
            <a:endParaRPr b="1" i="0" sz="2400" u="none" cap="none" strike="noStrike">
              <a:solidFill>
                <a:schemeClr val="dk1"/>
              </a:solidFill>
              <a:latin typeface="Arial"/>
              <a:ea typeface="Arial"/>
              <a:cs typeface="Arial"/>
              <a:sym typeface="Arial"/>
            </a:endParaRPr>
          </a:p>
        </p:txBody>
      </p:sp>
      <p:sp>
        <p:nvSpPr>
          <p:cNvPr id="314" name="Google Shape;314;p55"/>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請改用 </a:t>
            </a:r>
            <a:r>
              <a:rPr b="1" i="0" lang="zh-TW" sz="3000" u="none" cap="none" strike="noStrike">
                <a:solidFill>
                  <a:srgbClr val="0000FF"/>
                </a:solidFill>
                <a:latin typeface="Arial"/>
                <a:ea typeface="Arial"/>
                <a:cs typeface="Arial"/>
                <a:sym typeface="Arial"/>
              </a:rPr>
              <a:t>Gradient boosting (gradient_boosting_example .ipynb)</a:t>
            </a:r>
            <a:r>
              <a:rPr b="1" i="0" lang="zh-TW" sz="3000" u="none" cap="none" strike="noStrike">
                <a:solidFill>
                  <a:srgbClr val="000000"/>
                </a:solidFill>
                <a:latin typeface="Arial"/>
                <a:ea typeface="Arial"/>
                <a:cs typeface="Arial"/>
                <a:sym typeface="Arial"/>
              </a:rPr>
              <a:t> </a:t>
            </a:r>
            <a:br>
              <a:rPr b="1" i="0" lang="zh-TW" sz="3000" u="none" cap="none" strike="noStrike">
                <a:solidFill>
                  <a:srgbClr val="000000"/>
                </a:solidFill>
                <a:latin typeface="Arial"/>
                <a:ea typeface="Arial"/>
                <a:cs typeface="Arial"/>
                <a:sym typeface="Arial"/>
              </a:rPr>
            </a:br>
            <a:r>
              <a:rPr b="1" i="0" lang="zh-TW" sz="3000" u="none" cap="none" strike="noStrike">
                <a:solidFill>
                  <a:srgbClr val="0000FF"/>
                </a:solidFill>
                <a:latin typeface="Arial"/>
                <a:ea typeface="Arial"/>
                <a:cs typeface="Arial"/>
                <a:sym typeface="Arial"/>
              </a:rPr>
              <a:t>的模型來執行 Iris / digits dataset </a:t>
            </a:r>
            <a:r>
              <a:rPr b="0" i="0" lang="zh-TW" sz="3000" u="none" cap="none" strike="noStrike">
                <a:solidFill>
                  <a:srgbClr val="000000"/>
                </a:solidFill>
                <a:latin typeface="Arial"/>
                <a:ea typeface="Arial"/>
                <a:cs typeface="Arial"/>
                <a:sym typeface="Arial"/>
              </a:rPr>
              <a:t>，並試著增加樹的數量 (n_estimators)，比較是否會影響結果</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如果單純增加樹的數量，沒有對 learning_rate 做調整，是否會影響結果? </a:t>
            </a:r>
            <a:endParaRPr b="0" i="0" sz="3000" u="none" cap="none" strike="noStrike">
              <a:solidFill>
                <a:srgbClr val="000000"/>
              </a:solidFill>
              <a:latin typeface="Arial"/>
              <a:ea typeface="Arial"/>
              <a:cs typeface="Arial"/>
              <a:sym typeface="Arial"/>
            </a:endParaRPr>
          </a:p>
        </p:txBody>
      </p:sp>
      <p:pic>
        <p:nvPicPr>
          <p:cNvPr id="315" name="Google Shape;315;p55"/>
          <p:cNvPicPr preferRelativeResize="0"/>
          <p:nvPr/>
        </p:nvPicPr>
        <p:blipFill rotWithShape="1">
          <a:blip r:embed="rId3">
            <a:alphaModFix/>
          </a:blip>
          <a:srcRect b="0" l="0" r="0" t="0"/>
          <a:stretch/>
        </p:blipFill>
        <p:spPr>
          <a:xfrm>
            <a:off x="7592701" y="1642900"/>
            <a:ext cx="331999" cy="352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這麼難的模型還是想要手刻?! (optional)</a:t>
            </a:r>
            <a:endParaRPr b="1" i="0" sz="2400" u="none" cap="none" strike="noStrike">
              <a:solidFill>
                <a:schemeClr val="dk1"/>
              </a:solidFill>
              <a:latin typeface="Arial"/>
              <a:ea typeface="Arial"/>
              <a:cs typeface="Arial"/>
              <a:sym typeface="Arial"/>
            </a:endParaRPr>
          </a:p>
        </p:txBody>
      </p:sp>
      <p:sp>
        <p:nvSpPr>
          <p:cNvPr id="321" name="Google Shape;321;p5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沒問題! </a:t>
            </a:r>
            <a:r>
              <a:rPr b="0" i="0" lang="zh-TW" sz="2400" u="sng" cap="none" strike="noStrike">
                <a:solidFill>
                  <a:schemeClr val="hlink"/>
                </a:solidFill>
                <a:latin typeface="Arial"/>
                <a:ea typeface="Arial"/>
                <a:cs typeface="Arial"/>
                <a:sym typeface="Arial"/>
                <a:hlinkClick r:id="rId3"/>
              </a:rPr>
              <a:t>單純用 Python 實現 Gradient Boosting Machine</a:t>
            </a:r>
            <a:endParaRPr b="0" i="0" sz="24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pic>
        <p:nvPicPr>
          <p:cNvPr id="322" name="Google Shape;322;p56"/>
          <p:cNvPicPr preferRelativeResize="0"/>
          <p:nvPr/>
        </p:nvPicPr>
        <p:blipFill rotWithShape="1">
          <a:blip r:embed="rId4">
            <a:alphaModFix/>
          </a:blip>
          <a:srcRect b="0" l="0" r="0" t="0"/>
          <a:stretch/>
        </p:blipFill>
        <p:spPr>
          <a:xfrm>
            <a:off x="2003938" y="1947152"/>
            <a:ext cx="4622512" cy="252411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補充閱讀</a:t>
            </a:r>
            <a:endParaRPr b="1" i="0" sz="2400" u="none" cap="none" strike="noStrike">
              <a:solidFill>
                <a:schemeClr val="dk1"/>
              </a:solidFill>
              <a:latin typeface="Arial"/>
              <a:ea typeface="Arial"/>
              <a:cs typeface="Arial"/>
              <a:sym typeface="Arial"/>
            </a:endParaRPr>
          </a:p>
        </p:txBody>
      </p:sp>
      <p:sp>
        <p:nvSpPr>
          <p:cNvPr id="328" name="Google Shape;328;p57"/>
          <p:cNvSpPr txBox="1"/>
          <p:nvPr>
            <p:ph idx="4294967295" type="body"/>
          </p:nvPr>
        </p:nvSpPr>
        <p:spPr>
          <a:xfrm>
            <a:off x="311700" y="975375"/>
            <a:ext cx="87231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如果前面助教講的影片你都聽不懂，肯定是因為助教講的不夠清楚，只好幫各位找一些寫的不錯的文章，給大家參考</a:t>
            </a:r>
            <a:endParaRPr b="0" i="0" sz="2400" u="none" cap="none" strike="noStrike">
              <a:solidFill>
                <a:srgbClr val="000000"/>
              </a:solidFill>
              <a:latin typeface="Arial"/>
              <a:ea typeface="Arial"/>
              <a:cs typeface="Arial"/>
              <a:sym typeface="Arial"/>
            </a:endParaRPr>
          </a:p>
          <a:p>
            <a:pPr indent="-381000" lvl="1" marL="914400" marR="0" rtl="0" algn="l">
              <a:lnSpc>
                <a:spcPct val="104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3"/>
              </a:rPr>
              <a:t>GBM 簡介</a:t>
            </a:r>
            <a:r>
              <a:rPr b="0" i="0" lang="zh-TW" sz="2400" u="none" cap="none" strike="noStrike">
                <a:solidFill>
                  <a:schemeClr val="dk2"/>
                </a:solidFill>
                <a:latin typeface="Arial"/>
                <a:ea typeface="Arial"/>
                <a:cs typeface="Arial"/>
                <a:sym typeface="Arial"/>
              </a:rPr>
              <a:t> - 中文</a:t>
            </a:r>
            <a:endParaRPr b="0" i="0" sz="2400" u="none" cap="none" strike="noStrike">
              <a:solidFill>
                <a:schemeClr val="dk2"/>
              </a:solidFill>
              <a:latin typeface="Arial"/>
              <a:ea typeface="Arial"/>
              <a:cs typeface="Arial"/>
              <a:sym typeface="Arial"/>
            </a:endParaRPr>
          </a:p>
          <a:p>
            <a:pPr indent="-381000" lvl="1" marL="9144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4"/>
              </a:rPr>
              <a:t>intro to gradient boosting</a:t>
            </a:r>
            <a:r>
              <a:rPr b="0" i="0" lang="zh-TW" sz="2400" u="none" cap="none" strike="noStrike">
                <a:solidFill>
                  <a:schemeClr val="dk2"/>
                </a:solidFill>
                <a:latin typeface="Arial"/>
                <a:ea typeface="Arial"/>
                <a:cs typeface="Arial"/>
                <a:sym typeface="Arial"/>
              </a:rPr>
              <a:t> - 英文</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[實作課程] XGBoost</a:t>
            </a:r>
            <a:endParaRPr b="1" i="0" sz="2400" u="none" cap="none" strike="noStrike">
              <a:solidFill>
                <a:schemeClr val="dk1"/>
              </a:solidFill>
              <a:latin typeface="Arial"/>
              <a:ea typeface="Arial"/>
              <a:cs typeface="Arial"/>
              <a:sym typeface="Arial"/>
            </a:endParaRPr>
          </a:p>
        </p:txBody>
      </p:sp>
      <p:pic>
        <p:nvPicPr>
          <p:cNvPr id="334" name="Google Shape;334;p58" title="session2 xgb 1">
            <a:hlinkClick r:id="rId3"/>
          </p:cNvPr>
          <p:cNvPicPr preferRelativeResize="0"/>
          <p:nvPr/>
        </p:nvPicPr>
        <p:blipFill rotWithShape="1">
          <a:blip r:embed="rId4">
            <a:alphaModFix/>
          </a:blip>
          <a:srcRect b="0" l="0" r="0" t="0"/>
          <a:stretch/>
        </p:blipFill>
        <p:spPr>
          <a:xfrm>
            <a:off x="1692683" y="915233"/>
            <a:ext cx="5067578" cy="380067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一段 Kaggle 冠軍的訪談</a:t>
            </a:r>
            <a:endParaRPr b="1" i="0" sz="2400" u="none" cap="none" strike="noStrike">
              <a:solidFill>
                <a:schemeClr val="dk1"/>
              </a:solidFill>
              <a:latin typeface="Arial"/>
              <a:ea typeface="Arial"/>
              <a:cs typeface="Arial"/>
              <a:sym typeface="Arial"/>
            </a:endParaRPr>
          </a:p>
        </p:txBody>
      </p:sp>
      <p:sp>
        <p:nvSpPr>
          <p:cNvPr id="340" name="Google Shape;340;p59"/>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300"/>
              </a:spcBef>
              <a:spcAft>
                <a:spcPts val="0"/>
              </a:spcAft>
              <a:buClr>
                <a:schemeClr val="dk2"/>
              </a:buClr>
              <a:buSzPts val="2400"/>
              <a:buFont typeface="Arial"/>
              <a:buNone/>
            </a:pPr>
            <a:r>
              <a:rPr b="0" i="0" lang="zh-TW" sz="2800" u="none" cap="none" strike="noStrike">
                <a:solidFill>
                  <a:srgbClr val="000000"/>
                </a:solidFill>
                <a:latin typeface="Corbel"/>
                <a:ea typeface="Corbel"/>
                <a:cs typeface="Corbel"/>
                <a:sym typeface="Corbel"/>
              </a:rPr>
              <a:t>Interview from Kaggle winner (What have you taken away from this competition?)</a:t>
            </a:r>
            <a:endParaRPr b="0" i="0" sz="2800" u="none" cap="none" strike="noStrike">
              <a:solidFill>
                <a:srgbClr val="000000"/>
              </a:solidFill>
              <a:latin typeface="Corbel"/>
              <a:ea typeface="Corbel"/>
              <a:cs typeface="Corbel"/>
              <a:sym typeface="Corbel"/>
            </a:endParaRPr>
          </a:p>
          <a:p>
            <a:pPr indent="-381000" lvl="0" marL="457200" marR="0" rtl="0" algn="l">
              <a:lnSpc>
                <a:spcPct val="120000"/>
              </a:lnSpc>
              <a:spcBef>
                <a:spcPts val="300"/>
              </a:spcBef>
              <a:spcAft>
                <a:spcPts val="0"/>
              </a:spcAft>
              <a:buClr>
                <a:srgbClr val="000000"/>
              </a:buClr>
              <a:buSzPts val="2400"/>
              <a:buFont typeface="Corbel"/>
              <a:buChar char="●"/>
            </a:pPr>
            <a:r>
              <a:rPr b="0" i="0" lang="zh-TW" sz="2400" u="none" cap="none" strike="noStrike">
                <a:solidFill>
                  <a:srgbClr val="000000"/>
                </a:solidFill>
                <a:latin typeface="Corbel"/>
                <a:ea typeface="Corbel"/>
                <a:cs typeface="Corbel"/>
                <a:sym typeface="Corbel"/>
              </a:rPr>
              <a:t>With a good computer, R can process “big data” too</a:t>
            </a:r>
            <a:endParaRPr b="0" i="0" sz="2400" u="none" cap="none" strike="noStrike">
              <a:solidFill>
                <a:srgbClr val="000000"/>
              </a:solidFill>
              <a:latin typeface="Corbel"/>
              <a:ea typeface="Corbel"/>
              <a:cs typeface="Corbel"/>
              <a:sym typeface="Corbel"/>
            </a:endParaRPr>
          </a:p>
          <a:p>
            <a:pPr indent="-381000" lvl="0" marL="457200" marR="0" rtl="0" algn="l">
              <a:lnSpc>
                <a:spcPct val="120000"/>
              </a:lnSpc>
              <a:spcBef>
                <a:spcPts val="0"/>
              </a:spcBef>
              <a:spcAft>
                <a:spcPts val="0"/>
              </a:spcAft>
              <a:buClr>
                <a:srgbClr val="000000"/>
              </a:buClr>
              <a:buSzPts val="2400"/>
              <a:buFont typeface="Corbel"/>
              <a:buChar char="●"/>
            </a:pPr>
            <a:r>
              <a:rPr b="0" i="0" lang="zh-TW" sz="2400" u="none" cap="none" strike="noStrike">
                <a:solidFill>
                  <a:srgbClr val="000000"/>
                </a:solidFill>
                <a:latin typeface="Corbel"/>
                <a:ea typeface="Corbel"/>
                <a:cs typeface="Corbel"/>
                <a:sym typeface="Corbel"/>
              </a:rPr>
              <a:t>Always write data processing code with scalability in mind</a:t>
            </a:r>
            <a:endParaRPr b="0" i="0" sz="2400" u="none" cap="none" strike="noStrike">
              <a:solidFill>
                <a:srgbClr val="000000"/>
              </a:solidFill>
              <a:latin typeface="Corbel"/>
              <a:ea typeface="Corbel"/>
              <a:cs typeface="Corbel"/>
              <a:sym typeface="Corbel"/>
            </a:endParaRPr>
          </a:p>
          <a:p>
            <a:pPr indent="-381000" lvl="0" marL="457200" marR="0" rtl="0" algn="l">
              <a:lnSpc>
                <a:spcPct val="120000"/>
              </a:lnSpc>
              <a:spcBef>
                <a:spcPts val="0"/>
              </a:spcBef>
              <a:spcAft>
                <a:spcPts val="0"/>
              </a:spcAft>
              <a:buClr>
                <a:srgbClr val="000000"/>
              </a:buClr>
              <a:buSzPts val="2400"/>
              <a:buFont typeface="Corbel"/>
              <a:buChar char="●"/>
            </a:pPr>
            <a:r>
              <a:rPr b="1" i="0" lang="zh-TW" sz="2400" u="none" cap="none" strike="noStrike">
                <a:solidFill>
                  <a:srgbClr val="000000"/>
                </a:solidFill>
                <a:latin typeface="Corbel"/>
                <a:ea typeface="Corbel"/>
                <a:cs typeface="Corbel"/>
                <a:sym typeface="Corbel"/>
              </a:rPr>
              <a:t>When in doubt, use XGBoost</a:t>
            </a:r>
            <a:endParaRPr b="1" i="0" sz="2400" u="none" cap="none" strike="noStrike">
              <a:solidFill>
                <a:srgbClr val="000000"/>
              </a:solidFill>
              <a:latin typeface="Corbel"/>
              <a:ea typeface="Corbel"/>
              <a:cs typeface="Corbel"/>
              <a:sym typeface="Corbel"/>
            </a:endParaRPr>
          </a:p>
          <a:p>
            <a:pPr indent="0" lvl="0" marL="0" marR="0" rtl="0" algn="l">
              <a:lnSpc>
                <a:spcPct val="115000"/>
              </a:lnSpc>
              <a:spcBef>
                <a:spcPts val="300"/>
              </a:spcBef>
              <a:spcAft>
                <a:spcPts val="160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What's XGBoost? (1/2)</a:t>
            </a:r>
            <a:endParaRPr b="1" i="0" sz="2400" u="none" cap="none" strike="noStrike">
              <a:solidFill>
                <a:schemeClr val="dk1"/>
              </a:solidFill>
              <a:latin typeface="Arial"/>
              <a:ea typeface="Arial"/>
              <a:cs typeface="Arial"/>
              <a:sym typeface="Arial"/>
            </a:endParaRPr>
          </a:p>
        </p:txBody>
      </p:sp>
      <p:sp>
        <p:nvSpPr>
          <p:cNvPr id="346" name="Google Shape;346;p6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Corbel"/>
                <a:ea typeface="Corbel"/>
                <a:cs typeface="Corbel"/>
                <a:sym typeface="Corbel"/>
              </a:rPr>
              <a:t>全名為 e</a:t>
            </a:r>
            <a:r>
              <a:rPr b="0" i="0" lang="zh-TW" sz="3000" u="none" cap="none" strike="noStrike">
                <a:solidFill>
                  <a:srgbClr val="FF0000"/>
                </a:solidFill>
                <a:latin typeface="Corbel"/>
                <a:ea typeface="Corbel"/>
                <a:cs typeface="Corbel"/>
                <a:sym typeface="Corbel"/>
              </a:rPr>
              <a:t>X</a:t>
            </a:r>
            <a:r>
              <a:rPr b="0" i="0" lang="zh-TW" sz="3000" u="none" cap="none" strike="noStrike">
                <a:solidFill>
                  <a:srgbClr val="000000"/>
                </a:solidFill>
                <a:latin typeface="Corbel"/>
                <a:ea typeface="Corbel"/>
                <a:cs typeface="Corbel"/>
                <a:sym typeface="Corbel"/>
              </a:rPr>
              <a:t>treme </a:t>
            </a:r>
            <a:r>
              <a:rPr b="0" i="0" lang="zh-TW" sz="3000" u="none" cap="none" strike="noStrike">
                <a:solidFill>
                  <a:srgbClr val="FF0000"/>
                </a:solidFill>
                <a:latin typeface="Corbel"/>
                <a:ea typeface="Corbel"/>
                <a:cs typeface="Corbel"/>
                <a:sym typeface="Corbel"/>
              </a:rPr>
              <a:t>G</a:t>
            </a:r>
            <a:r>
              <a:rPr b="0" i="0" lang="zh-TW" sz="3000" u="none" cap="none" strike="noStrike">
                <a:solidFill>
                  <a:srgbClr val="000000"/>
                </a:solidFill>
                <a:latin typeface="Corbel"/>
                <a:ea typeface="Corbel"/>
                <a:cs typeface="Corbel"/>
                <a:sym typeface="Corbel"/>
              </a:rPr>
              <a:t>radient </a:t>
            </a:r>
            <a:r>
              <a:rPr b="0" i="0" lang="zh-TW" sz="3000" u="none" cap="none" strike="noStrike">
                <a:solidFill>
                  <a:srgbClr val="FF0000"/>
                </a:solidFill>
                <a:latin typeface="Corbel"/>
                <a:ea typeface="Corbel"/>
                <a:cs typeface="Corbel"/>
                <a:sym typeface="Corbel"/>
              </a:rPr>
              <a:t>Boost</a:t>
            </a:r>
            <a:r>
              <a:rPr b="0" i="0" lang="zh-TW" sz="3000" u="none" cap="none" strike="noStrike">
                <a:solidFill>
                  <a:srgbClr val="000000"/>
                </a:solidFill>
                <a:latin typeface="Corbel"/>
                <a:ea typeface="Corbel"/>
                <a:cs typeface="Corbel"/>
                <a:sym typeface="Corbel"/>
              </a:rPr>
              <a:t>ing</a:t>
            </a:r>
            <a:endParaRPr b="0" i="0" sz="3000" u="none" cap="none" strike="noStrike">
              <a:solidFill>
                <a:srgbClr val="000000"/>
              </a:solidFill>
              <a:latin typeface="Corbel"/>
              <a:ea typeface="Corbel"/>
              <a:cs typeface="Corbel"/>
              <a:sym typeface="Corbel"/>
            </a:endParaRPr>
          </a:p>
          <a:p>
            <a:pPr indent="-419100" lvl="0" marL="457200" marR="0" rtl="0" algn="l">
              <a:lnSpc>
                <a:spcPct val="120000"/>
              </a:lnSpc>
              <a:spcBef>
                <a:spcPts val="0"/>
              </a:spcBef>
              <a:spcAft>
                <a:spcPts val="0"/>
              </a:spcAft>
              <a:buClr>
                <a:srgbClr val="000000"/>
              </a:buClr>
              <a:buSzPts val="3000"/>
              <a:buFont typeface="Corbel"/>
              <a:buChar char="●"/>
            </a:pPr>
            <a:r>
              <a:rPr b="0" i="0" lang="zh-TW" sz="2800" u="none" cap="none" strike="noStrike">
                <a:solidFill>
                  <a:srgbClr val="000000"/>
                </a:solidFill>
                <a:latin typeface="Corbel"/>
                <a:ea typeface="Corbel"/>
                <a:cs typeface="Corbel"/>
                <a:sym typeface="Corbel"/>
              </a:rPr>
              <a:t>XGBoost is an implementation of gradient boosting machine but add some features</a:t>
            </a:r>
            <a:endParaRPr b="0" i="0" sz="3000" u="none" cap="none" strike="noStrike">
              <a:solidFill>
                <a:srgbClr val="000000"/>
              </a:solidFill>
              <a:latin typeface="Corbel"/>
              <a:ea typeface="Corbel"/>
              <a:cs typeface="Corbel"/>
              <a:sym typeface="Corbel"/>
            </a:endParaRPr>
          </a:p>
        </p:txBody>
      </p:sp>
      <p:pic>
        <p:nvPicPr>
          <p:cNvPr id="347" name="Google Shape;347;p60"/>
          <p:cNvPicPr preferRelativeResize="0"/>
          <p:nvPr/>
        </p:nvPicPr>
        <p:blipFill rotWithShape="1">
          <a:blip r:embed="rId3">
            <a:alphaModFix/>
          </a:blip>
          <a:srcRect b="0" l="0" r="0" t="0"/>
          <a:stretch/>
        </p:blipFill>
        <p:spPr>
          <a:xfrm>
            <a:off x="834150" y="2741557"/>
            <a:ext cx="4981225" cy="1851660"/>
          </a:xfrm>
          <a:prstGeom prst="rect">
            <a:avLst/>
          </a:prstGeom>
          <a:noFill/>
          <a:ln>
            <a:noFill/>
          </a:ln>
        </p:spPr>
      </p:pic>
      <p:pic>
        <p:nvPicPr>
          <p:cNvPr id="348" name="Google Shape;348;p60"/>
          <p:cNvPicPr preferRelativeResize="0"/>
          <p:nvPr/>
        </p:nvPicPr>
        <p:blipFill rotWithShape="1">
          <a:blip r:embed="rId4">
            <a:alphaModFix/>
          </a:blip>
          <a:srcRect b="0" l="0" r="0" t="0"/>
          <a:stretch/>
        </p:blipFill>
        <p:spPr>
          <a:xfrm>
            <a:off x="5939375" y="2943258"/>
            <a:ext cx="2413325" cy="1184513"/>
          </a:xfrm>
          <a:prstGeom prst="rect">
            <a:avLst/>
          </a:prstGeom>
          <a:noFill/>
          <a:ln>
            <a:noFill/>
          </a:ln>
        </p:spPr>
      </p:pic>
      <p:sp>
        <p:nvSpPr>
          <p:cNvPr id="349" name="Google Shape;349;p60"/>
          <p:cNvSpPr txBox="1"/>
          <p:nvPr/>
        </p:nvSpPr>
        <p:spPr>
          <a:xfrm>
            <a:off x="6599306" y="4200030"/>
            <a:ext cx="16407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XGBoost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What's XGBoost? (2/2)</a:t>
            </a:r>
            <a:endParaRPr b="1" i="0" sz="2400" u="none" cap="none" strike="noStrike">
              <a:solidFill>
                <a:schemeClr val="dk1"/>
              </a:solidFill>
              <a:latin typeface="Arial"/>
              <a:ea typeface="Arial"/>
              <a:cs typeface="Arial"/>
              <a:sym typeface="Arial"/>
            </a:endParaRPr>
          </a:p>
        </p:txBody>
      </p:sp>
      <p:sp>
        <p:nvSpPr>
          <p:cNvPr id="355" name="Google Shape;355;p61"/>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Additive model (與 GBM 類似）</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Features sampling (與 Random forest 類似)</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Add regularization in objective function </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Use 1</a:t>
            </a:r>
            <a:r>
              <a:rPr b="0" baseline="30000" i="0" lang="zh-TW" sz="3000" u="none" cap="none" strike="noStrike">
                <a:solidFill>
                  <a:srgbClr val="000000"/>
                </a:solidFill>
                <a:latin typeface="Arial"/>
                <a:ea typeface="Arial"/>
                <a:cs typeface="Arial"/>
                <a:sym typeface="Arial"/>
              </a:rPr>
              <a:t>st</a:t>
            </a:r>
            <a:r>
              <a:rPr b="0" i="0" lang="zh-TW" sz="3000" u="none" cap="none" strike="noStrike">
                <a:solidFill>
                  <a:srgbClr val="000000"/>
                </a:solidFill>
                <a:latin typeface="Arial"/>
                <a:ea typeface="Arial"/>
                <a:cs typeface="Arial"/>
                <a:sym typeface="Arial"/>
              </a:rPr>
              <a:t> and 2</a:t>
            </a:r>
            <a:r>
              <a:rPr b="0" baseline="30000" i="0" lang="zh-TW" sz="3000" u="none" cap="none" strike="noStrike">
                <a:solidFill>
                  <a:srgbClr val="000000"/>
                </a:solidFill>
                <a:latin typeface="Arial"/>
                <a:ea typeface="Arial"/>
                <a:cs typeface="Arial"/>
                <a:sym typeface="Arial"/>
              </a:rPr>
              <a:t>nd</a:t>
            </a:r>
            <a:r>
              <a:rPr b="0" i="0" lang="zh-TW" sz="3000" u="none" cap="none" strike="noStrike">
                <a:solidFill>
                  <a:srgbClr val="000000"/>
                </a:solidFill>
                <a:latin typeface="Arial"/>
                <a:ea typeface="Arial"/>
                <a:cs typeface="Arial"/>
                <a:sym typeface="Arial"/>
              </a:rPr>
              <a:t> derivative to help training</a:t>
            </a:r>
            <a:endParaRPr b="0" i="0" sz="30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baseline="30000" i="0" sz="2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vs. GBM</a:t>
            </a:r>
            <a:endParaRPr b="1" i="0" sz="2400" u="none" cap="none" strike="noStrike">
              <a:solidFill>
                <a:schemeClr val="dk1"/>
              </a:solidFill>
              <a:latin typeface="Arial"/>
              <a:ea typeface="Arial"/>
              <a:cs typeface="Arial"/>
              <a:sym typeface="Arial"/>
            </a:endParaRPr>
          </a:p>
        </p:txBody>
      </p:sp>
      <p:sp>
        <p:nvSpPr>
          <p:cNvPr id="361" name="Google Shape;361;p6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阿里巴巴的面試題目: 請問 XGBoost 與 GBM (Gradient boosting machine) 有什麼差異？</a:t>
            </a:r>
            <a:endParaRPr b="0" i="0" sz="3000" u="none" cap="none" strike="noStrike">
              <a:solidFill>
                <a:srgbClr val="000000"/>
              </a:solidFill>
              <a:latin typeface="Arial"/>
              <a:ea typeface="Arial"/>
              <a:cs typeface="Arial"/>
              <a:sym typeface="Arial"/>
            </a:endParaRPr>
          </a:p>
          <a:p>
            <a:pPr indent="-419100" lvl="1" marL="9144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objective function 加上 regularization，避免 Overfitting</a:t>
            </a:r>
            <a:endParaRPr b="0" i="0" sz="3000" u="none" cap="none" strike="noStrike">
              <a:solidFill>
                <a:srgbClr val="000000"/>
              </a:solidFill>
              <a:latin typeface="Arial"/>
              <a:ea typeface="Arial"/>
              <a:cs typeface="Arial"/>
              <a:sym typeface="Arial"/>
            </a:endParaRPr>
          </a:p>
          <a:p>
            <a:pPr indent="-419100" lvl="1" marL="9144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用上一階及二階導數來生成下一棵樹</a:t>
            </a:r>
            <a:endParaRPr b="0" i="0" sz="3000" u="none" cap="none" strike="noStrike">
              <a:solidFill>
                <a:srgbClr val="000000"/>
              </a:solidFill>
              <a:latin typeface="Arial"/>
              <a:ea typeface="Arial"/>
              <a:cs typeface="Arial"/>
              <a:sym typeface="Arial"/>
            </a:endParaRPr>
          </a:p>
          <a:p>
            <a:pPr indent="-419100" lvl="1" marL="9144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feature / data sampling。與 RF 相同，每棵樹生長時用到不同的資料與 features</a:t>
            </a:r>
            <a:endParaRPr b="0" i="0" sz="3000" u="none" cap="none" strike="noStrike">
              <a:solidFill>
                <a:srgbClr val="000000"/>
              </a:solidFill>
              <a:latin typeface="Arial"/>
              <a:ea typeface="Arial"/>
              <a:cs typeface="Arial"/>
              <a:sym typeface="Arial"/>
            </a:endParaRPr>
          </a:p>
          <a:p>
            <a:pPr indent="0" lvl="0" marL="457200" marR="0" rtl="0" algn="l">
              <a:lnSpc>
                <a:spcPct val="115000"/>
              </a:lnSpc>
              <a:spcBef>
                <a:spcPts val="1600"/>
              </a:spcBef>
              <a:spcAft>
                <a:spcPts val="160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安裝</a:t>
            </a:r>
            <a:endParaRPr b="1" i="0" sz="2400" u="none" cap="none" strike="noStrike">
              <a:solidFill>
                <a:schemeClr val="dk1"/>
              </a:solidFill>
              <a:latin typeface="Arial"/>
              <a:ea typeface="Arial"/>
              <a:cs typeface="Arial"/>
              <a:sym typeface="Arial"/>
            </a:endParaRPr>
          </a:p>
        </p:txBody>
      </p:sp>
      <p:sp>
        <p:nvSpPr>
          <p:cNvPr id="367" name="Google Shape;367;p63"/>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highlight>
                  <a:schemeClr val="lt1"/>
                </a:highlight>
                <a:latin typeface="Arial"/>
                <a:ea typeface="Arial"/>
                <a:cs typeface="Arial"/>
                <a:sym typeface="Arial"/>
              </a:rPr>
              <a:t>XGBoost </a:t>
            </a:r>
            <a:r>
              <a:rPr b="0" i="0" lang="zh-TW" sz="2400" u="none" cap="none" strike="noStrike">
                <a:solidFill>
                  <a:srgbClr val="000000"/>
                </a:solidFill>
                <a:latin typeface="Arial"/>
                <a:ea typeface="Arial"/>
                <a:cs typeface="Arial"/>
                <a:sym typeface="Arial"/>
              </a:rPr>
              <a:t>是由華盛頓大學博士班學生陳天奇所開發，是目前 Kaggle 比賽中最常見到的算法！</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Hub 環境上已經幫各位安裝完成</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chemeClr val="dk2"/>
                </a:solidFill>
                <a:highlight>
                  <a:srgbClr val="F3F3F3"/>
                </a:highlight>
                <a:latin typeface="Consolas"/>
                <a:ea typeface="Consolas"/>
                <a:cs typeface="Consolas"/>
                <a:sym typeface="Consolas"/>
              </a:rPr>
              <a:t> xgb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chemeClr val="dk2"/>
                </a:solidFill>
                <a:highlight>
                  <a:srgbClr val="F3F3F3"/>
                </a:highlight>
                <a:latin typeface="Consolas"/>
                <a:ea typeface="Consolas"/>
                <a:cs typeface="Consolas"/>
                <a:sym typeface="Consolas"/>
              </a:rPr>
              <a:t> XGBClassifier, XGBRegressor</a:t>
            </a:r>
            <a:endParaRPr b="0" i="0" sz="2400" u="none" cap="none" strike="noStrike">
              <a:solidFill>
                <a:schemeClr val="dk2"/>
              </a:solidFill>
              <a:highlight>
                <a:srgbClr val="F3F3F3"/>
              </a:highlight>
              <a:latin typeface="Consolas"/>
              <a:ea typeface="Consolas"/>
              <a:cs typeface="Consolas"/>
              <a:sym typeface="Consolas"/>
            </a:endParaRPr>
          </a:p>
          <a:p>
            <a:pPr indent="-381000" lvl="0" marL="457200" marR="0" rtl="0" algn="l">
              <a:lnSpc>
                <a:spcPct val="115000"/>
              </a:lnSpc>
              <a:spcBef>
                <a:spcPts val="160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若希望在自己的本機上安裝，請參考</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chemeClr val="dk2"/>
              </a:buClr>
              <a:buSzPts val="2000"/>
              <a:buFont typeface="Arial"/>
              <a:buChar char="○"/>
            </a:pPr>
            <a:r>
              <a:rPr b="0" i="0" lang="zh-TW" sz="2000" u="none" cap="none" strike="noStrike">
                <a:solidFill>
                  <a:srgbClr val="000000"/>
                </a:solidFill>
                <a:latin typeface="Arial"/>
                <a:ea typeface="Arial"/>
                <a:cs typeface="Arial"/>
                <a:sym typeface="Arial"/>
              </a:rPr>
              <a:t>Windows:</a:t>
            </a:r>
            <a:r>
              <a:rPr b="0" i="0" lang="zh-TW" sz="2000" u="none" cap="none" strike="noStrike">
                <a:solidFill>
                  <a:schemeClr val="dk2"/>
                </a:solidFill>
                <a:latin typeface="Arial"/>
                <a:ea typeface="Arial"/>
                <a:cs typeface="Arial"/>
                <a:sym typeface="Arial"/>
              </a:rPr>
              <a:t> </a:t>
            </a:r>
            <a:r>
              <a:rPr b="0" i="0" lang="zh-TW" sz="2000" u="sng" cap="none" strike="noStrike">
                <a:solidFill>
                  <a:schemeClr val="hlink"/>
                </a:solidFill>
                <a:latin typeface="Arial"/>
                <a:ea typeface="Arial"/>
                <a:cs typeface="Arial"/>
                <a:sym typeface="Arial"/>
                <a:hlinkClick r:id="rId3"/>
              </a:rPr>
              <a:t>install XGBoost on windows</a:t>
            </a:r>
            <a:endParaRPr b="0" i="0" sz="2000" u="none" cap="none" strike="noStrike">
              <a:solidFill>
                <a:schemeClr val="dk2"/>
              </a:solidFill>
              <a:latin typeface="Arial"/>
              <a:ea typeface="Arial"/>
              <a:cs typeface="Arial"/>
              <a:sym typeface="Arial"/>
            </a:endParaRPr>
          </a:p>
          <a:p>
            <a:pPr indent="-355600" lvl="1" marL="914400" marR="0" rtl="0" algn="l">
              <a:lnSpc>
                <a:spcPct val="115000"/>
              </a:lnSpc>
              <a:spcBef>
                <a:spcPts val="0"/>
              </a:spcBef>
              <a:spcAft>
                <a:spcPts val="0"/>
              </a:spcAft>
              <a:buClr>
                <a:schemeClr val="dk2"/>
              </a:buClr>
              <a:buSzPts val="2000"/>
              <a:buFont typeface="Arial"/>
              <a:buChar char="○"/>
            </a:pPr>
            <a:r>
              <a:rPr b="0" i="0" lang="zh-TW" sz="2000" u="none" cap="none" strike="noStrike">
                <a:solidFill>
                  <a:srgbClr val="000000"/>
                </a:solidFill>
                <a:latin typeface="Arial"/>
                <a:ea typeface="Arial"/>
                <a:cs typeface="Arial"/>
                <a:sym typeface="Arial"/>
              </a:rPr>
              <a:t>Mac / linux:</a:t>
            </a:r>
            <a:r>
              <a:rPr b="0" i="0" lang="zh-TW" sz="2000" u="none" cap="none" strike="noStrike">
                <a:solidFill>
                  <a:schemeClr val="dk2"/>
                </a:solidFill>
                <a:latin typeface="Arial"/>
                <a:ea typeface="Arial"/>
                <a:cs typeface="Arial"/>
                <a:sym typeface="Arial"/>
              </a:rPr>
              <a:t> </a:t>
            </a:r>
            <a:r>
              <a:rPr b="0" i="0" lang="zh-TW" sz="2000" u="none" cap="none" strike="noStrike">
                <a:solidFill>
                  <a:schemeClr val="dk2"/>
                </a:solidFill>
                <a:highlight>
                  <a:srgbClr val="F3F3F3"/>
                </a:highlight>
                <a:latin typeface="Consolas"/>
                <a:ea typeface="Consolas"/>
                <a:cs typeface="Consolas"/>
                <a:sym typeface="Consolas"/>
              </a:rPr>
              <a:t>pip install XGBoost</a:t>
            </a:r>
            <a:endParaRPr b="0" i="0" sz="2000" u="none" cap="none" strike="noStrike">
              <a:solidFill>
                <a:schemeClr val="dk2"/>
              </a:solidFill>
              <a:highlight>
                <a:srgbClr val="F3F3F3"/>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model</a:t>
            </a:r>
            <a:endParaRPr b="1" i="0" sz="2400" u="none" cap="none" strike="noStrike">
              <a:solidFill>
                <a:schemeClr val="dk1"/>
              </a:solidFill>
              <a:latin typeface="Arial"/>
              <a:ea typeface="Arial"/>
              <a:cs typeface="Arial"/>
              <a:sym typeface="Arial"/>
            </a:endParaRPr>
          </a:p>
        </p:txBody>
      </p:sp>
      <p:sp>
        <p:nvSpPr>
          <p:cNvPr id="373" name="Google Shape;373;p6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chemeClr val="dk2"/>
                </a:solidFill>
                <a:highlight>
                  <a:srgbClr val="F3F3F3"/>
                </a:highlight>
                <a:latin typeface="Consolas"/>
                <a:ea typeface="Consolas"/>
                <a:cs typeface="Consolas"/>
                <a:sym typeface="Consolas"/>
              </a:rPr>
              <a:t> xgb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chemeClr val="dk2"/>
                </a:solidFill>
                <a:highlight>
                  <a:srgbClr val="F3F3F3"/>
                </a:highlight>
                <a:latin typeface="Consolas"/>
                <a:ea typeface="Consolas"/>
                <a:cs typeface="Consolas"/>
                <a:sym typeface="Consolas"/>
              </a:rPr>
              <a:t> XGBClassifier, XGBRegressor</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0" i="0" lang="zh-TW" sz="2400" u="none" cap="none" strike="noStrike">
                <a:solidFill>
                  <a:schemeClr val="dk2"/>
                </a:solidFill>
                <a:highlight>
                  <a:srgbClr val="F3F3F3"/>
                </a:highlight>
                <a:latin typeface="Consolas"/>
                <a:ea typeface="Consolas"/>
                <a:cs typeface="Consolas"/>
                <a:sym typeface="Consolas"/>
              </a:rPr>
              <a:t>clf = XGBClassifier()</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b="0" i="0" lang="zh-TW" sz="2400" u="none" cap="none" strike="noStrike">
                <a:solidFill>
                  <a:schemeClr val="dk2"/>
                </a:solidFill>
                <a:highlight>
                  <a:srgbClr val="F3F3F3"/>
                </a:highlight>
                <a:latin typeface="Consolas"/>
                <a:ea typeface="Consolas"/>
                <a:cs typeface="Consolas"/>
                <a:sym typeface="Consolas"/>
              </a:rPr>
              <a:t>clf.fit()</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rPr b="0" i="0" lang="zh-TW" sz="2400" u="none" cap="none" strike="noStrike">
                <a:solidFill>
                  <a:schemeClr val="dk2"/>
                </a:solidFill>
                <a:highlight>
                  <a:srgbClr val="F3F3F3"/>
                </a:highlight>
                <a:latin typeface="Consolas"/>
                <a:ea typeface="Consolas"/>
                <a:cs typeface="Consolas"/>
                <a:sym typeface="Consolas"/>
              </a:rPr>
              <a:t>...</a:t>
            </a:r>
            <a:endParaRPr b="0" i="0" sz="2400" u="none" cap="none" strike="noStrike">
              <a:solidFill>
                <a:schemeClr val="dk2"/>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zh-TW"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146" name="Google Shape;146;p29"/>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TW" sz="2400">
                <a:solidFill>
                  <a:schemeClr val="dk1"/>
                </a:solidFill>
              </a:rPr>
              <a:t>為維護課程資料，courses中的檔案皆為read-only，如需修改請cp至自身環境中</a:t>
            </a:r>
            <a:endParaRPr sz="2400">
              <a:solidFill>
                <a:schemeClr val="dk1"/>
              </a:solidFill>
            </a:endParaRPr>
          </a:p>
          <a:p>
            <a:pPr indent="-381000" lvl="0" marL="457200" rtl="0" algn="l">
              <a:spcBef>
                <a:spcPts val="0"/>
              </a:spcBef>
              <a:spcAft>
                <a:spcPts val="0"/>
              </a:spcAft>
              <a:buClr>
                <a:schemeClr val="dk1"/>
              </a:buClr>
              <a:buSzPts val="2400"/>
              <a:buChar char="●"/>
            </a:pPr>
            <a:r>
              <a:rPr lang="zh-TW" sz="2400">
                <a:solidFill>
                  <a:schemeClr val="dk1"/>
                </a:solidFill>
              </a:rPr>
              <a:t>打開terminal，輸入</a:t>
            </a:r>
            <a:endParaRPr sz="2400">
              <a:solidFill>
                <a:schemeClr val="dk1"/>
              </a:solidFill>
            </a:endParaRPr>
          </a:p>
          <a:p>
            <a:pPr indent="0" lvl="0" marL="0" rtl="0" algn="l">
              <a:spcBef>
                <a:spcPts val="0"/>
              </a:spcBef>
              <a:spcAft>
                <a:spcPts val="0"/>
              </a:spcAft>
              <a:buClr>
                <a:schemeClr val="dk1"/>
              </a:buClr>
              <a:buSzPts val="2400"/>
              <a:buFont typeface="Arial"/>
              <a:buNone/>
            </a:pPr>
            <a:r>
              <a:t/>
            </a:r>
            <a:endParaRPr sz="2400">
              <a:solidFill>
                <a:schemeClr val="dk1"/>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courses-tpe/Machine_Learning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courses-hsi/Machine_Learning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courses-txg/Machine_Learning</a:t>
            </a:r>
            <a:r>
              <a:rPr lang="zh-TW" sz="2400">
                <a:solidFill>
                  <a:schemeClr val="dk1"/>
                </a:solidFill>
              </a:rPr>
              <a:t> </a:t>
            </a:r>
            <a:r>
              <a:rPr lang="zh-TW" sz="2400">
                <a:solidFill>
                  <a:srgbClr val="3C78D8"/>
                </a:solidFill>
              </a:rPr>
              <a:t>&lt;存放至本機的名稱&gt;</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常見參數設定</a:t>
            </a:r>
            <a:endParaRPr b="1" i="0" sz="2400" u="none" cap="none" strike="noStrike">
              <a:solidFill>
                <a:schemeClr val="dk1"/>
              </a:solidFill>
              <a:latin typeface="Arial"/>
              <a:ea typeface="Arial"/>
              <a:cs typeface="Arial"/>
              <a:sym typeface="Arial"/>
            </a:endParaRPr>
          </a:p>
        </p:txBody>
      </p:sp>
      <p:sp>
        <p:nvSpPr>
          <p:cNvPr id="379" name="Google Shape;379;p65"/>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XGBoost 需設定的參數大概是目前我們學習到所有模型中最多的</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要學會如何設定參數，需要先瞭解參數的意義</a:t>
            </a:r>
            <a:endParaRPr b="0" i="0" sz="3000" u="none" cap="none" strike="noStrike">
              <a:solidFill>
                <a:srgbClr val="000000"/>
              </a:solidFill>
              <a:latin typeface="Arial"/>
              <a:ea typeface="Arial"/>
              <a:cs typeface="Arial"/>
              <a:sym typeface="Arial"/>
            </a:endParaRPr>
          </a:p>
          <a:p>
            <a:pPr indent="-419100" lvl="1" marL="914400" marR="0" rtl="0" algn="l">
              <a:lnSpc>
                <a:spcPct val="120000"/>
              </a:lnSpc>
              <a:spcBef>
                <a:spcPts val="0"/>
              </a:spcBef>
              <a:spcAft>
                <a:spcPts val="0"/>
              </a:spcAft>
              <a:buClr>
                <a:schemeClr val="dk2"/>
              </a:buClr>
              <a:buSzPts val="3000"/>
              <a:buFont typeface="Arial"/>
              <a:buChar char="○"/>
            </a:pPr>
            <a:r>
              <a:rPr b="0" i="0" lang="zh-TW" sz="3000" u="none" cap="none" strike="noStrike">
                <a:solidFill>
                  <a:schemeClr val="dk1"/>
                </a:solidFill>
                <a:latin typeface="Corbel"/>
                <a:ea typeface="Corbel"/>
                <a:cs typeface="Corbel"/>
                <a:sym typeface="Corbel"/>
              </a:rPr>
              <a:t>booster [default=gbtree]: (gbtree, gblinear)</a:t>
            </a:r>
            <a:endParaRPr b="0" i="0" sz="3000" u="none" cap="none" strike="noStrike">
              <a:solidFill>
                <a:schemeClr val="dk2"/>
              </a:solidFill>
              <a:latin typeface="Arial"/>
              <a:ea typeface="Arial"/>
              <a:cs typeface="Arial"/>
              <a:sym typeface="Arial"/>
            </a:endParaRPr>
          </a:p>
          <a:p>
            <a:pPr indent="0" lvl="0" marL="0" marR="0" rtl="0" algn="l">
              <a:lnSpc>
                <a:spcPct val="115000"/>
              </a:lnSpc>
              <a:spcBef>
                <a:spcPts val="3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常見參數設定 - 樹參數設定</a:t>
            </a:r>
            <a:endParaRPr b="1" i="0" sz="2400" u="none" cap="none" strike="noStrike">
              <a:solidFill>
                <a:schemeClr val="dk1"/>
              </a:solidFill>
              <a:latin typeface="Arial"/>
              <a:ea typeface="Arial"/>
              <a:cs typeface="Arial"/>
              <a:sym typeface="Arial"/>
            </a:endParaRPr>
          </a:p>
        </p:txBody>
      </p:sp>
      <p:sp>
        <p:nvSpPr>
          <p:cNvPr id="385" name="Google Shape;385;p6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300"/>
              </a:spcBef>
              <a:spcAft>
                <a:spcPts val="0"/>
              </a:spcAft>
              <a:buClr>
                <a:schemeClr val="dk2"/>
              </a:buClr>
              <a:buSzPts val="2400"/>
              <a:buFont typeface="Arial"/>
              <a:buNone/>
            </a:pPr>
            <a:r>
              <a:rPr b="0" i="0" lang="zh-TW" sz="2400" u="none" cap="none" strike="noStrike">
                <a:solidFill>
                  <a:srgbClr val="FF0000"/>
                </a:solidFill>
                <a:highlight>
                  <a:srgbClr val="FFFFFF"/>
                </a:highlight>
                <a:latin typeface="Corbel"/>
                <a:ea typeface="Corbel"/>
                <a:cs typeface="Corbel"/>
                <a:sym typeface="Corbel"/>
              </a:rPr>
              <a:t>n_estimators</a:t>
            </a:r>
            <a:r>
              <a:rPr b="0" i="0" lang="zh-TW" sz="2400" u="none" cap="none" strike="noStrike">
                <a:solidFill>
                  <a:schemeClr val="dk1"/>
                </a:solidFill>
                <a:latin typeface="Corbel"/>
                <a:ea typeface="Corbel"/>
                <a:cs typeface="Corbel"/>
                <a:sym typeface="Corbel"/>
              </a:rPr>
              <a:t> [100]: number of trees</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chemeClr val="dk2"/>
              </a:buClr>
              <a:buSzPts val="2400"/>
              <a:buFont typeface="Arial"/>
              <a:buNone/>
            </a:pPr>
            <a:r>
              <a:rPr b="0" i="0" lang="zh-TW" sz="2400" u="none" cap="none" strike="noStrike">
                <a:solidFill>
                  <a:srgbClr val="FF0000"/>
                </a:solidFill>
                <a:latin typeface="Corbel"/>
                <a:ea typeface="Corbel"/>
                <a:cs typeface="Corbel"/>
                <a:sym typeface="Corbel"/>
              </a:rPr>
              <a:t>learning_rate</a:t>
            </a:r>
            <a:r>
              <a:rPr b="0" i="0" lang="zh-TW" sz="2400" u="none" cap="none" strike="noStrike">
                <a:solidFill>
                  <a:schemeClr val="dk1"/>
                </a:solidFill>
                <a:latin typeface="Corbel"/>
                <a:ea typeface="Corbel"/>
                <a:cs typeface="Corbel"/>
                <a:sym typeface="Corbel"/>
              </a:rPr>
              <a:t> [0.1]: shrinkage</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chemeClr val="dk1"/>
              </a:buClr>
              <a:buSzPts val="1100"/>
              <a:buFont typeface="Arial"/>
              <a:buNone/>
            </a:pPr>
            <a:r>
              <a:rPr b="0" i="0" lang="zh-TW" sz="2400" u="none" cap="none" strike="noStrike">
                <a:solidFill>
                  <a:srgbClr val="FF0000"/>
                </a:solidFill>
                <a:latin typeface="Corbel"/>
                <a:ea typeface="Corbel"/>
                <a:cs typeface="Corbel"/>
                <a:sym typeface="Corbel"/>
              </a:rPr>
              <a:t>max_depth</a:t>
            </a:r>
            <a:r>
              <a:rPr b="0" i="0" lang="zh-TW" sz="2400" u="none" cap="none" strike="noStrike">
                <a:solidFill>
                  <a:schemeClr val="dk1"/>
                </a:solidFill>
                <a:latin typeface="Corbel"/>
                <a:ea typeface="Corbel"/>
                <a:cs typeface="Corbel"/>
                <a:sym typeface="Corbel"/>
              </a:rPr>
              <a:t> [3]: too large → overfitting</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chemeClr val="dk2"/>
              </a:buClr>
              <a:buSzPts val="2400"/>
              <a:buFont typeface="Arial"/>
              <a:buNone/>
            </a:pPr>
            <a:r>
              <a:rPr b="0" i="0" lang="zh-TW" sz="2400" u="none" cap="none" strike="noStrike">
                <a:solidFill>
                  <a:srgbClr val="000000"/>
                </a:solidFill>
                <a:latin typeface="Corbel"/>
                <a:ea typeface="Corbel"/>
                <a:cs typeface="Corbel"/>
                <a:sym typeface="Corbel"/>
              </a:rPr>
              <a:t>gamma </a:t>
            </a:r>
            <a:r>
              <a:rPr b="0" i="0" lang="zh-TW" sz="2400" u="none" cap="none" strike="noStrike">
                <a:solidFill>
                  <a:schemeClr val="dk1"/>
                </a:solidFill>
                <a:latin typeface="Corbel"/>
                <a:ea typeface="Corbel"/>
                <a:cs typeface="Corbel"/>
                <a:sym typeface="Corbel"/>
              </a:rPr>
              <a:t>[0]: L2 loss regularization, too small → overfitting</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chemeClr val="dk2"/>
              </a:buClr>
              <a:buSzPts val="2400"/>
              <a:buFont typeface="Arial"/>
              <a:buNone/>
            </a:pPr>
            <a:r>
              <a:rPr b="0" i="0" lang="zh-TW" sz="2400" u="none" cap="none" strike="noStrike">
                <a:solidFill>
                  <a:schemeClr val="dk1"/>
                </a:solidFill>
                <a:latin typeface="Corbel"/>
                <a:ea typeface="Corbel"/>
                <a:cs typeface="Corbel"/>
                <a:sym typeface="Corbel"/>
              </a:rPr>
              <a:t>lambda [0]: L1 loss regularization, too small → overfitting</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chemeClr val="dk1"/>
              </a:buClr>
              <a:buSzPts val="1100"/>
              <a:buFont typeface="Arial"/>
              <a:buNone/>
            </a:pPr>
            <a:r>
              <a:rPr b="0" i="0" lang="zh-TW" sz="2400" u="none" cap="none" strike="noStrike">
                <a:solidFill>
                  <a:schemeClr val="dk1"/>
                </a:solidFill>
                <a:latin typeface="Corbel"/>
                <a:ea typeface="Corbel"/>
                <a:cs typeface="Corbel"/>
                <a:sym typeface="Corbel"/>
              </a:rPr>
              <a:t>scale_pos_weight [1]: use for imbalance data</a:t>
            </a:r>
            <a:endParaRPr b="0" i="0" sz="2400" u="none" cap="none" strike="noStrike">
              <a:solidFill>
                <a:schemeClr val="dk1"/>
              </a:solidFill>
              <a:latin typeface="Corbel"/>
              <a:ea typeface="Corbel"/>
              <a:cs typeface="Corbel"/>
              <a:sym typeface="Corbel"/>
            </a:endParaRPr>
          </a:p>
          <a:p>
            <a:pPr indent="0" lvl="0" marL="0" marR="0" rtl="0" algn="l">
              <a:lnSpc>
                <a:spcPct val="120000"/>
              </a:lnSpc>
              <a:spcBef>
                <a:spcPts val="300"/>
              </a:spcBef>
              <a:spcAft>
                <a:spcPts val="0"/>
              </a:spcAft>
              <a:buClr>
                <a:srgbClr val="000000"/>
              </a:buClr>
              <a:buSzPts val="2400"/>
              <a:buFont typeface="Arial"/>
              <a:buNone/>
            </a:pPr>
            <a:r>
              <a:rPr b="0" i="0" lang="zh-TW" sz="2400" u="none" cap="none" strike="noStrike">
                <a:solidFill>
                  <a:schemeClr val="dk1"/>
                </a:solidFill>
                <a:latin typeface="Corbel"/>
                <a:ea typeface="Corbel"/>
                <a:cs typeface="Corbel"/>
                <a:sym typeface="Corbel"/>
              </a:rPr>
              <a:t>*方括 [ ] 內為該參數預設值</a:t>
            </a:r>
            <a:endParaRPr b="0" i="0" sz="2400" u="none" cap="none" strike="noStrike">
              <a:solidFill>
                <a:schemeClr val="dk1"/>
              </a:solidFill>
              <a:latin typeface="Corbel"/>
              <a:ea typeface="Corbel"/>
              <a:cs typeface="Corbel"/>
              <a:sym typeface="Corbel"/>
            </a:endParaRPr>
          </a:p>
          <a:p>
            <a:pPr indent="0" lvl="0" marL="0" marR="0" rtl="0" algn="l">
              <a:lnSpc>
                <a:spcPct val="115000"/>
              </a:lnSpc>
              <a:spcBef>
                <a:spcPts val="300"/>
              </a:spcBef>
              <a:spcAft>
                <a:spcPts val="0"/>
              </a:spcAft>
              <a:buClr>
                <a:schemeClr val="dk1"/>
              </a:buClr>
              <a:buSzPts val="1100"/>
              <a:buFont typeface="Arial"/>
              <a:buNone/>
            </a:pPr>
            <a:r>
              <a:t/>
            </a:r>
            <a:endParaRPr b="0" i="0" sz="24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Early stop in XGBoost (1/2)</a:t>
            </a:r>
            <a:endParaRPr b="1" i="0" sz="2400" u="none" cap="none" strike="noStrike">
              <a:solidFill>
                <a:schemeClr val="dk1"/>
              </a:solidFill>
              <a:latin typeface="Arial"/>
              <a:ea typeface="Arial"/>
              <a:cs typeface="Arial"/>
              <a:sym typeface="Arial"/>
            </a:endParaRPr>
          </a:p>
        </p:txBody>
      </p:sp>
      <p:sp>
        <p:nvSpPr>
          <p:cNvPr id="391" name="Google Shape;391;p67"/>
          <p:cNvSpPr txBox="1"/>
          <p:nvPr>
            <p:ph idx="4294967295" type="body"/>
          </p:nvPr>
        </p:nvSpPr>
        <p:spPr>
          <a:xfrm>
            <a:off x="311700" y="8229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XGBoost model 非常強大，但也容易 Overfitting，Early stop 幫助我們在 Overfitting 前提早停下來</a:t>
            </a:r>
            <a:endParaRPr b="0" i="0" sz="2400" u="none" cap="none" strike="noStrike">
              <a:solidFill>
                <a:srgbClr val="000000"/>
              </a:solidFill>
              <a:latin typeface="Arial"/>
              <a:ea typeface="Arial"/>
              <a:cs typeface="Arial"/>
              <a:sym typeface="Arial"/>
            </a:endParaRPr>
          </a:p>
        </p:txBody>
      </p:sp>
      <p:pic>
        <p:nvPicPr>
          <p:cNvPr id="392" name="Google Shape;392;p67"/>
          <p:cNvPicPr preferRelativeResize="0"/>
          <p:nvPr/>
        </p:nvPicPr>
        <p:blipFill rotWithShape="1">
          <a:blip r:embed="rId3">
            <a:alphaModFix/>
          </a:blip>
          <a:srcRect b="2515" l="0" r="0" t="11337"/>
          <a:stretch/>
        </p:blipFill>
        <p:spPr>
          <a:xfrm>
            <a:off x="975450" y="1765215"/>
            <a:ext cx="6475477" cy="292767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Early stop in XGBoost (2/2)</a:t>
            </a:r>
            <a:endParaRPr b="0" i="0" sz="3000" u="none" cap="none" strike="noStrike">
              <a:solidFill>
                <a:schemeClr val="dk1"/>
              </a:solidFill>
              <a:latin typeface="Arial"/>
              <a:ea typeface="Arial"/>
              <a:cs typeface="Arial"/>
              <a:sym typeface="Arial"/>
            </a:endParaRPr>
          </a:p>
        </p:txBody>
      </p:sp>
      <p:sp>
        <p:nvSpPr>
          <p:cNvPr id="398" name="Google Shape;398;p68"/>
          <p:cNvSpPr txBox="1"/>
          <p:nvPr>
            <p:ph idx="4294967295" type="body"/>
          </p:nvPr>
        </p:nvSpPr>
        <p:spPr>
          <a:xfrm>
            <a:off x="311700" y="2950305"/>
            <a:ext cx="8520600" cy="123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將 testing data 放進 eval_set，如果 validation 的結果 10 次沒有進步，就提前結束 training</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也可以改放 training data，觀看 training loss 下降的感覺 (文字一樣會顯示 validation_0) </a:t>
            </a:r>
            <a:endParaRPr b="0" i="0" sz="2400" u="none" cap="none" strike="noStrike">
              <a:solidFill>
                <a:srgbClr val="000000"/>
              </a:solidFill>
              <a:latin typeface="Arial"/>
              <a:ea typeface="Arial"/>
              <a:cs typeface="Arial"/>
              <a:sym typeface="Arial"/>
            </a:endParaRPr>
          </a:p>
        </p:txBody>
      </p:sp>
      <p:pic>
        <p:nvPicPr>
          <p:cNvPr id="399" name="Google Shape;399;p68"/>
          <p:cNvPicPr preferRelativeResize="0"/>
          <p:nvPr/>
        </p:nvPicPr>
        <p:blipFill rotWithShape="1">
          <a:blip r:embed="rId3">
            <a:alphaModFix/>
          </a:blip>
          <a:srcRect b="0" l="0" r="0" t="0"/>
          <a:stretch/>
        </p:blipFill>
        <p:spPr>
          <a:xfrm>
            <a:off x="692700" y="1008481"/>
            <a:ext cx="7749540" cy="1885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Feature Importance in XGBoost</a:t>
            </a:r>
            <a:endParaRPr b="1" i="0" sz="2400" u="none" cap="none" strike="noStrike">
              <a:solidFill>
                <a:schemeClr val="dk1"/>
              </a:solidFill>
              <a:latin typeface="Arial"/>
              <a:ea typeface="Arial"/>
              <a:cs typeface="Arial"/>
              <a:sym typeface="Arial"/>
            </a:endParaRPr>
          </a:p>
        </p:txBody>
      </p:sp>
      <p:sp>
        <p:nvSpPr>
          <p:cNvPr id="405" name="Google Shape;405;p69"/>
          <p:cNvSpPr txBox="1"/>
          <p:nvPr>
            <p:ph idx="4294967295" type="body"/>
          </p:nvPr>
        </p:nvSpPr>
        <p:spPr>
          <a:xfrm>
            <a:off x="311700" y="1227533"/>
            <a:ext cx="2901000" cy="361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2400"/>
              <a:buFont typeface="Arial"/>
              <a:buNone/>
            </a:pPr>
            <a:r>
              <a:rPr b="0" i="0" lang="zh-TW" sz="2400" u="none" cap="none" strike="noStrike">
                <a:solidFill>
                  <a:srgbClr val="000000"/>
                </a:solidFill>
                <a:latin typeface="Arial"/>
                <a:ea typeface="Arial"/>
                <a:cs typeface="Arial"/>
                <a:sym typeface="Arial"/>
              </a:rPr>
              <a:t>XGBoost 內建功能</a:t>
            </a:r>
            <a:endParaRPr b="0" i="0" sz="2400" u="none" cap="none" strike="noStrike">
              <a:solidFill>
                <a:srgbClr val="000000"/>
              </a:solidFill>
              <a:latin typeface="Arial"/>
              <a:ea typeface="Arial"/>
              <a:cs typeface="Arial"/>
              <a:sym typeface="Arial"/>
            </a:endParaRPr>
          </a:p>
        </p:txBody>
      </p:sp>
      <p:pic>
        <p:nvPicPr>
          <p:cNvPr id="406" name="Google Shape;406;p69"/>
          <p:cNvPicPr preferRelativeResize="0"/>
          <p:nvPr/>
        </p:nvPicPr>
        <p:blipFill rotWithShape="1">
          <a:blip r:embed="rId3">
            <a:alphaModFix/>
          </a:blip>
          <a:srcRect b="0" l="0" r="0" t="0"/>
          <a:stretch/>
        </p:blipFill>
        <p:spPr>
          <a:xfrm>
            <a:off x="3359100" y="866520"/>
            <a:ext cx="5726551" cy="427698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7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視覺化 </a:t>
            </a:r>
            <a:endParaRPr b="1" i="0" sz="2400" u="none" cap="none" strike="noStrike">
              <a:solidFill>
                <a:schemeClr val="dk1"/>
              </a:solidFill>
              <a:latin typeface="Arial"/>
              <a:ea typeface="Arial"/>
              <a:cs typeface="Arial"/>
              <a:sym typeface="Arial"/>
            </a:endParaRPr>
          </a:p>
        </p:txBody>
      </p:sp>
      <p:sp>
        <p:nvSpPr>
          <p:cNvPr id="412" name="Google Shape;412;p7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若執行這段 code 有 error，代表環境還沒有安裝好 graphviz，請重開 Server</a:t>
            </a:r>
            <a:endParaRPr b="0" i="0" sz="2400" u="none" cap="none" strike="noStrike">
              <a:solidFill>
                <a:srgbClr val="000000"/>
              </a:solidFill>
              <a:latin typeface="Arial"/>
              <a:ea typeface="Arial"/>
              <a:cs typeface="Arial"/>
              <a:sym typeface="Arial"/>
            </a:endParaRPr>
          </a:p>
        </p:txBody>
      </p:sp>
      <p:pic>
        <p:nvPicPr>
          <p:cNvPr id="413" name="Google Shape;413;p70"/>
          <p:cNvPicPr preferRelativeResize="0"/>
          <p:nvPr/>
        </p:nvPicPr>
        <p:blipFill rotWithShape="1">
          <a:blip r:embed="rId3">
            <a:alphaModFix/>
          </a:blip>
          <a:srcRect b="0" l="0" r="0" t="0"/>
          <a:stretch/>
        </p:blipFill>
        <p:spPr>
          <a:xfrm>
            <a:off x="2595300" y="1802722"/>
            <a:ext cx="6439424" cy="330066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7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a:t>
            </a:r>
            <a:endParaRPr b="1" i="0" sz="2400" u="none" cap="none" strike="noStrike">
              <a:solidFill>
                <a:schemeClr val="dk1"/>
              </a:solidFill>
              <a:latin typeface="Arial"/>
              <a:ea typeface="Arial"/>
              <a:cs typeface="Arial"/>
              <a:sym typeface="Arial"/>
            </a:endParaRPr>
          </a:p>
        </p:txBody>
      </p:sp>
      <p:sp>
        <p:nvSpPr>
          <p:cNvPr id="419" name="Google Shape;419;p71"/>
          <p:cNvSpPr txBox="1"/>
          <p:nvPr>
            <p:ph idx="4294967295" type="body"/>
          </p:nvPr>
        </p:nvSpPr>
        <p:spPr>
          <a:xfrm>
            <a:off x="311700" y="7467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請使用 example 中的 diabetes dataset，</a:t>
            </a:r>
            <a:r>
              <a:rPr b="1" i="0" lang="zh-TW" sz="2400" u="none" cap="none" strike="noStrike">
                <a:solidFill>
                  <a:srgbClr val="0000FF"/>
                </a:solidFill>
                <a:latin typeface="Arial"/>
                <a:ea typeface="Arial"/>
                <a:cs typeface="Arial"/>
                <a:sym typeface="Arial"/>
              </a:rPr>
              <a:t>使用 XGBoost 進行訓練     </a:t>
            </a:r>
            <a:r>
              <a:rPr b="0" i="0" lang="zh-TW" sz="2400" u="none" cap="none" strike="noStrike">
                <a:solidFill>
                  <a:srgbClr val="000000"/>
                </a:solidFill>
                <a:latin typeface="Arial"/>
                <a:ea typeface="Arial"/>
                <a:cs typeface="Arial"/>
                <a:sym typeface="Arial"/>
              </a:rPr>
              <a:t>，試著更改如 n_estimators、max_depth 甚至是 scale_pos_weight (平衡 imbalance data，如果</a:t>
            </a:r>
            <a:br>
              <a:rPr b="0" i="0" lang="zh-TW" sz="2400" u="none" cap="none" strike="noStrike">
                <a:solidFill>
                  <a:srgbClr val="000000"/>
                </a:solidFill>
                <a:latin typeface="Arial"/>
                <a:ea typeface="Arial"/>
                <a:cs typeface="Arial"/>
                <a:sym typeface="Arial"/>
              </a:rPr>
            </a:br>
            <a:r>
              <a:rPr b="0" i="0" lang="zh-TW" sz="2400" u="none" cap="none" strike="noStrike">
                <a:solidFill>
                  <a:srgbClr val="980000"/>
                </a:solidFill>
                <a:latin typeface="Consolas"/>
                <a:ea typeface="Consolas"/>
                <a:cs typeface="Consolas"/>
                <a:sym typeface="Consolas"/>
              </a:rPr>
              <a:t>類別 0 數量</a:t>
            </a:r>
            <a:r>
              <a:rPr b="0" i="0" lang="zh-TW" sz="2400" u="none" cap="none" strike="noStrike">
                <a:solidFill>
                  <a:srgbClr val="000000"/>
                </a:solidFill>
                <a:latin typeface="Consolas"/>
                <a:ea typeface="Consolas"/>
                <a:cs typeface="Consolas"/>
                <a:sym typeface="Consolas"/>
              </a:rPr>
              <a:t> : </a:t>
            </a:r>
            <a:r>
              <a:rPr b="0" i="0" lang="zh-TW" sz="2400" u="none" cap="none" strike="noStrike">
                <a:solidFill>
                  <a:srgbClr val="1155CC"/>
                </a:solidFill>
                <a:latin typeface="Consolas"/>
                <a:ea typeface="Consolas"/>
                <a:cs typeface="Consolas"/>
                <a:sym typeface="Consolas"/>
              </a:rPr>
              <a:t>類別 1 數量</a:t>
            </a:r>
            <a:r>
              <a:rPr b="0" i="0" lang="zh-TW" sz="2400" u="none" cap="none" strike="noStrike">
                <a:solidFill>
                  <a:srgbClr val="000000"/>
                </a:solidFill>
                <a:latin typeface="Consolas"/>
                <a:ea typeface="Consolas"/>
                <a:cs typeface="Consolas"/>
                <a:sym typeface="Consolas"/>
              </a:rPr>
              <a:t> = </a:t>
            </a:r>
            <a:r>
              <a:rPr b="0" i="0" lang="zh-TW" sz="2400" u="none" cap="none" strike="noStrike">
                <a:solidFill>
                  <a:srgbClr val="980000"/>
                </a:solidFill>
                <a:latin typeface="Consolas"/>
                <a:ea typeface="Consolas"/>
                <a:cs typeface="Consolas"/>
                <a:sym typeface="Consolas"/>
              </a:rPr>
              <a:t>5</a:t>
            </a:r>
            <a:r>
              <a:rPr b="0" i="0" lang="zh-TW" sz="2400" u="none" cap="none" strike="noStrike">
                <a:solidFill>
                  <a:srgbClr val="000000"/>
                </a:solidFill>
                <a:latin typeface="Consolas"/>
                <a:ea typeface="Consolas"/>
                <a:cs typeface="Consolas"/>
                <a:sym typeface="Consolas"/>
              </a:rPr>
              <a:t> : </a:t>
            </a:r>
            <a:r>
              <a:rPr b="0" i="0" lang="zh-TW" sz="2400" u="none" cap="none" strike="noStrike">
                <a:solidFill>
                  <a:srgbClr val="1155CC"/>
                </a:solidFill>
                <a:latin typeface="Consolas"/>
                <a:ea typeface="Consolas"/>
                <a:cs typeface="Consolas"/>
                <a:sym typeface="Consolas"/>
              </a:rPr>
              <a:t>1</a:t>
            </a:r>
            <a:r>
              <a:rPr b="0" i="0" lang="zh-TW" sz="2400" u="none" cap="none" strike="noStrike">
                <a:solidFill>
                  <a:srgbClr val="000000"/>
                </a:solidFill>
                <a:latin typeface="Arial"/>
                <a:ea typeface="Arial"/>
                <a:cs typeface="Arial"/>
                <a:sym typeface="Arial"/>
              </a:rPr>
              <a:t>，則可設置 5)</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與 Decision Tree, Random Forest, Gradient Boosting Machine 進行比較，XGBoost 真的有比較厲害? (記得使用同一份 testing set)</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不設定 early stop，把 n_estimators 調高 (500~1000)，就可以體驗看看甚麼叫做 Overfitting</a:t>
            </a:r>
            <a:endParaRPr b="0" i="0" sz="2400" u="none" cap="none" strike="noStrike">
              <a:solidFill>
                <a:srgbClr val="000000"/>
              </a:solidFill>
              <a:latin typeface="Arial"/>
              <a:ea typeface="Arial"/>
              <a:cs typeface="Arial"/>
              <a:sym typeface="Arial"/>
            </a:endParaRPr>
          </a:p>
        </p:txBody>
      </p:sp>
      <p:pic>
        <p:nvPicPr>
          <p:cNvPr id="420" name="Google Shape;420;p71"/>
          <p:cNvPicPr preferRelativeResize="0"/>
          <p:nvPr/>
        </p:nvPicPr>
        <p:blipFill rotWithShape="1">
          <a:blip r:embed="rId3">
            <a:alphaModFix/>
          </a:blip>
          <a:srcRect b="0" l="0" r="0" t="0"/>
          <a:stretch/>
        </p:blipFill>
        <p:spPr>
          <a:xfrm>
            <a:off x="1802176" y="1274325"/>
            <a:ext cx="331999" cy="352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XGBoost 作者講解並推導原理</a:t>
            </a:r>
            <a:endParaRPr b="1" i="0" sz="2400" u="none" cap="none" strike="noStrike">
              <a:solidFill>
                <a:schemeClr val="dk1"/>
              </a:solidFill>
              <a:latin typeface="Arial"/>
              <a:ea typeface="Arial"/>
              <a:cs typeface="Arial"/>
              <a:sym typeface="Arial"/>
            </a:endParaRPr>
          </a:p>
        </p:txBody>
      </p:sp>
      <p:pic>
        <p:nvPicPr>
          <p:cNvPr descr="Speaker Bio: Tong He was a data scientist at Supstat Inc. He has been an active R programmer and developer for 5 years. He is the author of the R package XGBoost, currently one of the most popular and contest-winning tools on kaggle.com.  Pre-requisite: R /Calculus  Preparation: A laptop with R installed. Windows users might need to have RTools installed as well.  Agenda: Introduction of Xgboost Real World Application Model Specification Parameter Introduction Advanced Features Kaggle Winning Solution  Reference: https://github.com/dmlc/xgboost" id="426" name="Google Shape;426;p72" title="Kaggle Winning Solution Xgboost Algorithm - Learn from Its Author, Tong He">
            <a:hlinkClick r:id="rId3"/>
          </p:cNvPr>
          <p:cNvPicPr preferRelativeResize="0"/>
          <p:nvPr/>
        </p:nvPicPr>
        <p:blipFill rotWithShape="1">
          <a:blip r:embed="rId4">
            <a:alphaModFix/>
          </a:blip>
          <a:srcRect b="0" l="0" r="0" t="0"/>
          <a:stretch/>
        </p:blipFill>
        <p:spPr>
          <a:xfrm>
            <a:off x="1108465" y="975375"/>
            <a:ext cx="6939884" cy="378938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補充閱讀</a:t>
            </a:r>
            <a:endParaRPr b="1" i="0" sz="2400" u="none" cap="none" strike="noStrike">
              <a:solidFill>
                <a:schemeClr val="dk1"/>
              </a:solidFill>
              <a:latin typeface="Arial"/>
              <a:ea typeface="Arial"/>
              <a:cs typeface="Arial"/>
              <a:sym typeface="Arial"/>
            </a:endParaRPr>
          </a:p>
        </p:txBody>
      </p:sp>
      <p:sp>
        <p:nvSpPr>
          <p:cNvPr id="432" name="Google Shape;432;p73"/>
          <p:cNvSpPr txBox="1"/>
          <p:nvPr>
            <p:ph idx="4294967295" type="body"/>
          </p:nvPr>
        </p:nvSpPr>
        <p:spPr>
          <a:xfrm>
            <a:off x="311700" y="975375"/>
            <a:ext cx="87231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如果前面助教講的影片你都聽不懂，肯定是因為助教講的不夠清楚，只好幫各位找一些寫的不錯的文章，給大家參考</a:t>
            </a:r>
            <a:endParaRPr b="0" i="0" sz="2400" u="none" cap="none" strike="noStrike">
              <a:solidFill>
                <a:srgbClr val="000000"/>
              </a:solidFill>
              <a:latin typeface="Arial"/>
              <a:ea typeface="Arial"/>
              <a:cs typeface="Arial"/>
              <a:sym typeface="Arial"/>
            </a:endParaRPr>
          </a:p>
          <a:p>
            <a:pPr indent="-381000" lvl="1" marL="914400" marR="0" rtl="0" algn="l">
              <a:lnSpc>
                <a:spcPct val="104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3"/>
              </a:rPr>
              <a:t>XGBoost 詳解</a:t>
            </a:r>
            <a:r>
              <a:rPr b="0" i="0" lang="zh-TW" sz="2400" u="none" cap="none" strike="noStrike">
                <a:solidFill>
                  <a:schemeClr val="dk2"/>
                </a:solidFill>
                <a:latin typeface="Arial"/>
                <a:ea typeface="Arial"/>
                <a:cs typeface="Arial"/>
                <a:sym typeface="Arial"/>
              </a:rPr>
              <a:t> - 中文</a:t>
            </a:r>
            <a:endParaRPr b="0" i="0" sz="2400" u="none" cap="none" strike="noStrike">
              <a:solidFill>
                <a:schemeClr val="dk2"/>
              </a:solidFill>
              <a:latin typeface="Arial"/>
              <a:ea typeface="Arial"/>
              <a:cs typeface="Arial"/>
              <a:sym typeface="Arial"/>
            </a:endParaRPr>
          </a:p>
          <a:p>
            <a:pPr indent="-381000" lvl="1" marL="9144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4"/>
              </a:rPr>
              <a:t>XGBoost parameter tuning </a:t>
            </a:r>
            <a:r>
              <a:rPr b="0" i="0" lang="zh-TW" sz="2400" u="none" cap="none" strike="noStrike">
                <a:solidFill>
                  <a:schemeClr val="dk2"/>
                </a:solidFill>
                <a:latin typeface="Arial"/>
                <a:ea typeface="Arial"/>
                <a:cs typeface="Arial"/>
                <a:sym typeface="Arial"/>
              </a:rPr>
              <a:t> - 英文</a:t>
            </a:r>
            <a:endParaRPr b="0" i="0" sz="2400" u="none" cap="none" strike="noStrike">
              <a:solidFill>
                <a:schemeClr val="dk2"/>
              </a:solidFill>
              <a:latin typeface="Arial"/>
              <a:ea typeface="Arial"/>
              <a:cs typeface="Arial"/>
              <a:sym typeface="Arial"/>
            </a:endParaRPr>
          </a:p>
          <a:p>
            <a:pPr indent="-381000" lvl="1" marL="9144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5"/>
              </a:rPr>
              <a:t>slides from XGBoost author</a:t>
            </a:r>
            <a:r>
              <a:rPr b="0" i="0" lang="zh-TW" sz="2400" u="none" cap="none" strike="noStrike">
                <a:solidFill>
                  <a:schemeClr val="dk2"/>
                </a:solidFill>
                <a:latin typeface="Arial"/>
                <a:ea typeface="Arial"/>
                <a:cs typeface="Arial"/>
                <a:sym typeface="Arial"/>
              </a:rPr>
              <a:t> - 英文</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思考問題</a:t>
            </a:r>
            <a:endParaRPr b="1" i="0" sz="2400" u="none" cap="none" strike="noStrike">
              <a:solidFill>
                <a:schemeClr val="dk1"/>
              </a:solidFill>
              <a:latin typeface="Arial"/>
              <a:ea typeface="Arial"/>
              <a:cs typeface="Arial"/>
              <a:sym typeface="Arial"/>
            </a:endParaRPr>
          </a:p>
        </p:txBody>
      </p:sp>
      <p:sp>
        <p:nvSpPr>
          <p:cNvPr id="438" name="Google Shape;438;p7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同樣的 dataset 若存在兩個完全一模一樣的 feature (feature1, feature2)，這兩個 feature 的 importance，在 XGBoost 與 Random Forest 的模型結果中，會一樣嗎?</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XGBoost 中，row_sample 代表對資料筆</a:t>
            </a:r>
            <a:r>
              <a:rPr lang="zh-TW" sz="2400">
                <a:solidFill>
                  <a:srgbClr val="000000"/>
                </a:solidFill>
              </a:rPr>
              <a:t>數</a:t>
            </a:r>
            <a:r>
              <a:rPr b="0" i="0" lang="zh-TW" sz="2400" u="none" cap="none" strike="noStrike">
                <a:solidFill>
                  <a:srgbClr val="000000"/>
                </a:solidFill>
                <a:latin typeface="Arial"/>
                <a:ea typeface="Arial"/>
                <a:cs typeface="Arial"/>
                <a:sym typeface="Arial"/>
              </a:rPr>
              <a:t>抽樣 (row)，col_sample 代表對 features 抽樣，若這兩個都設置成 1 (代表不抽樣，全部使用)，每次訓練後的樹會長的一模一樣嗎?</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7   </a:t>
            </a:r>
            <a:r>
              <a:rPr b="1" lang="zh-TW" sz="3600"/>
              <a:t>集成學習 (Ensemble learning)</a:t>
            </a:r>
            <a:endParaRPr/>
          </a:p>
        </p:txBody>
      </p:sp>
      <p:sp>
        <p:nvSpPr>
          <p:cNvPr id="152" name="Google Shape;152;p30"/>
          <p:cNvSpPr txBox="1"/>
          <p:nvPr/>
        </p:nvSpPr>
        <p:spPr>
          <a:xfrm>
            <a:off x="2686950" y="3844125"/>
            <a:ext cx="5591100" cy="88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範例程式(example)的檔名會以</a:t>
            </a:r>
            <a:r>
              <a:rPr b="1" i="0" lang="zh-TW" sz="1400" u="none" cap="none" strike="noStrike">
                <a:solidFill>
                  <a:srgbClr val="0000FF"/>
                </a:solidFill>
                <a:latin typeface="Arial"/>
                <a:ea typeface="Arial"/>
                <a:cs typeface="Arial"/>
                <a:sym typeface="Arial"/>
              </a:rPr>
              <a:t>藍色字體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練習(exercise)的檔案以</a:t>
            </a:r>
            <a:r>
              <a:rPr b="1" i="0" lang="zh-TW" sz="1400" u="none" cap="none" strike="noStrike">
                <a:solidFill>
                  <a:srgbClr val="FF0000"/>
                </a:solidFill>
                <a:latin typeface="Arial"/>
                <a:ea typeface="Arial"/>
                <a:cs typeface="Arial"/>
                <a:sym typeface="Arial"/>
              </a:rPr>
              <a:t>紅色字體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5"/>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a:t>
            </a:r>
            <a:r>
              <a:rPr b="1" lang="zh-TW" sz="3600"/>
              <a:t>8</a:t>
            </a:r>
            <a:r>
              <a:rPr b="1" i="0" lang="zh-TW" sz="3600" u="none" cap="none" strike="noStrike">
                <a:solidFill>
                  <a:srgbClr val="56BADC"/>
                </a:solidFill>
                <a:latin typeface="Arial"/>
                <a:ea typeface="Arial"/>
                <a:cs typeface="Arial"/>
                <a:sym typeface="Arial"/>
              </a:rPr>
              <a:t>   參數選取 (Parameter Selection)</a:t>
            </a:r>
            <a:endParaRPr b="1" i="0" sz="3600" u="none" cap="none" strike="noStrike">
              <a:solidFill>
                <a:srgbClr val="56BADC"/>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08-1: Data preprocessing</a:t>
            </a:r>
            <a:endParaRPr b="1" i="0" sz="2400" u="none" cap="none" strike="noStrike">
              <a:solidFill>
                <a:schemeClr val="dk1"/>
              </a:solidFill>
              <a:latin typeface="Arial"/>
              <a:ea typeface="Arial"/>
              <a:cs typeface="Arial"/>
              <a:sym typeface="Arial"/>
            </a:endParaRPr>
          </a:p>
        </p:txBody>
      </p:sp>
      <p:pic>
        <p:nvPicPr>
          <p:cNvPr id="449" name="Google Shape;449;p76"/>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450" name="Google Shape;450;p76" title="08 1 data preproc">
            <a:hlinkClick r:id="rId4"/>
          </p:cNvPr>
          <p:cNvPicPr preferRelativeResize="0"/>
          <p:nvPr/>
        </p:nvPicPr>
        <p:blipFill>
          <a:blip r:embed="rId5">
            <a:alphaModFix/>
          </a:blip>
          <a:stretch>
            <a:fillRect/>
          </a:stretch>
        </p:blipFill>
        <p:spPr>
          <a:xfrm>
            <a:off x="2286000" y="1192769"/>
            <a:ext cx="4572000" cy="3429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7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08-2: Selecting hyper-parameters</a:t>
            </a:r>
            <a:endParaRPr b="1" i="0" sz="2400" u="none" cap="none" strike="noStrike">
              <a:solidFill>
                <a:schemeClr val="dk1"/>
              </a:solidFill>
              <a:latin typeface="Arial"/>
              <a:ea typeface="Arial"/>
              <a:cs typeface="Arial"/>
              <a:sym typeface="Arial"/>
            </a:endParaRPr>
          </a:p>
        </p:txBody>
      </p:sp>
      <p:pic>
        <p:nvPicPr>
          <p:cNvPr id="456" name="Google Shape;456;p77"/>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457" name="Google Shape;457;p77" title="08 2 hyper para">
            <a:hlinkClick r:id="rId4"/>
          </p:cNvPr>
          <p:cNvPicPr preferRelativeResize="0"/>
          <p:nvPr/>
        </p:nvPicPr>
        <p:blipFill>
          <a:blip r:embed="rId5">
            <a:alphaModFix/>
          </a:blip>
          <a:stretch>
            <a:fillRect/>
          </a:stretch>
        </p:blipFill>
        <p:spPr>
          <a:xfrm>
            <a:off x="2286000" y="1246344"/>
            <a:ext cx="4572000" cy="3429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08-3: Multi-class classification</a:t>
            </a:r>
            <a:endParaRPr b="1" i="0" sz="2400" u="none" cap="none" strike="noStrike">
              <a:solidFill>
                <a:schemeClr val="dk1"/>
              </a:solidFill>
              <a:latin typeface="Arial"/>
              <a:ea typeface="Arial"/>
              <a:cs typeface="Arial"/>
              <a:sym typeface="Arial"/>
            </a:endParaRPr>
          </a:p>
        </p:txBody>
      </p:sp>
      <p:pic>
        <p:nvPicPr>
          <p:cNvPr id="463" name="Google Shape;463;p78"/>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464" name="Google Shape;464;p78" title="08 3 multi class">
            <a:hlinkClick r:id="rId4"/>
          </p:cNvPr>
          <p:cNvPicPr preferRelativeResize="0"/>
          <p:nvPr/>
        </p:nvPicPr>
        <p:blipFill>
          <a:blip r:embed="rId5">
            <a:alphaModFix/>
          </a:blip>
          <a:stretch>
            <a:fillRect/>
          </a:stretch>
        </p:blipFill>
        <p:spPr>
          <a:xfrm>
            <a:off x="2286000" y="1192769"/>
            <a:ext cx="4572000" cy="3429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08-4: Model selection</a:t>
            </a:r>
            <a:endParaRPr b="1" i="0" sz="2400" u="none" cap="none" strike="noStrike">
              <a:solidFill>
                <a:schemeClr val="dk1"/>
              </a:solidFill>
              <a:latin typeface="Arial"/>
              <a:ea typeface="Arial"/>
              <a:cs typeface="Arial"/>
              <a:sym typeface="Arial"/>
            </a:endParaRPr>
          </a:p>
        </p:txBody>
      </p:sp>
      <p:pic>
        <p:nvPicPr>
          <p:cNvPr id="470" name="Google Shape;470;p79"/>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471" name="Google Shape;471;p79" title="08 4 model sel">
            <a:hlinkClick r:id="rId4"/>
          </p:cNvPr>
          <p:cNvPicPr preferRelativeResize="0"/>
          <p:nvPr/>
        </p:nvPicPr>
        <p:blipFill>
          <a:blip r:embed="rId5">
            <a:alphaModFix/>
          </a:blip>
          <a:stretch>
            <a:fillRect/>
          </a:stretch>
        </p:blipFill>
        <p:spPr>
          <a:xfrm>
            <a:off x="2286000" y="1171319"/>
            <a:ext cx="4572000" cy="3429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8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2400"/>
              <a:buFont typeface="Helvetica Neue"/>
              <a:buNone/>
            </a:pPr>
            <a:r>
              <a:rPr b="1" i="0" lang="zh-TW" sz="2400" u="none" cap="none" strike="noStrike">
                <a:solidFill>
                  <a:schemeClr val="dk1"/>
                </a:solidFill>
                <a:latin typeface="Arial"/>
                <a:ea typeface="Arial"/>
                <a:cs typeface="Arial"/>
                <a:sym typeface="Arial"/>
              </a:rPr>
              <a:t>[實作課程] 調整參數</a:t>
            </a:r>
            <a:endParaRPr b="1" i="0" sz="2400" u="none" cap="none" strike="noStrike">
              <a:solidFill>
                <a:schemeClr val="dk1"/>
              </a:solidFill>
              <a:latin typeface="Arial"/>
              <a:ea typeface="Arial"/>
              <a:cs typeface="Arial"/>
              <a:sym typeface="Arial"/>
            </a:endParaRPr>
          </a:p>
        </p:txBody>
      </p:sp>
      <p:pic>
        <p:nvPicPr>
          <p:cNvPr id="477" name="Google Shape;477;p80" title="Session3 5 Model Parameters Selection">
            <a:hlinkClick r:id="rId3"/>
          </p:cNvPr>
          <p:cNvPicPr preferRelativeResize="0"/>
          <p:nvPr/>
        </p:nvPicPr>
        <p:blipFill rotWithShape="1">
          <a:blip r:embed="rId4">
            <a:alphaModFix/>
          </a:blip>
          <a:srcRect b="0" l="0" r="0" t="0"/>
          <a:stretch/>
        </p:blipFill>
        <p:spPr>
          <a:xfrm>
            <a:off x="2286000" y="1024994"/>
            <a:ext cx="4572000" cy="34290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8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選擇模型參數 - 評估模型好壞</a:t>
            </a:r>
            <a:endParaRPr b="1" i="0" sz="2400" u="none" cap="none" strike="noStrike">
              <a:solidFill>
                <a:schemeClr val="dk1"/>
              </a:solidFill>
              <a:latin typeface="Arial"/>
              <a:ea typeface="Arial"/>
              <a:cs typeface="Arial"/>
              <a:sym typeface="Arial"/>
            </a:endParaRPr>
          </a:p>
        </p:txBody>
      </p:sp>
      <p:sp>
        <p:nvSpPr>
          <p:cNvPr id="483" name="Google Shape;483;p81"/>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k-fold Cross Validation：將其中一份validation set從training data抽出，剩下資料拿來做訓練，如此重複k次，並將結果平均，來得到更robust的評估結果。</a:t>
            </a:r>
            <a:endParaRPr b="0" i="0" sz="1800" u="none" cap="none" strike="noStrike">
              <a:solidFill>
                <a:schemeClr val="dk2"/>
              </a:solidFill>
              <a:latin typeface="Arial"/>
              <a:ea typeface="Arial"/>
              <a:cs typeface="Arial"/>
              <a:sym typeface="Arial"/>
            </a:endParaRPr>
          </a:p>
        </p:txBody>
      </p:sp>
      <p:sp>
        <p:nvSpPr>
          <p:cNvPr id="484" name="Google Shape;484;p81"/>
          <p:cNvSpPr/>
          <p:nvPr/>
        </p:nvSpPr>
        <p:spPr>
          <a:xfrm>
            <a:off x="821675" y="1622025"/>
            <a:ext cx="6243000" cy="5727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FFFFFF"/>
                </a:solidFill>
                <a:latin typeface="Arial"/>
                <a:ea typeface="Arial"/>
                <a:cs typeface="Arial"/>
                <a:sym typeface="Arial"/>
              </a:rPr>
              <a:t>Training </a:t>
            </a:r>
            <a:endParaRPr b="0" i="0" sz="1800" u="none" cap="none" strike="noStrike">
              <a:solidFill>
                <a:srgbClr val="FFFFFF"/>
              </a:solidFill>
              <a:latin typeface="Arial"/>
              <a:ea typeface="Arial"/>
              <a:cs typeface="Arial"/>
              <a:sym typeface="Arial"/>
            </a:endParaRPr>
          </a:p>
        </p:txBody>
      </p:sp>
      <p:sp>
        <p:nvSpPr>
          <p:cNvPr id="485" name="Google Shape;485;p81"/>
          <p:cNvSpPr/>
          <p:nvPr/>
        </p:nvSpPr>
        <p:spPr>
          <a:xfrm>
            <a:off x="7064675" y="1622025"/>
            <a:ext cx="1152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Testing </a:t>
            </a:r>
            <a:endParaRPr b="0" i="0" sz="1800" u="none" cap="none" strike="noStrike">
              <a:solidFill>
                <a:srgbClr val="000000"/>
              </a:solidFill>
              <a:latin typeface="Arial"/>
              <a:ea typeface="Arial"/>
              <a:cs typeface="Arial"/>
              <a:sym typeface="Arial"/>
            </a:endParaRPr>
          </a:p>
        </p:txBody>
      </p:sp>
      <p:sp>
        <p:nvSpPr>
          <p:cNvPr id="486" name="Google Shape;486;p81"/>
          <p:cNvSpPr/>
          <p:nvPr/>
        </p:nvSpPr>
        <p:spPr>
          <a:xfrm>
            <a:off x="821675" y="3749925"/>
            <a:ext cx="6243000" cy="5727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FFFFFF"/>
                </a:solidFill>
                <a:latin typeface="Arial"/>
                <a:ea typeface="Arial"/>
                <a:cs typeface="Arial"/>
                <a:sym typeface="Arial"/>
              </a:rPr>
              <a:t>Training </a:t>
            </a:r>
            <a:endParaRPr b="0" i="0" sz="1800" u="none" cap="none" strike="noStrike">
              <a:solidFill>
                <a:srgbClr val="FFFFFF"/>
              </a:solidFill>
              <a:latin typeface="Arial"/>
              <a:ea typeface="Arial"/>
              <a:cs typeface="Arial"/>
              <a:sym typeface="Arial"/>
            </a:endParaRPr>
          </a:p>
        </p:txBody>
      </p:sp>
      <p:sp>
        <p:nvSpPr>
          <p:cNvPr id="487" name="Google Shape;487;p81"/>
          <p:cNvSpPr/>
          <p:nvPr/>
        </p:nvSpPr>
        <p:spPr>
          <a:xfrm>
            <a:off x="821675" y="4322625"/>
            <a:ext cx="1248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Validation1 </a:t>
            </a:r>
            <a:endParaRPr b="0" i="0" sz="1800" u="none" cap="none" strike="noStrike">
              <a:solidFill>
                <a:srgbClr val="000000"/>
              </a:solidFill>
              <a:latin typeface="Arial"/>
              <a:ea typeface="Arial"/>
              <a:cs typeface="Arial"/>
              <a:sym typeface="Arial"/>
            </a:endParaRPr>
          </a:p>
        </p:txBody>
      </p:sp>
      <p:sp>
        <p:nvSpPr>
          <p:cNvPr id="488" name="Google Shape;488;p81"/>
          <p:cNvSpPr/>
          <p:nvPr/>
        </p:nvSpPr>
        <p:spPr>
          <a:xfrm>
            <a:off x="2070275" y="4322625"/>
            <a:ext cx="1248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Validation2 </a:t>
            </a:r>
            <a:endParaRPr b="0" i="0" sz="1800" u="none" cap="none" strike="noStrike">
              <a:solidFill>
                <a:srgbClr val="000000"/>
              </a:solidFill>
              <a:latin typeface="Arial"/>
              <a:ea typeface="Arial"/>
              <a:cs typeface="Arial"/>
              <a:sym typeface="Arial"/>
            </a:endParaRPr>
          </a:p>
        </p:txBody>
      </p:sp>
      <p:sp>
        <p:nvSpPr>
          <p:cNvPr id="489" name="Google Shape;489;p81"/>
          <p:cNvSpPr/>
          <p:nvPr/>
        </p:nvSpPr>
        <p:spPr>
          <a:xfrm>
            <a:off x="3318875" y="4322625"/>
            <a:ext cx="1248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Validation3 </a:t>
            </a:r>
            <a:endParaRPr b="0" i="0" sz="1800" u="none" cap="none" strike="noStrike">
              <a:solidFill>
                <a:srgbClr val="000000"/>
              </a:solidFill>
              <a:latin typeface="Arial"/>
              <a:ea typeface="Arial"/>
              <a:cs typeface="Arial"/>
              <a:sym typeface="Arial"/>
            </a:endParaRPr>
          </a:p>
        </p:txBody>
      </p:sp>
      <p:sp>
        <p:nvSpPr>
          <p:cNvPr id="490" name="Google Shape;490;p81"/>
          <p:cNvSpPr/>
          <p:nvPr/>
        </p:nvSpPr>
        <p:spPr>
          <a:xfrm>
            <a:off x="4567475" y="4322625"/>
            <a:ext cx="1248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Validation4 </a:t>
            </a:r>
            <a:endParaRPr b="0" i="0" sz="1800" u="none" cap="none" strike="noStrike">
              <a:solidFill>
                <a:srgbClr val="000000"/>
              </a:solidFill>
              <a:latin typeface="Arial"/>
              <a:ea typeface="Arial"/>
              <a:cs typeface="Arial"/>
              <a:sym typeface="Arial"/>
            </a:endParaRPr>
          </a:p>
        </p:txBody>
      </p:sp>
      <p:sp>
        <p:nvSpPr>
          <p:cNvPr id="491" name="Google Shape;491;p81"/>
          <p:cNvSpPr/>
          <p:nvPr/>
        </p:nvSpPr>
        <p:spPr>
          <a:xfrm>
            <a:off x="5816075" y="4322625"/>
            <a:ext cx="1248600" cy="5727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Validation5 </a:t>
            </a:r>
            <a:endParaRPr b="0" i="0" sz="1800" u="none" cap="none" strike="noStrike">
              <a:solidFill>
                <a:srgbClr val="000000"/>
              </a:solidFill>
              <a:latin typeface="Arial"/>
              <a:ea typeface="Arial"/>
              <a:cs typeface="Arial"/>
              <a:sym typeface="Arial"/>
            </a:endParaRPr>
          </a:p>
        </p:txBody>
      </p:sp>
      <p:sp>
        <p:nvSpPr>
          <p:cNvPr id="492" name="Google Shape;492;p81"/>
          <p:cNvSpPr txBox="1"/>
          <p:nvPr/>
        </p:nvSpPr>
        <p:spPr>
          <a:xfrm>
            <a:off x="766825" y="3314075"/>
            <a:ext cx="4824900" cy="44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EX: 5- fold CV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8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Cross Validation Example</a:t>
            </a:r>
            <a:endParaRPr b="1" i="0" sz="2400" u="none" cap="none" strike="noStrike">
              <a:solidFill>
                <a:schemeClr val="dk1"/>
              </a:solidFill>
              <a:latin typeface="Arial"/>
              <a:ea typeface="Arial"/>
              <a:cs typeface="Arial"/>
              <a:sym typeface="Arial"/>
            </a:endParaRPr>
          </a:p>
        </p:txBody>
      </p:sp>
      <p:sp>
        <p:nvSpPr>
          <p:cNvPr id="498" name="Google Shape;498;p8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FF"/>
              </a:buClr>
              <a:buSzPts val="1800"/>
              <a:buFont typeface="Arial"/>
              <a:buChar char="●"/>
            </a:pPr>
            <a:r>
              <a:rPr b="1" i="0" lang="zh-TW" sz="1800" u="none" cap="none" strike="noStrike">
                <a:solidFill>
                  <a:srgbClr val="0000FF"/>
                </a:solidFill>
                <a:latin typeface="Arial"/>
                <a:ea typeface="Arial"/>
                <a:cs typeface="Arial"/>
                <a:sym typeface="Arial"/>
              </a:rPr>
              <a:t>5- Cross Validation Example</a:t>
            </a:r>
            <a:endParaRPr b="1" i="0" sz="1800" u="none" cap="none" strike="noStrike">
              <a:solidFill>
                <a:srgbClr val="0000FF"/>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rgbClr val="0000FF"/>
              </a:buClr>
              <a:buSzPts val="1800"/>
              <a:buFont typeface="Arial"/>
              <a:buChar char="●"/>
            </a:pPr>
            <a:r>
              <a:rPr b="1" i="0" lang="zh-TW" sz="1800" u="none" cap="none" strike="noStrike">
                <a:solidFill>
                  <a:srgbClr val="0000FF"/>
                </a:solidFill>
                <a:latin typeface="Arial"/>
                <a:ea typeface="Arial"/>
                <a:cs typeface="Arial"/>
                <a:sym typeface="Arial"/>
              </a:rPr>
              <a:t>6- Cross Validation for SVM</a:t>
            </a:r>
            <a:endParaRPr b="1" i="0" sz="1800" u="none" cap="none" strike="noStrike">
              <a:solidFill>
                <a:srgbClr val="0000FF"/>
              </a:solidFill>
              <a:latin typeface="Arial"/>
              <a:ea typeface="Arial"/>
              <a:cs typeface="Arial"/>
              <a:sym typeface="Arial"/>
            </a:endParaRPr>
          </a:p>
        </p:txBody>
      </p:sp>
      <p:pic>
        <p:nvPicPr>
          <p:cNvPr id="499" name="Google Shape;499;p82"/>
          <p:cNvPicPr preferRelativeResize="0"/>
          <p:nvPr/>
        </p:nvPicPr>
        <p:blipFill rotWithShape="1">
          <a:blip r:embed="rId3">
            <a:alphaModFix/>
          </a:blip>
          <a:srcRect b="3081" l="0" r="0" t="0"/>
          <a:stretch/>
        </p:blipFill>
        <p:spPr>
          <a:xfrm>
            <a:off x="804275" y="1347775"/>
            <a:ext cx="5001674" cy="1788700"/>
          </a:xfrm>
          <a:prstGeom prst="rect">
            <a:avLst/>
          </a:prstGeom>
          <a:noFill/>
          <a:ln>
            <a:noFill/>
          </a:ln>
        </p:spPr>
      </p:pic>
      <p:pic>
        <p:nvPicPr>
          <p:cNvPr id="500" name="Google Shape;500;p82"/>
          <p:cNvPicPr preferRelativeResize="0"/>
          <p:nvPr/>
        </p:nvPicPr>
        <p:blipFill rotWithShape="1">
          <a:blip r:embed="rId4">
            <a:alphaModFix/>
          </a:blip>
          <a:srcRect b="0" l="0" r="0" t="0"/>
          <a:stretch/>
        </p:blipFill>
        <p:spPr>
          <a:xfrm>
            <a:off x="876025" y="3445875"/>
            <a:ext cx="3565949" cy="1697625"/>
          </a:xfrm>
          <a:prstGeom prst="rect">
            <a:avLst/>
          </a:prstGeom>
          <a:noFill/>
          <a:ln>
            <a:noFill/>
          </a:ln>
        </p:spPr>
      </p:pic>
      <p:pic>
        <p:nvPicPr>
          <p:cNvPr id="501" name="Google Shape;501;p82"/>
          <p:cNvPicPr preferRelativeResize="0"/>
          <p:nvPr/>
        </p:nvPicPr>
        <p:blipFill rotWithShape="1">
          <a:blip r:embed="rId5">
            <a:alphaModFix/>
          </a:blip>
          <a:srcRect b="0" l="0" r="0" t="0"/>
          <a:stretch/>
        </p:blipFill>
        <p:spPr>
          <a:xfrm>
            <a:off x="4048176" y="1051575"/>
            <a:ext cx="331999" cy="352200"/>
          </a:xfrm>
          <a:prstGeom prst="rect">
            <a:avLst/>
          </a:prstGeom>
          <a:noFill/>
          <a:ln>
            <a:noFill/>
          </a:ln>
        </p:spPr>
      </p:pic>
      <p:pic>
        <p:nvPicPr>
          <p:cNvPr id="502" name="Google Shape;502;p82"/>
          <p:cNvPicPr preferRelativeResize="0"/>
          <p:nvPr/>
        </p:nvPicPr>
        <p:blipFill rotWithShape="1">
          <a:blip r:embed="rId5">
            <a:alphaModFix/>
          </a:blip>
          <a:srcRect b="0" l="0" r="0" t="0"/>
          <a:stretch/>
        </p:blipFill>
        <p:spPr>
          <a:xfrm>
            <a:off x="3949101" y="3093675"/>
            <a:ext cx="331999" cy="352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lang="zh-TW">
                <a:solidFill>
                  <a:schemeClr val="dk1"/>
                </a:solidFill>
              </a:rPr>
              <a:t>[實作課程] </a:t>
            </a:r>
            <a:r>
              <a:rPr b="1" i="0" lang="zh-TW" sz="2400" u="none" cap="none" strike="noStrike">
                <a:solidFill>
                  <a:schemeClr val="dk1"/>
                </a:solidFill>
                <a:latin typeface="Arial"/>
                <a:ea typeface="Arial"/>
                <a:cs typeface="Arial"/>
                <a:sym typeface="Arial"/>
              </a:rPr>
              <a:t>Grid Search Cross Validation</a:t>
            </a:r>
            <a:endParaRPr b="1" i="0" sz="2400" u="none" cap="none" strike="noStrike">
              <a:solidFill>
                <a:schemeClr val="dk1"/>
              </a:solidFill>
              <a:latin typeface="Arial"/>
              <a:ea typeface="Arial"/>
              <a:cs typeface="Arial"/>
              <a:sym typeface="Arial"/>
            </a:endParaRPr>
          </a:p>
        </p:txBody>
      </p:sp>
      <p:pic>
        <p:nvPicPr>
          <p:cNvPr id="508" name="Google Shape;508;p83" title="Session3 6 Grid Search Cross Validation">
            <a:hlinkClick r:id="rId3"/>
          </p:cNvPr>
          <p:cNvPicPr preferRelativeResize="0"/>
          <p:nvPr/>
        </p:nvPicPr>
        <p:blipFill rotWithShape="1">
          <a:blip r:embed="rId4">
            <a:alphaModFix/>
          </a:blip>
          <a:srcRect b="0" l="0" r="0" t="0"/>
          <a:stretch/>
        </p:blipFill>
        <p:spPr>
          <a:xfrm>
            <a:off x="1933650" y="924519"/>
            <a:ext cx="4572000" cy="3429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8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選擇模型參數 -Grid Search CV</a:t>
            </a:r>
            <a:endParaRPr b="0" i="0" sz="3600" u="none" cap="none" strike="noStrike">
              <a:solidFill>
                <a:schemeClr val="dk1"/>
              </a:solidFill>
              <a:latin typeface="Arial"/>
              <a:ea typeface="Arial"/>
              <a:cs typeface="Arial"/>
              <a:sym typeface="Arial"/>
            </a:endParaRPr>
          </a:p>
        </p:txBody>
      </p:sp>
      <p:cxnSp>
        <p:nvCxnSpPr>
          <p:cNvPr id="514" name="Google Shape;514;p84"/>
          <p:cNvCxnSpPr/>
          <p:nvPr/>
        </p:nvCxnSpPr>
        <p:spPr>
          <a:xfrm>
            <a:off x="6201013" y="3054675"/>
            <a:ext cx="2784600" cy="0"/>
          </a:xfrm>
          <a:prstGeom prst="straightConnector1">
            <a:avLst/>
          </a:prstGeom>
          <a:noFill/>
          <a:ln cap="flat" cmpd="sng" w="9525">
            <a:solidFill>
              <a:schemeClr val="dk2"/>
            </a:solidFill>
            <a:prstDash val="solid"/>
            <a:round/>
            <a:headEnd len="sm" w="sm" type="none"/>
            <a:tailEnd len="med" w="med" type="triangle"/>
          </a:ln>
        </p:spPr>
      </p:cxnSp>
      <p:cxnSp>
        <p:nvCxnSpPr>
          <p:cNvPr id="515" name="Google Shape;515;p84"/>
          <p:cNvCxnSpPr/>
          <p:nvPr/>
        </p:nvCxnSpPr>
        <p:spPr>
          <a:xfrm flipH="1">
            <a:off x="6131550" y="3153675"/>
            <a:ext cx="600" cy="1620900"/>
          </a:xfrm>
          <a:prstGeom prst="straightConnector1">
            <a:avLst/>
          </a:prstGeom>
          <a:noFill/>
          <a:ln cap="flat" cmpd="sng" w="9525">
            <a:solidFill>
              <a:schemeClr val="dk2"/>
            </a:solidFill>
            <a:prstDash val="solid"/>
            <a:round/>
            <a:headEnd len="sm" w="sm" type="none"/>
            <a:tailEnd len="med" w="med" type="triangle"/>
          </a:ln>
        </p:spPr>
      </p:cxnSp>
      <p:sp>
        <p:nvSpPr>
          <p:cNvPr id="516" name="Google Shape;516;p84"/>
          <p:cNvSpPr txBox="1"/>
          <p:nvPr/>
        </p:nvSpPr>
        <p:spPr>
          <a:xfrm rot="-5400000">
            <a:off x="5356350" y="3741825"/>
            <a:ext cx="1038600" cy="3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Gamma</a:t>
            </a:r>
            <a:endParaRPr b="0" i="0" sz="1800" u="none" cap="none" strike="noStrike">
              <a:solidFill>
                <a:srgbClr val="000000"/>
              </a:solidFill>
              <a:latin typeface="Arial"/>
              <a:ea typeface="Arial"/>
              <a:cs typeface="Arial"/>
              <a:sym typeface="Arial"/>
            </a:endParaRPr>
          </a:p>
        </p:txBody>
      </p:sp>
      <p:graphicFrame>
        <p:nvGraphicFramePr>
          <p:cNvPr id="517" name="Google Shape;517;p84"/>
          <p:cNvGraphicFramePr/>
          <p:nvPr/>
        </p:nvGraphicFramePr>
        <p:xfrm>
          <a:off x="6212200" y="3135025"/>
          <a:ext cx="3000000" cy="3000000"/>
        </p:xfrm>
        <a:graphic>
          <a:graphicData uri="http://schemas.openxmlformats.org/drawingml/2006/table">
            <a:tbl>
              <a:tblPr>
                <a:noFill/>
                <a:tableStyleId>{4EA4E63C-B79D-49FC-B9E9-81C2B77F03D4}</a:tableStyleId>
              </a:tblPr>
              <a:tblGrid>
                <a:gridCol w="653250"/>
                <a:gridCol w="518100"/>
                <a:gridCol w="518100"/>
                <a:gridCol w="510575"/>
                <a:gridCol w="518100"/>
              </a:tblGrid>
              <a:tr h="336575">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Gamma/C</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0.01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0.1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10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05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0.01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05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0.1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05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1</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4050">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10</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zh-TW" sz="800" u="none" cap="none" strike="noStrike"/>
                        <a:t>　</a:t>
                      </a:r>
                      <a:endParaRPr sz="8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18" name="Google Shape;518;p84"/>
          <p:cNvSpPr txBox="1"/>
          <p:nvPr/>
        </p:nvSpPr>
        <p:spPr>
          <a:xfrm>
            <a:off x="0" y="4836300"/>
            <a:ext cx="9360900" cy="45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sng" cap="none" strike="noStrike">
                <a:solidFill>
                  <a:schemeClr val="hlink"/>
                </a:solidFill>
                <a:latin typeface="Arial"/>
                <a:ea typeface="Arial"/>
                <a:cs typeface="Arial"/>
                <a:sym typeface="Arial"/>
                <a:hlinkClick r:id="rId3"/>
              </a:rPr>
              <a:t>http://scikit-learn.org/stable/modules/generated/sklearn.model_selection.GridSearchCV.html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19" name="Google Shape;519;p84"/>
          <p:cNvSpPr txBox="1"/>
          <p:nvPr/>
        </p:nvSpPr>
        <p:spPr>
          <a:xfrm>
            <a:off x="362925" y="2868075"/>
            <a:ext cx="5418900" cy="1967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GridSearchCV input:</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欲運行的模型</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欲scan的參數並將之存成dict的形式</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cv為做cross validation的folds</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scoring可指定sklearn內建的</a:t>
            </a:r>
            <a:r>
              <a:rPr b="0" i="0" lang="zh-TW" sz="1800" u="sng" cap="none" strike="noStrike">
                <a:solidFill>
                  <a:schemeClr val="hlink"/>
                </a:solidFill>
                <a:latin typeface="Arial"/>
                <a:ea typeface="Arial"/>
                <a:cs typeface="Arial"/>
                <a:sym typeface="Arial"/>
                <a:hlinkClick r:id="rId4"/>
              </a:rPr>
              <a:t>eval metrics</a:t>
            </a:r>
            <a:endParaRPr b="0" i="0" sz="1800" u="none" cap="none" strike="noStrike">
              <a:solidFill>
                <a:srgbClr val="000000"/>
              </a:solidFill>
              <a:latin typeface="Arial"/>
              <a:ea typeface="Arial"/>
              <a:cs typeface="Arial"/>
              <a:sym typeface="Arial"/>
            </a:endParaRPr>
          </a:p>
        </p:txBody>
      </p:sp>
      <p:sp>
        <p:nvSpPr>
          <p:cNvPr id="520" name="Google Shape;520;p84"/>
          <p:cNvSpPr txBox="1"/>
          <p:nvPr/>
        </p:nvSpPr>
        <p:spPr>
          <a:xfrm>
            <a:off x="646975" y="891675"/>
            <a:ext cx="8750100" cy="459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1" i="0" lang="zh-TW" sz="1800" u="none" cap="none" strike="noStrike">
                <a:solidFill>
                  <a:srgbClr val="0000FF"/>
                </a:solidFill>
                <a:latin typeface="Arial"/>
                <a:ea typeface="Arial"/>
                <a:cs typeface="Arial"/>
                <a:sym typeface="Arial"/>
              </a:rPr>
              <a:t>7- Cross Validation Example---iris</a:t>
            </a:r>
            <a:r>
              <a:rPr b="0" i="0" lang="zh-TW" sz="1800" u="none" cap="none" strike="noStrike">
                <a:solidFill>
                  <a:schemeClr val="dk2"/>
                </a:solidFill>
                <a:latin typeface="Arial"/>
                <a:ea typeface="Arial"/>
                <a:cs typeface="Arial"/>
                <a:sym typeface="Arial"/>
              </a:rPr>
              <a:t>：</a:t>
            </a:r>
            <a:r>
              <a:rPr b="0" i="0" lang="zh-TW" sz="1400" u="none" cap="none" strike="noStrike">
                <a:solidFill>
                  <a:schemeClr val="dk2"/>
                </a:solidFill>
                <a:latin typeface="Arial"/>
                <a:ea typeface="Arial"/>
                <a:cs typeface="Arial"/>
                <a:sym typeface="Arial"/>
              </a:rPr>
              <a:t>比較選擇參數前後的準確度及output最佳參數。</a:t>
            </a:r>
            <a:endParaRPr b="0" i="0" sz="1400" u="none" cap="none" strike="noStrike">
              <a:solidFill>
                <a:srgbClr val="000000"/>
              </a:solidFill>
              <a:latin typeface="Arial"/>
              <a:ea typeface="Arial"/>
              <a:cs typeface="Arial"/>
              <a:sym typeface="Arial"/>
            </a:endParaRPr>
          </a:p>
        </p:txBody>
      </p:sp>
      <p:sp>
        <p:nvSpPr>
          <p:cNvPr id="521" name="Google Shape;521;p84"/>
          <p:cNvSpPr txBox="1"/>
          <p:nvPr/>
        </p:nvSpPr>
        <p:spPr>
          <a:xfrm>
            <a:off x="7252625" y="2679375"/>
            <a:ext cx="1038600" cy="37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C</a:t>
            </a:r>
            <a:endParaRPr b="0" i="0" sz="1800" u="none" cap="none" strike="noStrike">
              <a:solidFill>
                <a:srgbClr val="000000"/>
              </a:solidFill>
              <a:latin typeface="Arial"/>
              <a:ea typeface="Arial"/>
              <a:cs typeface="Arial"/>
              <a:sym typeface="Arial"/>
            </a:endParaRPr>
          </a:p>
        </p:txBody>
      </p:sp>
      <p:grpSp>
        <p:nvGrpSpPr>
          <p:cNvPr id="522" name="Google Shape;522;p84"/>
          <p:cNvGrpSpPr/>
          <p:nvPr/>
        </p:nvGrpSpPr>
        <p:grpSpPr>
          <a:xfrm>
            <a:off x="311700" y="1351274"/>
            <a:ext cx="7148048" cy="1423984"/>
            <a:chOff x="311700" y="1351300"/>
            <a:chExt cx="7148048" cy="1516813"/>
          </a:xfrm>
        </p:grpSpPr>
        <p:pic>
          <p:nvPicPr>
            <p:cNvPr id="523" name="Google Shape;523;p84"/>
            <p:cNvPicPr preferRelativeResize="0"/>
            <p:nvPr/>
          </p:nvPicPr>
          <p:blipFill rotWithShape="1">
            <a:blip r:embed="rId5">
              <a:alphaModFix/>
            </a:blip>
            <a:srcRect b="0" l="0" r="0" t="0"/>
            <a:stretch/>
          </p:blipFill>
          <p:spPr>
            <a:xfrm>
              <a:off x="311700" y="1351300"/>
              <a:ext cx="7148048" cy="1516813"/>
            </a:xfrm>
            <a:prstGeom prst="rect">
              <a:avLst/>
            </a:prstGeom>
            <a:noFill/>
            <a:ln>
              <a:noFill/>
            </a:ln>
          </p:spPr>
        </p:pic>
        <p:sp>
          <p:nvSpPr>
            <p:cNvPr id="524" name="Google Shape;524;p84"/>
            <p:cNvSpPr/>
            <p:nvPr/>
          </p:nvSpPr>
          <p:spPr>
            <a:xfrm>
              <a:off x="4392625" y="1414150"/>
              <a:ext cx="287700" cy="30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5" name="Google Shape;525;p84"/>
          <p:cNvPicPr preferRelativeResize="0"/>
          <p:nvPr/>
        </p:nvPicPr>
        <p:blipFill rotWithShape="1">
          <a:blip r:embed="rId6">
            <a:alphaModFix/>
          </a:blip>
          <a:srcRect b="0" l="0" r="0" t="0"/>
          <a:stretch/>
        </p:blipFill>
        <p:spPr>
          <a:xfrm>
            <a:off x="311701" y="800950"/>
            <a:ext cx="331999" cy="3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07-1: Ensemble learning</a:t>
            </a:r>
            <a:endParaRPr b="1" i="0" sz="2400" u="none" cap="none" strike="noStrike">
              <a:solidFill>
                <a:schemeClr val="dk1"/>
              </a:solidFill>
              <a:latin typeface="Arial"/>
              <a:ea typeface="Arial"/>
              <a:cs typeface="Arial"/>
              <a:sym typeface="Arial"/>
            </a:endParaRPr>
          </a:p>
        </p:txBody>
      </p:sp>
      <p:pic>
        <p:nvPicPr>
          <p:cNvPr id="158" name="Google Shape;158;p3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59" name="Google Shape;159;p31" title="07 1 emsemble">
            <a:hlinkClick r:id="rId4"/>
          </p:cNvPr>
          <p:cNvPicPr preferRelativeResize="0"/>
          <p:nvPr/>
        </p:nvPicPr>
        <p:blipFill>
          <a:blip r:embed="rId5">
            <a:alphaModFix/>
          </a:blip>
          <a:stretch>
            <a:fillRect/>
          </a:stretch>
        </p:blipFill>
        <p:spPr>
          <a:xfrm>
            <a:off x="2286000" y="1214194"/>
            <a:ext cx="4572000" cy="3429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600"/>
              <a:buFont typeface="Arial"/>
              <a:buNone/>
            </a:pPr>
            <a:r>
              <a:rPr b="1" i="0" lang="zh-TW" sz="2400" u="none" cap="none" strike="noStrike">
                <a:solidFill>
                  <a:schemeClr val="dk1"/>
                </a:solidFill>
                <a:latin typeface="Arial"/>
                <a:ea typeface="Arial"/>
                <a:cs typeface="Arial"/>
                <a:sym typeface="Arial"/>
              </a:rPr>
              <a:t>Machine Learning Practice</a:t>
            </a:r>
            <a:endParaRPr b="1" i="0" sz="2400" u="none" cap="none" strike="noStrike">
              <a:solidFill>
                <a:schemeClr val="dk1"/>
              </a:solidFill>
              <a:latin typeface="Arial"/>
              <a:ea typeface="Arial"/>
              <a:cs typeface="Arial"/>
              <a:sym typeface="Arial"/>
            </a:endParaRPr>
          </a:p>
        </p:txBody>
      </p:sp>
      <p:sp>
        <p:nvSpPr>
          <p:cNvPr id="531" name="Google Shape;531;p85"/>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zh-TW" sz="1800" u="sng" cap="none" strike="noStrike">
                <a:solidFill>
                  <a:schemeClr val="hlink"/>
                </a:solidFill>
                <a:latin typeface="Arial"/>
                <a:ea typeface="Arial"/>
                <a:cs typeface="Arial"/>
                <a:sym typeface="Arial"/>
                <a:hlinkClick r:id="rId3"/>
              </a:rPr>
              <a:t>Wine Quality</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Task1: Classify red/ white wine （目標：Accuracy）</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none" cap="none" strike="noStrike">
                <a:solidFill>
                  <a:schemeClr val="dk2"/>
                </a:solidFill>
                <a:latin typeface="Arial"/>
                <a:ea typeface="Arial"/>
                <a:cs typeface="Arial"/>
                <a:sym typeface="Arial"/>
              </a:rPr>
              <a:t>Task2: Predict wine quality（目標：F1_Score）</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None/>
            </a:pPr>
            <a:r>
              <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1600"/>
              </a:spcBef>
              <a:spcAft>
                <a:spcPts val="0"/>
              </a:spcAft>
              <a:buClr>
                <a:schemeClr val="dk2"/>
              </a:buClr>
              <a:buSzPts val="1800"/>
              <a:buFont typeface="Arial"/>
              <a:buChar char="●"/>
            </a:pPr>
            <a:r>
              <a:rPr b="0" i="0" lang="zh-TW" sz="1800" u="sng" cap="none" strike="noStrike">
                <a:solidFill>
                  <a:schemeClr val="hlink"/>
                </a:solidFill>
                <a:latin typeface="Arial"/>
                <a:ea typeface="Arial"/>
                <a:cs typeface="Arial"/>
                <a:sym typeface="Arial"/>
                <a:hlinkClick r:id="rId4"/>
              </a:rPr>
              <a:t>German Credit Data</a:t>
            </a:r>
            <a:r>
              <a:rPr b="0" i="0" lang="zh-TW" sz="1800" u="none" cap="none" strike="noStrike">
                <a:solidFill>
                  <a:schemeClr val="dk2"/>
                </a:solidFill>
                <a:latin typeface="Arial"/>
                <a:ea typeface="Arial"/>
                <a:cs typeface="Arial"/>
                <a:sym typeface="Arial"/>
              </a:rPr>
              <a:t> （目標：F1_Score）</a:t>
            </a:r>
            <a:endParaRPr b="0" i="0" sz="1800" u="none" cap="none" strike="noStrike">
              <a:solidFill>
                <a:schemeClr val="dk2"/>
              </a:solidFill>
              <a:latin typeface="Arial"/>
              <a:ea typeface="Arial"/>
              <a:cs typeface="Arial"/>
              <a:sym typeface="Arial"/>
            </a:endParaRPr>
          </a:p>
          <a:p>
            <a:pPr indent="-342900" lvl="1" marL="914400" marR="0" rtl="0" algn="l">
              <a:lnSpc>
                <a:spcPct val="115000"/>
              </a:lnSpc>
              <a:spcBef>
                <a:spcPts val="0"/>
              </a:spcBef>
              <a:spcAft>
                <a:spcPts val="0"/>
              </a:spcAft>
              <a:buClr>
                <a:schemeClr val="dk2"/>
              </a:buClr>
              <a:buSzPts val="1800"/>
              <a:buFont typeface="Arial"/>
              <a:buChar char="○"/>
            </a:pPr>
            <a:r>
              <a:rPr b="0" i="0" lang="zh-TW" sz="1800" u="sng" cap="none" strike="noStrike">
                <a:solidFill>
                  <a:schemeClr val="hlink"/>
                </a:solidFill>
                <a:latin typeface="Arial"/>
                <a:ea typeface="Arial"/>
                <a:cs typeface="Arial"/>
                <a:sym typeface="Arial"/>
                <a:hlinkClick r:id="rId5"/>
              </a:rPr>
              <a:t>Datasets</a:t>
            </a:r>
            <a:endParaRPr b="0" i="0" sz="1800" u="none" cap="none" strike="noStrike">
              <a:solidFill>
                <a:schemeClr val="dk2"/>
              </a:solidFill>
              <a:latin typeface="Arial"/>
              <a:ea typeface="Arial"/>
              <a:cs typeface="Arial"/>
              <a:sym typeface="Arial"/>
            </a:endParaRPr>
          </a:p>
        </p:txBody>
      </p:sp>
      <p:sp>
        <p:nvSpPr>
          <p:cNvPr id="532" name="Google Shape;532;p85"/>
          <p:cNvSpPr txBox="1"/>
          <p:nvPr/>
        </p:nvSpPr>
        <p:spPr>
          <a:xfrm>
            <a:off x="5360950" y="4659900"/>
            <a:ext cx="4217400" cy="70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zh-TW" sz="1200" u="sng" cap="none" strike="noStrike">
                <a:solidFill>
                  <a:schemeClr val="hlink"/>
                </a:solidFill>
                <a:latin typeface="Arial"/>
                <a:ea typeface="Arial"/>
                <a:cs typeface="Arial"/>
                <a:sym typeface="Arial"/>
                <a:hlinkClick r:id="rId6"/>
              </a:rPr>
              <a:t>from UCI Machine Learning Repository</a:t>
            </a:r>
            <a:endParaRPr b="0" i="0" sz="1200" u="none" cap="none" strike="noStrike">
              <a:solidFill>
                <a:srgbClr val="000000"/>
              </a:solidFill>
              <a:latin typeface="Arial"/>
              <a:ea typeface="Arial"/>
              <a:cs typeface="Arial"/>
              <a:sym typeface="Arial"/>
            </a:endParaRPr>
          </a:p>
        </p:txBody>
      </p:sp>
      <p:sp>
        <p:nvSpPr>
          <p:cNvPr id="533" name="Google Shape;533;p85"/>
          <p:cNvSpPr txBox="1"/>
          <p:nvPr/>
        </p:nvSpPr>
        <p:spPr>
          <a:xfrm>
            <a:off x="5432900" y="3354950"/>
            <a:ext cx="3341400" cy="88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Note</a:t>
            </a:r>
            <a:r>
              <a:rPr b="0" i="0" lang="zh-TW"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點連結即可進到題目說明網址</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第一題datasets已經先幫大家整理好放在資料夾內，</a:t>
            </a:r>
            <a:r>
              <a:rPr lang="zh-TW"/>
              <a:t>第</a:t>
            </a:r>
            <a:r>
              <a:rPr b="0" i="0" lang="zh-TW" sz="1400" u="none" cap="none" strike="noStrike">
                <a:solidFill>
                  <a:srgbClr val="000000"/>
                </a:solidFill>
                <a:latin typeface="Arial"/>
                <a:ea typeface="Arial"/>
                <a:cs typeface="Arial"/>
                <a:sym typeface="Arial"/>
              </a:rPr>
              <a:t>二題請自行從Datasets連結導入。</a:t>
            </a:r>
            <a:endParaRPr b="0" i="0" sz="1400" u="none" cap="none" strike="noStrike">
              <a:solidFill>
                <a:srgbClr val="000000"/>
              </a:solidFill>
              <a:latin typeface="Arial"/>
              <a:ea typeface="Arial"/>
              <a:cs typeface="Arial"/>
              <a:sym typeface="Arial"/>
            </a:endParaRPr>
          </a:p>
        </p:txBody>
      </p:sp>
      <p:sp>
        <p:nvSpPr>
          <p:cNvPr id="534" name="Google Shape;534;p85"/>
          <p:cNvSpPr txBox="1"/>
          <p:nvPr/>
        </p:nvSpPr>
        <p:spPr>
          <a:xfrm>
            <a:off x="813425" y="4659900"/>
            <a:ext cx="2991000" cy="4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     Hint: 試著畫圖了解資料</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07-2: Bagging and random forest</a:t>
            </a:r>
            <a:endParaRPr b="1" i="0" sz="2400" u="none" cap="none" strike="noStrike">
              <a:solidFill>
                <a:schemeClr val="dk1"/>
              </a:solidFill>
              <a:latin typeface="Arial"/>
              <a:ea typeface="Arial"/>
              <a:cs typeface="Arial"/>
              <a:sym typeface="Arial"/>
            </a:endParaRPr>
          </a:p>
        </p:txBody>
      </p:sp>
      <p:pic>
        <p:nvPicPr>
          <p:cNvPr id="165" name="Google Shape;165;p3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66" name="Google Shape;166;p32" title="07 2 bagging">
            <a:hlinkClick r:id="rId4"/>
          </p:cNvPr>
          <p:cNvPicPr preferRelativeResize="0"/>
          <p:nvPr/>
        </p:nvPicPr>
        <p:blipFill>
          <a:blip r:embed="rId5">
            <a:alphaModFix/>
          </a:blip>
          <a:stretch>
            <a:fillRect/>
          </a:stretch>
        </p:blipFill>
        <p:spPr>
          <a:xfrm>
            <a:off x="2286000" y="1321369"/>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07-3: AdaBoost</a:t>
            </a:r>
            <a:endParaRPr b="1" i="0" sz="2400" u="none" cap="none" strike="noStrike">
              <a:solidFill>
                <a:schemeClr val="dk1"/>
              </a:solidFill>
              <a:latin typeface="Arial"/>
              <a:ea typeface="Arial"/>
              <a:cs typeface="Arial"/>
              <a:sym typeface="Arial"/>
            </a:endParaRPr>
          </a:p>
        </p:txBody>
      </p:sp>
      <p:pic>
        <p:nvPicPr>
          <p:cNvPr id="172" name="Google Shape;172;p3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73" name="Google Shape;173;p33" title="07 3 adaboost">
            <a:hlinkClick r:id="rId4"/>
          </p:cNvPr>
          <p:cNvPicPr preferRelativeResize="0"/>
          <p:nvPr/>
        </p:nvPicPr>
        <p:blipFill>
          <a:blip r:embed="rId5">
            <a:alphaModFix/>
          </a:blip>
          <a:stretch>
            <a:fillRect/>
          </a:stretch>
        </p:blipFill>
        <p:spPr>
          <a:xfrm>
            <a:off x="2286000" y="1149894"/>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07-4: Gradient boosting</a:t>
            </a:r>
            <a:endParaRPr b="1" i="0" sz="2400" u="none" cap="none" strike="noStrike">
              <a:solidFill>
                <a:schemeClr val="dk1"/>
              </a:solidFill>
              <a:latin typeface="Arial"/>
              <a:ea typeface="Arial"/>
              <a:cs typeface="Arial"/>
              <a:sym typeface="Arial"/>
            </a:endParaRPr>
          </a:p>
        </p:txBody>
      </p:sp>
      <p:pic>
        <p:nvPicPr>
          <p:cNvPr id="179" name="Google Shape;179;p3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0" name="Google Shape;180;p34" title="07 4 grad boost">
            <a:hlinkClick r:id="rId4"/>
          </p:cNvPr>
          <p:cNvPicPr preferRelativeResize="0"/>
          <p:nvPr/>
        </p:nvPicPr>
        <p:blipFill>
          <a:blip r:embed="rId5">
            <a:alphaModFix/>
          </a:blip>
          <a:stretch>
            <a:fillRect/>
          </a:stretch>
        </p:blipFill>
        <p:spPr>
          <a:xfrm>
            <a:off x="2286000" y="1160619"/>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