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9" r:id="rId4"/>
    <p:sldMasterId id="2147483690" r:id="rId5"/>
    <p:sldMasterId id="214748369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HelveticaNeue-italic.fntdata"/><Relationship Id="rId12" Type="http://schemas.openxmlformats.org/officeDocument/2006/relationships/slide" Target="slides/slide5.xml"/><Relationship Id="rId34" Type="http://schemas.openxmlformats.org/officeDocument/2006/relationships/font" Target="fonts/HelveticaNeue-bold.fntdata"/><Relationship Id="rId15" Type="http://schemas.openxmlformats.org/officeDocument/2006/relationships/slide" Target="slides/slide8.xml"/><Relationship Id="rId37" Type="http://schemas.openxmlformats.org/officeDocument/2006/relationships/font" Target="fonts/HelveticaNeueLight-regular.fntdata"/><Relationship Id="rId14" Type="http://schemas.openxmlformats.org/officeDocument/2006/relationships/slide" Target="slides/slide7.xml"/><Relationship Id="rId36" Type="http://schemas.openxmlformats.org/officeDocument/2006/relationships/font" Target="fonts/HelveticaNeue-boldItalic.fntdata"/><Relationship Id="rId17" Type="http://schemas.openxmlformats.org/officeDocument/2006/relationships/slide" Target="slides/slide10.xml"/><Relationship Id="rId39" Type="http://schemas.openxmlformats.org/officeDocument/2006/relationships/font" Target="fonts/HelveticaNeueLight-italic.fntdata"/><Relationship Id="rId16" Type="http://schemas.openxmlformats.org/officeDocument/2006/relationships/slide" Target="slides/slide9.xml"/><Relationship Id="rId38" Type="http://schemas.openxmlformats.org/officeDocument/2006/relationships/font" Target="fonts/HelveticaNeueLight-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09f5e90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509f5e90fb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09f5e90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509f5e90f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2421981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2421981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24219814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24219814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09f5e90f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509f5e90fb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5e3410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5e3410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09f5e90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509f5e90f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09f5e90f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509f5e90fb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09f5e90f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509f5e90f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09f5e90f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509f5e90f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57" name="Shape 57"/>
        <p:cNvGrpSpPr/>
        <p:nvPr/>
      </p:nvGrpSpPr>
      <p:grpSpPr>
        <a:xfrm>
          <a:off x="0" y="0"/>
          <a:ext cx="0" cy="0"/>
          <a:chOff x="0" y="0"/>
          <a:chExt cx="0" cy="0"/>
        </a:xfrm>
      </p:grpSpPr>
      <p:sp>
        <p:nvSpPr>
          <p:cNvPr id="58" name="Google Shape;58;p14"/>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59" name="Google Shape;59;p14"/>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descr="影像" id="65" name="Google Shape;65;p15"/>
          <p:cNvSpPr/>
          <p:nvPr/>
        </p:nvSpPr>
        <p:spPr>
          <a:xfrm>
            <a:off x="6438263" y="131823"/>
            <a:ext cx="2715300" cy="13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6" name="Google Shape;66;p15"/>
          <p:cNvSpPr/>
          <p:nvPr/>
        </p:nvSpPr>
        <p:spPr>
          <a:xfrm>
            <a:off x="-41394" y="531591"/>
            <a:ext cx="1998600" cy="9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7" name="Google Shape;67;p15"/>
          <p:cNvSpPr/>
          <p:nvPr/>
        </p:nvSpPr>
        <p:spPr>
          <a:xfrm>
            <a:off x="133305" y="106283"/>
            <a:ext cx="1787400" cy="23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8" name="Google Shape;68;p15"/>
          <p:cNvSpPr/>
          <p:nvPr/>
        </p:nvSpPr>
        <p:spPr>
          <a:xfrm>
            <a:off x="5892910" y="1022686"/>
            <a:ext cx="406200" cy="25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72" name="Google Shape;72;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sp>
        <p:nvSpPr>
          <p:cNvPr descr="影像" id="73" name="Google Shape;73;p16"/>
          <p:cNvSpPr/>
          <p:nvPr/>
        </p:nvSpPr>
        <p:spPr>
          <a:xfrm>
            <a:off x="2583634" y="852711"/>
            <a:ext cx="3976800" cy="343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7"/>
          <p:cNvGrpSpPr/>
          <p:nvPr/>
        </p:nvGrpSpPr>
        <p:grpSpPr>
          <a:xfrm>
            <a:off x="1075372" y="2889512"/>
            <a:ext cx="6521640" cy="17325"/>
            <a:chOff x="0" y="0"/>
            <a:chExt cx="17391040" cy="46200"/>
          </a:xfrm>
        </p:grpSpPr>
        <p:sp>
          <p:nvSpPr>
            <p:cNvPr id="78" name="Google Shape;78;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82" name="Google Shape;82;p17"/>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9"/>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9"/>
          <p:cNvGrpSpPr/>
          <p:nvPr/>
        </p:nvGrpSpPr>
        <p:grpSpPr>
          <a:xfrm>
            <a:off x="-17450" y="5084396"/>
            <a:ext cx="9178922" cy="59063"/>
            <a:chOff x="0" y="0"/>
            <a:chExt cx="24477125" cy="157500"/>
          </a:xfrm>
        </p:grpSpPr>
        <p:sp>
          <p:nvSpPr>
            <p:cNvPr id="91" name="Google Shape;91;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94" name="Google Shape;94;p19"/>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96" name="Google Shape;96;p19"/>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98" name="Shape 98"/>
        <p:cNvGrpSpPr/>
        <p:nvPr/>
      </p:nvGrpSpPr>
      <p:grpSpPr>
        <a:xfrm>
          <a:off x="0" y="0"/>
          <a:ext cx="0" cy="0"/>
          <a:chOff x="0" y="0"/>
          <a:chExt cx="0" cy="0"/>
        </a:xfrm>
      </p:grpSpPr>
      <p:sp>
        <p:nvSpPr>
          <p:cNvPr id="99" name="Google Shape;99;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0" name="Google Shape;100;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1" name="Google Shape;101;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2" name="Google Shape;102;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3" name="Shape 103"/>
        <p:cNvGrpSpPr/>
        <p:nvPr/>
      </p:nvGrpSpPr>
      <p:grpSpPr>
        <a:xfrm>
          <a:off x="0" y="0"/>
          <a:ext cx="0" cy="0"/>
          <a:chOff x="0" y="0"/>
          <a:chExt cx="0" cy="0"/>
        </a:xfrm>
      </p:grpSpPr>
      <p:sp>
        <p:nvSpPr>
          <p:cNvPr id="104" name="Google Shape;104;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5" name="Google Shape;105;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6" name="Google Shape;106;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7" name="Google Shape;107;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4" name="Google Shape;14;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08" name="Shape 108"/>
        <p:cNvGrpSpPr/>
        <p:nvPr/>
      </p:nvGrpSpPr>
      <p:grpSpPr>
        <a:xfrm>
          <a:off x="0" y="0"/>
          <a:ext cx="0" cy="0"/>
          <a:chOff x="0" y="0"/>
          <a:chExt cx="0" cy="0"/>
        </a:xfrm>
      </p:grpSpPr>
      <p:sp>
        <p:nvSpPr>
          <p:cNvPr id="109" name="Google Shape;109;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1" name="Google Shape;111;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2" name="Google Shape;112;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3" name="Shape 113"/>
        <p:cNvGrpSpPr/>
        <p:nvPr/>
      </p:nvGrpSpPr>
      <p:grpSpPr>
        <a:xfrm>
          <a:off x="0" y="0"/>
          <a:ext cx="0" cy="0"/>
          <a:chOff x="0" y="0"/>
          <a:chExt cx="0" cy="0"/>
        </a:xfrm>
      </p:grpSpPr>
      <p:sp>
        <p:nvSpPr>
          <p:cNvPr id="114" name="Google Shape;114;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5" name="Google Shape;115;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18" name="Shape 118"/>
        <p:cNvGrpSpPr/>
        <p:nvPr/>
      </p:nvGrpSpPr>
      <p:grpSpPr>
        <a:xfrm>
          <a:off x="0" y="0"/>
          <a:ext cx="0" cy="0"/>
          <a:chOff x="0" y="0"/>
          <a:chExt cx="0" cy="0"/>
        </a:xfrm>
      </p:grpSpPr>
      <p:sp>
        <p:nvSpPr>
          <p:cNvPr id="119" name="Google Shape;119;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p:cSld name="TITLE_1">
    <p:bg>
      <p:bgPr>
        <a:solidFill>
          <a:schemeClr val="lt1"/>
        </a:solidFill>
      </p:bgPr>
    </p:bg>
    <p:spTree>
      <p:nvGrpSpPr>
        <p:cNvPr id="127" name="Shape 127"/>
        <p:cNvGrpSpPr/>
        <p:nvPr/>
      </p:nvGrpSpPr>
      <p:grpSpPr>
        <a:xfrm>
          <a:off x="0" y="0"/>
          <a:ext cx="0" cy="0"/>
          <a:chOff x="0" y="0"/>
          <a:chExt cx="0" cy="0"/>
        </a:xfrm>
      </p:grpSpPr>
      <p:sp>
        <p:nvSpPr>
          <p:cNvPr id="128" name="Google Shape;128;p27"/>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29" name="Google Shape;129;p27"/>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0" name="Google Shape;130;p27"/>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131" name="Google Shape;131;p27"/>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132" name="Google Shape;132;p27"/>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133" name="Google Shape;133;p27"/>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34" name="Google Shape;134;p27"/>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35" name="Google Shape;135;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p:cSld name="TITLE_AND_BODY_1">
    <p:bg>
      <p:bgPr>
        <a:solidFill>
          <a:schemeClr val="lt1"/>
        </a:solidFill>
      </p:bgPr>
    </p:bg>
    <p:spTree>
      <p:nvGrpSpPr>
        <p:cNvPr id="136" name="Shape 136"/>
        <p:cNvGrpSpPr/>
        <p:nvPr/>
      </p:nvGrpSpPr>
      <p:grpSpPr>
        <a:xfrm>
          <a:off x="0" y="0"/>
          <a:ext cx="0" cy="0"/>
          <a:chOff x="0" y="0"/>
          <a:chExt cx="0" cy="0"/>
        </a:xfrm>
      </p:grpSpPr>
      <p:sp>
        <p:nvSpPr>
          <p:cNvPr id="137" name="Google Shape;137;p28"/>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138" name="Google Shape;138;p28"/>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139" name="Google Shape;139;p28"/>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40" name="Google Shape;140;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p:cSld name="大標題與項目符號">
    <p:bg>
      <p:bgPr>
        <a:solidFill>
          <a:schemeClr val="lt1"/>
        </a:solidFill>
      </p:bgPr>
    </p:bg>
    <p:spTree>
      <p:nvGrpSpPr>
        <p:cNvPr id="141" name="Shape 141"/>
        <p:cNvGrpSpPr/>
        <p:nvPr/>
      </p:nvGrpSpPr>
      <p:grpSpPr>
        <a:xfrm>
          <a:off x="0" y="0"/>
          <a:ext cx="0" cy="0"/>
          <a:chOff x="0" y="0"/>
          <a:chExt cx="0" cy="0"/>
        </a:xfrm>
      </p:grpSpPr>
      <p:sp>
        <p:nvSpPr>
          <p:cNvPr id="142" name="Google Shape;142;p2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3" name="Google Shape;143;p29"/>
          <p:cNvSpPr txBox="1"/>
          <p:nvPr>
            <p:ph idx="1" type="body"/>
          </p:nvPr>
        </p:nvSpPr>
        <p:spPr>
          <a:xfrm>
            <a:off x="471499" y="955063"/>
            <a:ext cx="7027200" cy="3315300"/>
          </a:xfrm>
          <a:prstGeom prst="rect">
            <a:avLst/>
          </a:prstGeom>
          <a:noFill/>
          <a:ln>
            <a:noFill/>
          </a:ln>
        </p:spPr>
        <p:txBody>
          <a:bodyPr anchorCtr="0" anchor="t" bIns="26775" lIns="26775" spcFirstLastPara="1" rIns="26775" wrap="square" tIns="26775">
            <a:noAutofit/>
          </a:bodyPr>
          <a:lstStyle>
            <a:lvl1pPr indent="-342900" lvl="0" marL="4572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42900" lvl="1" marL="9144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42900" lvl="2" marL="13716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42900" lvl="3" marL="18288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42900" lvl="4" marL="22860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42900" lvl="5" marL="27432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6pPr>
            <a:lvl7pPr indent="-342900" lvl="6" marL="32004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7pPr>
            <a:lvl8pPr indent="-342900" lvl="7" marL="36576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8pPr>
            <a:lvl9pPr indent="-342900" lvl="8" marL="41148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grpSp>
        <p:nvGrpSpPr>
          <p:cNvPr id="144" name="Google Shape;144;p29"/>
          <p:cNvGrpSpPr/>
          <p:nvPr/>
        </p:nvGrpSpPr>
        <p:grpSpPr>
          <a:xfrm>
            <a:off x="-17450" y="5084396"/>
            <a:ext cx="9178922" cy="59063"/>
            <a:chOff x="0" y="0"/>
            <a:chExt cx="24477125" cy="157500"/>
          </a:xfrm>
        </p:grpSpPr>
        <p:sp>
          <p:nvSpPr>
            <p:cNvPr id="145" name="Google Shape;145;p2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6" name="Google Shape;146;p2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48" name="Google Shape;148;p29"/>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49" name="Google Shape;149;p2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50" name="Google Shape;150;p29"/>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51" name="Google Shape;151;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p:cSld name="大標題 - 中央">
    <p:bg>
      <p:bgPr>
        <a:solidFill>
          <a:schemeClr val="lt1"/>
        </a:solidFill>
      </p:bgPr>
    </p:bg>
    <p:spTree>
      <p:nvGrpSpPr>
        <p:cNvPr id="152" name="Shape 152"/>
        <p:cNvGrpSpPr/>
        <p:nvPr/>
      </p:nvGrpSpPr>
      <p:grpSpPr>
        <a:xfrm>
          <a:off x="0" y="0"/>
          <a:ext cx="0" cy="0"/>
          <a:chOff x="0" y="0"/>
          <a:chExt cx="0" cy="0"/>
        </a:xfrm>
      </p:grpSpPr>
      <p:sp>
        <p:nvSpPr>
          <p:cNvPr id="153" name="Google Shape;153;p3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54" name="Google Shape;154;p30"/>
          <p:cNvGrpSpPr/>
          <p:nvPr/>
        </p:nvGrpSpPr>
        <p:grpSpPr>
          <a:xfrm>
            <a:off x="1075372" y="2889512"/>
            <a:ext cx="6521640" cy="17325"/>
            <a:chOff x="0" y="0"/>
            <a:chExt cx="17391040" cy="46200"/>
          </a:xfrm>
        </p:grpSpPr>
        <p:sp>
          <p:nvSpPr>
            <p:cNvPr id="155" name="Google Shape;155;p30"/>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6" name="Google Shape;156;p30"/>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7" name="Google Shape;157;p30"/>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58" name="Google Shape;158;p3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59" name="Google Shape;159;p30"/>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0" name="Google Shape;160;p3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p:cSld name="項目符號">
    <p:bg>
      <p:bgPr>
        <a:solidFill>
          <a:schemeClr val="lt1"/>
        </a:solidFill>
      </p:bgPr>
    </p:bg>
    <p:spTree>
      <p:nvGrpSpPr>
        <p:cNvPr id="161" name="Shape 161"/>
        <p:cNvGrpSpPr/>
        <p:nvPr/>
      </p:nvGrpSpPr>
      <p:grpSpPr>
        <a:xfrm>
          <a:off x="0" y="0"/>
          <a:ext cx="0" cy="0"/>
          <a:chOff x="0" y="0"/>
          <a:chExt cx="0" cy="0"/>
        </a:xfrm>
      </p:grpSpPr>
      <p:sp>
        <p:nvSpPr>
          <p:cNvPr id="162" name="Google Shape;162;p31"/>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63" name="Google Shape;163;p31"/>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4" name="Google Shape;164;p3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165" name="Shape 165"/>
        <p:cNvGrpSpPr/>
        <p:nvPr/>
      </p:nvGrpSpPr>
      <p:grpSpPr>
        <a:xfrm>
          <a:off x="0" y="0"/>
          <a:ext cx="0" cy="0"/>
          <a:chOff x="0" y="0"/>
          <a:chExt cx="0" cy="0"/>
        </a:xfrm>
      </p:grpSpPr>
      <p:sp>
        <p:nvSpPr>
          <p:cNvPr id="166" name="Google Shape;166;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67" name="Google Shape;167;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68" name="Google Shape;16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71" name="Google Shape;17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lt1"/>
        </a:solidFill>
      </p:bgPr>
    </p:bg>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4" name="Google Shape;17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5" name="Google Shape;17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lt1"/>
        </a:solidFill>
      </p:bgPr>
    </p:bg>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8" name="Google Shape;178;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79" name="Google Shape;179;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80" name="Google Shape;18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lt1"/>
        </a:solidFill>
      </p:bgPr>
    </p:bg>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3" name="Google Shape;18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lt1"/>
        </a:solidFill>
      </p:bgPr>
    </p:bg>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86" name="Google Shape;186;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87" name="Google Shape;18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1"/>
        </a:solidFill>
      </p:bgPr>
    </p:bg>
    <p:spTree>
      <p:nvGrpSpPr>
        <p:cNvPr id="188" name="Shape 188"/>
        <p:cNvGrpSpPr/>
        <p:nvPr/>
      </p:nvGrpSpPr>
      <p:grpSpPr>
        <a:xfrm>
          <a:off x="0" y="0"/>
          <a:ext cx="0" cy="0"/>
          <a:chOff x="0" y="0"/>
          <a:chExt cx="0" cy="0"/>
        </a:xfrm>
      </p:grpSpPr>
      <p:sp>
        <p:nvSpPr>
          <p:cNvPr id="189" name="Google Shape;189;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0" name="Google Shape;19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lt1"/>
        </a:solidFill>
      </p:bgPr>
    </p:bg>
    <p:spTree>
      <p:nvGrpSpPr>
        <p:cNvPr id="191" name="Shape 191"/>
        <p:cNvGrpSpPr/>
        <p:nvPr/>
      </p:nvGrpSpPr>
      <p:grpSpPr>
        <a:xfrm>
          <a:off x="0" y="0"/>
          <a:ext cx="0" cy="0"/>
          <a:chOff x="0" y="0"/>
          <a:chExt cx="0" cy="0"/>
        </a:xfrm>
      </p:grpSpPr>
      <p:sp>
        <p:nvSpPr>
          <p:cNvPr id="192" name="Google Shape;192;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194" name="Google Shape;194;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195" name="Google Shape;195;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96" name="Google Shape;19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lt1"/>
        </a:solidFill>
      </p:bgPr>
    </p:bg>
    <p:spTree>
      <p:nvGrpSpPr>
        <p:cNvPr id="197" name="Shape 197"/>
        <p:cNvGrpSpPr/>
        <p:nvPr/>
      </p:nvGrpSpPr>
      <p:grpSpPr>
        <a:xfrm>
          <a:off x="0" y="0"/>
          <a:ext cx="0" cy="0"/>
          <a:chOff x="0" y="0"/>
          <a:chExt cx="0" cy="0"/>
        </a:xfrm>
      </p:grpSpPr>
      <p:sp>
        <p:nvSpPr>
          <p:cNvPr id="198" name="Google Shape;198;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99" name="Google Shape;19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lt1"/>
        </a:solidFill>
      </p:bgPr>
    </p:bg>
    <p:spTree>
      <p:nvGrpSpPr>
        <p:cNvPr id="200" name="Shape 200"/>
        <p:cNvGrpSpPr/>
        <p:nvPr/>
      </p:nvGrpSpPr>
      <p:grpSpPr>
        <a:xfrm>
          <a:off x="0" y="0"/>
          <a:ext cx="0" cy="0"/>
          <a:chOff x="0" y="0"/>
          <a:chExt cx="0" cy="0"/>
        </a:xfrm>
      </p:grpSpPr>
      <p:sp>
        <p:nvSpPr>
          <p:cNvPr id="201" name="Google Shape;201;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202" name="Google Shape;202;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3" name="Google Shape;20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204" name="Shape 204"/>
        <p:cNvGrpSpPr/>
        <p:nvPr/>
      </p:nvGrpSpPr>
      <p:grpSpPr>
        <a:xfrm>
          <a:off x="0" y="0"/>
          <a:ext cx="0" cy="0"/>
          <a:chOff x="0" y="0"/>
          <a:chExt cx="0" cy="0"/>
        </a:xfrm>
      </p:grpSpPr>
      <p:sp>
        <p:nvSpPr>
          <p:cNvPr id="205" name="Google Shape;20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Google Shape;19;p5"/>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bg>
      <p:bgPr>
        <a:solidFill>
          <a:schemeClr val="lt1"/>
        </a:solidFill>
      </p:bgPr>
    </p:bg>
    <p:spTree>
      <p:nvGrpSpPr>
        <p:cNvPr id="206" name="Shape 206"/>
        <p:cNvGrpSpPr/>
        <p:nvPr/>
      </p:nvGrpSpPr>
      <p:grpSpPr>
        <a:xfrm>
          <a:off x="0" y="0"/>
          <a:ext cx="0" cy="0"/>
          <a:chOff x="0" y="0"/>
          <a:chExt cx="0" cy="0"/>
        </a:xfrm>
      </p:grpSpPr>
      <p:sp>
        <p:nvSpPr>
          <p:cNvPr id="207" name="Google Shape;207;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08" name="Google Shape;208;p4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 2">
    <p:bg>
      <p:bgPr>
        <a:solidFill>
          <a:schemeClr val="lt1"/>
        </a:solidFill>
      </p:bgPr>
    </p:bg>
    <p:spTree>
      <p:nvGrpSpPr>
        <p:cNvPr id="209" name="Shape 209"/>
        <p:cNvGrpSpPr/>
        <p:nvPr/>
      </p:nvGrpSpPr>
      <p:grpSpPr>
        <a:xfrm>
          <a:off x="0" y="0"/>
          <a:ext cx="0" cy="0"/>
          <a:chOff x="0" y="0"/>
          <a:chExt cx="0" cy="0"/>
        </a:xfrm>
      </p:grpSpPr>
      <p:sp>
        <p:nvSpPr>
          <p:cNvPr id="210" name="Google Shape;210;p44"/>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9pPr>
          </a:lstStyle>
          <a:p/>
        </p:txBody>
      </p:sp>
      <p:sp>
        <p:nvSpPr>
          <p:cNvPr id="211" name="Google Shape;21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id="212" name="Google Shape;212;p44"/>
          <p:cNvPicPr preferRelativeResize="0"/>
          <p:nvPr/>
        </p:nvPicPr>
        <p:blipFill rotWithShape="1">
          <a:blip r:embed="rId2">
            <a:alphaModFix/>
          </a:blip>
          <a:srcRect b="0" l="0" r="0" t="0"/>
          <a:stretch/>
        </p:blipFill>
        <p:spPr>
          <a:xfrm>
            <a:off x="529800" y="3009713"/>
            <a:ext cx="57150" cy="775200"/>
          </a:xfrm>
          <a:prstGeom prst="rect">
            <a:avLst/>
          </a:prstGeom>
          <a:noFill/>
          <a:ln>
            <a:noFill/>
          </a:ln>
        </p:spPr>
      </p:pic>
      <p:sp>
        <p:nvSpPr>
          <p:cNvPr id="213" name="Google Shape;213;p44"/>
          <p:cNvSpPr txBox="1"/>
          <p:nvPr>
            <p:ph idx="1" type="subTitle"/>
          </p:nvPr>
        </p:nvSpPr>
        <p:spPr>
          <a:xfrm>
            <a:off x="892700" y="3784913"/>
            <a:ext cx="5361600" cy="6930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6"/>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 name="Google Shape;22;p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7"/>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theme" Target="../theme/theme3.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8" name="Google Shape;48;p13"/>
          <p:cNvGrpSpPr/>
          <p:nvPr/>
        </p:nvGrpSpPr>
        <p:grpSpPr>
          <a:xfrm>
            <a:off x="-17450" y="5084396"/>
            <a:ext cx="9178922" cy="59063"/>
            <a:chOff x="0" y="0"/>
            <a:chExt cx="24477125" cy="157500"/>
          </a:xfrm>
        </p:grpSpPr>
        <p:sp>
          <p:nvSpPr>
            <p:cNvPr id="49" name="Google Shape;49;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52" name="Google Shape;52;p13"/>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54" name="Google Shape;54;p13"/>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QBUdp_e2OhK0WzaoL-4ZKzlTE9-mMNYg/view?usp=sharing" TargetMode="External"/><Relationship Id="rId4" Type="http://schemas.openxmlformats.org/officeDocument/2006/relationships/hyperlink" Target="https://drive.google.com/file/d/1vjasef779W2oSD6yQSGBNiS7G3UOiT2a/view?usp=sharing" TargetMode="External"/><Relationship Id="rId5" Type="http://schemas.openxmlformats.org/officeDocument/2006/relationships/hyperlink" Target="https://drive.google.com/file/d/1CxXQhzkyvlkAyZ7u1hHK3TNHznRqYXa-/view?usp=sharing" TargetMode="External"/><Relationship Id="rId6" Type="http://schemas.openxmlformats.org/officeDocument/2006/relationships/hyperlink" Target="https://www.youtube.com/playlist?list=PL1f_B9coMEeDMRTE71laJp3BYe9dOE_Ak" TargetMode="External"/><Relationship Id="rId7" Type="http://schemas.openxmlformats.org/officeDocument/2006/relationships/hyperlink" Target="https://drive.google.com/drive/folders/1RRX1YEI33jxDl-s7h67K1sVrTDdudjhM?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hyperlink" Target="http://www.youtube.com/watch?v=AiTbVJLEhCM" TargetMode="External"/><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hyperlink" Target="http://www.youtube.com/watch?v=siWSor6CfIs" TargetMode="External"/><Relationship Id="rId5"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aSuWFc3R4Do" TargetMode="Externa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q8ZSwIE-51A" TargetMode="Externa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_bPNumOVkWM" TargetMode="Externa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jianshu.com/p/4528aaa6dc48" TargetMode="External"/><Relationship Id="rId4" Type="http://schemas.openxmlformats.org/officeDocument/2006/relationships/hyperlink" Target="https://haojunsui.github.io/2016/07/16/scipy-ha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jpg"/><Relationship Id="rId4" Type="http://schemas.openxmlformats.org/officeDocument/2006/relationships/hyperlink" Target="http://www.youtube.com/watch?v=i4kV7BNuC0U" TargetMode="External"/><Relationship Id="rId5"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hyperlink" Target="https://docs.google.com/forms/d/1Qjdtp2Ihw3RJ-oERYJcTgPh0WrvNHPuPxkHFc63fn_k/viewform?edit_requeste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jpg"/><Relationship Id="rId4" Type="http://schemas.openxmlformats.org/officeDocument/2006/relationships/hyperlink" Target="http://www.youtube.com/watch?v=K1nA0mzEnLw" TargetMode="External"/><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hyperlink" Target="http://www.youtube.com/watch?v=eC5DzAzUbPQ" TargetMode="External"/><Relationship Id="rId5"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hyperlink" Target="http://www.youtube.com/watch?v=EkXPla7rweY" TargetMode="External"/><Relationship Id="rId5"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hyperlink" Target="http://www.youtube.com/watch?v=IMqKFq7Yj3o" TargetMode="External"/><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5"/>
          <p:cNvSpPr txBox="1"/>
          <p:nvPr>
            <p:ph type="ctrTitle"/>
          </p:nvPr>
        </p:nvSpPr>
        <p:spPr>
          <a:xfrm>
            <a:off x="235508" y="1120025"/>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i="0" lang="zh-TW" sz="3600" u="none" cap="none" strike="noStrike">
                <a:solidFill>
                  <a:srgbClr val="222222"/>
                </a:solidFill>
                <a:highlight>
                  <a:srgbClr val="FFFFFF"/>
                </a:highlight>
                <a:latin typeface="Arial"/>
                <a:ea typeface="Arial"/>
                <a:cs typeface="Arial"/>
                <a:sym typeface="Arial"/>
              </a:rPr>
              <a:t>機器學習基礎與演算法</a:t>
            </a:r>
            <a:endParaRPr b="1" i="0" sz="3600" u="none" cap="none" strike="noStrike">
              <a:solidFill>
                <a:srgbClr val="1A1A1A"/>
              </a:solidFill>
              <a:latin typeface="Arial"/>
              <a:ea typeface="Arial"/>
              <a:cs typeface="Arial"/>
              <a:sym typeface="Arial"/>
            </a:endParaRPr>
          </a:p>
        </p:txBody>
      </p:sp>
      <p:sp>
        <p:nvSpPr>
          <p:cNvPr id="219" name="Google Shape;219;p45"/>
          <p:cNvSpPr txBox="1"/>
          <p:nvPr>
            <p:ph idx="1" type="subTitle"/>
          </p:nvPr>
        </p:nvSpPr>
        <p:spPr>
          <a:xfrm>
            <a:off x="738425" y="2670425"/>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400"/>
              <a:buFont typeface="Helvetica Neue"/>
              <a:buNone/>
            </a:pPr>
            <a:r>
              <a:rPr lang="zh-TW"/>
              <a:t>Chapter 9   非監督式學習 (Unsupervised Learning) </a:t>
            </a:r>
            <a:br>
              <a:rPr lang="zh-TW"/>
            </a:br>
            <a:r>
              <a:rPr lang="zh-TW"/>
              <a:t>Chapter 10 </a:t>
            </a:r>
            <a:r>
              <a:rPr lang="zh-TW"/>
              <a:t>總結</a:t>
            </a:r>
            <a:r>
              <a:rPr lang="zh-TW"/>
              <a:t> (</a:t>
            </a:r>
            <a:r>
              <a:rPr lang="zh-TW"/>
              <a:t>Summary</a:t>
            </a:r>
            <a:r>
              <a:rPr lang="zh-TW"/>
              <a:t>)</a:t>
            </a:r>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220" name="Google Shape;220;p45"/>
          <p:cNvSpPr txBox="1"/>
          <p:nvPr/>
        </p:nvSpPr>
        <p:spPr>
          <a:xfrm>
            <a:off x="52388" y="3930769"/>
            <a:ext cx="8429700" cy="10980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800"/>
              <a:buFont typeface="Arial"/>
              <a:buNone/>
            </a:pPr>
            <a:r>
              <a:rPr lang="zh-TW" sz="1800" u="sng">
                <a:solidFill>
                  <a:schemeClr val="hlink"/>
                </a:solidFill>
                <a:hlinkClick r:id="rId3"/>
              </a:rPr>
              <a:t>講師投影片Chapter9</a:t>
            </a:r>
            <a:endParaRPr>
              <a:solidFill>
                <a:schemeClr val="dk1"/>
              </a:solidFill>
            </a:endParaRPr>
          </a:p>
          <a:p>
            <a:pPr indent="0" lvl="0" marL="0" rtl="0" algn="l">
              <a:spcBef>
                <a:spcPts val="0"/>
              </a:spcBef>
              <a:spcAft>
                <a:spcPts val="0"/>
              </a:spcAft>
              <a:buClr>
                <a:schemeClr val="dk1"/>
              </a:buClr>
              <a:buSzPts val="1800"/>
              <a:buFont typeface="Arial"/>
              <a:buNone/>
            </a:pPr>
            <a:r>
              <a:rPr lang="zh-TW" sz="1800" u="sng">
                <a:solidFill>
                  <a:schemeClr val="hlink"/>
                </a:solidFill>
                <a:hlinkClick r:id="rId4"/>
              </a:rPr>
              <a:t>講師投影片Chapter10</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5"/>
              </a:rPr>
              <a:t>課程投影片</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6"/>
              </a:rPr>
              <a:t>播放清單</a:t>
            </a:r>
            <a:endParaRPr sz="1800">
              <a:solidFill>
                <a:schemeClr val="dk1"/>
              </a:solidFill>
            </a:endParaRPr>
          </a:p>
          <a:p>
            <a:pPr indent="0" lvl="0" marL="0" marR="0" rtl="0" algn="l">
              <a:lnSpc>
                <a:spcPct val="100000"/>
              </a:lnSpc>
              <a:spcBef>
                <a:spcPts val="0"/>
              </a:spcBef>
              <a:spcAft>
                <a:spcPts val="0"/>
              </a:spcAft>
              <a:buClr>
                <a:schemeClr val="dk1"/>
              </a:buClr>
              <a:buSzPts val="4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45"/>
          <p:cNvSpPr txBox="1"/>
          <p:nvPr/>
        </p:nvSpPr>
        <p:spPr>
          <a:xfrm>
            <a:off x="1524009" y="4698006"/>
            <a:ext cx="3568200" cy="10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zh-TW" sz="1800" u="sng">
                <a:solidFill>
                  <a:schemeClr val="accent5"/>
                </a:solidFill>
                <a:hlinkClick r:id="rId7"/>
              </a:rPr>
              <a:t>資料與程式碼</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09-5: K-means clustering</a:t>
            </a:r>
            <a:endParaRPr b="1" i="0" sz="2400" u="none" cap="none" strike="noStrike">
              <a:solidFill>
                <a:schemeClr val="dk1"/>
              </a:solidFill>
              <a:latin typeface="Arial"/>
              <a:ea typeface="Arial"/>
              <a:cs typeface="Arial"/>
              <a:sym typeface="Arial"/>
            </a:endParaRPr>
          </a:p>
        </p:txBody>
      </p:sp>
      <p:pic>
        <p:nvPicPr>
          <p:cNvPr id="278" name="Google Shape;278;p5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79" name="Google Shape;279;p54" title="09 5 kmeans">
            <a:hlinkClick r:id="rId4"/>
          </p:cNvPr>
          <p:cNvPicPr preferRelativeResize="0"/>
          <p:nvPr/>
        </p:nvPicPr>
        <p:blipFill>
          <a:blip r:embed="rId5">
            <a:alphaModFix/>
          </a:blip>
          <a:stretch>
            <a:fillRect/>
          </a:stretch>
        </p:blipFill>
        <p:spPr>
          <a:xfrm>
            <a:off x="2286000" y="1224894"/>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09-6: Hierarchical clustering</a:t>
            </a:r>
            <a:endParaRPr b="1" i="0" sz="2400" u="none" cap="none" strike="noStrike">
              <a:solidFill>
                <a:schemeClr val="dk1"/>
              </a:solidFill>
              <a:latin typeface="Arial"/>
              <a:ea typeface="Arial"/>
              <a:cs typeface="Arial"/>
              <a:sym typeface="Arial"/>
            </a:endParaRPr>
          </a:p>
        </p:txBody>
      </p:sp>
      <p:pic>
        <p:nvPicPr>
          <p:cNvPr id="285" name="Google Shape;285;p55"/>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86" name="Google Shape;286;p55" title="09 6 hierarchical">
            <a:hlinkClick r:id="rId4"/>
          </p:cNvPr>
          <p:cNvPicPr preferRelativeResize="0"/>
          <p:nvPr/>
        </p:nvPicPr>
        <p:blipFill>
          <a:blip r:embed="rId5">
            <a:alphaModFix/>
          </a:blip>
          <a:stretch>
            <a:fillRect/>
          </a:stretch>
        </p:blipFill>
        <p:spPr>
          <a:xfrm>
            <a:off x="2286000" y="1192769"/>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主成份分析 (PCA)</a:t>
            </a:r>
            <a:endParaRPr b="1" i="0" sz="2400" u="none" cap="none" strike="noStrike">
              <a:solidFill>
                <a:schemeClr val="dk1"/>
              </a:solidFill>
              <a:latin typeface="Arial"/>
              <a:ea typeface="Arial"/>
              <a:cs typeface="Arial"/>
              <a:sym typeface="Arial"/>
            </a:endParaRPr>
          </a:p>
        </p:txBody>
      </p:sp>
      <p:sp>
        <p:nvSpPr>
          <p:cNvPr id="292" name="Google Shape;292;p5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實務上我們經常遇到資料有非常多的 features，有些 features 可能高度相關，有什麼方法能夠把高</a:t>
            </a:r>
            <a:r>
              <a:rPr b="0" i="0" lang="zh-TW" sz="2400" u="none" cap="none" strike="noStrike">
                <a:solidFill>
                  <a:schemeClr val="dk1"/>
                </a:solidFill>
                <a:latin typeface="Arial"/>
                <a:ea typeface="Arial"/>
                <a:cs typeface="Arial"/>
                <a:sym typeface="Arial"/>
              </a:rPr>
              <a:t>度</a:t>
            </a:r>
            <a:r>
              <a:rPr b="0" i="0" lang="zh-TW" sz="2400" u="none" cap="none" strike="noStrike">
                <a:solidFill>
                  <a:srgbClr val="000000"/>
                </a:solidFill>
                <a:latin typeface="Arial"/>
                <a:ea typeface="Arial"/>
                <a:cs typeface="Arial"/>
                <a:sym typeface="Arial"/>
              </a:rPr>
              <a:t>相關的 features 去除？</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PCA 透過計算 eigen-value, eigen-vector，可以將原本的 features 降維至特定的維度</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原本 Data 有 100 個 features，透過 PCA，可以將這 100 個 features 降成 2 個 feautres</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新 features 為舊 features 的線性組合</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新 feaures 彼此不相關</a:t>
            </a:r>
            <a:endParaRPr b="1" i="0" sz="2400" u="none" cap="none" strike="noStrike">
              <a:solidFill>
                <a:schemeClr val="dk1"/>
              </a:solidFill>
              <a:latin typeface="Arial"/>
              <a:ea typeface="Arial"/>
              <a:cs typeface="Arial"/>
              <a:sym typeface="Arial"/>
            </a:endParaRPr>
          </a:p>
        </p:txBody>
      </p:sp>
      <p:sp>
        <p:nvSpPr>
          <p:cNvPr id="298" name="Google Shape;298;p57"/>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pic>
        <p:nvPicPr>
          <p:cNvPr id="299" name="Google Shape;299;p57"/>
          <p:cNvPicPr preferRelativeResize="0"/>
          <p:nvPr/>
        </p:nvPicPr>
        <p:blipFill rotWithShape="1">
          <a:blip r:embed="rId3">
            <a:alphaModFix/>
          </a:blip>
          <a:srcRect b="0" l="0" r="0" t="0"/>
          <a:stretch/>
        </p:blipFill>
        <p:spPr>
          <a:xfrm>
            <a:off x="311700" y="1049985"/>
            <a:ext cx="7668540" cy="35565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PCA in Scikit-learn</a:t>
            </a:r>
            <a:endParaRPr b="1" i="0" sz="2400" u="none" cap="none" strike="noStrike">
              <a:solidFill>
                <a:schemeClr val="dk1"/>
              </a:solidFill>
              <a:latin typeface="Arial"/>
              <a:ea typeface="Arial"/>
              <a:cs typeface="Arial"/>
              <a:sym typeface="Arial"/>
            </a:endParaRPr>
          </a:p>
        </p:txBody>
      </p:sp>
      <p:sp>
        <p:nvSpPr>
          <p:cNvPr id="305" name="Google Shape;305;p58"/>
          <p:cNvSpPr txBox="1"/>
          <p:nvPr>
            <p:ph idx="4294967295" type="body"/>
          </p:nvPr>
        </p:nvSpPr>
        <p:spPr>
          <a:xfrm>
            <a:off x="311700" y="975375"/>
            <a:ext cx="88323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chemeClr val="dk2"/>
                </a:solidFill>
                <a:highlight>
                  <a:srgbClr val="F3F3F3"/>
                </a:highlight>
                <a:latin typeface="Consolas"/>
                <a:ea typeface="Consolas"/>
                <a:cs typeface="Consolas"/>
                <a:sym typeface="Consolas"/>
              </a:rPr>
              <a:t> sklearn.decomposition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chemeClr val="dk2"/>
                </a:solidFill>
                <a:highlight>
                  <a:srgbClr val="F3F3F3"/>
                </a:highlight>
                <a:latin typeface="Consolas"/>
                <a:ea typeface="Consolas"/>
                <a:cs typeface="Consolas"/>
                <a:sym typeface="Consolas"/>
              </a:rPr>
              <a:t> PCA</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0" i="0" lang="zh-TW" sz="2400" u="none" cap="none" strike="noStrike">
                <a:solidFill>
                  <a:schemeClr val="dk2"/>
                </a:solidFill>
                <a:highlight>
                  <a:srgbClr val="F3F3F3"/>
                </a:highlight>
                <a:latin typeface="Consolas"/>
                <a:ea typeface="Consolas"/>
                <a:cs typeface="Consolas"/>
                <a:sym typeface="Consolas"/>
              </a:rPr>
              <a:t>pca = PCA(n_componets=2)</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0" i="0" lang="zh-TW" sz="2400" u="none" cap="none" strike="noStrike">
                <a:solidFill>
                  <a:schemeClr val="dk2"/>
                </a:solidFill>
                <a:highlight>
                  <a:srgbClr val="F3F3F3"/>
                </a:highlight>
                <a:latin typeface="Consolas"/>
                <a:ea typeface="Consolas"/>
                <a:cs typeface="Consolas"/>
                <a:sym typeface="Consolas"/>
              </a:rPr>
              <a:t>X_reduct = pca.fit_transform(X) </a:t>
            </a:r>
            <a:r>
              <a:rPr b="0" i="0" lang="zh-TW" sz="2400" u="none" cap="none" strike="noStrike">
                <a:solidFill>
                  <a:srgbClr val="38761D"/>
                </a:solidFill>
                <a:highlight>
                  <a:srgbClr val="F3F3F3"/>
                </a:highlight>
                <a:latin typeface="Consolas"/>
                <a:ea typeface="Consolas"/>
                <a:cs typeface="Consolas"/>
                <a:sym typeface="Consolas"/>
              </a:rPr>
              <a:t>#X.shape=(200, 64)</a:t>
            </a:r>
            <a:r>
              <a:rPr b="0" i="0" lang="zh-TW" sz="1800" u="none" cap="none" strike="noStrike">
                <a:solidFill>
                  <a:schemeClr val="dk2"/>
                </a:solidFill>
                <a:highlight>
                  <a:srgbClr val="F3F3F3"/>
                </a:highlight>
                <a:latin typeface="Consolas"/>
                <a:ea typeface="Consolas"/>
                <a:cs typeface="Consolas"/>
                <a:sym typeface="Consolas"/>
              </a:rPr>
              <a:t> </a:t>
            </a:r>
            <a:endParaRPr b="0" i="0" sz="18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0" i="0" lang="zh-TW" sz="2400" u="none" cap="none" strike="noStrike">
                <a:solidFill>
                  <a:schemeClr val="dk2"/>
                </a:solidFill>
                <a:highlight>
                  <a:srgbClr val="F3F3F3"/>
                </a:highlight>
                <a:latin typeface="Consolas"/>
                <a:ea typeface="Consolas"/>
                <a:cs typeface="Consolas"/>
                <a:sym typeface="Consolas"/>
              </a:rPr>
              <a:t>print(X_reduct.shape)  </a:t>
            </a:r>
            <a:r>
              <a:rPr b="0" i="0" lang="zh-TW" sz="2400" u="none" cap="none" strike="noStrike">
                <a:solidFill>
                  <a:srgbClr val="38761D"/>
                </a:solidFill>
                <a:highlight>
                  <a:srgbClr val="F3F3F3"/>
                </a:highlight>
                <a:latin typeface="Consolas"/>
                <a:ea typeface="Consolas"/>
                <a:cs typeface="Consolas"/>
                <a:sym typeface="Consolas"/>
              </a:rPr>
              <a:t>#(200, 2)</a:t>
            </a:r>
            <a:r>
              <a:rPr b="0" i="0" lang="zh-TW" sz="2400" u="none" cap="none" strike="noStrike">
                <a:solidFill>
                  <a:schemeClr val="dk2"/>
                </a:solidFill>
                <a:highlight>
                  <a:srgbClr val="F3F3F3"/>
                </a:highlight>
                <a:latin typeface="Consolas"/>
                <a:ea typeface="Consolas"/>
                <a:cs typeface="Consolas"/>
                <a:sym typeface="Consolas"/>
              </a:rPr>
              <a:t> </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highlight>
                <a:srgbClr val="F3F3F3"/>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PCA 實戰</a:t>
            </a:r>
            <a:endParaRPr b="1" i="0" sz="2400" u="none" cap="none" strike="noStrike">
              <a:solidFill>
                <a:schemeClr val="dk1"/>
              </a:solidFill>
              <a:latin typeface="Arial"/>
              <a:ea typeface="Arial"/>
              <a:cs typeface="Arial"/>
              <a:sym typeface="Arial"/>
            </a:endParaRPr>
          </a:p>
        </p:txBody>
      </p:sp>
      <p:pic>
        <p:nvPicPr>
          <p:cNvPr id="311" name="Google Shape;311;p59" title="session3 pca">
            <a:hlinkClick r:id="rId3"/>
          </p:cNvPr>
          <p:cNvPicPr preferRelativeResize="0"/>
          <p:nvPr/>
        </p:nvPicPr>
        <p:blipFill rotWithShape="1">
          <a:blip r:embed="rId4">
            <a:alphaModFix/>
          </a:blip>
          <a:srcRect b="0" l="0" r="0" t="0"/>
          <a:stretch/>
        </p:blipFill>
        <p:spPr>
          <a:xfrm>
            <a:off x="1797913" y="1038904"/>
            <a:ext cx="4993357" cy="37450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60"/>
          <p:cNvSpPr txBox="1"/>
          <p:nvPr>
            <p:ph type="title"/>
          </p:nvPr>
        </p:nvSpPr>
        <p:spPr>
          <a:xfrm>
            <a:off x="443650" y="113375"/>
            <a:ext cx="8143500" cy="598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zh-TW">
                <a:solidFill>
                  <a:schemeClr val="dk1"/>
                </a:solidFill>
              </a:rPr>
              <a:t>[實作課程] </a:t>
            </a:r>
            <a:r>
              <a:rPr lang="zh-TW"/>
              <a:t>t-SNE</a:t>
            </a:r>
            <a:endParaRPr/>
          </a:p>
        </p:txBody>
      </p:sp>
      <p:pic>
        <p:nvPicPr>
          <p:cNvPr id="317" name="Google Shape;317;p60" title="[教研處] tsne">
            <a:hlinkClick r:id="rId3"/>
          </p:cNvPr>
          <p:cNvPicPr preferRelativeResize="0"/>
          <p:nvPr/>
        </p:nvPicPr>
        <p:blipFill>
          <a:blip r:embed="rId4">
            <a:alphaModFix/>
          </a:blip>
          <a:stretch>
            <a:fillRect/>
          </a:stretch>
        </p:blipFill>
        <p:spPr>
          <a:xfrm>
            <a:off x="2286000" y="1023525"/>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1"/>
          <p:cNvSpPr txBox="1"/>
          <p:nvPr>
            <p:ph type="title"/>
          </p:nvPr>
        </p:nvSpPr>
        <p:spPr>
          <a:xfrm>
            <a:off x="443650" y="113375"/>
            <a:ext cx="81435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zh-TW">
                <a:solidFill>
                  <a:schemeClr val="dk1"/>
                </a:solidFill>
              </a:rPr>
              <a:t>[實作課程] K-means</a:t>
            </a:r>
            <a:endParaRPr/>
          </a:p>
        </p:txBody>
      </p:sp>
      <p:pic>
        <p:nvPicPr>
          <p:cNvPr id="323" name="Google Shape;323;p61" title="[教研處] kmeans">
            <a:hlinkClick r:id="rId3"/>
          </p:cNvPr>
          <p:cNvPicPr preferRelativeResize="0"/>
          <p:nvPr/>
        </p:nvPicPr>
        <p:blipFill>
          <a:blip r:embed="rId4">
            <a:alphaModFix/>
          </a:blip>
          <a:stretch>
            <a:fillRect/>
          </a:stretch>
        </p:blipFill>
        <p:spPr>
          <a:xfrm>
            <a:off x="2286000" y="9839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6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a:t>
            </a:r>
            <a:endParaRPr b="1" i="0" sz="2400" u="none" cap="none" strike="noStrike">
              <a:solidFill>
                <a:schemeClr val="dk1"/>
              </a:solidFill>
              <a:latin typeface="Arial"/>
              <a:ea typeface="Arial"/>
              <a:cs typeface="Arial"/>
              <a:sym typeface="Arial"/>
            </a:endParaRPr>
          </a:p>
        </p:txBody>
      </p:sp>
      <p:sp>
        <p:nvSpPr>
          <p:cNvPr id="329" name="Google Shape;329;p6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1" i="0" lang="zh-TW" sz="2400" u="none" cap="none" strike="noStrike">
                <a:solidFill>
                  <a:srgbClr val="0000FF"/>
                </a:solidFill>
                <a:latin typeface="Arial"/>
                <a:ea typeface="Arial"/>
                <a:cs typeface="Arial"/>
                <a:sym typeface="Arial"/>
              </a:rPr>
              <a:t>使用 digits dataset       </a:t>
            </a:r>
            <a:r>
              <a:rPr b="0" i="0" lang="zh-TW" sz="2400" u="none" cap="none" strike="noStrike">
                <a:solidFill>
                  <a:srgbClr val="000000"/>
                </a:solidFill>
                <a:latin typeface="Arial"/>
                <a:ea typeface="Arial"/>
                <a:cs typeface="Arial"/>
                <a:sym typeface="Arial"/>
              </a:rPr>
              <a:t>，比較如果將資料降維之後再訓練模型，準確度是否會提升</a:t>
            </a:r>
            <a:endParaRPr b="0" i="0" sz="2400" u="none" cap="none" strike="noStrike">
              <a:solidFill>
                <a:srgbClr val="000000"/>
              </a:solidFill>
              <a:latin typeface="Arial"/>
              <a:ea typeface="Arial"/>
              <a:cs typeface="Arial"/>
              <a:sym typeface="Arial"/>
            </a:endParaRPr>
          </a:p>
        </p:txBody>
      </p:sp>
      <p:pic>
        <p:nvPicPr>
          <p:cNvPr id="330" name="Google Shape;330;p62"/>
          <p:cNvPicPr preferRelativeResize="0"/>
          <p:nvPr/>
        </p:nvPicPr>
        <p:blipFill rotWithShape="1">
          <a:blip r:embed="rId3">
            <a:alphaModFix/>
          </a:blip>
          <a:srcRect b="0" l="0" r="0" t="0"/>
          <a:stretch/>
        </p:blipFill>
        <p:spPr>
          <a:xfrm>
            <a:off x="3675301" y="1051100"/>
            <a:ext cx="331999" cy="35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6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階層式分析</a:t>
            </a:r>
            <a:endParaRPr b="1" i="0" sz="2400" u="none" cap="none" strike="noStrike">
              <a:solidFill>
                <a:schemeClr val="dk1"/>
              </a:solidFill>
              <a:latin typeface="Arial"/>
              <a:ea typeface="Arial"/>
              <a:cs typeface="Arial"/>
              <a:sym typeface="Arial"/>
            </a:endParaRPr>
          </a:p>
        </p:txBody>
      </p:sp>
      <p:sp>
        <p:nvSpPr>
          <p:cNvPr id="336" name="Google Shape;336;p63"/>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不需指定分群的數量</a:t>
            </a:r>
            <a:endParaRPr b="0"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每筆資料視為獨立一群</a:t>
            </a:r>
            <a:endParaRPr b="0"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計算每兩群之間的</a:t>
            </a:r>
            <a:r>
              <a:rPr b="1" i="0" lang="zh-TW" sz="2400" u="none" cap="none" strike="noStrike">
                <a:solidFill>
                  <a:srgbClr val="000000"/>
                </a:solidFill>
                <a:latin typeface="Arial"/>
                <a:ea typeface="Arial"/>
                <a:cs typeface="Arial"/>
                <a:sym typeface="Arial"/>
              </a:rPr>
              <a:t>距離</a:t>
            </a:r>
            <a:endParaRPr b="1"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將最近的兩群合併成一群 </a:t>
            </a:r>
            <a:endParaRPr b="0"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重複 2,3 直到所有資料合併為同一群為止</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計算距離的方式有</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1" i="0" lang="zh-TW" sz="2000" u="none" cap="none" strike="noStrike">
                <a:solidFill>
                  <a:srgbClr val="000000"/>
                </a:solidFill>
                <a:latin typeface="Consolas"/>
                <a:ea typeface="Consolas"/>
                <a:cs typeface="Consolas"/>
                <a:sym typeface="Consolas"/>
              </a:rPr>
              <a:t>'complete'</a:t>
            </a:r>
            <a:r>
              <a:rPr b="0" i="0" lang="zh-TW" sz="2000" u="none" cap="none" strike="noStrike">
                <a:solidFill>
                  <a:srgbClr val="000000"/>
                </a:solidFill>
                <a:latin typeface="Arial"/>
                <a:ea typeface="Arial"/>
                <a:cs typeface="Arial"/>
                <a:sym typeface="Arial"/>
              </a:rPr>
              <a:t>: cluster 中，最遠兩點的距離</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1" i="0" lang="zh-TW" sz="2000" u="none" cap="none" strike="noStrike">
                <a:solidFill>
                  <a:srgbClr val="000000"/>
                </a:solidFill>
                <a:latin typeface="Consolas"/>
                <a:ea typeface="Consolas"/>
                <a:cs typeface="Consolas"/>
                <a:sym typeface="Consolas"/>
              </a:rPr>
              <a:t>'single'</a:t>
            </a:r>
            <a:r>
              <a:rPr b="0" i="0" lang="zh-TW" sz="2000" u="none" cap="none" strike="noStrike">
                <a:solidFill>
                  <a:srgbClr val="000000"/>
                </a:solidFill>
                <a:latin typeface="Arial"/>
                <a:ea typeface="Arial"/>
                <a:cs typeface="Arial"/>
                <a:sym typeface="Arial"/>
              </a:rPr>
              <a:t>: cluster 中，最近兩點的距離</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1" i="0" lang="zh-TW" sz="2000" u="none" cap="none" strike="noStrike">
                <a:solidFill>
                  <a:srgbClr val="000000"/>
                </a:solidFill>
                <a:latin typeface="Consolas"/>
                <a:ea typeface="Consolas"/>
                <a:cs typeface="Consolas"/>
                <a:sym typeface="Consolas"/>
              </a:rPr>
              <a:t>'average'</a:t>
            </a:r>
            <a:r>
              <a:rPr b="0" i="0" lang="zh-TW" sz="2000" u="none" cap="none" strike="noStrike">
                <a:solidFill>
                  <a:srgbClr val="000000"/>
                </a:solidFill>
                <a:latin typeface="Arial"/>
                <a:ea typeface="Arial"/>
                <a:cs typeface="Arial"/>
                <a:sym typeface="Arial"/>
              </a:rPr>
              <a:t>: cluster 中，所有點的距離平均</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階層分析後的樹狀圖 (dendrogram)</a:t>
            </a:r>
            <a:endParaRPr b="1" i="0" sz="2400" u="none" cap="none" strike="noStrike">
              <a:solidFill>
                <a:schemeClr val="dk1"/>
              </a:solidFill>
              <a:latin typeface="Arial"/>
              <a:ea typeface="Arial"/>
              <a:cs typeface="Arial"/>
              <a:sym typeface="Arial"/>
            </a:endParaRPr>
          </a:p>
        </p:txBody>
      </p:sp>
      <p:sp>
        <p:nvSpPr>
          <p:cNvPr id="342" name="Google Shape;342;p6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可定義 4, 5 是一群，或 8, 4 ,5 是一群，端看距離怎麼衡量</a:t>
            </a:r>
            <a:endParaRPr b="0" i="0" sz="24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br>
              <a:rPr b="0" i="0" lang="zh-TW" sz="2400" u="none" cap="none" strike="noStrike">
                <a:solidFill>
                  <a:schemeClr val="dk2"/>
                </a:solidFill>
                <a:latin typeface="Arial"/>
                <a:ea typeface="Arial"/>
                <a:cs typeface="Arial"/>
                <a:sym typeface="Arial"/>
              </a:rPr>
            </a:br>
            <a:endParaRPr b="0" i="0" sz="2400" u="none" cap="none" strike="noStrike">
              <a:solidFill>
                <a:schemeClr val="dk2"/>
              </a:solidFill>
              <a:latin typeface="Arial"/>
              <a:ea typeface="Arial"/>
              <a:cs typeface="Arial"/>
              <a:sym typeface="Arial"/>
            </a:endParaRPr>
          </a:p>
        </p:txBody>
      </p:sp>
      <p:pic>
        <p:nvPicPr>
          <p:cNvPr id="343" name="Google Shape;343;p64"/>
          <p:cNvPicPr preferRelativeResize="0"/>
          <p:nvPr/>
        </p:nvPicPr>
        <p:blipFill rotWithShape="1">
          <a:blip r:embed="rId3">
            <a:alphaModFix/>
          </a:blip>
          <a:srcRect b="0" l="0" r="0" t="0"/>
          <a:stretch/>
        </p:blipFill>
        <p:spPr>
          <a:xfrm>
            <a:off x="3310402" y="1432305"/>
            <a:ext cx="5250241" cy="379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a:t>
            </a:r>
            <a:endParaRPr b="1" i="0" sz="2400" u="none" cap="none" strike="noStrike">
              <a:solidFill>
                <a:schemeClr val="dk1"/>
              </a:solidFill>
              <a:latin typeface="Arial"/>
              <a:ea typeface="Arial"/>
              <a:cs typeface="Arial"/>
              <a:sym typeface="Arial"/>
            </a:endParaRPr>
          </a:p>
        </p:txBody>
      </p:sp>
      <p:sp>
        <p:nvSpPr>
          <p:cNvPr id="349" name="Google Shape;349;p65"/>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請參考 session3 中的 </a:t>
            </a:r>
            <a:r>
              <a:rPr b="1" i="0" lang="zh-TW" sz="2400" u="none" cap="none" strike="noStrike">
                <a:solidFill>
                  <a:srgbClr val="0000FF"/>
                </a:solidFill>
                <a:latin typeface="Arial"/>
                <a:ea typeface="Arial"/>
                <a:cs typeface="Arial"/>
                <a:sym typeface="Arial"/>
              </a:rPr>
              <a:t>hierarchical_clustering_example</a:t>
            </a:r>
            <a:r>
              <a:rPr b="0" i="0" lang="zh-TW" sz="2400" u="none" cap="none" strike="noStrike">
                <a:solidFill>
                  <a:srgbClr val="000000"/>
                </a:solidFill>
                <a:latin typeface="Arial"/>
                <a:ea typeface="Arial"/>
                <a:cs typeface="Arial"/>
                <a:sym typeface="Arial"/>
              </a:rPr>
              <a:t>，試著理解 code</a:t>
            </a:r>
            <a:endParaRPr b="0" i="0" sz="2400" u="none" cap="none" strike="noStrike">
              <a:solidFill>
                <a:srgbClr val="000000"/>
              </a:solidFill>
              <a:latin typeface="Arial"/>
              <a:ea typeface="Arial"/>
              <a:cs typeface="Arial"/>
              <a:sym typeface="Arial"/>
            </a:endParaRPr>
          </a:p>
        </p:txBody>
      </p:sp>
      <p:pic>
        <p:nvPicPr>
          <p:cNvPr id="350" name="Google Shape;350;p65"/>
          <p:cNvPicPr preferRelativeResize="0"/>
          <p:nvPr/>
        </p:nvPicPr>
        <p:blipFill rotWithShape="1">
          <a:blip r:embed="rId3">
            <a:alphaModFix/>
          </a:blip>
          <a:srcRect b="0" l="0" r="0" t="0"/>
          <a:stretch/>
        </p:blipFill>
        <p:spPr>
          <a:xfrm>
            <a:off x="8626876" y="1092650"/>
            <a:ext cx="331999" cy="35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補充閱讀</a:t>
            </a:r>
            <a:endParaRPr b="1" i="0" sz="2400" u="none" cap="none" strike="noStrike">
              <a:solidFill>
                <a:schemeClr val="dk1"/>
              </a:solidFill>
              <a:latin typeface="Arial"/>
              <a:ea typeface="Arial"/>
              <a:cs typeface="Arial"/>
              <a:sym typeface="Arial"/>
            </a:endParaRPr>
          </a:p>
        </p:txBody>
      </p:sp>
      <p:sp>
        <p:nvSpPr>
          <p:cNvPr id="356" name="Google Shape;356;p6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3"/>
              </a:rPr>
              <a:t>PCA</a:t>
            </a:r>
            <a:endParaRPr b="0" i="0" sz="2400" u="none" cap="none" strike="noStrike">
              <a:solidFill>
                <a:schemeClr val="dk2"/>
              </a:solidFill>
              <a:latin typeface="Arial"/>
              <a:ea typeface="Arial"/>
              <a:cs typeface="Arial"/>
              <a:sym typeface="Arial"/>
            </a:endParaRPr>
          </a:p>
          <a:p>
            <a:pPr indent="-381000" lvl="0" marL="4572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4"/>
              </a:rPr>
              <a:t>Hierarchical</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7"/>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a:t>
            </a:r>
            <a:r>
              <a:rPr b="1" lang="zh-TW" sz="3600"/>
              <a:t>10</a:t>
            </a:r>
            <a:r>
              <a:rPr b="1" i="0" lang="zh-TW" sz="3600" u="none" cap="none" strike="noStrike">
                <a:solidFill>
                  <a:srgbClr val="56BADC"/>
                </a:solidFill>
                <a:latin typeface="Arial"/>
                <a:ea typeface="Arial"/>
                <a:cs typeface="Arial"/>
                <a:sym typeface="Arial"/>
              </a:rPr>
              <a:t> </a:t>
            </a:r>
            <a:r>
              <a:rPr b="1" lang="zh-TW" sz="3600"/>
              <a:t>總結</a:t>
            </a:r>
            <a:r>
              <a:rPr b="1" i="0" lang="zh-TW" sz="3600" u="none" cap="none" strike="noStrike">
                <a:solidFill>
                  <a:srgbClr val="56BADC"/>
                </a:solidFill>
                <a:latin typeface="Arial"/>
                <a:ea typeface="Arial"/>
                <a:cs typeface="Arial"/>
                <a:sym typeface="Arial"/>
              </a:rPr>
              <a:t>  </a:t>
            </a:r>
            <a:endParaRPr b="1" sz="3600"/>
          </a:p>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 (</a:t>
            </a:r>
            <a:r>
              <a:rPr b="1" lang="zh-TW" sz="3600"/>
              <a:t>Summary</a:t>
            </a:r>
            <a:r>
              <a:rPr b="1" i="0" lang="zh-TW" sz="3600" u="none" cap="none" strike="noStrike">
                <a:solidFill>
                  <a:srgbClr val="56BADC"/>
                </a:solidFill>
                <a:latin typeface="Arial"/>
                <a:ea typeface="Arial"/>
                <a:cs typeface="Arial"/>
                <a:sym typeface="Arial"/>
              </a:rPr>
              <a:t>)</a:t>
            </a:r>
            <a:endParaRPr b="1" i="0" sz="3600" u="none" cap="none" strike="noStrike">
              <a:solidFill>
                <a:srgbClr val="56BAD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10: Summary</a:t>
            </a:r>
            <a:endParaRPr b="1" i="0" sz="2400" u="none" cap="none" strike="noStrike">
              <a:solidFill>
                <a:schemeClr val="dk1"/>
              </a:solidFill>
              <a:latin typeface="Arial"/>
              <a:ea typeface="Arial"/>
              <a:cs typeface="Arial"/>
              <a:sym typeface="Arial"/>
            </a:endParaRPr>
          </a:p>
        </p:txBody>
      </p:sp>
      <p:pic>
        <p:nvPicPr>
          <p:cNvPr id="367" name="Google Shape;367;p68"/>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368" name="Google Shape;368;p68" title="10 summary">
            <a:hlinkClick r:id="rId4"/>
          </p:cNvPr>
          <p:cNvPicPr preferRelativeResize="0"/>
          <p:nvPr/>
        </p:nvPicPr>
        <p:blipFill>
          <a:blip r:embed="rId5">
            <a:alphaModFix/>
          </a:blip>
          <a:stretch>
            <a:fillRect/>
          </a:stretch>
        </p:blipFill>
        <p:spPr>
          <a:xfrm>
            <a:off x="2286000" y="1214194"/>
            <a:ext cx="4572000" cy="342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9"/>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b="1" lang="zh-TW"/>
              <a:t>課後問卷</a:t>
            </a:r>
            <a:endParaRPr b="1"/>
          </a:p>
        </p:txBody>
      </p:sp>
      <p:sp>
        <p:nvSpPr>
          <p:cNvPr id="374" name="Google Shape;374;p69"/>
          <p:cNvSpPr txBox="1"/>
          <p:nvPr>
            <p:ph idx="1" type="body"/>
          </p:nvPr>
        </p:nvSpPr>
        <p:spPr>
          <a:xfrm>
            <a:off x="471499" y="955063"/>
            <a:ext cx="7027200" cy="3315300"/>
          </a:xfrm>
          <a:prstGeom prst="rect">
            <a:avLst/>
          </a:prstGeom>
        </p:spPr>
        <p:txBody>
          <a:bodyPr anchorCtr="0" anchor="t" bIns="26775" lIns="26775" spcFirstLastPara="1" rIns="26775" wrap="square" tIns="26775">
            <a:noAutofit/>
          </a:bodyPr>
          <a:lstStyle/>
          <a:p>
            <a:pPr indent="0" lvl="0" marL="0" rtl="0" algn="just">
              <a:lnSpc>
                <a:spcPct val="115000"/>
              </a:lnSpc>
              <a:spcBef>
                <a:spcPts val="0"/>
              </a:spcBef>
              <a:spcAft>
                <a:spcPts val="0"/>
              </a:spcAft>
              <a:buNone/>
            </a:pPr>
            <a:r>
              <a:rPr lang="zh-TW" sz="2400">
                <a:solidFill>
                  <a:srgbClr val="1A1A1A"/>
                </a:solidFill>
                <a:latin typeface="Arial"/>
                <a:ea typeface="Arial"/>
                <a:cs typeface="Arial"/>
                <a:sym typeface="Arial"/>
              </a:rPr>
              <a:t>親愛的學員您好：</a:t>
            </a:r>
            <a:endParaRPr sz="2400">
              <a:solidFill>
                <a:srgbClr val="1A1A1A"/>
              </a:solidFill>
              <a:latin typeface="Arial"/>
              <a:ea typeface="Arial"/>
              <a:cs typeface="Arial"/>
              <a:sym typeface="Arial"/>
            </a:endParaRPr>
          </a:p>
          <a:p>
            <a:pPr indent="177800" lvl="0" marL="0" rtl="0" algn="just">
              <a:lnSpc>
                <a:spcPct val="115000"/>
              </a:lnSpc>
              <a:spcBef>
                <a:spcPts val="0"/>
              </a:spcBef>
              <a:spcAft>
                <a:spcPts val="0"/>
              </a:spcAft>
              <a:buNone/>
            </a:pPr>
            <a:r>
              <a:rPr lang="zh-TW" sz="2400">
                <a:solidFill>
                  <a:srgbClr val="1A1A1A"/>
                </a:solidFill>
                <a:latin typeface="Arial"/>
                <a:ea typeface="Arial"/>
                <a:cs typeface="Arial"/>
                <a:sym typeface="Arial"/>
              </a:rPr>
              <a:t>為了解課程內容的安排是否恰當，想請各位學員給我們一些回饋，各位寶貴的意見將能協助我們設計出更優質的課程！</a:t>
            </a:r>
            <a:endParaRPr sz="2400">
              <a:solidFill>
                <a:srgbClr val="1A1A1A"/>
              </a:solidFill>
              <a:latin typeface="Arial"/>
              <a:ea typeface="Arial"/>
              <a:cs typeface="Arial"/>
              <a:sym typeface="Arial"/>
            </a:endParaRPr>
          </a:p>
          <a:p>
            <a:pPr indent="0" lvl="0" marL="0" rtl="0" algn="just">
              <a:lnSpc>
                <a:spcPct val="115000"/>
              </a:lnSpc>
              <a:spcBef>
                <a:spcPts val="0"/>
              </a:spcBef>
              <a:spcAft>
                <a:spcPts val="0"/>
              </a:spcAft>
              <a:buNone/>
            </a:pPr>
            <a:r>
              <a:t/>
            </a:r>
            <a:endParaRPr sz="2400">
              <a:solidFill>
                <a:srgbClr val="1A1A1A"/>
              </a:solidFill>
              <a:latin typeface="Arial"/>
              <a:ea typeface="Arial"/>
              <a:cs typeface="Arial"/>
              <a:sym typeface="Arial"/>
            </a:endParaRPr>
          </a:p>
          <a:p>
            <a:pPr indent="0" lvl="0" marL="0" rtl="0" algn="l">
              <a:spcBef>
                <a:spcPts val="2200"/>
              </a:spcBef>
              <a:spcAft>
                <a:spcPts val="0"/>
              </a:spcAft>
              <a:buNone/>
            </a:pPr>
            <a:r>
              <a:rPr lang="zh-TW" sz="2600" u="sng">
                <a:solidFill>
                  <a:schemeClr val="hlink"/>
                </a:solidFill>
                <a:latin typeface="Arial"/>
                <a:ea typeface="Arial"/>
                <a:cs typeface="Arial"/>
                <a:sym typeface="Arial"/>
                <a:hlinkClick r:id="rId3"/>
              </a:rPr>
              <a:t>問卷連結</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7"/>
          <p:cNvSpPr txBox="1"/>
          <p:nvPr>
            <p:ph idx="1" type="body"/>
          </p:nvPr>
        </p:nvSpPr>
        <p:spPr>
          <a:xfrm>
            <a:off x="4013775" y="203200"/>
            <a:ext cx="5085600" cy="4613700"/>
          </a:xfrm>
          <a:prstGeom prst="rect">
            <a:avLst/>
          </a:prstGeom>
          <a:solidFill>
            <a:srgbClr val="FFF2CC"/>
          </a:solidFill>
          <a:ln>
            <a:noFill/>
          </a:ln>
        </p:spPr>
        <p:txBody>
          <a:bodyPr anchorCtr="0" anchor="ctr" bIns="26775" lIns="26775" spcFirstLastPara="1" rIns="26775" wrap="square" tIns="26775">
            <a:noAutofit/>
          </a:bodyPr>
          <a:lstStyle/>
          <a:p>
            <a:pPr indent="0" lvl="0" marL="0" marR="0" rtl="0" algn="l">
              <a:lnSpc>
                <a:spcPct val="115000"/>
              </a:lnSpc>
              <a:spcBef>
                <a:spcPts val="0"/>
              </a:spcBef>
              <a:spcAft>
                <a:spcPts val="0"/>
              </a:spcAft>
              <a:buClr>
                <a:srgbClr val="000000"/>
              </a:buClr>
              <a:buSzPts val="2400"/>
              <a:buFont typeface="Helvetica Neue"/>
              <a:buNone/>
            </a:pPr>
            <a:r>
              <a:rPr b="1" lang="zh-TW">
                <a:latin typeface="Arial"/>
                <a:ea typeface="Arial"/>
                <a:cs typeface="Arial"/>
                <a:sym typeface="Arial"/>
              </a:rPr>
              <a:t>9</a:t>
            </a:r>
            <a:r>
              <a:rPr b="1" i="0" lang="zh-TW" sz="1700" u="none" cap="none" strike="noStrike">
                <a:solidFill>
                  <a:srgbClr val="000000"/>
                </a:solidFill>
                <a:latin typeface="Arial"/>
                <a:ea typeface="Arial"/>
                <a:cs typeface="Arial"/>
                <a:sym typeface="Arial"/>
              </a:rPr>
              <a:t>.非監督式學習 (Unsupervised Learning)</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latin typeface="Arial"/>
                <a:ea typeface="Arial"/>
                <a:cs typeface="Arial"/>
                <a:sym typeface="Arial"/>
              </a:rPr>
              <a:t>	-</a:t>
            </a:r>
            <a:r>
              <a:rPr lang="zh-TW" sz="1400">
                <a:solidFill>
                  <a:schemeClr val="dk1"/>
                </a:solidFill>
                <a:latin typeface="Arial"/>
                <a:ea typeface="Arial"/>
                <a:cs typeface="Arial"/>
                <a:sym typeface="Arial"/>
              </a:rPr>
              <a:t>Introduction to unsupervised learning</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	-Dimension reduction</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	-Principal component analysis</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	-t-SNE</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	-K-means clustering</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	-Hierarchical clustering</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1"/>
              </a:buClr>
              <a:buSzPts val="2400"/>
              <a:buFont typeface="Helvetica Neue"/>
              <a:buNone/>
            </a:pPr>
            <a:r>
              <a:rPr b="1" i="0" lang="zh-TW" sz="1400" u="none" cap="none" strike="noStrike">
                <a:solidFill>
                  <a:schemeClr val="dk1"/>
                </a:solidFill>
                <a:latin typeface="Arial"/>
                <a:ea typeface="Arial"/>
                <a:cs typeface="Arial"/>
                <a:sym typeface="Arial"/>
              </a:rPr>
              <a:t>[</a:t>
            </a:r>
            <a:r>
              <a:rPr b="1" lang="zh-TW" sz="1400">
                <a:solidFill>
                  <a:schemeClr val="dk1"/>
                </a:solidFill>
                <a:latin typeface="Arial"/>
                <a:ea typeface="Arial"/>
                <a:cs typeface="Arial"/>
                <a:sym typeface="Arial"/>
              </a:rPr>
              <a:t>實作</a:t>
            </a:r>
            <a:r>
              <a:rPr b="1" i="0" lang="zh-TW" sz="1400" u="none" cap="none" strike="noStrike">
                <a:solidFill>
                  <a:schemeClr val="dk1"/>
                </a:solidFill>
                <a:latin typeface="Arial"/>
                <a:ea typeface="Arial"/>
                <a:cs typeface="Arial"/>
                <a:sym typeface="Arial"/>
              </a:rPr>
              <a:t>] </a:t>
            </a:r>
            <a:r>
              <a:rPr b="1" lang="zh-TW" sz="1400">
                <a:solidFill>
                  <a:schemeClr val="dk1"/>
                </a:solidFill>
                <a:latin typeface="Arial"/>
                <a:ea typeface="Arial"/>
                <a:cs typeface="Arial"/>
                <a:sym typeface="Arial"/>
              </a:rPr>
              <a:t>pca</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2400"/>
              <a:buFont typeface="Helvetica Neue"/>
              <a:buNone/>
            </a:pPr>
            <a:r>
              <a:rPr b="1" lang="zh-TW" sz="1400">
                <a:solidFill>
                  <a:schemeClr val="dk1"/>
                </a:solidFill>
                <a:latin typeface="Arial"/>
                <a:ea typeface="Arial"/>
                <a:cs typeface="Arial"/>
                <a:sym typeface="Arial"/>
              </a:rPr>
              <a:t>	[實作] t-SNE</a:t>
            </a:r>
            <a:endParaRPr b="1" sz="14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2400"/>
              <a:buFont typeface="Helvetica Neue"/>
              <a:buNone/>
            </a:pPr>
            <a:r>
              <a:rPr b="1" lang="zh-TW" sz="1400">
                <a:solidFill>
                  <a:schemeClr val="dk1"/>
                </a:solidFill>
                <a:latin typeface="Arial"/>
                <a:ea typeface="Arial"/>
                <a:cs typeface="Arial"/>
                <a:sym typeface="Arial"/>
              </a:rPr>
              <a:t>	[實作] K-means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2400"/>
              <a:buFont typeface="Helvetica Neue"/>
              <a:buNone/>
            </a:pPr>
            <a:r>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zh-TW" sz="1800">
                <a:solidFill>
                  <a:schemeClr val="dk1"/>
                </a:solidFill>
                <a:latin typeface="Arial"/>
                <a:ea typeface="Arial"/>
                <a:cs typeface="Arial"/>
                <a:sym typeface="Arial"/>
              </a:rPr>
              <a:t>10</a:t>
            </a:r>
            <a:r>
              <a:rPr b="1" i="0" lang="zh-TW" sz="1800" u="none" cap="none" strike="noStrike">
                <a:solidFill>
                  <a:schemeClr val="dk1"/>
                </a:solidFill>
                <a:latin typeface="Arial"/>
                <a:ea typeface="Arial"/>
                <a:cs typeface="Arial"/>
                <a:sym typeface="Arial"/>
              </a:rPr>
              <a:t>. </a:t>
            </a:r>
            <a:r>
              <a:rPr b="1" lang="zh-TW" sz="1800">
                <a:solidFill>
                  <a:schemeClr val="dk1"/>
                </a:solidFill>
                <a:latin typeface="Arial"/>
                <a:ea typeface="Arial"/>
                <a:cs typeface="Arial"/>
                <a:sym typeface="Arial"/>
              </a:rPr>
              <a:t>總結</a:t>
            </a:r>
            <a:r>
              <a:rPr b="1" i="0" lang="zh-TW" sz="1800" u="none" cap="none" strike="noStrike">
                <a:solidFill>
                  <a:schemeClr val="dk1"/>
                </a:solidFill>
                <a:latin typeface="Arial"/>
                <a:ea typeface="Arial"/>
                <a:cs typeface="Arial"/>
                <a:sym typeface="Arial"/>
              </a:rPr>
              <a:t> (</a:t>
            </a:r>
            <a:r>
              <a:rPr b="1" lang="zh-TW" sz="1800">
                <a:solidFill>
                  <a:schemeClr val="dk1"/>
                </a:solidFill>
                <a:latin typeface="Arial"/>
                <a:ea typeface="Arial"/>
                <a:cs typeface="Arial"/>
                <a:sym typeface="Arial"/>
              </a:rPr>
              <a:t>Summary</a:t>
            </a:r>
            <a:r>
              <a:rPr b="1" i="0" lang="zh-TW" sz="18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Helvetica Neue"/>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Helvetica Neue"/>
              <a:buNone/>
            </a:pPr>
            <a:r>
              <a:t/>
            </a:r>
            <a:endParaRPr b="1" i="0" sz="1400" u="none" cap="none" strike="noStrike">
              <a:solidFill>
                <a:schemeClr val="dk1"/>
              </a:solidFill>
              <a:latin typeface="Arial"/>
              <a:ea typeface="Arial"/>
              <a:cs typeface="Arial"/>
              <a:sym typeface="Arial"/>
            </a:endParaRPr>
          </a:p>
        </p:txBody>
      </p:sp>
      <p:cxnSp>
        <p:nvCxnSpPr>
          <p:cNvPr id="231" name="Google Shape;231;p47"/>
          <p:cNvCxnSpPr/>
          <p:nvPr/>
        </p:nvCxnSpPr>
        <p:spPr>
          <a:xfrm>
            <a:off x="6075" y="2836572"/>
            <a:ext cx="3909000" cy="14700"/>
          </a:xfrm>
          <a:prstGeom prst="straightConnector1">
            <a:avLst/>
          </a:prstGeom>
          <a:noFill/>
          <a:ln cap="flat" cmpd="sng" w="76200">
            <a:solidFill>
              <a:srgbClr val="FF9900"/>
            </a:solidFill>
            <a:prstDash val="solid"/>
            <a:round/>
            <a:headEnd len="sm" w="sm" type="none"/>
            <a:tailEnd len="sm" w="sm" type="none"/>
          </a:ln>
        </p:spPr>
      </p:cxnSp>
      <p:sp>
        <p:nvSpPr>
          <p:cNvPr id="232" name="Google Shape;232;p47"/>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8"/>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zh-TW"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238" name="Google Shape;238;p48"/>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TW" sz="2400">
                <a:solidFill>
                  <a:schemeClr val="dk1"/>
                </a:solidFill>
              </a:rPr>
              <a:t>為維護課程資料，courses中的檔案皆為read-only，如需修改請cp至自身環境中</a:t>
            </a:r>
            <a:endParaRPr sz="2400">
              <a:solidFill>
                <a:schemeClr val="dk1"/>
              </a:solidFill>
            </a:endParaRPr>
          </a:p>
          <a:p>
            <a:pPr indent="-381000" lvl="0" marL="457200" rtl="0" algn="l">
              <a:spcBef>
                <a:spcPts val="0"/>
              </a:spcBef>
              <a:spcAft>
                <a:spcPts val="0"/>
              </a:spcAft>
              <a:buClr>
                <a:schemeClr val="dk1"/>
              </a:buClr>
              <a:buSzPts val="2400"/>
              <a:buChar char="●"/>
            </a:pPr>
            <a:r>
              <a:rPr lang="zh-TW" sz="2400">
                <a:solidFill>
                  <a:schemeClr val="dk1"/>
                </a:solidFill>
              </a:rPr>
              <a:t>打開terminal，輸入</a:t>
            </a:r>
            <a:endParaRPr sz="2400">
              <a:solidFill>
                <a:schemeClr val="dk1"/>
              </a:solidFill>
            </a:endParaRPr>
          </a:p>
          <a:p>
            <a:pPr indent="0" lvl="0" marL="0" rtl="0" algn="l">
              <a:spcBef>
                <a:spcPts val="0"/>
              </a:spcBef>
              <a:spcAft>
                <a:spcPts val="0"/>
              </a:spcAft>
              <a:buClr>
                <a:schemeClr val="dk1"/>
              </a:buClr>
              <a:buSzPts val="2400"/>
              <a:buFont typeface="Arial"/>
              <a:buNone/>
            </a:pPr>
            <a:r>
              <a:t/>
            </a:r>
            <a:endParaRPr sz="2400">
              <a:solidFill>
                <a:schemeClr val="dk1"/>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courses-tpe/Machine_Learning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courses-hsi/Machine_Learning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courses-txg/Machine_Learning</a:t>
            </a:r>
            <a:r>
              <a:rPr lang="zh-TW" sz="2400">
                <a:solidFill>
                  <a:schemeClr val="dk1"/>
                </a:solidFill>
              </a:rPr>
              <a:t> </a:t>
            </a:r>
            <a:r>
              <a:rPr lang="zh-TW" sz="2400">
                <a:solidFill>
                  <a:srgbClr val="3C78D8"/>
                </a:solidFill>
              </a:rPr>
              <a:t>&lt;存放至本機的名稱&gt;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9"/>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a:t>
            </a:r>
            <a:r>
              <a:rPr b="1" lang="zh-TW" sz="3600"/>
              <a:t>9</a:t>
            </a:r>
            <a:r>
              <a:rPr b="1" i="0" lang="zh-TW" sz="3600" u="none" cap="none" strike="noStrike">
                <a:solidFill>
                  <a:srgbClr val="56BADC"/>
                </a:solidFill>
                <a:latin typeface="Arial"/>
                <a:ea typeface="Arial"/>
                <a:cs typeface="Arial"/>
                <a:sym typeface="Arial"/>
              </a:rPr>
              <a:t>   非監督式學習 (Unsupervised learning)</a:t>
            </a:r>
            <a:endParaRPr b="1" i="0" sz="3600" u="none" cap="none" strike="noStrike">
              <a:solidFill>
                <a:srgbClr val="56BADC"/>
              </a:solidFill>
              <a:latin typeface="Arial"/>
              <a:ea typeface="Arial"/>
              <a:cs typeface="Arial"/>
              <a:sym typeface="Arial"/>
            </a:endParaRPr>
          </a:p>
        </p:txBody>
      </p:sp>
      <p:sp>
        <p:nvSpPr>
          <p:cNvPr id="244" name="Google Shape;244;p49"/>
          <p:cNvSpPr txBox="1"/>
          <p:nvPr/>
        </p:nvSpPr>
        <p:spPr>
          <a:xfrm>
            <a:off x="2686950" y="3844125"/>
            <a:ext cx="5591100" cy="88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範例程式(example)的檔名會以</a:t>
            </a:r>
            <a:r>
              <a:rPr b="1" i="0" lang="zh-TW" sz="1400" u="none" cap="none" strike="noStrike">
                <a:solidFill>
                  <a:srgbClr val="0000FF"/>
                </a:solidFill>
                <a:latin typeface="Arial"/>
                <a:ea typeface="Arial"/>
                <a:cs typeface="Arial"/>
                <a:sym typeface="Arial"/>
              </a:rPr>
              <a:t>藍色字體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練習(exercise)的檔案以</a:t>
            </a:r>
            <a:r>
              <a:rPr b="1" i="0" lang="zh-TW" sz="1400" u="none" cap="none" strike="noStrike">
                <a:solidFill>
                  <a:srgbClr val="FF0000"/>
                </a:solidFill>
                <a:latin typeface="Arial"/>
                <a:ea typeface="Arial"/>
                <a:cs typeface="Arial"/>
                <a:sym typeface="Arial"/>
              </a:rPr>
              <a:t>紅色字體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09-1: Introduction to unsupervised learning</a:t>
            </a:r>
            <a:endParaRPr b="1" i="0" sz="2400" u="none" cap="none" strike="noStrike">
              <a:solidFill>
                <a:schemeClr val="dk1"/>
              </a:solidFill>
              <a:latin typeface="Arial"/>
              <a:ea typeface="Arial"/>
              <a:cs typeface="Arial"/>
              <a:sym typeface="Arial"/>
            </a:endParaRPr>
          </a:p>
        </p:txBody>
      </p:sp>
      <p:pic>
        <p:nvPicPr>
          <p:cNvPr id="250" name="Google Shape;250;p50"/>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51" name="Google Shape;251;p50" title="09 1 unsupervised">
            <a:hlinkClick r:id="rId4"/>
          </p:cNvPr>
          <p:cNvPicPr preferRelativeResize="0"/>
          <p:nvPr/>
        </p:nvPicPr>
        <p:blipFill>
          <a:blip r:embed="rId5">
            <a:alphaModFix/>
          </a:blip>
          <a:stretch>
            <a:fillRect/>
          </a:stretch>
        </p:blipFill>
        <p:spPr>
          <a:xfrm>
            <a:off x="2286000" y="1246344"/>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09-2: Dimension reduction</a:t>
            </a:r>
            <a:endParaRPr b="1" i="0" sz="2400" u="none" cap="none" strike="noStrike">
              <a:solidFill>
                <a:schemeClr val="dk1"/>
              </a:solidFill>
              <a:latin typeface="Arial"/>
              <a:ea typeface="Arial"/>
              <a:cs typeface="Arial"/>
              <a:sym typeface="Arial"/>
            </a:endParaRPr>
          </a:p>
        </p:txBody>
      </p:sp>
      <p:pic>
        <p:nvPicPr>
          <p:cNvPr id="257" name="Google Shape;257;p5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58" name="Google Shape;258;p51" title="09 2 dim red">
            <a:hlinkClick r:id="rId4"/>
          </p:cNvPr>
          <p:cNvPicPr preferRelativeResize="0"/>
          <p:nvPr/>
        </p:nvPicPr>
        <p:blipFill>
          <a:blip r:embed="rId5">
            <a:alphaModFix/>
          </a:blip>
          <a:stretch>
            <a:fillRect/>
          </a:stretch>
        </p:blipFill>
        <p:spPr>
          <a:xfrm>
            <a:off x="2286000" y="1160619"/>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09-3: Principal component analysis</a:t>
            </a:r>
            <a:endParaRPr b="1" i="0" sz="2400" u="none" cap="none" strike="noStrike">
              <a:solidFill>
                <a:schemeClr val="dk1"/>
              </a:solidFill>
              <a:latin typeface="Arial"/>
              <a:ea typeface="Arial"/>
              <a:cs typeface="Arial"/>
              <a:sym typeface="Arial"/>
            </a:endParaRPr>
          </a:p>
        </p:txBody>
      </p:sp>
      <p:pic>
        <p:nvPicPr>
          <p:cNvPr id="264" name="Google Shape;264;p5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65" name="Google Shape;265;p52" title="09 3 pca">
            <a:hlinkClick r:id="rId4"/>
          </p:cNvPr>
          <p:cNvPicPr preferRelativeResize="0"/>
          <p:nvPr/>
        </p:nvPicPr>
        <p:blipFill>
          <a:blip r:embed="rId5">
            <a:alphaModFix/>
          </a:blip>
          <a:stretch>
            <a:fillRect/>
          </a:stretch>
        </p:blipFill>
        <p:spPr>
          <a:xfrm>
            <a:off x="2286000" y="1171319"/>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09-4: t-SNE</a:t>
            </a:r>
            <a:endParaRPr b="1" i="0" sz="2400" u="none" cap="none" strike="noStrike">
              <a:solidFill>
                <a:schemeClr val="dk1"/>
              </a:solidFill>
              <a:latin typeface="Arial"/>
              <a:ea typeface="Arial"/>
              <a:cs typeface="Arial"/>
              <a:sym typeface="Arial"/>
            </a:endParaRPr>
          </a:p>
        </p:txBody>
      </p:sp>
      <p:pic>
        <p:nvPicPr>
          <p:cNvPr id="271" name="Google Shape;271;p5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72" name="Google Shape;272;p53" title="09 4 tsne">
            <a:hlinkClick r:id="rId4"/>
          </p:cNvPr>
          <p:cNvPicPr preferRelativeResize="0"/>
          <p:nvPr/>
        </p:nvPicPr>
        <p:blipFill>
          <a:blip r:embed="rId5">
            <a:alphaModFix/>
          </a:blip>
          <a:stretch>
            <a:fillRect/>
          </a:stretch>
        </p:blipFill>
        <p:spPr>
          <a:xfrm>
            <a:off x="2286000" y="1171319"/>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