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Helvetica Neue"/>
      <p:regular r:id="rId29"/>
      <p:bold r:id="rId30"/>
      <p:italic r:id="rId31"/>
      <p:boldItalic r:id="rId32"/>
    </p:embeddedFont>
    <p:embeddedFont>
      <p:font typeface="Helvetica Neue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schemas.openxmlformats.org/officeDocument/2006/relationships/font" Target="fonts/HelveticaNeueLight-regular.fnt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35" Type="http://schemas.openxmlformats.org/officeDocument/2006/relationships/font" Target="fonts/HelveticaNeueLight-italic.fntdata"/><Relationship Id="rId12" Type="http://schemas.openxmlformats.org/officeDocument/2006/relationships/slide" Target="slides/slide6.xml"/><Relationship Id="rId34" Type="http://schemas.openxmlformats.org/officeDocument/2006/relationships/font" Target="fonts/HelveticaNeue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HelveticaNeue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0876ab78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50876ab785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0876ab78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50876ab785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0876ab78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50876ab785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0876ab78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50876ab785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0876ab78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50876ab785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0876ab78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50876ab785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0876ab78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50876ab785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0876ab78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0876ab785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0876ab78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50876ab785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0876ab78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50876ab785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0876ab78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50876ab785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0876ab78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50876ab785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0876ab78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50876ab785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0876ab7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50876ab78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0876ab7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50876ab78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876ab78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50876ab78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0876ab78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50876ab78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1562850"/>
            <a:ext cx="8520600" cy="20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1A1A1A"/>
              </a:buClr>
              <a:buSzPts val="5200"/>
              <a:buFont typeface="Arial"/>
              <a:buNone/>
              <a:defRPr b="0" i="0" sz="5200" u="none" cap="none" strike="noStrike">
                <a:solidFill>
                  <a:srgbClr val="1A1A1A"/>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3652400"/>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2" name="Google Shape;42;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57" name="Shape 57"/>
        <p:cNvGrpSpPr/>
        <p:nvPr/>
      </p:nvGrpSpPr>
      <p:grpSpPr>
        <a:xfrm>
          <a:off x="0" y="0"/>
          <a:ext cx="0" cy="0"/>
          <a:chOff x="0" y="0"/>
          <a:chExt cx="0" cy="0"/>
        </a:xfrm>
      </p:grpSpPr>
      <p:sp>
        <p:nvSpPr>
          <p:cNvPr id="58" name="Google Shape;58;p14"/>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59" name="Google Shape;59;p14"/>
          <p:cNvSpPr/>
          <p:nvPr/>
        </p:nvSpPr>
        <p:spPr>
          <a:xfrm>
            <a:off x="7631260" y="4869421"/>
            <a:ext cx="1461635" cy="1930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61" name="Shape 61"/>
        <p:cNvGrpSpPr/>
        <p:nvPr/>
      </p:nvGrpSpPr>
      <p:grpSpPr>
        <a:xfrm>
          <a:off x="0" y="0"/>
          <a:ext cx="0" cy="0"/>
          <a:chOff x="0" y="0"/>
          <a:chExt cx="0" cy="0"/>
        </a:xfrm>
      </p:grpSpPr>
      <p:sp>
        <p:nvSpPr>
          <p:cNvPr id="62" name="Google Shape;62;p15"/>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3" name="Google Shape;63;p15"/>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15"/>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descr="影像" id="65" name="Google Shape;65;p15"/>
          <p:cNvSpPr/>
          <p:nvPr/>
        </p:nvSpPr>
        <p:spPr>
          <a:xfrm>
            <a:off x="6438263" y="131823"/>
            <a:ext cx="2715223" cy="1356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影像" id="66" name="Google Shape;66;p15"/>
          <p:cNvSpPr/>
          <p:nvPr/>
        </p:nvSpPr>
        <p:spPr>
          <a:xfrm>
            <a:off x="-41394" y="531591"/>
            <a:ext cx="1998515" cy="9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影像" id="67" name="Google Shape;67;p15"/>
          <p:cNvSpPr/>
          <p:nvPr/>
        </p:nvSpPr>
        <p:spPr>
          <a:xfrm>
            <a:off x="133305" y="106283"/>
            <a:ext cx="1787485" cy="2361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影像" id="68" name="Google Shape;68;p15"/>
          <p:cNvSpPr/>
          <p:nvPr/>
        </p:nvSpPr>
        <p:spPr>
          <a:xfrm>
            <a:off x="5892910" y="1022686"/>
            <a:ext cx="406181" cy="25015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70" name="Shape 70"/>
        <p:cNvGrpSpPr/>
        <p:nvPr/>
      </p:nvGrpSpPr>
      <p:grpSpPr>
        <a:xfrm>
          <a:off x="0" y="0"/>
          <a:ext cx="0" cy="0"/>
          <a:chOff x="0" y="0"/>
          <a:chExt cx="0" cy="0"/>
        </a:xfrm>
      </p:grpSpPr>
      <p:sp>
        <p:nvSpPr>
          <p:cNvPr id="71" name="Google Shape;71;p16"/>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72" name="Google Shape;72;p16"/>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sp>
        <p:nvSpPr>
          <p:cNvPr descr="影像" id="73" name="Google Shape;73;p16"/>
          <p:cNvSpPr/>
          <p:nvPr/>
        </p:nvSpPr>
        <p:spPr>
          <a:xfrm>
            <a:off x="2583634" y="852711"/>
            <a:ext cx="3976664" cy="34380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75" name="Shape 75"/>
        <p:cNvGrpSpPr/>
        <p:nvPr/>
      </p:nvGrpSpPr>
      <p:grpSpPr>
        <a:xfrm>
          <a:off x="0" y="0"/>
          <a:ext cx="0" cy="0"/>
          <a:chOff x="0" y="0"/>
          <a:chExt cx="0" cy="0"/>
        </a:xfrm>
      </p:grpSpPr>
      <p:sp>
        <p:nvSpPr>
          <p:cNvPr id="76" name="Google Shape;76;p17"/>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7" name="Google Shape;77;p17"/>
          <p:cNvGrpSpPr/>
          <p:nvPr/>
        </p:nvGrpSpPr>
        <p:grpSpPr>
          <a:xfrm>
            <a:off x="1075372" y="2889512"/>
            <a:ext cx="6521640" cy="17325"/>
            <a:chOff x="0" y="0"/>
            <a:chExt cx="17391040" cy="46200"/>
          </a:xfrm>
        </p:grpSpPr>
        <p:sp>
          <p:nvSpPr>
            <p:cNvPr id="78" name="Google Shape;78;p17"/>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79" name="Google Shape;79;p17"/>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0" name="Google Shape;80;p17"/>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81" name="Google Shape;81;p17"/>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82" name="Google Shape;82;p17"/>
          <p:cNvSpPr/>
          <p:nvPr/>
        </p:nvSpPr>
        <p:spPr>
          <a:xfrm>
            <a:off x="7631260" y="4869421"/>
            <a:ext cx="1461635" cy="1930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84" name="Shape 84"/>
        <p:cNvGrpSpPr/>
        <p:nvPr/>
      </p:nvGrpSpPr>
      <p:grpSpPr>
        <a:xfrm>
          <a:off x="0" y="0"/>
          <a:ext cx="0" cy="0"/>
          <a:chOff x="0" y="0"/>
          <a:chExt cx="0" cy="0"/>
        </a:xfrm>
      </p:grpSpPr>
      <p:sp>
        <p:nvSpPr>
          <p:cNvPr id="85" name="Google Shape;85;p1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6" name="Google Shape;86;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87" name="Shape 87"/>
        <p:cNvGrpSpPr/>
        <p:nvPr/>
      </p:nvGrpSpPr>
      <p:grpSpPr>
        <a:xfrm>
          <a:off x="0" y="0"/>
          <a:ext cx="0" cy="0"/>
          <a:chOff x="0" y="0"/>
          <a:chExt cx="0" cy="0"/>
        </a:xfrm>
      </p:grpSpPr>
      <p:sp>
        <p:nvSpPr>
          <p:cNvPr id="88" name="Google Shape;88;p1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9" name="Google Shape;89;p19"/>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90" name="Google Shape;90;p19"/>
          <p:cNvGrpSpPr/>
          <p:nvPr/>
        </p:nvGrpSpPr>
        <p:grpSpPr>
          <a:xfrm>
            <a:off x="-17450" y="5084396"/>
            <a:ext cx="9178922" cy="59063"/>
            <a:chOff x="0" y="0"/>
            <a:chExt cx="24477125" cy="157500"/>
          </a:xfrm>
        </p:grpSpPr>
        <p:sp>
          <p:nvSpPr>
            <p:cNvPr id="91" name="Google Shape;91;p19"/>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2" name="Google Shape;92;p19"/>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3" name="Google Shape;93;p19"/>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94" name="Google Shape;94;p19"/>
          <p:cNvSpPr/>
          <p:nvPr/>
        </p:nvSpPr>
        <p:spPr>
          <a:xfrm>
            <a:off x="-41394" y="4351927"/>
            <a:ext cx="1544781" cy="7391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9"/>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96" name="Google Shape;96;p19"/>
          <p:cNvSpPr/>
          <p:nvPr/>
        </p:nvSpPr>
        <p:spPr>
          <a:xfrm>
            <a:off x="7631260" y="4869421"/>
            <a:ext cx="1461635" cy="1930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98" name="Shape 98"/>
        <p:cNvGrpSpPr/>
        <p:nvPr/>
      </p:nvGrpSpPr>
      <p:grpSpPr>
        <a:xfrm>
          <a:off x="0" y="0"/>
          <a:ext cx="0" cy="0"/>
          <a:chOff x="0" y="0"/>
          <a:chExt cx="0" cy="0"/>
        </a:xfrm>
      </p:grpSpPr>
      <p:sp>
        <p:nvSpPr>
          <p:cNvPr id="99" name="Google Shape;99;p20"/>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0" name="Google Shape;100;p20"/>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1" name="Google Shape;101;p20"/>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2" name="Google Shape;102;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03" name="Shape 103"/>
        <p:cNvGrpSpPr/>
        <p:nvPr/>
      </p:nvGrpSpPr>
      <p:grpSpPr>
        <a:xfrm>
          <a:off x="0" y="0"/>
          <a:ext cx="0" cy="0"/>
          <a:chOff x="0" y="0"/>
          <a:chExt cx="0" cy="0"/>
        </a:xfrm>
      </p:grpSpPr>
      <p:sp>
        <p:nvSpPr>
          <p:cNvPr id="104" name="Google Shape;104;p21"/>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5" name="Google Shape;105;p21"/>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6" name="Google Shape;106;p21"/>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7" name="Google Shape;107;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nvSpPr>
        <p:spPr>
          <a:xfrm>
            <a:off x="2192025" y="813500"/>
            <a:ext cx="5226600" cy="2501100"/>
          </a:xfrm>
          <a:prstGeom prst="rect">
            <a:avLst/>
          </a:prstGeom>
          <a:noFill/>
          <a:ln>
            <a:noFill/>
          </a:ln>
        </p:spPr>
        <p:txBody>
          <a:bodyPr anchorCtr="0" anchor="ctr" bIns="91425" lIns="91425" spcFirstLastPara="1" rIns="91425" wrap="square" tIns="91425">
            <a:noAutofit/>
          </a:bodyPr>
          <a:lstStyle/>
          <a:p>
            <a:pPr indent="784860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rPr b="0" i="0" lang="zh-TW" sz="1800" u="none" cap="none" strike="noStrike">
                <a:solidFill>
                  <a:srgbClr val="1A1A1A"/>
                </a:solidFill>
                <a:latin typeface="Arial"/>
                <a:ea typeface="Arial"/>
                <a:cs typeface="Arial"/>
                <a:sym typeface="Arial"/>
              </a:rPr>
              <a:t>「版權聲明頁」</a:t>
            </a:r>
            <a:endParaRPr b="0" i="0" sz="1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zh-TW" sz="13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1A1A1A"/>
              </a:solidFill>
              <a:latin typeface="Arial"/>
              <a:ea typeface="Arial"/>
              <a:cs typeface="Arial"/>
              <a:sym typeface="Arial"/>
            </a:endParaRPr>
          </a:p>
        </p:txBody>
      </p:sp>
      <p:sp>
        <p:nvSpPr>
          <p:cNvPr id="14" name="Google Shape;14;p3"/>
          <p:cNvSpPr txBox="1"/>
          <p:nvPr/>
        </p:nvSpPr>
        <p:spPr>
          <a:xfrm>
            <a:off x="4047325" y="4337825"/>
            <a:ext cx="1331400" cy="21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 台灣人工智慧學校</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08" name="Shape 108"/>
        <p:cNvGrpSpPr/>
        <p:nvPr/>
      </p:nvGrpSpPr>
      <p:grpSpPr>
        <a:xfrm>
          <a:off x="0" y="0"/>
          <a:ext cx="0" cy="0"/>
          <a:chOff x="0" y="0"/>
          <a:chExt cx="0" cy="0"/>
        </a:xfrm>
      </p:grpSpPr>
      <p:sp>
        <p:nvSpPr>
          <p:cNvPr id="109" name="Google Shape;109;p22"/>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0" name="Google Shape;110;p22"/>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1" name="Google Shape;111;p22"/>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2" name="Google Shape;112;p22"/>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13" name="Shape 113"/>
        <p:cNvGrpSpPr/>
        <p:nvPr/>
      </p:nvGrpSpPr>
      <p:grpSpPr>
        <a:xfrm>
          <a:off x="0" y="0"/>
          <a:ext cx="0" cy="0"/>
          <a:chOff x="0" y="0"/>
          <a:chExt cx="0" cy="0"/>
        </a:xfrm>
      </p:grpSpPr>
      <p:sp>
        <p:nvSpPr>
          <p:cNvPr id="114" name="Google Shape;114;p23"/>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5" name="Google Shape;115;p23"/>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6" name="Google Shape;116;p23"/>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7" name="Google Shape;117;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18" name="Shape 118"/>
        <p:cNvGrpSpPr/>
        <p:nvPr/>
      </p:nvGrpSpPr>
      <p:grpSpPr>
        <a:xfrm>
          <a:off x="0" y="0"/>
          <a:ext cx="0" cy="0"/>
          <a:chOff x="0" y="0"/>
          <a:chExt cx="0" cy="0"/>
        </a:xfrm>
      </p:grpSpPr>
      <p:sp>
        <p:nvSpPr>
          <p:cNvPr id="119" name="Google Shape;119;p24"/>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0" name="Google Shape;120;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1042350" y="2987200"/>
            <a:ext cx="6568500" cy="1621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56BADC"/>
              </a:buClr>
              <a:buSzPts val="4800"/>
              <a:buFont typeface="Arial"/>
              <a:buNone/>
              <a:defRPr b="0" i="0" sz="48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 name="Google Shape;19;p5"/>
          <p:cNvSpPr txBox="1"/>
          <p:nvPr>
            <p:ph idx="1" type="subTitle"/>
          </p:nvPr>
        </p:nvSpPr>
        <p:spPr>
          <a:xfrm>
            <a:off x="1104200" y="2045700"/>
            <a:ext cx="6043500" cy="7839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2"/>
              </a:buClr>
              <a:buSzPts val="1800"/>
              <a:buFont typeface="Arial"/>
              <a:buNone/>
              <a:defRPr b="1" i="0" sz="1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6"/>
          <p:cNvSpPr txBox="1"/>
          <p:nvPr>
            <p:ph idx="1" type="body"/>
          </p:nvPr>
        </p:nvSpPr>
        <p:spPr>
          <a:xfrm>
            <a:off x="311700" y="102922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 name="Google Shape;22;p6"/>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7"/>
          <p:cNvSpPr txBox="1"/>
          <p:nvPr>
            <p:ph idx="1" type="body"/>
          </p:nvPr>
        </p:nvSpPr>
        <p:spPr>
          <a:xfrm>
            <a:off x="3117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 name="Google Shape;25;p7"/>
          <p:cNvSpPr txBox="1"/>
          <p:nvPr>
            <p:ph idx="2" type="body"/>
          </p:nvPr>
        </p:nvSpPr>
        <p:spPr>
          <a:xfrm>
            <a:off x="48324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6" name="Google Shape;26;p7"/>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7" name="Shape 27"/>
        <p:cNvGrpSpPr/>
        <p:nvPr/>
      </p:nvGrpSpPr>
      <p:grpSpPr>
        <a:xfrm>
          <a:off x="0" y="0"/>
          <a:ext cx="0" cy="0"/>
          <a:chOff x="0" y="0"/>
          <a:chExt cx="0" cy="0"/>
        </a:xfrm>
      </p:grpSpPr>
      <p:sp>
        <p:nvSpPr>
          <p:cNvPr id="28" name="Google Shape;28;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4" name="Google Shape;34;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5" name="Google Shape;35;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 name="Shape 46"/>
        <p:cNvGrpSpPr/>
        <p:nvPr/>
      </p:nvGrpSpPr>
      <p:grpSpPr>
        <a:xfrm>
          <a:off x="0" y="0"/>
          <a:ext cx="0" cy="0"/>
          <a:chOff x="0" y="0"/>
          <a:chExt cx="0" cy="0"/>
        </a:xfrm>
      </p:grpSpPr>
      <p:sp>
        <p:nvSpPr>
          <p:cNvPr id="47" name="Google Shape;47;p1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8" name="Google Shape;48;p13"/>
          <p:cNvGrpSpPr/>
          <p:nvPr/>
        </p:nvGrpSpPr>
        <p:grpSpPr>
          <a:xfrm>
            <a:off x="-17450" y="5084396"/>
            <a:ext cx="9178922" cy="59063"/>
            <a:chOff x="0" y="0"/>
            <a:chExt cx="24477125" cy="157500"/>
          </a:xfrm>
        </p:grpSpPr>
        <p:sp>
          <p:nvSpPr>
            <p:cNvPr id="49" name="Google Shape;49;p13"/>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13"/>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13"/>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52" name="Google Shape;52;p13"/>
          <p:cNvSpPr/>
          <p:nvPr/>
        </p:nvSpPr>
        <p:spPr>
          <a:xfrm>
            <a:off x="-41394" y="4351927"/>
            <a:ext cx="1544781" cy="7391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13"/>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54" name="Google Shape;54;p13"/>
          <p:cNvSpPr/>
          <p:nvPr/>
        </p:nvSpPr>
        <p:spPr>
          <a:xfrm>
            <a:off x="7631260" y="4869421"/>
            <a:ext cx="1461635" cy="1930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6" name="Google Shape;56;p1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R8GfHT2YYPFM3m2s41vjuEf0FB-eumgt/view?usp=sharing" TargetMode="External"/><Relationship Id="rId4" Type="http://schemas.openxmlformats.org/officeDocument/2006/relationships/hyperlink" Target="https://drive.google.com/file/d/1JIVR4OvTNxP4v2pVDRk1Qe9vN7aHlmbk/view?usp=sharing" TargetMode="External"/><Relationship Id="rId5" Type="http://schemas.openxmlformats.org/officeDocument/2006/relationships/hyperlink" Target="https://www.youtube.com/playlist?list=PL1f_B9coMEeB9vVZLAVVY99Q6jUyMxxZ-"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hyperlink" Target="http://www.youtube.com/watch?v=nIVemov8Thw" TargetMode="External"/><Relationship Id="rId5"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hyperlink" Target="http://www.youtube.com/watch?v=Z5Iemf6DEPs" TargetMode="External"/><Relationship Id="rId5"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hyperlink" Target="http://www.youtube.com/watch?v=8Wn2jTR7YUw" TargetMode="External"/><Relationship Id="rId5"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hyperlink" Target="http://www.youtube.com/watch?v=H7_ntQWMmX0" TargetMode="External"/><Relationship Id="rId5"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hyperlink" Target="http://www.youtube.com/watch?v=BL-KCFlCqFI" TargetMode="External"/><Relationship Id="rId5"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hyperlink" Target="http://www.youtube.com/watch?v=8fzVJF3QVPU" TargetMode="External"/><Relationship Id="rId5"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hyperlink" Target="http://www.youtube.com/watch?v=KYsGo0T8G8I" TargetMode="External"/><Relationship Id="rId5"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 Id="rId4" Type="http://schemas.openxmlformats.org/officeDocument/2006/relationships/hyperlink" Target="http://www.youtube.com/watch?v=NQWrBIhl3L0" TargetMode="External"/><Relationship Id="rId5"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jpg"/><Relationship Id="rId4" Type="http://schemas.openxmlformats.org/officeDocument/2006/relationships/hyperlink" Target="http://www.youtube.com/watch?v=nRjpNcW3BiA" TargetMode="External"/><Relationship Id="rId5"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jpg"/><Relationship Id="rId4" Type="http://schemas.openxmlformats.org/officeDocument/2006/relationships/hyperlink" Target="http://www.youtube.com/watch?v=93BIDobkD5A" TargetMode="External"/><Relationship Id="rId5"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jpg"/><Relationship Id="rId4" Type="http://schemas.openxmlformats.org/officeDocument/2006/relationships/hyperlink" Target="http://www.youtube.com/watch?v=yPvy4TYKfDg" TargetMode="External"/><Relationship Id="rId5"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jpg"/><Relationship Id="rId4" Type="http://schemas.openxmlformats.org/officeDocument/2006/relationships/hyperlink" Target="http://www.youtube.com/watch?v=xhco00IhgbY" TargetMode="External"/><Relationship Id="rId5"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jpg"/><Relationship Id="rId4" Type="http://schemas.openxmlformats.org/officeDocument/2006/relationships/hyperlink" Target="http://www.youtube.com/watch?v=HpVoTynCQr4" TargetMode="External"/><Relationship Id="rId5"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jpg"/><Relationship Id="rId4" Type="http://schemas.openxmlformats.org/officeDocument/2006/relationships/hyperlink" Target="http://www.youtube.com/watch?v=MeeaWxaINCk" TargetMode="External"/><Relationship Id="rId5"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hyperlink" Target="http://www.youtube.com/watch?v=Av6SZfF8JxM" TargetMode="External"/><Relationship Id="rId5"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hyperlink" Target="http://www.youtube.com/watch?v=_yKlPgjb2Ow" TargetMode="External"/><Relationship Id="rId5"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hyperlink" Target="http://www.youtube.com/watch?v=F-WODjyFxJI" TargetMode="External"/><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hyperlink" Target="http://www.youtube.com/watch?v=-dKgR20Nz-s" TargetMode="External"/><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ctrTitle"/>
          </p:nvPr>
        </p:nvSpPr>
        <p:spPr>
          <a:xfrm>
            <a:off x="311708" y="1577225"/>
            <a:ext cx="8520600" cy="205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A1A1A"/>
              </a:buClr>
              <a:buSzPts val="5200"/>
              <a:buFont typeface="Arial"/>
              <a:buNone/>
            </a:pPr>
            <a:r>
              <a:rPr b="1" i="0" lang="zh-TW" sz="3600" u="none" cap="none" strike="noStrike">
                <a:solidFill>
                  <a:srgbClr val="222222"/>
                </a:solidFill>
                <a:highlight>
                  <a:srgbClr val="FFFFFF"/>
                </a:highlight>
                <a:latin typeface="Arial"/>
                <a:ea typeface="Arial"/>
                <a:cs typeface="Arial"/>
                <a:sym typeface="Arial"/>
              </a:rPr>
              <a:t>機器學習基礎與演算法</a:t>
            </a:r>
            <a:endParaRPr b="1" i="0" sz="3600" u="none" cap="none" strike="noStrike">
              <a:solidFill>
                <a:srgbClr val="1A1A1A"/>
              </a:solidFill>
              <a:latin typeface="Arial"/>
              <a:ea typeface="Arial"/>
              <a:cs typeface="Arial"/>
              <a:sym typeface="Arial"/>
            </a:endParaRPr>
          </a:p>
        </p:txBody>
      </p:sp>
      <p:sp>
        <p:nvSpPr>
          <p:cNvPr id="128" name="Google Shape;128;p26"/>
          <p:cNvSpPr txBox="1"/>
          <p:nvPr>
            <p:ph idx="1" type="subTitle"/>
          </p:nvPr>
        </p:nvSpPr>
        <p:spPr>
          <a:xfrm>
            <a:off x="2237800" y="3007500"/>
            <a:ext cx="8520600" cy="167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Arial"/>
              <a:buNone/>
            </a:pPr>
            <a:r>
              <a:rPr b="0" i="0" lang="zh-TW" sz="2800" u="none" cap="none" strike="noStrike">
                <a:solidFill>
                  <a:schemeClr val="dk2"/>
                </a:solidFill>
                <a:latin typeface="Arial"/>
                <a:ea typeface="Arial"/>
                <a:cs typeface="Arial"/>
                <a:sym typeface="Arial"/>
              </a:rPr>
              <a:t>Chapter 1   機器學習概論</a:t>
            </a:r>
            <a:endParaRPr b="0" i="0" sz="2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800"/>
              <a:buFont typeface="Arial"/>
              <a:buNone/>
            </a:pPr>
            <a:r>
              <a:rPr lang="zh-TW"/>
              <a:t>Chapter 2   迴歸(Linear Regression)</a:t>
            </a:r>
            <a:endParaRPr/>
          </a:p>
          <a:p>
            <a:pPr indent="0" lvl="0" marL="0" marR="0" rtl="0" algn="l">
              <a:lnSpc>
                <a:spcPct val="100000"/>
              </a:lnSpc>
              <a:spcBef>
                <a:spcPts val="0"/>
              </a:spcBef>
              <a:spcAft>
                <a:spcPts val="0"/>
              </a:spcAft>
              <a:buClr>
                <a:schemeClr val="dk2"/>
              </a:buClr>
              <a:buSzPts val="2800"/>
              <a:buFont typeface="Arial"/>
              <a:buNone/>
            </a:pPr>
            <a:r>
              <a:rPr b="0" i="0" lang="zh-TW" sz="2800" u="none" cap="none" strike="noStrike">
                <a:solidFill>
                  <a:schemeClr val="dk2"/>
                </a:solidFill>
                <a:latin typeface="Arial"/>
                <a:ea typeface="Arial"/>
                <a:cs typeface="Arial"/>
                <a:sym typeface="Arial"/>
              </a:rPr>
              <a:t>   </a:t>
            </a:r>
            <a:br>
              <a:rPr b="0" i="0" lang="zh-TW" sz="2800" u="none" cap="none" strike="noStrike">
                <a:solidFill>
                  <a:schemeClr val="dk2"/>
                </a:solidFill>
                <a:latin typeface="Arial"/>
                <a:ea typeface="Arial"/>
                <a:cs typeface="Arial"/>
                <a:sym typeface="Arial"/>
              </a:rPr>
            </a:br>
            <a:r>
              <a:rPr b="0" i="0" lang="zh-TW" sz="2800" u="none" cap="none" strike="noStrike">
                <a:solidFill>
                  <a:schemeClr val="dk2"/>
                </a:solidFill>
                <a:latin typeface="Arial"/>
                <a:ea typeface="Arial"/>
                <a:cs typeface="Arial"/>
                <a:sym typeface="Arial"/>
              </a:rPr>
              <a:t> </a:t>
            </a:r>
            <a:endParaRPr b="0" i="0" sz="2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p:txBody>
      </p:sp>
      <p:sp>
        <p:nvSpPr>
          <p:cNvPr id="129" name="Google Shape;129;p26"/>
          <p:cNvSpPr txBox="1"/>
          <p:nvPr/>
        </p:nvSpPr>
        <p:spPr>
          <a:xfrm>
            <a:off x="104775" y="4152473"/>
            <a:ext cx="8429700" cy="2280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lang="zh-TW" sz="1800" u="sng">
                <a:solidFill>
                  <a:schemeClr val="hlink"/>
                </a:solidFill>
                <a:hlinkClick r:id="rId3"/>
              </a:rPr>
              <a:t>講師投影片chapter 1</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zh-TW" sz="1800" u="sng">
                <a:solidFill>
                  <a:schemeClr val="hlink"/>
                </a:solidFill>
                <a:hlinkClick r:id="rId4"/>
              </a:rPr>
              <a:t>講師投影片chapter 2</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zh-TW" sz="1800" u="sng">
                <a:solidFill>
                  <a:schemeClr val="hlink"/>
                </a:solidFill>
                <a:hlinkClick r:id="rId5"/>
              </a:rPr>
              <a:t>影片播放清單</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02-2: Quiz</a:t>
            </a:r>
            <a:endParaRPr b="1" i="0" sz="2400" u="none" cap="none" strike="noStrike">
              <a:solidFill>
                <a:schemeClr val="dk1"/>
              </a:solidFill>
              <a:latin typeface="Arial"/>
              <a:ea typeface="Arial"/>
              <a:cs typeface="Arial"/>
              <a:sym typeface="Arial"/>
            </a:endParaRPr>
          </a:p>
        </p:txBody>
      </p:sp>
      <p:pic>
        <p:nvPicPr>
          <p:cNvPr id="191" name="Google Shape;191;p35"/>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92" name="Google Shape;192;p35" title="02 2 quiz residual">
            <a:hlinkClick r:id="rId4"/>
          </p:cNvPr>
          <p:cNvPicPr preferRelativeResize="0"/>
          <p:nvPr/>
        </p:nvPicPr>
        <p:blipFill>
          <a:blip r:embed="rId5">
            <a:alphaModFix/>
          </a:blip>
          <a:stretch>
            <a:fillRect/>
          </a:stretch>
        </p:blipFill>
        <p:spPr>
          <a:xfrm>
            <a:off x="2286000" y="1062694"/>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02-3: Answer</a:t>
            </a:r>
            <a:endParaRPr b="1" i="0" sz="2400" u="none" cap="none" strike="noStrike">
              <a:solidFill>
                <a:schemeClr val="dk1"/>
              </a:solidFill>
              <a:latin typeface="Arial"/>
              <a:ea typeface="Arial"/>
              <a:cs typeface="Arial"/>
              <a:sym typeface="Arial"/>
            </a:endParaRPr>
          </a:p>
        </p:txBody>
      </p:sp>
      <p:pic>
        <p:nvPicPr>
          <p:cNvPr id="198" name="Google Shape;198;p36"/>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99" name="Google Shape;199;p36" title="02 3 answer">
            <a:hlinkClick r:id="rId4"/>
          </p:cNvPr>
          <p:cNvPicPr preferRelativeResize="0"/>
          <p:nvPr/>
        </p:nvPicPr>
        <p:blipFill>
          <a:blip r:embed="rId5">
            <a:alphaModFix/>
          </a:blip>
          <a:stretch>
            <a:fillRect/>
          </a:stretch>
        </p:blipFill>
        <p:spPr>
          <a:xfrm>
            <a:off x="2286000" y="1014894"/>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02-4: Linear regression and closed-form solution</a:t>
            </a:r>
            <a:endParaRPr b="1" i="0" sz="2400" u="none" cap="none" strike="noStrike">
              <a:solidFill>
                <a:schemeClr val="dk1"/>
              </a:solidFill>
              <a:latin typeface="Arial"/>
              <a:ea typeface="Arial"/>
              <a:cs typeface="Arial"/>
              <a:sym typeface="Arial"/>
            </a:endParaRPr>
          </a:p>
        </p:txBody>
      </p:sp>
      <p:pic>
        <p:nvPicPr>
          <p:cNvPr id="205" name="Google Shape;205;p37"/>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06" name="Google Shape;206;p37" title="02 4 linreg">
            <a:hlinkClick r:id="rId4"/>
          </p:cNvPr>
          <p:cNvPicPr preferRelativeResize="0"/>
          <p:nvPr/>
        </p:nvPicPr>
        <p:blipFill>
          <a:blip r:embed="rId5">
            <a:alphaModFix/>
          </a:blip>
          <a:stretch>
            <a:fillRect/>
          </a:stretch>
        </p:blipFill>
        <p:spPr>
          <a:xfrm>
            <a:off x="2286000" y="998994"/>
            <a:ext cx="45720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02-5: Gradient descent</a:t>
            </a:r>
            <a:endParaRPr b="1" i="0" sz="2400" u="none" cap="none" strike="noStrike">
              <a:solidFill>
                <a:schemeClr val="dk1"/>
              </a:solidFill>
              <a:latin typeface="Arial"/>
              <a:ea typeface="Arial"/>
              <a:cs typeface="Arial"/>
              <a:sym typeface="Arial"/>
            </a:endParaRPr>
          </a:p>
        </p:txBody>
      </p:sp>
      <p:pic>
        <p:nvPicPr>
          <p:cNvPr id="212" name="Google Shape;212;p38"/>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13" name="Google Shape;213;p38" title="02 5 grad desc">
            <a:hlinkClick r:id="rId4"/>
          </p:cNvPr>
          <p:cNvPicPr preferRelativeResize="0"/>
          <p:nvPr/>
        </p:nvPicPr>
        <p:blipFill>
          <a:blip r:embed="rId5">
            <a:alphaModFix/>
          </a:blip>
          <a:stretch>
            <a:fillRect/>
          </a:stretch>
        </p:blipFill>
        <p:spPr>
          <a:xfrm>
            <a:off x="2286000" y="1078619"/>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02-6: Closed-form vs gradient descent</a:t>
            </a:r>
            <a:endParaRPr b="1" i="0" sz="2400" u="none" cap="none" strike="noStrike">
              <a:solidFill>
                <a:schemeClr val="dk1"/>
              </a:solidFill>
              <a:latin typeface="Arial"/>
              <a:ea typeface="Arial"/>
              <a:cs typeface="Arial"/>
              <a:sym typeface="Arial"/>
            </a:endParaRPr>
          </a:p>
        </p:txBody>
      </p:sp>
      <p:pic>
        <p:nvPicPr>
          <p:cNvPr id="219" name="Google Shape;219;p39"/>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20" name="Google Shape;220;p39" title="02 6 gd vs closedform">
            <a:hlinkClick r:id="rId4"/>
          </p:cNvPr>
          <p:cNvPicPr preferRelativeResize="0"/>
          <p:nvPr/>
        </p:nvPicPr>
        <p:blipFill>
          <a:blip r:embed="rId5">
            <a:alphaModFix/>
          </a:blip>
          <a:stretch>
            <a:fillRect/>
          </a:stretch>
        </p:blipFill>
        <p:spPr>
          <a:xfrm>
            <a:off x="2286000" y="1150269"/>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02-7: Quiz</a:t>
            </a:r>
            <a:endParaRPr b="1" i="0" sz="2400" u="none" cap="none" strike="noStrike">
              <a:solidFill>
                <a:schemeClr val="dk1"/>
              </a:solidFill>
              <a:latin typeface="Arial"/>
              <a:ea typeface="Arial"/>
              <a:cs typeface="Arial"/>
              <a:sym typeface="Arial"/>
            </a:endParaRPr>
          </a:p>
        </p:txBody>
      </p:sp>
      <p:pic>
        <p:nvPicPr>
          <p:cNvPr id="226" name="Google Shape;226;p40"/>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27" name="Google Shape;227;p40" title="02 7 quiz">
            <a:hlinkClick r:id="rId4"/>
          </p:cNvPr>
          <p:cNvPicPr preferRelativeResize="0"/>
          <p:nvPr/>
        </p:nvPicPr>
        <p:blipFill>
          <a:blip r:embed="rId5">
            <a:alphaModFix/>
          </a:blip>
          <a:stretch>
            <a:fillRect/>
          </a:stretch>
        </p:blipFill>
        <p:spPr>
          <a:xfrm>
            <a:off x="2286000" y="998994"/>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02-8: Answer</a:t>
            </a:r>
            <a:endParaRPr b="1" i="0" sz="2400" u="none" cap="none" strike="noStrike">
              <a:solidFill>
                <a:schemeClr val="dk1"/>
              </a:solidFill>
              <a:latin typeface="Arial"/>
              <a:ea typeface="Arial"/>
              <a:cs typeface="Arial"/>
              <a:sym typeface="Arial"/>
            </a:endParaRPr>
          </a:p>
        </p:txBody>
      </p:sp>
      <p:pic>
        <p:nvPicPr>
          <p:cNvPr id="233" name="Google Shape;233;p41"/>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34" name="Google Shape;234;p41" title="02 8 answer">
            <a:hlinkClick r:id="rId4"/>
          </p:cNvPr>
          <p:cNvPicPr preferRelativeResize="0"/>
          <p:nvPr/>
        </p:nvPicPr>
        <p:blipFill>
          <a:blip r:embed="rId5">
            <a:alphaModFix/>
          </a:blip>
          <a:stretch>
            <a:fillRect/>
          </a:stretch>
        </p:blipFill>
        <p:spPr>
          <a:xfrm>
            <a:off x="2286000" y="1110444"/>
            <a:ext cx="4572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02-9: One-hot encoding</a:t>
            </a:r>
            <a:endParaRPr b="1" i="0" sz="2400" u="none" cap="none" strike="noStrike">
              <a:solidFill>
                <a:schemeClr val="dk1"/>
              </a:solidFill>
              <a:latin typeface="Arial"/>
              <a:ea typeface="Arial"/>
              <a:cs typeface="Arial"/>
              <a:sym typeface="Arial"/>
            </a:endParaRPr>
          </a:p>
        </p:txBody>
      </p:sp>
      <p:pic>
        <p:nvPicPr>
          <p:cNvPr id="240" name="Google Shape;240;p42"/>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41" name="Google Shape;241;p42" title="02 9 onehot">
            <a:hlinkClick r:id="rId4"/>
          </p:cNvPr>
          <p:cNvPicPr preferRelativeResize="0"/>
          <p:nvPr/>
        </p:nvPicPr>
        <p:blipFill>
          <a:blip r:embed="rId5">
            <a:alphaModFix/>
          </a:blip>
          <a:stretch>
            <a:fillRect/>
          </a:stretch>
        </p:blipFill>
        <p:spPr>
          <a:xfrm>
            <a:off x="2286000" y="1126394"/>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02-10: Overfitting, Ridge, Lasso, elastic-net</a:t>
            </a:r>
            <a:endParaRPr b="1" i="0" sz="2400" u="none" cap="none" strike="noStrike">
              <a:solidFill>
                <a:schemeClr val="dk1"/>
              </a:solidFill>
              <a:latin typeface="Arial"/>
              <a:ea typeface="Arial"/>
              <a:cs typeface="Arial"/>
              <a:sym typeface="Arial"/>
            </a:endParaRPr>
          </a:p>
        </p:txBody>
      </p:sp>
      <p:pic>
        <p:nvPicPr>
          <p:cNvPr id="247" name="Google Shape;247;p43"/>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48" name="Google Shape;248;p43" title="02 10 overfitting">
            <a:hlinkClick r:id="rId4"/>
          </p:cNvPr>
          <p:cNvPicPr preferRelativeResize="0"/>
          <p:nvPr/>
        </p:nvPicPr>
        <p:blipFill>
          <a:blip r:embed="rId5">
            <a:alphaModFix/>
          </a:blip>
          <a:stretch>
            <a:fillRect/>
          </a:stretch>
        </p:blipFill>
        <p:spPr>
          <a:xfrm>
            <a:off x="2286000" y="1182119"/>
            <a:ext cx="45720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02-11: Gd, sgd, and mini-batch-gd</a:t>
            </a:r>
            <a:endParaRPr b="1" i="0" sz="2400" u="none" cap="none" strike="noStrike">
              <a:solidFill>
                <a:schemeClr val="dk1"/>
              </a:solidFill>
              <a:latin typeface="Arial"/>
              <a:ea typeface="Arial"/>
              <a:cs typeface="Arial"/>
              <a:sym typeface="Arial"/>
            </a:endParaRPr>
          </a:p>
        </p:txBody>
      </p:sp>
      <p:pic>
        <p:nvPicPr>
          <p:cNvPr id="254" name="Google Shape;254;p44"/>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55" name="Google Shape;255;p44" title="02 11 gd sgd">
            <a:hlinkClick r:id="rId4"/>
          </p:cNvPr>
          <p:cNvPicPr preferRelativeResize="0"/>
          <p:nvPr/>
        </p:nvPicPr>
        <p:blipFill>
          <a:blip r:embed="rId5">
            <a:alphaModFix/>
          </a:blip>
          <a:stretch>
            <a:fillRect/>
          </a:stretch>
        </p:blipFill>
        <p:spPr>
          <a:xfrm>
            <a:off x="2286000" y="1118419"/>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02-12: Summary</a:t>
            </a:r>
            <a:endParaRPr b="1" i="0" sz="2400" u="none" cap="none" strike="noStrike">
              <a:solidFill>
                <a:schemeClr val="dk1"/>
              </a:solidFill>
              <a:latin typeface="Arial"/>
              <a:ea typeface="Arial"/>
              <a:cs typeface="Arial"/>
              <a:sym typeface="Arial"/>
            </a:endParaRPr>
          </a:p>
        </p:txBody>
      </p:sp>
      <p:pic>
        <p:nvPicPr>
          <p:cNvPr id="261" name="Google Shape;261;p45"/>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62" name="Google Shape;262;p45" title="02 12 summary">
            <a:hlinkClick r:id="rId4"/>
          </p:cNvPr>
          <p:cNvPicPr preferRelativeResize="0"/>
          <p:nvPr/>
        </p:nvPicPr>
        <p:blipFill>
          <a:blip r:embed="rId5">
            <a:alphaModFix/>
          </a:blip>
          <a:stretch>
            <a:fillRect/>
          </a:stretch>
        </p:blipFill>
        <p:spPr>
          <a:xfrm>
            <a:off x="2286000" y="1054719"/>
            <a:ext cx="4572000" cy="342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02-13: Quiz</a:t>
            </a:r>
            <a:endParaRPr b="1" i="0" sz="2400" u="none" cap="none" strike="noStrike">
              <a:solidFill>
                <a:schemeClr val="dk1"/>
              </a:solidFill>
              <a:latin typeface="Arial"/>
              <a:ea typeface="Arial"/>
              <a:cs typeface="Arial"/>
              <a:sym typeface="Arial"/>
            </a:endParaRPr>
          </a:p>
        </p:txBody>
      </p:sp>
      <p:pic>
        <p:nvPicPr>
          <p:cNvPr id="268" name="Google Shape;268;p46"/>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69" name="Google Shape;269;p46" title="02 13 quiz">
            <a:hlinkClick r:id="rId4"/>
          </p:cNvPr>
          <p:cNvPicPr preferRelativeResize="0"/>
          <p:nvPr/>
        </p:nvPicPr>
        <p:blipFill>
          <a:blip r:embed="rId5">
            <a:alphaModFix/>
          </a:blip>
          <a:stretch>
            <a:fillRect/>
          </a:stretch>
        </p:blipFill>
        <p:spPr>
          <a:xfrm>
            <a:off x="2286000" y="1078619"/>
            <a:ext cx="45720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02-14: Evaluation (regression)</a:t>
            </a:r>
            <a:endParaRPr b="1" i="0" sz="2400" u="none" cap="none" strike="noStrike">
              <a:solidFill>
                <a:schemeClr val="dk1"/>
              </a:solidFill>
              <a:latin typeface="Arial"/>
              <a:ea typeface="Arial"/>
              <a:cs typeface="Arial"/>
              <a:sym typeface="Arial"/>
            </a:endParaRPr>
          </a:p>
        </p:txBody>
      </p:sp>
      <p:pic>
        <p:nvPicPr>
          <p:cNvPr id="275" name="Google Shape;275;p47"/>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76" name="Google Shape;276;p47" title="02 14 eval">
            <a:hlinkClick r:id="rId4"/>
          </p:cNvPr>
          <p:cNvPicPr preferRelativeResize="0"/>
          <p:nvPr/>
        </p:nvPicPr>
        <p:blipFill>
          <a:blip r:embed="rId5">
            <a:alphaModFix/>
          </a:blip>
          <a:stretch>
            <a:fillRect/>
          </a:stretch>
        </p:blipFill>
        <p:spPr>
          <a:xfrm>
            <a:off x="2286000" y="1014919"/>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cxnSp>
        <p:nvCxnSpPr>
          <p:cNvPr id="138" name="Google Shape;138;p28"/>
          <p:cNvCxnSpPr/>
          <p:nvPr/>
        </p:nvCxnSpPr>
        <p:spPr>
          <a:xfrm>
            <a:off x="257175" y="2821575"/>
            <a:ext cx="3909000" cy="14700"/>
          </a:xfrm>
          <a:prstGeom prst="straightConnector1">
            <a:avLst/>
          </a:prstGeom>
          <a:noFill/>
          <a:ln cap="flat" cmpd="sng" w="76200">
            <a:solidFill>
              <a:srgbClr val="FF9900"/>
            </a:solidFill>
            <a:prstDash val="solid"/>
            <a:round/>
            <a:headEnd len="sm" w="sm" type="none"/>
            <a:tailEnd len="sm" w="sm" type="none"/>
          </a:ln>
        </p:spPr>
      </p:cxnSp>
      <p:sp>
        <p:nvSpPr>
          <p:cNvPr id="139" name="Google Shape;139;p28"/>
          <p:cNvSpPr txBox="1"/>
          <p:nvPr/>
        </p:nvSpPr>
        <p:spPr>
          <a:xfrm>
            <a:off x="95513" y="2186944"/>
            <a:ext cx="4232400" cy="493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140" name="Google Shape;140;p28"/>
          <p:cNvSpPr txBox="1"/>
          <p:nvPr/>
        </p:nvSpPr>
        <p:spPr>
          <a:xfrm>
            <a:off x="4790794" y="1263834"/>
            <a:ext cx="4232400" cy="493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1" name="Google Shape;141;p28"/>
          <p:cNvPicPr preferRelativeResize="0"/>
          <p:nvPr/>
        </p:nvPicPr>
        <p:blipFill rotWithShape="1">
          <a:blip r:embed="rId3">
            <a:alphaModFix/>
          </a:blip>
          <a:srcRect b="0" l="0" r="0" t="0"/>
          <a:stretch/>
        </p:blipFill>
        <p:spPr>
          <a:xfrm>
            <a:off x="7610850" y="4820100"/>
            <a:ext cx="1487425" cy="280775"/>
          </a:xfrm>
          <a:prstGeom prst="rect">
            <a:avLst/>
          </a:prstGeom>
          <a:noFill/>
          <a:ln>
            <a:noFill/>
          </a:ln>
        </p:spPr>
      </p:pic>
      <p:sp>
        <p:nvSpPr>
          <p:cNvPr id="142" name="Google Shape;142;p28"/>
          <p:cNvSpPr txBox="1"/>
          <p:nvPr>
            <p:ph idx="1" type="body"/>
          </p:nvPr>
        </p:nvSpPr>
        <p:spPr>
          <a:xfrm>
            <a:off x="4242375" y="172975"/>
            <a:ext cx="4614000" cy="4800300"/>
          </a:xfrm>
          <a:prstGeom prst="rect">
            <a:avLst/>
          </a:prstGeom>
          <a:solidFill>
            <a:srgbClr val="FFF2CC"/>
          </a:solid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000000"/>
              </a:buClr>
              <a:buSzPts val="2400"/>
              <a:buFont typeface="Helvetica Neue"/>
              <a:buNone/>
            </a:pPr>
            <a:r>
              <a:rPr b="1" i="0" lang="zh-TW" sz="2800" u="none" cap="none" strike="noStrike">
                <a:solidFill>
                  <a:srgbClr val="000000"/>
                </a:solidFill>
                <a:latin typeface="Arial"/>
                <a:ea typeface="Arial"/>
                <a:cs typeface="Arial"/>
                <a:sym typeface="Arial"/>
              </a:rPr>
              <a:t>1. 機器學習概論</a:t>
            </a:r>
            <a:endParaRPr b="1" i="0" sz="28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zh-TW" sz="2800">
                <a:solidFill>
                  <a:schemeClr val="dk1"/>
                </a:solidFill>
                <a:latin typeface="Arial"/>
                <a:ea typeface="Arial"/>
                <a:cs typeface="Arial"/>
                <a:sym typeface="Arial"/>
              </a:rPr>
              <a:t>2. 迴歸 (Regression)</a:t>
            </a:r>
            <a:endParaRPr b="1" sz="28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zh-TW" sz="2800">
                <a:solidFill>
                  <a:schemeClr val="dk1"/>
                </a:solidFill>
                <a:latin typeface="Arial"/>
                <a:ea typeface="Arial"/>
                <a:cs typeface="Arial"/>
                <a:sym typeface="Arial"/>
              </a:rPr>
              <a:t>	</a:t>
            </a:r>
            <a:r>
              <a:rPr b="1" lang="zh-TW" sz="1400">
                <a:solidFill>
                  <a:schemeClr val="dk1"/>
                </a:solidFill>
                <a:latin typeface="Arial"/>
                <a:ea typeface="Arial"/>
                <a:cs typeface="Arial"/>
                <a:sym typeface="Arial"/>
              </a:rPr>
              <a:t>-Linear regression and closed-form</a:t>
            </a:r>
            <a:endParaRPr b="1" sz="14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zh-TW" sz="1400">
                <a:solidFill>
                  <a:schemeClr val="dk1"/>
                </a:solidFill>
                <a:latin typeface="Arial"/>
                <a:ea typeface="Arial"/>
                <a:cs typeface="Arial"/>
                <a:sym typeface="Arial"/>
              </a:rPr>
              <a:t>	-Gradient descent</a:t>
            </a:r>
            <a:endParaRPr b="1" sz="14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zh-TW" sz="1400">
                <a:solidFill>
                  <a:schemeClr val="dk1"/>
                </a:solidFill>
                <a:latin typeface="Arial"/>
                <a:ea typeface="Arial"/>
                <a:cs typeface="Arial"/>
                <a:sym typeface="Arial"/>
              </a:rPr>
              <a:t>	-One-hot encoding</a:t>
            </a:r>
            <a:endParaRPr b="1" sz="14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zh-TW" sz="1400">
                <a:solidFill>
                  <a:schemeClr val="dk1"/>
                </a:solidFill>
                <a:latin typeface="Arial"/>
                <a:ea typeface="Arial"/>
                <a:cs typeface="Arial"/>
                <a:sym typeface="Arial"/>
              </a:rPr>
              <a:t>	-Overfitting, Ridge, Lasso, elastic-net</a:t>
            </a:r>
            <a:endParaRPr b="1" sz="14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zh-TW" sz="1400">
                <a:solidFill>
                  <a:schemeClr val="dk1"/>
                </a:solidFill>
                <a:latin typeface="Arial"/>
                <a:ea typeface="Arial"/>
                <a:cs typeface="Arial"/>
                <a:sym typeface="Arial"/>
              </a:rPr>
              <a:t>	-Gd, sgd, and mini-batch-gd</a:t>
            </a:r>
            <a:endParaRPr b="1" i="0" sz="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1042350" y="1963925"/>
            <a:ext cx="6568500" cy="7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Chapter 1   機器學習概論</a:t>
            </a:r>
            <a:endParaRPr b="1" i="0" sz="3600" u="none" cap="none" strike="noStrike">
              <a:solidFill>
                <a:srgbClr val="56BADC"/>
              </a:solidFill>
              <a:latin typeface="Arial"/>
              <a:ea typeface="Arial"/>
              <a:cs typeface="Arial"/>
              <a:sym typeface="Arial"/>
            </a:endParaRPr>
          </a:p>
        </p:txBody>
      </p:sp>
      <p:sp>
        <p:nvSpPr>
          <p:cNvPr id="148" name="Google Shape;148;p29"/>
          <p:cNvSpPr txBox="1"/>
          <p:nvPr/>
        </p:nvSpPr>
        <p:spPr>
          <a:xfrm>
            <a:off x="2686950" y="3844125"/>
            <a:ext cx="5591100" cy="888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範例程式(example)的檔名會以</a:t>
            </a:r>
            <a:r>
              <a:rPr b="1" i="0" lang="zh-TW" sz="1400" u="none" cap="none" strike="noStrike">
                <a:solidFill>
                  <a:srgbClr val="0000FF"/>
                </a:solidFill>
                <a:latin typeface="Arial"/>
                <a:ea typeface="Arial"/>
                <a:cs typeface="Arial"/>
                <a:sym typeface="Arial"/>
              </a:rPr>
              <a:t>藍色字體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練習(exercise)的檔案以</a:t>
            </a:r>
            <a:r>
              <a:rPr b="1" i="0" lang="zh-TW" sz="1400" u="none" cap="none" strike="noStrike">
                <a:solidFill>
                  <a:srgbClr val="FF0000"/>
                </a:solidFill>
                <a:latin typeface="Arial"/>
                <a:ea typeface="Arial"/>
                <a:cs typeface="Arial"/>
                <a:sym typeface="Arial"/>
              </a:rPr>
              <a:t>紅色字體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p:txBody>
      </p:sp>
      <p:pic>
        <p:nvPicPr>
          <p:cNvPr id="149" name="Google Shape;149;p29"/>
          <p:cNvPicPr preferRelativeResize="0"/>
          <p:nvPr/>
        </p:nvPicPr>
        <p:blipFill rotWithShape="1">
          <a:blip r:embed="rId3">
            <a:alphaModFix/>
          </a:blip>
          <a:srcRect b="0" l="0" r="0" t="0"/>
          <a:stretch/>
        </p:blipFill>
        <p:spPr>
          <a:xfrm>
            <a:off x="7701126" y="3844125"/>
            <a:ext cx="331999" cy="352200"/>
          </a:xfrm>
          <a:prstGeom prst="rect">
            <a:avLst/>
          </a:prstGeom>
          <a:noFill/>
          <a:ln>
            <a:noFill/>
          </a:ln>
        </p:spPr>
      </p:pic>
      <p:pic>
        <p:nvPicPr>
          <p:cNvPr id="150" name="Google Shape;150;p29"/>
          <p:cNvPicPr preferRelativeResize="0"/>
          <p:nvPr/>
        </p:nvPicPr>
        <p:blipFill rotWithShape="1">
          <a:blip r:embed="rId3">
            <a:alphaModFix/>
          </a:blip>
          <a:srcRect b="0" l="0" r="0" t="0"/>
          <a:stretch/>
        </p:blipFill>
        <p:spPr>
          <a:xfrm>
            <a:off x="7278851" y="4291025"/>
            <a:ext cx="331999" cy="35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01-1: Introduction to machine learning</a:t>
            </a:r>
            <a:endParaRPr b="1" i="0" sz="2400" u="none" cap="none" strike="noStrike">
              <a:solidFill>
                <a:schemeClr val="dk1"/>
              </a:solidFill>
              <a:latin typeface="Arial"/>
              <a:ea typeface="Arial"/>
              <a:cs typeface="Arial"/>
              <a:sym typeface="Arial"/>
            </a:endParaRPr>
          </a:p>
        </p:txBody>
      </p:sp>
      <p:pic>
        <p:nvPicPr>
          <p:cNvPr id="156" name="Google Shape;156;p30"/>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57" name="Google Shape;157;p30" title="01 1 ml intro">
            <a:hlinkClick r:id="rId4"/>
          </p:cNvPr>
          <p:cNvPicPr preferRelativeResize="0"/>
          <p:nvPr/>
        </p:nvPicPr>
        <p:blipFill>
          <a:blip r:embed="rId5">
            <a:alphaModFix/>
          </a:blip>
          <a:stretch>
            <a:fillRect/>
          </a:stretch>
        </p:blipFill>
        <p:spPr>
          <a:xfrm>
            <a:off x="2286000" y="1022869"/>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01-2: Introduction to supervised learning</a:t>
            </a:r>
            <a:endParaRPr b="1" i="0" sz="2400" u="none" cap="none" strike="noStrike">
              <a:solidFill>
                <a:schemeClr val="dk1"/>
              </a:solidFill>
              <a:latin typeface="Arial"/>
              <a:ea typeface="Arial"/>
              <a:cs typeface="Arial"/>
              <a:sym typeface="Arial"/>
            </a:endParaRPr>
          </a:p>
        </p:txBody>
      </p:sp>
      <p:pic>
        <p:nvPicPr>
          <p:cNvPr id="163" name="Google Shape;163;p31"/>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64" name="Google Shape;164;p31" title="01 2 supervised">
            <a:hlinkClick r:id="rId4"/>
          </p:cNvPr>
          <p:cNvPicPr preferRelativeResize="0"/>
          <p:nvPr/>
        </p:nvPicPr>
        <p:blipFill>
          <a:blip r:embed="rId5">
            <a:alphaModFix/>
          </a:blip>
          <a:stretch>
            <a:fillRect/>
          </a:stretch>
        </p:blipFill>
        <p:spPr>
          <a:xfrm>
            <a:off x="2286000" y="1166194"/>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01-3: Quiz</a:t>
            </a:r>
            <a:endParaRPr b="1" i="0" sz="2400" u="none" cap="none" strike="noStrike">
              <a:solidFill>
                <a:schemeClr val="dk1"/>
              </a:solidFill>
              <a:latin typeface="Arial"/>
              <a:ea typeface="Arial"/>
              <a:cs typeface="Arial"/>
              <a:sym typeface="Arial"/>
            </a:endParaRPr>
          </a:p>
        </p:txBody>
      </p:sp>
      <p:pic>
        <p:nvPicPr>
          <p:cNvPr id="170" name="Google Shape;170;p32"/>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71" name="Google Shape;171;p32" title="01 3 quiz">
            <a:hlinkClick r:id="rId4"/>
          </p:cNvPr>
          <p:cNvPicPr preferRelativeResize="0"/>
          <p:nvPr/>
        </p:nvPicPr>
        <p:blipFill>
          <a:blip r:embed="rId5">
            <a:alphaModFix/>
          </a:blip>
          <a:stretch>
            <a:fillRect/>
          </a:stretch>
        </p:blipFill>
        <p:spPr>
          <a:xfrm>
            <a:off x="2286000" y="1150269"/>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01-4: Answer</a:t>
            </a:r>
            <a:endParaRPr b="1" i="0" sz="2400" u="none" cap="none" strike="noStrike">
              <a:solidFill>
                <a:schemeClr val="dk1"/>
              </a:solidFill>
              <a:latin typeface="Arial"/>
              <a:ea typeface="Arial"/>
              <a:cs typeface="Arial"/>
              <a:sym typeface="Arial"/>
            </a:endParaRPr>
          </a:p>
        </p:txBody>
      </p:sp>
      <p:pic>
        <p:nvPicPr>
          <p:cNvPr id="177" name="Google Shape;177;p33"/>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78" name="Google Shape;178;p33" title="01 4 answer">
            <a:hlinkClick r:id="rId4"/>
          </p:cNvPr>
          <p:cNvPicPr preferRelativeResize="0"/>
          <p:nvPr/>
        </p:nvPicPr>
        <p:blipFill>
          <a:blip r:embed="rId5">
            <a:alphaModFix/>
          </a:blip>
          <a:stretch>
            <a:fillRect/>
          </a:stretch>
        </p:blipFill>
        <p:spPr>
          <a:xfrm>
            <a:off x="2286000" y="1046769"/>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02-1: Introduction to regression</a:t>
            </a:r>
            <a:endParaRPr b="1" i="0" sz="2400" u="none" cap="none" strike="noStrike">
              <a:solidFill>
                <a:schemeClr val="dk1"/>
              </a:solidFill>
              <a:latin typeface="Arial"/>
              <a:ea typeface="Arial"/>
              <a:cs typeface="Arial"/>
              <a:sym typeface="Arial"/>
            </a:endParaRPr>
          </a:p>
        </p:txBody>
      </p:sp>
      <p:pic>
        <p:nvPicPr>
          <p:cNvPr id="184" name="Google Shape;184;p34"/>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85" name="Google Shape;185;p34" title="02 1 regression">
            <a:hlinkClick r:id="rId4"/>
          </p:cNvPr>
          <p:cNvPicPr preferRelativeResize="0"/>
          <p:nvPr/>
        </p:nvPicPr>
        <p:blipFill>
          <a:blip r:embed="rId5">
            <a:alphaModFix/>
          </a:blip>
          <a:stretch>
            <a:fillRect/>
          </a:stretch>
        </p:blipFill>
        <p:spPr>
          <a:xfrm>
            <a:off x="2286000" y="1086844"/>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