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0" r:id="rId4"/>
    <p:sldId id="265" r:id="rId5"/>
    <p:sldId id="261" r:id="rId6"/>
    <p:sldId id="259" r:id="rId7"/>
    <p:sldId id="264" r:id="rId8"/>
    <p:sldId id="266" r:id="rId9"/>
    <p:sldId id="273" r:id="rId10"/>
    <p:sldId id="262" r:id="rId11"/>
    <p:sldId id="263" r:id="rId12"/>
    <p:sldId id="267" r:id="rId13"/>
    <p:sldId id="268" r:id="rId14"/>
    <p:sldId id="283" r:id="rId15"/>
    <p:sldId id="274" r:id="rId16"/>
    <p:sldId id="280" r:id="rId17"/>
    <p:sldId id="271" r:id="rId18"/>
    <p:sldId id="282" r:id="rId19"/>
    <p:sldId id="284" r:id="rId20"/>
    <p:sldId id="275" r:id="rId21"/>
    <p:sldId id="279" r:id="rId22"/>
    <p:sldId id="278" r:id="rId23"/>
    <p:sldId id="277" r:id="rId24"/>
    <p:sldId id="270"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6" d="100"/>
          <a:sy n="76" d="100"/>
        </p:scale>
        <p:origin x="-220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B306D-6F62-4E74-8C93-D594BA0A3459}" type="datetimeFigureOut">
              <a:rPr lang="zh-TW" altLang="en-US" smtClean="0"/>
              <a:pPr/>
              <a:t>2014/6/30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36C7DF-B1E0-4162-ACA5-BD97D65CC8A3}"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336C7DF-B1E0-4162-ACA5-BD97D65CC8A3}" type="slidenum">
              <a:rPr lang="zh-TW" altLang="en-US" smtClean="0"/>
              <a:pPr/>
              <a:t>20</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0">
                <a:ln>
                  <a:noFill/>
                </a:ln>
                <a:solidFill>
                  <a:schemeClr val="bg1"/>
                </a:solidFill>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defRPr>
            </a:lvl1pPr>
          </a:lstStyle>
          <a:p>
            <a:r>
              <a:rPr kumimoji="0" lang="zh-TW" altLang="en-US" dirty="0" smtClean="0"/>
              <a:t>按一下以編輯母片標題樣式</a:t>
            </a:r>
            <a:endParaRPr kumimoji="0" lang="en-US" dirty="0"/>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r">
              <a:buNone/>
              <a:defRPr>
                <a:solidFill>
                  <a:schemeClr val="bg1"/>
                </a:solidFill>
                <a:latin typeface="Times New Roman" pitchFamily="18" charset="0"/>
                <a:ea typeface="標楷體" pitchFamily="65" charset="-12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dirty="0" smtClean="0"/>
              <a:t>按一下以編輯母片副標題樣式</a:t>
            </a:r>
            <a:endParaRPr kumimoji="0" lang="en-US" dirty="0"/>
          </a:p>
        </p:txBody>
      </p:sp>
      <p:sp>
        <p:nvSpPr>
          <p:cNvPr id="30" name="日期版面配置區 29"/>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19" name="頁尾版面配置區 18"/>
          <p:cNvSpPr>
            <a:spLocks noGrp="1"/>
          </p:cNvSpPr>
          <p:nvPr>
            <p:ph type="ftr" sz="quarter" idx="11"/>
          </p:nvPr>
        </p:nvSpPr>
        <p:spPr/>
        <p:txBody>
          <a:bodyPr/>
          <a:lstStyle/>
          <a:p>
            <a:endParaRPr lang="zh-TW" altLang="en-US"/>
          </a:p>
        </p:txBody>
      </p:sp>
      <p:sp>
        <p:nvSpPr>
          <p:cNvPr id="27" name="投影片編號版面配置區 26"/>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bg1"/>
                </a:solidFill>
                <a:latin typeface="Times New Roman" pitchFamily="18" charset="0"/>
                <a:ea typeface="標楷體" pitchFamily="65" charset="-120"/>
                <a:cs typeface="Times New Roman" pitchFamily="18" charset="0"/>
              </a:defRPr>
            </a:lvl1pPr>
          </a:lstStyle>
          <a:p>
            <a:r>
              <a:rPr kumimoji="0" lang="zh-TW" altLang="en-US" dirty="0" smtClean="0"/>
              <a:t>按一下以編輯母片標題樣式</a:t>
            </a:r>
            <a:endParaRPr kumimoji="0" lang="en-US" dirty="0"/>
          </a:p>
        </p:txBody>
      </p:sp>
      <p:sp>
        <p:nvSpPr>
          <p:cNvPr id="3" name="內容版面配置區 2"/>
          <p:cNvSpPr>
            <a:spLocks noGrp="1"/>
          </p:cNvSpPr>
          <p:nvPr>
            <p:ph idx="1"/>
          </p:nvPr>
        </p:nvSpPr>
        <p:spPr/>
        <p:txBody>
          <a:bodyPr/>
          <a:lstStyle>
            <a:lvl1pPr>
              <a:defRPr>
                <a:solidFill>
                  <a:schemeClr val="bg1"/>
                </a:solidFill>
                <a:latin typeface="Times New Roman" pitchFamily="18" charset="0"/>
                <a:ea typeface="標楷體" pitchFamily="65" charset="-120"/>
                <a:cs typeface="Times New Roman" pitchFamily="18" charset="0"/>
              </a:defRPr>
            </a:lvl1pPr>
            <a:lvl2pPr>
              <a:defRPr>
                <a:solidFill>
                  <a:schemeClr val="bg1"/>
                </a:solidFill>
                <a:latin typeface="Times New Roman" pitchFamily="18" charset="0"/>
                <a:ea typeface="標楷體" pitchFamily="65" charset="-120"/>
                <a:cs typeface="Times New Roman" pitchFamily="18" charset="0"/>
              </a:defRPr>
            </a:lvl2pPr>
            <a:lvl3pPr>
              <a:defRPr>
                <a:solidFill>
                  <a:schemeClr val="bg1"/>
                </a:solidFill>
                <a:latin typeface="Times New Roman" pitchFamily="18" charset="0"/>
                <a:ea typeface="標楷體" pitchFamily="65" charset="-120"/>
                <a:cs typeface="Times New Roman" pitchFamily="18" charset="0"/>
              </a:defRPr>
            </a:lvl3pPr>
            <a:lvl4pPr>
              <a:defRPr>
                <a:solidFill>
                  <a:schemeClr val="bg1"/>
                </a:solidFill>
                <a:latin typeface="Times New Roman" pitchFamily="18" charset="0"/>
                <a:ea typeface="標楷體" pitchFamily="65" charset="-120"/>
                <a:cs typeface="Times New Roman" pitchFamily="18" charset="0"/>
              </a:defRPr>
            </a:lvl4pPr>
            <a:lvl5pPr>
              <a:defRPr>
                <a:solidFill>
                  <a:schemeClr val="bg1"/>
                </a:solidFill>
                <a:latin typeface="Times New Roman" pitchFamily="18" charset="0"/>
                <a:ea typeface="標楷體" pitchFamily="65" charset="-120"/>
                <a:cs typeface="Times New Roman" pitchFamily="18" charset="0"/>
              </a:defRPr>
            </a:lvl5p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0"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Times New Roman" pitchFamily="18" charset="0"/>
                <a:ea typeface="標楷體" pitchFamily="65" charset="-120"/>
                <a:cs typeface="Times New Roman" pitchFamily="18" charset="0"/>
              </a:defRPr>
            </a:lvl1pPr>
          </a:lstStyle>
          <a:p>
            <a:r>
              <a:rPr kumimoji="0" lang="zh-TW" altLang="en-US" dirty="0" smtClean="0"/>
              <a:t>按一下以編輯母片標題樣式</a:t>
            </a:r>
            <a:endParaRPr kumimoji="0" lang="en-US" dirty="0"/>
          </a:p>
        </p:txBody>
      </p:sp>
      <p:sp>
        <p:nvSpPr>
          <p:cNvPr id="3" name="文字版面配置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latin typeface="Times New Roman" pitchFamily="18" charset="0"/>
                <a:ea typeface="標楷體" pitchFamily="65" charset="-120"/>
                <a:cs typeface="Times New Roman" pitchFamily="18"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dirty="0" smtClean="0"/>
              <a:t>按一下以編輯母片文字樣式</a:t>
            </a:r>
          </a:p>
        </p:txBody>
      </p:sp>
      <p:sp>
        <p:nvSpPr>
          <p:cNvPr id="4" name="日期版面配置區 3"/>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lvl1pPr>
              <a:defRPr>
                <a:latin typeface="Times New Roman" pitchFamily="18" charset="0"/>
                <a:ea typeface="標楷體" pitchFamily="65" charset="-120"/>
                <a:cs typeface="Times New Roman" pitchFamily="18" charset="0"/>
              </a:defRPr>
            </a:lvl1pPr>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457200" y="1920085"/>
            <a:ext cx="4038600" cy="4434840"/>
          </a:xfrm>
        </p:spPr>
        <p:txBody>
          <a:bodyPr/>
          <a:lstStyle>
            <a:lvl1pPr>
              <a:defRPr sz="2600">
                <a:latin typeface="Times New Roman" pitchFamily="18" charset="0"/>
                <a:ea typeface="標楷體" pitchFamily="65" charset="-120"/>
                <a:cs typeface="Times New Roman" pitchFamily="18" charset="0"/>
              </a:defRPr>
            </a:lvl1pPr>
            <a:lvl2pPr>
              <a:defRPr sz="2400">
                <a:latin typeface="Times New Roman" pitchFamily="18" charset="0"/>
                <a:ea typeface="標楷體" pitchFamily="65" charset="-120"/>
                <a:cs typeface="Times New Roman" pitchFamily="18" charset="0"/>
              </a:defRPr>
            </a:lvl2pPr>
            <a:lvl3pPr>
              <a:defRPr sz="2000">
                <a:latin typeface="Times New Roman" pitchFamily="18" charset="0"/>
                <a:ea typeface="標楷體" pitchFamily="65" charset="-120"/>
                <a:cs typeface="Times New Roman" pitchFamily="18" charset="0"/>
              </a:defRPr>
            </a:lvl3pPr>
            <a:lvl4pPr>
              <a:defRPr sz="1800">
                <a:latin typeface="Times New Roman" pitchFamily="18" charset="0"/>
                <a:ea typeface="標楷體" pitchFamily="65" charset="-120"/>
                <a:cs typeface="Times New Roman" pitchFamily="18" charset="0"/>
              </a:defRPr>
            </a:lvl4pPr>
            <a:lvl5pPr>
              <a:defRPr sz="1800">
                <a:latin typeface="Times New Roman" pitchFamily="18" charset="0"/>
                <a:ea typeface="標楷體" pitchFamily="65" charset="-120"/>
                <a:cs typeface="Times New Roman" pitchFamily="18" charset="0"/>
              </a:defRPr>
            </a:lvl5p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648200" y="1920085"/>
            <a:ext cx="4038600" cy="4434840"/>
          </a:xfrm>
        </p:spPr>
        <p:txBody>
          <a:bodyPr/>
          <a:lstStyle>
            <a:lvl1pPr>
              <a:defRPr sz="2600">
                <a:latin typeface="Times New Roman" pitchFamily="18" charset="0"/>
                <a:ea typeface="標楷體" pitchFamily="65" charset="-120"/>
                <a:cs typeface="Times New Roman" pitchFamily="18" charset="0"/>
              </a:defRPr>
            </a:lvl1pPr>
            <a:lvl2pPr>
              <a:defRPr sz="2400">
                <a:latin typeface="Times New Roman" pitchFamily="18" charset="0"/>
                <a:ea typeface="標楷體" pitchFamily="65" charset="-120"/>
                <a:cs typeface="Times New Roman" pitchFamily="18" charset="0"/>
              </a:defRPr>
            </a:lvl2pPr>
            <a:lvl3pPr>
              <a:defRPr sz="2000">
                <a:latin typeface="Times New Roman" pitchFamily="18" charset="0"/>
                <a:ea typeface="標楷體" pitchFamily="65" charset="-120"/>
                <a:cs typeface="Times New Roman" pitchFamily="18" charset="0"/>
              </a:defRPr>
            </a:lvl3pPr>
            <a:lvl4pPr>
              <a:defRPr sz="1800">
                <a:latin typeface="Times New Roman" pitchFamily="18" charset="0"/>
                <a:ea typeface="標楷體" pitchFamily="65" charset="-120"/>
                <a:cs typeface="Times New Roman" pitchFamily="18" charset="0"/>
              </a:defRPr>
            </a:lvl4pPr>
            <a:lvl5pPr>
              <a:defRPr sz="1800">
                <a:latin typeface="Times New Roman" pitchFamily="18" charset="0"/>
                <a:ea typeface="標楷體" pitchFamily="65" charset="-120"/>
                <a:cs typeface="Times New Roman" pitchFamily="18" charset="0"/>
              </a:defRPr>
            </a:lvl5p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5" name="日期版面配置區 4"/>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71E1B18-4BFB-4BAA-B5B9-53A6C1B687B7}"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ABC370C6-2285-4555-B26B-1E8859C50F4B}" type="datetimeFigureOut">
              <a:rPr lang="zh-TW" altLang="en-US" smtClean="0"/>
              <a:pPr/>
              <a:t>2014/6/30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a:xfrm>
            <a:off x="8077200" y="6356350"/>
            <a:ext cx="609600" cy="365125"/>
          </a:xfrm>
        </p:spPr>
        <p:txBody>
          <a:bodyPr/>
          <a:lstStyle/>
          <a:p>
            <a:fld id="{571E1B18-4BFB-4BAA-B5B9-53A6C1B687B7}" type="slidenum">
              <a:rPr lang="zh-TW" altLang="en-US" smtClean="0"/>
              <a:pPr/>
              <a:t>‹#›</a:t>
            </a:fld>
            <a:endParaRPr lang="zh-TW" altLang="en-US"/>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手繪多邊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7" name="手繪多邊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dirty="0" smtClean="0"/>
              <a:t>按一下以編輯母片標題樣式</a:t>
            </a:r>
            <a:endParaRPr kumimoji="0" lang="en-US" dirty="0"/>
          </a:p>
        </p:txBody>
      </p:sp>
      <p:sp>
        <p:nvSpPr>
          <p:cNvPr id="30" name="文字版面配置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C370C6-2285-4555-B26B-1E8859C50F4B}" type="datetimeFigureOut">
              <a:rPr lang="zh-TW" altLang="en-US" smtClean="0"/>
              <a:pPr/>
              <a:t>2014/6/30</a:t>
            </a:fld>
            <a:endParaRPr lang="zh-TW" altLang="en-US"/>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1E1B18-4BFB-4BAA-B5B9-53A6C1B687B7}" type="slidenum">
              <a:rPr lang="zh-TW" altLang="en-US" smtClean="0"/>
              <a:pPr/>
              <a:t>‹#›</a:t>
            </a:fld>
            <a:endParaRPr lang="zh-TW" altLang="en-US"/>
          </a:p>
        </p:txBody>
      </p:sp>
      <p:grpSp>
        <p:nvGrpSpPr>
          <p:cNvPr id="2" name="群組 1"/>
          <p:cNvGrpSpPr/>
          <p:nvPr/>
        </p:nvGrpSpPr>
        <p:grpSpPr>
          <a:xfrm>
            <a:off x="-19017" y="202408"/>
            <a:ext cx="9180548" cy="649224"/>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bg1"/>
          </a:solidFill>
          <a:effectLst/>
          <a:latin typeface="Times New Roman" pitchFamily="18" charset="0"/>
          <a:ea typeface="標楷體" pitchFamily="65" charset="-120"/>
          <a:cs typeface="Times New Roman" pitchFamily="18" charset="0"/>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bg1"/>
          </a:solidFill>
          <a:latin typeface="Times New Roman" pitchFamily="18" charset="0"/>
          <a:ea typeface="標楷體" pitchFamily="65" charset="-120"/>
          <a:cs typeface="Times New Roman" pitchFamily="18"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bg1"/>
          </a:solidFill>
          <a:latin typeface="Times New Roman" pitchFamily="18" charset="0"/>
          <a:ea typeface="標楷體" pitchFamily="65" charset="-120"/>
          <a:cs typeface="Times New Roman" pitchFamily="18"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bg1"/>
          </a:solidFill>
          <a:latin typeface="Times New Roman" pitchFamily="18" charset="0"/>
          <a:ea typeface="標楷體" pitchFamily="65" charset="-120"/>
          <a:cs typeface="Times New Roman" pitchFamily="18"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bg1"/>
          </a:solidFill>
          <a:latin typeface="Times New Roman" pitchFamily="18" charset="0"/>
          <a:ea typeface="標楷體" pitchFamily="65" charset="-120"/>
          <a:cs typeface="Times New Roman" pitchFamily="18"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bg1"/>
          </a:solidFill>
          <a:latin typeface="Times New Roman" pitchFamily="18" charset="0"/>
          <a:ea typeface="標楷體" pitchFamily="65" charset="-120"/>
          <a:cs typeface="Times New Roman" pitchFamily="18"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ARM</a:t>
            </a:r>
            <a:r>
              <a:rPr lang="zh-TW" altLang="en-US" dirty="0" smtClean="0"/>
              <a:t>與</a:t>
            </a:r>
            <a:r>
              <a:rPr lang="en-US" altLang="zh-TW" dirty="0" smtClean="0"/>
              <a:t>x86</a:t>
            </a:r>
            <a:endParaRPr lang="zh-TW" altLang="en-US" dirty="0"/>
          </a:p>
        </p:txBody>
      </p:sp>
      <p:sp>
        <p:nvSpPr>
          <p:cNvPr id="3" name="副標題 2"/>
          <p:cNvSpPr>
            <a:spLocks noGrp="1"/>
          </p:cNvSpPr>
          <p:nvPr>
            <p:ph type="subTitle" idx="1"/>
          </p:nvPr>
        </p:nvSpPr>
        <p:spPr/>
        <p:txBody>
          <a:bodyPr/>
          <a:lstStyle/>
          <a:p>
            <a:r>
              <a:rPr lang="zh-TW" altLang="en-US" dirty="0" smtClean="0"/>
              <a:t>淡江大學 資訊工程學系</a:t>
            </a:r>
            <a:endParaRPr lang="en-US" altLang="zh-TW" dirty="0" smtClean="0"/>
          </a:p>
          <a:p>
            <a:r>
              <a:rPr lang="zh-TW" altLang="en-US" dirty="0" smtClean="0"/>
              <a:t>黃連進</a:t>
            </a:r>
            <a:endParaRPr lang="en-US" altLang="zh-TW" dirty="0" smtClean="0"/>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最新趨勢</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目前在很多的應用領域，現正成為兩大陣營爭奪的重點。</a:t>
            </a:r>
            <a:endParaRPr lang="en-US" altLang="zh-TW" dirty="0" smtClean="0"/>
          </a:p>
          <a:p>
            <a:r>
              <a:rPr lang="en-US" dirty="0" smtClean="0"/>
              <a:t>ARM</a:t>
            </a:r>
            <a:r>
              <a:rPr lang="zh-TW" altLang="en-US" dirty="0" smtClean="0"/>
              <a:t>陣營努力增加其性能</a:t>
            </a:r>
            <a:r>
              <a:rPr lang="en-US" altLang="zh-TW" dirty="0" smtClean="0"/>
              <a:t>(64-bit, multi-core, GPU)</a:t>
            </a:r>
            <a:r>
              <a:rPr lang="zh-TW" altLang="en-US" dirty="0" smtClean="0"/>
              <a:t>和系統的通用性，搶攻</a:t>
            </a:r>
            <a:r>
              <a:rPr lang="en-US" dirty="0" smtClean="0"/>
              <a:t>x86</a:t>
            </a:r>
            <a:r>
              <a:rPr lang="zh-TW" altLang="en-US" dirty="0" smtClean="0"/>
              <a:t>系統的伺服端應用市場。</a:t>
            </a:r>
            <a:endParaRPr lang="en-US" altLang="zh-TW" dirty="0" smtClean="0"/>
          </a:p>
          <a:p>
            <a:r>
              <a:rPr lang="en-US" altLang="zh-TW" dirty="0" smtClean="0"/>
              <a:t>x</a:t>
            </a:r>
            <a:r>
              <a:rPr lang="en-US" dirty="0" smtClean="0"/>
              <a:t>86</a:t>
            </a:r>
            <a:r>
              <a:rPr lang="zh-TW" altLang="en-US" dirty="0" smtClean="0"/>
              <a:t>陣營努力降低功耗保住市場，同時希望進入手持行動終端市場。</a:t>
            </a:r>
          </a:p>
          <a:p>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功耗延伸的系列問題</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solidFill>
                  <a:srgbClr val="FF0000"/>
                </a:solidFill>
              </a:rPr>
              <a:t>ARM</a:t>
            </a:r>
            <a:r>
              <a:rPr lang="zh-TW" altLang="zh-TW" dirty="0" smtClean="0">
                <a:solidFill>
                  <a:srgbClr val="FF0000"/>
                </a:solidFill>
              </a:rPr>
              <a:t>的優勢是功耗低</a:t>
            </a:r>
            <a:r>
              <a:rPr lang="zh-TW" altLang="zh-TW" dirty="0" smtClean="0"/>
              <a:t>，低功耗還意味著：</a:t>
            </a:r>
          </a:p>
          <a:p>
            <a:r>
              <a:rPr lang="en-US" altLang="zh-TW" dirty="0" smtClean="0"/>
              <a:t>1)</a:t>
            </a:r>
            <a:r>
              <a:rPr lang="zh-TW" altLang="zh-TW" dirty="0" smtClean="0">
                <a:solidFill>
                  <a:srgbClr val="FF0000"/>
                </a:solidFill>
              </a:rPr>
              <a:t>穩定性高</a:t>
            </a:r>
            <a:r>
              <a:rPr lang="zh-TW" altLang="zh-TW" dirty="0" smtClean="0"/>
              <a:t>：因為功耗越高電子元器件的穩定性和可靠性越差</a:t>
            </a:r>
            <a:r>
              <a:rPr lang="zh-TW" altLang="en-US" dirty="0" smtClean="0"/>
              <a:t>。</a:t>
            </a:r>
            <a:r>
              <a:rPr lang="zh-TW" altLang="zh-TW" dirty="0" smtClean="0"/>
              <a:t>對低功耗的產品要選擇好外圍元件的品質，系統的穩定性不會有太大問題</a:t>
            </a:r>
            <a:r>
              <a:rPr lang="zh-TW" altLang="en-US" dirty="0" smtClean="0"/>
              <a:t>。</a:t>
            </a:r>
            <a:endParaRPr lang="zh-TW" altLang="zh-TW" dirty="0" smtClean="0"/>
          </a:p>
          <a:p>
            <a:r>
              <a:rPr lang="en-US" altLang="zh-TW" dirty="0" smtClean="0"/>
              <a:t>2)</a:t>
            </a:r>
            <a:r>
              <a:rPr lang="zh-TW" altLang="zh-TW" dirty="0" smtClean="0"/>
              <a:t>散熱成本低和產品體積</a:t>
            </a:r>
            <a:r>
              <a:rPr lang="zh-TW" altLang="en-US" dirty="0" smtClean="0"/>
              <a:t>可以</a:t>
            </a:r>
            <a:r>
              <a:rPr lang="zh-TW" altLang="zh-TW" dirty="0" smtClean="0"/>
              <a:t>更小：對高功耗的產品不可避免要考慮散熱問題，而散熱設備的存在，</a:t>
            </a:r>
            <a:r>
              <a:rPr lang="zh-TW" altLang="en-US" dirty="0" smtClean="0"/>
              <a:t>會限制</a:t>
            </a:r>
            <a:r>
              <a:rPr lang="zh-TW" altLang="zh-TW" dirty="0" smtClean="0"/>
              <a:t>產品的體積</a:t>
            </a:r>
            <a:r>
              <a:rPr lang="zh-TW" altLang="en-US" dirty="0" smtClean="0"/>
              <a:t>。</a:t>
            </a:r>
            <a:r>
              <a:rPr lang="zh-TW" altLang="zh-TW" dirty="0" smtClean="0"/>
              <a:t>但</a:t>
            </a:r>
            <a:r>
              <a:rPr lang="en-US" altLang="zh-TW" dirty="0" smtClean="0"/>
              <a:t>ARM</a:t>
            </a:r>
            <a:r>
              <a:rPr lang="zh-TW" altLang="zh-TW" dirty="0" smtClean="0"/>
              <a:t>的功耗</a:t>
            </a:r>
            <a:r>
              <a:rPr lang="zh-TW" altLang="en-US" dirty="0" smtClean="0"/>
              <a:t>低</a:t>
            </a:r>
            <a:r>
              <a:rPr lang="zh-TW" altLang="zh-TW" dirty="0" smtClean="0"/>
              <a:t>，</a:t>
            </a:r>
            <a:r>
              <a:rPr lang="zh-TW" altLang="en-US" dirty="0" smtClean="0"/>
              <a:t>幾乎</a:t>
            </a:r>
            <a:r>
              <a:rPr lang="zh-TW" altLang="zh-TW" dirty="0" smtClean="0"/>
              <a:t>不用考慮散熱問題。</a:t>
            </a:r>
            <a:r>
              <a:rPr lang="en-US" altLang="zh-TW" dirty="0" smtClean="0"/>
              <a:t> </a:t>
            </a:r>
            <a:endParaRPr lang="zh-TW" altLang="zh-TW" dirty="0" smtClean="0"/>
          </a:p>
          <a:p>
            <a:r>
              <a:rPr lang="en-US" altLang="zh-TW" dirty="0" smtClean="0"/>
              <a:t>3)</a:t>
            </a:r>
            <a:r>
              <a:rPr lang="zh-TW" altLang="zh-TW" dirty="0" smtClean="0"/>
              <a:t>功耗低</a:t>
            </a:r>
            <a:r>
              <a:rPr lang="zh-TW" altLang="en-US" dirty="0" smtClean="0"/>
              <a:t>，</a:t>
            </a:r>
            <a:r>
              <a:rPr lang="zh-TW" altLang="en-US" dirty="0" smtClean="0">
                <a:solidFill>
                  <a:srgbClr val="FF0000"/>
                </a:solidFill>
              </a:rPr>
              <a:t>系統</a:t>
            </a:r>
            <a:r>
              <a:rPr lang="zh-TW" altLang="zh-TW" dirty="0" smtClean="0">
                <a:solidFill>
                  <a:srgbClr val="FF0000"/>
                </a:solidFill>
              </a:rPr>
              <a:t>電源的成本就越</a:t>
            </a:r>
            <a:r>
              <a:rPr lang="zh-TW" altLang="en-US" dirty="0" smtClean="0">
                <a:solidFill>
                  <a:srgbClr val="FF0000"/>
                </a:solidFill>
              </a:rPr>
              <a:t>低</a:t>
            </a:r>
            <a:r>
              <a:rPr lang="zh-TW" altLang="en-US" dirty="0" smtClean="0"/>
              <a:t>。</a:t>
            </a:r>
            <a:endParaRPr lang="en-US" altLang="zh-TW" dirty="0" smtClean="0"/>
          </a:p>
          <a:p>
            <a:r>
              <a:rPr lang="en-US" altLang="zh-TW" dirty="0" smtClean="0"/>
              <a:t>4)</a:t>
            </a:r>
            <a:r>
              <a:rPr lang="zh-TW" altLang="zh-TW" dirty="0" smtClean="0"/>
              <a:t>功耗低</a:t>
            </a:r>
            <a:r>
              <a:rPr lang="zh-TW" altLang="en-US" dirty="0" smtClean="0"/>
              <a:t>，</a:t>
            </a:r>
            <a:r>
              <a:rPr lang="zh-TW" altLang="zh-TW" dirty="0" smtClean="0">
                <a:solidFill>
                  <a:srgbClr val="FF0000"/>
                </a:solidFill>
              </a:rPr>
              <a:t>電池的續航時間長</a:t>
            </a:r>
            <a:r>
              <a:rPr lang="zh-TW" altLang="zh-TW" dirty="0" smtClean="0"/>
              <a:t>。</a:t>
            </a:r>
          </a:p>
          <a:p>
            <a:r>
              <a:rPr lang="en-US" altLang="zh-TW" dirty="0" smtClean="0"/>
              <a:t>5)</a:t>
            </a:r>
            <a:r>
              <a:rPr lang="zh-TW" altLang="zh-TW" dirty="0" smtClean="0"/>
              <a:t>低功耗產品因為</a:t>
            </a:r>
            <a:r>
              <a:rPr lang="zh-TW" altLang="zh-TW" dirty="0" smtClean="0">
                <a:solidFill>
                  <a:srgbClr val="FF0000"/>
                </a:solidFill>
              </a:rPr>
              <a:t>不用考慮散熱</a:t>
            </a:r>
            <a:r>
              <a:rPr lang="zh-TW" altLang="zh-TW" dirty="0" smtClean="0"/>
              <a:t>，可以將產品密封保護起來，但高功耗產品必須散熱，甚至需要風扇幫助散熱，這樣必然使很多的元件和線路裸露在空氣中，被空氣中的塵埃、濕氣、酸堿物質等腐蝕。</a:t>
            </a:r>
          </a:p>
          <a:p>
            <a:endParaRPr lang="zh-TW"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軟</a:t>
            </a:r>
            <a:r>
              <a:rPr lang="zh-TW" altLang="en-US" dirty="0" smtClean="0"/>
              <a:t>體</a:t>
            </a:r>
            <a:r>
              <a:rPr lang="zh-TW" altLang="zh-TW" dirty="0" smtClean="0"/>
              <a:t>開發成本</a:t>
            </a:r>
            <a:endParaRPr lang="zh-TW" altLang="en-US" dirty="0"/>
          </a:p>
        </p:txBody>
      </p:sp>
      <p:sp>
        <p:nvSpPr>
          <p:cNvPr id="3" name="內容版面配置區 2"/>
          <p:cNvSpPr>
            <a:spLocks noGrp="1"/>
          </p:cNvSpPr>
          <p:nvPr>
            <p:ph idx="1"/>
          </p:nvPr>
        </p:nvSpPr>
        <p:spPr/>
        <p:txBody>
          <a:bodyPr>
            <a:normAutofit/>
          </a:bodyPr>
          <a:lstStyle/>
          <a:p>
            <a:r>
              <a:rPr lang="en-US" altLang="zh-TW" dirty="0" smtClean="0"/>
              <a:t>ARM</a:t>
            </a:r>
            <a:r>
              <a:rPr lang="zh-TW" altLang="zh-TW" dirty="0" smtClean="0"/>
              <a:t>的操作系統很小</a:t>
            </a:r>
            <a:r>
              <a:rPr lang="en-US" altLang="zh-TW" dirty="0" smtClean="0"/>
              <a:t>(</a:t>
            </a:r>
            <a:r>
              <a:rPr lang="zh-TW" altLang="zh-TW" dirty="0" smtClean="0"/>
              <a:t>精簡</a:t>
            </a:r>
            <a:r>
              <a:rPr lang="en-US" altLang="zh-TW" dirty="0" smtClean="0"/>
              <a:t>)</a:t>
            </a:r>
            <a:r>
              <a:rPr lang="zh-TW" altLang="zh-TW" dirty="0" smtClean="0"/>
              <a:t>，通常基於</a:t>
            </a:r>
            <a:r>
              <a:rPr lang="en-US" altLang="zh-TW" dirty="0" smtClean="0"/>
              <a:t>ARM</a:t>
            </a:r>
            <a:r>
              <a:rPr lang="zh-TW" altLang="zh-TW" dirty="0" smtClean="0"/>
              <a:t>的</a:t>
            </a:r>
            <a:r>
              <a:rPr lang="zh-TW" altLang="en-US" dirty="0" smtClean="0"/>
              <a:t>系統</a:t>
            </a:r>
            <a:r>
              <a:rPr lang="zh-TW" altLang="zh-TW" dirty="0" smtClean="0"/>
              <a:t>大多用</a:t>
            </a:r>
            <a:r>
              <a:rPr lang="en-US" altLang="zh-TW" dirty="0" smtClean="0"/>
              <a:t>C/C++</a:t>
            </a:r>
            <a:r>
              <a:rPr lang="zh-TW" altLang="zh-TW" dirty="0" smtClean="0"/>
              <a:t>或</a:t>
            </a:r>
            <a:r>
              <a:rPr lang="en-US" altLang="zh-TW" dirty="0" smtClean="0"/>
              <a:t>JAVA</a:t>
            </a:r>
            <a:r>
              <a:rPr lang="zh-TW" altLang="zh-TW" dirty="0" smtClean="0"/>
              <a:t>開發。</a:t>
            </a:r>
            <a:endParaRPr lang="en-US" altLang="zh-TW" dirty="0" smtClean="0"/>
          </a:p>
          <a:p>
            <a:r>
              <a:rPr lang="zh-TW" altLang="zh-TW" dirty="0" smtClean="0"/>
              <a:t>對大多數</a:t>
            </a:r>
            <a:r>
              <a:rPr lang="en-US" altLang="zh-TW" dirty="0" smtClean="0"/>
              <a:t>ARM</a:t>
            </a:r>
            <a:r>
              <a:rPr lang="zh-TW" altLang="zh-TW" dirty="0" smtClean="0"/>
              <a:t>而言，</a:t>
            </a:r>
            <a:r>
              <a:rPr lang="zh-TW" altLang="en-US" dirty="0" smtClean="0"/>
              <a:t>早期</a:t>
            </a:r>
            <a:r>
              <a:rPr lang="zh-TW" altLang="zh-TW" dirty="0" smtClean="0"/>
              <a:t>因其</a:t>
            </a:r>
            <a:r>
              <a:rPr lang="zh-TW" altLang="en-US" dirty="0" smtClean="0"/>
              <a:t>作業</a:t>
            </a:r>
            <a:r>
              <a:rPr lang="zh-TW" altLang="zh-TW" dirty="0" smtClean="0"/>
              <a:t>系統不一樣，軟</a:t>
            </a:r>
            <a:r>
              <a:rPr lang="zh-TW" altLang="en-US" dirty="0" smtClean="0"/>
              <a:t>體</a:t>
            </a:r>
            <a:r>
              <a:rPr lang="zh-TW" altLang="zh-TW" dirty="0" smtClean="0"/>
              <a:t>不</a:t>
            </a:r>
            <a:r>
              <a:rPr lang="zh-TW" altLang="en-US" dirty="0" smtClean="0"/>
              <a:t>容易</a:t>
            </a:r>
            <a:r>
              <a:rPr lang="zh-TW" altLang="zh-TW" dirty="0" smtClean="0"/>
              <a:t>在兩個系統中自由互換使用</a:t>
            </a:r>
            <a:r>
              <a:rPr lang="zh-TW" altLang="en-US" dirty="0" smtClean="0"/>
              <a:t>。</a:t>
            </a:r>
            <a:endParaRPr lang="en-US" altLang="zh-TW" dirty="0" smtClean="0"/>
          </a:p>
          <a:p>
            <a:r>
              <a:rPr lang="zh-TW" altLang="zh-TW" dirty="0" smtClean="0"/>
              <a:t>但</a:t>
            </a:r>
            <a:r>
              <a:rPr lang="zh-TW" altLang="en-US" dirty="0" smtClean="0"/>
              <a:t>最近幾年已經有明顯改變了</a:t>
            </a:r>
            <a:r>
              <a:rPr lang="zh-TW" altLang="zh-TW" dirty="0" smtClean="0"/>
              <a:t>：</a:t>
            </a:r>
            <a:r>
              <a:rPr lang="zh-TW" altLang="en-US" dirty="0" smtClean="0"/>
              <a:t>在</a:t>
            </a:r>
            <a:r>
              <a:rPr lang="en-US" altLang="zh-TW" dirty="0" smtClean="0"/>
              <a:t>Linux</a:t>
            </a:r>
            <a:r>
              <a:rPr lang="zh-TW" altLang="en-US" dirty="0" smtClean="0"/>
              <a:t>底下相當流行的</a:t>
            </a:r>
            <a:r>
              <a:rPr lang="en-US" altLang="zh-TW" dirty="0" err="1" smtClean="0"/>
              <a:t>Ubuntu</a:t>
            </a:r>
            <a:r>
              <a:rPr lang="zh-TW" altLang="en-US" dirty="0" smtClean="0"/>
              <a:t>已經有支援</a:t>
            </a:r>
            <a:r>
              <a:rPr lang="en-US" altLang="zh-TW" dirty="0" smtClean="0"/>
              <a:t>ARM</a:t>
            </a:r>
            <a:r>
              <a:rPr lang="zh-TW" altLang="en-US" dirty="0" smtClean="0"/>
              <a:t>，通常稍做修改就可以使用</a:t>
            </a:r>
            <a:r>
              <a:rPr lang="zh-TW" altLang="zh-TW" dirty="0" smtClean="0"/>
              <a:t>。</a:t>
            </a:r>
          </a:p>
          <a:p>
            <a:r>
              <a:rPr lang="zh-TW" altLang="en-US" dirty="0" smtClean="0"/>
              <a:t>就以</a:t>
            </a:r>
            <a:r>
              <a:rPr lang="en-US" altLang="zh-TW" dirty="0" smtClean="0"/>
              <a:t>Android</a:t>
            </a:r>
            <a:r>
              <a:rPr lang="zh-TW" altLang="zh-TW" dirty="0" smtClean="0"/>
              <a:t>系統</a:t>
            </a:r>
            <a:r>
              <a:rPr lang="en-US" altLang="zh-TW" dirty="0" smtClean="0"/>
              <a:t>APP</a:t>
            </a:r>
            <a:r>
              <a:rPr lang="zh-TW" altLang="zh-TW" dirty="0" smtClean="0"/>
              <a:t>軟</a:t>
            </a:r>
            <a:r>
              <a:rPr lang="zh-TW" altLang="en-US" dirty="0" smtClean="0"/>
              <a:t>體來說</a:t>
            </a:r>
            <a:r>
              <a:rPr lang="zh-TW" altLang="zh-TW" dirty="0" smtClean="0"/>
              <a:t>，</a:t>
            </a:r>
            <a:r>
              <a:rPr lang="zh-TW" altLang="en-US" dirty="0" smtClean="0"/>
              <a:t>只</a:t>
            </a:r>
            <a:r>
              <a:rPr lang="zh-TW" altLang="zh-TW" dirty="0" smtClean="0"/>
              <a:t>要能在某台設備中運行，就可以在另一台基於同樣系統的設備中運行。</a:t>
            </a:r>
            <a:endParaRPr lang="en-US" altLang="zh-TW" dirty="0" smtClean="0"/>
          </a:p>
          <a:p>
            <a:r>
              <a:rPr lang="zh-TW" altLang="en-US" dirty="0" smtClean="0"/>
              <a:t>由於運行</a:t>
            </a:r>
            <a:r>
              <a:rPr lang="en-US" altLang="zh-TW" dirty="0" smtClean="0"/>
              <a:t>Linux</a:t>
            </a:r>
            <a:r>
              <a:rPr lang="zh-TW" altLang="en-US" dirty="0" smtClean="0"/>
              <a:t>系統，</a:t>
            </a:r>
            <a:r>
              <a:rPr lang="zh-TW" altLang="en-US" dirty="0" smtClean="0">
                <a:solidFill>
                  <a:srgbClr val="FF0000"/>
                </a:solidFill>
              </a:rPr>
              <a:t>通常可以不必支付系統費用</a:t>
            </a:r>
            <a:r>
              <a:rPr lang="zh-TW" altLang="en-US" dirty="0" smtClean="0"/>
              <a:t>，</a:t>
            </a:r>
            <a:r>
              <a:rPr lang="zh-TW" altLang="en-US" dirty="0" smtClean="0">
                <a:solidFill>
                  <a:srgbClr val="FF0000"/>
                </a:solidFill>
              </a:rPr>
              <a:t>連開發環境都有免費的版本</a:t>
            </a:r>
            <a:r>
              <a:rPr lang="zh-TW" altLang="en-US" dirty="0" smtClean="0"/>
              <a:t>。</a:t>
            </a:r>
            <a:endParaRPr lang="zh-TW" altLang="zh-TW" dirty="0" smtClean="0"/>
          </a:p>
          <a:p>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硬</a:t>
            </a:r>
            <a:r>
              <a:rPr lang="zh-TW" altLang="en-US" dirty="0" smtClean="0"/>
              <a:t>體</a:t>
            </a:r>
            <a:r>
              <a:rPr lang="zh-TW" altLang="zh-TW" dirty="0" smtClean="0"/>
              <a:t>的開發</a:t>
            </a:r>
            <a:r>
              <a:rPr lang="zh-TW" altLang="en-US" dirty="0" smtClean="0"/>
              <a:t>與</a:t>
            </a:r>
            <a:r>
              <a:rPr lang="zh-TW" altLang="zh-TW" dirty="0" smtClean="0"/>
              <a:t>製造成本</a:t>
            </a:r>
            <a:endParaRPr lang="zh-TW" altLang="en-US" dirty="0"/>
          </a:p>
        </p:txBody>
      </p:sp>
      <p:sp>
        <p:nvSpPr>
          <p:cNvPr id="3" name="內容版面配置區 2"/>
          <p:cNvSpPr>
            <a:spLocks noGrp="1"/>
          </p:cNvSpPr>
          <p:nvPr>
            <p:ph idx="1"/>
          </p:nvPr>
        </p:nvSpPr>
        <p:spPr/>
        <p:txBody>
          <a:bodyPr/>
          <a:lstStyle/>
          <a:p>
            <a:r>
              <a:rPr lang="en-US" altLang="zh-TW" dirty="0" smtClean="0"/>
              <a:t>ARM</a:t>
            </a:r>
            <a:r>
              <a:rPr lang="zh-TW" altLang="zh-TW" dirty="0" smtClean="0"/>
              <a:t>實際上在</a:t>
            </a:r>
            <a:r>
              <a:rPr lang="en-US" altLang="zh-TW" dirty="0" smtClean="0"/>
              <a:t>CPU</a:t>
            </a:r>
            <a:r>
              <a:rPr lang="zh-TW" altLang="zh-TW" dirty="0" smtClean="0"/>
              <a:t>中已經整合了幾乎所有功能，需要擴展的部分一般不多，其開發成本會比較低。</a:t>
            </a:r>
            <a:r>
              <a:rPr lang="zh-TW" altLang="en-US" dirty="0" smtClean="0"/>
              <a:t>這就是所謂的</a:t>
            </a:r>
            <a:r>
              <a:rPr lang="en-US" altLang="zh-TW" dirty="0" err="1" smtClean="0"/>
              <a:t>SoC</a:t>
            </a:r>
            <a:r>
              <a:rPr lang="en-US" altLang="zh-TW" dirty="0" smtClean="0"/>
              <a:t>(System On Chip)</a:t>
            </a:r>
            <a:r>
              <a:rPr lang="zh-TW" altLang="en-US" dirty="0" smtClean="0"/>
              <a:t>。</a:t>
            </a:r>
            <a:endParaRPr lang="zh-TW" altLang="zh-TW" dirty="0" smtClean="0"/>
          </a:p>
          <a:p>
            <a:r>
              <a:rPr lang="zh-TW" altLang="zh-TW" dirty="0" smtClean="0"/>
              <a:t>但</a:t>
            </a:r>
            <a:r>
              <a:rPr lang="en-US" altLang="zh-TW" dirty="0" smtClean="0"/>
              <a:t>x86</a:t>
            </a:r>
            <a:r>
              <a:rPr lang="zh-TW" altLang="zh-TW" dirty="0" smtClean="0"/>
              <a:t>的外圍線路很多，需要相當經驗的工程師，而且還有</a:t>
            </a:r>
            <a:r>
              <a:rPr lang="en-US" altLang="zh-TW" dirty="0" smtClean="0"/>
              <a:t>BIOS</a:t>
            </a:r>
            <a:r>
              <a:rPr lang="zh-TW" altLang="zh-TW" dirty="0" smtClean="0"/>
              <a:t>等設計，所以</a:t>
            </a:r>
            <a:r>
              <a:rPr lang="en-US" altLang="zh-TW" dirty="0" smtClean="0"/>
              <a:t>x86</a:t>
            </a:r>
            <a:r>
              <a:rPr lang="zh-TW" altLang="zh-TW" dirty="0" smtClean="0"/>
              <a:t>主板的設計費用會</a:t>
            </a:r>
            <a:r>
              <a:rPr lang="zh-TW" altLang="en-US" dirty="0" smtClean="0"/>
              <a:t>比</a:t>
            </a:r>
            <a:r>
              <a:rPr lang="en-US" altLang="zh-TW" dirty="0" smtClean="0"/>
              <a:t>ARM</a:t>
            </a:r>
            <a:r>
              <a:rPr lang="zh-TW" altLang="zh-TW" dirty="0" smtClean="0"/>
              <a:t>高</a:t>
            </a:r>
            <a:r>
              <a:rPr lang="zh-TW" altLang="en-US" dirty="0" smtClean="0"/>
              <a:t>出很多</a:t>
            </a:r>
            <a:r>
              <a:rPr lang="zh-TW" altLang="zh-TW" dirty="0" smtClean="0"/>
              <a:t>。</a:t>
            </a:r>
            <a:endParaRPr lang="en-US" altLang="zh-TW" dirty="0" smtClean="0"/>
          </a:p>
          <a:p>
            <a:r>
              <a:rPr lang="zh-TW" altLang="zh-TW" dirty="0" smtClean="0"/>
              <a:t>另外</a:t>
            </a:r>
            <a:r>
              <a:rPr lang="en-US" altLang="zh-TW" dirty="0" smtClean="0"/>
              <a:t>x86</a:t>
            </a:r>
            <a:r>
              <a:rPr lang="zh-TW" altLang="zh-TW" dirty="0" smtClean="0"/>
              <a:t>還要配上一個電源，這個電源比</a:t>
            </a:r>
            <a:r>
              <a:rPr lang="en-US" altLang="zh-TW" dirty="0" smtClean="0"/>
              <a:t>ARM</a:t>
            </a:r>
            <a:r>
              <a:rPr lang="zh-TW" altLang="en-US" dirty="0" smtClean="0"/>
              <a:t>的</a:t>
            </a:r>
            <a:r>
              <a:rPr lang="zh-TW" altLang="zh-TW" dirty="0" smtClean="0"/>
              <a:t>電源要貴很多。</a:t>
            </a:r>
          </a:p>
          <a:p>
            <a:r>
              <a:rPr lang="zh-TW" altLang="en-US" dirty="0" smtClean="0"/>
              <a:t>很</a:t>
            </a:r>
            <a:r>
              <a:rPr lang="zh-TW" altLang="zh-TW" dirty="0" smtClean="0"/>
              <a:t>明顯</a:t>
            </a:r>
            <a:r>
              <a:rPr lang="zh-TW" altLang="en-US" dirty="0" smtClean="0"/>
              <a:t>的，</a:t>
            </a:r>
            <a:r>
              <a:rPr lang="en-US" altLang="zh-TW" dirty="0" smtClean="0"/>
              <a:t>x86</a:t>
            </a:r>
            <a:r>
              <a:rPr lang="zh-TW" altLang="zh-TW" dirty="0" smtClean="0"/>
              <a:t>在硬</a:t>
            </a:r>
            <a:r>
              <a:rPr lang="zh-TW" altLang="en-US" dirty="0" smtClean="0"/>
              <a:t>體</a:t>
            </a:r>
            <a:r>
              <a:rPr lang="zh-TW" altLang="zh-TW" dirty="0" smtClean="0"/>
              <a:t>方面的成本比</a:t>
            </a:r>
            <a:r>
              <a:rPr lang="en-US" altLang="zh-TW" dirty="0" smtClean="0"/>
              <a:t>ARM</a:t>
            </a:r>
            <a:r>
              <a:rPr lang="zh-TW" altLang="zh-TW" dirty="0" smtClean="0"/>
              <a:t>高得多。</a:t>
            </a:r>
          </a:p>
          <a:p>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ARM</a:t>
            </a:r>
            <a:r>
              <a:rPr lang="zh-TW" altLang="en-US" dirty="0" smtClean="0">
                <a:solidFill>
                  <a:srgbClr val="FF0000"/>
                </a:solidFill>
              </a:rPr>
              <a:t>之繪圖處理能力</a:t>
            </a:r>
            <a:endParaRPr lang="zh-TW" altLang="en-US" dirty="0"/>
          </a:p>
        </p:txBody>
      </p:sp>
      <p:sp>
        <p:nvSpPr>
          <p:cNvPr id="3" name="文字版面配置區 2"/>
          <p:cNvSpPr>
            <a:spLocks noGrp="1"/>
          </p:cNvSpPr>
          <p:nvPr>
            <p:ph type="body" idx="1"/>
          </p:nvPr>
        </p:nvSpPr>
        <p:spPr/>
        <p:txBody>
          <a:bodyPr/>
          <a:lstStyle/>
          <a:p>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Mali-T760,…</a:t>
            </a:r>
            <a:endParaRPr lang="zh-TW" altLang="en-US" dirty="0"/>
          </a:p>
        </p:txBody>
      </p:sp>
      <p:sp>
        <p:nvSpPr>
          <p:cNvPr id="5" name="內容版面配置區 4"/>
          <p:cNvSpPr>
            <a:spLocks noGrp="1"/>
          </p:cNvSpPr>
          <p:nvPr>
            <p:ph idx="1"/>
          </p:nvPr>
        </p:nvSpPr>
        <p:spPr/>
        <p:txBody>
          <a:bodyPr>
            <a:normAutofit/>
          </a:bodyPr>
          <a:lstStyle/>
          <a:p>
            <a:r>
              <a:rPr lang="en-US" altLang="zh-TW" dirty="0" smtClean="0"/>
              <a:t>ARM</a:t>
            </a:r>
            <a:r>
              <a:rPr lang="zh-TW" altLang="en-US" dirty="0" smtClean="0"/>
              <a:t>的繪圖處理 </a:t>
            </a:r>
            <a:r>
              <a:rPr lang="en-US" altLang="zh-TW" dirty="0" smtClean="0"/>
              <a:t>GPU</a:t>
            </a:r>
            <a:r>
              <a:rPr lang="zh-TW" altLang="en-US" dirty="0" smtClean="0"/>
              <a:t>包括</a:t>
            </a:r>
            <a:r>
              <a:rPr lang="en-US" altLang="zh-TW" dirty="0" smtClean="0"/>
              <a:t>Mali-T760(16</a:t>
            </a:r>
            <a:r>
              <a:rPr lang="zh-TW" altLang="en-US" dirty="0" smtClean="0"/>
              <a:t>核</a:t>
            </a:r>
            <a:r>
              <a:rPr lang="en-US" altLang="zh-TW" dirty="0" smtClean="0"/>
              <a:t>), Mali-T628(8</a:t>
            </a:r>
            <a:r>
              <a:rPr lang="zh-TW" altLang="en-US" dirty="0" smtClean="0"/>
              <a:t>核</a:t>
            </a:r>
            <a:r>
              <a:rPr lang="en-US" altLang="zh-TW" dirty="0" smtClean="0"/>
              <a:t>), Mali-T624(4</a:t>
            </a:r>
            <a:r>
              <a:rPr lang="zh-TW" altLang="en-US" dirty="0" smtClean="0"/>
              <a:t>核</a:t>
            </a:r>
            <a:r>
              <a:rPr lang="en-US" altLang="zh-TW" dirty="0" smtClean="0"/>
              <a:t>), Mali-T678(8</a:t>
            </a:r>
            <a:r>
              <a:rPr lang="zh-TW" altLang="en-US" dirty="0" smtClean="0"/>
              <a:t>核</a:t>
            </a:r>
            <a:r>
              <a:rPr lang="en-US" altLang="zh-TW" dirty="0" smtClean="0"/>
              <a:t>), Mali-T622(</a:t>
            </a:r>
            <a:r>
              <a:rPr lang="zh-TW" altLang="en-US" dirty="0" smtClean="0"/>
              <a:t>雙核</a:t>
            </a:r>
            <a:r>
              <a:rPr lang="en-US" altLang="zh-TW" dirty="0" smtClean="0"/>
              <a:t>) </a:t>
            </a:r>
            <a:r>
              <a:rPr lang="zh-TW" altLang="en-US" dirty="0" smtClean="0"/>
              <a:t>與</a:t>
            </a:r>
            <a:r>
              <a:rPr lang="en-US" altLang="zh-TW" dirty="0" smtClean="0"/>
              <a:t>ARM Mali-T604(4</a:t>
            </a:r>
            <a:r>
              <a:rPr lang="zh-TW" altLang="en-US" dirty="0" smtClean="0"/>
              <a:t>核</a:t>
            </a:r>
            <a:r>
              <a:rPr lang="en-US" altLang="zh-TW" dirty="0" smtClean="0"/>
              <a:t>)</a:t>
            </a:r>
            <a:r>
              <a:rPr lang="zh-TW" altLang="en-US" dirty="0" smtClean="0"/>
              <a:t>。</a:t>
            </a:r>
            <a:endParaRPr lang="en-US" altLang="zh-TW" dirty="0" smtClean="0"/>
          </a:p>
          <a:p>
            <a:r>
              <a:rPr lang="en-US" altLang="zh-TW" sz="2800" dirty="0" smtClean="0">
                <a:solidFill>
                  <a:schemeClr val="dk1"/>
                </a:solidFill>
              </a:rPr>
              <a:t>Mali-T</a:t>
            </a:r>
            <a:r>
              <a:rPr lang="zh-TW" altLang="en-US" sz="2800" dirty="0" smtClean="0">
                <a:solidFill>
                  <a:schemeClr val="dk1"/>
                </a:solidFill>
              </a:rPr>
              <a:t>系列繪圖</a:t>
            </a:r>
            <a:r>
              <a:rPr lang="en-US" altLang="zh-TW" sz="2800" dirty="0" smtClean="0">
                <a:solidFill>
                  <a:schemeClr val="dk1"/>
                </a:solidFill>
              </a:rPr>
              <a:t>GPU</a:t>
            </a:r>
            <a:r>
              <a:rPr lang="zh-TW" altLang="en-US" sz="2800" dirty="0" smtClean="0">
                <a:solidFill>
                  <a:schemeClr val="dk1"/>
                </a:solidFill>
              </a:rPr>
              <a:t>支援</a:t>
            </a:r>
            <a:r>
              <a:rPr lang="en-US" altLang="zh-TW" sz="2800" dirty="0" smtClean="0">
                <a:solidFill>
                  <a:schemeClr val="dk1"/>
                </a:solidFill>
              </a:rPr>
              <a:t>OpenGL ES 1.1, 2.0, 3.0</a:t>
            </a:r>
            <a:r>
              <a:rPr lang="zh-TW" altLang="en-US" sz="2800" dirty="0" smtClean="0">
                <a:solidFill>
                  <a:schemeClr val="dk1"/>
                </a:solidFill>
              </a:rPr>
              <a:t>，</a:t>
            </a:r>
            <a:r>
              <a:rPr lang="en-US" altLang="zh-TW" sz="2800" dirty="0" err="1" smtClean="0">
                <a:solidFill>
                  <a:schemeClr val="dk1"/>
                </a:solidFill>
              </a:rPr>
              <a:t>OpenCL</a:t>
            </a:r>
            <a:r>
              <a:rPr lang="en-US" altLang="zh-TW" sz="2800" dirty="0" smtClean="0">
                <a:solidFill>
                  <a:schemeClr val="dk1"/>
                </a:solidFill>
              </a:rPr>
              <a:t>™ 1.1</a:t>
            </a:r>
            <a:r>
              <a:rPr lang="zh-TW" altLang="en-US" sz="2800" dirty="0" smtClean="0">
                <a:solidFill>
                  <a:schemeClr val="dk1"/>
                </a:solidFill>
              </a:rPr>
              <a:t>與</a:t>
            </a:r>
            <a:r>
              <a:rPr lang="en-US" altLang="zh-TW" sz="2800" dirty="0" err="1" smtClean="0">
                <a:solidFill>
                  <a:schemeClr val="dk1"/>
                </a:solidFill>
              </a:rPr>
              <a:t>RenderScript</a:t>
            </a:r>
            <a:r>
              <a:rPr lang="zh-TW" altLang="en-US" sz="2800" dirty="0" smtClean="0">
                <a:solidFill>
                  <a:schemeClr val="dk1"/>
                </a:solidFill>
              </a:rPr>
              <a:t>。讓行動裝置也具有低功耗，高效率之</a:t>
            </a:r>
            <a:r>
              <a:rPr lang="en-US" altLang="zh-TW" sz="2800" dirty="0" smtClean="0">
                <a:solidFill>
                  <a:schemeClr val="dk1"/>
                </a:solidFill>
              </a:rPr>
              <a:t>2D</a:t>
            </a:r>
            <a:r>
              <a:rPr lang="zh-TW" altLang="en-US" sz="2800" dirty="0" smtClean="0">
                <a:solidFill>
                  <a:schemeClr val="dk1"/>
                </a:solidFill>
              </a:rPr>
              <a:t>與</a:t>
            </a:r>
            <a:r>
              <a:rPr lang="en-US" altLang="zh-TW" sz="2800" dirty="0" smtClean="0">
                <a:solidFill>
                  <a:schemeClr val="dk1"/>
                </a:solidFill>
              </a:rPr>
              <a:t>3D</a:t>
            </a:r>
            <a:r>
              <a:rPr lang="zh-TW" altLang="en-US" sz="2800" dirty="0" smtClean="0">
                <a:solidFill>
                  <a:schemeClr val="dk1"/>
                </a:solidFill>
              </a:rPr>
              <a:t>繪圖能力。</a:t>
            </a:r>
            <a:endParaRPr lang="zh-TW" altLang="en-US" sz="2800" dirty="0" smtClean="0"/>
          </a:p>
          <a:p>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ARM</a:t>
            </a:r>
            <a:r>
              <a:rPr lang="zh-TW" altLang="en-US" dirty="0" smtClean="0"/>
              <a:t>之繪圖處理</a:t>
            </a:r>
            <a:r>
              <a:rPr lang="en-US" altLang="zh-TW" dirty="0" smtClean="0"/>
              <a:t>GPU</a:t>
            </a:r>
            <a:endParaRPr lang="zh-TW"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691680" y="2996952"/>
            <a:ext cx="5844540" cy="341376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ARM</a:t>
            </a:r>
            <a:r>
              <a:rPr lang="zh-TW" altLang="en-US" dirty="0" smtClean="0"/>
              <a:t>之繪圖處理能力</a:t>
            </a:r>
            <a:endParaRPr lang="zh-TW"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550670" y="1950561"/>
            <a:ext cx="6042660" cy="435864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648"/>
            <a:ext cx="8229600" cy="1143000"/>
          </a:xfrm>
        </p:spPr>
        <p:txBody>
          <a:bodyPr>
            <a:normAutofit/>
          </a:bodyPr>
          <a:lstStyle/>
          <a:p>
            <a:r>
              <a:rPr lang="en-US" altLang="zh-TW" dirty="0" smtClean="0"/>
              <a:t>Mali-T760</a:t>
            </a:r>
            <a:r>
              <a:rPr lang="zh-TW" altLang="en-US" dirty="0" smtClean="0"/>
              <a:t>規格</a:t>
            </a:r>
            <a:endParaRPr lang="zh-TW" altLang="en-US" dirty="0"/>
          </a:p>
        </p:txBody>
      </p:sp>
      <p:graphicFrame>
        <p:nvGraphicFramePr>
          <p:cNvPr id="4" name="內容版面配置區 3"/>
          <p:cNvGraphicFramePr>
            <a:graphicFrameLocks noGrp="1"/>
          </p:cNvGraphicFramePr>
          <p:nvPr>
            <p:ph idx="1"/>
          </p:nvPr>
        </p:nvGraphicFramePr>
        <p:xfrm>
          <a:off x="467544" y="1484784"/>
          <a:ext cx="8229600" cy="4734197"/>
        </p:xfrm>
        <a:graphic>
          <a:graphicData uri="http://schemas.openxmlformats.org/drawingml/2006/table">
            <a:tbl>
              <a:tblPr firstRow="1" bandRow="1">
                <a:tableStyleId>{5C22544A-7EE6-4342-B048-85BDC9FD1C3A}</a:tableStyleId>
              </a:tblPr>
              <a:tblGrid>
                <a:gridCol w="1645920"/>
                <a:gridCol w="2108840"/>
                <a:gridCol w="4474840"/>
              </a:tblGrid>
              <a:tr h="557733">
                <a:tc>
                  <a:txBody>
                    <a:bodyPr/>
                    <a:lstStyle/>
                    <a:p>
                      <a:pPr algn="ctr"/>
                      <a:r>
                        <a:rPr kumimoji="0" lang="en-US" altLang="zh-TW" b="1" i="0" kern="1200" dirty="0" smtClean="0">
                          <a:solidFill>
                            <a:schemeClr val="lt1"/>
                          </a:solidFill>
                          <a:latin typeface="Times New Roman" pitchFamily="18" charset="0"/>
                          <a:ea typeface="+mn-ea"/>
                          <a:cs typeface="Times New Roman" pitchFamily="18" charset="0"/>
                        </a:rPr>
                        <a:t>Features</a:t>
                      </a:r>
                      <a:endParaRPr lang="zh-TW" altLang="en-US" dirty="0">
                        <a:latin typeface="Times New Roman" pitchFamily="18" charset="0"/>
                        <a:cs typeface="Times New Roman" pitchFamily="18" charset="0"/>
                      </a:endParaRPr>
                    </a:p>
                  </a:txBody>
                  <a:tcPr anchor="ctr"/>
                </a:tc>
                <a:tc>
                  <a:txBody>
                    <a:bodyPr/>
                    <a:lstStyle/>
                    <a:p>
                      <a:pPr algn="ctr"/>
                      <a:r>
                        <a:rPr kumimoji="0" lang="en-US" altLang="zh-TW" b="1" i="0" kern="1200" dirty="0" smtClean="0">
                          <a:solidFill>
                            <a:schemeClr val="lt1"/>
                          </a:solidFill>
                          <a:latin typeface="Times New Roman" pitchFamily="18" charset="0"/>
                          <a:ea typeface="+mn-ea"/>
                          <a:cs typeface="Times New Roman" pitchFamily="18" charset="0"/>
                        </a:rPr>
                        <a:t>Value</a:t>
                      </a:r>
                      <a:endParaRPr lang="zh-TW" altLang="en-US" dirty="0">
                        <a:latin typeface="Times New Roman" pitchFamily="18" charset="0"/>
                        <a:cs typeface="Times New Roman" pitchFamily="18" charset="0"/>
                      </a:endParaRPr>
                    </a:p>
                  </a:txBody>
                  <a:tcPr anchor="ctr"/>
                </a:tc>
                <a:tc>
                  <a:txBody>
                    <a:bodyPr/>
                    <a:lstStyle/>
                    <a:p>
                      <a:pPr algn="ctr"/>
                      <a:r>
                        <a:rPr kumimoji="0" lang="en-US" altLang="zh-TW" b="1" i="0" kern="1200" dirty="0" smtClean="0">
                          <a:solidFill>
                            <a:schemeClr val="lt1"/>
                          </a:solidFill>
                          <a:latin typeface="Times New Roman" pitchFamily="18" charset="0"/>
                          <a:ea typeface="+mn-ea"/>
                          <a:cs typeface="Times New Roman" pitchFamily="18" charset="0"/>
                        </a:rPr>
                        <a:t>Description</a:t>
                      </a:r>
                      <a:endParaRPr lang="zh-TW" altLang="en-US" dirty="0">
                        <a:latin typeface="Times New Roman" pitchFamily="18" charset="0"/>
                        <a:cs typeface="Times New Roman" pitchFamily="18" charset="0"/>
                      </a:endParaRPr>
                    </a:p>
                  </a:txBody>
                  <a:tcPr anchor="ctr"/>
                </a:tc>
              </a:tr>
              <a:tr h="648072">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API Support</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OpenGL® ES 1.1, 2.0, 3.0</a:t>
                      </a:r>
                      <a:r>
                        <a:rPr lang="en-US" altLang="zh-TW" sz="1200" dirty="0" smtClean="0">
                          <a:latin typeface="Times New Roman" pitchFamily="18" charset="0"/>
                          <a:cs typeface="Times New Roman" pitchFamily="18" charset="0"/>
                        </a:rPr>
                        <a:t/>
                      </a:r>
                      <a:br>
                        <a:rPr lang="en-US" altLang="zh-TW" sz="1200" dirty="0" smtClean="0">
                          <a:latin typeface="Times New Roman" pitchFamily="18" charset="0"/>
                          <a:cs typeface="Times New Roman" pitchFamily="18" charset="0"/>
                        </a:rPr>
                      </a:br>
                      <a:r>
                        <a:rPr kumimoji="0" lang="en-US" altLang="zh-TW" sz="1200" b="0" i="0" kern="1200" dirty="0" err="1" smtClean="0">
                          <a:solidFill>
                            <a:schemeClr val="dk1"/>
                          </a:solidFill>
                          <a:latin typeface="Times New Roman" pitchFamily="18" charset="0"/>
                          <a:ea typeface="+mn-ea"/>
                          <a:cs typeface="Times New Roman" pitchFamily="18" charset="0"/>
                        </a:rPr>
                        <a:t>OpenCL</a:t>
                      </a:r>
                      <a:r>
                        <a:rPr kumimoji="0" lang="en-US" altLang="zh-TW" sz="1200" b="0" i="0" kern="1200" dirty="0" smtClean="0">
                          <a:solidFill>
                            <a:schemeClr val="dk1"/>
                          </a:solidFill>
                          <a:latin typeface="Times New Roman" pitchFamily="18" charset="0"/>
                          <a:ea typeface="+mn-ea"/>
                          <a:cs typeface="Times New Roman" pitchFamily="18" charset="0"/>
                        </a:rPr>
                        <a:t>™ 1.1</a:t>
                      </a:r>
                      <a:r>
                        <a:rPr lang="en-US" altLang="zh-TW" sz="1200" dirty="0" smtClean="0">
                          <a:latin typeface="Times New Roman" pitchFamily="18" charset="0"/>
                          <a:cs typeface="Times New Roman" pitchFamily="18" charset="0"/>
                        </a:rPr>
                        <a:t/>
                      </a:r>
                      <a:br>
                        <a:rPr lang="en-US" altLang="zh-TW" sz="1200" dirty="0" smtClean="0">
                          <a:latin typeface="Times New Roman" pitchFamily="18" charset="0"/>
                          <a:cs typeface="Times New Roman" pitchFamily="18" charset="0"/>
                        </a:rPr>
                      </a:br>
                      <a:r>
                        <a:rPr kumimoji="0" lang="en-US" altLang="zh-TW" sz="1200" b="0" i="0" kern="1200" dirty="0" smtClean="0">
                          <a:solidFill>
                            <a:schemeClr val="dk1"/>
                          </a:solidFill>
                          <a:latin typeface="Times New Roman" pitchFamily="18" charset="0"/>
                          <a:ea typeface="+mn-ea"/>
                          <a:cs typeface="Times New Roman" pitchFamily="18" charset="0"/>
                        </a:rPr>
                        <a:t>DirectX® 11,</a:t>
                      </a:r>
                      <a:r>
                        <a:rPr kumimoji="0" lang="en-US" altLang="zh-TW" sz="1200" b="0" i="0" kern="1200" baseline="0" dirty="0" smtClean="0">
                          <a:solidFill>
                            <a:schemeClr val="dk1"/>
                          </a:solidFill>
                          <a:latin typeface="Times New Roman" pitchFamily="18" charset="0"/>
                          <a:ea typeface="+mn-ea"/>
                          <a:cs typeface="Times New Roman" pitchFamily="18" charset="0"/>
                        </a:rPr>
                        <a:t> </a:t>
                      </a:r>
                      <a:r>
                        <a:rPr kumimoji="0" lang="en-US" altLang="zh-TW" sz="1200" b="0" i="0" kern="1200" dirty="0" err="1" smtClean="0">
                          <a:solidFill>
                            <a:schemeClr val="dk1"/>
                          </a:solidFill>
                          <a:latin typeface="Times New Roman" pitchFamily="18" charset="0"/>
                          <a:ea typeface="+mn-ea"/>
                          <a:cs typeface="Times New Roman" pitchFamily="18" charset="0"/>
                        </a:rPr>
                        <a:t>RenderScript</a:t>
                      </a:r>
                      <a:endParaRPr lang="zh-TW" altLang="en-US" sz="1200" dirty="0">
                        <a:latin typeface="Times New Roman" pitchFamily="18" charset="0"/>
                        <a:cs typeface="Times New Roman" pitchFamily="18" charset="0"/>
                      </a:endParaRPr>
                    </a:p>
                  </a:txBody>
                  <a:tcP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Full support for next-generation and legacy2D/3D graphics applications</a:t>
                      </a:r>
                      <a:endParaRPr lang="zh-TW" altLang="en-US" sz="1200" dirty="0">
                        <a:latin typeface="Times New Roman" pitchFamily="18" charset="0"/>
                        <a:cs typeface="Times New Roman" pitchFamily="18" charset="0"/>
                      </a:endParaRPr>
                    </a:p>
                  </a:txBody>
                  <a:tcPr anchor="ctr"/>
                </a:tc>
              </a:tr>
              <a:tr h="360040">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Frequency</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695MHz</a:t>
                      </a:r>
                      <a:endParaRPr lang="zh-TW" altLang="en-US" sz="1200" dirty="0">
                        <a:latin typeface="Times New Roman" pitchFamily="18" charset="0"/>
                        <a:cs typeface="Times New Roman" pitchFamily="18" charset="0"/>
                      </a:endParaRPr>
                    </a:p>
                  </a:txBody>
                  <a:tcPr anchor="ctr"/>
                </a:tc>
                <a:tc>
                  <a:txBody>
                    <a:bodyPr/>
                    <a:lstStyle/>
                    <a:p>
                      <a:endParaRPr lang="zh-TW" altLang="en-US" sz="1200" dirty="0">
                        <a:latin typeface="Times New Roman" pitchFamily="18" charset="0"/>
                        <a:cs typeface="Times New Roman" pitchFamily="18" charset="0"/>
                      </a:endParaRPr>
                    </a:p>
                  </a:txBody>
                  <a:tcPr anchor="ctr"/>
                </a:tc>
              </a:tr>
              <a:tr h="432048">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Throughput</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1390Mtri/s, 11.2Gpix/s</a:t>
                      </a:r>
                      <a:endParaRPr lang="zh-TW" altLang="en-US" sz="1200" dirty="0">
                        <a:latin typeface="Times New Roman" pitchFamily="18" charset="0"/>
                        <a:cs typeface="Times New Roman" pitchFamily="18" charset="0"/>
                      </a:endParaRPr>
                    </a:p>
                  </a:txBody>
                  <a:tcPr anchor="ctr"/>
                </a:tc>
                <a:tc>
                  <a:txBody>
                    <a:bodyPr/>
                    <a:lstStyle/>
                    <a:p>
                      <a:endParaRPr lang="zh-TW" altLang="en-US" sz="1200" dirty="0">
                        <a:latin typeface="Times New Roman" pitchFamily="18" charset="0"/>
                        <a:cs typeface="Times New Roman" pitchFamily="18" charset="0"/>
                      </a:endParaRPr>
                    </a:p>
                  </a:txBody>
                  <a:tcPr anchor="ctr"/>
                </a:tc>
              </a:tr>
              <a:tr h="998946">
                <a:tc>
                  <a:txBody>
                    <a:bodyPr/>
                    <a:lstStyle/>
                    <a:p>
                      <a:r>
                        <a:rPr kumimoji="0" lang="fr-FR" altLang="zh-TW" sz="1200" b="0" i="0" kern="1200" dirty="0" smtClean="0">
                          <a:solidFill>
                            <a:schemeClr val="dk1"/>
                          </a:solidFill>
                          <a:latin typeface="Times New Roman" pitchFamily="18" charset="0"/>
                          <a:ea typeface="+mn-ea"/>
                          <a:cs typeface="Times New Roman" pitchFamily="18" charset="0"/>
                        </a:rPr>
                        <a:t>Adaptive Scalable Texture Compression</a:t>
                      </a:r>
                      <a:r>
                        <a:rPr lang="fr-FR" altLang="zh-TW" sz="1200" dirty="0" smtClean="0">
                          <a:latin typeface="Times New Roman" pitchFamily="18" charset="0"/>
                          <a:cs typeface="Times New Roman" pitchFamily="18" charset="0"/>
                        </a:rPr>
                        <a:t/>
                      </a:r>
                      <a:br>
                        <a:rPr lang="fr-FR" altLang="zh-TW" sz="1200" dirty="0" smtClean="0">
                          <a:latin typeface="Times New Roman" pitchFamily="18" charset="0"/>
                          <a:cs typeface="Times New Roman" pitchFamily="18" charset="0"/>
                        </a:rPr>
                      </a:br>
                      <a:r>
                        <a:rPr kumimoji="0" lang="fr-FR" altLang="zh-TW" sz="1200" b="0" i="0" kern="1200" dirty="0" smtClean="0">
                          <a:solidFill>
                            <a:schemeClr val="dk1"/>
                          </a:solidFill>
                          <a:latin typeface="Times New Roman" pitchFamily="18" charset="0"/>
                          <a:ea typeface="+mn-ea"/>
                          <a:cs typeface="Times New Roman" pitchFamily="18" charset="0"/>
                        </a:rPr>
                        <a:t>(ASTC)</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Low dynamic range (LDR) and high dynamic range (HDR). Supports both 2D and 3D images</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ASTC offers a number of advantages over existing texture compression schemes by improving image quality, reducing memory bandwidth and thus energy use.</a:t>
                      </a:r>
                      <a:endParaRPr lang="zh-TW" altLang="en-US" sz="1200" dirty="0">
                        <a:latin typeface="Times New Roman" pitchFamily="18" charset="0"/>
                        <a:cs typeface="Times New Roman" pitchFamily="18" charset="0"/>
                      </a:endParaRPr>
                    </a:p>
                  </a:txBody>
                  <a:tcPr anchor="ctr"/>
                </a:tc>
              </a:tr>
              <a:tr h="873262">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Transaction Elimination</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16x16 pixel block size</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Transaction Elimination spots the identical pixel blocks between two consecutive render targets and performs a partial update to the frame buffer with the changed pixel blocks only, which reduces memory bandwidth and thus energy.</a:t>
                      </a:r>
                      <a:endParaRPr lang="zh-TW" altLang="en-US" sz="1200" dirty="0">
                        <a:latin typeface="Times New Roman" pitchFamily="18" charset="0"/>
                        <a:cs typeface="Times New Roman" pitchFamily="18" charset="0"/>
                      </a:endParaRPr>
                    </a:p>
                  </a:txBody>
                  <a:tcPr anchor="ctr"/>
                </a:tc>
              </a:tr>
              <a:tr h="864096">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 Smart Composition</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16x16 pixel block size</a:t>
                      </a:r>
                      <a:endParaRPr lang="zh-TW" altLang="en-US" sz="1200" dirty="0">
                        <a:latin typeface="Times New Roman" pitchFamily="18" charset="0"/>
                        <a:cs typeface="Times New Roman" pitchFamily="18" charset="0"/>
                      </a:endParaRPr>
                    </a:p>
                  </a:txBody>
                  <a:tcPr anchor="ctr"/>
                </a:tc>
                <a:tc>
                  <a:txBody>
                    <a:bodyPr/>
                    <a:lstStyle/>
                    <a:p>
                      <a:r>
                        <a:rPr kumimoji="0" lang="en-US" altLang="zh-TW" sz="1200" b="0" i="0" kern="1200" dirty="0" smtClean="0">
                          <a:solidFill>
                            <a:schemeClr val="dk1"/>
                          </a:solidFill>
                          <a:latin typeface="Times New Roman" pitchFamily="18" charset="0"/>
                          <a:ea typeface="+mn-ea"/>
                          <a:cs typeface="Times New Roman" pitchFamily="18" charset="0"/>
                        </a:rPr>
                        <a:t>Smart Composition extends the concept of Transaction Elimination to every stage of UI composition. Identical pixel blocks of input surfaces are not read, not processed for composition and not written to final frame buffer</a:t>
                      </a:r>
                      <a:endParaRPr lang="zh-TW" altLang="en-US" sz="1200" dirty="0">
                        <a:latin typeface="Times New Roman" pitchFamily="18" charset="0"/>
                        <a:cs typeface="Times New Roman" pitchFamily="18" charset="0"/>
                      </a:endParaRPr>
                    </a:p>
                  </a:txBody>
                  <a:tcPr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ARM</a:t>
            </a:r>
            <a:r>
              <a:rPr lang="zh-TW" altLang="en-US" dirty="0" smtClean="0">
                <a:solidFill>
                  <a:srgbClr val="FF0000"/>
                </a:solidFill>
              </a:rPr>
              <a:t>之視訊處理能力</a:t>
            </a:r>
            <a:endParaRPr lang="zh-TW" altLang="en-US" dirty="0"/>
          </a:p>
        </p:txBody>
      </p:sp>
      <p:sp>
        <p:nvSpPr>
          <p:cNvPr id="3" name="文字版面配置區 2"/>
          <p:cNvSpPr>
            <a:spLocks noGrp="1"/>
          </p:cNvSpPr>
          <p:nvPr>
            <p:ph type="body" idx="1"/>
          </p:nvPr>
        </p:nvSpPr>
        <p:spPr/>
        <p:txBody>
          <a:bodyPr/>
          <a:lstStyle/>
          <a:p>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bg1"/>
                </a:solidFill>
              </a:rPr>
              <a:t>x86</a:t>
            </a:r>
            <a:r>
              <a:rPr lang="zh-TW" altLang="en-US" dirty="0" smtClean="0">
                <a:solidFill>
                  <a:schemeClr val="bg1"/>
                </a:solidFill>
              </a:rPr>
              <a:t>與</a:t>
            </a:r>
            <a:r>
              <a:rPr lang="en-US" altLang="zh-TW" dirty="0" smtClean="0">
                <a:solidFill>
                  <a:schemeClr val="bg1"/>
                </a:solidFill>
              </a:rPr>
              <a:t>ARM</a:t>
            </a:r>
            <a:r>
              <a:rPr lang="zh-TW" altLang="en-US" dirty="0" smtClean="0">
                <a:solidFill>
                  <a:schemeClr val="bg1"/>
                </a:solidFill>
              </a:rPr>
              <a:t>系統性能比較</a:t>
            </a:r>
            <a:endParaRPr lang="zh-TW" altLang="en-US" dirty="0">
              <a:solidFill>
                <a:schemeClr val="bg1"/>
              </a:solidFill>
            </a:endParaRPr>
          </a:p>
        </p:txBody>
      </p:sp>
      <p:sp>
        <p:nvSpPr>
          <p:cNvPr id="3" name="內容版面配置區 2"/>
          <p:cNvSpPr>
            <a:spLocks noGrp="1"/>
          </p:cNvSpPr>
          <p:nvPr>
            <p:ph idx="1"/>
          </p:nvPr>
        </p:nvSpPr>
        <p:spPr/>
        <p:txBody>
          <a:bodyPr>
            <a:normAutofit/>
          </a:bodyPr>
          <a:lstStyle/>
          <a:p>
            <a:r>
              <a:rPr lang="en-US" dirty="0" smtClean="0"/>
              <a:t>x86</a:t>
            </a:r>
            <a:r>
              <a:rPr lang="zh-TW" altLang="en-US" dirty="0" smtClean="0"/>
              <a:t>結構的電腦通常比</a:t>
            </a:r>
            <a:r>
              <a:rPr lang="en-US" dirty="0" smtClean="0"/>
              <a:t>ARM</a:t>
            </a:r>
            <a:r>
              <a:rPr lang="zh-TW" altLang="en-US" dirty="0" smtClean="0"/>
              <a:t>結構的系統在性能方面要快。</a:t>
            </a:r>
            <a:endParaRPr lang="en-US" altLang="zh-TW" dirty="0" smtClean="0"/>
          </a:p>
          <a:p>
            <a:pPr lvl="1"/>
            <a:r>
              <a:rPr lang="zh-TW" altLang="en-US" dirty="0" smtClean="0"/>
              <a:t>目前</a:t>
            </a:r>
            <a:r>
              <a:rPr lang="en-US" dirty="0" smtClean="0"/>
              <a:t>x86</a:t>
            </a:r>
            <a:r>
              <a:rPr lang="zh-TW" altLang="en-US" dirty="0" smtClean="0"/>
              <a:t>的</a:t>
            </a:r>
            <a:r>
              <a:rPr lang="en-US" dirty="0" smtClean="0"/>
              <a:t>CPU</a:t>
            </a:r>
            <a:r>
              <a:rPr lang="zh-TW" altLang="en-US" dirty="0" smtClean="0"/>
              <a:t>頻率通常是</a:t>
            </a:r>
            <a:r>
              <a:rPr lang="en-US" dirty="0" smtClean="0"/>
              <a:t>1GHz</a:t>
            </a:r>
            <a:r>
              <a:rPr lang="zh-TW" altLang="en-US" dirty="0" smtClean="0"/>
              <a:t>以上、雙核、四核，甚至</a:t>
            </a:r>
            <a:r>
              <a:rPr lang="en-US" altLang="zh-TW" dirty="0" smtClean="0"/>
              <a:t>8</a:t>
            </a:r>
            <a:r>
              <a:rPr lang="zh-TW" altLang="en-US" dirty="0" smtClean="0"/>
              <a:t>核</a:t>
            </a:r>
            <a:r>
              <a:rPr lang="en-US" dirty="0" smtClean="0"/>
              <a:t>;</a:t>
            </a:r>
          </a:p>
          <a:p>
            <a:pPr lvl="1"/>
            <a:r>
              <a:rPr lang="en-US" dirty="0" smtClean="0"/>
              <a:t>ARM</a:t>
            </a:r>
            <a:r>
              <a:rPr lang="zh-TW" altLang="en-US" dirty="0" smtClean="0"/>
              <a:t>方面：</a:t>
            </a:r>
            <a:r>
              <a:rPr lang="en-US" dirty="0" smtClean="0"/>
              <a:t>CPU</a:t>
            </a:r>
            <a:r>
              <a:rPr lang="zh-TW" altLang="en-US" dirty="0" smtClean="0"/>
              <a:t>通常是幾百</a:t>
            </a:r>
            <a:r>
              <a:rPr lang="en-US" altLang="zh-TW" dirty="0" smtClean="0"/>
              <a:t>MHz</a:t>
            </a:r>
            <a:r>
              <a:rPr lang="zh-TW" altLang="en-US" dirty="0" smtClean="0"/>
              <a:t>，最近才出現</a:t>
            </a:r>
            <a:r>
              <a:rPr lang="en-US" dirty="0" smtClean="0"/>
              <a:t>1GHz</a:t>
            </a:r>
            <a:r>
              <a:rPr lang="zh-TW" altLang="en-US" dirty="0" smtClean="0"/>
              <a:t>以上的</a:t>
            </a:r>
            <a:r>
              <a:rPr lang="en-US" dirty="0" smtClean="0"/>
              <a:t>CPU</a:t>
            </a:r>
            <a:r>
              <a:rPr lang="zh-TW" altLang="en-US" dirty="0" smtClean="0"/>
              <a:t>。目前也有</a:t>
            </a:r>
            <a:r>
              <a:rPr lang="en-US" altLang="zh-TW" dirty="0" smtClean="0"/>
              <a:t>4</a:t>
            </a:r>
            <a:r>
              <a:rPr lang="zh-TW" altLang="en-US" dirty="0" smtClean="0"/>
              <a:t>核心的</a:t>
            </a:r>
            <a:r>
              <a:rPr lang="en-US" altLang="zh-TW" dirty="0" smtClean="0"/>
              <a:t>CPU</a:t>
            </a:r>
            <a:r>
              <a:rPr lang="zh-TW" altLang="en-US" dirty="0" smtClean="0"/>
              <a:t>開始應用於高階手機與平板電腦。</a:t>
            </a:r>
          </a:p>
          <a:p>
            <a:r>
              <a:rPr lang="zh-TW" altLang="en-US" dirty="0" smtClean="0"/>
              <a:t>但</a:t>
            </a:r>
            <a:r>
              <a:rPr lang="en-US" dirty="0" smtClean="0"/>
              <a:t>ARM</a:t>
            </a:r>
            <a:r>
              <a:rPr lang="zh-TW" altLang="en-US" dirty="0" smtClean="0"/>
              <a:t>的優勢不在於性能強大而在於效率。</a:t>
            </a:r>
            <a:r>
              <a:rPr lang="en-US" dirty="0" smtClean="0"/>
              <a:t>ARM</a:t>
            </a:r>
            <a:r>
              <a:rPr lang="zh-TW" altLang="en-US" dirty="0" smtClean="0"/>
              <a:t>採用</a:t>
            </a:r>
            <a:r>
              <a:rPr lang="en-US" dirty="0" smtClean="0"/>
              <a:t>RISC</a:t>
            </a:r>
            <a:r>
              <a:rPr lang="zh-TW" altLang="en-US" dirty="0" smtClean="0"/>
              <a:t>指令集，在一些任務相對固定的應用場合其優勢就能發揮得淋漓盡致。</a:t>
            </a:r>
          </a:p>
          <a:p>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Mali-V500</a:t>
            </a:r>
            <a:endParaRPr lang="zh-TW" altLang="en-US" dirty="0"/>
          </a:p>
        </p:txBody>
      </p:sp>
      <p:sp>
        <p:nvSpPr>
          <p:cNvPr id="6" name="內容版面配置區 5"/>
          <p:cNvSpPr>
            <a:spLocks noGrp="1"/>
          </p:cNvSpPr>
          <p:nvPr>
            <p:ph idx="1"/>
          </p:nvPr>
        </p:nvSpPr>
        <p:spPr/>
        <p:txBody>
          <a:bodyPr>
            <a:normAutofit/>
          </a:bodyPr>
          <a:lstStyle/>
          <a:p>
            <a:r>
              <a:rPr lang="en-US" altLang="zh-TW" dirty="0" smtClean="0"/>
              <a:t>Mali™-V500</a:t>
            </a:r>
            <a:r>
              <a:rPr lang="zh-TW" altLang="en-US" dirty="0" smtClean="0"/>
              <a:t>讓</a:t>
            </a:r>
            <a:r>
              <a:rPr lang="en-US" altLang="zh-TW" dirty="0" smtClean="0"/>
              <a:t>ARM</a:t>
            </a:r>
            <a:r>
              <a:rPr lang="zh-TW" altLang="en-US" dirty="0" smtClean="0"/>
              <a:t>系統在功耗以外又具備高階影像能力。</a:t>
            </a:r>
            <a:r>
              <a:rPr lang="en-US" altLang="zh-TW" dirty="0" smtClean="0"/>
              <a:t> </a:t>
            </a:r>
          </a:p>
          <a:p>
            <a:r>
              <a:rPr lang="zh-TW" altLang="en-US" dirty="0" smtClean="0"/>
              <a:t>單核心的</a:t>
            </a:r>
            <a:r>
              <a:rPr lang="en-US" altLang="zh-TW" dirty="0" smtClean="0"/>
              <a:t>Mali-V500</a:t>
            </a:r>
            <a:r>
              <a:rPr lang="zh-TW" altLang="en-US" dirty="0" smtClean="0"/>
              <a:t>的視迅處理能力為</a:t>
            </a:r>
            <a:r>
              <a:rPr lang="en-US" altLang="zh-TW" dirty="0" smtClean="0"/>
              <a:t>1080p@60fps</a:t>
            </a:r>
            <a:r>
              <a:rPr lang="zh-TW" altLang="en-US" dirty="0" smtClean="0"/>
              <a:t>，多核心的</a:t>
            </a:r>
            <a:r>
              <a:rPr lang="en-US" altLang="zh-TW" dirty="0" smtClean="0"/>
              <a:t>Mali-V500</a:t>
            </a:r>
            <a:r>
              <a:rPr lang="zh-TW" altLang="en-US" dirty="0" smtClean="0"/>
              <a:t>的視迅處理能力高達</a:t>
            </a:r>
            <a:r>
              <a:rPr lang="en-US" altLang="zh-TW" dirty="0" smtClean="0"/>
              <a:t>4K@120fps</a:t>
            </a:r>
            <a:r>
              <a:rPr lang="zh-TW" altLang="en-US" dirty="0" smtClean="0"/>
              <a:t>。</a:t>
            </a:r>
            <a:r>
              <a:rPr lang="en-US" altLang="zh-TW" dirty="0" smtClean="0"/>
              <a:t>  </a:t>
            </a:r>
          </a:p>
          <a:p>
            <a:r>
              <a:rPr lang="en-US" altLang="zh-TW" dirty="0" smtClean="0"/>
              <a:t>Mali-V500</a:t>
            </a:r>
            <a:r>
              <a:rPr lang="zh-TW" altLang="en-US" dirty="0" smtClean="0"/>
              <a:t>為</a:t>
            </a:r>
            <a:r>
              <a:rPr lang="en-US" altLang="zh-TW" dirty="0" smtClean="0"/>
              <a:t>ARM</a:t>
            </a:r>
            <a:r>
              <a:rPr lang="zh-TW" altLang="en-US" dirty="0" smtClean="0"/>
              <a:t>系統提供多種標準視迅編碼功能。</a:t>
            </a:r>
            <a:endParaRPr lang="en-US" altLang="zh-TW"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Mali-V500(</a:t>
            </a:r>
            <a:r>
              <a:rPr lang="zh-TW" altLang="en-US" dirty="0" smtClean="0"/>
              <a:t>續</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利用</a:t>
            </a:r>
            <a:r>
              <a:rPr lang="en-US" altLang="zh-TW" dirty="0" smtClean="0"/>
              <a:t>Mali-V500</a:t>
            </a:r>
            <a:r>
              <a:rPr lang="zh-TW" altLang="en-US" dirty="0" smtClean="0"/>
              <a:t>，系統可以同時編碼與解碼多個</a:t>
            </a:r>
            <a:r>
              <a:rPr lang="en-US" altLang="zh-TW" dirty="0" smtClean="0"/>
              <a:t>HD</a:t>
            </a:r>
            <a:r>
              <a:rPr lang="zh-TW" altLang="en-US" dirty="0" smtClean="0"/>
              <a:t>等級的影像串流，使 </a:t>
            </a:r>
            <a:r>
              <a:rPr lang="en-US" altLang="zh-TW" dirty="0" smtClean="0"/>
              <a:t>ARM</a:t>
            </a:r>
            <a:r>
              <a:rPr lang="zh-TW" altLang="en-US" dirty="0" smtClean="0"/>
              <a:t>系統可以設計出支援視訊會議的產品。</a:t>
            </a:r>
            <a:endParaRPr lang="en-US" altLang="zh-TW" dirty="0" smtClean="0"/>
          </a:p>
          <a:p>
            <a:endParaRPr lang="zh-TW" altLang="en-US" dirty="0" smtClean="0"/>
          </a:p>
          <a:p>
            <a:endParaRPr lang="zh-TW" altLang="en-US" dirty="0"/>
          </a:p>
        </p:txBody>
      </p:sp>
      <p:pic>
        <p:nvPicPr>
          <p:cNvPr id="6" name="圖片 5" descr="aaa.png"/>
          <p:cNvPicPr>
            <a:picLocks noChangeAspect="1"/>
          </p:cNvPicPr>
          <p:nvPr/>
        </p:nvPicPr>
        <p:blipFill>
          <a:blip r:embed="rId2" cstate="print"/>
          <a:stretch>
            <a:fillRect/>
          </a:stretch>
        </p:blipFill>
        <p:spPr>
          <a:xfrm>
            <a:off x="2627784" y="3284984"/>
            <a:ext cx="4077054" cy="330736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a:t>
            </a:r>
            <a:r>
              <a:rPr lang="zh-TW" altLang="en-US" dirty="0" smtClean="0"/>
              <a:t>核視訊處理器</a:t>
            </a:r>
            <a:r>
              <a:rPr lang="en-US" altLang="zh-TW" dirty="0" smtClean="0"/>
              <a:t>Mali-V500</a:t>
            </a:r>
            <a:endParaRPr lang="zh-TW"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232660" y="2171541"/>
            <a:ext cx="4678680" cy="39166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648"/>
            <a:ext cx="8229600" cy="1143000"/>
          </a:xfrm>
        </p:spPr>
        <p:txBody>
          <a:bodyPr>
            <a:normAutofit/>
          </a:bodyPr>
          <a:lstStyle/>
          <a:p>
            <a:r>
              <a:rPr lang="en-US" altLang="zh-TW" dirty="0" smtClean="0"/>
              <a:t>Mali-V500</a:t>
            </a:r>
            <a:r>
              <a:rPr lang="zh-TW" altLang="en-US" dirty="0" smtClean="0"/>
              <a:t>規格</a:t>
            </a:r>
            <a:endParaRPr lang="zh-TW" altLang="en-US" dirty="0"/>
          </a:p>
        </p:txBody>
      </p:sp>
      <p:graphicFrame>
        <p:nvGraphicFramePr>
          <p:cNvPr id="4" name="內容版面配置區 3"/>
          <p:cNvGraphicFramePr>
            <a:graphicFrameLocks noGrp="1"/>
          </p:cNvGraphicFramePr>
          <p:nvPr>
            <p:ph idx="1"/>
          </p:nvPr>
        </p:nvGraphicFramePr>
        <p:xfrm>
          <a:off x="457200" y="1628800"/>
          <a:ext cx="8229600" cy="4734198"/>
        </p:xfrm>
        <a:graphic>
          <a:graphicData uri="http://schemas.openxmlformats.org/drawingml/2006/table">
            <a:tbl>
              <a:tblPr firstRow="1" bandRow="1">
                <a:tableStyleId>{5C22544A-7EE6-4342-B048-85BDC9FD1C3A}</a:tableStyleId>
              </a:tblPr>
              <a:tblGrid>
                <a:gridCol w="1471594"/>
                <a:gridCol w="2283166"/>
                <a:gridCol w="4474840"/>
              </a:tblGrid>
              <a:tr h="998946">
                <a:tc>
                  <a:txBody>
                    <a:bodyPr/>
                    <a:lstStyle/>
                    <a:p>
                      <a:pPr algn="ctr"/>
                      <a:r>
                        <a:rPr kumimoji="0" lang="en-US" altLang="zh-TW" b="1" i="0" kern="1200" dirty="0" smtClean="0">
                          <a:solidFill>
                            <a:schemeClr val="lt1"/>
                          </a:solidFill>
                          <a:latin typeface="Times New Roman" pitchFamily="18" charset="0"/>
                          <a:ea typeface="+mn-ea"/>
                          <a:cs typeface="Times New Roman" pitchFamily="18" charset="0"/>
                        </a:rPr>
                        <a:t>Features</a:t>
                      </a:r>
                      <a:endParaRPr lang="zh-TW" altLang="en-US" dirty="0">
                        <a:latin typeface="Times New Roman" pitchFamily="18" charset="0"/>
                        <a:cs typeface="Times New Roman" pitchFamily="18" charset="0"/>
                      </a:endParaRPr>
                    </a:p>
                  </a:txBody>
                  <a:tcPr anchor="ctr"/>
                </a:tc>
                <a:tc>
                  <a:txBody>
                    <a:bodyPr/>
                    <a:lstStyle/>
                    <a:p>
                      <a:pPr algn="ctr"/>
                      <a:r>
                        <a:rPr kumimoji="0" lang="en-US" altLang="zh-TW" b="1" i="0" kern="1200" dirty="0" smtClean="0">
                          <a:solidFill>
                            <a:schemeClr val="lt1"/>
                          </a:solidFill>
                          <a:latin typeface="Times New Roman" pitchFamily="18" charset="0"/>
                          <a:ea typeface="+mn-ea"/>
                          <a:cs typeface="Times New Roman" pitchFamily="18" charset="0"/>
                        </a:rPr>
                        <a:t>Value</a:t>
                      </a:r>
                      <a:endParaRPr lang="zh-TW" altLang="en-US" dirty="0">
                        <a:latin typeface="Times New Roman" pitchFamily="18" charset="0"/>
                        <a:cs typeface="Times New Roman" pitchFamily="18" charset="0"/>
                      </a:endParaRPr>
                    </a:p>
                  </a:txBody>
                  <a:tcPr anchor="ctr"/>
                </a:tc>
                <a:tc>
                  <a:txBody>
                    <a:bodyPr/>
                    <a:lstStyle/>
                    <a:p>
                      <a:pPr algn="ctr"/>
                      <a:r>
                        <a:rPr kumimoji="0" lang="en-US" altLang="zh-TW" b="1" i="0" kern="1200" dirty="0" smtClean="0">
                          <a:solidFill>
                            <a:schemeClr val="lt1"/>
                          </a:solidFill>
                          <a:latin typeface="Times New Roman" pitchFamily="18" charset="0"/>
                          <a:ea typeface="+mn-ea"/>
                          <a:cs typeface="Times New Roman" pitchFamily="18" charset="0"/>
                        </a:rPr>
                        <a:t>Description</a:t>
                      </a:r>
                      <a:endParaRPr lang="zh-TW" altLang="en-US" dirty="0">
                        <a:latin typeface="Times New Roman" pitchFamily="18" charset="0"/>
                        <a:cs typeface="Times New Roman" pitchFamily="18" charset="0"/>
                      </a:endParaRPr>
                    </a:p>
                  </a:txBody>
                  <a:tcPr anchor="ctr"/>
                </a:tc>
              </a:tr>
              <a:tr h="998946">
                <a:tc>
                  <a:txBody>
                    <a:bodyPr/>
                    <a:lstStyle/>
                    <a:p>
                      <a:r>
                        <a:rPr kumimoji="0" lang="en-US" altLang="zh-TW" b="0" i="0" kern="1200" dirty="0" smtClean="0">
                          <a:solidFill>
                            <a:schemeClr val="dk1"/>
                          </a:solidFill>
                          <a:latin typeface="Times New Roman" pitchFamily="18" charset="0"/>
                          <a:ea typeface="+mn-ea"/>
                          <a:cs typeface="Times New Roman" pitchFamily="18" charset="0"/>
                        </a:rPr>
                        <a:t>API Support</a:t>
                      </a:r>
                      <a:endParaRPr lang="zh-TW" altLang="en-US" dirty="0">
                        <a:latin typeface="Times New Roman" pitchFamily="18" charset="0"/>
                        <a:cs typeface="Times New Roman" pitchFamily="18" charset="0"/>
                      </a:endParaRPr>
                    </a:p>
                  </a:txBody>
                  <a:tcPr anchor="ctr"/>
                </a:tc>
                <a:tc>
                  <a:txBody>
                    <a:bodyPr/>
                    <a:lstStyle/>
                    <a:p>
                      <a:r>
                        <a:rPr kumimoji="0" lang="en-US" altLang="zh-TW" b="0" i="0" kern="1200" dirty="0" smtClean="0">
                          <a:solidFill>
                            <a:schemeClr val="dk1"/>
                          </a:solidFill>
                          <a:latin typeface="Times New Roman" pitchFamily="18" charset="0"/>
                          <a:ea typeface="+mn-ea"/>
                          <a:cs typeface="Times New Roman" pitchFamily="18" charset="0"/>
                        </a:rPr>
                        <a:t>For encode: H.264, VP8 For decode: H.264, H.263, MPEG4, MPEG2, VC-1/WMV, Real, VP8</a:t>
                      </a:r>
                      <a:endParaRPr lang="zh-TW" altLang="en-US" dirty="0">
                        <a:latin typeface="Times New Roman" pitchFamily="18" charset="0"/>
                        <a:cs typeface="Times New Roman" pitchFamily="18" charset="0"/>
                      </a:endParaRPr>
                    </a:p>
                  </a:txBody>
                  <a:tcPr/>
                </a:tc>
                <a:tc>
                  <a:txBody>
                    <a:bodyPr/>
                    <a:lstStyle/>
                    <a:p>
                      <a:r>
                        <a:rPr kumimoji="0" lang="en-US" altLang="zh-TW" b="0" i="0" kern="1200" dirty="0" smtClean="0">
                          <a:solidFill>
                            <a:schemeClr val="dk1"/>
                          </a:solidFill>
                          <a:latin typeface="Times New Roman" pitchFamily="18" charset="0"/>
                          <a:ea typeface="+mn-ea"/>
                          <a:cs typeface="Times New Roman" pitchFamily="18" charset="0"/>
                        </a:rPr>
                        <a:t>Driver and video streaming infrastructure based on </a:t>
                      </a:r>
                      <a:r>
                        <a:rPr kumimoji="0" lang="en-US" altLang="zh-TW" b="0" i="0" kern="1200" dirty="0" err="1" smtClean="0">
                          <a:solidFill>
                            <a:schemeClr val="dk1"/>
                          </a:solidFill>
                          <a:latin typeface="Times New Roman" pitchFamily="18" charset="0"/>
                          <a:ea typeface="+mn-ea"/>
                          <a:cs typeface="Times New Roman" pitchFamily="18" charset="0"/>
                        </a:rPr>
                        <a:t>OpenMAX</a:t>
                      </a:r>
                      <a:r>
                        <a:rPr kumimoji="0" lang="en-US" altLang="zh-TW" b="0" i="0" kern="1200" dirty="0" smtClean="0">
                          <a:solidFill>
                            <a:schemeClr val="dk1"/>
                          </a:solidFill>
                          <a:latin typeface="Times New Roman" pitchFamily="18" charset="0"/>
                          <a:ea typeface="+mn-ea"/>
                          <a:cs typeface="Times New Roman" pitchFamily="18" charset="0"/>
                        </a:rPr>
                        <a:t>™ which runs on the host CPU</a:t>
                      </a:r>
                      <a:endParaRPr lang="zh-TW" altLang="en-US" dirty="0">
                        <a:latin typeface="Times New Roman" pitchFamily="18" charset="0"/>
                        <a:cs typeface="Times New Roman" pitchFamily="18" charset="0"/>
                      </a:endParaRPr>
                    </a:p>
                  </a:txBody>
                  <a:tcPr anchor="ctr"/>
                </a:tc>
              </a:tr>
              <a:tr h="998946">
                <a:tc>
                  <a:txBody>
                    <a:bodyPr/>
                    <a:lstStyle/>
                    <a:p>
                      <a:r>
                        <a:rPr kumimoji="0" lang="en-US" altLang="zh-TW" b="0" i="0" kern="1200" dirty="0" smtClean="0">
                          <a:solidFill>
                            <a:schemeClr val="dk1"/>
                          </a:solidFill>
                          <a:latin typeface="Times New Roman" pitchFamily="18" charset="0"/>
                          <a:ea typeface="+mn-ea"/>
                          <a:cs typeface="Times New Roman" pitchFamily="18" charset="0"/>
                        </a:rPr>
                        <a:t>Frequency</a:t>
                      </a:r>
                      <a:endParaRPr lang="zh-TW" altLang="en-US" dirty="0">
                        <a:latin typeface="Times New Roman" pitchFamily="18" charset="0"/>
                        <a:cs typeface="Times New Roman" pitchFamily="18" charset="0"/>
                      </a:endParaRPr>
                    </a:p>
                  </a:txBody>
                  <a:tcPr anchor="ctr"/>
                </a:tc>
                <a:tc>
                  <a:txBody>
                    <a:bodyPr/>
                    <a:lstStyle/>
                    <a:p>
                      <a:r>
                        <a:rPr kumimoji="0" lang="en-US" altLang="zh-TW" b="0" i="0" kern="1200" dirty="0" smtClean="0">
                          <a:solidFill>
                            <a:schemeClr val="dk1"/>
                          </a:solidFill>
                          <a:latin typeface="Times New Roman" pitchFamily="18" charset="0"/>
                          <a:ea typeface="+mn-ea"/>
                          <a:cs typeface="Times New Roman" pitchFamily="18" charset="0"/>
                        </a:rPr>
                        <a:t>600MHz</a:t>
                      </a:r>
                      <a:endParaRPr lang="zh-TW" altLang="en-US" dirty="0">
                        <a:latin typeface="Times New Roman" pitchFamily="18" charset="0"/>
                        <a:cs typeface="Times New Roman" pitchFamily="18" charset="0"/>
                      </a:endParaRPr>
                    </a:p>
                  </a:txBody>
                  <a:tcPr anchor="ctr"/>
                </a:tc>
                <a:tc>
                  <a:txBody>
                    <a:bodyPr/>
                    <a:lstStyle/>
                    <a:p>
                      <a:r>
                        <a:rPr kumimoji="0" lang="en-US" altLang="zh-TW" b="0" i="0" kern="1200" dirty="0" smtClean="0">
                          <a:solidFill>
                            <a:schemeClr val="dk1"/>
                          </a:solidFill>
                          <a:latin typeface="Times New Roman" pitchFamily="18" charset="0"/>
                          <a:ea typeface="+mn-ea"/>
                          <a:cs typeface="Times New Roman" pitchFamily="18" charset="0"/>
                        </a:rPr>
                        <a:t>A single core clocked at 600MHz is capable of 1080p60 decoding or encoding</a:t>
                      </a:r>
                      <a:endParaRPr lang="zh-TW" altLang="en-US" dirty="0">
                        <a:latin typeface="Times New Roman" pitchFamily="18" charset="0"/>
                        <a:cs typeface="Times New Roman" pitchFamily="18" charset="0"/>
                      </a:endParaRPr>
                    </a:p>
                  </a:txBody>
                  <a:tcPr anchor="ctr"/>
                </a:tc>
              </a:tr>
              <a:tr h="998946">
                <a:tc>
                  <a:txBody>
                    <a:bodyPr/>
                    <a:lstStyle/>
                    <a:p>
                      <a:r>
                        <a:rPr kumimoji="0" lang="en-US" altLang="zh-TW" b="0" i="0" kern="1200" dirty="0" smtClean="0">
                          <a:solidFill>
                            <a:schemeClr val="dk1"/>
                          </a:solidFill>
                          <a:latin typeface="Times New Roman" pitchFamily="18" charset="0"/>
                          <a:ea typeface="+mn-ea"/>
                          <a:cs typeface="Times New Roman" pitchFamily="18" charset="0"/>
                        </a:rPr>
                        <a:t>Performance</a:t>
                      </a:r>
                      <a:endParaRPr lang="zh-TW" altLang="en-US" dirty="0">
                        <a:latin typeface="Times New Roman" pitchFamily="18" charset="0"/>
                        <a:cs typeface="Times New Roman" pitchFamily="18" charset="0"/>
                      </a:endParaRPr>
                    </a:p>
                  </a:txBody>
                  <a:tcPr anchor="ctr"/>
                </a:tc>
                <a:tc>
                  <a:txBody>
                    <a:bodyPr/>
                    <a:lstStyle/>
                    <a:p>
                      <a:r>
                        <a:rPr kumimoji="0" lang="en-US" altLang="zh-TW" b="0" i="0" kern="1200" dirty="0" smtClean="0">
                          <a:solidFill>
                            <a:schemeClr val="dk1"/>
                          </a:solidFill>
                          <a:latin typeface="Times New Roman" pitchFamily="18" charset="0"/>
                          <a:ea typeface="+mn-ea"/>
                          <a:cs typeface="Times New Roman" pitchFamily="18" charset="0"/>
                        </a:rPr>
                        <a:t>1080p@60f/s to </a:t>
                      </a:r>
                      <a:br>
                        <a:rPr kumimoji="0" lang="en-US" altLang="zh-TW" b="0" i="0" kern="1200" dirty="0" smtClean="0">
                          <a:solidFill>
                            <a:schemeClr val="dk1"/>
                          </a:solidFill>
                          <a:latin typeface="Times New Roman" pitchFamily="18" charset="0"/>
                          <a:ea typeface="+mn-ea"/>
                          <a:cs typeface="Times New Roman" pitchFamily="18" charset="0"/>
                        </a:rPr>
                      </a:br>
                      <a:r>
                        <a:rPr kumimoji="0" lang="en-US" altLang="zh-TW" b="0" i="0" kern="1200" dirty="0" smtClean="0">
                          <a:solidFill>
                            <a:schemeClr val="dk1"/>
                          </a:solidFill>
                          <a:latin typeface="Times New Roman" pitchFamily="18" charset="0"/>
                          <a:ea typeface="+mn-ea"/>
                          <a:cs typeface="Times New Roman" pitchFamily="18" charset="0"/>
                        </a:rPr>
                        <a:t>4k</a:t>
                      </a:r>
                      <a:r>
                        <a:rPr kumimoji="0" lang="en-US" altLang="zh-TW" b="0" i="0" kern="1200" baseline="0" dirty="0" smtClean="0">
                          <a:solidFill>
                            <a:schemeClr val="dk1"/>
                          </a:solidFill>
                          <a:latin typeface="Times New Roman" pitchFamily="18" charset="0"/>
                          <a:ea typeface="+mn-ea"/>
                          <a:cs typeface="Times New Roman" pitchFamily="18" charset="0"/>
                        </a:rPr>
                        <a:t> @120f/s</a:t>
                      </a:r>
                      <a:endParaRPr lang="zh-TW" altLang="en-US" dirty="0">
                        <a:latin typeface="Times New Roman" pitchFamily="18" charset="0"/>
                        <a:cs typeface="Times New Roman" pitchFamily="18" charset="0"/>
                      </a:endParaRPr>
                    </a:p>
                  </a:txBody>
                  <a:tcPr anchor="ctr"/>
                </a:tc>
                <a:tc>
                  <a:txBody>
                    <a:bodyPr/>
                    <a:lstStyle/>
                    <a:p>
                      <a:r>
                        <a:rPr kumimoji="0" lang="en-US" altLang="zh-TW" b="0" i="0" kern="1200" dirty="0" smtClean="0">
                          <a:solidFill>
                            <a:schemeClr val="dk1"/>
                          </a:solidFill>
                          <a:latin typeface="Times New Roman" pitchFamily="18" charset="0"/>
                          <a:ea typeface="+mn-ea"/>
                          <a:cs typeface="Times New Roman" pitchFamily="18" charset="0"/>
                        </a:rPr>
                        <a:t>Scalable from one to eight cores with multiple performance points</a:t>
                      </a:r>
                      <a:endParaRPr lang="zh-TW" altLang="en-US" dirty="0">
                        <a:latin typeface="Times New Roman" pitchFamily="18" charset="0"/>
                        <a:cs typeface="Times New Roman" pitchFamily="18" charset="0"/>
                      </a:endParaRPr>
                    </a:p>
                  </a:txBody>
                  <a:tcPr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總結</a:t>
            </a:r>
            <a:endParaRPr lang="zh-TW" altLang="en-US" dirty="0"/>
          </a:p>
        </p:txBody>
      </p:sp>
      <p:sp>
        <p:nvSpPr>
          <p:cNvPr id="3" name="內容版面配置區 2"/>
          <p:cNvSpPr>
            <a:spLocks noGrp="1"/>
          </p:cNvSpPr>
          <p:nvPr>
            <p:ph idx="1"/>
          </p:nvPr>
        </p:nvSpPr>
        <p:spPr/>
        <p:txBody>
          <a:bodyPr/>
          <a:lstStyle/>
          <a:p>
            <a:r>
              <a:rPr lang="zh-TW" altLang="zh-TW" dirty="0" smtClean="0"/>
              <a:t>總結上面對比，</a:t>
            </a:r>
            <a:r>
              <a:rPr lang="en-US" altLang="zh-TW" dirty="0" smtClean="0"/>
              <a:t>x86</a:t>
            </a:r>
            <a:r>
              <a:rPr lang="zh-TW" altLang="zh-TW" dirty="0" smtClean="0"/>
              <a:t>系統和</a:t>
            </a:r>
            <a:r>
              <a:rPr lang="en-US" altLang="zh-TW" dirty="0" smtClean="0"/>
              <a:t>ARM</a:t>
            </a:r>
            <a:r>
              <a:rPr lang="zh-TW" altLang="zh-TW" dirty="0" smtClean="0"/>
              <a:t>系統應該是兩個完全不同領域的應用，如果功能單一又受到環境</a:t>
            </a:r>
            <a:r>
              <a:rPr lang="zh-TW" altLang="en-US" dirty="0" smtClean="0"/>
              <a:t>限制</a:t>
            </a:r>
            <a:r>
              <a:rPr lang="zh-TW" altLang="zh-TW" dirty="0" smtClean="0"/>
              <a:t>的應用，如：</a:t>
            </a:r>
            <a:r>
              <a:rPr lang="en-US" altLang="zh-TW" dirty="0" smtClean="0"/>
              <a:t>POS</a:t>
            </a:r>
            <a:r>
              <a:rPr lang="zh-TW" altLang="zh-TW" dirty="0" smtClean="0"/>
              <a:t>、</a:t>
            </a:r>
            <a:r>
              <a:rPr lang="en-US" altLang="zh-TW" dirty="0" smtClean="0"/>
              <a:t>ATM</a:t>
            </a:r>
            <a:r>
              <a:rPr lang="zh-TW" altLang="zh-TW" dirty="0" smtClean="0"/>
              <a:t>、多媒體廣告機、車載電腦終端等應用，應該首先考慮</a:t>
            </a:r>
            <a:r>
              <a:rPr lang="en-US" altLang="zh-TW" dirty="0" smtClean="0"/>
              <a:t>ARM</a:t>
            </a:r>
            <a:r>
              <a:rPr lang="zh-TW" altLang="zh-TW" dirty="0" smtClean="0"/>
              <a:t>方案</a:t>
            </a:r>
            <a:r>
              <a:rPr lang="zh-TW" altLang="en-US" dirty="0" smtClean="0"/>
              <a:t>。</a:t>
            </a:r>
            <a:endParaRPr lang="en-US" altLang="zh-TW" dirty="0" smtClean="0"/>
          </a:p>
          <a:p>
            <a:r>
              <a:rPr lang="en-US" altLang="zh-TW" dirty="0" smtClean="0">
                <a:solidFill>
                  <a:srgbClr val="FF0000"/>
                </a:solidFill>
              </a:rPr>
              <a:t>ARM</a:t>
            </a:r>
            <a:r>
              <a:rPr lang="zh-TW" altLang="en-US" dirty="0" smtClean="0">
                <a:solidFill>
                  <a:srgbClr val="FF0000"/>
                </a:solidFill>
              </a:rPr>
              <a:t>系統</a:t>
            </a:r>
            <a:r>
              <a:rPr lang="zh-TW" altLang="zh-TW" dirty="0" smtClean="0">
                <a:solidFill>
                  <a:srgbClr val="FF0000"/>
                </a:solidFill>
              </a:rPr>
              <a:t>與</a:t>
            </a:r>
            <a:r>
              <a:rPr lang="en-US" altLang="zh-TW" dirty="0" smtClean="0">
                <a:solidFill>
                  <a:srgbClr val="FF0000"/>
                </a:solidFill>
              </a:rPr>
              <a:t>x86</a:t>
            </a:r>
            <a:r>
              <a:rPr lang="zh-TW" altLang="zh-TW" dirty="0" smtClean="0">
                <a:solidFill>
                  <a:srgbClr val="FF0000"/>
                </a:solidFill>
              </a:rPr>
              <a:t>相比，其功耗和成本占有很大</a:t>
            </a:r>
            <a:r>
              <a:rPr lang="zh-TW" altLang="zh-TW" smtClean="0">
                <a:solidFill>
                  <a:srgbClr val="FF0000"/>
                </a:solidFill>
              </a:rPr>
              <a:t>優勢。</a:t>
            </a:r>
            <a:endParaRPr lang="zh-TW" altLang="zh-TW"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x86</a:t>
            </a:r>
            <a:r>
              <a:rPr lang="zh-TW" altLang="en-US" dirty="0" smtClean="0"/>
              <a:t>與</a:t>
            </a:r>
            <a:r>
              <a:rPr lang="en-US" altLang="zh-TW" dirty="0" smtClean="0"/>
              <a:t>ARM</a:t>
            </a:r>
            <a:r>
              <a:rPr lang="zh-TW" altLang="en-US" dirty="0" smtClean="0"/>
              <a:t>系統擴展能力比較</a:t>
            </a:r>
            <a:endParaRPr lang="zh-TW" altLang="en-US" dirty="0"/>
          </a:p>
        </p:txBody>
      </p:sp>
      <p:sp>
        <p:nvSpPr>
          <p:cNvPr id="3" name="內容版面配置區 2"/>
          <p:cNvSpPr>
            <a:spLocks noGrp="1"/>
          </p:cNvSpPr>
          <p:nvPr>
            <p:ph idx="1"/>
          </p:nvPr>
        </p:nvSpPr>
        <p:spPr/>
        <p:txBody>
          <a:bodyPr>
            <a:normAutofit/>
          </a:bodyPr>
          <a:lstStyle/>
          <a:p>
            <a:r>
              <a:rPr lang="en-US" dirty="0" smtClean="0"/>
              <a:t>x86</a:t>
            </a:r>
            <a:r>
              <a:rPr lang="zh-TW" altLang="en-US" dirty="0" smtClean="0"/>
              <a:t>結構的電腦採用</a:t>
            </a:r>
            <a:r>
              <a:rPr lang="en-US" dirty="0" smtClean="0"/>
              <a:t>“bridge”</a:t>
            </a:r>
            <a:r>
              <a:rPr lang="zh-TW" altLang="en-US" dirty="0" smtClean="0"/>
              <a:t>的方式與周邊設備進行連接，而且</a:t>
            </a:r>
            <a:r>
              <a:rPr lang="en-US" dirty="0" smtClean="0"/>
              <a:t>x86</a:t>
            </a:r>
            <a:r>
              <a:rPr lang="zh-TW" altLang="en-US" dirty="0" smtClean="0"/>
              <a:t>結構的電腦出現了近</a:t>
            </a:r>
            <a:r>
              <a:rPr lang="en-US" dirty="0" smtClean="0"/>
              <a:t>30</a:t>
            </a:r>
            <a:r>
              <a:rPr lang="zh-TW" altLang="en-US" dirty="0" smtClean="0"/>
              <a:t>年，其配套周邊設備種類多、價格也比較便宜。</a:t>
            </a:r>
            <a:endParaRPr lang="en-US" altLang="zh-TW" dirty="0" smtClean="0"/>
          </a:p>
          <a:p>
            <a:r>
              <a:rPr lang="zh-TW" altLang="en-US" dirty="0" smtClean="0"/>
              <a:t>通常</a:t>
            </a:r>
            <a:r>
              <a:rPr lang="en-US" dirty="0" smtClean="0"/>
              <a:t>x86</a:t>
            </a:r>
            <a:r>
              <a:rPr lang="zh-TW" altLang="en-US" dirty="0" smtClean="0"/>
              <a:t>結構的電腦容易進行性能擴充。</a:t>
            </a:r>
          </a:p>
          <a:p>
            <a:r>
              <a:rPr lang="en-US" dirty="0" smtClean="0"/>
              <a:t>ARM</a:t>
            </a:r>
            <a:r>
              <a:rPr lang="zh-TW" altLang="en-US" dirty="0" smtClean="0"/>
              <a:t>結構的電腦是利用專用的接口使</a:t>
            </a:r>
            <a:r>
              <a:rPr lang="en-US" dirty="0" smtClean="0"/>
              <a:t>CPU</a:t>
            </a:r>
            <a:r>
              <a:rPr lang="zh-TW" altLang="en-US" dirty="0" smtClean="0"/>
              <a:t>與周邊設備進行連接，所以</a:t>
            </a:r>
            <a:r>
              <a:rPr lang="en-US" dirty="0" smtClean="0">
                <a:solidFill>
                  <a:srgbClr val="FF0000"/>
                </a:solidFill>
              </a:rPr>
              <a:t>ARM</a:t>
            </a:r>
            <a:r>
              <a:rPr lang="zh-TW" altLang="en-US" dirty="0" smtClean="0">
                <a:solidFill>
                  <a:srgbClr val="FF0000"/>
                </a:solidFill>
              </a:rPr>
              <a:t>的周邊擴展性通常比</a:t>
            </a:r>
            <a:r>
              <a:rPr lang="en-US" altLang="zh-TW" dirty="0" smtClean="0">
                <a:solidFill>
                  <a:srgbClr val="FF0000"/>
                </a:solidFill>
              </a:rPr>
              <a:t>x86</a:t>
            </a:r>
            <a:r>
              <a:rPr lang="zh-TW" altLang="en-US" dirty="0" smtClean="0">
                <a:solidFill>
                  <a:srgbClr val="FF0000"/>
                </a:solidFill>
              </a:rPr>
              <a:t>差</a:t>
            </a:r>
            <a:r>
              <a:rPr lang="zh-TW" altLang="en-US" dirty="0" smtClean="0"/>
              <a:t>。</a:t>
            </a:r>
            <a:endParaRPr lang="en-US" altLang="zh-TW" dirty="0" smtClean="0"/>
          </a:p>
          <a:p>
            <a:r>
              <a:rPr lang="zh-TW" altLang="en-US" dirty="0" smtClean="0"/>
              <a:t>採用</a:t>
            </a:r>
            <a:r>
              <a:rPr lang="en-US" dirty="0" smtClean="0"/>
              <a:t>ARM</a:t>
            </a:r>
            <a:r>
              <a:rPr lang="zh-TW" altLang="en-US" dirty="0" smtClean="0"/>
              <a:t>結構的系統，一般不考慮擴充。</a:t>
            </a:r>
            <a:r>
              <a:rPr lang="zh-TW" altLang="en-US" dirty="0" smtClean="0">
                <a:solidFill>
                  <a:srgbClr val="FF0000"/>
                </a:solidFill>
              </a:rPr>
              <a:t>奉行</a:t>
            </a:r>
            <a:r>
              <a:rPr lang="en-US" dirty="0" smtClean="0">
                <a:solidFill>
                  <a:srgbClr val="FF0000"/>
                </a:solidFill>
              </a:rPr>
              <a:t>“</a:t>
            </a:r>
            <a:r>
              <a:rPr lang="zh-TW" altLang="en-US" dirty="0" smtClean="0">
                <a:solidFill>
                  <a:srgbClr val="FF0000"/>
                </a:solidFill>
              </a:rPr>
              <a:t>夠用就好</a:t>
            </a:r>
            <a:r>
              <a:rPr lang="en-US" dirty="0" smtClean="0">
                <a:solidFill>
                  <a:srgbClr val="FF0000"/>
                </a:solidFill>
              </a:rPr>
              <a:t>”</a:t>
            </a:r>
            <a:r>
              <a:rPr lang="zh-TW" altLang="en-US" dirty="0" smtClean="0">
                <a:solidFill>
                  <a:srgbClr val="FF0000"/>
                </a:solidFill>
              </a:rPr>
              <a:t>的原則</a:t>
            </a:r>
            <a:r>
              <a:rPr lang="zh-TW" altLang="en-US" dirty="0" smtClean="0"/>
              <a:t>。</a:t>
            </a:r>
          </a:p>
          <a:p>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作業系統</a:t>
            </a:r>
            <a:r>
              <a:rPr lang="en-US" altLang="zh-TW" dirty="0" smtClean="0"/>
              <a:t>-x86</a:t>
            </a:r>
            <a:endParaRPr lang="zh-TW" altLang="en-US" dirty="0"/>
          </a:p>
        </p:txBody>
      </p:sp>
      <p:sp>
        <p:nvSpPr>
          <p:cNvPr id="3" name="內容版面配置區 2"/>
          <p:cNvSpPr>
            <a:spLocks noGrp="1"/>
          </p:cNvSpPr>
          <p:nvPr>
            <p:ph idx="1"/>
          </p:nvPr>
        </p:nvSpPr>
        <p:spPr/>
        <p:txBody>
          <a:bodyPr>
            <a:normAutofit/>
          </a:bodyPr>
          <a:lstStyle/>
          <a:p>
            <a:r>
              <a:rPr lang="en-US" dirty="0" smtClean="0"/>
              <a:t>x86</a:t>
            </a:r>
            <a:r>
              <a:rPr lang="zh-TW" altLang="en-US" dirty="0" smtClean="0"/>
              <a:t>系統由微軟及</a:t>
            </a:r>
            <a:r>
              <a:rPr lang="en-US" dirty="0" smtClean="0"/>
              <a:t>Intel</a:t>
            </a:r>
            <a:r>
              <a:rPr lang="zh-TW" altLang="en-US" dirty="0" smtClean="0"/>
              <a:t>構建的</a:t>
            </a:r>
            <a:r>
              <a:rPr lang="en-US" dirty="0" smtClean="0"/>
              <a:t>Wintel</a:t>
            </a:r>
            <a:r>
              <a:rPr lang="zh-TW" altLang="en-US" dirty="0" smtClean="0"/>
              <a:t>聯盟所主導</a:t>
            </a:r>
            <a:r>
              <a:rPr lang="zh-TW" altLang="en-US" dirty="0" smtClean="0"/>
              <a:t>，主導個人電腦作業系統</a:t>
            </a:r>
            <a:r>
              <a:rPr lang="zh-TW" altLang="en-US" dirty="0" smtClean="0"/>
              <a:t>近</a:t>
            </a:r>
            <a:r>
              <a:rPr lang="en-US" dirty="0" smtClean="0"/>
              <a:t>30</a:t>
            </a:r>
            <a:r>
              <a:rPr lang="zh-TW" altLang="en-US" dirty="0" smtClean="0"/>
              <a:t>年，形成巨大的用戶群，也深深固化了眾多用戶的使用習慣。</a:t>
            </a:r>
            <a:endParaRPr lang="en-US" altLang="zh-TW" dirty="0" smtClean="0"/>
          </a:p>
          <a:p>
            <a:r>
              <a:rPr lang="zh-TW" altLang="en-US" dirty="0" smtClean="0"/>
              <a:t>同時，</a:t>
            </a:r>
            <a:r>
              <a:rPr lang="en-US" dirty="0" smtClean="0"/>
              <a:t>x86</a:t>
            </a:r>
            <a:r>
              <a:rPr lang="zh-TW" altLang="en-US" dirty="0" smtClean="0"/>
              <a:t>系統在硬體和軟體開發方面已經形成統一的標準，幾乎所有</a:t>
            </a:r>
            <a:r>
              <a:rPr lang="en-US" dirty="0" smtClean="0"/>
              <a:t>x86</a:t>
            </a:r>
            <a:r>
              <a:rPr lang="zh-TW" altLang="en-US" dirty="0" smtClean="0"/>
              <a:t>硬體平台都可以直接使用微軟的視窗系統及現在流行的軟體開發工具，所以</a:t>
            </a:r>
            <a:r>
              <a:rPr lang="en-US" dirty="0" smtClean="0"/>
              <a:t>x86</a:t>
            </a:r>
            <a:r>
              <a:rPr lang="zh-TW" altLang="en-US" dirty="0" smtClean="0"/>
              <a:t>系統在兼容性方面具有無可比擬的優勢。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作業系統</a:t>
            </a:r>
            <a:r>
              <a:rPr lang="en-US" altLang="zh-TW" dirty="0" smtClean="0"/>
              <a:t>-ARM</a:t>
            </a:r>
            <a:endParaRPr lang="zh-TW" altLang="en-US" dirty="0"/>
          </a:p>
        </p:txBody>
      </p:sp>
      <p:sp>
        <p:nvSpPr>
          <p:cNvPr id="3" name="內容版面配置區 2"/>
          <p:cNvSpPr>
            <a:spLocks noGrp="1"/>
          </p:cNvSpPr>
          <p:nvPr>
            <p:ph idx="1"/>
          </p:nvPr>
        </p:nvSpPr>
        <p:spPr/>
        <p:txBody>
          <a:bodyPr>
            <a:normAutofit/>
          </a:bodyPr>
          <a:lstStyle/>
          <a:p>
            <a:r>
              <a:rPr lang="en-US" dirty="0" smtClean="0"/>
              <a:t>ARM</a:t>
            </a:r>
            <a:r>
              <a:rPr lang="zh-TW" altLang="en-US" dirty="0" smtClean="0"/>
              <a:t>系統幾乎都採用</a:t>
            </a:r>
            <a:r>
              <a:rPr lang="en-US" dirty="0" smtClean="0"/>
              <a:t>Linux</a:t>
            </a:r>
            <a:r>
              <a:rPr lang="zh-TW" altLang="en-US" dirty="0" smtClean="0"/>
              <a:t>作業系統，而且幾乎所有的硬體系統都會單獨構建自己的系統，因而導致可能與其他系統不能兼容，這也造成其應用軟體不能方便移植，這一點可能限制了</a:t>
            </a:r>
            <a:r>
              <a:rPr lang="en-US" dirty="0" smtClean="0"/>
              <a:t>ARM</a:t>
            </a:r>
            <a:r>
              <a:rPr lang="zh-TW" altLang="en-US" dirty="0" smtClean="0"/>
              <a:t>系統的發展和應用。</a:t>
            </a:r>
            <a:endParaRPr lang="en-US" altLang="zh-TW" dirty="0" smtClean="0"/>
          </a:p>
          <a:p>
            <a:r>
              <a:rPr lang="zh-TW" altLang="en-US" dirty="0" smtClean="0"/>
              <a:t>然而，</a:t>
            </a:r>
            <a:r>
              <a:rPr lang="en-US" dirty="0" smtClean="0"/>
              <a:t>Google</a:t>
            </a:r>
            <a:r>
              <a:rPr lang="zh-TW" altLang="en-US" dirty="0" smtClean="0"/>
              <a:t>開發了開放式的</a:t>
            </a:r>
            <a:r>
              <a:rPr lang="en-US" dirty="0" smtClean="0"/>
              <a:t>Android</a:t>
            </a:r>
            <a:r>
              <a:rPr lang="zh-TW" altLang="en-US" dirty="0" smtClean="0"/>
              <a:t>系統後，統一了</a:t>
            </a:r>
            <a:r>
              <a:rPr lang="en-US" dirty="0" smtClean="0"/>
              <a:t>ARM</a:t>
            </a:r>
            <a:r>
              <a:rPr lang="zh-TW" altLang="en-US" dirty="0" smtClean="0"/>
              <a:t>結構電腦的操作系統，使新推出基於</a:t>
            </a:r>
            <a:r>
              <a:rPr lang="en-US" dirty="0" smtClean="0"/>
              <a:t>ARM</a:t>
            </a:r>
            <a:r>
              <a:rPr lang="zh-TW" altLang="en-US" dirty="0" smtClean="0"/>
              <a:t>結構的電腦系統有了統一的、開放式的、免費的操作系統，為</a:t>
            </a:r>
            <a:r>
              <a:rPr lang="en-US" dirty="0" smtClean="0"/>
              <a:t>ARM</a:t>
            </a:r>
            <a:r>
              <a:rPr lang="zh-TW" altLang="en-US" dirty="0" smtClean="0"/>
              <a:t>的發展提供了強大的支持和動力。</a:t>
            </a:r>
            <a:endParaRPr lang="zh-TW"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功耗</a:t>
            </a:r>
            <a:r>
              <a:rPr lang="en-US" altLang="zh-TW" dirty="0" smtClean="0"/>
              <a:t>-x86</a:t>
            </a:r>
            <a:endParaRPr lang="zh-TW" altLang="en-US" dirty="0"/>
          </a:p>
        </p:txBody>
      </p:sp>
      <p:sp>
        <p:nvSpPr>
          <p:cNvPr id="3" name="內容版面配置區 2"/>
          <p:cNvSpPr>
            <a:spLocks noGrp="1"/>
          </p:cNvSpPr>
          <p:nvPr>
            <p:ph idx="1"/>
          </p:nvPr>
        </p:nvSpPr>
        <p:spPr/>
        <p:txBody>
          <a:bodyPr>
            <a:normAutofit/>
          </a:bodyPr>
          <a:lstStyle/>
          <a:p>
            <a:r>
              <a:rPr lang="en-US" dirty="0" smtClean="0"/>
              <a:t>x86</a:t>
            </a:r>
            <a:r>
              <a:rPr lang="zh-TW" altLang="en-US" dirty="0" smtClean="0"/>
              <a:t>電腦因考慮要適應各種應用的需求，其發展思路是：</a:t>
            </a:r>
            <a:r>
              <a:rPr lang="zh-TW" altLang="en-US" dirty="0" smtClean="0">
                <a:solidFill>
                  <a:srgbClr val="FF0000"/>
                </a:solidFill>
              </a:rPr>
              <a:t>性能</a:t>
            </a:r>
            <a:r>
              <a:rPr lang="en-US" dirty="0" smtClean="0">
                <a:solidFill>
                  <a:srgbClr val="FF0000"/>
                </a:solidFill>
              </a:rPr>
              <a:t>+</a:t>
            </a:r>
            <a:r>
              <a:rPr lang="zh-TW" altLang="en-US" dirty="0" smtClean="0">
                <a:solidFill>
                  <a:srgbClr val="FF0000"/>
                </a:solidFill>
              </a:rPr>
              <a:t>速度</a:t>
            </a:r>
            <a:r>
              <a:rPr lang="zh-TW" altLang="en-US" dirty="0" smtClean="0"/>
              <a:t>。</a:t>
            </a:r>
            <a:endParaRPr lang="en-US" altLang="zh-TW" dirty="0" smtClean="0"/>
          </a:p>
          <a:p>
            <a:r>
              <a:rPr lang="en-US" altLang="zh-TW" dirty="0" smtClean="0"/>
              <a:t>3</a:t>
            </a:r>
            <a:r>
              <a:rPr lang="en-US" dirty="0" smtClean="0"/>
              <a:t>0</a:t>
            </a:r>
            <a:r>
              <a:rPr lang="zh-TW" altLang="en-US" dirty="0" smtClean="0"/>
              <a:t>多年來</a:t>
            </a:r>
            <a:r>
              <a:rPr lang="en-US" dirty="0" smtClean="0"/>
              <a:t>x86</a:t>
            </a:r>
            <a:r>
              <a:rPr lang="zh-TW" altLang="en-US" dirty="0" smtClean="0"/>
              <a:t>電腦的速度從原來</a:t>
            </a:r>
            <a:r>
              <a:rPr lang="en-US" dirty="0" smtClean="0"/>
              <a:t>8088</a:t>
            </a:r>
            <a:r>
              <a:rPr lang="zh-TW" altLang="en-US" dirty="0" smtClean="0"/>
              <a:t>的幾</a:t>
            </a:r>
            <a:r>
              <a:rPr lang="en-US" dirty="0" smtClean="0"/>
              <a:t>MHz</a:t>
            </a:r>
            <a:r>
              <a:rPr lang="zh-TW" altLang="en-US" dirty="0" smtClean="0"/>
              <a:t>發展到現在幾</a:t>
            </a:r>
            <a:r>
              <a:rPr lang="en-US" dirty="0" smtClean="0"/>
              <a:t>GHz</a:t>
            </a:r>
            <a:r>
              <a:rPr lang="zh-TW" altLang="en-US" dirty="0" smtClean="0"/>
              <a:t>，而且還是多核，其速度和性能已經提升了千、萬倍。技術進步使</a:t>
            </a:r>
            <a:r>
              <a:rPr lang="en-US" dirty="0" smtClean="0"/>
              <a:t>x86</a:t>
            </a:r>
            <a:r>
              <a:rPr lang="zh-TW" altLang="en-US" dirty="0" smtClean="0"/>
              <a:t>電腦成為大眾生活中不可缺少的一部分。</a:t>
            </a:r>
            <a:endParaRPr lang="en-US" altLang="zh-TW" dirty="0" smtClean="0"/>
          </a:p>
          <a:p>
            <a:r>
              <a:rPr lang="zh-TW" altLang="en-US" dirty="0" smtClean="0"/>
              <a:t>然而</a:t>
            </a:r>
            <a:r>
              <a:rPr lang="en-US" dirty="0" smtClean="0"/>
              <a:t>x86</a:t>
            </a:r>
            <a:r>
              <a:rPr lang="zh-TW" altLang="en-US" dirty="0" smtClean="0"/>
              <a:t>電腦的發展方向，使其</a:t>
            </a:r>
            <a:r>
              <a:rPr lang="zh-TW" altLang="en-US" dirty="0" smtClean="0">
                <a:solidFill>
                  <a:srgbClr val="FF0000"/>
                </a:solidFill>
              </a:rPr>
              <a:t>功耗</a:t>
            </a:r>
            <a:r>
              <a:rPr lang="zh-TW" altLang="en-US" dirty="0" smtClean="0"/>
              <a:t>一直居高不下，一台電腦高達幾百瓦，即使是手提電腦，也有十幾、二十多瓦的功耗，這與</a:t>
            </a:r>
            <a:r>
              <a:rPr lang="en-US" dirty="0" smtClean="0"/>
              <a:t>ARM</a:t>
            </a:r>
            <a:r>
              <a:rPr lang="zh-TW" altLang="en-US" dirty="0" smtClean="0"/>
              <a:t>結構的電腦就無法相比。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功耗</a:t>
            </a:r>
            <a:r>
              <a:rPr lang="en-US" altLang="zh-TW" dirty="0" smtClean="0"/>
              <a:t>-ARM</a:t>
            </a:r>
            <a:endParaRPr lang="zh-TW" altLang="en-US" dirty="0"/>
          </a:p>
        </p:txBody>
      </p:sp>
      <p:sp>
        <p:nvSpPr>
          <p:cNvPr id="3" name="內容版面配置區 2"/>
          <p:cNvSpPr>
            <a:spLocks noGrp="1"/>
          </p:cNvSpPr>
          <p:nvPr>
            <p:ph idx="1"/>
          </p:nvPr>
        </p:nvSpPr>
        <p:spPr/>
        <p:txBody>
          <a:bodyPr>
            <a:normAutofit/>
          </a:bodyPr>
          <a:lstStyle/>
          <a:p>
            <a:r>
              <a:rPr lang="en-US" dirty="0" smtClean="0"/>
              <a:t>ARM</a:t>
            </a:r>
            <a:r>
              <a:rPr lang="zh-TW" altLang="en-US" dirty="0" smtClean="0"/>
              <a:t>的設計發展思路是：</a:t>
            </a:r>
            <a:endParaRPr lang="en-US" altLang="zh-TW" dirty="0" smtClean="0"/>
          </a:p>
          <a:p>
            <a:pPr lvl="1"/>
            <a:r>
              <a:rPr lang="zh-TW" altLang="en-US" dirty="0" smtClean="0">
                <a:solidFill>
                  <a:srgbClr val="FF0000"/>
                </a:solidFill>
              </a:rPr>
              <a:t>滿足某個特定的應用即可，在某一</a:t>
            </a:r>
            <a:r>
              <a:rPr lang="zh-TW" altLang="en-US" dirty="0" smtClean="0">
                <a:solidFill>
                  <a:srgbClr val="FF0000"/>
                </a:solidFill>
              </a:rPr>
              <a:t>專用領域</a:t>
            </a:r>
            <a:r>
              <a:rPr lang="zh-TW" altLang="en-US" dirty="0" smtClean="0">
                <a:solidFill>
                  <a:srgbClr val="FF0000"/>
                </a:solidFill>
              </a:rPr>
              <a:t>是最強的。</a:t>
            </a:r>
            <a:endParaRPr lang="en-US" altLang="zh-TW" dirty="0" smtClean="0">
              <a:solidFill>
                <a:srgbClr val="FF0000"/>
              </a:solidFill>
            </a:endParaRPr>
          </a:p>
          <a:p>
            <a:r>
              <a:rPr lang="zh-TW" altLang="en-US" dirty="0" smtClean="0"/>
              <a:t>這樣，</a:t>
            </a:r>
            <a:r>
              <a:rPr lang="en-US" dirty="0" smtClean="0"/>
              <a:t>ARM</a:t>
            </a:r>
            <a:r>
              <a:rPr lang="zh-TW" altLang="en-US" dirty="0" smtClean="0"/>
              <a:t>以其不是最強，但在某個專業應用方面則是最好的，例如行動計算應用上占有絕對優勢的地位，這個原因就是：</a:t>
            </a:r>
            <a:r>
              <a:rPr lang="zh-TW" altLang="en-US" dirty="0" smtClean="0">
                <a:solidFill>
                  <a:srgbClr val="FF0000"/>
                </a:solidFill>
              </a:rPr>
              <a:t>功耗</a:t>
            </a:r>
            <a:r>
              <a:rPr lang="zh-TW" altLang="en-US" dirty="0" smtClean="0"/>
              <a:t>。</a:t>
            </a:r>
          </a:p>
          <a:p>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功耗</a:t>
            </a:r>
            <a:r>
              <a:rPr lang="en-US" altLang="zh-TW" dirty="0" smtClean="0"/>
              <a:t>-</a:t>
            </a:r>
            <a:r>
              <a:rPr lang="zh-TW" altLang="en-US" dirty="0" smtClean="0"/>
              <a:t>綜合</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高功耗導致</a:t>
            </a:r>
            <a:r>
              <a:rPr lang="en-US" altLang="zh-TW" dirty="0" smtClean="0"/>
              <a:t>x</a:t>
            </a:r>
            <a:r>
              <a:rPr lang="en-US" dirty="0" smtClean="0"/>
              <a:t>86</a:t>
            </a:r>
            <a:r>
              <a:rPr lang="zh-TW" altLang="en-US" dirty="0" smtClean="0"/>
              <a:t>系統無法解決的問題：系統的續航能力弱、體積無法縮小、穩定性差、對使用環境要求高等問題。</a:t>
            </a:r>
            <a:endParaRPr lang="en-US" altLang="zh-TW" dirty="0" smtClean="0"/>
          </a:p>
          <a:p>
            <a:r>
              <a:rPr lang="zh-TW" altLang="en-US" dirty="0" smtClean="0"/>
              <a:t>因此</a:t>
            </a:r>
            <a:r>
              <a:rPr lang="en-US" dirty="0" smtClean="0"/>
              <a:t>x86</a:t>
            </a:r>
            <a:r>
              <a:rPr lang="zh-TW" altLang="en-US" dirty="0" smtClean="0"/>
              <a:t>系統與</a:t>
            </a:r>
            <a:r>
              <a:rPr lang="en-US" dirty="0" smtClean="0"/>
              <a:t>ARM</a:t>
            </a:r>
            <a:r>
              <a:rPr lang="zh-TW" altLang="en-US" dirty="0" smtClean="0"/>
              <a:t>系統應用在兩個完全不同領域的。</a:t>
            </a:r>
            <a:endParaRPr lang="en-US" altLang="zh-TW" dirty="0" smtClean="0"/>
          </a:p>
          <a:p>
            <a:pPr lvl="1"/>
            <a:r>
              <a:rPr lang="zh-TW" altLang="en-US" dirty="0" smtClean="0"/>
              <a:t>在伺服器、工作站以及其他高性能運算等應用方面，可以不考慮功耗和使用環境等條件時，</a:t>
            </a:r>
            <a:r>
              <a:rPr lang="en-US" altLang="zh-TW" dirty="0" smtClean="0"/>
              <a:t>x</a:t>
            </a:r>
            <a:r>
              <a:rPr lang="en-US" dirty="0" smtClean="0"/>
              <a:t>86</a:t>
            </a:r>
            <a:r>
              <a:rPr lang="zh-TW" altLang="en-US" dirty="0" smtClean="0"/>
              <a:t>系統占了優勢</a:t>
            </a:r>
            <a:r>
              <a:rPr lang="en-US" altLang="zh-TW" dirty="0" smtClean="0"/>
              <a:t>(</a:t>
            </a:r>
            <a:r>
              <a:rPr lang="zh-TW" altLang="en-US" dirty="0" smtClean="0">
                <a:solidFill>
                  <a:srgbClr val="FF0000"/>
                </a:solidFill>
              </a:rPr>
              <a:t>目前</a:t>
            </a:r>
            <a:r>
              <a:rPr lang="en-US" altLang="zh-TW" dirty="0" smtClean="0"/>
              <a:t>)</a:t>
            </a:r>
            <a:r>
              <a:rPr lang="zh-TW" altLang="en-US" dirty="0" smtClean="0"/>
              <a:t>。</a:t>
            </a:r>
            <a:endParaRPr lang="en-US" altLang="zh-TW" dirty="0" smtClean="0"/>
          </a:p>
          <a:p>
            <a:pPr lvl="1"/>
            <a:r>
              <a:rPr lang="zh-TW" altLang="en-US" dirty="0" smtClean="0"/>
              <a:t>如果考慮功耗、環境等條件且工作任務固定的情況下，</a:t>
            </a:r>
            <a:r>
              <a:rPr lang="en-US" dirty="0" smtClean="0"/>
              <a:t>ARM</a:t>
            </a:r>
            <a:r>
              <a:rPr lang="zh-TW" altLang="en-US" dirty="0" smtClean="0"/>
              <a:t>就占有很大的優勢。在手持式行動計算領域，</a:t>
            </a:r>
            <a:r>
              <a:rPr lang="en-US" altLang="zh-TW" dirty="0" smtClean="0"/>
              <a:t>x</a:t>
            </a:r>
            <a:r>
              <a:rPr lang="en-US" dirty="0" smtClean="0"/>
              <a:t>86</a:t>
            </a:r>
            <a:r>
              <a:rPr lang="zh-TW" altLang="en-US" dirty="0" smtClean="0"/>
              <a:t>毫無用武之地。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功耗</a:t>
            </a:r>
            <a:r>
              <a:rPr lang="en-US" altLang="zh-TW" dirty="0" smtClean="0"/>
              <a:t>-</a:t>
            </a:r>
            <a:r>
              <a:rPr lang="zh-TW" altLang="en-US" dirty="0" smtClean="0"/>
              <a:t>綜合</a:t>
            </a:r>
            <a:r>
              <a:rPr lang="en-US" altLang="zh-TW" dirty="0" smtClean="0"/>
              <a:t>(</a:t>
            </a:r>
            <a:r>
              <a:rPr lang="zh-TW" altLang="en-US" dirty="0" smtClean="0"/>
              <a:t>續</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這也顯示在全球數十億隻智慧型手機，沒有一隻是</a:t>
            </a:r>
            <a:r>
              <a:rPr lang="en-US" altLang="zh-TW" dirty="0" smtClean="0"/>
              <a:t>x86</a:t>
            </a:r>
            <a:r>
              <a:rPr lang="zh-TW" altLang="en-US" dirty="0" smtClean="0"/>
              <a:t>系統。</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979712" y="2852936"/>
            <a:ext cx="5328592" cy="321847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1134</TotalTime>
  <Words>1568</Words>
  <Application>Microsoft Office PowerPoint</Application>
  <PresentationFormat>如螢幕大小 (4:3)</PresentationFormat>
  <Paragraphs>107</Paragraphs>
  <Slides>24</Slides>
  <Notes>1</Notes>
  <HiddenSlides>0</HiddenSlides>
  <MMClips>0</MMClip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流線</vt:lpstr>
      <vt:lpstr>ARM與x86</vt:lpstr>
      <vt:lpstr>x86與ARM系統性能比較</vt:lpstr>
      <vt:lpstr>x86與ARM系統擴展能力比較</vt:lpstr>
      <vt:lpstr>作業系統-x86</vt:lpstr>
      <vt:lpstr>作業系統-ARM</vt:lpstr>
      <vt:lpstr>功耗-x86</vt:lpstr>
      <vt:lpstr>功耗-ARM</vt:lpstr>
      <vt:lpstr>功耗-綜合</vt:lpstr>
      <vt:lpstr>功耗-綜合(續)</vt:lpstr>
      <vt:lpstr>最新趨勢</vt:lpstr>
      <vt:lpstr>功耗延伸的系列問題</vt:lpstr>
      <vt:lpstr>軟體開發成本</vt:lpstr>
      <vt:lpstr>硬體的開發與製造成本</vt:lpstr>
      <vt:lpstr>ARM之繪圖處理能力</vt:lpstr>
      <vt:lpstr>Mali-T760,…</vt:lpstr>
      <vt:lpstr>ARM之繪圖處理GPU</vt:lpstr>
      <vt:lpstr>ARM之繪圖處理能力</vt:lpstr>
      <vt:lpstr>Mali-T760規格</vt:lpstr>
      <vt:lpstr>ARM之視訊處理能力</vt:lpstr>
      <vt:lpstr>Mali-V500</vt:lpstr>
      <vt:lpstr>Mali-V500(續)</vt:lpstr>
      <vt:lpstr>8核視訊處理器Mali-V500</vt:lpstr>
      <vt:lpstr>Mali-V500規格</vt:lpstr>
      <vt:lpstr>總結</vt:lpstr>
    </vt:vector>
  </TitlesOfParts>
  <Company>TKU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micro</dc:creator>
  <cp:lastModifiedBy>micro</cp:lastModifiedBy>
  <cp:revision>80</cp:revision>
  <dcterms:created xsi:type="dcterms:W3CDTF">2014-01-28T05:47:43Z</dcterms:created>
  <dcterms:modified xsi:type="dcterms:W3CDTF">2014-06-30T00:14:05Z</dcterms:modified>
</cp:coreProperties>
</file>