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8" r:id="rId4"/>
  </p:sldMasterIdLst>
  <p:notesMasterIdLst>
    <p:notesMasterId r:id="rId29"/>
  </p:notesMasterIdLst>
  <p:sldIdLst>
    <p:sldId id="316" r:id="rId5"/>
    <p:sldId id="310" r:id="rId6"/>
    <p:sldId id="311" r:id="rId7"/>
    <p:sldId id="318" r:id="rId8"/>
    <p:sldId id="304" r:id="rId9"/>
    <p:sldId id="322" r:id="rId10"/>
    <p:sldId id="323" r:id="rId11"/>
    <p:sldId id="324" r:id="rId12"/>
    <p:sldId id="325" r:id="rId13"/>
    <p:sldId id="326" r:id="rId14"/>
    <p:sldId id="317" r:id="rId15"/>
    <p:sldId id="321" r:id="rId16"/>
    <p:sldId id="327" r:id="rId17"/>
    <p:sldId id="319" r:id="rId18"/>
    <p:sldId id="320" r:id="rId19"/>
    <p:sldId id="328" r:id="rId20"/>
    <p:sldId id="329" r:id="rId21"/>
    <p:sldId id="330" r:id="rId22"/>
    <p:sldId id="331" r:id="rId23"/>
    <p:sldId id="332" r:id="rId24"/>
    <p:sldId id="334" r:id="rId25"/>
    <p:sldId id="335" r:id="rId26"/>
    <p:sldId id="315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9872" autoAdjust="0"/>
  </p:normalViewPr>
  <p:slideViewPr>
    <p:cSldViewPr snapToGrid="0">
      <p:cViewPr>
        <p:scale>
          <a:sx n="56" d="100"/>
          <a:sy n="56" d="100"/>
        </p:scale>
        <p:origin x="1065" y="36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1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6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– Multiply Accumulate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8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STMDB – Full descending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Event → NVIC pending bit.</a:t>
            </a:r>
            <a:r>
              <a:rPr lang="en-US" dirty="0"/>
              <a:t> Peripheral or GPIO edge sets its bit; NVIC checks priority against PRIMASK (all-off) and BASEPRI (threshold).</a:t>
            </a:r>
          </a:p>
          <a:p>
            <a:pPr>
              <a:buNone/>
            </a:pPr>
            <a:r>
              <a:rPr lang="en-US" b="1" dirty="0"/>
              <a:t>Arbitration win = exception entry.</a:t>
            </a:r>
            <a:r>
              <a:rPr lang="en-US" dirty="0"/>
              <a:t> If not masked and higher urgency, core finishes current instruction, then </a:t>
            </a:r>
            <a:r>
              <a:rPr lang="en-US" b="1" dirty="0"/>
              <a:t>auto-stacks 8 registers (R0-R3, R12, LR, PC, </a:t>
            </a:r>
            <a:r>
              <a:rPr lang="en-US" b="1" dirty="0" err="1"/>
              <a:t>xPSR</a:t>
            </a:r>
            <a:r>
              <a:rPr lang="en-US" b="1" dirty="0"/>
              <a:t>)</a:t>
            </a:r>
            <a:r>
              <a:rPr lang="en-US" dirty="0"/>
              <a:t> to the active stack (12 cycles).</a:t>
            </a:r>
          </a:p>
          <a:p>
            <a:pPr>
              <a:buNone/>
            </a:pPr>
            <a:r>
              <a:rPr lang="en-US" b="1" dirty="0"/>
              <a:t>LR loaded with EXC_RETURN.</a:t>
            </a:r>
            <a:r>
              <a:rPr lang="en-US" dirty="0"/>
              <a:t> Magic value tells hardware how to unwind (Thread/Handler, MSP/PSP). PC is fetched from vector table → ISR starts.</a:t>
            </a:r>
          </a:p>
          <a:p>
            <a:r>
              <a:rPr lang="en-US" b="1" dirty="0"/>
              <a:t>ISR executes in Handler mode.</a:t>
            </a:r>
            <a:r>
              <a:rPr lang="en-US" dirty="0"/>
              <a:t> Equal-or-lower interrupts are blocked; code may raise PRIMASK or BASEPRI for inner critical sections.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1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730DE-0120-46E6-8D3A-600D766F15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3382-22FC-496B-AEE9-278F3734E2B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8E7F-4AC4-4AE1-9CDB-DE61BFDA66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E82A-0F3A-4A95-B364-F76F0A49375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2504-F5A4-48F8-B4E9-260A94B9BDA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5899A11A-FB87-441D-8F10-20485D20E77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id="{58BCD522-5AD9-4F60-813E-CB3B6AEAB6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5" name="Slide Number Placeholder 8">
            <a:extLst>
              <a:ext uri="{FF2B5EF4-FFF2-40B4-BE49-F238E27FC236}">
                <a16:creationId xmlns:a16="http://schemas.microsoft.com/office/drawing/2014/main" id="{AE30A9EF-2135-43EE-8E37-70C7EE1BCA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5D6AF-D6A0-4AA6-9810-97D9EB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DE1C-B9B3-43A2-ADC2-A1E16556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333A7-2FA8-4CD0-8D5D-EE98B3E3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77BB9-EBFF-47D8-BB86-67C309ACB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CC749-7E8D-4AF0-B13E-80DDB47E2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25ADF-BF1A-41A4-8F03-96470F6D079B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25E53-C87A-4194-B265-1AC2B8E754D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6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8DA8-8512-47B3-8251-03433D6EA25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resource/en/datasheet/stm32g431c6.pdf#:~:text=M%20%3D%2080%20pins%20V,UFBGA%20T%20%3D%20LQF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t.com/en/motor-drivers/stspin32g4.html" TargetMode="External"/><Relationship Id="rId5" Type="http://schemas.openxmlformats.org/officeDocument/2006/relationships/hyperlink" Target="https://developer.arm.com/documentation/ddi0403/latest" TargetMode="External"/><Relationship Id="rId4" Type="http://schemas.openxmlformats.org/officeDocument/2006/relationships/hyperlink" Target="https://developer.arm.com/documentation/100166/000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motor-drivers/stspin32g4.html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076" name="Picture 4" descr="STM32G4 Series of Mixed-Signal MCUs with DSP and FPU Instructions">
            <a:extLst>
              <a:ext uri="{FF2B5EF4-FFF2-40B4-BE49-F238E27FC236}">
                <a16:creationId xmlns:a16="http://schemas.microsoft.com/office/drawing/2014/main" id="{DA70352A-B3FC-594A-014A-1CA92243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" r="3135" b="1"/>
          <a:stretch/>
        </p:blipFill>
        <p:spPr bwMode="auto">
          <a:xfrm>
            <a:off x="20" y="-887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ARM Cortex-M4 </a:t>
            </a:r>
            <a:b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within the</a:t>
            </a:r>
            <a: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STM32G431VBx3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Mark Dannemiller</a:t>
            </a:r>
          </a:p>
        </p:txBody>
      </p:sp>
      <p:cxnSp>
        <p:nvCxnSpPr>
          <p:cNvPr id="3100" name="Straight Connector 309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0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0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DAC62-7D4A-7338-5441-47A654D90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2656B6-0BB8-D9A1-5A75-6360331C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D6B56-12BE-71F6-AA20-FAD7B2E518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8FE4C08-C75D-03E3-FB1D-CCECFB5379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 domain (ADC1/2, DAC, OPAMP, COMP)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Clock/PWR, ART flash interface, CRC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domain (TIM1/8, TIM2/3/4, LPTIM, Watchdog)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Comms: FDCAN, USBC-PD, SPI/I²C/UART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ADAFB-2A92-7DCD-C033-4EB6D49A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87B9F-494B-41FC-BE5D-E02832D2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739E24-7592-79DA-0AB6-7CCE01BC46D6}"/>
              </a:ext>
            </a:extLst>
          </p:cNvPr>
          <p:cNvSpPr/>
          <p:nvPr/>
        </p:nvSpPr>
        <p:spPr>
          <a:xfrm>
            <a:off x="10321514" y="4572000"/>
            <a:ext cx="1420906" cy="13944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A8EA4-D4FD-B2E7-0BD5-CFC080238138}"/>
              </a:ext>
            </a:extLst>
          </p:cNvPr>
          <p:cNvSpPr/>
          <p:nvPr/>
        </p:nvSpPr>
        <p:spPr>
          <a:xfrm>
            <a:off x="9557089" y="5464631"/>
            <a:ext cx="764425" cy="6578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B46F6-FC88-1862-7750-5C808E66E3FB}"/>
              </a:ext>
            </a:extLst>
          </p:cNvPr>
          <p:cNvSpPr/>
          <p:nvPr/>
        </p:nvSpPr>
        <p:spPr>
          <a:xfrm>
            <a:off x="7708383" y="4914900"/>
            <a:ext cx="1527057" cy="3651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B66F2-03D9-65CC-1D4C-F24226AAE2A2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8619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6F8A33-DA14-3E46-F3B8-FB61C365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D4AF1F-2067-ACB8-932E-53D41610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C9366-E747-EA81-CF0B-99E21D3884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F490E5C-AD4A-2006-1D92-131B94E77D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 domain (ADC1/2, DAC, OPAMP, COMP)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Clock/PWR, ART flash interface, CRC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domain (TIM1/8, TIM2/3/4, LPTIM, Watchdog)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Comms: FDCAN, UCPD, SPI/I²C/UART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GPIO (Ports A-G)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25E5B-8625-0E19-F0C3-706E5944ED8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84CDD-A34C-6168-0BB5-9B969867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59AF8-5E97-1C96-AE26-F1C970828EF4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0783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953BB-EAC2-B999-5D96-E79D57C6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MCU Pinout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6F23E-A126-C3ED-C153-25DCCC46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111905"/>
            <a:ext cx="5221625" cy="463419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C9CA5-8D5A-E499-532C-66A4F7A0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100 pins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86 fast GPIOs </a:t>
            </a:r>
            <a:r>
              <a:rPr lang="en-US" dirty="0"/>
              <a:t>(5 V‑tolerant, 20 mA each)</a:t>
            </a:r>
          </a:p>
          <a:p>
            <a:pPr lvl="1"/>
            <a:r>
              <a:rPr lang="en-US" sz="1800" dirty="0"/>
              <a:t>8mA recommended output</a:t>
            </a:r>
          </a:p>
          <a:p>
            <a:pPr lvl="1"/>
            <a:r>
              <a:rPr lang="en-US" sz="1800" dirty="0"/>
              <a:t>Max sink/source 100mA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Multiple alternate functions per pin (Digital, Analog)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Dedicated: NRST, BOOT0, VREF+, VDDA, VBAT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SWD/JTAG on PA13 / PA14 / PB3 / PB4 (Debugging)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Dual analog supply domains isolate noise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I/O supply 1.7 V – 5.5 V (FM+) on I²C pins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5436-C368-9635-0DBE-FE2DA57D48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STM32G431Vbx3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7665-D5B8-8701-E37B-74EE609C0C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710B6D-D412-07A0-2B5C-B881E4A50558}"/>
              </a:ext>
            </a:extLst>
          </p:cNvPr>
          <p:cNvSpPr txBox="1"/>
          <p:nvPr/>
        </p:nvSpPr>
        <p:spPr>
          <a:xfrm>
            <a:off x="5220628" y="5808176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1097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84FB-C87C-410D-B522-453AB0EC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&amp; Debugging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88306-E8C8-C717-AE7D-EA0F4BB8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6E5D8-D35D-0EE4-65AA-28DC89AB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355BA9-552C-CFC2-B803-C36132F419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0975" y="2801531"/>
            <a:ext cx="102300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Single‑Wire Debug (SWD)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JTAG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 PA13 (SWDIO) / PA14 (SWCLK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On‑board Flash &amp; option‑bytes programmer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ST‑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LinkUtility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/ STM32 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CubeProgrammer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(GUI + CLI) for erase, mass‑write, &amp; secure RDP levels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bootloader in ROM boots from USART1, I²C1, SPI1, FDCAN or USB‑C (DFU) when BOOT0 = 1 - zero‑hardware field firmware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4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E2A1A-7113-B198-97C7-AA42C4EB0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7ABF3D-E218-F5C0-D06E-7E7413BBF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4E960B-7707-32D6-EFD9-66DA76175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90E1DC-06F2-3B95-81B9-B52CDD72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Arm Cortex-M4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21CB16-A9A2-AA7B-2D55-E00751B6D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DABF37-3D10-6782-0482-F318BBE3FCC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https://developer.arm.com/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0F6A49D-B1BE-927A-0F13-B26CA130B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5292224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32-bit RISC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Low-cost platform ($2.74)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Reduced Pin count (32-100)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Low power consumption (</a:t>
            </a:r>
            <a:r>
              <a:rPr lang="pt-BR" b="1" dirty="0"/>
              <a:t>150 µA/MHz @ 170 MHz</a:t>
            </a:r>
            <a:r>
              <a:rPr lang="en-US" dirty="0"/>
              <a:t>) 120 </a:t>
            </a:r>
            <a:r>
              <a:rPr lang="en-US" dirty="0" err="1"/>
              <a:t>nA</a:t>
            </a:r>
            <a:r>
              <a:rPr lang="en-US" dirty="0"/>
              <a:t> @ 3 V (Standby)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Internal 16 MHz RC with PLL option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Single-precision Floating Point Unit (FPU)</a:t>
            </a:r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CC6D135E-B511-5BE3-6BE3-194C860F8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A5684B02-96B1-6D38-CE83-C132993FF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D4AC4-3A32-B7E5-D5AE-00BE135E688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00520E1-25BD-F0F5-70D8-246BDBC4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74" y="1373163"/>
            <a:ext cx="5201086" cy="46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4B3F0-C710-710B-62C4-B211AB9CB35B}"/>
              </a:ext>
            </a:extLst>
          </p:cNvPr>
          <p:cNvSpPr txBox="1"/>
          <p:nvPr/>
        </p:nvSpPr>
        <p:spPr>
          <a:xfrm>
            <a:off x="11634426" y="6012479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4190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85F2-C3CF-FB32-1240-256A955D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6F263-9E86-478F-1D71-24E26FF6C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 × 32‑bit GPRs: R0‑R12, SP(R13), LR(R14), PC(R15)</a:t>
            </a:r>
          </a:p>
          <a:p>
            <a:pPr marL="971550" lvl="1" indent="-285750"/>
            <a:r>
              <a:rPr lang="en-US" sz="1600" dirty="0"/>
              <a:t>8-12 only accessible by 32-bit instructions</a:t>
            </a:r>
          </a:p>
          <a:p>
            <a:pPr marL="971550" lvl="1" indent="-285750"/>
            <a:r>
              <a:rPr lang="en-US" sz="1600" dirty="0"/>
              <a:t>Thumb-1 only access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APSR / </a:t>
            </a:r>
            <a:r>
              <a:rPr lang="en-US" dirty="0" err="1"/>
              <a:t>xPSR</a:t>
            </a:r>
            <a:endParaRPr lang="en-US" dirty="0"/>
          </a:p>
          <a:p>
            <a:pPr marL="971550" lvl="1" indent="-285750"/>
            <a:r>
              <a:rPr lang="en-US" sz="1600" dirty="0"/>
              <a:t>N Z C V Q flags, IPSR + EPSR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&amp; PSP dual stack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PRIMASK | BASEPRI | FAULTMASK for interrupt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registers</a:t>
            </a:r>
          </a:p>
          <a:p>
            <a:pPr marL="971550" lvl="1" indent="-285750"/>
            <a:r>
              <a:rPr lang="en-US" sz="1800" dirty="0"/>
              <a:t>Table 4-1 System control registers (0xE000E008 -&gt; 0xE000EF00)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064C-D2DC-3B32-6368-90AEB84E1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https://developer.arm.com/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F7B9-897B-E6F1-25B9-3FDAF98FA04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4BE3B-B716-773B-9708-FC0C7A3A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3365"/>
            <a:ext cx="5886450" cy="3762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40045-2683-7F34-ADB9-DB376B16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07" y="4933079"/>
            <a:ext cx="5886451" cy="1301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228905-8C3C-951C-1F51-9A182CBC195C}"/>
              </a:ext>
            </a:extLst>
          </p:cNvPr>
          <p:cNvSpPr txBox="1"/>
          <p:nvPr/>
        </p:nvSpPr>
        <p:spPr>
          <a:xfrm>
            <a:off x="5723715" y="1153365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61496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EE8AB-6935-90F1-423E-F761BAEB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0A98-8ED0-EA04-DA88-78D3FE0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&amp;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1BA1-F9FD-A243-7369-CA0D045B9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MCU LP Modes -  CPU stops on sleep</a:t>
            </a:r>
          </a:p>
          <a:p>
            <a:pPr marL="285750" indent="-285750"/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reset → HSI16 clock, MSP loaded from 0x0000 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loaded from </a:t>
            </a:r>
            <a:r>
              <a:rPr lang="en-US" dirty="0" err="1"/>
              <a:t>Reset_Handler</a:t>
            </a:r>
            <a:r>
              <a:rPr lang="en-US" dirty="0"/>
              <a:t> in </a:t>
            </a:r>
            <a:r>
              <a:rPr lang="en-US" dirty="0" err="1"/>
              <a:t>FlashVT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BOOT0 + option bytes select Flash / System ROM / 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startup sets PLL→16-170 MHz, enables ART &amp; peripherals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54881B-0E88-A80F-D312-993AD39856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2C427-C7C4-4DBB-9421-8E2EF57F581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685C-5370-D6A5-ACF5-CEB4E0EBE5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DB7EA-6E88-5C86-4235-68596719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89" y="1794507"/>
            <a:ext cx="6528811" cy="2192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E409-E944-E198-B0B3-7970569815E3}"/>
              </a:ext>
            </a:extLst>
          </p:cNvPr>
          <p:cNvSpPr txBox="1"/>
          <p:nvPr/>
        </p:nvSpPr>
        <p:spPr>
          <a:xfrm>
            <a:off x="5729943" y="149662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[2]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B1C0C-71EF-FB54-7BC6-12C5976A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48" y="4023477"/>
            <a:ext cx="4102503" cy="27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2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B3472-B062-059C-CCA6-11D8DF3A4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19BF-6C49-B1F7-1B14-7E14EF9C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03" y="989031"/>
            <a:ext cx="4984628" cy="1491339"/>
          </a:xfrm>
        </p:spPr>
        <p:txBody>
          <a:bodyPr>
            <a:normAutofit fontScale="90000"/>
          </a:bodyPr>
          <a:lstStyle/>
          <a:p>
            <a:r>
              <a:rPr lang="en-US" dirty="0"/>
              <a:t>3-Stage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B33F-9AF8-7EBC-1089-9737A57C0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203" y="2814530"/>
            <a:ext cx="4984628" cy="3359258"/>
          </a:xfrm>
        </p:spPr>
        <p:txBody>
          <a:bodyPr/>
          <a:lstStyle/>
          <a:p>
            <a:r>
              <a:rPr lang="en-US" b="1" dirty="0"/>
              <a:t>Fetch</a:t>
            </a:r>
            <a:r>
              <a:rPr lang="en-US" dirty="0"/>
              <a:t> – ART accelerator feeds 128‑bit line</a:t>
            </a:r>
          </a:p>
          <a:p>
            <a:r>
              <a:rPr lang="en-US" b="1" dirty="0"/>
              <a:t>Decode</a:t>
            </a:r>
            <a:r>
              <a:rPr lang="en-US" dirty="0"/>
              <a:t> – Thumb‑2 16/32‑bit instruction decode</a:t>
            </a:r>
          </a:p>
          <a:p>
            <a:r>
              <a:rPr lang="en-US" b="1" dirty="0"/>
              <a:t>Execute</a:t>
            </a:r>
            <a:r>
              <a:rPr lang="en-US" dirty="0"/>
              <a:t> – ALU, Barrel‑shifter, MAC, Memory access</a:t>
            </a:r>
          </a:p>
          <a:p>
            <a:r>
              <a:rPr lang="en-US" dirty="0"/>
              <a:t>Branch prediction &amp; zero‑overhead loop support</a:t>
            </a:r>
          </a:p>
          <a:p>
            <a:r>
              <a:rPr lang="en-US" dirty="0"/>
              <a:t>Pipeline is flushed when branch encountered</a:t>
            </a:r>
          </a:p>
          <a:p>
            <a:r>
              <a:rPr lang="en-US" dirty="0"/>
              <a:t>Pipeline stalled on multi-cycle instructions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F50-E7B6-E5CE-8D3C-55109FAB4A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8655-3955-9778-78C8-8E3B33126C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57BF5-7695-0C64-D3B5-190CBE769696}"/>
              </a:ext>
            </a:extLst>
          </p:cNvPr>
          <p:cNvSpPr/>
          <p:nvPr/>
        </p:nvSpPr>
        <p:spPr>
          <a:xfrm>
            <a:off x="5535706" y="2719406"/>
            <a:ext cx="1331259" cy="4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17A09-385D-3E4A-5424-417E6C16D4A3}"/>
              </a:ext>
            </a:extLst>
          </p:cNvPr>
          <p:cNvSpPr/>
          <p:nvPr/>
        </p:nvSpPr>
        <p:spPr>
          <a:xfrm>
            <a:off x="6947647" y="2719407"/>
            <a:ext cx="1331259" cy="4930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E1665-2B13-13DB-1925-BBBD6AD6E4B6}"/>
              </a:ext>
            </a:extLst>
          </p:cNvPr>
          <p:cNvSpPr/>
          <p:nvPr/>
        </p:nvSpPr>
        <p:spPr>
          <a:xfrm>
            <a:off x="8359588" y="2719407"/>
            <a:ext cx="1331259" cy="4930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9870C-1825-04A7-B2CB-7F0E5E42D5CB}"/>
              </a:ext>
            </a:extLst>
          </p:cNvPr>
          <p:cNvSpPr/>
          <p:nvPr/>
        </p:nvSpPr>
        <p:spPr>
          <a:xfrm>
            <a:off x="6947646" y="3399005"/>
            <a:ext cx="1331259" cy="4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84C48-BDA8-E6DA-2005-9E95983C3253}"/>
              </a:ext>
            </a:extLst>
          </p:cNvPr>
          <p:cNvSpPr/>
          <p:nvPr/>
        </p:nvSpPr>
        <p:spPr>
          <a:xfrm>
            <a:off x="8359588" y="3393327"/>
            <a:ext cx="1331259" cy="4930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C3B021-0CAD-06D2-C266-1F0FBE03393F}"/>
              </a:ext>
            </a:extLst>
          </p:cNvPr>
          <p:cNvSpPr/>
          <p:nvPr/>
        </p:nvSpPr>
        <p:spPr>
          <a:xfrm>
            <a:off x="9820836" y="3393326"/>
            <a:ext cx="1331259" cy="4930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F67F38-E537-D297-B5F5-FC829BD8CAA6}"/>
              </a:ext>
            </a:extLst>
          </p:cNvPr>
          <p:cNvSpPr/>
          <p:nvPr/>
        </p:nvSpPr>
        <p:spPr>
          <a:xfrm>
            <a:off x="8359588" y="4132914"/>
            <a:ext cx="1331259" cy="4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01260-E0C1-3394-BEFC-4CD59A944658}"/>
              </a:ext>
            </a:extLst>
          </p:cNvPr>
          <p:cNvSpPr/>
          <p:nvPr/>
        </p:nvSpPr>
        <p:spPr>
          <a:xfrm>
            <a:off x="9820836" y="4132913"/>
            <a:ext cx="1331259" cy="4930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D3EDE-C600-0C46-3601-B7A8CC94C2D1}"/>
              </a:ext>
            </a:extLst>
          </p:cNvPr>
          <p:cNvSpPr/>
          <p:nvPr/>
        </p:nvSpPr>
        <p:spPr>
          <a:xfrm>
            <a:off x="11282084" y="4132913"/>
            <a:ext cx="1331259" cy="4930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419E45A-DEEC-FE5F-FAC7-42F9073CE85F}"/>
              </a:ext>
            </a:extLst>
          </p:cNvPr>
          <p:cNvCxnSpPr>
            <a:cxnSpLocks/>
          </p:cNvCxnSpPr>
          <p:nvPr/>
        </p:nvCxnSpPr>
        <p:spPr>
          <a:xfrm>
            <a:off x="4984501" y="1531345"/>
            <a:ext cx="851523" cy="741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7A9A1E-C339-9B28-CDEE-79A7803F78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6024" y="1531343"/>
            <a:ext cx="770962" cy="74184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9664BD-F2B4-ADE4-34D1-D3BCB757983F}"/>
              </a:ext>
            </a:extLst>
          </p:cNvPr>
          <p:cNvCxnSpPr>
            <a:cxnSpLocks/>
          </p:cNvCxnSpPr>
          <p:nvPr/>
        </p:nvCxnSpPr>
        <p:spPr>
          <a:xfrm>
            <a:off x="6517217" y="1531345"/>
            <a:ext cx="770962" cy="741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15DA38-E89A-03C6-9962-2EBEA96CBB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80997" y="1531343"/>
            <a:ext cx="770962" cy="74184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E107ED3-55DE-E7AF-544B-1EBB5567EA08}"/>
              </a:ext>
            </a:extLst>
          </p:cNvPr>
          <p:cNvCxnSpPr>
            <a:cxnSpLocks/>
          </p:cNvCxnSpPr>
          <p:nvPr/>
        </p:nvCxnSpPr>
        <p:spPr>
          <a:xfrm>
            <a:off x="7962190" y="1531345"/>
            <a:ext cx="770962" cy="741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C43772C-9E3C-23D0-FAA0-F60EFCB5C7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33152" y="1531343"/>
            <a:ext cx="770962" cy="74184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D23CF9C-4871-F3D9-8436-EE0E24186143}"/>
              </a:ext>
            </a:extLst>
          </p:cNvPr>
          <p:cNvCxnSpPr>
            <a:cxnSpLocks/>
          </p:cNvCxnSpPr>
          <p:nvPr/>
        </p:nvCxnSpPr>
        <p:spPr>
          <a:xfrm>
            <a:off x="9414345" y="1531345"/>
            <a:ext cx="770962" cy="741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4540791-257D-B988-66BD-2F648E1F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552" y="4654444"/>
            <a:ext cx="2302808" cy="198374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3186C49-D559-6681-F369-5B25BB483D18}"/>
              </a:ext>
            </a:extLst>
          </p:cNvPr>
          <p:cNvSpPr txBox="1"/>
          <p:nvPr/>
        </p:nvSpPr>
        <p:spPr>
          <a:xfrm>
            <a:off x="8036858" y="6103288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37880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6494D-BF8B-9D02-AD55-C6D124E8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50BE-1ED0-A43A-DAF7-FED22886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&amp; Data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27DE-C81F-847E-87EB-22254DF709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5040-3099-55B0-8C5B-650C2B4D19C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8B51-2776-F41B-8F3F-1A07091EC4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60369-7B70-F645-CE39-4436F236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5" y="2627369"/>
            <a:ext cx="9179554" cy="373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8306A-E47F-6070-ABC2-4B0C083994D7}"/>
              </a:ext>
            </a:extLst>
          </p:cNvPr>
          <p:cNvSpPr txBox="1"/>
          <p:nvPr/>
        </p:nvSpPr>
        <p:spPr>
          <a:xfrm>
            <a:off x="4054370" y="2164457"/>
            <a:ext cx="610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Unified 4 GB address map, </a:t>
            </a:r>
            <a:r>
              <a:rPr lang="en-US" b="1" dirty="0"/>
              <a:t>Harvard buses</a:t>
            </a:r>
            <a:r>
              <a:rPr lang="en-US" dirty="0"/>
              <a:t> internally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ED1F4-CC04-E657-7F36-86C89E2E1F5B}"/>
              </a:ext>
            </a:extLst>
          </p:cNvPr>
          <p:cNvSpPr txBox="1"/>
          <p:nvPr/>
        </p:nvSpPr>
        <p:spPr>
          <a:xfrm>
            <a:off x="6875927" y="3290500"/>
            <a:ext cx="163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128KB Flash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C11EA-ED82-ABD3-8C62-F2B27B1E4137}"/>
              </a:ext>
            </a:extLst>
          </p:cNvPr>
          <p:cNvSpPr txBox="1"/>
          <p:nvPr/>
        </p:nvSpPr>
        <p:spPr>
          <a:xfrm>
            <a:off x="5450539" y="3609262"/>
            <a:ext cx="163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22 KB SRAM1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CA291-A848-F679-B445-6E54FB9DCC9C}"/>
              </a:ext>
            </a:extLst>
          </p:cNvPr>
          <p:cNvSpPr txBox="1"/>
          <p:nvPr/>
        </p:nvSpPr>
        <p:spPr>
          <a:xfrm>
            <a:off x="5486397" y="3928024"/>
            <a:ext cx="3245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10 KB CCM SRAM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AA1DE-3A0D-DE8B-7F8C-563365E89E32}"/>
              </a:ext>
            </a:extLst>
          </p:cNvPr>
          <p:cNvSpPr txBox="1"/>
          <p:nvPr/>
        </p:nvSpPr>
        <p:spPr>
          <a:xfrm>
            <a:off x="10022540" y="6131965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[3]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8D2AD1-12B5-0C66-9B3E-55E73FA1D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110" y="2643837"/>
            <a:ext cx="2664025" cy="25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0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1A6AD-CDC8-F026-EAB8-2FCBC22F9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232C-21E3-074B-DAAF-6EEB312A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5" y="989032"/>
            <a:ext cx="4984628" cy="1491339"/>
          </a:xfrm>
        </p:spPr>
        <p:txBody>
          <a:bodyPr>
            <a:normAutofit fontScale="90000"/>
          </a:bodyPr>
          <a:lstStyle/>
          <a:p>
            <a:r>
              <a:rPr lang="en-US" dirty="0"/>
              <a:t>Mem Access &amp; 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CB46-472B-3905-9B5C-E794053B8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215" y="2874835"/>
            <a:ext cx="4984628" cy="219790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Load/Store only – register, </a:t>
            </a:r>
            <a:r>
              <a:rPr lang="en-US" dirty="0" err="1"/>
              <a:t>immed</a:t>
            </a:r>
            <a:r>
              <a:rPr lang="en-US" dirty="0"/>
              <a:t> + offset, pre/post‑index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PC‑relative literals, stack push/pop (STMDB/LDMIA)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 arithmetic via ADD/SUB on base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8‑, 16‑, 32‑bit transfers, unaligned supported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58EB-16AF-879A-1C58-32B284C375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A477-FFEA-6287-6BF1-5E3BD8ECE1F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C965C0-1276-EFC9-E270-C11E66BD9C5C}"/>
              </a:ext>
            </a:extLst>
          </p:cNvPr>
          <p:cNvSpPr txBox="1">
            <a:spLocks/>
          </p:cNvSpPr>
          <p:nvPr/>
        </p:nvSpPr>
        <p:spPr>
          <a:xfrm>
            <a:off x="6369172" y="989032"/>
            <a:ext cx="4984628" cy="149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Stacks and Context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D21C476-A925-0704-C1AB-C6932104987B}"/>
              </a:ext>
            </a:extLst>
          </p:cNvPr>
          <p:cNvSpPr txBox="1">
            <a:spLocks/>
          </p:cNvSpPr>
          <p:nvPr/>
        </p:nvSpPr>
        <p:spPr>
          <a:xfrm>
            <a:off x="6369172" y="2845496"/>
            <a:ext cx="4984628" cy="1835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Full‑descending stack, 8‑byte aligned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for ISR/privileged, PSP for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interrupt: HW push R0‑R3,R12,LR,PC,xPSR (+ FP regs if active)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7954C-F2A1-A9CB-DF1A-1ADABDD2AC02}"/>
              </a:ext>
            </a:extLst>
          </p:cNvPr>
          <p:cNvSpPr txBox="1"/>
          <p:nvPr/>
        </p:nvSpPr>
        <p:spPr>
          <a:xfrm>
            <a:off x="6208614" y="5045982"/>
            <a:ext cx="6105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Stack origin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value placed in vector table = top of SRAM (0x2000 8000). Size left completely to linker /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RM Cortex-M4 Architecture - Microcontrollers Programming">
            <a:extLst>
              <a:ext uri="{FF2B5EF4-FFF2-40B4-BE49-F238E27FC236}">
                <a16:creationId xmlns:a16="http://schemas.microsoft.com/office/drawing/2014/main" id="{0317BA26-0B5E-2BC2-21A0-87B78CF9A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3197"/>
          <a:stretch/>
        </p:blipFill>
        <p:spPr bwMode="auto">
          <a:xfrm>
            <a:off x="2013527" y="539762"/>
            <a:ext cx="2937164" cy="246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Microelectronics Unveils the STM32G4 Series of Microcontrollers - News">
            <a:extLst>
              <a:ext uri="{FF2B5EF4-FFF2-40B4-BE49-F238E27FC236}">
                <a16:creationId xmlns:a16="http://schemas.microsoft.com/office/drawing/2014/main" id="{01B3C5AE-A8B1-E824-8787-3D435F06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498" y="3835114"/>
            <a:ext cx="3313521" cy="246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1800" dirty="0"/>
              <a:t>STM32G431Vbx3</a:t>
            </a:r>
          </a:p>
          <a:p>
            <a:pPr lvl="1"/>
            <a:r>
              <a:rPr lang="en-US" sz="1800" dirty="0"/>
              <a:t>Part Number breakdown</a:t>
            </a:r>
          </a:p>
          <a:p>
            <a:pPr lvl="1"/>
            <a:r>
              <a:rPr lang="en-US" sz="1800" dirty="0"/>
              <a:t>Features</a:t>
            </a:r>
          </a:p>
          <a:p>
            <a:pPr lvl="1"/>
            <a:r>
              <a:rPr lang="en-US" sz="1800" dirty="0"/>
              <a:t>Application</a:t>
            </a:r>
          </a:p>
          <a:p>
            <a:pPr lvl="1"/>
            <a:r>
              <a:rPr lang="en-US" sz="1800" dirty="0"/>
              <a:t>Peripherals &amp; Block Diagram</a:t>
            </a:r>
          </a:p>
          <a:p>
            <a:pPr lvl="1"/>
            <a:r>
              <a:rPr lang="en-US" sz="1800" dirty="0"/>
              <a:t>Pin Assignments</a:t>
            </a:r>
          </a:p>
          <a:p>
            <a:pPr lvl="1"/>
            <a:r>
              <a:rPr lang="en-US" sz="1800" dirty="0"/>
              <a:t>Programming and Debugging</a:t>
            </a:r>
          </a:p>
          <a:p>
            <a:r>
              <a:rPr lang="en-US" sz="1800" dirty="0"/>
              <a:t>ARM Cortex-M4</a:t>
            </a:r>
          </a:p>
          <a:p>
            <a:pPr lvl="1"/>
            <a:r>
              <a:rPr lang="en-US" sz="1800" dirty="0"/>
              <a:t>Registers</a:t>
            </a:r>
          </a:p>
          <a:p>
            <a:pPr lvl="1"/>
            <a:r>
              <a:rPr lang="en-US" sz="1800" dirty="0"/>
              <a:t>Reset</a:t>
            </a:r>
          </a:p>
          <a:p>
            <a:pPr lvl="1"/>
            <a:r>
              <a:rPr lang="en-US" sz="1800" dirty="0"/>
              <a:t>Pipeline Stages</a:t>
            </a:r>
          </a:p>
          <a:p>
            <a:pPr lvl="1"/>
            <a:r>
              <a:rPr lang="en-US" sz="1800" dirty="0"/>
              <a:t>Program and Data Memory</a:t>
            </a:r>
          </a:p>
          <a:p>
            <a:pPr lvl="1"/>
            <a:r>
              <a:rPr lang="en-US" sz="1800" dirty="0"/>
              <a:t>Memory Access</a:t>
            </a:r>
          </a:p>
          <a:p>
            <a:pPr lvl="1"/>
            <a:r>
              <a:rPr lang="en-US" sz="1800" dirty="0"/>
              <a:t>ALU</a:t>
            </a:r>
          </a:p>
          <a:p>
            <a:pPr lvl="1"/>
            <a:r>
              <a:rPr lang="en-US" sz="1800" dirty="0"/>
              <a:t>Stack</a:t>
            </a:r>
          </a:p>
          <a:p>
            <a:pPr lvl="1"/>
            <a:r>
              <a:rPr lang="en-US" sz="1800" dirty="0"/>
              <a:t>Instruction Set and Formats</a:t>
            </a:r>
          </a:p>
          <a:p>
            <a:pPr lvl="1"/>
            <a:r>
              <a:rPr lang="en-US" sz="1800" dirty="0"/>
              <a:t>Branching and Interrupts</a:t>
            </a:r>
          </a:p>
          <a:p>
            <a:pPr lvl="1"/>
            <a:r>
              <a:rPr lang="en-US" sz="1800" dirty="0"/>
              <a:t>Multiply and Math Acceleration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98E344-B304-4096-BCDF-0F5385A5A4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9EB9B-E7ED-4478-BA61-1F0CDFECB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4EC6A-937A-8F8D-B9FE-170EC199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73A8-8B64-ECFB-F49E-6BC504D0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ALU,</a:t>
            </a:r>
            <a:br>
              <a:rPr lang="en-US" dirty="0"/>
            </a:br>
            <a:r>
              <a:rPr lang="en-US" sz="2800" dirty="0"/>
              <a:t>FPU &amp; CORDIC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F8D2B-28B5-3B77-2378-8B64304410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2814530"/>
            <a:ext cx="5544671" cy="33592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32‑bit ALU, single‑cycle ADD/SUB/logic/shift (Integer)</a:t>
            </a:r>
          </a:p>
          <a:p>
            <a:r>
              <a:rPr lang="en-US" dirty="0"/>
              <a:t>1‑cycle 32×32→32 multiply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flags N, Z, C, V updated on every ALU op; Q (saturation) set on DSP sat instructions. </a:t>
            </a:r>
          </a:p>
          <a:p>
            <a:r>
              <a:rPr lang="en-US" dirty="0"/>
              <a:t>Single‑precision FPU (</a:t>
            </a:r>
            <a:r>
              <a:rPr lang="en-US" dirty="0">
                <a:solidFill>
                  <a:schemeClr val="accent5"/>
                </a:solidFill>
              </a:rPr>
              <a:t>1‑cycle MUL</a:t>
            </a:r>
            <a:r>
              <a:rPr lang="en-US" dirty="0"/>
              <a:t>, 14‑cycle DIV) (Float)</a:t>
            </a:r>
          </a:p>
          <a:p>
            <a:endParaRPr lang="en-US" dirty="0"/>
          </a:p>
          <a:p>
            <a:r>
              <a:rPr lang="en-US" dirty="0"/>
              <a:t>MULS/MUL 1‑cycle, Long multiply (64-bit result) 2 clock</a:t>
            </a:r>
          </a:p>
          <a:p>
            <a:r>
              <a:rPr lang="en-US" dirty="0"/>
              <a:t>SMLAL, SMLSD dual MAC DSP ops</a:t>
            </a:r>
          </a:p>
          <a:p>
            <a:r>
              <a:rPr lang="en-US" dirty="0"/>
              <a:t>CORDIC HW engine (trig): sin/cos, </a:t>
            </a:r>
            <a:r>
              <a:rPr lang="en-US" dirty="0" err="1"/>
              <a:t>atan</a:t>
            </a:r>
            <a:r>
              <a:rPr lang="en-US" dirty="0"/>
              <a:t>, sqrt in &lt; 25 cycles</a:t>
            </a:r>
          </a:p>
          <a:p>
            <a:r>
              <a:rPr lang="en-US" dirty="0"/>
              <a:t>FMAC 16‑tap FIR at 7 </a:t>
            </a:r>
            <a:r>
              <a:rPr lang="en-US" dirty="0" err="1"/>
              <a:t>MSample</a:t>
            </a:r>
            <a:r>
              <a:rPr lang="en-US" dirty="0"/>
              <a:t>/s</a:t>
            </a:r>
          </a:p>
          <a:p>
            <a:r>
              <a:rPr lang="en-US" b="1" dirty="0"/>
              <a:t>Ideal for FOC, PID, and sensor‑filtering in motor drives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A2A8-D22A-56B6-E0E8-709454F52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24F6-02F8-4194-0D59-C34FF30D73B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268" name="Picture 4" descr="GitHub - VictorTagayun/NUCLEO-G474RE_FMAC_Study_and_Analysis: Test and ...">
            <a:extLst>
              <a:ext uri="{FF2B5EF4-FFF2-40B4-BE49-F238E27FC236}">
                <a16:creationId xmlns:a16="http://schemas.microsoft.com/office/drawing/2014/main" id="{3BEFC8E9-12B3-B39F-DDAB-F30B9B698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457" y="2683138"/>
            <a:ext cx="45148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2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66F6F-D99F-C3E0-96FF-94AD3A418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1720-C5C7-A28F-3D6F-865B878B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4F3E2-ED3F-7D52-46D0-00E53630FE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Thumb‑2: 16‑bit &amp; 32‑bit mixed encodings</a:t>
            </a:r>
          </a:p>
          <a:p>
            <a:r>
              <a:rPr lang="en-US" dirty="0"/>
              <a:t>~150 + DSP + FPU mnemonics (~300 encodings)</a:t>
            </a:r>
          </a:p>
          <a:p>
            <a:r>
              <a:rPr lang="en-US" dirty="0"/>
              <a:t>15 × 16‑bit format groups + 10 × 32‑bit format groups</a:t>
            </a:r>
          </a:p>
          <a:p>
            <a:r>
              <a:rPr lang="en-US" b="1" dirty="0"/>
              <a:t>NOP = 0xBF00</a:t>
            </a:r>
            <a:r>
              <a:rPr lang="en-US" dirty="0"/>
              <a:t>; IT blocks for 4‑deep exec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13CC-DCEA-33D6-1C99-BB83541956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49C1-1DA8-1102-385D-0300938A60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314" name="Picture 2" descr="PlasticArm: Get Your Next CPU, Made Without Silicon">
            <a:extLst>
              <a:ext uri="{FF2B5EF4-FFF2-40B4-BE49-F238E27FC236}">
                <a16:creationId xmlns:a16="http://schemas.microsoft.com/office/drawing/2014/main" id="{3AA12EA2-A7D4-A22C-9E8E-917131E08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40" y="1952510"/>
            <a:ext cx="64579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A149F-C2CF-BD6C-215C-A69DD9B1F2D4}"/>
              </a:ext>
            </a:extLst>
          </p:cNvPr>
          <p:cNvSpPr txBox="1"/>
          <p:nvPr/>
        </p:nvSpPr>
        <p:spPr>
          <a:xfrm>
            <a:off x="11636243" y="5972483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66523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FA2C0-5177-D664-97A5-DA66D6EC5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F9C40-ED94-CD0F-2343-5F32D5DE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Branching &amp; Interrupts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20BF35-1ADD-69D5-37A0-F4438A24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2084432"/>
            <a:ext cx="5221625" cy="26891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48FD-A9BD-C252-1108-851CAF0183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Unconditional B / BL / BLX (±16 MB)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Conditional B&lt;</a:t>
            </a:r>
            <a:r>
              <a:rPr lang="en-US" dirty="0" err="1"/>
              <a:t>cond</a:t>
            </a:r>
            <a:r>
              <a:rPr lang="en-US" dirty="0"/>
              <a:t>&gt; uses N Z C V flags (EQ, NE, GT…)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NVIC</a:t>
            </a:r>
            <a:r>
              <a:rPr lang="en-US"/>
              <a:t>: 240 </a:t>
            </a:r>
            <a:r>
              <a:rPr lang="en-US" dirty="0"/>
              <a:t>IRQs, 4‑bit priority fields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Event → NVIC pending bit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Arbitration win = exception entry</a:t>
            </a:r>
            <a:endParaRPr lang="en-US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LR loaded with EXC_RETURN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ISR executes in Handler mode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BX LR triggers exception return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Tail-chaining / late-arrival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5632-6CE3-ECA8-3E5E-DCE0A03EF8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9796-AD72-EEB2-797C-DF3DF8F06A7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1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5" name="Straight Connector 1229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E3E26E-714B-4B44-A67B-0189BC68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757F5E-AC1F-4483-A4F1-FE83810FCC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STSPIN32G4</a:t>
            </a:r>
            <a:endParaRPr lang="en-US" b="1" i="0" kern="1200" cap="all" spc="1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6526616-F706-4249-9A7C-EA3985ED97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 Cortex-M4 is a powerful 32-bit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FPU and FMAC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3-Stage RISC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STM32G431Vbx3 adds OPAMP, Comparator, and Peripherals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j-ea"/>
                <a:cs typeface="+mj-cs"/>
              </a:rPr>
              <a:t>All of this is packaged in one chip, the </a:t>
            </a:r>
            <a:r>
              <a:rPr lang="en-US" dirty="0">
                <a:solidFill>
                  <a:schemeClr val="accent1"/>
                </a:solidFill>
              </a:rPr>
              <a:t>STSPIN32G4</a:t>
            </a:r>
            <a:r>
              <a:rPr lang="en-US" dirty="0"/>
              <a:t>, a great chip solution for Brushless DC motor control, driving mosfets, and processing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290" name="Picture 2" descr="EVSPIN32G4NH - STSPIN32G4 demonstration board for three-phase brushless ...">
            <a:extLst>
              <a:ext uri="{FF2B5EF4-FFF2-40B4-BE49-F238E27FC236}">
                <a16:creationId xmlns:a16="http://schemas.microsoft.com/office/drawing/2014/main" id="{54D1A614-C2DF-F57E-F08C-0BD409EF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1980885"/>
            <a:ext cx="3548404" cy="354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0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E0C56-F728-48E3-899F-638D964723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1C57-F0CF-B01B-98AB-F54A4DABD661}"/>
              </a:ext>
            </a:extLst>
          </p:cNvPr>
          <p:cNvSpPr txBox="1"/>
          <p:nvPr/>
        </p:nvSpPr>
        <p:spPr>
          <a:xfrm>
            <a:off x="10058399" y="5271247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[4]</a:t>
            </a:r>
          </a:p>
        </p:txBody>
      </p:sp>
      <p:pic>
        <p:nvPicPr>
          <p:cNvPr id="12292" name="Picture 4" descr="STSPIN32G4 Motor Controller - STMicroelectronics | DigiKey">
            <a:extLst>
              <a:ext uri="{FF2B5EF4-FFF2-40B4-BE49-F238E27FC236}">
                <a16:creationId xmlns:a16="http://schemas.microsoft.com/office/drawing/2014/main" id="{FB5713A4-B378-45CE-AE5C-FA9454FB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502" y="1026377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7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1096055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2E6928-F6C2-432C-9FCD-7818280AE7F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STM32G431VBX3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2232212"/>
            <a:ext cx="10212553" cy="4031103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https://www.st.com/resource/en/datasheet/stm32g431c6.pdf#:~:text=M%20%3D%2080%20pins%20V,UFBGA%20T%20%3D%20LQFP</a:t>
            </a:r>
            <a:endParaRPr lang="en-US" dirty="0"/>
          </a:p>
          <a:p>
            <a:r>
              <a:rPr lang="en-US" dirty="0"/>
              <a:t>[2]</a:t>
            </a:r>
          </a:p>
          <a:p>
            <a:r>
              <a:rPr lang="pt-BR" dirty="0">
                <a:hlinkClick r:id="rId4"/>
              </a:rPr>
              <a:t>Arm Cortex-M4 Processor Technical Reference Manual Revision r0p1</a:t>
            </a:r>
            <a:endParaRPr lang="pt-BR" dirty="0"/>
          </a:p>
          <a:p>
            <a:r>
              <a:rPr lang="pt-BR" dirty="0"/>
              <a:t>[3]</a:t>
            </a:r>
          </a:p>
          <a:p>
            <a:r>
              <a:rPr lang="en-US" dirty="0">
                <a:hlinkClick r:id="rId5"/>
              </a:rPr>
              <a:t>ARMv7-M Architecture Reference Manual</a:t>
            </a:r>
            <a:endParaRPr lang="en-US" dirty="0"/>
          </a:p>
          <a:p>
            <a:r>
              <a:rPr lang="en-US" dirty="0"/>
              <a:t>[4]</a:t>
            </a:r>
          </a:p>
          <a:p>
            <a:r>
              <a:rPr lang="en-US" dirty="0">
                <a:hlinkClick r:id="rId6"/>
              </a:rPr>
              <a:t>STSPIN32G4 - High performance 3-phase motor controller with embedded STM32G4 MCU - STMicroelectronics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701E3E3-1EDC-4514-BE7A-4D0037F7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0FC791-DFC4-4331-9510-C1DC42A8D2F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D1C73B4-CB60-7B1E-825E-26D50229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STM32G431Vbx3</a:t>
            </a:r>
          </a:p>
        </p:txBody>
      </p:sp>
      <p:sp>
        <p:nvSpPr>
          <p:cNvPr id="4112" name="Oval 41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103" name="Picture 7" descr="STM32G431VBT6">
            <a:extLst>
              <a:ext uri="{FF2B5EF4-FFF2-40B4-BE49-F238E27FC236}">
                <a16:creationId xmlns:a16="http://schemas.microsoft.com/office/drawing/2014/main" id="{49EA9A84-68A0-7EEF-E845-133E4678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$3.70 | 10ku	 $6.32 | 1u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STM32</a:t>
            </a:r>
            <a:r>
              <a:rPr lang="en-US" sz="1100" dirty="0"/>
              <a:t> = 32‑bit Arm® MCU family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G4</a:t>
            </a:r>
            <a:r>
              <a:rPr lang="en-US" sz="1100" dirty="0"/>
              <a:t> = Motor‑/DSP‑centric “G4” series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31</a:t>
            </a:r>
            <a:r>
              <a:rPr lang="en-US" sz="1100" dirty="0"/>
              <a:t> = Sub‑line with math accelerators (CORDIC, FMAC)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V</a:t>
            </a:r>
            <a:r>
              <a:rPr lang="en-US" sz="1100" dirty="0"/>
              <a:t> = 100‑pin LQFP package (14 × 14 mm)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B</a:t>
            </a:r>
            <a:r>
              <a:rPr lang="en-US" sz="1100" dirty="0"/>
              <a:t> = 128 KB Flash / 32 KB + 10 KB SRAM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T</a:t>
            </a:r>
            <a:r>
              <a:rPr lang="en-US" sz="1100" dirty="0"/>
              <a:t> = LQFP (0.5 mm pitch)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3</a:t>
            </a:r>
            <a:r>
              <a:rPr lang="en-US" sz="1100" dirty="0"/>
              <a:t> = –40 °C → +125 °C industrial temp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57150">
              <a:lnSpc>
                <a:spcPct val="90000"/>
              </a:lnSpc>
            </a:pPr>
            <a:r>
              <a:rPr lang="en-US" sz="1100" dirty="0"/>
              <a:t>Great for Motor Controllers and Power Management</a:t>
            </a:r>
          </a:p>
          <a:p>
            <a:pPr marL="57150">
              <a:lnSpc>
                <a:spcPct val="90000"/>
              </a:lnSpc>
            </a:pPr>
            <a:endParaRPr lang="en-US" sz="1100" dirty="0"/>
          </a:p>
        </p:txBody>
      </p:sp>
      <p:sp>
        <p:nvSpPr>
          <p:cNvPr id="41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871D8-7F53-435E-8E05-EEF9FB71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cxnSp>
        <p:nvCxnSpPr>
          <p:cNvPr id="41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9B025-E9CF-FB6B-D1F8-7BB62071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215F6-A812-4ADF-261E-FAE9E609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9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AF77A9-AD6B-453A-42B0-A08D851B6A2B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60BC-C4A6-B715-D561-0602140D88F4}"/>
              </a:ext>
            </a:extLst>
          </p:cNvPr>
          <p:cNvSpPr/>
          <p:nvPr/>
        </p:nvSpPr>
        <p:spPr>
          <a:xfrm>
            <a:off x="999744" y="2170176"/>
            <a:ext cx="4815840" cy="816864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96A6A-437C-18E5-3FC4-F3DFEC88FD41}"/>
              </a:ext>
            </a:extLst>
          </p:cNvPr>
          <p:cNvSpPr/>
          <p:nvPr/>
        </p:nvSpPr>
        <p:spPr>
          <a:xfrm>
            <a:off x="999744" y="341376"/>
            <a:ext cx="3803904" cy="207264"/>
          </a:xfrm>
          <a:prstGeom prst="rect">
            <a:avLst/>
          </a:prstGeom>
          <a:solidFill>
            <a:schemeClr val="accent5">
              <a:alpha val="180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131FD-F6D5-762C-AF72-73AD70A8F94F}"/>
              </a:ext>
            </a:extLst>
          </p:cNvPr>
          <p:cNvSpPr txBox="1"/>
          <p:nvPr/>
        </p:nvSpPr>
        <p:spPr>
          <a:xfrm>
            <a:off x="7546848" y="243840"/>
            <a:ext cx="372042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STM32G4 Microcontroller Feature Overview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Arm Cortex‑M4F @ 32kHz-170 MHz + FPU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128 KB Flash | 32 KB SRAM1 + 10 KB CCM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4 </a:t>
            </a:r>
            <a:r>
              <a:rPr lang="en-US" sz="1400" dirty="0" err="1"/>
              <a:t>Msps</a:t>
            </a:r>
            <a:r>
              <a:rPr lang="en-US" sz="1400" dirty="0"/>
              <a:t> dual‑ADC + 4 × 12‑bit DAC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 × Op‑Amp, 4 × Comparator, </a:t>
            </a:r>
            <a:r>
              <a:rPr lang="en-US" sz="1400" dirty="0" err="1"/>
              <a:t>Vref</a:t>
            </a:r>
            <a:r>
              <a:rPr lang="en-US" sz="1400" dirty="0"/>
              <a:t>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 × Advanced PWM (TIM1/8) + HR PWM (184 </a:t>
            </a:r>
            <a:r>
              <a:rPr lang="en-US" sz="1400" dirty="0" err="1"/>
              <a:t>ps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CORDIC &amp; FMAC accelerators for trig/filter 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USB‑C/PD UCPD, FDCAN, 3 × I²C (FM+), 3 × SPI, 4 × USART/LPUART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‑40 °C … +125 °C, 1.8 – 3.6 V core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EC5F4-0A36-6121-CFC8-ABBE9C7EC28F}"/>
              </a:ext>
            </a:extLst>
          </p:cNvPr>
          <p:cNvSpPr txBox="1"/>
          <p:nvPr/>
        </p:nvSpPr>
        <p:spPr>
          <a:xfrm>
            <a:off x="7324584" y="6590670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68738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STSPIN32G4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54534" cy="36845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STM32 included with peripherals suitable for brushless DC motor control</a:t>
            </a:r>
          </a:p>
          <a:p>
            <a:r>
              <a:rPr lang="en-US" dirty="0"/>
              <a:t>Built-in Gate Driver, LDO Converter (For MCU and LDO),</a:t>
            </a:r>
          </a:p>
          <a:p>
            <a:r>
              <a:rPr lang="en-US" dirty="0"/>
              <a:t>5-75 V input voltage</a:t>
            </a:r>
          </a:p>
          <a:p>
            <a:r>
              <a:rPr lang="en-US" dirty="0"/>
              <a:t>OPAMP &amp; Comparator</a:t>
            </a:r>
          </a:p>
          <a:p>
            <a:r>
              <a:rPr lang="en-US" dirty="0"/>
              <a:t>$3.76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A866E2A-500D-4CAD-AA20-5C272EC1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FDE1686-8C52-4216-8F1E-E679435C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71787F-4FBC-C074-1CF4-4E9BBE22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22" y="1326590"/>
            <a:ext cx="7718156" cy="42048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26D5AA-A1E2-C736-0952-EFC7ED740AC2}"/>
              </a:ext>
            </a:extLst>
          </p:cNvPr>
          <p:cNvSpPr txBox="1"/>
          <p:nvPr/>
        </p:nvSpPr>
        <p:spPr>
          <a:xfrm>
            <a:off x="1066913" y="594984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STSPIN32G4 - High performance 3-phase motor controller with embedded STM32G4 MCU - STMicroelectronics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13C6F-EE64-7CEA-1A74-600B31E1DA8C}"/>
              </a:ext>
            </a:extLst>
          </p:cNvPr>
          <p:cNvSpPr txBox="1"/>
          <p:nvPr/>
        </p:nvSpPr>
        <p:spPr>
          <a:xfrm>
            <a:off x="10937054" y="5269799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8E7F6-DC1F-0C41-2CAB-E05FAA26D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CC8D92-9DED-CD12-1B57-2E9FD77A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CD537C-4CED-DFFA-28C1-8D23A010D5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4F65534-B916-8072-C08C-60E47AB4D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Cortex‑M4 core + NVIC, MPU, FPU + DMA + AHB Bus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F31690-1487-60F7-2A9B-E90554C59B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D5F22-4808-00C7-0664-08274D435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F2F8D4-9E58-C73B-AFC7-B5C8D79127A2}"/>
              </a:ext>
            </a:extLst>
          </p:cNvPr>
          <p:cNvSpPr/>
          <p:nvPr/>
        </p:nvSpPr>
        <p:spPr>
          <a:xfrm>
            <a:off x="7781365" y="367553"/>
            <a:ext cx="1748117" cy="14702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9C56D-8106-C474-D940-7B3800C93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347" y="3280707"/>
            <a:ext cx="4328254" cy="3328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BAF88-7836-9EB4-3A89-35A25C0E0814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397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EC2BE-8841-3FE0-D689-0B15EA9A4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42767F-A006-F8F0-6DB9-0B9C44A5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3768BE-D651-64C3-8FDD-72B48DB8988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E699A51-A50B-5B8E-3324-E45D758B33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Analog domain (ADC1/2, DAC, OPAMP, COMP)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1637C-63A3-5EB7-5C2A-5D821DDBCA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D01B5-8AF0-69BC-6F46-CA16601C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46ABDE-21D6-5F66-03BC-E4960C1115DA}"/>
              </a:ext>
            </a:extLst>
          </p:cNvPr>
          <p:cNvSpPr/>
          <p:nvPr/>
        </p:nvSpPr>
        <p:spPr>
          <a:xfrm>
            <a:off x="9852212" y="1055645"/>
            <a:ext cx="1667435" cy="10384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04EB2-58C6-8726-FE19-78BD323850EF}"/>
              </a:ext>
            </a:extLst>
          </p:cNvPr>
          <p:cNvSpPr/>
          <p:nvPr/>
        </p:nvSpPr>
        <p:spPr>
          <a:xfrm>
            <a:off x="8148917" y="5396753"/>
            <a:ext cx="1246094" cy="5329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41629-9FFE-774C-9131-D666A2029FBC}"/>
              </a:ext>
            </a:extLst>
          </p:cNvPr>
          <p:cNvSpPr/>
          <p:nvPr/>
        </p:nvSpPr>
        <p:spPr>
          <a:xfrm>
            <a:off x="7908401" y="1827652"/>
            <a:ext cx="1667434" cy="5329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ADA2E-4498-783A-9738-272D188D7957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47240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2B8E6-6BF6-A867-C860-E4168291F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6886742-F57D-0516-0A06-E73B6173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E3FE52-ACE0-80B4-5960-C95986F388A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7D1846-612E-7F32-B360-705C5D1D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 domain (ADC1/2, DAC, OPAMP, COMP)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Clock/PWR, ART flash interface, CRC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5B0AC-4EC1-507C-11E0-B1D2F9C3158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2A3EA-784E-6728-B776-0999E28D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8" y="136525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F3CDDA-C59B-6F13-AC50-E6AF4E7CECC8}"/>
              </a:ext>
            </a:extLst>
          </p:cNvPr>
          <p:cNvSpPr/>
          <p:nvPr/>
        </p:nvSpPr>
        <p:spPr>
          <a:xfrm>
            <a:off x="9380220" y="3213130"/>
            <a:ext cx="875404" cy="14045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4A266-4A26-98C0-EB7C-0875E6475D34}"/>
              </a:ext>
            </a:extLst>
          </p:cNvPr>
          <p:cNvSpPr/>
          <p:nvPr/>
        </p:nvSpPr>
        <p:spPr>
          <a:xfrm>
            <a:off x="8852649" y="807719"/>
            <a:ext cx="1667434" cy="2934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9A187-877E-5DED-8BA6-8544185AA64D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52003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B01E1-32D4-6D92-0663-83201F1B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04D5CA-4B58-F94F-94EA-F086E876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4F43A-733B-E15B-4BFD-E1C6B7CD0C6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A7DA673-C178-9BC4-3F37-65780F0792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 domain (ADC1/2, DAC, OPAMP, COMP)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Clock/PWR, ART flash interface, CRC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Timer domain (TIM1/8, TIM2/3/4, LPTIM, Watchdog)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C8F45-4445-9024-5FA3-59C76C24E84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63609-D70C-2879-8629-AC0825EB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DA4621-2960-AC5D-C71B-A1321331477A}"/>
              </a:ext>
            </a:extLst>
          </p:cNvPr>
          <p:cNvSpPr/>
          <p:nvPr/>
        </p:nvSpPr>
        <p:spPr>
          <a:xfrm>
            <a:off x="7703820" y="3886200"/>
            <a:ext cx="1439284" cy="10287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E2A8-E8AC-6AF4-F155-B5A3F2851655}"/>
              </a:ext>
            </a:extLst>
          </p:cNvPr>
          <p:cNvSpPr/>
          <p:nvPr/>
        </p:nvSpPr>
        <p:spPr>
          <a:xfrm>
            <a:off x="9446375" y="4632960"/>
            <a:ext cx="764425" cy="6578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EDCE0-A2F3-8C9A-D7DB-93F24437F70E}"/>
              </a:ext>
            </a:extLst>
          </p:cNvPr>
          <p:cNvSpPr/>
          <p:nvPr/>
        </p:nvSpPr>
        <p:spPr>
          <a:xfrm>
            <a:off x="10234948" y="4161156"/>
            <a:ext cx="1439284" cy="3651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34209-EB5D-0FD4-1A6F-4B67ED17EE7B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046726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D3B2D6-6B1C-4F64-807F-0FF223861F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80B19-6BDD-4CE4-B66E-A7A0D928F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A5D3A3-379F-4885-9B8F-586D59BB1A8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_GradientVTI</Template>
  <TotalTime>0</TotalTime>
  <Words>1755</Words>
  <Application>Microsoft Office PowerPoint</Application>
  <PresentationFormat>Widescreen</PresentationFormat>
  <Paragraphs>279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Univers</vt:lpstr>
      <vt:lpstr>GradientVTI</vt:lpstr>
      <vt:lpstr>ARM Cortex-M4  within the  STM32G431VBx3</vt:lpstr>
      <vt:lpstr>Agenda</vt:lpstr>
      <vt:lpstr>STM32G431Vbx3</vt:lpstr>
      <vt:lpstr>PowerPoint Presentation</vt:lpstr>
      <vt:lpstr>Application</vt:lpstr>
      <vt:lpstr>MCU Peripherals</vt:lpstr>
      <vt:lpstr>MCU Peripherals</vt:lpstr>
      <vt:lpstr>MCU Peripherals</vt:lpstr>
      <vt:lpstr>MCU Peripherals</vt:lpstr>
      <vt:lpstr>MCU Peripherals</vt:lpstr>
      <vt:lpstr>MCU Peripherals</vt:lpstr>
      <vt:lpstr>MCU Pinout</vt:lpstr>
      <vt:lpstr>Programming &amp; Debugging</vt:lpstr>
      <vt:lpstr>Arm Cortex-M4</vt:lpstr>
      <vt:lpstr>Registers</vt:lpstr>
      <vt:lpstr>Reset &amp; Boot</vt:lpstr>
      <vt:lpstr>3-Stage Pipeline</vt:lpstr>
      <vt:lpstr>Program &amp; Data Memory</vt:lpstr>
      <vt:lpstr>Mem Access &amp; Addressing</vt:lpstr>
      <vt:lpstr>ALU, FPU &amp; CORDIC</vt:lpstr>
      <vt:lpstr>Instructions</vt:lpstr>
      <vt:lpstr>Branching &amp; Interrupts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2021-04-27T15:34:38Z</dcterms:created>
  <dcterms:modified xsi:type="dcterms:W3CDTF">2025-04-24T16:51:30Z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