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8/25/2022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9DC0F7B-EA19-435F-BA38-A576FE1A6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523F451-F10A-4328-8198-58E5C6166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602877" y="2343045"/>
            <a:ext cx="6798608" cy="585249"/>
          </a:xfrm>
        </p:spPr>
        <p:txBody>
          <a:bodyPr>
            <a:normAutofit fontScale="90000"/>
          </a:bodyPr>
          <a:lstStyle/>
          <a:p>
            <a:pPr algn="ctr"/>
            <a:r>
              <a:rPr lang="en-US" dirty="0">
                <a:solidFill>
                  <a:srgbClr val="FFFFFF"/>
                </a:solidFill>
              </a:rPr>
              <a:t>CEIS150 FINAL</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579243" y="3505095"/>
            <a:ext cx="6798608" cy="1733655"/>
          </a:xfrm>
        </p:spPr>
        <p:txBody>
          <a:bodyPr>
            <a:normAutofit/>
          </a:bodyPr>
          <a:lstStyle/>
          <a:p>
            <a:pPr algn="ctr"/>
            <a:r>
              <a:rPr lang="en-US" dirty="0">
                <a:solidFill>
                  <a:schemeClr val="bg2"/>
                </a:solidFill>
              </a:rPr>
              <a:t>PROGRAMMING WITH OBJECTS</a:t>
            </a:r>
          </a:p>
          <a:p>
            <a:pPr algn="ctr"/>
            <a:endParaRPr lang="en-US" dirty="0">
              <a:solidFill>
                <a:schemeClr val="bg2"/>
              </a:solidFill>
            </a:endParaRPr>
          </a:p>
          <a:p>
            <a:pPr algn="ctr"/>
            <a:r>
              <a:rPr lang="en-US" dirty="0">
                <a:solidFill>
                  <a:schemeClr val="bg2"/>
                </a:solidFill>
              </a:rPr>
              <a:t>MARK DIBONA</a:t>
            </a:r>
          </a:p>
        </p:txBody>
      </p:sp>
      <p:grpSp>
        <p:nvGrpSpPr>
          <p:cNvPr id="31" name="Group 30">
            <a:extLst>
              <a:ext uri="{FF2B5EF4-FFF2-40B4-BE49-F238E27FC236}">
                <a16:creationId xmlns:a16="http://schemas.microsoft.com/office/drawing/2014/main" id="{BDAE63F2-766D-44DB-AAC5-B4B4F123B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2" name="Rectangle 31">
              <a:extLst>
                <a:ext uri="{FF2B5EF4-FFF2-40B4-BE49-F238E27FC236}">
                  <a16:creationId xmlns:a16="http://schemas.microsoft.com/office/drawing/2014/main" id="{E7293047-1267-4462-B411-F1045BED6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651A4987-1513-4534-8894-FD82F7CDF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33">
              <a:extLst>
                <a:ext uri="{FF2B5EF4-FFF2-40B4-BE49-F238E27FC236}">
                  <a16:creationId xmlns:a16="http://schemas.microsoft.com/office/drawing/2014/main" id="{D49D1510-6EE8-4974-892D-67ECDC560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39877" r="26814" b="1"/>
          <a:stretch/>
        </p:blipFill>
        <p:spPr>
          <a:xfrm>
            <a:off x="478172" y="723899"/>
            <a:ext cx="3671681" cy="5676901"/>
          </a:xfrm>
          <a:prstGeom prst="rect">
            <a:avLst/>
          </a:prstGeom>
        </p:spPr>
      </p:pic>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DB6A-2E2D-F1E9-8454-8C3543A6732A}"/>
              </a:ext>
            </a:extLst>
          </p:cNvPr>
          <p:cNvSpPr>
            <a:spLocks noGrp="1"/>
          </p:cNvSpPr>
          <p:nvPr>
            <p:ph type="title"/>
          </p:nvPr>
        </p:nvSpPr>
        <p:spPr/>
        <p:txBody>
          <a:bodyPr>
            <a:normAutofit fontScale="90000"/>
          </a:bodyPr>
          <a:lstStyle/>
          <a:p>
            <a:pPr algn="ctr"/>
            <a:r>
              <a:rPr lang="en-US" dirty="0"/>
              <a:t>The next part of my project was to focus on using the matplotlib to create a chart showing stock prices over time</a:t>
            </a:r>
          </a:p>
        </p:txBody>
      </p:sp>
      <p:sp>
        <p:nvSpPr>
          <p:cNvPr id="3" name="Text Placeholder 2">
            <a:extLst>
              <a:ext uri="{FF2B5EF4-FFF2-40B4-BE49-F238E27FC236}">
                <a16:creationId xmlns:a16="http://schemas.microsoft.com/office/drawing/2014/main" id="{5A95E289-C647-900E-94D9-C7953A74914E}"/>
              </a:ext>
            </a:extLst>
          </p:cNvPr>
          <p:cNvSpPr>
            <a:spLocks noGrp="1"/>
          </p:cNvSpPr>
          <p:nvPr>
            <p:ph type="body" idx="1"/>
          </p:nvPr>
        </p:nvSpPr>
        <p:spPr>
          <a:xfrm>
            <a:off x="887219" y="2250892"/>
            <a:ext cx="10723589" cy="536005"/>
          </a:xfrm>
        </p:spPr>
        <p:txBody>
          <a:bodyPr/>
          <a:lstStyle/>
          <a:p>
            <a:pPr algn="ctr"/>
            <a:r>
              <a:rPr lang="en-US" dirty="0"/>
              <a:t>My screenshots shows the code along with the stock chart</a:t>
            </a:r>
          </a:p>
        </p:txBody>
      </p:sp>
      <p:pic>
        <p:nvPicPr>
          <p:cNvPr id="10" name="Content Placeholder 9">
            <a:extLst>
              <a:ext uri="{FF2B5EF4-FFF2-40B4-BE49-F238E27FC236}">
                <a16:creationId xmlns:a16="http://schemas.microsoft.com/office/drawing/2014/main" id="{0D0CDA2A-B5A2-2BFA-AD4E-F87BADA019CA}"/>
              </a:ext>
            </a:extLst>
          </p:cNvPr>
          <p:cNvPicPr>
            <a:picLocks noGrp="1" noChangeAspect="1"/>
          </p:cNvPicPr>
          <p:nvPr>
            <p:ph sz="half" idx="2"/>
          </p:nvPr>
        </p:nvPicPr>
        <p:blipFill>
          <a:blip r:embed="rId2"/>
          <a:stretch>
            <a:fillRect/>
          </a:stretch>
        </p:blipFill>
        <p:spPr>
          <a:xfrm>
            <a:off x="887220" y="2786897"/>
            <a:ext cx="5087074" cy="3915907"/>
          </a:xfrm>
          <a:prstGeom prst="rect">
            <a:avLst/>
          </a:prstGeom>
        </p:spPr>
      </p:pic>
      <p:pic>
        <p:nvPicPr>
          <p:cNvPr id="11" name="Content Placeholder 10">
            <a:extLst>
              <a:ext uri="{FF2B5EF4-FFF2-40B4-BE49-F238E27FC236}">
                <a16:creationId xmlns:a16="http://schemas.microsoft.com/office/drawing/2014/main" id="{C6A68033-A1D5-D265-EB38-0E880EB931B7}"/>
              </a:ext>
            </a:extLst>
          </p:cNvPr>
          <p:cNvPicPr>
            <a:picLocks noGrp="1" noChangeAspect="1"/>
          </p:cNvPicPr>
          <p:nvPr>
            <p:ph sz="quarter" idx="4"/>
          </p:nvPr>
        </p:nvPicPr>
        <p:blipFill>
          <a:blip r:embed="rId3"/>
          <a:stretch>
            <a:fillRect/>
          </a:stretch>
        </p:blipFill>
        <p:spPr>
          <a:xfrm>
            <a:off x="6523736" y="2925763"/>
            <a:ext cx="5087072" cy="3777041"/>
          </a:xfrm>
          <a:prstGeom prst="rect">
            <a:avLst/>
          </a:prstGeom>
        </p:spPr>
      </p:pic>
    </p:spTree>
    <p:extLst>
      <p:ext uri="{BB962C8B-B14F-4D97-AF65-F5344CB8AC3E}">
        <p14:creationId xmlns:p14="http://schemas.microsoft.com/office/powerpoint/2010/main" val="2627925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EC12-AF55-EDCF-BDB1-A6C5B66349C9}"/>
              </a:ext>
            </a:extLst>
          </p:cNvPr>
          <p:cNvSpPr>
            <a:spLocks noGrp="1"/>
          </p:cNvSpPr>
          <p:nvPr>
            <p:ph type="title"/>
          </p:nvPr>
        </p:nvSpPr>
        <p:spPr/>
        <p:txBody>
          <a:bodyPr/>
          <a:lstStyle/>
          <a:p>
            <a:pPr algn="ctr"/>
            <a:r>
              <a:rPr lang="en-US" dirty="0"/>
              <a:t>Module 6 of our project focuses on saving data and reading data from files</a:t>
            </a:r>
          </a:p>
        </p:txBody>
      </p:sp>
      <p:sp>
        <p:nvSpPr>
          <p:cNvPr id="3" name="Text Placeholder 2">
            <a:extLst>
              <a:ext uri="{FF2B5EF4-FFF2-40B4-BE49-F238E27FC236}">
                <a16:creationId xmlns:a16="http://schemas.microsoft.com/office/drawing/2014/main" id="{E88EE299-2C4B-0DE8-B01E-DC10AAEC7A9C}"/>
              </a:ext>
            </a:extLst>
          </p:cNvPr>
          <p:cNvSpPr>
            <a:spLocks noGrp="1"/>
          </p:cNvSpPr>
          <p:nvPr>
            <p:ph type="body" idx="1"/>
          </p:nvPr>
        </p:nvSpPr>
        <p:spPr>
          <a:xfrm>
            <a:off x="580659" y="2155972"/>
            <a:ext cx="5515341" cy="630925"/>
          </a:xfrm>
        </p:spPr>
        <p:txBody>
          <a:bodyPr/>
          <a:lstStyle/>
          <a:p>
            <a:pPr algn="ctr"/>
            <a:r>
              <a:rPr lang="en-US" dirty="0"/>
              <a:t>This screenshot shows the file saved in file explorer.</a:t>
            </a:r>
          </a:p>
        </p:txBody>
      </p:sp>
      <p:sp>
        <p:nvSpPr>
          <p:cNvPr id="5" name="Text Placeholder 4">
            <a:extLst>
              <a:ext uri="{FF2B5EF4-FFF2-40B4-BE49-F238E27FC236}">
                <a16:creationId xmlns:a16="http://schemas.microsoft.com/office/drawing/2014/main" id="{39BE654B-1026-CA94-2703-13EFC4C4AC51}"/>
              </a:ext>
            </a:extLst>
          </p:cNvPr>
          <p:cNvSpPr>
            <a:spLocks noGrp="1"/>
          </p:cNvSpPr>
          <p:nvPr>
            <p:ph type="body" sz="quarter" idx="3"/>
          </p:nvPr>
        </p:nvSpPr>
        <p:spPr>
          <a:xfrm>
            <a:off x="6096000" y="2155972"/>
            <a:ext cx="5967369" cy="648294"/>
          </a:xfrm>
        </p:spPr>
        <p:txBody>
          <a:bodyPr/>
          <a:lstStyle/>
          <a:p>
            <a:pPr algn="ctr"/>
            <a:r>
              <a:rPr lang="en-US" dirty="0"/>
              <a:t>This screenshot shows the historical data imported.</a:t>
            </a:r>
          </a:p>
        </p:txBody>
      </p:sp>
      <p:pic>
        <p:nvPicPr>
          <p:cNvPr id="7" name="Content Placeholder 6">
            <a:extLst>
              <a:ext uri="{FF2B5EF4-FFF2-40B4-BE49-F238E27FC236}">
                <a16:creationId xmlns:a16="http://schemas.microsoft.com/office/drawing/2014/main" id="{06C31E0A-CB94-1FF2-DBE2-2EF653973C94}"/>
              </a:ext>
            </a:extLst>
          </p:cNvPr>
          <p:cNvPicPr>
            <a:picLocks noGrp="1" noChangeAspect="1"/>
          </p:cNvPicPr>
          <p:nvPr>
            <p:ph sz="half" idx="2"/>
          </p:nvPr>
        </p:nvPicPr>
        <p:blipFill>
          <a:blip r:embed="rId2"/>
          <a:stretch>
            <a:fillRect/>
          </a:stretch>
        </p:blipFill>
        <p:spPr>
          <a:xfrm>
            <a:off x="580659" y="2944721"/>
            <a:ext cx="5393103" cy="3749694"/>
          </a:xfrm>
          <a:prstGeom prst="rect">
            <a:avLst/>
          </a:prstGeom>
        </p:spPr>
      </p:pic>
      <p:pic>
        <p:nvPicPr>
          <p:cNvPr id="8" name="Content Placeholder 7">
            <a:extLst>
              <a:ext uri="{FF2B5EF4-FFF2-40B4-BE49-F238E27FC236}">
                <a16:creationId xmlns:a16="http://schemas.microsoft.com/office/drawing/2014/main" id="{639902B8-53F7-ADEB-3A25-BBAB4E70CE8D}"/>
              </a:ext>
            </a:extLst>
          </p:cNvPr>
          <p:cNvPicPr>
            <a:picLocks noGrp="1" noChangeAspect="1"/>
          </p:cNvPicPr>
          <p:nvPr>
            <p:ph sz="quarter" idx="4"/>
          </p:nvPr>
        </p:nvPicPr>
        <p:blipFill>
          <a:blip r:embed="rId3"/>
          <a:stretch>
            <a:fillRect/>
          </a:stretch>
        </p:blipFill>
        <p:spPr>
          <a:xfrm>
            <a:off x="6218238" y="2970213"/>
            <a:ext cx="5845131" cy="3724202"/>
          </a:xfrm>
          <a:prstGeom prst="rect">
            <a:avLst/>
          </a:prstGeom>
        </p:spPr>
      </p:pic>
    </p:spTree>
    <p:extLst>
      <p:ext uri="{BB962C8B-B14F-4D97-AF65-F5344CB8AC3E}">
        <p14:creationId xmlns:p14="http://schemas.microsoft.com/office/powerpoint/2010/main" val="340458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7F894-1C27-4F94-D12D-6A05056FA074}"/>
              </a:ext>
            </a:extLst>
          </p:cNvPr>
          <p:cNvSpPr>
            <a:spLocks noGrp="1"/>
          </p:cNvSpPr>
          <p:nvPr>
            <p:ph type="title"/>
          </p:nvPr>
        </p:nvSpPr>
        <p:spPr/>
        <p:txBody>
          <a:bodyPr/>
          <a:lstStyle/>
          <a:p>
            <a:pPr algn="ctr"/>
            <a:r>
              <a:rPr lang="en-US" dirty="0"/>
              <a:t>In the final part of our project, we implemented a stock tracking </a:t>
            </a:r>
            <a:r>
              <a:rPr lang="en-US" dirty="0" err="1"/>
              <a:t>gui</a:t>
            </a:r>
            <a:r>
              <a:rPr lang="en-US" dirty="0"/>
              <a:t> project</a:t>
            </a:r>
          </a:p>
        </p:txBody>
      </p:sp>
      <p:sp>
        <p:nvSpPr>
          <p:cNvPr id="3" name="Text Placeholder 2">
            <a:extLst>
              <a:ext uri="{FF2B5EF4-FFF2-40B4-BE49-F238E27FC236}">
                <a16:creationId xmlns:a16="http://schemas.microsoft.com/office/drawing/2014/main" id="{3B0172A0-871F-5620-525C-63A85247268D}"/>
              </a:ext>
            </a:extLst>
          </p:cNvPr>
          <p:cNvSpPr>
            <a:spLocks noGrp="1"/>
          </p:cNvSpPr>
          <p:nvPr>
            <p:ph type="body" idx="1"/>
          </p:nvPr>
        </p:nvSpPr>
        <p:spPr>
          <a:xfrm>
            <a:off x="581193" y="2250892"/>
            <a:ext cx="5393102" cy="536005"/>
          </a:xfrm>
        </p:spPr>
        <p:txBody>
          <a:bodyPr/>
          <a:lstStyle/>
          <a:p>
            <a:pPr algn="ctr"/>
            <a:r>
              <a:rPr lang="en-US" dirty="0"/>
              <a:t>This screenshot is of my working GUI.</a:t>
            </a:r>
          </a:p>
        </p:txBody>
      </p:sp>
      <p:sp>
        <p:nvSpPr>
          <p:cNvPr id="5" name="Text Placeholder 4">
            <a:extLst>
              <a:ext uri="{FF2B5EF4-FFF2-40B4-BE49-F238E27FC236}">
                <a16:creationId xmlns:a16="http://schemas.microsoft.com/office/drawing/2014/main" id="{6B97167C-A9B9-A4E3-B6EF-A66AC96CC2D4}"/>
              </a:ext>
            </a:extLst>
          </p:cNvPr>
          <p:cNvSpPr>
            <a:spLocks noGrp="1"/>
          </p:cNvSpPr>
          <p:nvPr>
            <p:ph type="body" sz="quarter" idx="3"/>
          </p:nvPr>
        </p:nvSpPr>
        <p:spPr>
          <a:xfrm>
            <a:off x="6217707" y="2172750"/>
            <a:ext cx="5393102" cy="631516"/>
          </a:xfrm>
        </p:spPr>
        <p:txBody>
          <a:bodyPr/>
          <a:lstStyle/>
          <a:p>
            <a:pPr algn="ctr"/>
            <a:r>
              <a:rPr lang="en-US" dirty="0"/>
              <a:t>This screenshot is of the History tab with import working.</a:t>
            </a:r>
          </a:p>
        </p:txBody>
      </p:sp>
      <p:pic>
        <p:nvPicPr>
          <p:cNvPr id="7" name="Content Placeholder 6">
            <a:extLst>
              <a:ext uri="{FF2B5EF4-FFF2-40B4-BE49-F238E27FC236}">
                <a16:creationId xmlns:a16="http://schemas.microsoft.com/office/drawing/2014/main" id="{42EC85FF-C2C9-56CC-1C0E-1F1606EEE353}"/>
              </a:ext>
            </a:extLst>
          </p:cNvPr>
          <p:cNvPicPr>
            <a:picLocks noGrp="1" noChangeAspect="1"/>
          </p:cNvPicPr>
          <p:nvPr>
            <p:ph sz="half" idx="2"/>
          </p:nvPr>
        </p:nvPicPr>
        <p:blipFill>
          <a:blip r:embed="rId2"/>
          <a:stretch>
            <a:fillRect/>
          </a:stretch>
        </p:blipFill>
        <p:spPr>
          <a:xfrm>
            <a:off x="581025" y="2970213"/>
            <a:ext cx="5392738" cy="2846386"/>
          </a:xfrm>
          <a:prstGeom prst="rect">
            <a:avLst/>
          </a:prstGeom>
        </p:spPr>
      </p:pic>
      <p:pic>
        <p:nvPicPr>
          <p:cNvPr id="8" name="Content Placeholder 7">
            <a:extLst>
              <a:ext uri="{FF2B5EF4-FFF2-40B4-BE49-F238E27FC236}">
                <a16:creationId xmlns:a16="http://schemas.microsoft.com/office/drawing/2014/main" id="{61AFCA7A-337E-B6F9-1A5F-673F826D07FA}"/>
              </a:ext>
            </a:extLst>
          </p:cNvPr>
          <p:cNvPicPr>
            <a:picLocks noGrp="1" noChangeAspect="1"/>
          </p:cNvPicPr>
          <p:nvPr>
            <p:ph sz="quarter" idx="4"/>
          </p:nvPr>
        </p:nvPicPr>
        <p:blipFill>
          <a:blip r:embed="rId3"/>
          <a:stretch>
            <a:fillRect/>
          </a:stretch>
        </p:blipFill>
        <p:spPr>
          <a:xfrm>
            <a:off x="6218238" y="2970213"/>
            <a:ext cx="5392737" cy="2846386"/>
          </a:xfrm>
          <a:prstGeom prst="rect">
            <a:avLst/>
          </a:prstGeom>
        </p:spPr>
      </p:pic>
    </p:spTree>
    <p:extLst>
      <p:ext uri="{BB962C8B-B14F-4D97-AF65-F5344CB8AC3E}">
        <p14:creationId xmlns:p14="http://schemas.microsoft.com/office/powerpoint/2010/main" val="3212989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7BDF-2D84-A632-942B-25B5132D741E}"/>
              </a:ext>
            </a:extLst>
          </p:cNvPr>
          <p:cNvSpPr>
            <a:spLocks noGrp="1"/>
          </p:cNvSpPr>
          <p:nvPr>
            <p:ph type="title"/>
          </p:nvPr>
        </p:nvSpPr>
        <p:spPr>
          <a:xfrm>
            <a:off x="581194" y="728946"/>
            <a:ext cx="11029616" cy="536006"/>
          </a:xfrm>
        </p:spPr>
        <p:txBody>
          <a:bodyPr/>
          <a:lstStyle/>
          <a:p>
            <a:pPr algn="ctr"/>
            <a:r>
              <a:rPr lang="en-US" dirty="0"/>
              <a:t>Stock tracking </a:t>
            </a:r>
            <a:r>
              <a:rPr lang="en-US" dirty="0" err="1"/>
              <a:t>gui</a:t>
            </a:r>
            <a:r>
              <a:rPr lang="en-US" dirty="0"/>
              <a:t> project continued</a:t>
            </a:r>
          </a:p>
        </p:txBody>
      </p:sp>
      <p:sp>
        <p:nvSpPr>
          <p:cNvPr id="3" name="Text Placeholder 2">
            <a:extLst>
              <a:ext uri="{FF2B5EF4-FFF2-40B4-BE49-F238E27FC236}">
                <a16:creationId xmlns:a16="http://schemas.microsoft.com/office/drawing/2014/main" id="{100CA0FC-A846-A072-28B1-E8EAB4BEA937}"/>
              </a:ext>
            </a:extLst>
          </p:cNvPr>
          <p:cNvSpPr>
            <a:spLocks noGrp="1"/>
          </p:cNvSpPr>
          <p:nvPr>
            <p:ph type="body" idx="1"/>
          </p:nvPr>
        </p:nvSpPr>
        <p:spPr>
          <a:xfrm>
            <a:off x="581025" y="1905659"/>
            <a:ext cx="11155004" cy="536005"/>
          </a:xfrm>
        </p:spPr>
        <p:txBody>
          <a:bodyPr/>
          <a:lstStyle/>
          <a:p>
            <a:pPr algn="ctr"/>
            <a:r>
              <a:rPr lang="en-US" dirty="0"/>
              <a:t>This final screenshot is of my Report tab.</a:t>
            </a:r>
          </a:p>
        </p:txBody>
      </p:sp>
      <p:pic>
        <p:nvPicPr>
          <p:cNvPr id="7" name="Content Placeholder 6">
            <a:extLst>
              <a:ext uri="{FF2B5EF4-FFF2-40B4-BE49-F238E27FC236}">
                <a16:creationId xmlns:a16="http://schemas.microsoft.com/office/drawing/2014/main" id="{6A7628D3-FEDE-0B41-79C0-806888C85404}"/>
              </a:ext>
            </a:extLst>
          </p:cNvPr>
          <p:cNvPicPr>
            <a:picLocks noGrp="1" noChangeAspect="1"/>
          </p:cNvPicPr>
          <p:nvPr>
            <p:ph sz="half" idx="2"/>
          </p:nvPr>
        </p:nvPicPr>
        <p:blipFill>
          <a:blip r:embed="rId2"/>
          <a:stretch>
            <a:fillRect/>
          </a:stretch>
        </p:blipFill>
        <p:spPr>
          <a:xfrm>
            <a:off x="581025" y="2441664"/>
            <a:ext cx="11155004" cy="4416335"/>
          </a:xfrm>
          <a:prstGeom prst="rect">
            <a:avLst/>
          </a:prstGeom>
        </p:spPr>
      </p:pic>
    </p:spTree>
    <p:extLst>
      <p:ext uri="{BB962C8B-B14F-4D97-AF65-F5344CB8AC3E}">
        <p14:creationId xmlns:p14="http://schemas.microsoft.com/office/powerpoint/2010/main" val="58292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D73F-3F2E-6B41-2A69-F8753D701FC5}"/>
              </a:ext>
            </a:extLst>
          </p:cNvPr>
          <p:cNvSpPr>
            <a:spLocks noGrp="1"/>
          </p:cNvSpPr>
          <p:nvPr>
            <p:ph type="title"/>
          </p:nvPr>
        </p:nvSpPr>
        <p:spPr/>
        <p:txBody>
          <a:bodyPr/>
          <a:lstStyle/>
          <a:p>
            <a:pPr algn="ctr"/>
            <a:r>
              <a:rPr lang="en-US" dirty="0"/>
              <a:t>Learning Experiences </a:t>
            </a:r>
          </a:p>
        </p:txBody>
      </p:sp>
      <p:sp>
        <p:nvSpPr>
          <p:cNvPr id="3" name="Text Placeholder 2">
            <a:extLst>
              <a:ext uri="{FF2B5EF4-FFF2-40B4-BE49-F238E27FC236}">
                <a16:creationId xmlns:a16="http://schemas.microsoft.com/office/drawing/2014/main" id="{D70095E2-2E07-C942-F3B6-AE889156F177}"/>
              </a:ext>
            </a:extLst>
          </p:cNvPr>
          <p:cNvSpPr>
            <a:spLocks noGrp="1"/>
          </p:cNvSpPr>
          <p:nvPr>
            <p:ph type="body" idx="1"/>
          </p:nvPr>
        </p:nvSpPr>
        <p:spPr>
          <a:xfrm>
            <a:off x="581193" y="2250892"/>
            <a:ext cx="11029616" cy="536005"/>
          </a:xfrm>
        </p:spPr>
        <p:txBody>
          <a:bodyPr/>
          <a:lstStyle/>
          <a:p>
            <a:pPr algn="ctr"/>
            <a:r>
              <a:rPr lang="en-US" dirty="0"/>
              <a:t>There was many things that I have learned from this class, and these are a few of them.</a:t>
            </a:r>
          </a:p>
        </p:txBody>
      </p:sp>
      <p:sp>
        <p:nvSpPr>
          <p:cNvPr id="4" name="Content Placeholder 3">
            <a:extLst>
              <a:ext uri="{FF2B5EF4-FFF2-40B4-BE49-F238E27FC236}">
                <a16:creationId xmlns:a16="http://schemas.microsoft.com/office/drawing/2014/main" id="{1F295EAD-2874-26B7-43D9-0D6B8E615A75}"/>
              </a:ext>
            </a:extLst>
          </p:cNvPr>
          <p:cNvSpPr>
            <a:spLocks noGrp="1"/>
          </p:cNvSpPr>
          <p:nvPr>
            <p:ph sz="half" idx="2"/>
          </p:nvPr>
        </p:nvSpPr>
        <p:spPr>
          <a:xfrm>
            <a:off x="581193" y="2926052"/>
            <a:ext cx="11029615" cy="2934999"/>
          </a:xfrm>
        </p:spPr>
        <p:txBody>
          <a:bodyPr/>
          <a:lstStyle/>
          <a:p>
            <a:r>
              <a:rPr lang="en-US" dirty="0"/>
              <a:t>One of the first things that I have come to learn and discover is my excitement for when a code works. It can be frustrated at first when you see that error pop up and then you have to play detective to find it but once you corrected the error it can be </a:t>
            </a:r>
            <a:r>
              <a:rPr lang="en-US" dirty="0" err="1"/>
              <a:t>sooo</a:t>
            </a:r>
            <a:r>
              <a:rPr lang="en-US" dirty="0"/>
              <a:t> much fun.</a:t>
            </a:r>
          </a:p>
          <a:p>
            <a:r>
              <a:rPr lang="en-US" dirty="0"/>
              <a:t>I am happy to have learned more about programming and coding through Python and being able to understand the Python program more.</a:t>
            </a:r>
          </a:p>
          <a:p>
            <a:r>
              <a:rPr lang="en-US" dirty="0"/>
              <a:t>My ability to read code has surpassed my expectations. Whenever I would have one of my games that I play crash and I would get an error report I would just look at it puzzled. But now I can understand enough of the error report and be able to problem solve it myself which allows me to continue to play.</a:t>
            </a:r>
          </a:p>
        </p:txBody>
      </p:sp>
    </p:spTree>
    <p:extLst>
      <p:ext uri="{BB962C8B-B14F-4D97-AF65-F5344CB8AC3E}">
        <p14:creationId xmlns:p14="http://schemas.microsoft.com/office/powerpoint/2010/main" val="1000495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27B5-8C24-BF3F-F473-5D79B5648768}"/>
              </a:ext>
            </a:extLst>
          </p:cNvPr>
          <p:cNvSpPr>
            <a:spLocks noGrp="1"/>
          </p:cNvSpPr>
          <p:nvPr>
            <p:ph type="title"/>
          </p:nvPr>
        </p:nvSpPr>
        <p:spPr>
          <a:xfrm>
            <a:off x="581192" y="645979"/>
            <a:ext cx="11029616" cy="536005"/>
          </a:xfrm>
        </p:spPr>
        <p:txBody>
          <a:bodyPr/>
          <a:lstStyle/>
          <a:p>
            <a:pPr algn="ctr"/>
            <a:r>
              <a:rPr lang="en-US" dirty="0"/>
              <a:t>Career skills developed</a:t>
            </a:r>
          </a:p>
        </p:txBody>
      </p:sp>
      <p:sp>
        <p:nvSpPr>
          <p:cNvPr id="3" name="Text Placeholder 2">
            <a:extLst>
              <a:ext uri="{FF2B5EF4-FFF2-40B4-BE49-F238E27FC236}">
                <a16:creationId xmlns:a16="http://schemas.microsoft.com/office/drawing/2014/main" id="{B229B7F0-864C-2D91-35FC-3F3963EA3126}"/>
              </a:ext>
            </a:extLst>
          </p:cNvPr>
          <p:cNvSpPr>
            <a:spLocks noGrp="1"/>
          </p:cNvSpPr>
          <p:nvPr>
            <p:ph type="body" idx="1"/>
          </p:nvPr>
        </p:nvSpPr>
        <p:spPr>
          <a:xfrm>
            <a:off x="581192" y="2072082"/>
            <a:ext cx="11029615" cy="714816"/>
          </a:xfrm>
        </p:spPr>
        <p:txBody>
          <a:bodyPr/>
          <a:lstStyle/>
          <a:p>
            <a:pPr algn="ctr"/>
            <a:r>
              <a:rPr lang="en-US" dirty="0"/>
              <a:t>There are many things that I learned that could be used in my future career and these are some of them</a:t>
            </a:r>
          </a:p>
        </p:txBody>
      </p:sp>
      <p:sp>
        <p:nvSpPr>
          <p:cNvPr id="4" name="Content Placeholder 3">
            <a:extLst>
              <a:ext uri="{FF2B5EF4-FFF2-40B4-BE49-F238E27FC236}">
                <a16:creationId xmlns:a16="http://schemas.microsoft.com/office/drawing/2014/main" id="{35B91563-3BA0-BE92-45C4-05DB3CB54F78}"/>
              </a:ext>
            </a:extLst>
          </p:cNvPr>
          <p:cNvSpPr>
            <a:spLocks noGrp="1"/>
          </p:cNvSpPr>
          <p:nvPr>
            <p:ph sz="half" idx="2"/>
          </p:nvPr>
        </p:nvSpPr>
        <p:spPr>
          <a:xfrm>
            <a:off x="581193" y="2926052"/>
            <a:ext cx="11029613" cy="2934999"/>
          </a:xfrm>
        </p:spPr>
        <p:txBody>
          <a:bodyPr/>
          <a:lstStyle/>
          <a:p>
            <a:r>
              <a:rPr lang="en-US" dirty="0"/>
              <a:t>Being able to create classes that can be used to work with stocks and history data then creating a console-based interface to work with the stocks and stock price history gives me a blueprint that I can use to help my future company.</a:t>
            </a:r>
          </a:p>
          <a:p>
            <a:r>
              <a:rPr lang="en-US" dirty="0"/>
              <a:t>Using the process of creating classes inherited from a base class will me help my future company save time and money in coding and programming.</a:t>
            </a:r>
          </a:p>
          <a:p>
            <a:r>
              <a:rPr lang="en-US" dirty="0"/>
              <a:t>Using the knowledge of implementing a matplotlib to create a chart showing stock prices over time would create and easier to read model that any company could be happy with.</a:t>
            </a:r>
          </a:p>
        </p:txBody>
      </p:sp>
    </p:spTree>
    <p:extLst>
      <p:ext uri="{BB962C8B-B14F-4D97-AF65-F5344CB8AC3E}">
        <p14:creationId xmlns:p14="http://schemas.microsoft.com/office/powerpoint/2010/main" val="185973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286B-6F42-7627-8AFC-B2EDD8FDAB17}"/>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975D2EC5-209C-584C-69D9-204B5C06065E}"/>
              </a:ext>
            </a:extLst>
          </p:cNvPr>
          <p:cNvSpPr>
            <a:spLocks noGrp="1"/>
          </p:cNvSpPr>
          <p:nvPr>
            <p:ph sz="half" idx="1"/>
          </p:nvPr>
        </p:nvSpPr>
        <p:spPr>
          <a:xfrm>
            <a:off x="581193" y="2228003"/>
            <a:ext cx="11029616" cy="4323799"/>
          </a:xfrm>
        </p:spPr>
        <p:txBody>
          <a:bodyPr/>
          <a:lstStyle/>
          <a:p>
            <a:r>
              <a:rPr lang="en-US" dirty="0"/>
              <a:t>I have had some challenges in this course which I was really happy to overcome. Seeing my codes fail and then finding the way to make them work by fixing a mistake made me feel like I was already in a future job of mine. I usually have reservations before starting a class and even more so with this class since there was a prerequisite for this class that I had not taken so I felt a bit nervous. But the amount that I was able to achieve is still something that I cannot believe. There are still some things about myself that I can work on and the more I continue to work hard to get to the future I want the easier those things will be to work on.</a:t>
            </a:r>
          </a:p>
          <a:p>
            <a:r>
              <a:rPr lang="en-US" dirty="0"/>
              <a:t>Thank you, Professor </a:t>
            </a:r>
            <a:r>
              <a:rPr lang="en-US" dirty="0" err="1"/>
              <a:t>Baxi</a:t>
            </a:r>
            <a:r>
              <a:rPr lang="en-US" dirty="0"/>
              <a:t>!</a:t>
            </a:r>
          </a:p>
        </p:txBody>
      </p:sp>
    </p:spTree>
    <p:extLst>
      <p:ext uri="{BB962C8B-B14F-4D97-AF65-F5344CB8AC3E}">
        <p14:creationId xmlns:p14="http://schemas.microsoft.com/office/powerpoint/2010/main" val="52338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ABD8CBF-1782-456F-AF12-36CD021CC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8A186C0-DD3C-4FF4-B165-943244CB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BCBA7D9F-7D25-0162-8B30-29A179479B8B}"/>
              </a:ext>
            </a:extLst>
          </p:cNvPr>
          <p:cNvSpPr>
            <a:spLocks noGrp="1"/>
          </p:cNvSpPr>
          <p:nvPr>
            <p:ph type="title"/>
          </p:nvPr>
        </p:nvSpPr>
        <p:spPr>
          <a:xfrm>
            <a:off x="581192" y="702156"/>
            <a:ext cx="11029616" cy="1013800"/>
          </a:xfrm>
        </p:spPr>
        <p:txBody>
          <a:bodyPr>
            <a:normAutofit/>
          </a:bodyPr>
          <a:lstStyle/>
          <a:p>
            <a:pPr algn="ctr"/>
            <a:r>
              <a:rPr lang="en-US" dirty="0"/>
              <a:t>INTRODUCTION</a:t>
            </a:r>
          </a:p>
        </p:txBody>
      </p:sp>
      <p:grpSp>
        <p:nvGrpSpPr>
          <p:cNvPr id="51" name="Group 50">
            <a:extLst>
              <a:ext uri="{FF2B5EF4-FFF2-40B4-BE49-F238E27FC236}">
                <a16:creationId xmlns:a16="http://schemas.microsoft.com/office/drawing/2014/main" id="{7E6B15A5-F4B5-4786-934F-E57C7FA302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52" name="Rectangle 51">
              <a:extLst>
                <a:ext uri="{FF2B5EF4-FFF2-40B4-BE49-F238E27FC236}">
                  <a16:creationId xmlns:a16="http://schemas.microsoft.com/office/drawing/2014/main" id="{64C8356C-9FE6-4DFB-8DBF-FDC1EE310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5DDAF1C0-5210-43EC-A140-4032C6EBE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53">
              <a:extLst>
                <a:ext uri="{FF2B5EF4-FFF2-40B4-BE49-F238E27FC236}">
                  <a16:creationId xmlns:a16="http://schemas.microsoft.com/office/drawing/2014/main" id="{71A89CEF-B8CB-4CA8-BD58-AE4392F25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Content Placeholder 5">
            <a:extLst>
              <a:ext uri="{FF2B5EF4-FFF2-40B4-BE49-F238E27FC236}">
                <a16:creationId xmlns:a16="http://schemas.microsoft.com/office/drawing/2014/main" id="{2FBF332A-B7C6-77F4-54D4-52182B9D4F51}"/>
              </a:ext>
            </a:extLst>
          </p:cNvPr>
          <p:cNvSpPr>
            <a:spLocks noGrp="1"/>
          </p:cNvSpPr>
          <p:nvPr>
            <p:ph idx="1"/>
          </p:nvPr>
        </p:nvSpPr>
        <p:spPr/>
        <p:txBody>
          <a:bodyPr/>
          <a:lstStyle/>
          <a:p>
            <a:pPr marL="0" indent="0">
              <a:buNone/>
            </a:pPr>
            <a:r>
              <a:rPr lang="en-US" dirty="0"/>
              <a:t>In my final project I will show my proficiency and competence in:</a:t>
            </a:r>
          </a:p>
          <a:p>
            <a:pPr marL="0" indent="0">
              <a:buNone/>
            </a:pPr>
            <a:endParaRPr lang="en-US" dirty="0"/>
          </a:p>
          <a:p>
            <a:r>
              <a:rPr lang="en-US" dirty="0"/>
              <a:t>Creating applications in Python </a:t>
            </a:r>
          </a:p>
          <a:p>
            <a:r>
              <a:rPr lang="en-US" dirty="0"/>
              <a:t>Using object-oriented techniques to develop a stock tracking application</a:t>
            </a:r>
          </a:p>
          <a:p>
            <a:r>
              <a:rPr lang="en-US" dirty="0"/>
              <a:t>Creating a console and GUI(Graphical User Interface)</a:t>
            </a:r>
          </a:p>
          <a:p>
            <a:r>
              <a:rPr lang="en-US" dirty="0"/>
              <a:t>Using Python libraries to create charts and get historical stock data from websites</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D81B-9FBF-B8B4-7EE9-DC87CA790283}"/>
              </a:ext>
            </a:extLst>
          </p:cNvPr>
          <p:cNvSpPr>
            <a:spLocks noGrp="1"/>
          </p:cNvSpPr>
          <p:nvPr>
            <p:ph type="title"/>
          </p:nvPr>
        </p:nvSpPr>
        <p:spPr>
          <a:xfrm>
            <a:off x="581193" y="913981"/>
            <a:ext cx="11029616" cy="536005"/>
          </a:xfrm>
        </p:spPr>
        <p:txBody>
          <a:bodyPr/>
          <a:lstStyle/>
          <a:p>
            <a:pPr algn="ctr"/>
            <a:r>
              <a:rPr lang="en-US" dirty="0"/>
              <a:t>Getting started</a:t>
            </a:r>
          </a:p>
        </p:txBody>
      </p:sp>
      <p:sp>
        <p:nvSpPr>
          <p:cNvPr id="3" name="Text Placeholder 2">
            <a:extLst>
              <a:ext uri="{FF2B5EF4-FFF2-40B4-BE49-F238E27FC236}">
                <a16:creationId xmlns:a16="http://schemas.microsoft.com/office/drawing/2014/main" id="{8E723FCD-5147-0A99-6A72-885AF088BD97}"/>
              </a:ext>
            </a:extLst>
          </p:cNvPr>
          <p:cNvSpPr>
            <a:spLocks noGrp="1"/>
          </p:cNvSpPr>
          <p:nvPr>
            <p:ph type="body" idx="1"/>
          </p:nvPr>
        </p:nvSpPr>
        <p:spPr>
          <a:xfrm>
            <a:off x="581193" y="2105026"/>
            <a:ext cx="11029616" cy="681872"/>
          </a:xfrm>
        </p:spPr>
        <p:txBody>
          <a:bodyPr/>
          <a:lstStyle/>
          <a:p>
            <a:r>
              <a:rPr lang="en-US" dirty="0"/>
              <a:t>In the first part of my project,  we had to set up a working environment used to develop the stock tracking applications. This is the screenshot of the python program running successfully.</a:t>
            </a:r>
          </a:p>
        </p:txBody>
      </p:sp>
      <p:pic>
        <p:nvPicPr>
          <p:cNvPr id="7" name="Content Placeholder 6">
            <a:extLst>
              <a:ext uri="{FF2B5EF4-FFF2-40B4-BE49-F238E27FC236}">
                <a16:creationId xmlns:a16="http://schemas.microsoft.com/office/drawing/2014/main" id="{8A828B4A-2547-84D5-F5C9-B40971D87A15}"/>
              </a:ext>
            </a:extLst>
          </p:cNvPr>
          <p:cNvPicPr>
            <a:picLocks noGrp="1" noChangeAspect="1"/>
          </p:cNvPicPr>
          <p:nvPr>
            <p:ph sz="half" idx="2"/>
          </p:nvPr>
        </p:nvPicPr>
        <p:blipFill>
          <a:blip r:embed="rId2"/>
          <a:stretch>
            <a:fillRect/>
          </a:stretch>
        </p:blipFill>
        <p:spPr>
          <a:xfrm>
            <a:off x="2452217" y="2925763"/>
            <a:ext cx="7287565" cy="3846512"/>
          </a:xfrm>
          <a:prstGeom prst="rect">
            <a:avLst/>
          </a:prstGeom>
        </p:spPr>
      </p:pic>
    </p:spTree>
    <p:extLst>
      <p:ext uri="{BB962C8B-B14F-4D97-AF65-F5344CB8AC3E}">
        <p14:creationId xmlns:p14="http://schemas.microsoft.com/office/powerpoint/2010/main" val="3801507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46F5-E68C-59B4-3571-8D97B27B16C5}"/>
              </a:ext>
            </a:extLst>
          </p:cNvPr>
          <p:cNvSpPr>
            <a:spLocks noGrp="1"/>
          </p:cNvSpPr>
          <p:nvPr>
            <p:ph type="title"/>
          </p:nvPr>
        </p:nvSpPr>
        <p:spPr/>
        <p:txBody>
          <a:bodyPr>
            <a:normAutofit/>
          </a:bodyPr>
          <a:lstStyle/>
          <a:p>
            <a:r>
              <a:rPr lang="en-US" sz="2400" dirty="0"/>
              <a:t>THE NEXT PHASE OF THE PROJECT IS TO FOCUS ON CREATING THE CLASSES NEEDED TO WORK WITH OUR STOCK AND HISTORY DATA</a:t>
            </a:r>
          </a:p>
        </p:txBody>
      </p:sp>
      <p:sp>
        <p:nvSpPr>
          <p:cNvPr id="3" name="Text Placeholder 2">
            <a:extLst>
              <a:ext uri="{FF2B5EF4-FFF2-40B4-BE49-F238E27FC236}">
                <a16:creationId xmlns:a16="http://schemas.microsoft.com/office/drawing/2014/main" id="{0AB41E2A-32DB-E997-B68B-EDFABA8286E8}"/>
              </a:ext>
            </a:extLst>
          </p:cNvPr>
          <p:cNvSpPr>
            <a:spLocks noGrp="1"/>
          </p:cNvSpPr>
          <p:nvPr>
            <p:ph type="body" idx="1"/>
          </p:nvPr>
        </p:nvSpPr>
        <p:spPr>
          <a:xfrm>
            <a:off x="581193" y="2250892"/>
            <a:ext cx="5393102" cy="536005"/>
          </a:xfrm>
        </p:spPr>
        <p:txBody>
          <a:bodyPr/>
          <a:lstStyle/>
          <a:p>
            <a:r>
              <a:rPr lang="en-US" dirty="0"/>
              <a:t>This screenshot shows my Visio class diagram</a:t>
            </a:r>
          </a:p>
        </p:txBody>
      </p:sp>
      <p:sp>
        <p:nvSpPr>
          <p:cNvPr id="5" name="Text Placeholder 4">
            <a:extLst>
              <a:ext uri="{FF2B5EF4-FFF2-40B4-BE49-F238E27FC236}">
                <a16:creationId xmlns:a16="http://schemas.microsoft.com/office/drawing/2014/main" id="{12F7EFC0-F97E-8C8C-5D5E-C9EB28E989F2}"/>
              </a:ext>
            </a:extLst>
          </p:cNvPr>
          <p:cNvSpPr>
            <a:spLocks noGrp="1"/>
          </p:cNvSpPr>
          <p:nvPr>
            <p:ph type="body" sz="quarter" idx="3"/>
          </p:nvPr>
        </p:nvSpPr>
        <p:spPr>
          <a:xfrm>
            <a:off x="6217706" y="2250892"/>
            <a:ext cx="5764743" cy="553373"/>
          </a:xfrm>
        </p:spPr>
        <p:txBody>
          <a:bodyPr/>
          <a:lstStyle/>
          <a:p>
            <a:r>
              <a:rPr lang="en-US" dirty="0"/>
              <a:t>This screenshot shows my stock_class.py file</a:t>
            </a:r>
          </a:p>
        </p:txBody>
      </p:sp>
      <p:pic>
        <p:nvPicPr>
          <p:cNvPr id="7" name="Content Placeholder 6">
            <a:extLst>
              <a:ext uri="{FF2B5EF4-FFF2-40B4-BE49-F238E27FC236}">
                <a16:creationId xmlns:a16="http://schemas.microsoft.com/office/drawing/2014/main" id="{FC48E745-63E2-215A-089A-56AC153A47D0}"/>
              </a:ext>
            </a:extLst>
          </p:cNvPr>
          <p:cNvPicPr>
            <a:picLocks noGrp="1" noChangeAspect="1"/>
          </p:cNvPicPr>
          <p:nvPr>
            <p:ph sz="half" idx="2"/>
          </p:nvPr>
        </p:nvPicPr>
        <p:blipFill>
          <a:blip r:embed="rId2"/>
          <a:stretch>
            <a:fillRect/>
          </a:stretch>
        </p:blipFill>
        <p:spPr>
          <a:xfrm>
            <a:off x="608951" y="2925763"/>
            <a:ext cx="5336885" cy="2935287"/>
          </a:xfrm>
          <a:prstGeom prst="rect">
            <a:avLst/>
          </a:prstGeom>
        </p:spPr>
      </p:pic>
      <p:pic>
        <p:nvPicPr>
          <p:cNvPr id="8" name="Content Placeholder 7">
            <a:extLst>
              <a:ext uri="{FF2B5EF4-FFF2-40B4-BE49-F238E27FC236}">
                <a16:creationId xmlns:a16="http://schemas.microsoft.com/office/drawing/2014/main" id="{F696DBCA-2AF3-7140-3046-6F73DD055C3F}"/>
              </a:ext>
            </a:extLst>
          </p:cNvPr>
          <p:cNvPicPr>
            <a:picLocks noGrp="1" noChangeAspect="1"/>
          </p:cNvPicPr>
          <p:nvPr>
            <p:ph sz="quarter" idx="4"/>
          </p:nvPr>
        </p:nvPicPr>
        <p:blipFill>
          <a:blip r:embed="rId3"/>
          <a:stretch>
            <a:fillRect/>
          </a:stretch>
        </p:blipFill>
        <p:spPr>
          <a:xfrm>
            <a:off x="7190926" y="2925763"/>
            <a:ext cx="3447361" cy="2935287"/>
          </a:xfrm>
          <a:prstGeom prst="rect">
            <a:avLst/>
          </a:prstGeom>
        </p:spPr>
      </p:pic>
    </p:spTree>
    <p:extLst>
      <p:ext uri="{BB962C8B-B14F-4D97-AF65-F5344CB8AC3E}">
        <p14:creationId xmlns:p14="http://schemas.microsoft.com/office/powerpoint/2010/main" val="243519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554A7-B536-7169-77B0-565AC9CCD939}"/>
              </a:ext>
            </a:extLst>
          </p:cNvPr>
          <p:cNvSpPr>
            <a:spLocks noGrp="1"/>
          </p:cNvSpPr>
          <p:nvPr>
            <p:ph type="title"/>
          </p:nvPr>
        </p:nvSpPr>
        <p:spPr>
          <a:xfrm>
            <a:off x="581193" y="913982"/>
            <a:ext cx="11029616" cy="536006"/>
          </a:xfrm>
        </p:spPr>
        <p:txBody>
          <a:bodyPr/>
          <a:lstStyle/>
          <a:p>
            <a:pPr algn="ctr"/>
            <a:r>
              <a:rPr lang="en-US" dirty="0"/>
              <a:t>CLASS DIAGRAM AND CODE CONTINUED</a:t>
            </a:r>
          </a:p>
        </p:txBody>
      </p:sp>
      <p:sp>
        <p:nvSpPr>
          <p:cNvPr id="3" name="Text Placeholder 2">
            <a:extLst>
              <a:ext uri="{FF2B5EF4-FFF2-40B4-BE49-F238E27FC236}">
                <a16:creationId xmlns:a16="http://schemas.microsoft.com/office/drawing/2014/main" id="{51BC5ACD-8930-010E-57CA-F8720EC95EEF}"/>
              </a:ext>
            </a:extLst>
          </p:cNvPr>
          <p:cNvSpPr>
            <a:spLocks noGrp="1"/>
          </p:cNvSpPr>
          <p:nvPr>
            <p:ph type="body" idx="1"/>
          </p:nvPr>
        </p:nvSpPr>
        <p:spPr>
          <a:xfrm>
            <a:off x="581193" y="2054018"/>
            <a:ext cx="11029615" cy="536005"/>
          </a:xfrm>
        </p:spPr>
        <p:txBody>
          <a:bodyPr/>
          <a:lstStyle/>
          <a:p>
            <a:pPr algn="ctr"/>
            <a:r>
              <a:rPr lang="en-US" dirty="0"/>
              <a:t>This screenshot shows the successful unit test.</a:t>
            </a:r>
          </a:p>
        </p:txBody>
      </p:sp>
      <p:pic>
        <p:nvPicPr>
          <p:cNvPr id="7" name="Content Placeholder 6">
            <a:extLst>
              <a:ext uri="{FF2B5EF4-FFF2-40B4-BE49-F238E27FC236}">
                <a16:creationId xmlns:a16="http://schemas.microsoft.com/office/drawing/2014/main" id="{FA787406-997C-E863-1814-AD382515FA39}"/>
              </a:ext>
            </a:extLst>
          </p:cNvPr>
          <p:cNvPicPr>
            <a:picLocks noGrp="1" noChangeAspect="1"/>
          </p:cNvPicPr>
          <p:nvPr>
            <p:ph sz="half" idx="2"/>
          </p:nvPr>
        </p:nvPicPr>
        <p:blipFill>
          <a:blip r:embed="rId2"/>
          <a:stretch>
            <a:fillRect/>
          </a:stretch>
        </p:blipFill>
        <p:spPr>
          <a:xfrm>
            <a:off x="1871073" y="3186680"/>
            <a:ext cx="8449854" cy="3248478"/>
          </a:xfrm>
          <a:prstGeom prst="rect">
            <a:avLst/>
          </a:prstGeom>
        </p:spPr>
      </p:pic>
    </p:spTree>
    <p:extLst>
      <p:ext uri="{BB962C8B-B14F-4D97-AF65-F5344CB8AC3E}">
        <p14:creationId xmlns:p14="http://schemas.microsoft.com/office/powerpoint/2010/main" val="2076153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3984-1AD6-5B55-A79C-BB574025C75D}"/>
              </a:ext>
            </a:extLst>
          </p:cNvPr>
          <p:cNvSpPr>
            <a:spLocks noGrp="1"/>
          </p:cNvSpPr>
          <p:nvPr>
            <p:ph type="title"/>
          </p:nvPr>
        </p:nvSpPr>
        <p:spPr>
          <a:xfrm>
            <a:off x="390742" y="834585"/>
            <a:ext cx="11653934" cy="774440"/>
          </a:xfrm>
        </p:spPr>
        <p:txBody>
          <a:bodyPr>
            <a:normAutofit fontScale="90000"/>
          </a:bodyPr>
          <a:lstStyle/>
          <a:p>
            <a:r>
              <a:rPr lang="en-US" sz="2400" dirty="0"/>
              <a:t>MY NEXT SLIDES WILL SHOW THE SUCCESSFUL CREATION OF A CONSOLE-BASED INTERFACE FOR WORKING WITH STOCK AND THE STOCK PRICE HISTORY</a:t>
            </a:r>
          </a:p>
        </p:txBody>
      </p:sp>
      <p:sp>
        <p:nvSpPr>
          <p:cNvPr id="3" name="Text Placeholder 2">
            <a:extLst>
              <a:ext uri="{FF2B5EF4-FFF2-40B4-BE49-F238E27FC236}">
                <a16:creationId xmlns:a16="http://schemas.microsoft.com/office/drawing/2014/main" id="{120A5648-AAC1-B983-F6E3-992D3F6A2CDE}"/>
              </a:ext>
            </a:extLst>
          </p:cNvPr>
          <p:cNvSpPr>
            <a:spLocks noGrp="1"/>
          </p:cNvSpPr>
          <p:nvPr>
            <p:ph type="body" idx="1"/>
          </p:nvPr>
        </p:nvSpPr>
        <p:spPr>
          <a:xfrm>
            <a:off x="214605" y="2250892"/>
            <a:ext cx="5759690" cy="536005"/>
          </a:xfrm>
        </p:spPr>
        <p:txBody>
          <a:bodyPr/>
          <a:lstStyle/>
          <a:p>
            <a:r>
              <a:rPr lang="en-US" dirty="0"/>
              <a:t>This is a screenshot of stock being added.</a:t>
            </a:r>
          </a:p>
        </p:txBody>
      </p:sp>
      <p:sp>
        <p:nvSpPr>
          <p:cNvPr id="5" name="Text Placeholder 4">
            <a:extLst>
              <a:ext uri="{FF2B5EF4-FFF2-40B4-BE49-F238E27FC236}">
                <a16:creationId xmlns:a16="http://schemas.microsoft.com/office/drawing/2014/main" id="{0763C605-3BC4-97F7-2964-0F13880B0D85}"/>
              </a:ext>
            </a:extLst>
          </p:cNvPr>
          <p:cNvSpPr>
            <a:spLocks noGrp="1"/>
          </p:cNvSpPr>
          <p:nvPr>
            <p:ph type="body" sz="quarter" idx="3"/>
          </p:nvPr>
        </p:nvSpPr>
        <p:spPr>
          <a:xfrm>
            <a:off x="6217707" y="2250892"/>
            <a:ext cx="5759158" cy="553373"/>
          </a:xfrm>
        </p:spPr>
        <p:txBody>
          <a:bodyPr/>
          <a:lstStyle/>
          <a:p>
            <a:r>
              <a:rPr lang="en-US" dirty="0"/>
              <a:t>This is a screenshot of listing 3 different stocks.</a:t>
            </a:r>
          </a:p>
        </p:txBody>
      </p:sp>
      <p:pic>
        <p:nvPicPr>
          <p:cNvPr id="7" name="Content Placeholder 6">
            <a:extLst>
              <a:ext uri="{FF2B5EF4-FFF2-40B4-BE49-F238E27FC236}">
                <a16:creationId xmlns:a16="http://schemas.microsoft.com/office/drawing/2014/main" id="{8A8F482C-7973-8C25-41B7-E7A72A71D12A}"/>
              </a:ext>
            </a:extLst>
          </p:cNvPr>
          <p:cNvPicPr>
            <a:picLocks noGrp="1" noChangeAspect="1"/>
          </p:cNvPicPr>
          <p:nvPr>
            <p:ph sz="half" idx="2"/>
          </p:nvPr>
        </p:nvPicPr>
        <p:blipFill>
          <a:blip r:embed="rId2"/>
          <a:stretch>
            <a:fillRect/>
          </a:stretch>
        </p:blipFill>
        <p:spPr>
          <a:xfrm>
            <a:off x="214604" y="3082230"/>
            <a:ext cx="5759159" cy="3626479"/>
          </a:xfrm>
          <a:prstGeom prst="rect">
            <a:avLst/>
          </a:prstGeom>
        </p:spPr>
      </p:pic>
      <p:pic>
        <p:nvPicPr>
          <p:cNvPr id="8" name="Content Placeholder 7">
            <a:extLst>
              <a:ext uri="{FF2B5EF4-FFF2-40B4-BE49-F238E27FC236}">
                <a16:creationId xmlns:a16="http://schemas.microsoft.com/office/drawing/2014/main" id="{C78AD71F-238C-DA91-F3FE-D0F8E1EA8A70}"/>
              </a:ext>
            </a:extLst>
          </p:cNvPr>
          <p:cNvPicPr>
            <a:picLocks noGrp="1" noChangeAspect="1"/>
          </p:cNvPicPr>
          <p:nvPr>
            <p:ph sz="quarter" idx="4"/>
          </p:nvPr>
        </p:nvPicPr>
        <p:blipFill>
          <a:blip r:embed="rId3"/>
          <a:stretch>
            <a:fillRect/>
          </a:stretch>
        </p:blipFill>
        <p:spPr>
          <a:xfrm>
            <a:off x="6218238" y="3082230"/>
            <a:ext cx="5757862" cy="3626479"/>
          </a:xfrm>
          <a:prstGeom prst="rect">
            <a:avLst/>
          </a:prstGeom>
        </p:spPr>
      </p:pic>
    </p:spTree>
    <p:extLst>
      <p:ext uri="{BB962C8B-B14F-4D97-AF65-F5344CB8AC3E}">
        <p14:creationId xmlns:p14="http://schemas.microsoft.com/office/powerpoint/2010/main" val="190756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F8FC2-C6FC-1639-24BD-A60A39FFC2ED}"/>
              </a:ext>
            </a:extLst>
          </p:cNvPr>
          <p:cNvSpPr>
            <a:spLocks noGrp="1"/>
          </p:cNvSpPr>
          <p:nvPr>
            <p:ph type="title"/>
          </p:nvPr>
        </p:nvSpPr>
        <p:spPr>
          <a:xfrm>
            <a:off x="581193" y="827420"/>
            <a:ext cx="11029616" cy="536006"/>
          </a:xfrm>
        </p:spPr>
        <p:txBody>
          <a:bodyPr/>
          <a:lstStyle/>
          <a:p>
            <a:pPr algn="ctr"/>
            <a:r>
              <a:rPr lang="en-US" dirty="0"/>
              <a:t>Stock and stock price history continued</a:t>
            </a:r>
          </a:p>
        </p:txBody>
      </p:sp>
      <p:sp>
        <p:nvSpPr>
          <p:cNvPr id="3" name="Text Placeholder 2">
            <a:extLst>
              <a:ext uri="{FF2B5EF4-FFF2-40B4-BE49-F238E27FC236}">
                <a16:creationId xmlns:a16="http://schemas.microsoft.com/office/drawing/2014/main" id="{001EE523-811F-BDA0-14CD-F7729A1CE3D9}"/>
              </a:ext>
            </a:extLst>
          </p:cNvPr>
          <p:cNvSpPr>
            <a:spLocks noGrp="1"/>
          </p:cNvSpPr>
          <p:nvPr>
            <p:ph type="body" idx="1"/>
          </p:nvPr>
        </p:nvSpPr>
        <p:spPr>
          <a:xfrm>
            <a:off x="581193" y="2250892"/>
            <a:ext cx="11128725" cy="536005"/>
          </a:xfrm>
        </p:spPr>
        <p:txBody>
          <a:bodyPr/>
          <a:lstStyle/>
          <a:p>
            <a:pPr algn="ctr"/>
            <a:r>
              <a:rPr lang="en-US" dirty="0"/>
              <a:t>This is a screenshot of the daily data.</a:t>
            </a:r>
          </a:p>
        </p:txBody>
      </p:sp>
      <p:pic>
        <p:nvPicPr>
          <p:cNvPr id="7" name="Content Placeholder 6">
            <a:extLst>
              <a:ext uri="{FF2B5EF4-FFF2-40B4-BE49-F238E27FC236}">
                <a16:creationId xmlns:a16="http://schemas.microsoft.com/office/drawing/2014/main" id="{D1465E8B-D1FA-37DE-E849-E8C92AD2C65A}"/>
              </a:ext>
            </a:extLst>
          </p:cNvPr>
          <p:cNvPicPr>
            <a:picLocks noGrp="1" noChangeAspect="1"/>
          </p:cNvPicPr>
          <p:nvPr>
            <p:ph sz="half" idx="2"/>
          </p:nvPr>
        </p:nvPicPr>
        <p:blipFill>
          <a:blip r:embed="rId2"/>
          <a:stretch>
            <a:fillRect/>
          </a:stretch>
        </p:blipFill>
        <p:spPr>
          <a:xfrm>
            <a:off x="2096638" y="2925763"/>
            <a:ext cx="8097149" cy="3727450"/>
          </a:xfrm>
          <a:prstGeom prst="rect">
            <a:avLst/>
          </a:prstGeom>
        </p:spPr>
      </p:pic>
    </p:spTree>
    <p:extLst>
      <p:ext uri="{BB962C8B-B14F-4D97-AF65-F5344CB8AC3E}">
        <p14:creationId xmlns:p14="http://schemas.microsoft.com/office/powerpoint/2010/main" val="176847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C796-A768-0F37-C550-69F4382E7B83}"/>
              </a:ext>
            </a:extLst>
          </p:cNvPr>
          <p:cNvSpPr>
            <a:spLocks noGrp="1"/>
          </p:cNvSpPr>
          <p:nvPr>
            <p:ph type="title"/>
          </p:nvPr>
        </p:nvSpPr>
        <p:spPr>
          <a:xfrm>
            <a:off x="581194" y="968351"/>
            <a:ext cx="11029616" cy="392529"/>
          </a:xfrm>
        </p:spPr>
        <p:txBody>
          <a:bodyPr>
            <a:normAutofit fontScale="90000"/>
          </a:bodyPr>
          <a:lstStyle/>
          <a:p>
            <a:pPr algn="ctr"/>
            <a:r>
              <a:rPr lang="en-US" sz="2000" dirty="0"/>
              <a:t>My next slides will focus on creating classes inherited from a base class</a:t>
            </a:r>
          </a:p>
        </p:txBody>
      </p:sp>
      <p:sp>
        <p:nvSpPr>
          <p:cNvPr id="3" name="Text Placeholder 2">
            <a:extLst>
              <a:ext uri="{FF2B5EF4-FFF2-40B4-BE49-F238E27FC236}">
                <a16:creationId xmlns:a16="http://schemas.microsoft.com/office/drawing/2014/main" id="{B8CD681D-35D3-B13F-6835-32944D513D23}"/>
              </a:ext>
            </a:extLst>
          </p:cNvPr>
          <p:cNvSpPr>
            <a:spLocks noGrp="1"/>
          </p:cNvSpPr>
          <p:nvPr>
            <p:ph type="body" idx="1"/>
          </p:nvPr>
        </p:nvSpPr>
        <p:spPr>
          <a:xfrm>
            <a:off x="887219" y="2097248"/>
            <a:ext cx="5087075" cy="689649"/>
          </a:xfrm>
        </p:spPr>
        <p:txBody>
          <a:bodyPr/>
          <a:lstStyle/>
          <a:p>
            <a:r>
              <a:rPr lang="en-US" dirty="0"/>
              <a:t>This is a screenshot of the Retirement, Traditional, and Robo class</a:t>
            </a:r>
          </a:p>
        </p:txBody>
      </p:sp>
      <p:sp>
        <p:nvSpPr>
          <p:cNvPr id="5" name="Text Placeholder 4">
            <a:extLst>
              <a:ext uri="{FF2B5EF4-FFF2-40B4-BE49-F238E27FC236}">
                <a16:creationId xmlns:a16="http://schemas.microsoft.com/office/drawing/2014/main" id="{02C2B0A3-BB7E-74BA-C392-E793C96B0AAD}"/>
              </a:ext>
            </a:extLst>
          </p:cNvPr>
          <p:cNvSpPr>
            <a:spLocks noGrp="1"/>
          </p:cNvSpPr>
          <p:nvPr>
            <p:ph type="body" sz="quarter" idx="3"/>
          </p:nvPr>
        </p:nvSpPr>
        <p:spPr>
          <a:xfrm>
            <a:off x="6217708" y="2114616"/>
            <a:ext cx="5568823" cy="689649"/>
          </a:xfrm>
        </p:spPr>
        <p:txBody>
          <a:bodyPr/>
          <a:lstStyle/>
          <a:p>
            <a:r>
              <a:rPr lang="en-US" dirty="0"/>
              <a:t>This is a screenshot of the successful unit tests</a:t>
            </a:r>
          </a:p>
        </p:txBody>
      </p:sp>
      <p:pic>
        <p:nvPicPr>
          <p:cNvPr id="7" name="Content Placeholder 6">
            <a:extLst>
              <a:ext uri="{FF2B5EF4-FFF2-40B4-BE49-F238E27FC236}">
                <a16:creationId xmlns:a16="http://schemas.microsoft.com/office/drawing/2014/main" id="{2CFEAB5E-7E56-1343-2FFD-F34FF394D7AC}"/>
              </a:ext>
            </a:extLst>
          </p:cNvPr>
          <p:cNvPicPr>
            <a:picLocks noGrp="1" noChangeAspect="1"/>
          </p:cNvPicPr>
          <p:nvPr>
            <p:ph sz="half" idx="2"/>
          </p:nvPr>
        </p:nvPicPr>
        <p:blipFill>
          <a:blip r:embed="rId2"/>
          <a:stretch>
            <a:fillRect/>
          </a:stretch>
        </p:blipFill>
        <p:spPr>
          <a:xfrm>
            <a:off x="887220" y="2925763"/>
            <a:ext cx="5087072" cy="3701540"/>
          </a:xfrm>
          <a:prstGeom prst="rect">
            <a:avLst/>
          </a:prstGeom>
        </p:spPr>
      </p:pic>
      <p:pic>
        <p:nvPicPr>
          <p:cNvPr id="8" name="Content Placeholder 7">
            <a:extLst>
              <a:ext uri="{FF2B5EF4-FFF2-40B4-BE49-F238E27FC236}">
                <a16:creationId xmlns:a16="http://schemas.microsoft.com/office/drawing/2014/main" id="{9DACDA85-B33C-63CC-8E10-B950C8C0CFB8}"/>
              </a:ext>
            </a:extLst>
          </p:cNvPr>
          <p:cNvPicPr>
            <a:picLocks noGrp="1" noChangeAspect="1"/>
          </p:cNvPicPr>
          <p:nvPr>
            <p:ph sz="quarter" idx="4"/>
          </p:nvPr>
        </p:nvPicPr>
        <p:blipFill>
          <a:blip r:embed="rId3"/>
          <a:stretch>
            <a:fillRect/>
          </a:stretch>
        </p:blipFill>
        <p:spPr>
          <a:xfrm>
            <a:off x="6217709" y="2925763"/>
            <a:ext cx="5393100" cy="3701540"/>
          </a:xfrm>
          <a:prstGeom prst="rect">
            <a:avLst/>
          </a:prstGeom>
        </p:spPr>
      </p:pic>
    </p:spTree>
    <p:extLst>
      <p:ext uri="{BB962C8B-B14F-4D97-AF65-F5344CB8AC3E}">
        <p14:creationId xmlns:p14="http://schemas.microsoft.com/office/powerpoint/2010/main" val="299163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968E8-6D3C-E9BD-6852-D32C2B87978E}"/>
              </a:ext>
            </a:extLst>
          </p:cNvPr>
          <p:cNvSpPr>
            <a:spLocks noGrp="1"/>
          </p:cNvSpPr>
          <p:nvPr>
            <p:ph type="title"/>
          </p:nvPr>
        </p:nvSpPr>
        <p:spPr>
          <a:xfrm>
            <a:off x="581025" y="838035"/>
            <a:ext cx="11029616" cy="536005"/>
          </a:xfrm>
        </p:spPr>
        <p:txBody>
          <a:bodyPr/>
          <a:lstStyle/>
          <a:p>
            <a:pPr algn="ctr"/>
            <a:r>
              <a:rPr lang="en-US" dirty="0"/>
              <a:t>Creating classes continued</a:t>
            </a:r>
          </a:p>
        </p:txBody>
      </p:sp>
      <p:sp>
        <p:nvSpPr>
          <p:cNvPr id="3" name="Text Placeholder 2">
            <a:extLst>
              <a:ext uri="{FF2B5EF4-FFF2-40B4-BE49-F238E27FC236}">
                <a16:creationId xmlns:a16="http://schemas.microsoft.com/office/drawing/2014/main" id="{70A083BF-0AEC-D094-6034-F7E7324A6C74}"/>
              </a:ext>
            </a:extLst>
          </p:cNvPr>
          <p:cNvSpPr>
            <a:spLocks noGrp="1"/>
          </p:cNvSpPr>
          <p:nvPr>
            <p:ph type="body" idx="1"/>
          </p:nvPr>
        </p:nvSpPr>
        <p:spPr>
          <a:xfrm>
            <a:off x="887051" y="2008296"/>
            <a:ext cx="10723590" cy="536005"/>
          </a:xfrm>
        </p:spPr>
        <p:txBody>
          <a:bodyPr/>
          <a:lstStyle/>
          <a:p>
            <a:pPr algn="ctr"/>
            <a:r>
              <a:rPr lang="en-US" dirty="0"/>
              <a:t>This screenshot shows the implementation of the investor type account.</a:t>
            </a:r>
          </a:p>
        </p:txBody>
      </p:sp>
      <p:pic>
        <p:nvPicPr>
          <p:cNvPr id="7" name="Content Placeholder 6">
            <a:extLst>
              <a:ext uri="{FF2B5EF4-FFF2-40B4-BE49-F238E27FC236}">
                <a16:creationId xmlns:a16="http://schemas.microsoft.com/office/drawing/2014/main" id="{8AB07A81-AFFE-D64B-495D-14D6F61ED564}"/>
              </a:ext>
            </a:extLst>
          </p:cNvPr>
          <p:cNvPicPr>
            <a:picLocks noGrp="1" noChangeAspect="1"/>
          </p:cNvPicPr>
          <p:nvPr>
            <p:ph sz="half" idx="2"/>
          </p:nvPr>
        </p:nvPicPr>
        <p:blipFill>
          <a:blip r:embed="rId2"/>
          <a:stretch>
            <a:fillRect/>
          </a:stretch>
        </p:blipFill>
        <p:spPr>
          <a:xfrm>
            <a:off x="581025" y="2649894"/>
            <a:ext cx="11029616" cy="4208105"/>
          </a:xfrm>
          <a:prstGeom prst="rect">
            <a:avLst/>
          </a:prstGeom>
        </p:spPr>
      </p:pic>
    </p:spTree>
    <p:extLst>
      <p:ext uri="{BB962C8B-B14F-4D97-AF65-F5344CB8AC3E}">
        <p14:creationId xmlns:p14="http://schemas.microsoft.com/office/powerpoint/2010/main" val="415403593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141</TotalTime>
  <Words>798</Words>
  <Application>Microsoft Office PowerPoint</Application>
  <PresentationFormat>Widescreen</PresentationFormat>
  <Paragraphs>53</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Gill Sans MT</vt:lpstr>
      <vt:lpstr>Wingdings 2</vt:lpstr>
      <vt:lpstr>Dividend</vt:lpstr>
      <vt:lpstr>CEIS150 FINAL</vt:lpstr>
      <vt:lpstr>INTRODUCTION</vt:lpstr>
      <vt:lpstr>Getting started</vt:lpstr>
      <vt:lpstr>THE NEXT PHASE OF THE PROJECT IS TO FOCUS ON CREATING THE CLASSES NEEDED TO WORK WITH OUR STOCK AND HISTORY DATA</vt:lpstr>
      <vt:lpstr>CLASS DIAGRAM AND CODE CONTINUED</vt:lpstr>
      <vt:lpstr>MY NEXT SLIDES WILL SHOW THE SUCCESSFUL CREATION OF A CONSOLE-BASED INTERFACE FOR WORKING WITH STOCK AND THE STOCK PRICE HISTORY</vt:lpstr>
      <vt:lpstr>Stock and stock price history continued</vt:lpstr>
      <vt:lpstr>My next slides will focus on creating classes inherited from a base class</vt:lpstr>
      <vt:lpstr>Creating classes continued</vt:lpstr>
      <vt:lpstr>The next part of my project was to focus on using the matplotlib to create a chart showing stock prices over time</vt:lpstr>
      <vt:lpstr>Module 6 of our project focuses on saving data and reading data from files</vt:lpstr>
      <vt:lpstr>In the final part of our project, we implemented a stock tracking gui project</vt:lpstr>
      <vt:lpstr>Stock tracking gui project continued</vt:lpstr>
      <vt:lpstr>Learning Experiences </vt:lpstr>
      <vt:lpstr>Career skills developed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CEIS150 FINAL</dc:title>
  <dc:creator>Mark DiBona</dc:creator>
  <cp:lastModifiedBy>Mark DiBona</cp:lastModifiedBy>
  <cp:revision>8</cp:revision>
  <dcterms:created xsi:type="dcterms:W3CDTF">2022-08-25T22:28:30Z</dcterms:created>
  <dcterms:modified xsi:type="dcterms:W3CDTF">2022-08-26T00:50:24Z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