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28"/>
  </p:notesMasterIdLst>
  <p:sldIdLst>
    <p:sldId id="257" r:id="rId5"/>
    <p:sldId id="306" r:id="rId6"/>
    <p:sldId id="392" r:id="rId7"/>
    <p:sldId id="397" r:id="rId8"/>
    <p:sldId id="395" r:id="rId9"/>
    <p:sldId id="393" r:id="rId10"/>
    <p:sldId id="398" r:id="rId11"/>
    <p:sldId id="396" r:id="rId12"/>
    <p:sldId id="400" r:id="rId13"/>
    <p:sldId id="401" r:id="rId14"/>
    <p:sldId id="402" r:id="rId15"/>
    <p:sldId id="403" r:id="rId16"/>
    <p:sldId id="404" r:id="rId17"/>
    <p:sldId id="405" r:id="rId18"/>
    <p:sldId id="316" r:id="rId19"/>
    <p:sldId id="317" r:id="rId20"/>
    <p:sldId id="318" r:id="rId21"/>
    <p:sldId id="319" r:id="rId22"/>
    <p:sldId id="325" r:id="rId23"/>
    <p:sldId id="321" r:id="rId24"/>
    <p:sldId id="406" r:id="rId25"/>
    <p:sldId id="394" r:id="rId26"/>
    <p:sldId id="284"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6684" autoAdjust="0"/>
  </p:normalViewPr>
  <p:slideViewPr>
    <p:cSldViewPr snapToGrid="0" snapToObjects="1" showGuides="1">
      <p:cViewPr varScale="1">
        <p:scale>
          <a:sx n="116" d="100"/>
          <a:sy n="116" d="100"/>
        </p:scale>
        <p:origin x="-264" y="84"/>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2019-11-20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10</a:t>
            </a:fld>
            <a:endParaRPr lang="en-US"/>
          </a:p>
        </p:txBody>
      </p:sp>
    </p:spTree>
    <p:extLst>
      <p:ext uri="{BB962C8B-B14F-4D97-AF65-F5344CB8AC3E}">
        <p14:creationId xmlns:p14="http://schemas.microsoft.com/office/powerpoint/2010/main" val="193688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11</a:t>
            </a:fld>
            <a:endParaRPr lang="en-US"/>
          </a:p>
        </p:txBody>
      </p:sp>
    </p:spTree>
    <p:extLst>
      <p:ext uri="{BB962C8B-B14F-4D97-AF65-F5344CB8AC3E}">
        <p14:creationId xmlns:p14="http://schemas.microsoft.com/office/powerpoint/2010/main" val="2196974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12</a:t>
            </a:fld>
            <a:endParaRPr lang="en-US"/>
          </a:p>
        </p:txBody>
      </p:sp>
    </p:spTree>
    <p:extLst>
      <p:ext uri="{BB962C8B-B14F-4D97-AF65-F5344CB8AC3E}">
        <p14:creationId xmlns:p14="http://schemas.microsoft.com/office/powerpoint/2010/main" val="3941613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13</a:t>
            </a:fld>
            <a:endParaRPr lang="en-US"/>
          </a:p>
        </p:txBody>
      </p:sp>
    </p:spTree>
    <p:extLst>
      <p:ext uri="{BB962C8B-B14F-4D97-AF65-F5344CB8AC3E}">
        <p14:creationId xmlns:p14="http://schemas.microsoft.com/office/powerpoint/2010/main" val="3129200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set up the testing for finding &amp; binding with Z3LightSoc and Z3SwitchSoc samples.</a:t>
            </a:r>
          </a:p>
          <a:p>
            <a:r>
              <a:rPr lang="en-US" dirty="0"/>
              <a:t>First you can build the two samples directly, download the firmware to the kits separately, and then join to the same Z3.0 network formed by a Z3Gateway.</a:t>
            </a:r>
          </a:p>
          <a:p>
            <a:r>
              <a:rPr lang="en-US" dirty="0"/>
              <a:t>On the Z3LightSoc side, launch the console and type CLI command “</a:t>
            </a:r>
            <a:r>
              <a:rPr lang="en-US" sz="1200" dirty="0">
                <a:solidFill>
                  <a:prstClr val="black"/>
                </a:solidFill>
                <a:latin typeface="Lucida Console" panose="020B0609040504020204" pitchFamily="49" charset="0"/>
              </a:rPr>
              <a:t>plugin find-and-bind target 1</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Z3SwitchSoc side, launch the console and type CLI command  “</a:t>
            </a:r>
            <a:r>
              <a:rPr lang="en-US" sz="1200" dirty="0">
                <a:solidFill>
                  <a:prstClr val="black"/>
                </a:solidFill>
                <a:latin typeface="Lucida Console" panose="020B0609040504020204" pitchFamily="49" charset="0"/>
              </a:rPr>
              <a:t>plugin find-and-bind initiator 1</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the log “Find and bind initiator complete: 0x00” is printed on console after the finding &amp; binding procedure finish. When you print the binding table on </a:t>
            </a:r>
            <a:r>
              <a:rPr lang="en-US" altLang="zh-CN" dirty="0"/>
              <a:t>Z3SwitchSoc side(initiator), you will see the entries are created in binding table. All the matched clusters between initiator and target are bound.</a:t>
            </a:r>
            <a:r>
              <a:rPr lang="en-US" dirty="0"/>
              <a:t> The finding &amp; binding transactions can be found in packet trace, which proves the finding &amp; binding working flow works as expected.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summarize how the finding and binding procedure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target side, it will write the identify time attribute for </a:t>
            </a:r>
            <a:r>
              <a:rPr lang="en-US" sz="1200" dirty="0"/>
              <a:t>EMBER_AF_PLUGIN_FIND_AND_BIND_TARGET_COMMISSIONING_TIME. During the duration, the initiator broadcasts identify query and the target responds identify query response. Then the initiator sends IEEE address request to target to get the EUI64 of target, which will be used in creating binding table. The simple descriptor request will be sent to target to get the clusters info on target side. Once the clusters matched, the entries will be created in binding table of initiator.</a:t>
            </a:r>
          </a:p>
          <a:p>
            <a:endParaRPr lang="en-US"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14</a:t>
            </a:fld>
            <a:endParaRPr lang="en-US"/>
          </a:p>
        </p:txBody>
      </p:sp>
    </p:spTree>
    <p:extLst>
      <p:ext uri="{BB962C8B-B14F-4D97-AF65-F5344CB8AC3E}">
        <p14:creationId xmlns:p14="http://schemas.microsoft.com/office/powerpoint/2010/main" val="82328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a switch always binds to a light in Smart Home user case. Is there any easy way to implement it? The answer is yes, finding &amp; binding can be used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overview of Finding &amp; Binding, first, it is a cluster commissioning method to establish application connection automatically, which can be invoked by user interaction on two or more endpoints on two or more nodes. This method identifies and discovers endpoints using the Identify cluster. For each match between corresponding application clusters on the endpoints, binding is created at the initiator of the application transaction.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both the switch and light have on-off cluster, the binding for on-off cluster will be created after the finding &amp; binding operations on both sides.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talk about how the finding &amp; binding works and introduce the detailed procedures on target and initiator.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last, we will introduce how to test the finding and binding with Z3LighstSoc and Z3SwitchSoc sample code.</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15</a:t>
            </a:fld>
            <a:endParaRPr lang="en-US"/>
          </a:p>
        </p:txBody>
      </p:sp>
    </p:spTree>
    <p:extLst>
      <p:ext uri="{BB962C8B-B14F-4D97-AF65-F5344CB8AC3E}">
        <p14:creationId xmlns:p14="http://schemas.microsoft.com/office/powerpoint/2010/main" val="3069282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there are two kinds of clusters: Type 1 and Type 2. </a:t>
            </a:r>
          </a:p>
          <a:p>
            <a:r>
              <a:rPr lang="en-US" dirty="0"/>
              <a:t>A application cluster is either a Type 1 or Type 2 cluster, depends on its primary functional transactions. A transaction has an initiator and a target. </a:t>
            </a:r>
          </a:p>
          <a:p>
            <a:endParaRPr lang="en-US" dirty="0"/>
          </a:p>
          <a:p>
            <a:r>
              <a:rPr lang="en-US" dirty="0"/>
              <a:t>A type 1 cluster’s primary function is to initiate transactions from the client to the server. For example: An On/Off client sends commands (data) to the On/Off server. </a:t>
            </a:r>
          </a:p>
          <a:p>
            <a:r>
              <a:rPr lang="en-US" dirty="0"/>
              <a:t>A type 2 cluster’s primary function is to initiate transactions from the server to the client. For example: An Temperature Measurement server reports to the Temperature Measurement client.</a:t>
            </a:r>
          </a:p>
          <a:p>
            <a:endParaRPr lang="en-US" dirty="0"/>
          </a:p>
          <a:p>
            <a:r>
              <a:rPr lang="en-US" dirty="0"/>
              <a:t>For a type 1 client or a type 2 server cluster, the application shall perform finding &amp; binding as an initiator endpoint.</a:t>
            </a:r>
          </a:p>
          <a:p>
            <a:r>
              <a:rPr lang="en-US" dirty="0"/>
              <a:t>For a type 1 server or type 2 client cluster, the application shall perform finding &amp; binding as a target endpoint.</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16</a:t>
            </a:fld>
            <a:endParaRPr lang="en-US"/>
          </a:p>
        </p:txBody>
      </p:sp>
    </p:spTree>
    <p:extLst>
      <p:ext uri="{BB962C8B-B14F-4D97-AF65-F5344CB8AC3E}">
        <p14:creationId xmlns:p14="http://schemas.microsoft.com/office/powerpoint/2010/main" val="3135783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look at the right graph, which shows the working flow of the finding &amp; binding procedure. We will talk about the target side firstly.</a:t>
            </a:r>
            <a:endParaRPr lang="en-US" altLang="zh-CN" dirty="0"/>
          </a:p>
          <a:p>
            <a:endParaRPr lang="en-US" altLang="zh-CN" dirty="0"/>
          </a:p>
          <a:p>
            <a:r>
              <a:rPr lang="en-US" altLang="zh-CN" dirty="0"/>
              <a:t>On the finding &amp; binding target endpoint, once the finding &amp; binding target start, it will write the identify time attribute firstly to make sure the target can be identified.  In </a:t>
            </a:r>
            <a:r>
              <a:rPr lang="en-US" altLang="zh-CN" dirty="0" err="1"/>
              <a:t>Appbuilder</a:t>
            </a:r>
            <a:r>
              <a:rPr lang="en-US" altLang="zh-CN" dirty="0"/>
              <a:t>, the identify time can be configurated in “Find and Bind Target” plugin and the default value is 180 seconds. During the identify time, the target should respond to the identify query from initiator. </a:t>
            </a:r>
            <a:r>
              <a:rPr lang="en-US" dirty="0"/>
              <a:t>Once the decrementing identify time </a:t>
            </a:r>
            <a:r>
              <a:rPr lang="en-US" altLang="zh-CN" dirty="0"/>
              <a:t>attribute</a:t>
            </a:r>
            <a:r>
              <a:rPr lang="en-US" dirty="0"/>
              <a:t> reaches zero, the target shall terminate the finding &amp; binding procedure.</a:t>
            </a:r>
          </a:p>
          <a:p>
            <a:endParaRPr lang="en-US" altLang="zh-CN" dirty="0"/>
          </a:p>
          <a:p>
            <a:r>
              <a:rPr lang="en-US" altLang="zh-CN" dirty="0"/>
              <a:t>It means that the finding &amp; binding target should write identify time attribute to make sure it can be identified during the finding &amp; binding procedure.</a:t>
            </a:r>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17</a:t>
            </a:fld>
            <a:endParaRPr lang="en-US"/>
          </a:p>
        </p:txBody>
      </p:sp>
    </p:spTree>
    <p:extLst>
      <p:ext uri="{BB962C8B-B14F-4D97-AF65-F5344CB8AC3E}">
        <p14:creationId xmlns:p14="http://schemas.microsoft.com/office/powerpoint/2010/main" val="1971553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 the finding &amp; binding Initiator endpoint, it broadcasts identify query to all nodes which include sleepy end device(using the broadcast address 0xffff). If no identify query response commands received, the initiator sets status to NO_IDENTIFY_QUERY_RESPONSE and terminates the finding &amp; binding procedure.</a:t>
            </a:r>
          </a:p>
          <a:p>
            <a:endParaRPr lang="en-US" dirty="0"/>
          </a:p>
          <a:p>
            <a:r>
              <a:rPr lang="en-US" dirty="0"/>
              <a:t>If at least one identify query response is received, the initiator sends IEEE address request to get the EUI64 of the target, which will be used for binding table entry later. And then the initiator sends simple descriptor request to get the clusters info on target. Once some clusters matched between initiator and target endpoints, then the binding is created for every matched clusters on initiator. If a group binding is requested, the initiator endpoint configures group membership of the target endpoint, which means that the initiator unicasts “add group” command to the target.</a:t>
            </a:r>
          </a:p>
          <a:p>
            <a:endParaRPr lang="en-US" dirty="0"/>
          </a:p>
          <a:p>
            <a:r>
              <a:rPr lang="en-US" altLang="zh-CN" dirty="0"/>
              <a:t>In </a:t>
            </a:r>
            <a:r>
              <a:rPr lang="en-US" altLang="zh-CN" dirty="0" err="1"/>
              <a:t>Appbuilder</a:t>
            </a:r>
            <a:r>
              <a:rPr lang="en-US" altLang="zh-CN" dirty="0"/>
              <a:t>, there are two options can be configured in “Find and Bind Initiator” plugin. The “Target Responses Count” means the number of the target responses that the initiator will accept. The “Target Responses Delay” means how long the initiator will listen for target responses. You can feel free to configure these options to fit your user case.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18</a:t>
            </a:fld>
            <a:endParaRPr lang="en-US"/>
          </a:p>
        </p:txBody>
      </p:sp>
    </p:spTree>
    <p:extLst>
      <p:ext uri="{BB962C8B-B14F-4D97-AF65-F5344CB8AC3E}">
        <p14:creationId xmlns:p14="http://schemas.microsoft.com/office/powerpoint/2010/main" val="303838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You may want to know what are the APIs to start finding &amp; binding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API to s</a:t>
            </a:r>
            <a:r>
              <a:rPr lang="en-US" dirty="0"/>
              <a:t>tart target finding and binding operations is </a:t>
            </a:r>
            <a:r>
              <a:rPr lang="en-US" dirty="0" err="1"/>
              <a:t>emberAfPluginFindAndBindTargetStart</a:t>
            </a:r>
            <a:r>
              <a:rPr lang="en-US" dirty="0"/>
              <a:t>(), which can be found in find-and-bind-</a:t>
            </a:r>
            <a:r>
              <a:rPr lang="en-US" dirty="0" err="1"/>
              <a:t>target.h</a:t>
            </a:r>
            <a:r>
              <a:rPr lang="en-US" dirty="0"/>
              <a:t>. It is a </a:t>
            </a:r>
            <a:r>
              <a:rPr lang="en-US" sz="1200" dirty="0"/>
              <a:t>call to this function will commence the target finding and binding operations. Specifically, the target will attempt to start identifying on the endpoint that is passed as a parameter. The </a:t>
            </a:r>
            <a:r>
              <a:rPr lang="en-US" sz="1200" dirty="0" err="1"/>
              <a:t>EmberAfStatus</a:t>
            </a:r>
            <a:r>
              <a:rPr lang="en-US" sz="1200" dirty="0"/>
              <a:t> value describing the success of the commencement of the target operations.</a:t>
            </a:r>
          </a:p>
          <a:p>
            <a:endParaRPr lang="en-US" sz="1200" dirty="0"/>
          </a:p>
          <a:p>
            <a:r>
              <a:rPr lang="en-US" sz="1200" dirty="0"/>
              <a:t>As the similar, the API to start initiator finding and binding operations is </a:t>
            </a:r>
            <a:r>
              <a:rPr lang="en-US" dirty="0" err="1"/>
              <a:t>emberAfPluginFindAndBindInitiatorStart</a:t>
            </a:r>
            <a:r>
              <a:rPr lang="en-US" dirty="0"/>
              <a:t>(), which can be found in find-and-bind-</a:t>
            </a:r>
            <a:r>
              <a:rPr lang="en-US" dirty="0" err="1"/>
              <a:t>initiator.h</a:t>
            </a:r>
            <a:r>
              <a:rPr lang="en-US" dirty="0"/>
              <a:t>. It is a </a:t>
            </a:r>
            <a:r>
              <a:rPr lang="en-US" sz="1200" dirty="0"/>
              <a:t>call to this function will commence the initiator finding and binding operations. Specifically, the initiator will attempt to start searching for potential bindings that can be made with identifying targets. The </a:t>
            </a:r>
            <a:r>
              <a:rPr lang="en-US" sz="1200" dirty="0" err="1"/>
              <a:t>EmberStatus</a:t>
            </a:r>
            <a:r>
              <a:rPr lang="en-US" sz="1200" dirty="0"/>
              <a:t> value describing the success of the commencement of the initiator operations.</a:t>
            </a:r>
          </a:p>
          <a:p>
            <a:endParaRPr lang="en-US" sz="1200" dirty="0"/>
          </a:p>
          <a:p>
            <a:r>
              <a:rPr lang="en-US" sz="1200" dirty="0"/>
              <a:t>Please note that, the target should be started first during the finding &amp; binding procedure. </a:t>
            </a:r>
          </a:p>
          <a:p>
            <a:endParaRPr lang="en-US" sz="1200"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19</a:t>
            </a:fld>
            <a:endParaRPr lang="en-US"/>
          </a:p>
        </p:txBody>
      </p:sp>
    </p:spTree>
    <p:extLst>
      <p:ext uri="{BB962C8B-B14F-4D97-AF65-F5344CB8AC3E}">
        <p14:creationId xmlns:p14="http://schemas.microsoft.com/office/powerpoint/2010/main" val="37535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set up the testing for finding &amp; binding with Z3LightSoc and Z3SwitchSoc samples.</a:t>
            </a:r>
          </a:p>
          <a:p>
            <a:r>
              <a:rPr lang="en-US" dirty="0"/>
              <a:t>First you can build the two samples directly, download the firmware to the kits separately, and then join to the same Z3.0 network formed by a Z3Gateway.</a:t>
            </a:r>
          </a:p>
          <a:p>
            <a:r>
              <a:rPr lang="en-US" dirty="0"/>
              <a:t>On the Z3LightSoc side, launch the console and type CLI command “</a:t>
            </a:r>
            <a:r>
              <a:rPr lang="en-US" sz="1200" dirty="0">
                <a:solidFill>
                  <a:prstClr val="black"/>
                </a:solidFill>
                <a:latin typeface="Lucida Console" panose="020B0609040504020204" pitchFamily="49" charset="0"/>
              </a:rPr>
              <a:t>plugin find-and-bind target 1</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Z3SwitchSoc side, launch the console and type CLI command  “</a:t>
            </a:r>
            <a:r>
              <a:rPr lang="en-US" sz="1200" dirty="0">
                <a:solidFill>
                  <a:prstClr val="black"/>
                </a:solidFill>
                <a:latin typeface="Lucida Console" panose="020B0609040504020204" pitchFamily="49" charset="0"/>
              </a:rPr>
              <a:t>plugin find-and-bind initiator 1</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the log “Find and bind initiator complete: 0x00” is printed on console after the finding &amp; binding procedure finish. When you print the binding table on </a:t>
            </a:r>
            <a:r>
              <a:rPr lang="en-US" altLang="zh-CN" dirty="0"/>
              <a:t>Z3SwitchSoc side(initiator), you will see the entries are created in binding table. All the matched clusters between initiator and target are bound.</a:t>
            </a:r>
            <a:r>
              <a:rPr lang="en-US" dirty="0"/>
              <a:t> The finding &amp; binding transactions can be found in packet trace, which proves the finding &amp; binding working flow works as expected.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summarize how the finding and binding procedure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target side, it will write the identify time attribute for </a:t>
            </a:r>
            <a:r>
              <a:rPr lang="en-US" sz="1200" dirty="0"/>
              <a:t>EMBER_AF_PLUGIN_FIND_AND_BIND_TARGET_COMMISSIONING_TIME. During the duration, the initiator broadcasts identify query and the target responds identify query response. Then the initiator sends IEEE address request to target to get the EUI64 of target, which will be used in creating binding table. The simple descriptor request will be sent to target to get the clusters info on target side. Once the clusters matched, the entries will be created in binding table of initiator.</a:t>
            </a:r>
          </a:p>
          <a:p>
            <a:endParaRPr lang="en-US"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20</a:t>
            </a:fld>
            <a:endParaRPr lang="en-US"/>
          </a:p>
        </p:txBody>
      </p:sp>
    </p:spTree>
    <p:extLst>
      <p:ext uri="{BB962C8B-B14F-4D97-AF65-F5344CB8AC3E}">
        <p14:creationId xmlns:p14="http://schemas.microsoft.com/office/powerpoint/2010/main" val="3054970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You may want to know what are the APIs to start finding &amp; binding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API to s</a:t>
            </a:r>
            <a:r>
              <a:rPr lang="en-US" dirty="0"/>
              <a:t>tart target finding and binding operations is </a:t>
            </a:r>
            <a:r>
              <a:rPr lang="en-US" dirty="0" err="1"/>
              <a:t>emberAfPluginFindAndBindTargetStart</a:t>
            </a:r>
            <a:r>
              <a:rPr lang="en-US" dirty="0"/>
              <a:t>(), which can be found in find-and-bind-</a:t>
            </a:r>
            <a:r>
              <a:rPr lang="en-US" dirty="0" err="1"/>
              <a:t>target.h</a:t>
            </a:r>
            <a:r>
              <a:rPr lang="en-US" dirty="0"/>
              <a:t>. It is a </a:t>
            </a:r>
            <a:r>
              <a:rPr lang="en-US" sz="1200" dirty="0"/>
              <a:t>call to this function will commence the target finding and binding operations. Specifically, the target will attempt to start identifying on the endpoint that is passed as a parameter. The </a:t>
            </a:r>
            <a:r>
              <a:rPr lang="en-US" sz="1200" dirty="0" err="1"/>
              <a:t>EmberAfStatus</a:t>
            </a:r>
            <a:r>
              <a:rPr lang="en-US" sz="1200" dirty="0"/>
              <a:t> value describing the success of the commencement of the target operations.</a:t>
            </a:r>
          </a:p>
          <a:p>
            <a:endParaRPr lang="en-US" sz="1200" dirty="0"/>
          </a:p>
          <a:p>
            <a:r>
              <a:rPr lang="en-US" sz="1200" dirty="0"/>
              <a:t>As the similar, the API to start initiator finding and binding operations is </a:t>
            </a:r>
            <a:r>
              <a:rPr lang="en-US" dirty="0" err="1"/>
              <a:t>emberAfPluginFindAndBindInitiatorStart</a:t>
            </a:r>
            <a:r>
              <a:rPr lang="en-US" dirty="0"/>
              <a:t>(), which can be found in find-and-bind-</a:t>
            </a:r>
            <a:r>
              <a:rPr lang="en-US" dirty="0" err="1"/>
              <a:t>initiator.h</a:t>
            </a:r>
            <a:r>
              <a:rPr lang="en-US" dirty="0"/>
              <a:t>. It is a </a:t>
            </a:r>
            <a:r>
              <a:rPr lang="en-US" sz="1200" dirty="0"/>
              <a:t>call to this function will commence the initiator finding and binding operations. Specifically, the initiator will attempt to start searching for potential bindings that can be made with identifying targets. The </a:t>
            </a:r>
            <a:r>
              <a:rPr lang="en-US" sz="1200" dirty="0" err="1"/>
              <a:t>EmberStatus</a:t>
            </a:r>
            <a:r>
              <a:rPr lang="en-US" sz="1200" dirty="0"/>
              <a:t> value describing the success of the commencement of the initiator operations.</a:t>
            </a:r>
          </a:p>
          <a:p>
            <a:endParaRPr lang="en-US" sz="1200" dirty="0"/>
          </a:p>
          <a:p>
            <a:r>
              <a:rPr lang="en-US" sz="1200" dirty="0"/>
              <a:t>Please note that, the target should be started first during the finding &amp; binding procedure. </a:t>
            </a:r>
          </a:p>
          <a:p>
            <a:endParaRPr lang="en-US" sz="1200"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21</a:t>
            </a:fld>
            <a:endParaRPr lang="en-US"/>
          </a:p>
        </p:txBody>
      </p:sp>
    </p:spTree>
    <p:extLst>
      <p:ext uri="{BB962C8B-B14F-4D97-AF65-F5344CB8AC3E}">
        <p14:creationId xmlns:p14="http://schemas.microsoft.com/office/powerpoint/2010/main" val="72358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22</a:t>
            </a:fld>
            <a:endParaRPr lang="en-US"/>
          </a:p>
        </p:txBody>
      </p:sp>
    </p:spTree>
    <p:extLst>
      <p:ext uri="{BB962C8B-B14F-4D97-AF65-F5344CB8AC3E}">
        <p14:creationId xmlns:p14="http://schemas.microsoft.com/office/powerpoint/2010/main" val="1090473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a:t>In a Zigbee network, there are three types of devices:, Coordinators, routers and end devices. This training module focus on the end devices. If you are not familiar with the node types yet, please review the “Zigbee Introduction: Node Types, PAN IDs, Addresses” training module.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End devices </a:t>
            </a:r>
            <a:r>
              <a:rPr lang="en-US" dirty="0"/>
              <a:t>are </a:t>
            </a:r>
            <a:r>
              <a:rPr lang="en-US" b="1" dirty="0"/>
              <a:t>leaf nodes</a:t>
            </a:r>
            <a:r>
              <a:rPr lang="en-US" dirty="0"/>
              <a:t>. They communicate only through their parent nodes and, unlike router devices, cannot relay messages intended for other nodes. They don’t participate in any routing. End devices rely on their parent routers to send and receive messages. End devices that do not have tight power consumption requirements may choose to have their radio on at all times. These end devices are known as RX-on-when-idle devices.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t>
            </a:r>
            <a:r>
              <a:rPr lang="en-US" b="1" dirty="0"/>
              <a:t>Sleepy End Device</a:t>
            </a:r>
            <a:r>
              <a:rPr lang="en-US" dirty="0"/>
              <a:t> is a special kind of end device, that turns off its radio when idle, which makes it a suitable choice for battery operated devices. </a:t>
            </a:r>
          </a:p>
        </p:txBody>
      </p:sp>
      <p:sp>
        <p:nvSpPr>
          <p:cNvPr id="4" name="灯片编号占位符 3"/>
          <p:cNvSpPr>
            <a:spLocks noGrp="1"/>
          </p:cNvSpPr>
          <p:nvPr>
            <p:ph type="sldNum" sz="quarter" idx="10"/>
          </p:nvPr>
        </p:nvSpPr>
        <p:spPr/>
        <p:txBody>
          <a:bodyPr/>
          <a:lstStyle/>
          <a:p>
            <a:fld id="{C75FF4B0-9BED-1F44-B7FA-2C35D3BE17CF}" type="slidenum">
              <a:rPr lang="en-US" smtClean="0"/>
              <a:t>3</a:t>
            </a:fld>
            <a:endParaRPr lang="en-US"/>
          </a:p>
        </p:txBody>
      </p:sp>
    </p:spTree>
    <p:extLst>
      <p:ext uri="{BB962C8B-B14F-4D97-AF65-F5344CB8AC3E}">
        <p14:creationId xmlns:p14="http://schemas.microsoft.com/office/powerpoint/2010/main" val="145705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Now that we are familiar with end-devices, lets talk about polling.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Polling is the event wherein an end device sends a “</a:t>
            </a:r>
            <a:r>
              <a:rPr lang="en-US" b="1" dirty="0"/>
              <a:t>data request message</a:t>
            </a:r>
            <a:r>
              <a:rPr lang="en-US" dirty="0"/>
              <a:t>” to its parent node.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Polling has </a:t>
            </a:r>
            <a:r>
              <a:rPr lang="en-US" b="1" dirty="0"/>
              <a:t>2 main purposes </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KEEP ALIVE : End devices poll their parent nodes periodically as a keep-alive mechanism to prevent being aged out of the network.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REQUEST MESSAGES: On the sleepy end device, polling is additionally used to request messages sent to it that are held by the parent node.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Long Poll </a:t>
            </a:r>
            <a:r>
              <a:rPr lang="en-US" dirty="0"/>
              <a:t>Interval represents the </a:t>
            </a:r>
            <a:r>
              <a:rPr lang="en-US" b="1" dirty="0"/>
              <a:t>maximum amount of time between MAC Data Requests </a:t>
            </a:r>
            <a:r>
              <a:rPr lang="en-US" dirty="0"/>
              <a:t>from the end device to its parent. When the device does not need to be responsive on the network, it polls its parent on the LONG_POLL interval.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Short Poll Interval : </a:t>
            </a:r>
            <a:r>
              <a:rPr lang="en-US" dirty="0"/>
              <a:t>When a device needs to be responsive to messages being sent to it from the network, it goes into a state where it polls its parent on the SHORT_POLL interval. This ensures that any messages received by its parent will immediately be retrieved by the sleepy end device and processed. The time during which the sleepy end device is polling at the SHORT_POLL interval is referred to as “</a:t>
            </a:r>
            <a:r>
              <a:rPr lang="en-US" b="1" dirty="0"/>
              <a:t>Fast Polling mode”</a:t>
            </a:r>
            <a:r>
              <a:rPr lang="en-US" dirty="0"/>
              <a:t>. When the device expects data (such as the </a:t>
            </a:r>
            <a:r>
              <a:rPr lang="en-US" dirty="0" err="1"/>
              <a:t>zcl</a:t>
            </a:r>
            <a:r>
              <a:rPr lang="en-US" dirty="0"/>
              <a:t>/</a:t>
            </a:r>
            <a:r>
              <a:rPr lang="en-US" dirty="0" err="1"/>
              <a:t>zdo</a:t>
            </a:r>
            <a:r>
              <a:rPr lang="en-US" dirty="0"/>
              <a:t> message responses, etc.), it enters fast polling mode. Sometimes a sleepy device needs to stay in fast poll mode while sending a complex series of messages that constitute a complete application level transaction with another device.  The usage of this API is documented in app/framework/include/</a:t>
            </a:r>
            <a:r>
              <a:rPr lang="en-US" dirty="0" err="1"/>
              <a:t>af.h</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packet trace </a:t>
            </a:r>
            <a:r>
              <a:rPr lang="en-US" dirty="0"/>
              <a:t>on the right was captured using the Silicon Labs Network Analyzer. It shows the end device polling its parent at the short poll interval(1 second) for 3 seconds (which is determined by Wake timeout)  after sending a ZCL toggle command and expecting the default response.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Poll Control cluster </a:t>
            </a:r>
            <a:r>
              <a:rPr lang="en-US" dirty="0"/>
              <a:t>provides a mechanism for the management of an end device’s data polling rate with ZCL command. the details of Poll Control cluster are discussed further in a separate training module (App Layer: Poll Control Cluster).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4</a:t>
            </a:fld>
            <a:endParaRPr lang="en-US"/>
          </a:p>
        </p:txBody>
      </p:sp>
    </p:spTree>
    <p:extLst>
      <p:ext uri="{BB962C8B-B14F-4D97-AF65-F5344CB8AC3E}">
        <p14:creationId xmlns:p14="http://schemas.microsoft.com/office/powerpoint/2010/main" val="42094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Sleepy end devices do not receive data directly from other devices on the network. Instead, they </a:t>
            </a:r>
            <a:r>
              <a:rPr lang="en-US" b="1" dirty="0"/>
              <a:t>must poll their parent for data </a:t>
            </a:r>
            <a:r>
              <a:rPr lang="en-US" dirty="0"/>
              <a:t>and receive the data from their parent. The parent acts as a surrogate for the sleepy device, staying awake and buffering messages while the child sleeps.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figure on the right illustrates the data polling process. Sleepy end devices wake up and poll their parents at regular intervals. The parent node uses the </a:t>
            </a:r>
            <a:r>
              <a:rPr lang="en-US" b="1" dirty="0"/>
              <a:t>pending data flag </a:t>
            </a:r>
            <a:r>
              <a:rPr lang="en-US" b="0" dirty="0"/>
              <a:t>in the MAC ACK to indicate that it has one or more messages waiting for the sleepy end device. If the pending data flag is true, the sleepy end device stays awake to receive the message(s) and acks them before going to sleep. If it is false, the sleepy end device is free to go back to sleep until the next poll attempt. </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Please keep in mind that if you want the device to receive incoming messages and incoming APS ACKs (for its outgoing messages) reliably, you should poll at least once within the </a:t>
            </a:r>
            <a:r>
              <a:rPr lang="en-US" b="1" dirty="0"/>
              <a:t>EMBER_INDIRECT_TRANSMISSION_TIMEOUT </a:t>
            </a:r>
            <a:r>
              <a:rPr lang="en-US" dirty="0"/>
              <a:t>(7.68 seconds by default) to check for data at the parent because the length of time that the parent will hold on to a message is determined by this number. Some sleepy end devices(such as </a:t>
            </a:r>
            <a:r>
              <a:rPr lang="en-US" b="1" dirty="0"/>
              <a:t>sensors</a:t>
            </a:r>
            <a:r>
              <a:rPr lang="en-US" dirty="0"/>
              <a:t>) are </a:t>
            </a:r>
            <a:r>
              <a:rPr lang="en-US" b="1" dirty="0"/>
              <a:t>not expected to asynchronously receive messages</a:t>
            </a:r>
            <a:r>
              <a:rPr lang="en-US" dirty="0"/>
              <a:t>, so they don’t have the above limitation. They just need to poll within the </a:t>
            </a:r>
            <a:r>
              <a:rPr lang="en-US" b="1" dirty="0"/>
              <a:t>end device poll timeout </a:t>
            </a:r>
            <a:r>
              <a:rPr lang="en-US" dirty="0"/>
              <a:t>which we will talk about in the next slide. </a:t>
            </a:r>
          </a:p>
        </p:txBody>
      </p:sp>
      <p:sp>
        <p:nvSpPr>
          <p:cNvPr id="4" name="灯片编号占位符 3"/>
          <p:cNvSpPr>
            <a:spLocks noGrp="1"/>
          </p:cNvSpPr>
          <p:nvPr>
            <p:ph type="sldNum" sz="quarter" idx="10"/>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67952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Mac Data Polling is used as </a:t>
            </a:r>
            <a:r>
              <a:rPr lang="en-US" altLang="zh-CN" b="1" dirty="0"/>
              <a:t>t</a:t>
            </a:r>
            <a:r>
              <a:rPr lang="en-US" b="1" dirty="0"/>
              <a:t>he keep-alive message</a:t>
            </a:r>
            <a:r>
              <a:rPr lang="en-US" dirty="0"/>
              <a:t> between the child and parent.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End devices have to poll their parent at least once within the End Device Poll Timeout (as set by </a:t>
            </a:r>
            <a:r>
              <a:rPr lang="en-US" sz="1200" b="1" i="0" kern="1200" dirty="0">
                <a:solidFill>
                  <a:schemeClr val="tx1"/>
                </a:solidFill>
                <a:effectLst/>
                <a:latin typeface="+mn-lt"/>
                <a:ea typeface="+mn-ea"/>
                <a:cs typeface="+mn-cs"/>
              </a:rPr>
              <a:t>EMBER_END_DEVICE_POLL_TIMEOUT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EZSP_CONFIG_END_DEVICE_POLL_TIMEOUT</a:t>
            </a:r>
            <a:r>
              <a:rPr lang="en-US" sz="1200" b="0" i="0" kern="1200" dirty="0">
                <a:solidFill>
                  <a:schemeClr val="tx1"/>
                </a:solidFill>
                <a:effectLst/>
                <a:latin typeface="+mn-lt"/>
                <a:ea typeface="+mn-ea"/>
                <a:cs typeface="+mn-cs"/>
              </a:rPr>
              <a:t>). Otherwise, these devices will be removed from the child table of the parent, effectively being aged out of the network. This is done to ensure that the child table slot is not permanently reserved for an end device that has been removed from the network ungracefully (i.e., if no Leave notification was heard from that device. Leave notifications are broadcasts and are not guaranteed to be received);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parent node will ask the end device to </a:t>
            </a:r>
            <a:r>
              <a:rPr lang="en-US" b="1" dirty="0"/>
              <a:t>leave and rejoin </a:t>
            </a:r>
            <a:r>
              <a:rPr lang="en-US" dirty="0"/>
              <a:t>the network if it receives a mac data poll from the end device which doesn’t exist in the child table.</a:t>
            </a:r>
            <a:r>
              <a:rPr lang="en-US" b="0" dirty="0"/>
              <a:t> The </a:t>
            </a:r>
            <a:r>
              <a:rPr lang="en-US" sz="1200" b="0" i="0" kern="1200" dirty="0">
                <a:solidFill>
                  <a:schemeClr val="tx1"/>
                </a:solidFill>
                <a:effectLst/>
                <a:latin typeface="+mn-lt"/>
                <a:ea typeface="+mn-ea"/>
                <a:cs typeface="+mn-cs"/>
              </a:rPr>
              <a:t>figure </a:t>
            </a:r>
            <a:r>
              <a:rPr lang="en-US" altLang="zh-CN" b="0" dirty="0"/>
              <a:t>on the </a:t>
            </a:r>
            <a:r>
              <a:rPr lang="en-US" b="0" dirty="0"/>
              <a:t>right illustrates the leave and rejoin process.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addition to this, i</a:t>
            </a:r>
            <a:r>
              <a:rPr lang="en-US" dirty="0"/>
              <a:t>f the </a:t>
            </a:r>
            <a:r>
              <a:rPr lang="en-US" b="1" dirty="0"/>
              <a:t>data polling message isn’t acknowledged </a:t>
            </a:r>
            <a:r>
              <a:rPr lang="en-US" dirty="0"/>
              <a:t>by the parent for EMBER_AF_PLUGIN_END_DEVICE_SUPPORT_MAX_MISSED_POLLS times, the end device will attempt to rejoin the network to find a new parent.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 </a:t>
            </a:r>
            <a:endParaRPr lang="en-US" b="0" dirty="0"/>
          </a:p>
          <a:p>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6</a:t>
            </a:fld>
            <a:endParaRPr lang="en-US"/>
          </a:p>
        </p:txBody>
      </p:sp>
    </p:spTree>
    <p:extLst>
      <p:ext uri="{BB962C8B-B14F-4D97-AF65-F5344CB8AC3E}">
        <p14:creationId xmlns:p14="http://schemas.microsoft.com/office/powerpoint/2010/main" val="1296337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Zigbee R21 Specification offers an </a:t>
            </a:r>
            <a:r>
              <a:rPr lang="en-US" sz="1200" b="1" i="0" kern="1200" dirty="0">
                <a:solidFill>
                  <a:schemeClr val="tx1"/>
                </a:solidFill>
                <a:effectLst/>
                <a:latin typeface="+mn-lt"/>
                <a:ea typeface="+mn-ea"/>
                <a:cs typeface="+mn-cs"/>
              </a:rPr>
              <a:t>end device timeout negotiation protocol </a:t>
            </a:r>
            <a:r>
              <a:rPr lang="en-US" sz="1200" b="0" i="0" kern="1200" dirty="0">
                <a:solidFill>
                  <a:schemeClr val="tx1"/>
                </a:solidFill>
                <a:effectLst/>
                <a:latin typeface="+mn-lt"/>
                <a:ea typeface="+mn-ea"/>
                <a:cs typeface="+mn-cs"/>
              </a:rPr>
              <a:t>and a standard way to implement child aging. The End Device Timeout Request command is sent by an end device to inform the parent of its timeout value when joining/rejoining the network. When the parent receives this command, it will update the End Device Timeout value for this end device locally and generate an end Device timeout response command with a status of SUCCESS. Pre-R21 devices do not  support end device timeout command. So they can only use the default end device timeout value set initially on the parent node. </a:t>
            </a:r>
          </a:p>
        </p:txBody>
      </p:sp>
      <p:sp>
        <p:nvSpPr>
          <p:cNvPr id="4" name="灯片编号占位符 3"/>
          <p:cNvSpPr>
            <a:spLocks noGrp="1"/>
          </p:cNvSpPr>
          <p:nvPr>
            <p:ph type="sldNum" sz="quarter" idx="10"/>
          </p:nvPr>
        </p:nvSpPr>
        <p:spPr/>
        <p:txBody>
          <a:bodyPr/>
          <a:lstStyle/>
          <a:p>
            <a:fld id="{C75FF4B0-9BED-1F44-B7FA-2C35D3BE17CF}" type="slidenum">
              <a:rPr lang="en-US" smtClean="0"/>
              <a:t>7</a:t>
            </a:fld>
            <a:endParaRPr lang="en-US"/>
          </a:p>
        </p:txBody>
      </p:sp>
    </p:spTree>
    <p:extLst>
      <p:ext uri="{BB962C8B-B14F-4D97-AF65-F5344CB8AC3E}">
        <p14:creationId xmlns:p14="http://schemas.microsoft.com/office/powerpoint/2010/main" val="77104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8</a:t>
            </a:fld>
            <a:endParaRPr lang="en-US"/>
          </a:p>
        </p:txBody>
      </p:sp>
    </p:spTree>
    <p:extLst>
      <p:ext uri="{BB962C8B-B14F-4D97-AF65-F5344CB8AC3E}">
        <p14:creationId xmlns:p14="http://schemas.microsoft.com/office/powerpoint/2010/main" val="1262147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9</a:t>
            </a:fld>
            <a:endParaRPr lang="en-US"/>
          </a:p>
        </p:txBody>
      </p:sp>
    </p:spTree>
    <p:extLst>
      <p:ext uri="{BB962C8B-B14F-4D97-AF65-F5344CB8AC3E}">
        <p14:creationId xmlns:p14="http://schemas.microsoft.com/office/powerpoint/2010/main" val="4115383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silabs.com/documents/public/application-notes/AN0021.pdf" TargetMode="External"/><Relationship Id="rId4" Type="http://schemas.openxmlformats.org/officeDocument/2006/relationships/hyperlink" Target="https://www.silabs.com/documents/public/reference-manuals/efr32xg12-rm.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Zigbee </a:t>
            </a:r>
            <a:r>
              <a:rPr lang="en-US" altLang="zh-CN" dirty="0"/>
              <a:t>Sleepy End Device</a:t>
            </a:r>
            <a:endParaRPr lang="en-US" dirty="0"/>
          </a:p>
        </p:txBody>
      </p:sp>
      <p:sp>
        <p:nvSpPr>
          <p:cNvPr id="3" name="Subtitle 2"/>
          <p:cNvSpPr>
            <a:spLocks noGrp="1"/>
          </p:cNvSpPr>
          <p:nvPr>
            <p:ph type="subTitle" idx="1"/>
          </p:nvPr>
        </p:nvSpPr>
        <p:spPr/>
        <p:txBody>
          <a:bodyPr/>
          <a:lstStyle/>
          <a:p>
            <a:r>
              <a:rPr lang="en-US" dirty="0"/>
              <a:t>2019 </a:t>
            </a:r>
            <a:r>
              <a:rPr lang="en-US" altLang="zh-CN" dirty="0"/>
              <a:t>Jim Lin</a:t>
            </a:r>
            <a:endParaRPr lang="en-US" dirty="0"/>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Data Sampling</a:t>
            </a:r>
          </a:p>
        </p:txBody>
      </p:sp>
      <p:sp>
        <p:nvSpPr>
          <p:cNvPr id="4" name="页脚占位符 3">
            <a:extLst>
              <a:ext uri="{FF2B5EF4-FFF2-40B4-BE49-F238E27FC236}">
                <a16:creationId xmlns:a16="http://schemas.microsoft.com/office/drawing/2014/main" id="{202AC9C5-8519-48CC-BC1A-C8A87A2A5679}"/>
              </a:ext>
            </a:extLst>
          </p:cNvPr>
          <p:cNvSpPr>
            <a:spLocks noGrp="1"/>
          </p:cNvSpPr>
          <p:nvPr>
            <p:ph type="ftr" sz="quarter" idx="11"/>
          </p:nvPr>
        </p:nvSpPr>
        <p:spPr/>
        <p:txBody>
          <a:bodyPr/>
          <a:lstStyle/>
          <a:p>
            <a:r>
              <a:rPr lang="en-US"/>
              <a:t>Silicon Labs Confidential</a:t>
            </a:r>
            <a:endParaRPr lang="en-US"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10</a:t>
            </a:fld>
            <a:endParaRPr lang="en-US" dirty="0"/>
          </a:p>
        </p:txBody>
      </p:sp>
      <p:pic>
        <p:nvPicPr>
          <p:cNvPr id="7" name="Picture 6">
            <a:extLst>
              <a:ext uri="{FF2B5EF4-FFF2-40B4-BE49-F238E27FC236}">
                <a16:creationId xmlns:a16="http://schemas.microsoft.com/office/drawing/2014/main" id="{76EF18E1-5F29-459D-B4ED-CEB9110500FB}"/>
              </a:ext>
            </a:extLst>
          </p:cNvPr>
          <p:cNvPicPr>
            <a:picLocks noChangeAspect="1"/>
          </p:cNvPicPr>
          <p:nvPr/>
        </p:nvPicPr>
        <p:blipFill>
          <a:blip r:embed="rId3"/>
          <a:stretch>
            <a:fillRect/>
          </a:stretch>
        </p:blipFill>
        <p:spPr>
          <a:xfrm>
            <a:off x="457200" y="1004835"/>
            <a:ext cx="6681962" cy="5014127"/>
          </a:xfrm>
          <a:prstGeom prst="rect">
            <a:avLst/>
          </a:prstGeom>
        </p:spPr>
      </p:pic>
      <p:sp>
        <p:nvSpPr>
          <p:cNvPr id="16" name="内容占位符 1">
            <a:extLst>
              <a:ext uri="{FF2B5EF4-FFF2-40B4-BE49-F238E27FC236}">
                <a16:creationId xmlns:a16="http://schemas.microsoft.com/office/drawing/2014/main" id="{EA62838D-9DF2-4EB9-8E70-96E225D57B3A}"/>
              </a:ext>
            </a:extLst>
          </p:cNvPr>
          <p:cNvSpPr txBox="1">
            <a:spLocks/>
          </p:cNvSpPr>
          <p:nvPr/>
        </p:nvSpPr>
        <p:spPr>
          <a:xfrm>
            <a:off x="7234813" y="1143000"/>
            <a:ext cx="4260501" cy="4875962"/>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hlinkClick r:id="rId4"/>
              </a:rPr>
              <a:t>EFR32xG12 Reference Manual</a:t>
            </a:r>
            <a:endParaRPr lang="en-US" b="1" dirty="0"/>
          </a:p>
          <a:p>
            <a:r>
              <a:rPr lang="en-US" b="1" dirty="0">
                <a:hlinkClick r:id="rId5"/>
              </a:rPr>
              <a:t>AN0021</a:t>
            </a:r>
            <a:endParaRPr lang="en-US" b="1" dirty="0"/>
          </a:p>
          <a:p>
            <a:r>
              <a:rPr lang="en-US" b="1" dirty="0"/>
              <a:t>Example:</a:t>
            </a:r>
          </a:p>
          <a:p>
            <a:pPr lvl="1"/>
            <a:r>
              <a:rPr lang="en-US" b="1" dirty="0"/>
              <a:t>app\</a:t>
            </a:r>
            <a:r>
              <a:rPr lang="en-US" b="1" dirty="0" err="1"/>
              <a:t>mcu_example</a:t>
            </a:r>
            <a:r>
              <a:rPr lang="en-US" b="1" dirty="0"/>
              <a:t>\SLSTK3402A_EFM32PG12\</a:t>
            </a:r>
            <a:r>
              <a:rPr lang="en-US" b="1" dirty="0" err="1"/>
              <a:t>inttemp</a:t>
            </a:r>
            <a:endParaRPr lang="en-US" b="1" dirty="0"/>
          </a:p>
          <a:p>
            <a:pPr marL="365760" lvl="2" indent="0">
              <a:buNone/>
            </a:pPr>
            <a:endParaRPr lang="en-US" dirty="0"/>
          </a:p>
          <a:p>
            <a:pPr marL="0" indent="0">
              <a:buFont typeface="Wingdings" charset="2"/>
              <a:buNone/>
            </a:pPr>
            <a:endParaRPr lang="en-US" dirty="0"/>
          </a:p>
        </p:txBody>
      </p:sp>
    </p:spTree>
    <p:extLst>
      <p:ext uri="{BB962C8B-B14F-4D97-AF65-F5344CB8AC3E}">
        <p14:creationId xmlns:p14="http://schemas.microsoft.com/office/powerpoint/2010/main" val="1945082370"/>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4" name="页脚占位符 3">
            <a:extLst>
              <a:ext uri="{FF2B5EF4-FFF2-40B4-BE49-F238E27FC236}">
                <a16:creationId xmlns:a16="http://schemas.microsoft.com/office/drawing/2014/main" id="{202AC9C5-8519-48CC-BC1A-C8A87A2A5679}"/>
              </a:ext>
            </a:extLst>
          </p:cNvPr>
          <p:cNvSpPr>
            <a:spLocks noGrp="1"/>
          </p:cNvSpPr>
          <p:nvPr>
            <p:ph type="ftr" sz="quarter" idx="11"/>
          </p:nvPr>
        </p:nvSpPr>
        <p:spPr/>
        <p:txBody>
          <a:bodyPr/>
          <a:lstStyle/>
          <a:p>
            <a:r>
              <a:rPr lang="en-US"/>
              <a:t>Silicon Labs Confidential</a:t>
            </a:r>
            <a:endParaRPr lang="en-US"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11</a:t>
            </a:fld>
            <a:endParaRPr lang="en-US" dirty="0"/>
          </a:p>
        </p:txBody>
      </p:sp>
      <p:pic>
        <p:nvPicPr>
          <p:cNvPr id="6" name="Picture 5">
            <a:extLst>
              <a:ext uri="{FF2B5EF4-FFF2-40B4-BE49-F238E27FC236}">
                <a16:creationId xmlns:a16="http://schemas.microsoft.com/office/drawing/2014/main" id="{69311CA9-56B8-4388-8B60-18A86149EA01}"/>
              </a:ext>
            </a:extLst>
          </p:cNvPr>
          <p:cNvPicPr>
            <a:picLocks noChangeAspect="1"/>
          </p:cNvPicPr>
          <p:nvPr/>
        </p:nvPicPr>
        <p:blipFill>
          <a:blip r:embed="rId3"/>
          <a:stretch>
            <a:fillRect/>
          </a:stretch>
        </p:blipFill>
        <p:spPr>
          <a:xfrm>
            <a:off x="523102" y="1062046"/>
            <a:ext cx="11145795" cy="4878822"/>
          </a:xfrm>
          <a:prstGeom prst="rect">
            <a:avLst/>
          </a:prstGeom>
        </p:spPr>
      </p:pic>
    </p:spTree>
    <p:extLst>
      <p:ext uri="{BB962C8B-B14F-4D97-AF65-F5344CB8AC3E}">
        <p14:creationId xmlns:p14="http://schemas.microsoft.com/office/powerpoint/2010/main" val="3707507584"/>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4" name="页脚占位符 3">
            <a:extLst>
              <a:ext uri="{FF2B5EF4-FFF2-40B4-BE49-F238E27FC236}">
                <a16:creationId xmlns:a16="http://schemas.microsoft.com/office/drawing/2014/main" id="{202AC9C5-8519-48CC-BC1A-C8A87A2A5679}"/>
              </a:ext>
            </a:extLst>
          </p:cNvPr>
          <p:cNvSpPr>
            <a:spLocks noGrp="1"/>
          </p:cNvSpPr>
          <p:nvPr>
            <p:ph type="ftr" sz="quarter" idx="11"/>
          </p:nvPr>
        </p:nvSpPr>
        <p:spPr/>
        <p:txBody>
          <a:bodyPr/>
          <a:lstStyle/>
          <a:p>
            <a:r>
              <a:rPr lang="en-US"/>
              <a:t>Silicon Labs Confidential</a:t>
            </a:r>
            <a:endParaRPr lang="en-US"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12</a:t>
            </a:fld>
            <a:endParaRPr lang="en-US" dirty="0"/>
          </a:p>
        </p:txBody>
      </p:sp>
      <p:pic>
        <p:nvPicPr>
          <p:cNvPr id="7" name="Picture 6">
            <a:extLst>
              <a:ext uri="{FF2B5EF4-FFF2-40B4-BE49-F238E27FC236}">
                <a16:creationId xmlns:a16="http://schemas.microsoft.com/office/drawing/2014/main" id="{EBFF9E4A-A02B-4810-A07D-9EB27F9FEF28}"/>
              </a:ext>
            </a:extLst>
          </p:cNvPr>
          <p:cNvPicPr>
            <a:picLocks noChangeAspect="1"/>
          </p:cNvPicPr>
          <p:nvPr/>
        </p:nvPicPr>
        <p:blipFill>
          <a:blip r:embed="rId3"/>
          <a:stretch>
            <a:fillRect/>
          </a:stretch>
        </p:blipFill>
        <p:spPr>
          <a:xfrm>
            <a:off x="1312433" y="914400"/>
            <a:ext cx="3750715" cy="5408141"/>
          </a:xfrm>
          <a:prstGeom prst="rect">
            <a:avLst/>
          </a:prstGeom>
        </p:spPr>
      </p:pic>
      <p:pic>
        <p:nvPicPr>
          <p:cNvPr id="9" name="Picture 8">
            <a:extLst>
              <a:ext uri="{FF2B5EF4-FFF2-40B4-BE49-F238E27FC236}">
                <a16:creationId xmlns:a16="http://schemas.microsoft.com/office/drawing/2014/main" id="{32559025-8978-43A2-B015-555278435BBA}"/>
              </a:ext>
            </a:extLst>
          </p:cNvPr>
          <p:cNvPicPr>
            <a:picLocks noChangeAspect="1"/>
          </p:cNvPicPr>
          <p:nvPr/>
        </p:nvPicPr>
        <p:blipFill>
          <a:blip r:embed="rId4"/>
          <a:stretch>
            <a:fillRect/>
          </a:stretch>
        </p:blipFill>
        <p:spPr>
          <a:xfrm>
            <a:off x="8221860" y="1042548"/>
            <a:ext cx="2544994" cy="5151845"/>
          </a:xfrm>
          <a:prstGeom prst="rect">
            <a:avLst/>
          </a:prstGeom>
        </p:spPr>
      </p:pic>
    </p:spTree>
    <p:extLst>
      <p:ext uri="{BB962C8B-B14F-4D97-AF65-F5344CB8AC3E}">
        <p14:creationId xmlns:p14="http://schemas.microsoft.com/office/powerpoint/2010/main" val="430768505"/>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4" name="页脚占位符 3">
            <a:extLst>
              <a:ext uri="{FF2B5EF4-FFF2-40B4-BE49-F238E27FC236}">
                <a16:creationId xmlns:a16="http://schemas.microsoft.com/office/drawing/2014/main" id="{202AC9C5-8519-48CC-BC1A-C8A87A2A5679}"/>
              </a:ext>
            </a:extLst>
          </p:cNvPr>
          <p:cNvSpPr>
            <a:spLocks noGrp="1"/>
          </p:cNvSpPr>
          <p:nvPr>
            <p:ph type="ftr" sz="quarter" idx="11"/>
          </p:nvPr>
        </p:nvSpPr>
        <p:spPr/>
        <p:txBody>
          <a:bodyPr/>
          <a:lstStyle/>
          <a:p>
            <a:r>
              <a:rPr lang="en-US"/>
              <a:t>Silicon Labs Confidential</a:t>
            </a:r>
            <a:endParaRPr lang="en-US"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13</a:t>
            </a:fld>
            <a:endParaRPr lang="en-US" dirty="0"/>
          </a:p>
        </p:txBody>
      </p:sp>
      <p:pic>
        <p:nvPicPr>
          <p:cNvPr id="8" name="Picture 7">
            <a:extLst>
              <a:ext uri="{FF2B5EF4-FFF2-40B4-BE49-F238E27FC236}">
                <a16:creationId xmlns:a16="http://schemas.microsoft.com/office/drawing/2014/main" id="{5D8BE285-8A9A-409D-8C17-544DF630511D}"/>
              </a:ext>
            </a:extLst>
          </p:cNvPr>
          <p:cNvPicPr>
            <a:picLocks noChangeAspect="1"/>
          </p:cNvPicPr>
          <p:nvPr/>
        </p:nvPicPr>
        <p:blipFill>
          <a:blip r:embed="rId3"/>
          <a:stretch>
            <a:fillRect/>
          </a:stretch>
        </p:blipFill>
        <p:spPr>
          <a:xfrm>
            <a:off x="776896" y="1124859"/>
            <a:ext cx="10528472" cy="4608282"/>
          </a:xfrm>
          <a:prstGeom prst="rect">
            <a:avLst/>
          </a:prstGeom>
        </p:spPr>
      </p:pic>
    </p:spTree>
    <p:extLst>
      <p:ext uri="{BB962C8B-B14F-4D97-AF65-F5344CB8AC3E}">
        <p14:creationId xmlns:p14="http://schemas.microsoft.com/office/powerpoint/2010/main" val="3696951833"/>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315753-473F-497C-BCE9-35D947E6485D}"/>
              </a:ext>
            </a:extLst>
          </p:cNvPr>
          <p:cNvSpPr>
            <a:spLocks noGrp="1"/>
          </p:cNvSpPr>
          <p:nvPr>
            <p:ph type="title"/>
          </p:nvPr>
        </p:nvSpPr>
        <p:spPr/>
        <p:txBody>
          <a:bodyPr/>
          <a:lstStyle/>
          <a:p>
            <a:r>
              <a:rPr lang="en-US" b="1" dirty="0"/>
              <a:t>Debug Commands</a:t>
            </a:r>
          </a:p>
        </p:txBody>
      </p:sp>
      <p:sp>
        <p:nvSpPr>
          <p:cNvPr id="4" name="Footer Placeholder 3">
            <a:extLst>
              <a:ext uri="{FF2B5EF4-FFF2-40B4-BE49-F238E27FC236}">
                <a16:creationId xmlns:a16="http://schemas.microsoft.com/office/drawing/2014/main" id="{53109B6A-DF91-44A9-AA55-C3D4E189447A}"/>
              </a:ext>
            </a:extLst>
          </p:cNvPr>
          <p:cNvSpPr>
            <a:spLocks noGrp="1"/>
          </p:cNvSpPr>
          <p:nvPr>
            <p:ph type="ftr" sz="quarter" idx="11"/>
          </p:nvPr>
        </p:nvSpPr>
        <p:spPr/>
        <p:txBody>
          <a:bodyPr/>
          <a:lstStyle/>
          <a:p>
            <a:r>
              <a:rPr lang="en-US" dirty="0"/>
              <a:t>Silicon Labs Confidential</a:t>
            </a:r>
          </a:p>
        </p:txBody>
      </p:sp>
      <p:sp>
        <p:nvSpPr>
          <p:cNvPr id="5" name="Slide Number Placeholder 4">
            <a:extLst>
              <a:ext uri="{FF2B5EF4-FFF2-40B4-BE49-F238E27FC236}">
                <a16:creationId xmlns:a16="http://schemas.microsoft.com/office/drawing/2014/main" id="{BE33F475-C8A6-4F19-A63A-97094CC3FEE6}"/>
              </a:ext>
            </a:extLst>
          </p:cNvPr>
          <p:cNvSpPr>
            <a:spLocks noGrp="1"/>
          </p:cNvSpPr>
          <p:nvPr>
            <p:ph type="sldNum" sz="quarter" idx="12"/>
          </p:nvPr>
        </p:nvSpPr>
        <p:spPr/>
        <p:txBody>
          <a:bodyPr/>
          <a:lstStyle/>
          <a:p>
            <a:fld id="{29A7BD92-6AE5-CF43-B276-274952F2BFB4}" type="slidenum">
              <a:rPr lang="en-US" smtClean="0"/>
              <a:pPr/>
              <a:t>14</a:t>
            </a:fld>
            <a:endParaRPr lang="en-US" dirty="0"/>
          </a:p>
        </p:txBody>
      </p:sp>
      <p:sp>
        <p:nvSpPr>
          <p:cNvPr id="12" name="Content Placeholder 1">
            <a:extLst>
              <a:ext uri="{FF2B5EF4-FFF2-40B4-BE49-F238E27FC236}">
                <a16:creationId xmlns:a16="http://schemas.microsoft.com/office/drawing/2014/main" id="{D69AAB68-20EE-4F38-B825-DD1C0AA22809}"/>
              </a:ext>
            </a:extLst>
          </p:cNvPr>
          <p:cNvSpPr txBox="1">
            <a:spLocks/>
          </p:cNvSpPr>
          <p:nvPr/>
        </p:nvSpPr>
        <p:spPr>
          <a:xfrm>
            <a:off x="679450" y="1143000"/>
            <a:ext cx="6085144" cy="486683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Finding &amp; Binding</a:t>
            </a:r>
            <a:r>
              <a:rPr lang="en-US" dirty="0"/>
              <a:t> target</a:t>
            </a:r>
          </a:p>
          <a:p>
            <a:pPr lvl="1"/>
            <a:endParaRPr lang="en-US" dirty="0"/>
          </a:p>
          <a:p>
            <a:endParaRPr lang="en-US" dirty="0"/>
          </a:p>
          <a:p>
            <a:r>
              <a:rPr lang="en-US" dirty="0"/>
              <a:t>Finding &amp; Binding initiator</a:t>
            </a:r>
          </a:p>
          <a:p>
            <a:endParaRPr lang="en-US" sz="900" dirty="0"/>
          </a:p>
          <a:p>
            <a:endParaRPr lang="en-US" sz="900" dirty="0"/>
          </a:p>
          <a:p>
            <a:endParaRPr lang="en-US" sz="900" dirty="0"/>
          </a:p>
          <a:p>
            <a:endParaRPr lang="en-US" sz="900" dirty="0"/>
          </a:p>
          <a:p>
            <a:pPr marL="0" indent="0">
              <a:buNone/>
            </a:pPr>
            <a:endParaRPr lang="en-US" dirty="0"/>
          </a:p>
          <a:p>
            <a:r>
              <a:rPr lang="en-US" dirty="0"/>
              <a:t>Binding Table </a:t>
            </a:r>
            <a:r>
              <a:rPr lang="en-US" altLang="zh-CN" dirty="0"/>
              <a:t>info</a:t>
            </a:r>
            <a:endParaRPr lang="en-US" dirty="0"/>
          </a:p>
          <a:p>
            <a:endParaRPr lang="en-US" dirty="0"/>
          </a:p>
          <a:p>
            <a:endParaRPr lang="en-US" dirty="0"/>
          </a:p>
        </p:txBody>
      </p:sp>
      <p:sp>
        <p:nvSpPr>
          <p:cNvPr id="13" name="Rectangle 12">
            <a:extLst>
              <a:ext uri="{FF2B5EF4-FFF2-40B4-BE49-F238E27FC236}">
                <a16:creationId xmlns:a16="http://schemas.microsoft.com/office/drawing/2014/main" id="{1A045F0B-72DA-4C77-8694-39FE3D400DC5}"/>
              </a:ext>
            </a:extLst>
          </p:cNvPr>
          <p:cNvSpPr/>
          <p:nvPr/>
        </p:nvSpPr>
        <p:spPr>
          <a:xfrm>
            <a:off x="816161" y="2721114"/>
            <a:ext cx="7914884" cy="1477328"/>
          </a:xfrm>
          <a:prstGeom prst="rect">
            <a:avLst/>
          </a:prstGeom>
        </p:spPr>
        <p:txBody>
          <a:bodyPr wrap="square">
            <a:spAutoFit/>
          </a:bodyPr>
          <a:lstStyle/>
          <a:p>
            <a:r>
              <a:rPr lang="en-US" sz="1000" dirty="0">
                <a:solidFill>
                  <a:prstClr val="black"/>
                </a:solidFill>
                <a:latin typeface="Lucida Console" panose="020B0609040504020204" pitchFamily="49" charset="0"/>
              </a:rPr>
              <a:t>Z3SwitchSoc&gt;</a:t>
            </a:r>
            <a:r>
              <a:rPr lang="en-US" sz="1000" b="1" dirty="0">
                <a:solidFill>
                  <a:prstClr val="black"/>
                </a:solidFill>
                <a:latin typeface="Lucida Console" panose="020B0609040504020204" pitchFamily="49" charset="0"/>
              </a:rPr>
              <a:t>plugin find-and-bind initiator 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=3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=5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09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00 payload[72 00 ]</a:t>
            </a:r>
          </a:p>
          <a:p>
            <a:r>
              <a:rPr lang="en-US" sz="1000" dirty="0">
                <a:solidFill>
                  <a:prstClr val="black"/>
                </a:solidFill>
                <a:latin typeface="Lucida Console" panose="020B0609040504020204" pitchFamily="49" charset="0"/>
              </a:rPr>
              <a:t>T00000000:TX (resp) </a:t>
            </a:r>
            <a:r>
              <a:rPr lang="en-US" sz="1000" dirty="0" err="1">
                <a:solidFill>
                  <a:prstClr val="black"/>
                </a:solidFill>
                <a:latin typeface="Lucida Console" panose="020B0609040504020204" pitchFamily="49" charset="0"/>
              </a:rPr>
              <a:t>Ucast</a:t>
            </a:r>
            <a:r>
              <a:rPr lang="en-US" sz="1000" dirty="0">
                <a:solidFill>
                  <a:prstClr val="black"/>
                </a:solidFill>
                <a:latin typeface="Lucida Console" panose="020B0609040504020204" pitchFamily="49" charset="0"/>
              </a:rPr>
              <a:t> 0x00 TX buffer: [00 00 0B 00 00 ]</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=12 profile=0000 cluster=8001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=25 profile=0000 cluster=8004</a:t>
            </a:r>
          </a:p>
          <a:p>
            <a:r>
              <a:rPr lang="en-US" sz="1000" dirty="0">
                <a:solidFill>
                  <a:prstClr val="black"/>
                </a:solidFill>
                <a:latin typeface="Lucida Console" panose="020B0609040504020204" pitchFamily="49" charset="0"/>
              </a:rPr>
              <a:t>Find and bind initiator complete: 0x00</a:t>
            </a:r>
          </a:p>
        </p:txBody>
      </p:sp>
      <p:sp>
        <p:nvSpPr>
          <p:cNvPr id="14" name="Rectangle 13">
            <a:extLst>
              <a:ext uri="{FF2B5EF4-FFF2-40B4-BE49-F238E27FC236}">
                <a16:creationId xmlns:a16="http://schemas.microsoft.com/office/drawing/2014/main" id="{F0F88777-A75A-427E-88E4-DB9F9E807D64}"/>
              </a:ext>
            </a:extLst>
          </p:cNvPr>
          <p:cNvSpPr/>
          <p:nvPr/>
        </p:nvSpPr>
        <p:spPr>
          <a:xfrm>
            <a:off x="816161" y="1463814"/>
            <a:ext cx="6784260" cy="707886"/>
          </a:xfrm>
          <a:prstGeom prst="rect">
            <a:avLst/>
          </a:prstGeom>
        </p:spPr>
        <p:txBody>
          <a:bodyPr wrap="square">
            <a:spAutoFit/>
          </a:bodyPr>
          <a:lstStyle/>
          <a:p>
            <a:r>
              <a:rPr lang="en-US" sz="1000" dirty="0">
                <a:solidFill>
                  <a:prstClr val="black"/>
                </a:solidFill>
                <a:latin typeface="Lucida Console" panose="020B0609040504020204" pitchFamily="49" charset="0"/>
              </a:rPr>
              <a:t>Z3LightSoc&gt;</a:t>
            </a:r>
            <a:r>
              <a:rPr lang="en-US" sz="1000" b="1" dirty="0">
                <a:solidFill>
                  <a:prstClr val="black"/>
                </a:solidFill>
                <a:latin typeface="Lucida Console" panose="020B0609040504020204" pitchFamily="49" charset="0"/>
              </a:rPr>
              <a:t>plugin find-and-bind target 1</a:t>
            </a:r>
          </a:p>
          <a:p>
            <a:r>
              <a:rPr lang="en-US" sz="1000" dirty="0">
                <a:solidFill>
                  <a:prstClr val="black"/>
                </a:solidFill>
                <a:latin typeface="Lucida Console" panose="020B0609040504020204" pitchFamily="49" charset="0"/>
              </a:rPr>
              <a:t>Find and Bind Target: Start target: 0x00</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00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0B payload[00 00]</a:t>
            </a:r>
          </a:p>
        </p:txBody>
      </p:sp>
      <p:sp>
        <p:nvSpPr>
          <p:cNvPr id="15" name="TextBox 14">
            <a:extLst>
              <a:ext uri="{FF2B5EF4-FFF2-40B4-BE49-F238E27FC236}">
                <a16:creationId xmlns:a16="http://schemas.microsoft.com/office/drawing/2014/main" id="{D5DAAF8A-4E85-4CFE-B95A-71ACDC16C88B}"/>
              </a:ext>
            </a:extLst>
          </p:cNvPr>
          <p:cNvSpPr txBox="1"/>
          <p:nvPr/>
        </p:nvSpPr>
        <p:spPr>
          <a:xfrm>
            <a:off x="7814658" y="6012802"/>
            <a:ext cx="3099063" cy="276999"/>
          </a:xfrm>
          <a:prstGeom prst="rect">
            <a:avLst/>
          </a:prstGeom>
          <a:noFill/>
          <a:ln>
            <a:noFill/>
          </a:ln>
        </p:spPr>
        <p:txBody>
          <a:bodyPr wrap="square" rtlCol="0" anchor="ctr">
            <a:spAutoFit/>
          </a:bodyPr>
          <a:lstStyle/>
          <a:p>
            <a:pPr algn="ctr"/>
            <a:r>
              <a:rPr lang="en-US" sz="1200" dirty="0">
                <a:solidFill>
                  <a:srgbClr val="0086D9"/>
                </a:solidFill>
              </a:rPr>
              <a:t>Packet trace of Finding &amp; Binding procedure </a:t>
            </a:r>
          </a:p>
        </p:txBody>
      </p:sp>
      <p:sp>
        <p:nvSpPr>
          <p:cNvPr id="21" name="Rectangle 20">
            <a:extLst>
              <a:ext uri="{FF2B5EF4-FFF2-40B4-BE49-F238E27FC236}">
                <a16:creationId xmlns:a16="http://schemas.microsoft.com/office/drawing/2014/main" id="{A710E449-E9B4-458E-B7A9-19D5B7E416E0}"/>
              </a:ext>
            </a:extLst>
          </p:cNvPr>
          <p:cNvSpPr/>
          <p:nvPr/>
        </p:nvSpPr>
        <p:spPr>
          <a:xfrm>
            <a:off x="816161" y="4747856"/>
            <a:ext cx="4961334" cy="1015663"/>
          </a:xfrm>
          <a:prstGeom prst="rect">
            <a:avLst/>
          </a:prstGeom>
        </p:spPr>
        <p:txBody>
          <a:bodyPr wrap="square">
            <a:spAutoFit/>
          </a:bodyPr>
          <a:lstStyle/>
          <a:p>
            <a:r>
              <a:rPr lang="en-US" sz="1000" dirty="0">
                <a:solidFill>
                  <a:prstClr val="black"/>
                </a:solidFill>
                <a:latin typeface="Lucida Console" panose="020B0609040504020204" pitchFamily="49" charset="0"/>
              </a:rPr>
              <a:t>Z3SwitchSoc&gt;</a:t>
            </a:r>
            <a:r>
              <a:rPr lang="en-US" altLang="zh-CN" sz="1000" b="1" dirty="0">
                <a:solidFill>
                  <a:prstClr val="black"/>
                </a:solidFill>
                <a:latin typeface="Lucida Console" panose="020B0609040504020204" pitchFamily="49" charset="0"/>
              </a:rPr>
              <a:t>option binding-table print</a:t>
            </a:r>
            <a:endParaRPr lang="en-US" sz="1000" b="1"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type   </a:t>
            </a:r>
            <a:r>
              <a:rPr lang="en-US" sz="1000" dirty="0" err="1">
                <a:solidFill>
                  <a:prstClr val="black"/>
                </a:solidFill>
                <a:latin typeface="Lucida Console" panose="020B0609040504020204" pitchFamily="49" charset="0"/>
              </a:rPr>
              <a:t>nwk</a:t>
            </a:r>
            <a:r>
              <a:rPr lang="en-US" sz="1000" dirty="0">
                <a:solidFill>
                  <a:prstClr val="black"/>
                </a:solidFill>
                <a:latin typeface="Lucida Console" panose="020B0609040504020204" pitchFamily="49" charset="0"/>
              </a:rPr>
              <a:t>  loc   rem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node   </a:t>
            </a:r>
            <a:r>
              <a:rPr lang="en-US" sz="1000" dirty="0" err="1">
                <a:solidFill>
                  <a:prstClr val="black"/>
                </a:solidFill>
                <a:latin typeface="Lucida Console" panose="020B0609040504020204" pitchFamily="49" charset="0"/>
              </a:rPr>
              <a:t>eui</a:t>
            </a:r>
            <a:endParaRPr lang="en-US" sz="1000" dirty="0">
              <a:solidFill>
                <a:prstClr val="black"/>
              </a:solidFill>
              <a:latin typeface="Lucida Console" panose="020B0609040504020204" pitchFamily="49" charset="0"/>
            </a:endParaRPr>
          </a:p>
          <a:p>
            <a:r>
              <a:rPr lang="it-IT" sz="1000" dirty="0">
                <a:solidFill>
                  <a:prstClr val="black"/>
                </a:solidFill>
                <a:latin typeface="Lucida Console" panose="020B0609040504020204" pitchFamily="49" charset="0"/>
              </a:rPr>
              <a:t>0: UNICA  0    0x01  0x01  0x0003 0xD0E4 (&gt;)000B57FFFE648DA0</a:t>
            </a:r>
          </a:p>
          <a:p>
            <a:r>
              <a:rPr lang="it-IT" sz="1000" dirty="0">
                <a:solidFill>
                  <a:prstClr val="black"/>
                </a:solidFill>
                <a:latin typeface="Lucida Console" panose="020B0609040504020204" pitchFamily="49" charset="0"/>
              </a:rPr>
              <a:t>1: UNICA  0    0x01  0x01  0x0006 0xD0E4 (&gt;)000B57FFFE648DA0</a:t>
            </a:r>
          </a:p>
          <a:p>
            <a:r>
              <a:rPr lang="it-IT" sz="1000" dirty="0">
                <a:solidFill>
                  <a:prstClr val="black"/>
                </a:solidFill>
                <a:latin typeface="Lucida Console" panose="020B0609040504020204" pitchFamily="49" charset="0"/>
              </a:rPr>
              <a:t>2: UNICA  0    0x01  0x01  0x0008 0xD0E4 (&gt;)000B57FFFE648DA0</a:t>
            </a:r>
          </a:p>
          <a:p>
            <a:r>
              <a:rPr lang="en-US" sz="1000" dirty="0">
                <a:solidFill>
                  <a:prstClr val="black"/>
                </a:solidFill>
                <a:latin typeface="Lucida Console" panose="020B0609040504020204" pitchFamily="49" charset="0"/>
              </a:rPr>
              <a:t>3 of 10 bindings used</a:t>
            </a:r>
          </a:p>
        </p:txBody>
      </p:sp>
      <p:pic>
        <p:nvPicPr>
          <p:cNvPr id="22" name="Picture 21">
            <a:extLst>
              <a:ext uri="{FF2B5EF4-FFF2-40B4-BE49-F238E27FC236}">
                <a16:creationId xmlns:a16="http://schemas.microsoft.com/office/drawing/2014/main" id="{2D1C3B3F-E668-42EC-8FB3-D9B0789EF256}"/>
              </a:ext>
            </a:extLst>
          </p:cNvPr>
          <p:cNvPicPr>
            <a:picLocks noChangeAspect="1"/>
          </p:cNvPicPr>
          <p:nvPr/>
        </p:nvPicPr>
        <p:blipFill>
          <a:blip r:embed="rId3"/>
          <a:stretch>
            <a:fillRect/>
          </a:stretch>
        </p:blipFill>
        <p:spPr>
          <a:xfrm>
            <a:off x="6868753" y="4256938"/>
            <a:ext cx="4643797" cy="1755864"/>
          </a:xfrm>
          <a:prstGeom prst="rect">
            <a:avLst/>
          </a:prstGeom>
        </p:spPr>
      </p:pic>
      <p:sp>
        <p:nvSpPr>
          <p:cNvPr id="2" name="Rectangle 1">
            <a:extLst>
              <a:ext uri="{FF2B5EF4-FFF2-40B4-BE49-F238E27FC236}">
                <a16:creationId xmlns:a16="http://schemas.microsoft.com/office/drawing/2014/main" id="{DB3ECB09-2E77-493B-A635-DCB3FB8F0831}"/>
              </a:ext>
            </a:extLst>
          </p:cNvPr>
          <p:cNvSpPr/>
          <p:nvPr/>
        </p:nvSpPr>
        <p:spPr>
          <a:xfrm>
            <a:off x="7021286" y="4699337"/>
            <a:ext cx="3592285" cy="10156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DB88025-27C2-4E7E-9098-F7A8CDB73A48}"/>
              </a:ext>
            </a:extLst>
          </p:cNvPr>
          <p:cNvPicPr>
            <a:picLocks noChangeAspect="1"/>
          </p:cNvPicPr>
          <p:nvPr/>
        </p:nvPicPr>
        <p:blipFill>
          <a:blip r:embed="rId4"/>
          <a:stretch>
            <a:fillRect/>
          </a:stretch>
        </p:blipFill>
        <p:spPr>
          <a:xfrm>
            <a:off x="8111565" y="1401941"/>
            <a:ext cx="3160558" cy="1755865"/>
          </a:xfrm>
          <a:prstGeom prst="rect">
            <a:avLst/>
          </a:prstGeom>
        </p:spPr>
      </p:pic>
    </p:spTree>
    <p:extLst>
      <p:ext uri="{BB962C8B-B14F-4D97-AF65-F5344CB8AC3E}">
        <p14:creationId xmlns:p14="http://schemas.microsoft.com/office/powerpoint/2010/main" val="2480031688"/>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72080E-57D8-3C4A-8BB7-15D432D53049}"/>
              </a:ext>
            </a:extLst>
          </p:cNvPr>
          <p:cNvSpPr>
            <a:spLocks noGrp="1"/>
          </p:cNvSpPr>
          <p:nvPr>
            <p:ph idx="10"/>
          </p:nvPr>
        </p:nvSpPr>
        <p:spPr>
          <a:xfrm>
            <a:off x="679450" y="1143000"/>
            <a:ext cx="10820400" cy="5029200"/>
          </a:xfrm>
        </p:spPr>
        <p:txBody>
          <a:bodyPr/>
          <a:lstStyle/>
          <a:p>
            <a:r>
              <a:rPr lang="en-US" dirty="0"/>
              <a:t>Finding &amp; Binding</a:t>
            </a:r>
          </a:p>
          <a:p>
            <a:pPr lvl="1"/>
            <a:r>
              <a:rPr lang="en-US" altLang="zh-CN" dirty="0"/>
              <a:t>Is a</a:t>
            </a:r>
            <a:r>
              <a:rPr lang="en-US" dirty="0"/>
              <a:t> cluster commissioning method to establish application connection automatically</a:t>
            </a:r>
          </a:p>
          <a:p>
            <a:r>
              <a:rPr lang="en-US" dirty="0"/>
              <a:t>How to start</a:t>
            </a:r>
          </a:p>
          <a:p>
            <a:pPr lvl="1"/>
            <a:r>
              <a:rPr lang="en-US" dirty="0"/>
              <a:t>Invoked by user interaction on two or more devices</a:t>
            </a:r>
          </a:p>
          <a:p>
            <a:r>
              <a:rPr lang="en-US" dirty="0"/>
              <a:t>How to implement</a:t>
            </a:r>
          </a:p>
          <a:p>
            <a:pPr lvl="1"/>
            <a:r>
              <a:rPr lang="en-US" dirty="0"/>
              <a:t>Identifies and discovers end points using the Identify cluster</a:t>
            </a:r>
          </a:p>
          <a:p>
            <a:r>
              <a:rPr lang="en-US" dirty="0"/>
              <a:t>What’s the result</a:t>
            </a:r>
          </a:p>
          <a:p>
            <a:pPr lvl="1"/>
            <a:r>
              <a:rPr lang="en-US" dirty="0"/>
              <a:t>Binding is created at the initiator</a:t>
            </a:r>
          </a:p>
        </p:txBody>
      </p:sp>
      <p:sp>
        <p:nvSpPr>
          <p:cNvPr id="4" name="Title 3">
            <a:extLst>
              <a:ext uri="{FF2B5EF4-FFF2-40B4-BE49-F238E27FC236}">
                <a16:creationId xmlns:a16="http://schemas.microsoft.com/office/drawing/2014/main" id="{25A35DB3-AF50-9F4F-BCA4-9190C64B0320}"/>
              </a:ext>
            </a:extLst>
          </p:cNvPr>
          <p:cNvSpPr>
            <a:spLocks noGrp="1"/>
          </p:cNvSpPr>
          <p:nvPr>
            <p:ph type="title"/>
          </p:nvPr>
        </p:nvSpPr>
        <p:spPr/>
        <p:txBody>
          <a:bodyPr/>
          <a:lstStyle/>
          <a:p>
            <a:r>
              <a:rPr lang="en-US" b="1" dirty="0"/>
              <a:t>Overview of Finding &amp; Binding </a:t>
            </a:r>
          </a:p>
        </p:txBody>
      </p:sp>
    </p:spTree>
    <p:extLst>
      <p:ext uri="{BB962C8B-B14F-4D97-AF65-F5344CB8AC3E}">
        <p14:creationId xmlns:p14="http://schemas.microsoft.com/office/powerpoint/2010/main" val="158434059"/>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DBD448-AEB6-4EE3-AAD8-840C16BCA45A}"/>
              </a:ext>
            </a:extLst>
          </p:cNvPr>
          <p:cNvSpPr>
            <a:spLocks noGrp="1"/>
          </p:cNvSpPr>
          <p:nvPr>
            <p:ph idx="10"/>
          </p:nvPr>
        </p:nvSpPr>
        <p:spPr/>
        <p:txBody>
          <a:bodyPr/>
          <a:lstStyle/>
          <a:p>
            <a:r>
              <a:rPr lang="en-US" dirty="0"/>
              <a:t>The application SHALL perform finding &amp; binding as an </a:t>
            </a:r>
            <a:r>
              <a:rPr lang="en-US" b="1" dirty="0"/>
              <a:t>initiator</a:t>
            </a:r>
            <a:r>
              <a:rPr lang="en-US" dirty="0"/>
              <a:t> endpoint</a:t>
            </a:r>
          </a:p>
          <a:p>
            <a:pPr lvl="1"/>
            <a:r>
              <a:rPr lang="en-US" dirty="0"/>
              <a:t>Type 1 client cluster</a:t>
            </a:r>
          </a:p>
          <a:p>
            <a:pPr lvl="1"/>
            <a:r>
              <a:rPr lang="en-US" dirty="0"/>
              <a:t>Type 2 server cluster</a:t>
            </a:r>
          </a:p>
          <a:p>
            <a:r>
              <a:rPr lang="en-US" dirty="0"/>
              <a:t>The application SHALL perform finding &amp; binding as a </a:t>
            </a:r>
            <a:r>
              <a:rPr lang="en-US" b="1" dirty="0"/>
              <a:t>target</a:t>
            </a:r>
            <a:r>
              <a:rPr lang="en-US" dirty="0"/>
              <a:t> endpoint</a:t>
            </a:r>
          </a:p>
          <a:p>
            <a:pPr lvl="1"/>
            <a:r>
              <a:rPr lang="en-US" dirty="0"/>
              <a:t>Type 1 server cluster</a:t>
            </a:r>
          </a:p>
          <a:p>
            <a:pPr lvl="1"/>
            <a:r>
              <a:rPr lang="en-US" dirty="0"/>
              <a:t>Type 2 client cluster</a:t>
            </a:r>
          </a:p>
          <a:p>
            <a:pPr lvl="1"/>
            <a:endParaRPr lang="en-US" dirty="0"/>
          </a:p>
        </p:txBody>
      </p:sp>
      <p:sp>
        <p:nvSpPr>
          <p:cNvPr id="3" name="Title 2">
            <a:extLst>
              <a:ext uri="{FF2B5EF4-FFF2-40B4-BE49-F238E27FC236}">
                <a16:creationId xmlns:a16="http://schemas.microsoft.com/office/drawing/2014/main" id="{290D4C08-E3E1-4FDD-90BF-3B4CFF49865A}"/>
              </a:ext>
            </a:extLst>
          </p:cNvPr>
          <p:cNvSpPr>
            <a:spLocks noGrp="1"/>
          </p:cNvSpPr>
          <p:nvPr>
            <p:ph type="title"/>
          </p:nvPr>
        </p:nvSpPr>
        <p:spPr/>
        <p:txBody>
          <a:bodyPr/>
          <a:lstStyle/>
          <a:p>
            <a:r>
              <a:rPr lang="en-US" b="1" dirty="0"/>
              <a:t>Which device needs perform Finding &amp; Binding</a:t>
            </a:r>
          </a:p>
        </p:txBody>
      </p:sp>
      <p:sp>
        <p:nvSpPr>
          <p:cNvPr id="4" name="Footer Placeholder 3">
            <a:extLst>
              <a:ext uri="{FF2B5EF4-FFF2-40B4-BE49-F238E27FC236}">
                <a16:creationId xmlns:a16="http://schemas.microsoft.com/office/drawing/2014/main" id="{64E4AC38-366C-44C7-BF58-8A46EEF8D22E}"/>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303D496E-5737-4FB8-90E7-332856A0A473}"/>
              </a:ext>
            </a:extLst>
          </p:cNvPr>
          <p:cNvSpPr>
            <a:spLocks noGrp="1"/>
          </p:cNvSpPr>
          <p:nvPr>
            <p:ph type="sldNum" sz="quarter" idx="12"/>
          </p:nvPr>
        </p:nvSpPr>
        <p:spPr/>
        <p:txBody>
          <a:bodyPr/>
          <a:lstStyle/>
          <a:p>
            <a:fld id="{29A7BD92-6AE5-CF43-B276-274952F2BFB4}" type="slidenum">
              <a:rPr lang="en-US" smtClean="0"/>
              <a:pPr/>
              <a:t>16</a:t>
            </a:fld>
            <a:endParaRPr lang="en-US" dirty="0"/>
          </a:p>
        </p:txBody>
      </p:sp>
      <p:pic>
        <p:nvPicPr>
          <p:cNvPr id="6" name="Picture 5">
            <a:extLst>
              <a:ext uri="{FF2B5EF4-FFF2-40B4-BE49-F238E27FC236}">
                <a16:creationId xmlns:a16="http://schemas.microsoft.com/office/drawing/2014/main" id="{1273C4F6-773E-475B-AC94-93822AE1D166}"/>
              </a:ext>
            </a:extLst>
          </p:cNvPr>
          <p:cNvPicPr>
            <a:picLocks noChangeAspect="1"/>
          </p:cNvPicPr>
          <p:nvPr/>
        </p:nvPicPr>
        <p:blipFill rotWithShape="1">
          <a:blip r:embed="rId3"/>
          <a:srcRect b="23141"/>
          <a:stretch/>
        </p:blipFill>
        <p:spPr>
          <a:xfrm>
            <a:off x="4214447" y="3986839"/>
            <a:ext cx="4267570" cy="989869"/>
          </a:xfrm>
          <a:prstGeom prst="rect">
            <a:avLst/>
          </a:prstGeom>
        </p:spPr>
      </p:pic>
      <p:pic>
        <p:nvPicPr>
          <p:cNvPr id="7" name="Picture 6">
            <a:extLst>
              <a:ext uri="{FF2B5EF4-FFF2-40B4-BE49-F238E27FC236}">
                <a16:creationId xmlns:a16="http://schemas.microsoft.com/office/drawing/2014/main" id="{761965DC-CC2E-4218-B99A-7099134422B6}"/>
              </a:ext>
            </a:extLst>
          </p:cNvPr>
          <p:cNvPicPr>
            <a:picLocks noChangeAspect="1"/>
          </p:cNvPicPr>
          <p:nvPr/>
        </p:nvPicPr>
        <p:blipFill rotWithShape="1">
          <a:blip r:embed="rId4"/>
          <a:srcRect b="27704"/>
          <a:stretch/>
        </p:blipFill>
        <p:spPr>
          <a:xfrm>
            <a:off x="4214447" y="5195281"/>
            <a:ext cx="4275190" cy="898030"/>
          </a:xfrm>
          <a:prstGeom prst="rect">
            <a:avLst/>
          </a:prstGeom>
        </p:spPr>
      </p:pic>
      <p:sp>
        <p:nvSpPr>
          <p:cNvPr id="8" name="Rectangle 7">
            <a:extLst>
              <a:ext uri="{FF2B5EF4-FFF2-40B4-BE49-F238E27FC236}">
                <a16:creationId xmlns:a16="http://schemas.microsoft.com/office/drawing/2014/main" id="{B29DAC26-831B-4D9E-A101-3800040159A5}"/>
              </a:ext>
            </a:extLst>
          </p:cNvPr>
          <p:cNvSpPr/>
          <p:nvPr/>
        </p:nvSpPr>
        <p:spPr>
          <a:xfrm>
            <a:off x="4277531" y="3458384"/>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Device 1</a:t>
            </a:r>
            <a:endParaRPr lang="en-US" dirty="0">
              <a:solidFill>
                <a:srgbClr val="000000"/>
              </a:solidFill>
            </a:endParaRPr>
          </a:p>
        </p:txBody>
      </p:sp>
      <p:sp>
        <p:nvSpPr>
          <p:cNvPr id="9" name="Rectangle 8">
            <a:extLst>
              <a:ext uri="{FF2B5EF4-FFF2-40B4-BE49-F238E27FC236}">
                <a16:creationId xmlns:a16="http://schemas.microsoft.com/office/drawing/2014/main" id="{DB40C269-E2C7-4B28-B73C-8215293D52BD}"/>
              </a:ext>
            </a:extLst>
          </p:cNvPr>
          <p:cNvSpPr/>
          <p:nvPr/>
        </p:nvSpPr>
        <p:spPr>
          <a:xfrm>
            <a:off x="7346000" y="3446930"/>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Device 2</a:t>
            </a:r>
            <a:endParaRPr lang="en-US" dirty="0">
              <a:solidFill>
                <a:srgbClr val="000000"/>
              </a:solidFill>
            </a:endParaRPr>
          </a:p>
        </p:txBody>
      </p:sp>
      <p:sp>
        <p:nvSpPr>
          <p:cNvPr id="10" name="Rectangle 9">
            <a:extLst>
              <a:ext uri="{FF2B5EF4-FFF2-40B4-BE49-F238E27FC236}">
                <a16:creationId xmlns:a16="http://schemas.microsoft.com/office/drawing/2014/main" id="{3BF3463A-AC74-4AA1-A722-6CE29148E87F}"/>
              </a:ext>
            </a:extLst>
          </p:cNvPr>
          <p:cNvSpPr/>
          <p:nvPr/>
        </p:nvSpPr>
        <p:spPr>
          <a:xfrm>
            <a:off x="3062519" y="4256352"/>
            <a:ext cx="974069" cy="31976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Type 1 cluster</a:t>
            </a:r>
            <a:endParaRPr lang="en-US" dirty="0">
              <a:solidFill>
                <a:srgbClr val="000000"/>
              </a:solidFill>
            </a:endParaRPr>
          </a:p>
        </p:txBody>
      </p:sp>
      <p:sp>
        <p:nvSpPr>
          <p:cNvPr id="11" name="Rectangle 10">
            <a:extLst>
              <a:ext uri="{FF2B5EF4-FFF2-40B4-BE49-F238E27FC236}">
                <a16:creationId xmlns:a16="http://schemas.microsoft.com/office/drawing/2014/main" id="{5CB482AD-6B7D-4A88-8D05-06BA52C0F10C}"/>
              </a:ext>
            </a:extLst>
          </p:cNvPr>
          <p:cNvSpPr/>
          <p:nvPr/>
        </p:nvSpPr>
        <p:spPr>
          <a:xfrm>
            <a:off x="3062520" y="5372707"/>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Type 2 cluster</a:t>
            </a:r>
            <a:endParaRPr lang="en-US" dirty="0">
              <a:solidFill>
                <a:srgbClr val="000000"/>
              </a:solidFill>
            </a:endParaRPr>
          </a:p>
        </p:txBody>
      </p:sp>
    </p:spTree>
    <p:extLst>
      <p:ext uri="{BB962C8B-B14F-4D97-AF65-F5344CB8AC3E}">
        <p14:creationId xmlns:p14="http://schemas.microsoft.com/office/powerpoint/2010/main" val="1126428118"/>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023DB-213C-47CA-BB8F-45E6E03E5752}"/>
              </a:ext>
            </a:extLst>
          </p:cNvPr>
          <p:cNvSpPr>
            <a:spLocks noGrp="1"/>
          </p:cNvSpPr>
          <p:nvPr>
            <p:ph idx="10"/>
          </p:nvPr>
        </p:nvSpPr>
        <p:spPr>
          <a:xfrm>
            <a:off x="679450" y="1143000"/>
            <a:ext cx="5976989" cy="5029200"/>
          </a:xfrm>
        </p:spPr>
        <p:txBody>
          <a:bodyPr/>
          <a:lstStyle/>
          <a:p>
            <a:r>
              <a:rPr lang="en-US" altLang="zh-CN" dirty="0"/>
              <a:t>Finding &amp; Binding target </a:t>
            </a:r>
          </a:p>
          <a:p>
            <a:pPr lvl="1"/>
            <a:r>
              <a:rPr lang="en-US" dirty="0"/>
              <a:t>Write identify time attribute</a:t>
            </a:r>
          </a:p>
          <a:p>
            <a:pPr lvl="1"/>
            <a:r>
              <a:rPr lang="en-US" dirty="0"/>
              <a:t>Handle identify query requests from the initiator</a:t>
            </a:r>
          </a:p>
          <a:p>
            <a:endParaRPr lang="en-US" dirty="0"/>
          </a:p>
          <a:p>
            <a:r>
              <a:rPr lang="en-US" dirty="0"/>
              <a:t>Plugin in </a:t>
            </a:r>
            <a:r>
              <a:rPr lang="en-US" dirty="0" err="1"/>
              <a:t>Appbuilder</a:t>
            </a:r>
            <a:r>
              <a:rPr lang="en-US" dirty="0"/>
              <a:t> </a:t>
            </a:r>
          </a:p>
        </p:txBody>
      </p:sp>
      <p:sp>
        <p:nvSpPr>
          <p:cNvPr id="3" name="Title 2">
            <a:extLst>
              <a:ext uri="{FF2B5EF4-FFF2-40B4-BE49-F238E27FC236}">
                <a16:creationId xmlns:a16="http://schemas.microsoft.com/office/drawing/2014/main" id="{AD1F1210-6A10-4858-A453-1B0B28B4D533}"/>
              </a:ext>
            </a:extLst>
          </p:cNvPr>
          <p:cNvSpPr>
            <a:spLocks noGrp="1"/>
          </p:cNvSpPr>
          <p:nvPr>
            <p:ph type="title"/>
          </p:nvPr>
        </p:nvSpPr>
        <p:spPr/>
        <p:txBody>
          <a:bodyPr/>
          <a:lstStyle/>
          <a:p>
            <a:r>
              <a:rPr lang="en-US" b="1" dirty="0"/>
              <a:t>Finding &amp; Binding procedure for a target endpoint</a:t>
            </a:r>
          </a:p>
        </p:txBody>
      </p:sp>
      <p:sp>
        <p:nvSpPr>
          <p:cNvPr id="4" name="Footer Placeholder 3">
            <a:extLst>
              <a:ext uri="{FF2B5EF4-FFF2-40B4-BE49-F238E27FC236}">
                <a16:creationId xmlns:a16="http://schemas.microsoft.com/office/drawing/2014/main" id="{5BF6F8EA-880D-4819-A377-39E626F77199}"/>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FBC8AB9F-6907-43C4-BEF4-62DD4A0F5ED7}"/>
              </a:ext>
            </a:extLst>
          </p:cNvPr>
          <p:cNvSpPr>
            <a:spLocks noGrp="1"/>
          </p:cNvSpPr>
          <p:nvPr>
            <p:ph type="sldNum" sz="quarter" idx="12"/>
          </p:nvPr>
        </p:nvSpPr>
        <p:spPr/>
        <p:txBody>
          <a:bodyPr/>
          <a:lstStyle/>
          <a:p>
            <a:fld id="{29A7BD92-6AE5-CF43-B276-274952F2BFB4}" type="slidenum">
              <a:rPr lang="en-US" smtClean="0"/>
              <a:pPr/>
              <a:t>17</a:t>
            </a:fld>
            <a:endParaRPr lang="en-US" dirty="0"/>
          </a:p>
        </p:txBody>
      </p:sp>
      <p:grpSp>
        <p:nvGrpSpPr>
          <p:cNvPr id="9" name="Group 8">
            <a:extLst>
              <a:ext uri="{FF2B5EF4-FFF2-40B4-BE49-F238E27FC236}">
                <a16:creationId xmlns:a16="http://schemas.microsoft.com/office/drawing/2014/main" id="{E6CE8523-B9E7-4EA7-9F02-AA89789358E8}"/>
              </a:ext>
            </a:extLst>
          </p:cNvPr>
          <p:cNvGrpSpPr/>
          <p:nvPr/>
        </p:nvGrpSpPr>
        <p:grpSpPr>
          <a:xfrm>
            <a:off x="866114" y="3254736"/>
            <a:ext cx="4958954" cy="1756604"/>
            <a:chOff x="866114" y="3254736"/>
            <a:chExt cx="4958954" cy="1756604"/>
          </a:xfrm>
        </p:grpSpPr>
        <p:pic>
          <p:nvPicPr>
            <p:cNvPr id="7" name="Picture 6">
              <a:extLst>
                <a:ext uri="{FF2B5EF4-FFF2-40B4-BE49-F238E27FC236}">
                  <a16:creationId xmlns:a16="http://schemas.microsoft.com/office/drawing/2014/main" id="{838803F9-E2D8-43DA-995F-0E001370B8C0}"/>
                </a:ext>
              </a:extLst>
            </p:cNvPr>
            <p:cNvPicPr>
              <a:picLocks noChangeAspect="1"/>
            </p:cNvPicPr>
            <p:nvPr/>
          </p:nvPicPr>
          <p:blipFill>
            <a:blip r:embed="rId3"/>
            <a:stretch>
              <a:fillRect/>
            </a:stretch>
          </p:blipFill>
          <p:spPr>
            <a:xfrm>
              <a:off x="866114" y="3254736"/>
              <a:ext cx="4958954" cy="1756604"/>
            </a:xfrm>
            <a:prstGeom prst="rect">
              <a:avLst/>
            </a:prstGeom>
          </p:spPr>
        </p:pic>
        <p:sp>
          <p:nvSpPr>
            <p:cNvPr id="8" name="Rectangle 7">
              <a:extLst>
                <a:ext uri="{FF2B5EF4-FFF2-40B4-BE49-F238E27FC236}">
                  <a16:creationId xmlns:a16="http://schemas.microsoft.com/office/drawing/2014/main" id="{F6B4BA13-686E-4915-87AA-9F51BDCBB512}"/>
                </a:ext>
              </a:extLst>
            </p:cNvPr>
            <p:cNvSpPr/>
            <p:nvPr/>
          </p:nvSpPr>
          <p:spPr>
            <a:xfrm>
              <a:off x="2361636" y="4673600"/>
              <a:ext cx="1849120" cy="337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04C295B-89F9-47B7-A4A4-6492E3D30CFD}"/>
              </a:ext>
            </a:extLst>
          </p:cNvPr>
          <p:cNvGrpSpPr/>
          <p:nvPr/>
        </p:nvGrpSpPr>
        <p:grpSpPr>
          <a:xfrm>
            <a:off x="5811868" y="1534118"/>
            <a:ext cx="6052746" cy="3786143"/>
            <a:chOff x="5811868" y="1534118"/>
            <a:chExt cx="6052746" cy="3786143"/>
          </a:xfrm>
        </p:grpSpPr>
        <p:grpSp>
          <p:nvGrpSpPr>
            <p:cNvPr id="11" name="Group 10">
              <a:extLst>
                <a:ext uri="{FF2B5EF4-FFF2-40B4-BE49-F238E27FC236}">
                  <a16:creationId xmlns:a16="http://schemas.microsoft.com/office/drawing/2014/main" id="{71399E9B-60F9-469B-B001-752C2C4EDA33}"/>
                </a:ext>
              </a:extLst>
            </p:cNvPr>
            <p:cNvGrpSpPr/>
            <p:nvPr/>
          </p:nvGrpSpPr>
          <p:grpSpPr>
            <a:xfrm>
              <a:off x="5811868" y="1537738"/>
              <a:ext cx="6052746" cy="3782523"/>
              <a:chOff x="2636465" y="1410928"/>
              <a:chExt cx="8699840" cy="4449098"/>
            </a:xfrm>
          </p:grpSpPr>
          <p:sp>
            <p:nvSpPr>
              <p:cNvPr id="13" name="Rectangle 12">
                <a:extLst>
                  <a:ext uri="{FF2B5EF4-FFF2-40B4-BE49-F238E27FC236}">
                    <a16:creationId xmlns:a16="http://schemas.microsoft.com/office/drawing/2014/main" id="{0679BA35-B407-45C7-9C99-537573791655}"/>
                  </a:ext>
                </a:extLst>
              </p:cNvPr>
              <p:cNvSpPr/>
              <p:nvPr/>
            </p:nvSpPr>
            <p:spPr>
              <a:xfrm>
                <a:off x="4713952" y="1410928"/>
                <a:ext cx="1400066" cy="580104"/>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cxnSp>
            <p:nvCxnSpPr>
              <p:cNvPr id="14" name="Straight Connector 13">
                <a:extLst>
                  <a:ext uri="{FF2B5EF4-FFF2-40B4-BE49-F238E27FC236}">
                    <a16:creationId xmlns:a16="http://schemas.microsoft.com/office/drawing/2014/main" id="{221F069A-780C-43FA-8DD3-0D0BEBEE612F}"/>
                  </a:ext>
                </a:extLst>
              </p:cNvPr>
              <p:cNvCxnSpPr>
                <a:cxnSpLocks/>
              </p:cNvCxnSpPr>
              <p:nvPr/>
            </p:nvCxnSpPr>
            <p:spPr>
              <a:xfrm>
                <a:off x="5331779" y="2000762"/>
                <a:ext cx="0" cy="385926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843211-49F1-4DA7-AC07-C21C2CBBDF27}"/>
                  </a:ext>
                </a:extLst>
              </p:cNvPr>
              <p:cNvCxnSpPr>
                <a:cxnSpLocks/>
              </p:cNvCxnSpPr>
              <p:nvPr/>
            </p:nvCxnSpPr>
            <p:spPr>
              <a:xfrm>
                <a:off x="8406657" y="2000763"/>
                <a:ext cx="0" cy="385926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4FFE0FD-7FD1-4631-92D6-9E0D7B27610B}"/>
                  </a:ext>
                </a:extLst>
              </p:cNvPr>
              <p:cNvSpPr/>
              <p:nvPr/>
            </p:nvSpPr>
            <p:spPr>
              <a:xfrm>
                <a:off x="8796085" y="2135785"/>
                <a:ext cx="2540220" cy="289611"/>
              </a:xfrm>
              <a:prstGeom prst="rect">
                <a:avLst/>
              </a:prstGeom>
            </p:spPr>
            <p:txBody>
              <a:bodyPr wrap="square">
                <a:spAutoFit/>
              </a:bodyPr>
              <a:lstStyle/>
              <a:p>
                <a:r>
                  <a:rPr lang="en-US" sz="1000" dirty="0"/>
                  <a:t>Find and Bind target start</a:t>
                </a:r>
                <a:endParaRPr lang="en-US" altLang="zh-CN" sz="1000" dirty="0"/>
              </a:p>
            </p:txBody>
          </p:sp>
          <p:sp>
            <p:nvSpPr>
              <p:cNvPr id="17" name="Rectangle 16">
                <a:extLst>
                  <a:ext uri="{FF2B5EF4-FFF2-40B4-BE49-F238E27FC236}">
                    <a16:creationId xmlns:a16="http://schemas.microsoft.com/office/drawing/2014/main" id="{6CB39012-7227-42A4-8AAE-49EB8C96A907}"/>
                  </a:ext>
                </a:extLst>
              </p:cNvPr>
              <p:cNvSpPr/>
              <p:nvPr/>
            </p:nvSpPr>
            <p:spPr>
              <a:xfrm>
                <a:off x="3339572" y="2661254"/>
                <a:ext cx="1675510" cy="289611"/>
              </a:xfrm>
              <a:prstGeom prst="rect">
                <a:avLst/>
              </a:prstGeom>
            </p:spPr>
            <p:txBody>
              <a:bodyPr wrap="none">
                <a:spAutoFit/>
              </a:bodyPr>
              <a:lstStyle/>
              <a:p>
                <a:r>
                  <a:rPr lang="en-US" sz="1000" dirty="0"/>
                  <a:t>Find and Bind start</a:t>
                </a:r>
              </a:p>
            </p:txBody>
          </p:sp>
          <p:cxnSp>
            <p:nvCxnSpPr>
              <p:cNvPr id="18" name="Straight Arrow Connector 17">
                <a:extLst>
                  <a:ext uri="{FF2B5EF4-FFF2-40B4-BE49-F238E27FC236}">
                    <a16:creationId xmlns:a16="http://schemas.microsoft.com/office/drawing/2014/main" id="{645DB89E-DC94-4B6F-BB3D-6A3441082F9D}"/>
                  </a:ext>
                </a:extLst>
              </p:cNvPr>
              <p:cNvCxnSpPr>
                <a:cxnSpLocks/>
              </p:cNvCxnSpPr>
              <p:nvPr/>
            </p:nvCxnSpPr>
            <p:spPr>
              <a:xfrm flipH="1">
                <a:off x="8406658" y="2280591"/>
                <a:ext cx="42492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01E8F0-7B04-47A4-ABD0-B421F03D5308}"/>
                  </a:ext>
                </a:extLst>
              </p:cNvPr>
              <p:cNvCxnSpPr>
                <a:cxnSpLocks/>
              </p:cNvCxnSpPr>
              <p:nvPr/>
            </p:nvCxnSpPr>
            <p:spPr>
              <a:xfrm>
                <a:off x="4937299" y="2817295"/>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EF0485-BCA0-4719-AB9F-7C626E34DBA3}"/>
                  </a:ext>
                </a:extLst>
              </p:cNvPr>
              <p:cNvCxnSpPr>
                <a:cxnSpLocks/>
              </p:cNvCxnSpPr>
              <p:nvPr/>
            </p:nvCxnSpPr>
            <p:spPr>
              <a:xfrm>
                <a:off x="4929679" y="5712387"/>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91E1D50-3820-4FE9-9C4E-619FC2A3E74F}"/>
                  </a:ext>
                </a:extLst>
              </p:cNvPr>
              <p:cNvSpPr/>
              <p:nvPr/>
            </p:nvSpPr>
            <p:spPr>
              <a:xfrm>
                <a:off x="2636465" y="5565927"/>
                <a:ext cx="1672253" cy="246222"/>
              </a:xfrm>
              <a:prstGeom prst="rect">
                <a:avLst/>
              </a:prstGeom>
            </p:spPr>
            <p:txBody>
              <a:bodyPr wrap="none">
                <a:spAutoFit/>
              </a:bodyPr>
              <a:lstStyle/>
              <a:p>
                <a:r>
                  <a:rPr lang="en-US" sz="1000" dirty="0"/>
                  <a:t>Create entry in binding table</a:t>
                </a:r>
              </a:p>
            </p:txBody>
          </p:sp>
          <p:grpSp>
            <p:nvGrpSpPr>
              <p:cNvPr id="22" name="Group 21">
                <a:extLst>
                  <a:ext uri="{FF2B5EF4-FFF2-40B4-BE49-F238E27FC236}">
                    <a16:creationId xmlns:a16="http://schemas.microsoft.com/office/drawing/2014/main" id="{E1D78039-3633-40B2-889B-AE9ED58211DD}"/>
                  </a:ext>
                </a:extLst>
              </p:cNvPr>
              <p:cNvGrpSpPr/>
              <p:nvPr/>
            </p:nvGrpSpPr>
            <p:grpSpPr>
              <a:xfrm>
                <a:off x="5327981" y="2761024"/>
                <a:ext cx="3078678" cy="2405771"/>
                <a:chOff x="5327981" y="2761024"/>
                <a:chExt cx="3078678" cy="2405771"/>
              </a:xfrm>
            </p:grpSpPr>
            <p:cxnSp>
              <p:nvCxnSpPr>
                <p:cNvPr id="25" name="Straight Arrow Connector 24">
                  <a:extLst>
                    <a:ext uri="{FF2B5EF4-FFF2-40B4-BE49-F238E27FC236}">
                      <a16:creationId xmlns:a16="http://schemas.microsoft.com/office/drawing/2014/main" id="{207A23C1-92F1-4B6C-9FA8-548ABA0EC5BA}"/>
                    </a:ext>
                  </a:extLst>
                </p:cNvPr>
                <p:cNvCxnSpPr>
                  <a:cxnSpLocks/>
                </p:cNvCxnSpPr>
                <p:nvPr/>
              </p:nvCxnSpPr>
              <p:spPr>
                <a:xfrm>
                  <a:off x="5335601" y="3048435"/>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732167-D29B-4B63-94AD-68D7D71C831A}"/>
                    </a:ext>
                  </a:extLst>
                </p:cNvPr>
                <p:cNvCxnSpPr>
                  <a:cxnSpLocks/>
                </p:cNvCxnSpPr>
                <p:nvPr/>
              </p:nvCxnSpPr>
              <p:spPr>
                <a:xfrm flipH="1">
                  <a:off x="5327982" y="3284655"/>
                  <a:ext cx="307867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1D998D3-964E-44E5-905A-D63EFBDE901E}"/>
                    </a:ext>
                  </a:extLst>
                </p:cNvPr>
                <p:cNvCxnSpPr>
                  <a:cxnSpLocks/>
                </p:cNvCxnSpPr>
                <p:nvPr/>
              </p:nvCxnSpPr>
              <p:spPr>
                <a:xfrm>
                  <a:off x="5335601" y="3961607"/>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DF85AC-FCD8-447E-8360-9B0D4EAB0F64}"/>
                    </a:ext>
                  </a:extLst>
                </p:cNvPr>
                <p:cNvCxnSpPr>
                  <a:cxnSpLocks/>
                </p:cNvCxnSpPr>
                <p:nvPr/>
              </p:nvCxnSpPr>
              <p:spPr>
                <a:xfrm flipH="1">
                  <a:off x="5335601" y="4197827"/>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146793-54EA-4CEE-97CD-1099CEAC9217}"/>
                    </a:ext>
                  </a:extLst>
                </p:cNvPr>
                <p:cNvCxnSpPr>
                  <a:cxnSpLocks/>
                </p:cNvCxnSpPr>
                <p:nvPr/>
              </p:nvCxnSpPr>
              <p:spPr>
                <a:xfrm>
                  <a:off x="5335601" y="4930575"/>
                  <a:ext cx="306343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A1A222-EC3E-48AB-88B5-9CC90AEDCC5F}"/>
                    </a:ext>
                  </a:extLst>
                </p:cNvPr>
                <p:cNvCxnSpPr>
                  <a:cxnSpLocks/>
                </p:cNvCxnSpPr>
                <p:nvPr/>
              </p:nvCxnSpPr>
              <p:spPr>
                <a:xfrm flipH="1">
                  <a:off x="5327981" y="5166795"/>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5A2510D-38E5-4023-8ABF-3FC968B79CD4}"/>
                    </a:ext>
                  </a:extLst>
                </p:cNvPr>
                <p:cNvGrpSpPr/>
                <p:nvPr/>
              </p:nvGrpSpPr>
              <p:grpSpPr>
                <a:xfrm>
                  <a:off x="5640860" y="2761024"/>
                  <a:ext cx="2259365" cy="2394552"/>
                  <a:chOff x="5701820" y="2761024"/>
                  <a:chExt cx="2259365" cy="2394552"/>
                </a:xfrm>
              </p:grpSpPr>
              <p:sp>
                <p:nvSpPr>
                  <p:cNvPr id="32" name="Rectangle 31">
                    <a:extLst>
                      <a:ext uri="{FF2B5EF4-FFF2-40B4-BE49-F238E27FC236}">
                        <a16:creationId xmlns:a16="http://schemas.microsoft.com/office/drawing/2014/main" id="{D605A016-13F9-40EF-9E7C-BFCF12B5ADA1}"/>
                      </a:ext>
                    </a:extLst>
                  </p:cNvPr>
                  <p:cNvSpPr/>
                  <p:nvPr/>
                </p:nvSpPr>
                <p:spPr>
                  <a:xfrm>
                    <a:off x="5701820" y="2761024"/>
                    <a:ext cx="1946366" cy="246222"/>
                  </a:xfrm>
                  <a:prstGeom prst="rect">
                    <a:avLst/>
                  </a:prstGeom>
                </p:spPr>
                <p:txBody>
                  <a:bodyPr wrap="none">
                    <a:spAutoFit/>
                  </a:bodyPr>
                  <a:lstStyle/>
                  <a:p>
                    <a:r>
                      <a:rPr lang="en-US" sz="1000" dirty="0"/>
                      <a:t>Broadcast Identify Query (0xFFFF)</a:t>
                    </a:r>
                  </a:p>
                </p:txBody>
              </p:sp>
              <p:sp>
                <p:nvSpPr>
                  <p:cNvPr id="33" name="Rectangle 32">
                    <a:extLst>
                      <a:ext uri="{FF2B5EF4-FFF2-40B4-BE49-F238E27FC236}">
                        <a16:creationId xmlns:a16="http://schemas.microsoft.com/office/drawing/2014/main" id="{9F554D30-95D1-4BBB-A039-BE4A1FEB6D66}"/>
                      </a:ext>
                    </a:extLst>
                  </p:cNvPr>
                  <p:cNvSpPr/>
                  <p:nvPr/>
                </p:nvSpPr>
                <p:spPr>
                  <a:xfrm>
                    <a:off x="5709438" y="3021294"/>
                    <a:ext cx="1460657" cy="246222"/>
                  </a:xfrm>
                  <a:prstGeom prst="rect">
                    <a:avLst/>
                  </a:prstGeom>
                </p:spPr>
                <p:txBody>
                  <a:bodyPr wrap="none">
                    <a:spAutoFit/>
                  </a:bodyPr>
                  <a:lstStyle/>
                  <a:p>
                    <a:r>
                      <a:rPr lang="en-US" sz="1000" dirty="0"/>
                      <a:t>Identify Query Response</a:t>
                    </a:r>
                  </a:p>
                </p:txBody>
              </p:sp>
              <p:sp>
                <p:nvSpPr>
                  <p:cNvPr id="34" name="Rectangle 33">
                    <a:extLst>
                      <a:ext uri="{FF2B5EF4-FFF2-40B4-BE49-F238E27FC236}">
                        <a16:creationId xmlns:a16="http://schemas.microsoft.com/office/drawing/2014/main" id="{1C37CF4C-1849-4874-A6FB-932417913882}"/>
                      </a:ext>
                    </a:extLst>
                  </p:cNvPr>
                  <p:cNvSpPr/>
                  <p:nvPr/>
                </p:nvSpPr>
                <p:spPr>
                  <a:xfrm>
                    <a:off x="5766628" y="3708499"/>
                    <a:ext cx="2194557" cy="289611"/>
                  </a:xfrm>
                  <a:prstGeom prst="rect">
                    <a:avLst/>
                  </a:prstGeom>
                </p:spPr>
                <p:txBody>
                  <a:bodyPr wrap="square">
                    <a:spAutoFit/>
                  </a:bodyPr>
                  <a:lstStyle/>
                  <a:p>
                    <a:r>
                      <a:rPr lang="en-US" sz="1000" dirty="0"/>
                      <a:t>IEEE Address Request</a:t>
                    </a:r>
                  </a:p>
                </p:txBody>
              </p:sp>
              <p:sp>
                <p:nvSpPr>
                  <p:cNvPr id="35" name="Rectangle 34">
                    <a:extLst>
                      <a:ext uri="{FF2B5EF4-FFF2-40B4-BE49-F238E27FC236}">
                        <a16:creationId xmlns:a16="http://schemas.microsoft.com/office/drawing/2014/main" id="{E8647045-BA0D-4A3E-9AE8-690E9CED239A}"/>
                      </a:ext>
                    </a:extLst>
                  </p:cNvPr>
                  <p:cNvSpPr/>
                  <p:nvPr/>
                </p:nvSpPr>
                <p:spPr>
                  <a:xfrm>
                    <a:off x="5774249" y="3929205"/>
                    <a:ext cx="1377300" cy="246222"/>
                  </a:xfrm>
                  <a:prstGeom prst="rect">
                    <a:avLst/>
                  </a:prstGeom>
                </p:spPr>
                <p:txBody>
                  <a:bodyPr wrap="none">
                    <a:spAutoFit/>
                  </a:bodyPr>
                  <a:lstStyle/>
                  <a:p>
                    <a:r>
                      <a:rPr lang="en-US" sz="1000" dirty="0"/>
                      <a:t>IEEE Address Response</a:t>
                    </a:r>
                  </a:p>
                </p:txBody>
              </p:sp>
              <p:sp>
                <p:nvSpPr>
                  <p:cNvPr id="36" name="Rectangle 35">
                    <a:extLst>
                      <a:ext uri="{FF2B5EF4-FFF2-40B4-BE49-F238E27FC236}">
                        <a16:creationId xmlns:a16="http://schemas.microsoft.com/office/drawing/2014/main" id="{7F63E287-4FDD-40BD-BE34-7EB5A1600293}"/>
                      </a:ext>
                    </a:extLst>
                  </p:cNvPr>
                  <p:cNvSpPr/>
                  <p:nvPr/>
                </p:nvSpPr>
                <p:spPr>
                  <a:xfrm>
                    <a:off x="5775808" y="4656056"/>
                    <a:ext cx="1561646" cy="246222"/>
                  </a:xfrm>
                  <a:prstGeom prst="rect">
                    <a:avLst/>
                  </a:prstGeom>
                </p:spPr>
                <p:txBody>
                  <a:bodyPr wrap="none">
                    <a:spAutoFit/>
                  </a:bodyPr>
                  <a:lstStyle/>
                  <a:p>
                    <a:r>
                      <a:rPr lang="en-US" sz="1000" dirty="0"/>
                      <a:t>Simple Descriptor Request</a:t>
                    </a:r>
                  </a:p>
                </p:txBody>
              </p:sp>
              <p:sp>
                <p:nvSpPr>
                  <p:cNvPr id="37" name="Rectangle 36">
                    <a:extLst>
                      <a:ext uri="{FF2B5EF4-FFF2-40B4-BE49-F238E27FC236}">
                        <a16:creationId xmlns:a16="http://schemas.microsoft.com/office/drawing/2014/main" id="{DF5CEF48-BFF3-46FF-B9A4-3F0C407825A0}"/>
                      </a:ext>
                    </a:extLst>
                  </p:cNvPr>
                  <p:cNvSpPr/>
                  <p:nvPr/>
                </p:nvSpPr>
                <p:spPr>
                  <a:xfrm>
                    <a:off x="5766103" y="4909354"/>
                    <a:ext cx="1635384" cy="246222"/>
                  </a:xfrm>
                  <a:prstGeom prst="rect">
                    <a:avLst/>
                  </a:prstGeom>
                </p:spPr>
                <p:txBody>
                  <a:bodyPr wrap="none">
                    <a:spAutoFit/>
                  </a:bodyPr>
                  <a:lstStyle/>
                  <a:p>
                    <a:r>
                      <a:rPr lang="en-US" sz="1000" dirty="0"/>
                      <a:t>Simple Descriptor Response</a:t>
                    </a:r>
                  </a:p>
                </p:txBody>
              </p:sp>
            </p:grpSp>
          </p:grpSp>
          <p:sp>
            <p:nvSpPr>
              <p:cNvPr id="23" name="Rectangle 22">
                <a:extLst>
                  <a:ext uri="{FF2B5EF4-FFF2-40B4-BE49-F238E27FC236}">
                    <a16:creationId xmlns:a16="http://schemas.microsoft.com/office/drawing/2014/main" id="{4790EB2E-9208-456D-A1D4-AFFA84191633}"/>
                  </a:ext>
                </a:extLst>
              </p:cNvPr>
              <p:cNvSpPr/>
              <p:nvPr/>
            </p:nvSpPr>
            <p:spPr>
              <a:xfrm>
                <a:off x="3455696" y="5299590"/>
                <a:ext cx="1090363" cy="246222"/>
              </a:xfrm>
              <a:prstGeom prst="rect">
                <a:avLst/>
              </a:prstGeom>
            </p:spPr>
            <p:txBody>
              <a:bodyPr wrap="none">
                <a:spAutoFit/>
              </a:bodyPr>
              <a:lstStyle/>
              <a:p>
                <a:r>
                  <a:rPr lang="en-US" sz="1000" dirty="0"/>
                  <a:t>Clusters matched</a:t>
                </a:r>
              </a:p>
            </p:txBody>
          </p:sp>
          <p:cxnSp>
            <p:nvCxnSpPr>
              <p:cNvPr id="24" name="Straight Arrow Connector 23">
                <a:extLst>
                  <a:ext uri="{FF2B5EF4-FFF2-40B4-BE49-F238E27FC236}">
                    <a16:creationId xmlns:a16="http://schemas.microsoft.com/office/drawing/2014/main" id="{4E9AF1AE-97C8-4B9A-8AC7-DFA714837E25}"/>
                  </a:ext>
                </a:extLst>
              </p:cNvPr>
              <p:cNvCxnSpPr>
                <a:cxnSpLocks/>
              </p:cNvCxnSpPr>
              <p:nvPr/>
            </p:nvCxnSpPr>
            <p:spPr>
              <a:xfrm>
                <a:off x="4929678" y="5472581"/>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02E62D8F-8581-4CDD-866B-2C1B93DF3A9E}"/>
                </a:ext>
              </a:extLst>
            </p:cNvPr>
            <p:cNvSpPr/>
            <p:nvPr/>
          </p:nvSpPr>
          <p:spPr>
            <a:xfrm>
              <a:off x="9339334" y="1534118"/>
              <a:ext cx="974069" cy="493191"/>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grpSp>
      <p:sp>
        <p:nvSpPr>
          <p:cNvPr id="38" name="Rectangle 37">
            <a:extLst>
              <a:ext uri="{FF2B5EF4-FFF2-40B4-BE49-F238E27FC236}">
                <a16:creationId xmlns:a16="http://schemas.microsoft.com/office/drawing/2014/main" id="{160477F8-A967-49B5-A9F0-243F5173F354}"/>
              </a:ext>
            </a:extLst>
          </p:cNvPr>
          <p:cNvSpPr/>
          <p:nvPr/>
        </p:nvSpPr>
        <p:spPr>
          <a:xfrm>
            <a:off x="9339333" y="1537738"/>
            <a:ext cx="974067" cy="493191"/>
          </a:xfrm>
          <a:prstGeom prst="rect">
            <a:avLst/>
          </a:prstGeom>
          <a:solidFill>
            <a:srgbClr val="FFC000"/>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spTree>
    <p:extLst>
      <p:ext uri="{BB962C8B-B14F-4D97-AF65-F5344CB8AC3E}">
        <p14:creationId xmlns:p14="http://schemas.microsoft.com/office/powerpoint/2010/main" val="118559944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58524D-4063-4E21-98C6-FF896E4D3B78}"/>
              </a:ext>
            </a:extLst>
          </p:cNvPr>
          <p:cNvSpPr>
            <a:spLocks noGrp="1"/>
          </p:cNvSpPr>
          <p:nvPr>
            <p:ph idx="10"/>
          </p:nvPr>
        </p:nvSpPr>
        <p:spPr>
          <a:xfrm>
            <a:off x="679451" y="1143000"/>
            <a:ext cx="5416550" cy="5029200"/>
          </a:xfrm>
        </p:spPr>
        <p:txBody>
          <a:bodyPr/>
          <a:lstStyle/>
          <a:p>
            <a:r>
              <a:rPr lang="en-US" dirty="0"/>
              <a:t>Finding &amp; Binding initiator</a:t>
            </a:r>
          </a:p>
          <a:p>
            <a:pPr lvl="1"/>
            <a:r>
              <a:rPr lang="en-US" dirty="0"/>
              <a:t>Broadcast identify query</a:t>
            </a:r>
          </a:p>
          <a:p>
            <a:pPr lvl="1"/>
            <a:r>
              <a:rPr lang="en-US" dirty="0"/>
              <a:t>Identify query responses received</a:t>
            </a:r>
          </a:p>
          <a:p>
            <a:pPr lvl="1"/>
            <a:r>
              <a:rPr lang="en-US" altLang="zh-CN" dirty="0"/>
              <a:t>Send </a:t>
            </a:r>
            <a:r>
              <a:rPr lang="en-US" dirty="0"/>
              <a:t>simple descriptor request</a:t>
            </a:r>
          </a:p>
          <a:p>
            <a:pPr lvl="1"/>
            <a:r>
              <a:rPr lang="en-US" dirty="0"/>
              <a:t>Binding table is created for matched clusters</a:t>
            </a:r>
          </a:p>
          <a:p>
            <a:endParaRPr lang="en-US" dirty="0"/>
          </a:p>
          <a:p>
            <a:r>
              <a:rPr lang="en-US" dirty="0"/>
              <a:t>Plugin in </a:t>
            </a:r>
            <a:r>
              <a:rPr lang="en-US" dirty="0" err="1"/>
              <a:t>Appbuilder</a:t>
            </a:r>
            <a:endParaRPr lang="en-US" dirty="0"/>
          </a:p>
        </p:txBody>
      </p:sp>
      <p:sp>
        <p:nvSpPr>
          <p:cNvPr id="3" name="Title 2">
            <a:extLst>
              <a:ext uri="{FF2B5EF4-FFF2-40B4-BE49-F238E27FC236}">
                <a16:creationId xmlns:a16="http://schemas.microsoft.com/office/drawing/2014/main" id="{FD42873F-F643-4BF3-9744-FC1DC493173F}"/>
              </a:ext>
            </a:extLst>
          </p:cNvPr>
          <p:cNvSpPr>
            <a:spLocks noGrp="1"/>
          </p:cNvSpPr>
          <p:nvPr>
            <p:ph type="title"/>
          </p:nvPr>
        </p:nvSpPr>
        <p:spPr/>
        <p:txBody>
          <a:bodyPr/>
          <a:lstStyle/>
          <a:p>
            <a:r>
              <a:rPr lang="en-US" b="1" dirty="0"/>
              <a:t>Finding &amp; binding procedure for an initiator endpoint </a:t>
            </a:r>
          </a:p>
        </p:txBody>
      </p:sp>
      <p:sp>
        <p:nvSpPr>
          <p:cNvPr id="4" name="Footer Placeholder 3">
            <a:extLst>
              <a:ext uri="{FF2B5EF4-FFF2-40B4-BE49-F238E27FC236}">
                <a16:creationId xmlns:a16="http://schemas.microsoft.com/office/drawing/2014/main" id="{8B5B1386-BC59-4D76-BD99-A38C8F8161BA}"/>
              </a:ext>
            </a:extLst>
          </p:cNvPr>
          <p:cNvSpPr>
            <a:spLocks noGrp="1"/>
          </p:cNvSpPr>
          <p:nvPr>
            <p:ph type="ftr" sz="quarter" idx="11"/>
          </p:nvPr>
        </p:nvSpPr>
        <p:spPr/>
        <p:txBody>
          <a:bodyPr/>
          <a:lstStyle/>
          <a:p>
            <a:r>
              <a:rPr lang="en-US" dirty="0"/>
              <a:t>Silicon Labs Confidential</a:t>
            </a:r>
          </a:p>
        </p:txBody>
      </p:sp>
      <p:sp>
        <p:nvSpPr>
          <p:cNvPr id="5" name="Slide Number Placeholder 4">
            <a:extLst>
              <a:ext uri="{FF2B5EF4-FFF2-40B4-BE49-F238E27FC236}">
                <a16:creationId xmlns:a16="http://schemas.microsoft.com/office/drawing/2014/main" id="{33E86782-D038-4E6D-A12D-AF7423B98143}"/>
              </a:ext>
            </a:extLst>
          </p:cNvPr>
          <p:cNvSpPr>
            <a:spLocks noGrp="1"/>
          </p:cNvSpPr>
          <p:nvPr>
            <p:ph type="sldNum" sz="quarter" idx="12"/>
          </p:nvPr>
        </p:nvSpPr>
        <p:spPr/>
        <p:txBody>
          <a:bodyPr/>
          <a:lstStyle/>
          <a:p>
            <a:fld id="{29A7BD92-6AE5-CF43-B276-274952F2BFB4}" type="slidenum">
              <a:rPr lang="en-US" smtClean="0"/>
              <a:pPr/>
              <a:t>18</a:t>
            </a:fld>
            <a:endParaRPr lang="en-US" dirty="0"/>
          </a:p>
        </p:txBody>
      </p:sp>
      <p:pic>
        <p:nvPicPr>
          <p:cNvPr id="6" name="Picture 5">
            <a:extLst>
              <a:ext uri="{FF2B5EF4-FFF2-40B4-BE49-F238E27FC236}">
                <a16:creationId xmlns:a16="http://schemas.microsoft.com/office/drawing/2014/main" id="{ABBE07AC-C95F-4418-865A-EBE6AE01C7A5}"/>
              </a:ext>
            </a:extLst>
          </p:cNvPr>
          <p:cNvPicPr>
            <a:picLocks noChangeAspect="1"/>
          </p:cNvPicPr>
          <p:nvPr/>
        </p:nvPicPr>
        <p:blipFill>
          <a:blip r:embed="rId3"/>
          <a:stretch>
            <a:fillRect/>
          </a:stretch>
        </p:blipFill>
        <p:spPr>
          <a:xfrm>
            <a:off x="780352" y="3888052"/>
            <a:ext cx="4792250" cy="2223919"/>
          </a:xfrm>
          <a:prstGeom prst="rect">
            <a:avLst/>
          </a:prstGeom>
        </p:spPr>
      </p:pic>
      <p:grpSp>
        <p:nvGrpSpPr>
          <p:cNvPr id="36" name="Group 35">
            <a:extLst>
              <a:ext uri="{FF2B5EF4-FFF2-40B4-BE49-F238E27FC236}">
                <a16:creationId xmlns:a16="http://schemas.microsoft.com/office/drawing/2014/main" id="{E3948131-DCCB-4C16-B74A-315F18CB439A}"/>
              </a:ext>
            </a:extLst>
          </p:cNvPr>
          <p:cNvGrpSpPr/>
          <p:nvPr/>
        </p:nvGrpSpPr>
        <p:grpSpPr>
          <a:xfrm>
            <a:off x="5811868" y="1534118"/>
            <a:ext cx="6052746" cy="3786143"/>
            <a:chOff x="5811868" y="1534118"/>
            <a:chExt cx="6052746" cy="3786143"/>
          </a:xfrm>
        </p:grpSpPr>
        <p:grpSp>
          <p:nvGrpSpPr>
            <p:cNvPr id="8" name="Group 7">
              <a:extLst>
                <a:ext uri="{FF2B5EF4-FFF2-40B4-BE49-F238E27FC236}">
                  <a16:creationId xmlns:a16="http://schemas.microsoft.com/office/drawing/2014/main" id="{A40B5FB0-3E80-4991-AF68-0D2D24E60E37}"/>
                </a:ext>
              </a:extLst>
            </p:cNvPr>
            <p:cNvGrpSpPr/>
            <p:nvPr/>
          </p:nvGrpSpPr>
          <p:grpSpPr>
            <a:xfrm>
              <a:off x="5811868" y="1537738"/>
              <a:ext cx="6052746" cy="3782523"/>
              <a:chOff x="2636465" y="1410928"/>
              <a:chExt cx="8699840" cy="4449098"/>
            </a:xfrm>
          </p:grpSpPr>
          <p:sp>
            <p:nvSpPr>
              <p:cNvPr id="9" name="Rectangle 8">
                <a:extLst>
                  <a:ext uri="{FF2B5EF4-FFF2-40B4-BE49-F238E27FC236}">
                    <a16:creationId xmlns:a16="http://schemas.microsoft.com/office/drawing/2014/main" id="{EF2174DA-3F3E-4EFE-9222-03ADABBDA6FF}"/>
                  </a:ext>
                </a:extLst>
              </p:cNvPr>
              <p:cNvSpPr/>
              <p:nvPr/>
            </p:nvSpPr>
            <p:spPr>
              <a:xfrm>
                <a:off x="4713952" y="1410928"/>
                <a:ext cx="1400066" cy="580104"/>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cxnSp>
            <p:nvCxnSpPr>
              <p:cNvPr id="11" name="Straight Connector 10">
                <a:extLst>
                  <a:ext uri="{FF2B5EF4-FFF2-40B4-BE49-F238E27FC236}">
                    <a16:creationId xmlns:a16="http://schemas.microsoft.com/office/drawing/2014/main" id="{E1B87E1F-F248-4FC8-9E0A-B86DB2DC27F4}"/>
                  </a:ext>
                </a:extLst>
              </p:cNvPr>
              <p:cNvCxnSpPr>
                <a:cxnSpLocks/>
              </p:cNvCxnSpPr>
              <p:nvPr/>
            </p:nvCxnSpPr>
            <p:spPr>
              <a:xfrm>
                <a:off x="5331779" y="2000762"/>
                <a:ext cx="0" cy="385926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1B8B5F-53DC-41D4-833B-964FFF39AB18}"/>
                  </a:ext>
                </a:extLst>
              </p:cNvPr>
              <p:cNvCxnSpPr>
                <a:cxnSpLocks/>
              </p:cNvCxnSpPr>
              <p:nvPr/>
            </p:nvCxnSpPr>
            <p:spPr>
              <a:xfrm>
                <a:off x="8406657" y="2000763"/>
                <a:ext cx="0" cy="385926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9FA2BD3-4F8C-494B-B47B-1AE957112DB9}"/>
                  </a:ext>
                </a:extLst>
              </p:cNvPr>
              <p:cNvSpPr/>
              <p:nvPr/>
            </p:nvSpPr>
            <p:spPr>
              <a:xfrm>
                <a:off x="8796085" y="2135785"/>
                <a:ext cx="2540220" cy="289611"/>
              </a:xfrm>
              <a:prstGeom prst="rect">
                <a:avLst/>
              </a:prstGeom>
            </p:spPr>
            <p:txBody>
              <a:bodyPr wrap="square">
                <a:spAutoFit/>
              </a:bodyPr>
              <a:lstStyle/>
              <a:p>
                <a:r>
                  <a:rPr lang="en-US" sz="1000" dirty="0"/>
                  <a:t>Find and Bind target start</a:t>
                </a:r>
                <a:endParaRPr lang="en-US" altLang="zh-CN" sz="1000" dirty="0"/>
              </a:p>
            </p:txBody>
          </p:sp>
          <p:sp>
            <p:nvSpPr>
              <p:cNvPr id="14" name="Rectangle 13">
                <a:extLst>
                  <a:ext uri="{FF2B5EF4-FFF2-40B4-BE49-F238E27FC236}">
                    <a16:creationId xmlns:a16="http://schemas.microsoft.com/office/drawing/2014/main" id="{D4F4D564-425E-4A00-A6AD-B22EA59CB8D5}"/>
                  </a:ext>
                </a:extLst>
              </p:cNvPr>
              <p:cNvSpPr/>
              <p:nvPr/>
            </p:nvSpPr>
            <p:spPr>
              <a:xfrm>
                <a:off x="3339572" y="2661254"/>
                <a:ext cx="1675510" cy="289611"/>
              </a:xfrm>
              <a:prstGeom prst="rect">
                <a:avLst/>
              </a:prstGeom>
            </p:spPr>
            <p:txBody>
              <a:bodyPr wrap="none">
                <a:spAutoFit/>
              </a:bodyPr>
              <a:lstStyle/>
              <a:p>
                <a:r>
                  <a:rPr lang="en-US" sz="1000" dirty="0"/>
                  <a:t>Find and Bind start</a:t>
                </a:r>
              </a:p>
            </p:txBody>
          </p:sp>
          <p:cxnSp>
            <p:nvCxnSpPr>
              <p:cNvPr id="15" name="Straight Arrow Connector 14">
                <a:extLst>
                  <a:ext uri="{FF2B5EF4-FFF2-40B4-BE49-F238E27FC236}">
                    <a16:creationId xmlns:a16="http://schemas.microsoft.com/office/drawing/2014/main" id="{7567152D-9FD9-420A-955D-C1AAE8C193D2}"/>
                  </a:ext>
                </a:extLst>
              </p:cNvPr>
              <p:cNvCxnSpPr>
                <a:cxnSpLocks/>
              </p:cNvCxnSpPr>
              <p:nvPr/>
            </p:nvCxnSpPr>
            <p:spPr>
              <a:xfrm flipH="1">
                <a:off x="8406658" y="2280591"/>
                <a:ext cx="42492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2F8D97-9687-4E7D-97AC-0D346E53D5B9}"/>
                  </a:ext>
                </a:extLst>
              </p:cNvPr>
              <p:cNvCxnSpPr>
                <a:cxnSpLocks/>
              </p:cNvCxnSpPr>
              <p:nvPr/>
            </p:nvCxnSpPr>
            <p:spPr>
              <a:xfrm>
                <a:off x="4937299" y="2817295"/>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32038A-865A-44EC-B78D-0F973D32ADA3}"/>
                  </a:ext>
                </a:extLst>
              </p:cNvPr>
              <p:cNvCxnSpPr>
                <a:cxnSpLocks/>
              </p:cNvCxnSpPr>
              <p:nvPr/>
            </p:nvCxnSpPr>
            <p:spPr>
              <a:xfrm>
                <a:off x="4929679" y="5712387"/>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88FCE63-820A-4AB1-9EE7-BFB1BA880C9E}"/>
                  </a:ext>
                </a:extLst>
              </p:cNvPr>
              <p:cNvSpPr/>
              <p:nvPr/>
            </p:nvSpPr>
            <p:spPr>
              <a:xfrm>
                <a:off x="2636465" y="5565927"/>
                <a:ext cx="1672253" cy="246222"/>
              </a:xfrm>
              <a:prstGeom prst="rect">
                <a:avLst/>
              </a:prstGeom>
            </p:spPr>
            <p:txBody>
              <a:bodyPr wrap="none">
                <a:spAutoFit/>
              </a:bodyPr>
              <a:lstStyle/>
              <a:p>
                <a:r>
                  <a:rPr lang="en-US" sz="1000" dirty="0"/>
                  <a:t>Create entry in binding table</a:t>
                </a:r>
              </a:p>
            </p:txBody>
          </p:sp>
          <p:grpSp>
            <p:nvGrpSpPr>
              <p:cNvPr id="19" name="Group 18">
                <a:extLst>
                  <a:ext uri="{FF2B5EF4-FFF2-40B4-BE49-F238E27FC236}">
                    <a16:creationId xmlns:a16="http://schemas.microsoft.com/office/drawing/2014/main" id="{C069C561-F482-4E2A-9295-497E51F895EC}"/>
                  </a:ext>
                </a:extLst>
              </p:cNvPr>
              <p:cNvGrpSpPr/>
              <p:nvPr/>
            </p:nvGrpSpPr>
            <p:grpSpPr>
              <a:xfrm>
                <a:off x="5327981" y="2761024"/>
                <a:ext cx="3078678" cy="2405771"/>
                <a:chOff x="5327981" y="2761024"/>
                <a:chExt cx="3078678" cy="2405771"/>
              </a:xfrm>
            </p:grpSpPr>
            <p:cxnSp>
              <p:nvCxnSpPr>
                <p:cNvPr id="22" name="Straight Arrow Connector 21">
                  <a:extLst>
                    <a:ext uri="{FF2B5EF4-FFF2-40B4-BE49-F238E27FC236}">
                      <a16:creationId xmlns:a16="http://schemas.microsoft.com/office/drawing/2014/main" id="{28B8F8D2-479D-4CF6-B209-80517EBC541D}"/>
                    </a:ext>
                  </a:extLst>
                </p:cNvPr>
                <p:cNvCxnSpPr>
                  <a:cxnSpLocks/>
                </p:cNvCxnSpPr>
                <p:nvPr/>
              </p:nvCxnSpPr>
              <p:spPr>
                <a:xfrm>
                  <a:off x="5335601" y="3048435"/>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56DC98B-CCDB-4ADC-8CE2-94A8694D411C}"/>
                    </a:ext>
                  </a:extLst>
                </p:cNvPr>
                <p:cNvCxnSpPr>
                  <a:cxnSpLocks/>
                </p:cNvCxnSpPr>
                <p:nvPr/>
              </p:nvCxnSpPr>
              <p:spPr>
                <a:xfrm flipH="1">
                  <a:off x="5327982" y="3284655"/>
                  <a:ext cx="307867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35794C-EFC5-4388-9604-B2B18D7DF687}"/>
                    </a:ext>
                  </a:extLst>
                </p:cNvPr>
                <p:cNvCxnSpPr>
                  <a:cxnSpLocks/>
                </p:cNvCxnSpPr>
                <p:nvPr/>
              </p:nvCxnSpPr>
              <p:spPr>
                <a:xfrm>
                  <a:off x="5335601" y="3961607"/>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8FD44C-205C-4A6C-A868-B25A2C3172E0}"/>
                    </a:ext>
                  </a:extLst>
                </p:cNvPr>
                <p:cNvCxnSpPr>
                  <a:cxnSpLocks/>
                </p:cNvCxnSpPr>
                <p:nvPr/>
              </p:nvCxnSpPr>
              <p:spPr>
                <a:xfrm flipH="1">
                  <a:off x="5335601" y="4197827"/>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994CBB-1241-4248-B30F-9A9D29279F13}"/>
                    </a:ext>
                  </a:extLst>
                </p:cNvPr>
                <p:cNvCxnSpPr>
                  <a:cxnSpLocks/>
                </p:cNvCxnSpPr>
                <p:nvPr/>
              </p:nvCxnSpPr>
              <p:spPr>
                <a:xfrm>
                  <a:off x="5335601" y="4930575"/>
                  <a:ext cx="306343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B5D336-E329-4E59-8E99-46C5379D44F4}"/>
                    </a:ext>
                  </a:extLst>
                </p:cNvPr>
                <p:cNvCxnSpPr>
                  <a:cxnSpLocks/>
                </p:cNvCxnSpPr>
                <p:nvPr/>
              </p:nvCxnSpPr>
              <p:spPr>
                <a:xfrm flipH="1">
                  <a:off x="5327981" y="5166795"/>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CCFF6CD-4663-482F-98DC-7C75EC6CAEC8}"/>
                    </a:ext>
                  </a:extLst>
                </p:cNvPr>
                <p:cNvGrpSpPr/>
                <p:nvPr/>
              </p:nvGrpSpPr>
              <p:grpSpPr>
                <a:xfrm>
                  <a:off x="5640860" y="2761024"/>
                  <a:ext cx="2259365" cy="2394552"/>
                  <a:chOff x="5701820" y="2761024"/>
                  <a:chExt cx="2259365" cy="2394552"/>
                </a:xfrm>
              </p:grpSpPr>
              <p:sp>
                <p:nvSpPr>
                  <p:cNvPr id="29" name="Rectangle 28">
                    <a:extLst>
                      <a:ext uri="{FF2B5EF4-FFF2-40B4-BE49-F238E27FC236}">
                        <a16:creationId xmlns:a16="http://schemas.microsoft.com/office/drawing/2014/main" id="{66143901-1A15-4A98-8DEC-DF815EA0C948}"/>
                      </a:ext>
                    </a:extLst>
                  </p:cNvPr>
                  <p:cNvSpPr/>
                  <p:nvPr/>
                </p:nvSpPr>
                <p:spPr>
                  <a:xfrm>
                    <a:off x="5701820" y="2761024"/>
                    <a:ext cx="1946366" cy="246222"/>
                  </a:xfrm>
                  <a:prstGeom prst="rect">
                    <a:avLst/>
                  </a:prstGeom>
                </p:spPr>
                <p:txBody>
                  <a:bodyPr wrap="none">
                    <a:spAutoFit/>
                  </a:bodyPr>
                  <a:lstStyle/>
                  <a:p>
                    <a:r>
                      <a:rPr lang="en-US" sz="1000" dirty="0"/>
                      <a:t>Broadcast Identify Query (0xFFFF)</a:t>
                    </a:r>
                  </a:p>
                </p:txBody>
              </p:sp>
              <p:sp>
                <p:nvSpPr>
                  <p:cNvPr id="30" name="Rectangle 29">
                    <a:extLst>
                      <a:ext uri="{FF2B5EF4-FFF2-40B4-BE49-F238E27FC236}">
                        <a16:creationId xmlns:a16="http://schemas.microsoft.com/office/drawing/2014/main" id="{55BC3C43-E730-4164-9FAE-7FA66371D42F}"/>
                      </a:ext>
                    </a:extLst>
                  </p:cNvPr>
                  <p:cNvSpPr/>
                  <p:nvPr/>
                </p:nvSpPr>
                <p:spPr>
                  <a:xfrm>
                    <a:off x="5709438" y="3021294"/>
                    <a:ext cx="1460657" cy="246222"/>
                  </a:xfrm>
                  <a:prstGeom prst="rect">
                    <a:avLst/>
                  </a:prstGeom>
                </p:spPr>
                <p:txBody>
                  <a:bodyPr wrap="none">
                    <a:spAutoFit/>
                  </a:bodyPr>
                  <a:lstStyle/>
                  <a:p>
                    <a:r>
                      <a:rPr lang="en-US" sz="1000" dirty="0"/>
                      <a:t>Identify Query Response</a:t>
                    </a:r>
                  </a:p>
                </p:txBody>
              </p:sp>
              <p:sp>
                <p:nvSpPr>
                  <p:cNvPr id="31" name="Rectangle 30">
                    <a:extLst>
                      <a:ext uri="{FF2B5EF4-FFF2-40B4-BE49-F238E27FC236}">
                        <a16:creationId xmlns:a16="http://schemas.microsoft.com/office/drawing/2014/main" id="{6DA7A062-8A45-48D6-9D13-70F93295E40A}"/>
                      </a:ext>
                    </a:extLst>
                  </p:cNvPr>
                  <p:cNvSpPr/>
                  <p:nvPr/>
                </p:nvSpPr>
                <p:spPr>
                  <a:xfrm>
                    <a:off x="5766628" y="3708499"/>
                    <a:ext cx="2194557" cy="289611"/>
                  </a:xfrm>
                  <a:prstGeom prst="rect">
                    <a:avLst/>
                  </a:prstGeom>
                </p:spPr>
                <p:txBody>
                  <a:bodyPr wrap="square">
                    <a:spAutoFit/>
                  </a:bodyPr>
                  <a:lstStyle/>
                  <a:p>
                    <a:r>
                      <a:rPr lang="en-US" sz="1000" dirty="0"/>
                      <a:t>IEEE Address Request</a:t>
                    </a:r>
                  </a:p>
                </p:txBody>
              </p:sp>
              <p:sp>
                <p:nvSpPr>
                  <p:cNvPr id="32" name="Rectangle 31">
                    <a:extLst>
                      <a:ext uri="{FF2B5EF4-FFF2-40B4-BE49-F238E27FC236}">
                        <a16:creationId xmlns:a16="http://schemas.microsoft.com/office/drawing/2014/main" id="{B1DE1D5F-CE7C-4F55-A422-B17912166196}"/>
                      </a:ext>
                    </a:extLst>
                  </p:cNvPr>
                  <p:cNvSpPr/>
                  <p:nvPr/>
                </p:nvSpPr>
                <p:spPr>
                  <a:xfrm>
                    <a:off x="5774249" y="3929205"/>
                    <a:ext cx="1377300" cy="246222"/>
                  </a:xfrm>
                  <a:prstGeom prst="rect">
                    <a:avLst/>
                  </a:prstGeom>
                </p:spPr>
                <p:txBody>
                  <a:bodyPr wrap="none">
                    <a:spAutoFit/>
                  </a:bodyPr>
                  <a:lstStyle/>
                  <a:p>
                    <a:r>
                      <a:rPr lang="en-US" sz="1000" dirty="0"/>
                      <a:t>IEEE Address Response</a:t>
                    </a:r>
                  </a:p>
                </p:txBody>
              </p:sp>
              <p:sp>
                <p:nvSpPr>
                  <p:cNvPr id="33" name="Rectangle 32">
                    <a:extLst>
                      <a:ext uri="{FF2B5EF4-FFF2-40B4-BE49-F238E27FC236}">
                        <a16:creationId xmlns:a16="http://schemas.microsoft.com/office/drawing/2014/main" id="{43396DDE-845B-49F7-9F5B-3197265EB7A8}"/>
                      </a:ext>
                    </a:extLst>
                  </p:cNvPr>
                  <p:cNvSpPr/>
                  <p:nvPr/>
                </p:nvSpPr>
                <p:spPr>
                  <a:xfrm>
                    <a:off x="5775808" y="4656056"/>
                    <a:ext cx="1561646" cy="246222"/>
                  </a:xfrm>
                  <a:prstGeom prst="rect">
                    <a:avLst/>
                  </a:prstGeom>
                </p:spPr>
                <p:txBody>
                  <a:bodyPr wrap="none">
                    <a:spAutoFit/>
                  </a:bodyPr>
                  <a:lstStyle/>
                  <a:p>
                    <a:r>
                      <a:rPr lang="en-US" sz="1000" dirty="0"/>
                      <a:t>Simple Descriptor Request</a:t>
                    </a:r>
                  </a:p>
                </p:txBody>
              </p:sp>
              <p:sp>
                <p:nvSpPr>
                  <p:cNvPr id="34" name="Rectangle 33">
                    <a:extLst>
                      <a:ext uri="{FF2B5EF4-FFF2-40B4-BE49-F238E27FC236}">
                        <a16:creationId xmlns:a16="http://schemas.microsoft.com/office/drawing/2014/main" id="{17DA147C-B735-4794-9028-5C8A7098F191}"/>
                      </a:ext>
                    </a:extLst>
                  </p:cNvPr>
                  <p:cNvSpPr/>
                  <p:nvPr/>
                </p:nvSpPr>
                <p:spPr>
                  <a:xfrm>
                    <a:off x="5766103" y="4909354"/>
                    <a:ext cx="1635384" cy="246222"/>
                  </a:xfrm>
                  <a:prstGeom prst="rect">
                    <a:avLst/>
                  </a:prstGeom>
                </p:spPr>
                <p:txBody>
                  <a:bodyPr wrap="none">
                    <a:spAutoFit/>
                  </a:bodyPr>
                  <a:lstStyle/>
                  <a:p>
                    <a:r>
                      <a:rPr lang="en-US" sz="1000" dirty="0"/>
                      <a:t>Simple Descriptor Response</a:t>
                    </a:r>
                  </a:p>
                </p:txBody>
              </p:sp>
            </p:grpSp>
          </p:grpSp>
          <p:sp>
            <p:nvSpPr>
              <p:cNvPr id="20" name="Rectangle 19">
                <a:extLst>
                  <a:ext uri="{FF2B5EF4-FFF2-40B4-BE49-F238E27FC236}">
                    <a16:creationId xmlns:a16="http://schemas.microsoft.com/office/drawing/2014/main" id="{1571AF8F-BD45-4D58-BBB0-912220FABB61}"/>
                  </a:ext>
                </a:extLst>
              </p:cNvPr>
              <p:cNvSpPr/>
              <p:nvPr/>
            </p:nvSpPr>
            <p:spPr>
              <a:xfrm>
                <a:off x="3455696" y="5299590"/>
                <a:ext cx="1090363" cy="246222"/>
              </a:xfrm>
              <a:prstGeom prst="rect">
                <a:avLst/>
              </a:prstGeom>
            </p:spPr>
            <p:txBody>
              <a:bodyPr wrap="none">
                <a:spAutoFit/>
              </a:bodyPr>
              <a:lstStyle/>
              <a:p>
                <a:r>
                  <a:rPr lang="en-US" sz="1000" dirty="0"/>
                  <a:t>Clusters matched</a:t>
                </a:r>
              </a:p>
            </p:txBody>
          </p:sp>
          <p:cxnSp>
            <p:nvCxnSpPr>
              <p:cNvPr id="21" name="Straight Arrow Connector 20">
                <a:extLst>
                  <a:ext uri="{FF2B5EF4-FFF2-40B4-BE49-F238E27FC236}">
                    <a16:creationId xmlns:a16="http://schemas.microsoft.com/office/drawing/2014/main" id="{45EC3E37-BA9E-4E95-9920-7CC8AD158B83}"/>
                  </a:ext>
                </a:extLst>
              </p:cNvPr>
              <p:cNvCxnSpPr>
                <a:cxnSpLocks/>
              </p:cNvCxnSpPr>
              <p:nvPr/>
            </p:nvCxnSpPr>
            <p:spPr>
              <a:xfrm>
                <a:off x="4929678" y="5472581"/>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3EB93C51-B126-4272-8C1A-DCB9DD5E9F62}"/>
                </a:ext>
              </a:extLst>
            </p:cNvPr>
            <p:cNvSpPr/>
            <p:nvPr/>
          </p:nvSpPr>
          <p:spPr>
            <a:xfrm>
              <a:off x="9339334" y="1534118"/>
              <a:ext cx="974069" cy="493191"/>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grpSp>
      <p:sp>
        <p:nvSpPr>
          <p:cNvPr id="37" name="Rectangle 36">
            <a:extLst>
              <a:ext uri="{FF2B5EF4-FFF2-40B4-BE49-F238E27FC236}">
                <a16:creationId xmlns:a16="http://schemas.microsoft.com/office/drawing/2014/main" id="{14007DCE-1257-4F24-BF92-40C0CE727402}"/>
              </a:ext>
            </a:extLst>
          </p:cNvPr>
          <p:cNvSpPr/>
          <p:nvPr/>
        </p:nvSpPr>
        <p:spPr>
          <a:xfrm>
            <a:off x="7253234" y="1539113"/>
            <a:ext cx="974069" cy="493191"/>
          </a:xfrm>
          <a:prstGeom prst="rect">
            <a:avLst/>
          </a:prstGeom>
          <a:solidFill>
            <a:srgbClr val="FFC000"/>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sp>
        <p:nvSpPr>
          <p:cNvPr id="38" name="Rectangle 37">
            <a:extLst>
              <a:ext uri="{FF2B5EF4-FFF2-40B4-BE49-F238E27FC236}">
                <a16:creationId xmlns:a16="http://schemas.microsoft.com/office/drawing/2014/main" id="{2825261D-D432-4BA8-9310-90861D93115D}"/>
              </a:ext>
            </a:extLst>
          </p:cNvPr>
          <p:cNvSpPr/>
          <p:nvPr/>
        </p:nvSpPr>
        <p:spPr>
          <a:xfrm>
            <a:off x="2046676" y="5628901"/>
            <a:ext cx="2616764" cy="4830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13862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E8930C-0491-4336-8A6F-50657588CEC4}"/>
              </a:ext>
            </a:extLst>
          </p:cNvPr>
          <p:cNvSpPr>
            <a:spLocks noGrp="1"/>
          </p:cNvSpPr>
          <p:nvPr>
            <p:ph idx="10"/>
          </p:nvPr>
        </p:nvSpPr>
        <p:spPr/>
        <p:txBody>
          <a:bodyPr/>
          <a:lstStyle/>
          <a:p>
            <a:r>
              <a:rPr lang="en-US" dirty="0"/>
              <a:t>Start target finding and binding operations</a:t>
            </a:r>
          </a:p>
          <a:p>
            <a:pPr lvl="1"/>
            <a:r>
              <a:rPr lang="en-US" dirty="0" err="1"/>
              <a:t>EmberAfStatus</a:t>
            </a:r>
            <a:r>
              <a:rPr lang="en-US" dirty="0"/>
              <a:t> </a:t>
            </a:r>
            <a:r>
              <a:rPr lang="en-US" dirty="0" err="1"/>
              <a:t>emberAfPluginFindAndBindTargetStart</a:t>
            </a:r>
            <a:r>
              <a:rPr lang="en-US" dirty="0"/>
              <a:t>(uint8_t endpoint)</a:t>
            </a:r>
          </a:p>
          <a:p>
            <a:pPr lvl="2"/>
            <a:r>
              <a:rPr lang="en-US" dirty="0"/>
              <a:t>In find-and-bind-</a:t>
            </a:r>
            <a:r>
              <a:rPr lang="en-US" dirty="0" err="1"/>
              <a:t>target.h</a:t>
            </a:r>
            <a:endParaRPr lang="en-US" dirty="0"/>
          </a:p>
          <a:p>
            <a:pPr lvl="1"/>
            <a:endParaRPr lang="en-US" dirty="0"/>
          </a:p>
          <a:p>
            <a:r>
              <a:rPr lang="en-US" dirty="0"/>
              <a:t>Start initiator finding and binding operations</a:t>
            </a:r>
          </a:p>
          <a:p>
            <a:pPr lvl="1"/>
            <a:r>
              <a:rPr lang="en-US" dirty="0" err="1"/>
              <a:t>EmberStatus</a:t>
            </a:r>
            <a:r>
              <a:rPr lang="en-US" dirty="0"/>
              <a:t> </a:t>
            </a:r>
            <a:r>
              <a:rPr lang="en-US" dirty="0" err="1"/>
              <a:t>emberAfPluginFindAndBindInitiatorStart</a:t>
            </a:r>
            <a:r>
              <a:rPr lang="en-US" dirty="0"/>
              <a:t>(uint8_t endpoint)</a:t>
            </a:r>
          </a:p>
          <a:p>
            <a:pPr lvl="2"/>
            <a:r>
              <a:rPr lang="en-US" dirty="0"/>
              <a:t>In find-and-bind-</a:t>
            </a:r>
            <a:r>
              <a:rPr lang="en-US" dirty="0" err="1"/>
              <a:t>initiator.h</a:t>
            </a:r>
            <a:endParaRPr lang="en-US" dirty="0"/>
          </a:p>
          <a:p>
            <a:pPr marL="182880" lvl="1" indent="0">
              <a:buNone/>
            </a:pPr>
            <a:endParaRPr lang="en-US" dirty="0"/>
          </a:p>
        </p:txBody>
      </p:sp>
      <p:sp>
        <p:nvSpPr>
          <p:cNvPr id="3" name="Title 2">
            <a:extLst>
              <a:ext uri="{FF2B5EF4-FFF2-40B4-BE49-F238E27FC236}">
                <a16:creationId xmlns:a16="http://schemas.microsoft.com/office/drawing/2014/main" id="{477121B8-4AF3-49BB-9F77-9091F6DC8935}"/>
              </a:ext>
            </a:extLst>
          </p:cNvPr>
          <p:cNvSpPr>
            <a:spLocks noGrp="1"/>
          </p:cNvSpPr>
          <p:nvPr>
            <p:ph type="title"/>
          </p:nvPr>
        </p:nvSpPr>
        <p:spPr/>
        <p:txBody>
          <a:bodyPr/>
          <a:lstStyle/>
          <a:p>
            <a:r>
              <a:rPr lang="en-US" altLang="zh-CN" b="1" dirty="0"/>
              <a:t>The APIs to start </a:t>
            </a:r>
            <a:r>
              <a:rPr lang="en-US" b="1" dirty="0"/>
              <a:t>finding </a:t>
            </a:r>
            <a:r>
              <a:rPr lang="en-US" altLang="zh-CN" b="1" dirty="0"/>
              <a:t>&amp;</a:t>
            </a:r>
            <a:r>
              <a:rPr lang="en-US" b="1" dirty="0"/>
              <a:t> binding operations</a:t>
            </a:r>
          </a:p>
        </p:txBody>
      </p:sp>
      <p:sp>
        <p:nvSpPr>
          <p:cNvPr id="4" name="Footer Placeholder 3">
            <a:extLst>
              <a:ext uri="{FF2B5EF4-FFF2-40B4-BE49-F238E27FC236}">
                <a16:creationId xmlns:a16="http://schemas.microsoft.com/office/drawing/2014/main" id="{5AC5285A-C99D-4588-A377-C54563E60DDE}"/>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DC996CB1-0E04-4795-BFD9-B18E90908025}"/>
              </a:ext>
            </a:extLst>
          </p:cNvPr>
          <p:cNvSpPr>
            <a:spLocks noGrp="1"/>
          </p:cNvSpPr>
          <p:nvPr>
            <p:ph type="sldNum" sz="quarter" idx="12"/>
          </p:nvPr>
        </p:nvSpPr>
        <p:spPr/>
        <p:txBody>
          <a:bodyPr/>
          <a:lstStyle/>
          <a:p>
            <a:fld id="{29A7BD92-6AE5-CF43-B276-274952F2BFB4}" type="slidenum">
              <a:rPr lang="en-US" smtClean="0"/>
              <a:pPr/>
              <a:t>19</a:t>
            </a:fld>
            <a:endParaRPr lang="en-US" dirty="0"/>
          </a:p>
        </p:txBody>
      </p:sp>
    </p:spTree>
    <p:extLst>
      <p:ext uri="{BB962C8B-B14F-4D97-AF65-F5344CB8AC3E}">
        <p14:creationId xmlns:p14="http://schemas.microsoft.com/office/powerpoint/2010/main" val="971049300"/>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3DD9E246-2A45-4FB6-8375-FE9AE23C4D06}"/>
              </a:ext>
            </a:extLst>
          </p:cNvPr>
          <p:cNvSpPr>
            <a:spLocks noGrp="1"/>
          </p:cNvSpPr>
          <p:nvPr>
            <p:ph type="ftr" sz="quarter" idx="11"/>
          </p:nvPr>
        </p:nvSpPr>
        <p:spPr/>
        <p:txBody>
          <a:bodyPr/>
          <a:lstStyle/>
          <a:p>
            <a:r>
              <a:rPr lang="en-US" dirty="0"/>
              <a:t>Silicon Labs Confidential</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Basic concepts of sleepy end device</a:t>
            </a:r>
          </a:p>
          <a:p>
            <a:pPr lvl="1"/>
            <a:r>
              <a:rPr lang="en-US" dirty="0"/>
              <a:t>End Device and Sleepy End Device</a:t>
            </a:r>
          </a:p>
          <a:p>
            <a:pPr lvl="1"/>
            <a:r>
              <a:rPr lang="en-US" dirty="0"/>
              <a:t>Polling</a:t>
            </a:r>
          </a:p>
          <a:p>
            <a:pPr lvl="1"/>
            <a:r>
              <a:rPr lang="en-US" dirty="0"/>
              <a:t>Timeout and Keepalive</a:t>
            </a:r>
          </a:p>
          <a:p>
            <a:pPr lvl="1"/>
            <a:r>
              <a:rPr lang="en-US" dirty="0"/>
              <a:t>Finding and Binding</a:t>
            </a:r>
          </a:p>
          <a:p>
            <a:r>
              <a:rPr lang="en-US" dirty="0"/>
              <a:t>Step-by-Step hands-on: temperature sensor</a:t>
            </a:r>
          </a:p>
          <a:p>
            <a:pPr lvl="1"/>
            <a:r>
              <a:rPr lang="en-US" dirty="0"/>
              <a:t>Hands-on overview</a:t>
            </a:r>
          </a:p>
          <a:p>
            <a:pPr lvl="1"/>
            <a:r>
              <a:rPr lang="en-US" dirty="0"/>
              <a:t>Temperature sampling</a:t>
            </a:r>
          </a:p>
          <a:p>
            <a:pPr lvl="1"/>
            <a:r>
              <a:rPr lang="en-US" dirty="0"/>
              <a:t>Reporting</a:t>
            </a:r>
          </a:p>
          <a:p>
            <a:pPr lvl="1"/>
            <a:r>
              <a:rPr lang="en-US" dirty="0"/>
              <a:t>Finding and Binding</a:t>
            </a:r>
          </a:p>
          <a:p>
            <a:pPr lvl="1"/>
            <a:r>
              <a:rPr lang="en-US" dirty="0"/>
              <a:t>Sleep</a:t>
            </a:r>
          </a:p>
          <a:p>
            <a:pPr lvl="1"/>
            <a:r>
              <a:rPr lang="en-US" dirty="0"/>
              <a:t>Debug</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315753-473F-497C-BCE9-35D947E6485D}"/>
              </a:ext>
            </a:extLst>
          </p:cNvPr>
          <p:cNvSpPr>
            <a:spLocks noGrp="1"/>
          </p:cNvSpPr>
          <p:nvPr>
            <p:ph type="title"/>
          </p:nvPr>
        </p:nvSpPr>
        <p:spPr/>
        <p:txBody>
          <a:bodyPr/>
          <a:lstStyle/>
          <a:p>
            <a:r>
              <a:rPr lang="en-US" b="1" dirty="0"/>
              <a:t>Debug Commands</a:t>
            </a:r>
          </a:p>
        </p:txBody>
      </p:sp>
      <p:sp>
        <p:nvSpPr>
          <p:cNvPr id="4" name="Footer Placeholder 3">
            <a:extLst>
              <a:ext uri="{FF2B5EF4-FFF2-40B4-BE49-F238E27FC236}">
                <a16:creationId xmlns:a16="http://schemas.microsoft.com/office/drawing/2014/main" id="{53109B6A-DF91-44A9-AA55-C3D4E189447A}"/>
              </a:ext>
            </a:extLst>
          </p:cNvPr>
          <p:cNvSpPr>
            <a:spLocks noGrp="1"/>
          </p:cNvSpPr>
          <p:nvPr>
            <p:ph type="ftr" sz="quarter" idx="11"/>
          </p:nvPr>
        </p:nvSpPr>
        <p:spPr/>
        <p:txBody>
          <a:bodyPr/>
          <a:lstStyle/>
          <a:p>
            <a:r>
              <a:rPr lang="en-US" dirty="0"/>
              <a:t>Silicon Labs Confidential</a:t>
            </a:r>
          </a:p>
        </p:txBody>
      </p:sp>
      <p:sp>
        <p:nvSpPr>
          <p:cNvPr id="5" name="Slide Number Placeholder 4">
            <a:extLst>
              <a:ext uri="{FF2B5EF4-FFF2-40B4-BE49-F238E27FC236}">
                <a16:creationId xmlns:a16="http://schemas.microsoft.com/office/drawing/2014/main" id="{BE33F475-C8A6-4F19-A63A-97094CC3FEE6}"/>
              </a:ext>
            </a:extLst>
          </p:cNvPr>
          <p:cNvSpPr>
            <a:spLocks noGrp="1"/>
          </p:cNvSpPr>
          <p:nvPr>
            <p:ph type="sldNum" sz="quarter" idx="12"/>
          </p:nvPr>
        </p:nvSpPr>
        <p:spPr/>
        <p:txBody>
          <a:bodyPr/>
          <a:lstStyle/>
          <a:p>
            <a:fld id="{29A7BD92-6AE5-CF43-B276-274952F2BFB4}" type="slidenum">
              <a:rPr lang="en-US" smtClean="0"/>
              <a:pPr/>
              <a:t>20</a:t>
            </a:fld>
            <a:endParaRPr lang="en-US" dirty="0"/>
          </a:p>
        </p:txBody>
      </p:sp>
      <p:sp>
        <p:nvSpPr>
          <p:cNvPr id="12" name="Content Placeholder 1">
            <a:extLst>
              <a:ext uri="{FF2B5EF4-FFF2-40B4-BE49-F238E27FC236}">
                <a16:creationId xmlns:a16="http://schemas.microsoft.com/office/drawing/2014/main" id="{D69AAB68-20EE-4F38-B825-DD1C0AA22809}"/>
              </a:ext>
            </a:extLst>
          </p:cNvPr>
          <p:cNvSpPr txBox="1">
            <a:spLocks/>
          </p:cNvSpPr>
          <p:nvPr/>
        </p:nvSpPr>
        <p:spPr>
          <a:xfrm>
            <a:off x="679450" y="1143000"/>
            <a:ext cx="6085144" cy="486683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Finding &amp; Binding</a:t>
            </a:r>
            <a:r>
              <a:rPr lang="en-US" dirty="0"/>
              <a:t> target</a:t>
            </a:r>
          </a:p>
          <a:p>
            <a:pPr lvl="1"/>
            <a:endParaRPr lang="en-US" dirty="0"/>
          </a:p>
          <a:p>
            <a:endParaRPr lang="en-US" dirty="0"/>
          </a:p>
          <a:p>
            <a:r>
              <a:rPr lang="en-US" dirty="0"/>
              <a:t>Finding &amp; Binding initiator</a:t>
            </a:r>
          </a:p>
          <a:p>
            <a:endParaRPr lang="en-US" sz="900" dirty="0"/>
          </a:p>
          <a:p>
            <a:endParaRPr lang="en-US" sz="900" dirty="0"/>
          </a:p>
          <a:p>
            <a:endParaRPr lang="en-US" sz="900" dirty="0"/>
          </a:p>
          <a:p>
            <a:endParaRPr lang="en-US" sz="900" dirty="0"/>
          </a:p>
          <a:p>
            <a:pPr marL="0" indent="0">
              <a:buNone/>
            </a:pPr>
            <a:endParaRPr lang="en-US" dirty="0"/>
          </a:p>
          <a:p>
            <a:r>
              <a:rPr lang="en-US" dirty="0"/>
              <a:t>Binding Table </a:t>
            </a:r>
            <a:r>
              <a:rPr lang="en-US" altLang="zh-CN" dirty="0"/>
              <a:t>info</a:t>
            </a:r>
            <a:endParaRPr lang="en-US" dirty="0"/>
          </a:p>
          <a:p>
            <a:endParaRPr lang="en-US" dirty="0"/>
          </a:p>
          <a:p>
            <a:endParaRPr lang="en-US" dirty="0"/>
          </a:p>
        </p:txBody>
      </p:sp>
      <p:sp>
        <p:nvSpPr>
          <p:cNvPr id="13" name="Rectangle 12">
            <a:extLst>
              <a:ext uri="{FF2B5EF4-FFF2-40B4-BE49-F238E27FC236}">
                <a16:creationId xmlns:a16="http://schemas.microsoft.com/office/drawing/2014/main" id="{1A045F0B-72DA-4C77-8694-39FE3D400DC5}"/>
              </a:ext>
            </a:extLst>
          </p:cNvPr>
          <p:cNvSpPr/>
          <p:nvPr/>
        </p:nvSpPr>
        <p:spPr>
          <a:xfrm>
            <a:off x="816161" y="2721114"/>
            <a:ext cx="7914884" cy="1477328"/>
          </a:xfrm>
          <a:prstGeom prst="rect">
            <a:avLst/>
          </a:prstGeom>
        </p:spPr>
        <p:txBody>
          <a:bodyPr wrap="square">
            <a:spAutoFit/>
          </a:bodyPr>
          <a:lstStyle/>
          <a:p>
            <a:r>
              <a:rPr lang="en-US" sz="1000" dirty="0">
                <a:solidFill>
                  <a:prstClr val="black"/>
                </a:solidFill>
                <a:latin typeface="Lucida Console" panose="020B0609040504020204" pitchFamily="49" charset="0"/>
              </a:rPr>
              <a:t>Z3SwitchSoc&gt;</a:t>
            </a:r>
            <a:r>
              <a:rPr lang="en-US" sz="1000" b="1" dirty="0">
                <a:solidFill>
                  <a:prstClr val="black"/>
                </a:solidFill>
                <a:latin typeface="Lucida Console" panose="020B0609040504020204" pitchFamily="49" charset="0"/>
              </a:rPr>
              <a:t>plugin find-and-bind initiator 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=3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=5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09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00 payload[72 00 ]</a:t>
            </a:r>
          </a:p>
          <a:p>
            <a:r>
              <a:rPr lang="en-US" sz="1000" dirty="0">
                <a:solidFill>
                  <a:prstClr val="black"/>
                </a:solidFill>
                <a:latin typeface="Lucida Console" panose="020B0609040504020204" pitchFamily="49" charset="0"/>
              </a:rPr>
              <a:t>T00000000:TX (resp) </a:t>
            </a:r>
            <a:r>
              <a:rPr lang="en-US" sz="1000" dirty="0" err="1">
                <a:solidFill>
                  <a:prstClr val="black"/>
                </a:solidFill>
                <a:latin typeface="Lucida Console" panose="020B0609040504020204" pitchFamily="49" charset="0"/>
              </a:rPr>
              <a:t>Ucast</a:t>
            </a:r>
            <a:r>
              <a:rPr lang="en-US" sz="1000" dirty="0">
                <a:solidFill>
                  <a:prstClr val="black"/>
                </a:solidFill>
                <a:latin typeface="Lucida Console" panose="020B0609040504020204" pitchFamily="49" charset="0"/>
              </a:rPr>
              <a:t> 0x00 TX buffer: [00 00 0B 00 00 ]</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=12 profile=0000 cluster=8001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=25 profile=0000 cluster=8004</a:t>
            </a:r>
          </a:p>
          <a:p>
            <a:r>
              <a:rPr lang="en-US" sz="1000" dirty="0">
                <a:solidFill>
                  <a:prstClr val="black"/>
                </a:solidFill>
                <a:latin typeface="Lucida Console" panose="020B0609040504020204" pitchFamily="49" charset="0"/>
              </a:rPr>
              <a:t>Find and bind initiator complete: 0x00</a:t>
            </a:r>
          </a:p>
        </p:txBody>
      </p:sp>
      <p:sp>
        <p:nvSpPr>
          <p:cNvPr id="14" name="Rectangle 13">
            <a:extLst>
              <a:ext uri="{FF2B5EF4-FFF2-40B4-BE49-F238E27FC236}">
                <a16:creationId xmlns:a16="http://schemas.microsoft.com/office/drawing/2014/main" id="{F0F88777-A75A-427E-88E4-DB9F9E807D64}"/>
              </a:ext>
            </a:extLst>
          </p:cNvPr>
          <p:cNvSpPr/>
          <p:nvPr/>
        </p:nvSpPr>
        <p:spPr>
          <a:xfrm>
            <a:off x="816161" y="1463814"/>
            <a:ext cx="6784260" cy="707886"/>
          </a:xfrm>
          <a:prstGeom prst="rect">
            <a:avLst/>
          </a:prstGeom>
        </p:spPr>
        <p:txBody>
          <a:bodyPr wrap="square">
            <a:spAutoFit/>
          </a:bodyPr>
          <a:lstStyle/>
          <a:p>
            <a:r>
              <a:rPr lang="en-US" sz="1000" dirty="0">
                <a:solidFill>
                  <a:prstClr val="black"/>
                </a:solidFill>
                <a:latin typeface="Lucida Console" panose="020B0609040504020204" pitchFamily="49" charset="0"/>
              </a:rPr>
              <a:t>Z3LightSoc&gt;</a:t>
            </a:r>
            <a:r>
              <a:rPr lang="en-US" sz="1000" b="1" dirty="0">
                <a:solidFill>
                  <a:prstClr val="black"/>
                </a:solidFill>
                <a:latin typeface="Lucida Console" panose="020B0609040504020204" pitchFamily="49" charset="0"/>
              </a:rPr>
              <a:t>plugin find-and-bind target 1</a:t>
            </a:r>
          </a:p>
          <a:p>
            <a:r>
              <a:rPr lang="en-US" sz="1000" dirty="0">
                <a:solidFill>
                  <a:prstClr val="black"/>
                </a:solidFill>
                <a:latin typeface="Lucida Console" panose="020B0609040504020204" pitchFamily="49" charset="0"/>
              </a:rPr>
              <a:t>Find and Bind Target: Start target: 0x00</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00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0B payload[00 00]</a:t>
            </a:r>
          </a:p>
        </p:txBody>
      </p:sp>
      <p:sp>
        <p:nvSpPr>
          <p:cNvPr id="15" name="TextBox 14">
            <a:extLst>
              <a:ext uri="{FF2B5EF4-FFF2-40B4-BE49-F238E27FC236}">
                <a16:creationId xmlns:a16="http://schemas.microsoft.com/office/drawing/2014/main" id="{D5DAAF8A-4E85-4CFE-B95A-71ACDC16C88B}"/>
              </a:ext>
            </a:extLst>
          </p:cNvPr>
          <p:cNvSpPr txBox="1"/>
          <p:nvPr/>
        </p:nvSpPr>
        <p:spPr>
          <a:xfrm>
            <a:off x="7814658" y="6012802"/>
            <a:ext cx="3099063" cy="276999"/>
          </a:xfrm>
          <a:prstGeom prst="rect">
            <a:avLst/>
          </a:prstGeom>
          <a:noFill/>
          <a:ln>
            <a:noFill/>
          </a:ln>
        </p:spPr>
        <p:txBody>
          <a:bodyPr wrap="square" rtlCol="0" anchor="ctr">
            <a:spAutoFit/>
          </a:bodyPr>
          <a:lstStyle/>
          <a:p>
            <a:pPr algn="ctr"/>
            <a:r>
              <a:rPr lang="en-US" sz="1200" dirty="0">
                <a:solidFill>
                  <a:srgbClr val="0086D9"/>
                </a:solidFill>
              </a:rPr>
              <a:t>Packet trace of Finding &amp; Binding procedure </a:t>
            </a:r>
          </a:p>
        </p:txBody>
      </p:sp>
      <p:sp>
        <p:nvSpPr>
          <p:cNvPr id="21" name="Rectangle 20">
            <a:extLst>
              <a:ext uri="{FF2B5EF4-FFF2-40B4-BE49-F238E27FC236}">
                <a16:creationId xmlns:a16="http://schemas.microsoft.com/office/drawing/2014/main" id="{A710E449-E9B4-458E-B7A9-19D5B7E416E0}"/>
              </a:ext>
            </a:extLst>
          </p:cNvPr>
          <p:cNvSpPr/>
          <p:nvPr/>
        </p:nvSpPr>
        <p:spPr>
          <a:xfrm>
            <a:off x="816161" y="4747856"/>
            <a:ext cx="4961334" cy="1015663"/>
          </a:xfrm>
          <a:prstGeom prst="rect">
            <a:avLst/>
          </a:prstGeom>
        </p:spPr>
        <p:txBody>
          <a:bodyPr wrap="square">
            <a:spAutoFit/>
          </a:bodyPr>
          <a:lstStyle/>
          <a:p>
            <a:r>
              <a:rPr lang="en-US" sz="1000" dirty="0">
                <a:solidFill>
                  <a:prstClr val="black"/>
                </a:solidFill>
                <a:latin typeface="Lucida Console" panose="020B0609040504020204" pitchFamily="49" charset="0"/>
              </a:rPr>
              <a:t>Z3SwitchSoc&gt;</a:t>
            </a:r>
            <a:r>
              <a:rPr lang="en-US" altLang="zh-CN" sz="1000" b="1" dirty="0">
                <a:solidFill>
                  <a:prstClr val="black"/>
                </a:solidFill>
                <a:latin typeface="Lucida Console" panose="020B0609040504020204" pitchFamily="49" charset="0"/>
              </a:rPr>
              <a:t>option binding-table print</a:t>
            </a:r>
            <a:endParaRPr lang="en-US" sz="1000" b="1"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type   </a:t>
            </a:r>
            <a:r>
              <a:rPr lang="en-US" sz="1000" dirty="0" err="1">
                <a:solidFill>
                  <a:prstClr val="black"/>
                </a:solidFill>
                <a:latin typeface="Lucida Console" panose="020B0609040504020204" pitchFamily="49" charset="0"/>
              </a:rPr>
              <a:t>nwk</a:t>
            </a:r>
            <a:r>
              <a:rPr lang="en-US" sz="1000" dirty="0">
                <a:solidFill>
                  <a:prstClr val="black"/>
                </a:solidFill>
                <a:latin typeface="Lucida Console" panose="020B0609040504020204" pitchFamily="49" charset="0"/>
              </a:rPr>
              <a:t>  loc   rem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node   </a:t>
            </a:r>
            <a:r>
              <a:rPr lang="en-US" sz="1000" dirty="0" err="1">
                <a:solidFill>
                  <a:prstClr val="black"/>
                </a:solidFill>
                <a:latin typeface="Lucida Console" panose="020B0609040504020204" pitchFamily="49" charset="0"/>
              </a:rPr>
              <a:t>eui</a:t>
            </a:r>
            <a:endParaRPr lang="en-US" sz="1000" dirty="0">
              <a:solidFill>
                <a:prstClr val="black"/>
              </a:solidFill>
              <a:latin typeface="Lucida Console" panose="020B0609040504020204" pitchFamily="49" charset="0"/>
            </a:endParaRPr>
          </a:p>
          <a:p>
            <a:r>
              <a:rPr lang="it-IT" sz="1000" dirty="0">
                <a:solidFill>
                  <a:prstClr val="black"/>
                </a:solidFill>
                <a:latin typeface="Lucida Console" panose="020B0609040504020204" pitchFamily="49" charset="0"/>
              </a:rPr>
              <a:t>0: UNICA  0    0x01  0x01  0x0003 0xD0E4 (&gt;)000B57FFFE648DA0</a:t>
            </a:r>
          </a:p>
          <a:p>
            <a:r>
              <a:rPr lang="it-IT" sz="1000" dirty="0">
                <a:solidFill>
                  <a:prstClr val="black"/>
                </a:solidFill>
                <a:latin typeface="Lucida Console" panose="020B0609040504020204" pitchFamily="49" charset="0"/>
              </a:rPr>
              <a:t>1: UNICA  0    0x01  0x01  0x0006 0xD0E4 (&gt;)000B57FFFE648DA0</a:t>
            </a:r>
          </a:p>
          <a:p>
            <a:r>
              <a:rPr lang="it-IT" sz="1000" dirty="0">
                <a:solidFill>
                  <a:prstClr val="black"/>
                </a:solidFill>
                <a:latin typeface="Lucida Console" panose="020B0609040504020204" pitchFamily="49" charset="0"/>
              </a:rPr>
              <a:t>2: UNICA  0    0x01  0x01  0x0008 0xD0E4 (&gt;)000B57FFFE648DA0</a:t>
            </a:r>
          </a:p>
          <a:p>
            <a:r>
              <a:rPr lang="en-US" sz="1000" dirty="0">
                <a:solidFill>
                  <a:prstClr val="black"/>
                </a:solidFill>
                <a:latin typeface="Lucida Console" panose="020B0609040504020204" pitchFamily="49" charset="0"/>
              </a:rPr>
              <a:t>3 of 10 bindings used</a:t>
            </a:r>
          </a:p>
        </p:txBody>
      </p:sp>
      <p:pic>
        <p:nvPicPr>
          <p:cNvPr id="22" name="Picture 21">
            <a:extLst>
              <a:ext uri="{FF2B5EF4-FFF2-40B4-BE49-F238E27FC236}">
                <a16:creationId xmlns:a16="http://schemas.microsoft.com/office/drawing/2014/main" id="{2D1C3B3F-E668-42EC-8FB3-D9B0789EF256}"/>
              </a:ext>
            </a:extLst>
          </p:cNvPr>
          <p:cNvPicPr>
            <a:picLocks noChangeAspect="1"/>
          </p:cNvPicPr>
          <p:nvPr/>
        </p:nvPicPr>
        <p:blipFill>
          <a:blip r:embed="rId3"/>
          <a:stretch>
            <a:fillRect/>
          </a:stretch>
        </p:blipFill>
        <p:spPr>
          <a:xfrm>
            <a:off x="6868753" y="4256938"/>
            <a:ext cx="4643797" cy="1755864"/>
          </a:xfrm>
          <a:prstGeom prst="rect">
            <a:avLst/>
          </a:prstGeom>
        </p:spPr>
      </p:pic>
      <p:sp>
        <p:nvSpPr>
          <p:cNvPr id="2" name="Rectangle 1">
            <a:extLst>
              <a:ext uri="{FF2B5EF4-FFF2-40B4-BE49-F238E27FC236}">
                <a16:creationId xmlns:a16="http://schemas.microsoft.com/office/drawing/2014/main" id="{DB3ECB09-2E77-493B-A635-DCB3FB8F0831}"/>
              </a:ext>
            </a:extLst>
          </p:cNvPr>
          <p:cNvSpPr/>
          <p:nvPr/>
        </p:nvSpPr>
        <p:spPr>
          <a:xfrm>
            <a:off x="7021286" y="4699337"/>
            <a:ext cx="3592285" cy="10156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DB88025-27C2-4E7E-9098-F7A8CDB73A48}"/>
              </a:ext>
            </a:extLst>
          </p:cNvPr>
          <p:cNvPicPr>
            <a:picLocks noChangeAspect="1"/>
          </p:cNvPicPr>
          <p:nvPr/>
        </p:nvPicPr>
        <p:blipFill>
          <a:blip r:embed="rId4"/>
          <a:stretch>
            <a:fillRect/>
          </a:stretch>
        </p:blipFill>
        <p:spPr>
          <a:xfrm>
            <a:off x="8111565" y="1401941"/>
            <a:ext cx="3160558" cy="1755865"/>
          </a:xfrm>
          <a:prstGeom prst="rect">
            <a:avLst/>
          </a:prstGeom>
        </p:spPr>
      </p:pic>
    </p:spTree>
    <p:extLst>
      <p:ext uri="{BB962C8B-B14F-4D97-AF65-F5344CB8AC3E}">
        <p14:creationId xmlns:p14="http://schemas.microsoft.com/office/powerpoint/2010/main" val="348952174"/>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121B8-4AF3-49BB-9F77-9091F6DC8935}"/>
              </a:ext>
            </a:extLst>
          </p:cNvPr>
          <p:cNvSpPr>
            <a:spLocks noGrp="1"/>
          </p:cNvSpPr>
          <p:nvPr>
            <p:ph type="title"/>
          </p:nvPr>
        </p:nvSpPr>
        <p:spPr/>
        <p:txBody>
          <a:bodyPr/>
          <a:lstStyle/>
          <a:p>
            <a:r>
              <a:rPr lang="en-US" altLang="zh-CN" b="1" dirty="0"/>
              <a:t>Sleeping</a:t>
            </a:r>
            <a:endParaRPr lang="en-US" b="1" dirty="0"/>
          </a:p>
        </p:txBody>
      </p:sp>
      <p:sp>
        <p:nvSpPr>
          <p:cNvPr id="4" name="Footer Placeholder 3">
            <a:extLst>
              <a:ext uri="{FF2B5EF4-FFF2-40B4-BE49-F238E27FC236}">
                <a16:creationId xmlns:a16="http://schemas.microsoft.com/office/drawing/2014/main" id="{5AC5285A-C99D-4588-A377-C54563E60DDE}"/>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DC996CB1-0E04-4795-BFD9-B18E90908025}"/>
              </a:ext>
            </a:extLst>
          </p:cNvPr>
          <p:cNvSpPr>
            <a:spLocks noGrp="1"/>
          </p:cNvSpPr>
          <p:nvPr>
            <p:ph type="sldNum" sz="quarter" idx="12"/>
          </p:nvPr>
        </p:nvSpPr>
        <p:spPr/>
        <p:txBody>
          <a:bodyPr/>
          <a:lstStyle/>
          <a:p>
            <a:fld id="{29A7BD92-6AE5-CF43-B276-274952F2BFB4}" type="slidenum">
              <a:rPr lang="en-US" smtClean="0"/>
              <a:pPr/>
              <a:t>21</a:t>
            </a:fld>
            <a:endParaRPr lang="en-US" dirty="0"/>
          </a:p>
        </p:txBody>
      </p:sp>
      <p:pic>
        <p:nvPicPr>
          <p:cNvPr id="9" name="Picture 8">
            <a:extLst>
              <a:ext uri="{FF2B5EF4-FFF2-40B4-BE49-F238E27FC236}">
                <a16:creationId xmlns:a16="http://schemas.microsoft.com/office/drawing/2014/main" id="{3963536D-69D0-4589-80FE-5DF2956180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6301" y="1202725"/>
            <a:ext cx="8451223" cy="4043114"/>
          </a:xfrm>
          <a:prstGeom prst="rect">
            <a:avLst/>
          </a:prstGeom>
          <a:noFill/>
          <a:ln>
            <a:noFill/>
          </a:ln>
        </p:spPr>
      </p:pic>
      <p:sp>
        <p:nvSpPr>
          <p:cNvPr id="10" name="Content Placeholder 1">
            <a:extLst>
              <a:ext uri="{FF2B5EF4-FFF2-40B4-BE49-F238E27FC236}">
                <a16:creationId xmlns:a16="http://schemas.microsoft.com/office/drawing/2014/main" id="{094020AE-A75E-4952-90D7-8D7883DB2B68}"/>
              </a:ext>
            </a:extLst>
          </p:cNvPr>
          <p:cNvSpPr>
            <a:spLocks noGrp="1"/>
          </p:cNvSpPr>
          <p:nvPr>
            <p:ph idx="10"/>
          </p:nvPr>
        </p:nvSpPr>
        <p:spPr>
          <a:xfrm>
            <a:off x="9226378" y="1291282"/>
            <a:ext cx="2289321" cy="2704069"/>
          </a:xfrm>
        </p:spPr>
        <p:txBody>
          <a:bodyPr>
            <a:normAutofit/>
          </a:bodyPr>
          <a:lstStyle/>
          <a:p>
            <a:r>
              <a:rPr lang="en-US" dirty="0"/>
              <a:t>Press button0 to force device to stay awake</a:t>
            </a:r>
          </a:p>
          <a:p>
            <a:endParaRPr lang="en-US" dirty="0"/>
          </a:p>
          <a:p>
            <a:r>
              <a:rPr lang="en-US" dirty="0"/>
              <a:t>Press button1 to allow device to sleep</a:t>
            </a:r>
          </a:p>
        </p:txBody>
      </p:sp>
    </p:spTree>
    <p:extLst>
      <p:ext uri="{BB962C8B-B14F-4D97-AF65-F5344CB8AC3E}">
        <p14:creationId xmlns:p14="http://schemas.microsoft.com/office/powerpoint/2010/main" val="1486057344"/>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Tree>
    <p:extLst>
      <p:ext uri="{BB962C8B-B14F-4D97-AF65-F5344CB8AC3E}">
        <p14:creationId xmlns:p14="http://schemas.microsoft.com/office/powerpoint/2010/main" val="2280004353"/>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457200" y="920578"/>
            <a:ext cx="6413328" cy="5029200"/>
          </a:xfrm>
        </p:spPr>
        <p:txBody>
          <a:bodyPr>
            <a:normAutofit/>
          </a:bodyPr>
          <a:lstStyle/>
          <a:p>
            <a:r>
              <a:rPr lang="en-US" dirty="0"/>
              <a:t>End Device (ED)</a:t>
            </a:r>
          </a:p>
          <a:p>
            <a:pPr lvl="1"/>
            <a:r>
              <a:rPr lang="en-US" dirty="0"/>
              <a:t>Nodes on Zigbee network that don’t participate in routing</a:t>
            </a:r>
          </a:p>
          <a:p>
            <a:pPr lvl="1"/>
            <a:r>
              <a:rPr lang="en-US" dirty="0"/>
              <a:t>Communicate only through the parent node </a:t>
            </a:r>
          </a:p>
          <a:p>
            <a:pPr lvl="1"/>
            <a:r>
              <a:rPr lang="en-US" altLang="zh-CN" dirty="0"/>
              <a:t>Use data polling as keep-alive mechanism with parent</a:t>
            </a:r>
          </a:p>
          <a:p>
            <a:pPr lvl="1"/>
            <a:r>
              <a:rPr lang="en-US" dirty="0"/>
              <a:t>Rejoin to another router device when the parent is lost.</a:t>
            </a:r>
          </a:p>
          <a:p>
            <a:pPr lvl="1"/>
            <a:r>
              <a:rPr lang="en-US" dirty="0"/>
              <a:t>Able to receive messages at any time, not dependent on data polling</a:t>
            </a:r>
          </a:p>
          <a:p>
            <a:pPr marL="182880" lvl="1" indent="0">
              <a:buNone/>
            </a:pPr>
            <a:endParaRPr lang="en-US" dirty="0"/>
          </a:p>
          <a:p>
            <a:r>
              <a:rPr lang="en-US" dirty="0"/>
              <a:t>Sleepy End Device (SED)</a:t>
            </a:r>
          </a:p>
          <a:p>
            <a:pPr lvl="1"/>
            <a:r>
              <a:rPr lang="en-US" dirty="0"/>
              <a:t>A special category of end device that turns off the radio when idle</a:t>
            </a:r>
          </a:p>
          <a:p>
            <a:pPr lvl="1"/>
            <a:r>
              <a:rPr lang="en-US" dirty="0"/>
              <a:t>Parent node holds messages meant for the Sleepy end device</a:t>
            </a:r>
          </a:p>
          <a:p>
            <a:pPr lvl="1"/>
            <a:r>
              <a:rPr lang="en-US" dirty="0"/>
              <a:t>Polls the parent node periodically to receive incoming messages</a:t>
            </a:r>
          </a:p>
          <a:p>
            <a:pPr lvl="1"/>
            <a:r>
              <a:rPr lang="en-US" dirty="0"/>
              <a:t>No data is sent to SED unless it is requested by said device</a:t>
            </a:r>
          </a:p>
          <a:p>
            <a:pPr marL="182880" lvl="1" indent="0">
              <a:buNone/>
            </a:pPr>
            <a:endParaRPr lang="en-US" dirty="0"/>
          </a:p>
          <a:p>
            <a:pPr marL="182880" lvl="1" indent="0">
              <a:buNone/>
            </a:pPr>
            <a:endParaRPr lang="en-US" dirty="0"/>
          </a:p>
          <a:p>
            <a:pPr marL="182880" lvl="1" indent="0">
              <a:buNone/>
            </a:pPr>
            <a:endParaRPr lang="en-US" dirty="0"/>
          </a:p>
          <a:p>
            <a:pPr lvl="1"/>
            <a:endParaRPr lang="en-US" altLang="zh-CN" dirty="0"/>
          </a:p>
          <a:p>
            <a:pPr marL="0" indent="0">
              <a:buNone/>
            </a:pPr>
            <a:endParaRPr lang="en-US" dirty="0"/>
          </a:p>
          <a:p>
            <a:endParaRPr lang="en-US" dirty="0"/>
          </a:p>
          <a:p>
            <a:endParaRPr lang="en-US" dirty="0"/>
          </a:p>
          <a:p>
            <a:endParaRPr lang="en-US" dirty="0"/>
          </a:p>
          <a:p>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b="1" dirty="0"/>
              <a:t>What are End Devices ?</a:t>
            </a:r>
            <a:endParaRPr lang="en-US" dirty="0"/>
          </a:p>
        </p:txBody>
      </p:sp>
      <p:sp>
        <p:nvSpPr>
          <p:cNvPr id="4" name="页脚占位符 3">
            <a:extLst>
              <a:ext uri="{FF2B5EF4-FFF2-40B4-BE49-F238E27FC236}">
                <a16:creationId xmlns:a16="http://schemas.microsoft.com/office/drawing/2014/main" id="{9C12AF24-2A03-46B5-86A1-6A4C2DD73488}"/>
              </a:ext>
            </a:extLst>
          </p:cNvPr>
          <p:cNvSpPr>
            <a:spLocks noGrp="1"/>
          </p:cNvSpPr>
          <p:nvPr>
            <p:ph type="ftr" sz="quarter" idx="11"/>
          </p:nvPr>
        </p:nvSpPr>
        <p:spPr/>
        <p:txBody>
          <a:bodyPr/>
          <a:lstStyle/>
          <a:p>
            <a:r>
              <a:rPr lang="en-US" dirty="0"/>
              <a:t>Silicon Labs Confidential</a:t>
            </a:r>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3</a:t>
            </a:fld>
            <a:endParaRPr lang="en-US" dirty="0"/>
          </a:p>
        </p:txBody>
      </p:sp>
      <p:pic>
        <p:nvPicPr>
          <p:cNvPr id="6" name="Picture 5">
            <a:extLst>
              <a:ext uri="{FF2B5EF4-FFF2-40B4-BE49-F238E27FC236}">
                <a16:creationId xmlns:a16="http://schemas.microsoft.com/office/drawing/2014/main" id="{B462D5C7-5175-4079-9101-F278A6D2C80D}"/>
              </a:ext>
            </a:extLst>
          </p:cNvPr>
          <p:cNvPicPr>
            <a:picLocks noChangeAspect="1"/>
          </p:cNvPicPr>
          <p:nvPr/>
        </p:nvPicPr>
        <p:blipFill>
          <a:blip r:embed="rId3"/>
          <a:stretch>
            <a:fillRect/>
          </a:stretch>
        </p:blipFill>
        <p:spPr>
          <a:xfrm>
            <a:off x="6781678" y="3632547"/>
            <a:ext cx="2582834" cy="1966998"/>
          </a:xfrm>
          <a:prstGeom prst="rect">
            <a:avLst/>
          </a:prstGeom>
        </p:spPr>
      </p:pic>
      <p:pic>
        <p:nvPicPr>
          <p:cNvPr id="8" name="Picture 7">
            <a:extLst>
              <a:ext uri="{FF2B5EF4-FFF2-40B4-BE49-F238E27FC236}">
                <a16:creationId xmlns:a16="http://schemas.microsoft.com/office/drawing/2014/main" id="{85D95E73-465C-40A0-9155-4C26E870CF7A}"/>
              </a:ext>
            </a:extLst>
          </p:cNvPr>
          <p:cNvPicPr>
            <a:picLocks noChangeAspect="1"/>
          </p:cNvPicPr>
          <p:nvPr/>
        </p:nvPicPr>
        <p:blipFill>
          <a:blip r:embed="rId4"/>
          <a:stretch>
            <a:fillRect/>
          </a:stretch>
        </p:blipFill>
        <p:spPr>
          <a:xfrm>
            <a:off x="6781678" y="1214525"/>
            <a:ext cx="4924017" cy="2038351"/>
          </a:xfrm>
          <a:prstGeom prst="rect">
            <a:avLst/>
          </a:prstGeom>
        </p:spPr>
      </p:pic>
      <p:pic>
        <p:nvPicPr>
          <p:cNvPr id="9" name="Picture 8">
            <a:extLst>
              <a:ext uri="{FF2B5EF4-FFF2-40B4-BE49-F238E27FC236}">
                <a16:creationId xmlns:a16="http://schemas.microsoft.com/office/drawing/2014/main" id="{4D00F89A-01A4-4570-9D27-2E51DE2085DA}"/>
              </a:ext>
            </a:extLst>
          </p:cNvPr>
          <p:cNvPicPr>
            <a:picLocks noChangeAspect="1"/>
          </p:cNvPicPr>
          <p:nvPr/>
        </p:nvPicPr>
        <p:blipFill>
          <a:blip r:embed="rId5"/>
          <a:stretch>
            <a:fillRect/>
          </a:stretch>
        </p:blipFill>
        <p:spPr>
          <a:xfrm>
            <a:off x="9585921" y="3632547"/>
            <a:ext cx="2148879" cy="1801504"/>
          </a:xfrm>
          <a:prstGeom prst="rect">
            <a:avLst/>
          </a:prstGeom>
        </p:spPr>
      </p:pic>
      <p:sp>
        <p:nvSpPr>
          <p:cNvPr id="13" name="TextBox 12">
            <a:extLst>
              <a:ext uri="{FF2B5EF4-FFF2-40B4-BE49-F238E27FC236}">
                <a16:creationId xmlns:a16="http://schemas.microsoft.com/office/drawing/2014/main" id="{9F2F2D42-0411-45F6-AB06-1F8E450126BF}"/>
              </a:ext>
            </a:extLst>
          </p:cNvPr>
          <p:cNvSpPr txBox="1"/>
          <p:nvPr/>
        </p:nvSpPr>
        <p:spPr>
          <a:xfrm>
            <a:off x="9666514" y="5469575"/>
            <a:ext cx="1828800" cy="830997"/>
          </a:xfrm>
          <a:prstGeom prst="rect">
            <a:avLst/>
          </a:prstGeom>
          <a:noFill/>
          <a:ln>
            <a:noFill/>
          </a:ln>
        </p:spPr>
        <p:txBody>
          <a:bodyPr wrap="square" rtlCol="0" anchor="ctr">
            <a:spAutoFit/>
          </a:bodyPr>
          <a:lstStyle/>
          <a:p>
            <a:r>
              <a:rPr lang="en-US" sz="1200" dirty="0"/>
              <a:t>1 – coordinator</a:t>
            </a:r>
          </a:p>
          <a:p>
            <a:r>
              <a:rPr lang="en-US" sz="1200" dirty="0"/>
              <a:t>2 – router</a:t>
            </a:r>
          </a:p>
          <a:p>
            <a:r>
              <a:rPr lang="en-US" sz="1200" dirty="0"/>
              <a:t>3 – end device</a:t>
            </a:r>
          </a:p>
          <a:p>
            <a:r>
              <a:rPr lang="en-US" sz="1200" dirty="0"/>
              <a:t>4 – sleepy end device</a:t>
            </a:r>
          </a:p>
        </p:txBody>
      </p:sp>
    </p:spTree>
    <p:extLst>
      <p:ext uri="{BB962C8B-B14F-4D97-AF65-F5344CB8AC3E}">
        <p14:creationId xmlns:p14="http://schemas.microsoft.com/office/powerpoint/2010/main" val="3103441838"/>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457200" y="1320114"/>
            <a:ext cx="6273800" cy="4817639"/>
          </a:xfrm>
        </p:spPr>
        <p:txBody>
          <a:bodyPr>
            <a:normAutofit lnSpcReduction="10000"/>
          </a:bodyPr>
          <a:lstStyle/>
          <a:p>
            <a:pPr lvl="1"/>
            <a:r>
              <a:rPr lang="en-US" b="1" dirty="0"/>
              <a:t>The Main Function of Polling</a:t>
            </a:r>
          </a:p>
          <a:p>
            <a:pPr lvl="2"/>
            <a:r>
              <a:rPr lang="en-US" sz="1800" dirty="0"/>
              <a:t>keep-alive message between the child and parent</a:t>
            </a:r>
          </a:p>
          <a:p>
            <a:pPr lvl="2"/>
            <a:r>
              <a:rPr lang="en-US" altLang="zh-CN" sz="1800" dirty="0"/>
              <a:t>SED may use polling to request data from parent</a:t>
            </a:r>
          </a:p>
          <a:p>
            <a:pPr lvl="1"/>
            <a:r>
              <a:rPr lang="en-US" b="1" dirty="0"/>
              <a:t>Long Poll</a:t>
            </a:r>
          </a:p>
          <a:p>
            <a:pPr marL="182880" lvl="1" indent="0">
              <a:buNone/>
            </a:pPr>
            <a:r>
              <a:rPr lang="en-US" dirty="0"/>
              <a:t>The maximum amount of time an end device shall wait before polling its parent. </a:t>
            </a:r>
            <a:endParaRPr lang="en-US" sz="1800" dirty="0"/>
          </a:p>
          <a:p>
            <a:pPr lvl="1"/>
            <a:r>
              <a:rPr lang="en-US" b="1" dirty="0"/>
              <a:t>Short Poll</a:t>
            </a:r>
          </a:p>
          <a:p>
            <a:pPr marL="182880" lvl="1" indent="0">
              <a:buNone/>
            </a:pPr>
            <a:r>
              <a:rPr lang="en-US" dirty="0"/>
              <a:t>The amount of time that an end device may wait before polling its parent when it is in the process of sending or receiving a message.</a:t>
            </a:r>
            <a:endParaRPr lang="en-US" b="1" dirty="0"/>
          </a:p>
          <a:p>
            <a:pPr lvl="1"/>
            <a:r>
              <a:rPr lang="en-US" b="1" dirty="0"/>
              <a:t>Fast Polling</a:t>
            </a:r>
          </a:p>
          <a:p>
            <a:pPr marL="182880" lvl="1" indent="0">
              <a:buNone/>
            </a:pPr>
            <a:r>
              <a:rPr lang="en-US" dirty="0"/>
              <a:t>The state during which the stack actively polls its parent at the rate of short poll interval</a:t>
            </a:r>
          </a:p>
          <a:p>
            <a:pPr lvl="1"/>
            <a:r>
              <a:rPr lang="en-US" b="1" dirty="0"/>
              <a:t>Poll Control Cluster</a:t>
            </a:r>
          </a:p>
          <a:p>
            <a:pPr marL="182880" lvl="1" indent="0">
              <a:buNone/>
            </a:pPr>
            <a:r>
              <a:rPr lang="en-US" dirty="0"/>
              <a:t>Providing a mechanism for the management of an end device’s MAC Data Request rate </a:t>
            </a:r>
            <a:br>
              <a:rPr lang="en-US" dirty="0"/>
            </a:br>
            <a:endParaRPr lang="en-US" b="1" dirty="0"/>
          </a:p>
          <a:p>
            <a:pPr marL="182880" lvl="1" indent="0">
              <a:buNone/>
            </a:pPr>
            <a:endParaRPr lang="en-US" dirty="0"/>
          </a:p>
          <a:p>
            <a:pPr marL="182880" lvl="1" indent="0">
              <a:buNone/>
            </a:pPr>
            <a:endParaRPr lang="en-US" dirty="0"/>
          </a:p>
          <a:p>
            <a:pPr marL="182880" lvl="1" indent="0">
              <a:buNone/>
            </a:pPr>
            <a:endParaRPr lang="en-US" dirty="0"/>
          </a:p>
          <a:p>
            <a:pPr lvl="1"/>
            <a:endParaRPr lang="en-US" dirty="0"/>
          </a:p>
          <a:p>
            <a:pPr lvl="1"/>
            <a:endParaRPr lang="en-US" dirty="0"/>
          </a:p>
          <a:p>
            <a:pPr lvl="1"/>
            <a:endParaRPr lang="en-US" dirty="0"/>
          </a:p>
          <a:p>
            <a:pPr lvl="1"/>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altLang="zh-CN" b="1" dirty="0"/>
              <a:t>What is Polling? </a:t>
            </a:r>
            <a:endParaRPr lang="en-US" dirty="0"/>
          </a:p>
        </p:txBody>
      </p:sp>
      <p:sp>
        <p:nvSpPr>
          <p:cNvPr id="4" name="页脚占位符 3">
            <a:extLst>
              <a:ext uri="{FF2B5EF4-FFF2-40B4-BE49-F238E27FC236}">
                <a16:creationId xmlns:a16="http://schemas.microsoft.com/office/drawing/2014/main" id="{9C12AF24-2A03-46B5-86A1-6A4C2DD73488}"/>
              </a:ext>
            </a:extLst>
          </p:cNvPr>
          <p:cNvSpPr>
            <a:spLocks noGrp="1"/>
          </p:cNvSpPr>
          <p:nvPr>
            <p:ph type="ftr" sz="quarter" idx="11"/>
          </p:nvPr>
        </p:nvSpPr>
        <p:spPr/>
        <p:txBody>
          <a:bodyPr/>
          <a:lstStyle/>
          <a:p>
            <a:r>
              <a:rPr lang="en-US" dirty="0"/>
              <a:t>Silicon Labs Confidential</a:t>
            </a:r>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4</a:t>
            </a:fld>
            <a:endParaRPr lang="en-US" dirty="0"/>
          </a:p>
        </p:txBody>
      </p:sp>
      <p:grpSp>
        <p:nvGrpSpPr>
          <p:cNvPr id="6" name="Group 5">
            <a:extLst>
              <a:ext uri="{FF2B5EF4-FFF2-40B4-BE49-F238E27FC236}">
                <a16:creationId xmlns:a16="http://schemas.microsoft.com/office/drawing/2014/main" id="{94119B76-0839-4F77-9B25-1D7C359EF5B2}"/>
              </a:ext>
            </a:extLst>
          </p:cNvPr>
          <p:cNvGrpSpPr/>
          <p:nvPr/>
        </p:nvGrpSpPr>
        <p:grpSpPr>
          <a:xfrm>
            <a:off x="6831208" y="1320114"/>
            <a:ext cx="4767893" cy="4674973"/>
            <a:chOff x="6731000" y="1287162"/>
            <a:chExt cx="4352925" cy="4096090"/>
          </a:xfrm>
        </p:grpSpPr>
        <p:pic>
          <p:nvPicPr>
            <p:cNvPr id="7" name="图片 6">
              <a:extLst>
                <a:ext uri="{FF2B5EF4-FFF2-40B4-BE49-F238E27FC236}">
                  <a16:creationId xmlns:a16="http://schemas.microsoft.com/office/drawing/2014/main" id="{3B8B228F-6323-42FD-B430-47C1264F909E}"/>
                </a:ext>
              </a:extLst>
            </p:cNvPr>
            <p:cNvPicPr>
              <a:picLocks noChangeAspect="1"/>
            </p:cNvPicPr>
            <p:nvPr/>
          </p:nvPicPr>
          <p:blipFill>
            <a:blip r:embed="rId3"/>
            <a:stretch>
              <a:fillRect/>
            </a:stretch>
          </p:blipFill>
          <p:spPr>
            <a:xfrm>
              <a:off x="6731000" y="1287162"/>
              <a:ext cx="4352925" cy="3752850"/>
            </a:xfrm>
            <a:prstGeom prst="rect">
              <a:avLst/>
            </a:prstGeom>
          </p:spPr>
        </p:pic>
        <p:sp>
          <p:nvSpPr>
            <p:cNvPr id="8" name="矩形 7">
              <a:extLst>
                <a:ext uri="{FF2B5EF4-FFF2-40B4-BE49-F238E27FC236}">
                  <a16:creationId xmlns:a16="http://schemas.microsoft.com/office/drawing/2014/main" id="{50FE5A76-84CF-4E3D-A1B1-2CEA80EB1E42}"/>
                </a:ext>
              </a:extLst>
            </p:cNvPr>
            <p:cNvSpPr/>
            <p:nvPr/>
          </p:nvSpPr>
          <p:spPr>
            <a:xfrm>
              <a:off x="7188200" y="5106253"/>
              <a:ext cx="3512751" cy="276999"/>
            </a:xfrm>
            <a:prstGeom prst="rect">
              <a:avLst/>
            </a:prstGeom>
          </p:spPr>
          <p:txBody>
            <a:bodyPr wrap="square">
              <a:spAutoFit/>
            </a:bodyPr>
            <a:lstStyle/>
            <a:p>
              <a:r>
                <a:rPr lang="en-US" sz="1200" dirty="0"/>
                <a:t>Short polling when sending and receiving a message</a:t>
              </a:r>
            </a:p>
          </p:txBody>
        </p:sp>
      </p:grpSp>
    </p:spTree>
    <p:extLst>
      <p:ext uri="{BB962C8B-B14F-4D97-AF65-F5344CB8AC3E}">
        <p14:creationId xmlns:p14="http://schemas.microsoft.com/office/powerpoint/2010/main" val="1486510040"/>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551696" y="989928"/>
            <a:ext cx="4933471" cy="3651580"/>
          </a:xfrm>
        </p:spPr>
        <p:txBody>
          <a:bodyPr>
            <a:normAutofit/>
          </a:bodyPr>
          <a:lstStyle/>
          <a:p>
            <a:pPr lvl="1"/>
            <a:r>
              <a:rPr lang="en-US" dirty="0"/>
              <a:t>Used by Sleepy End Devices</a:t>
            </a:r>
          </a:p>
          <a:p>
            <a:pPr lvl="1"/>
            <a:endParaRPr lang="en-US" dirty="0"/>
          </a:p>
          <a:p>
            <a:pPr lvl="1"/>
            <a:r>
              <a:rPr lang="en-US" dirty="0"/>
              <a:t>Poll at least once within the EMBER_INDIRECT_TRANSMISSION_TIMEOUT to check for data at the parent to ensure receiving incoming messages reliably</a:t>
            </a:r>
          </a:p>
          <a:p>
            <a:pPr lvl="1"/>
            <a:endParaRPr lang="en-US" dirty="0"/>
          </a:p>
          <a:p>
            <a:pPr lvl="1"/>
            <a:r>
              <a:rPr lang="en-US" dirty="0"/>
              <a:t>Some sleepy end devices(example: sensors) are not expected to receive messages asynchronously. They just need to poll within the end device poll timeout</a:t>
            </a:r>
          </a:p>
          <a:p>
            <a:pPr marL="182880" lvl="1" indent="0">
              <a:buNone/>
            </a:pPr>
            <a:endParaRPr lang="en-US" dirty="0"/>
          </a:p>
          <a:p>
            <a:pPr marL="182880" lvl="1" indent="0">
              <a:buNone/>
            </a:pPr>
            <a:endParaRPr lang="en-US" dirty="0"/>
          </a:p>
          <a:p>
            <a:pPr marL="182880" lvl="1" indent="0">
              <a:buNone/>
            </a:pPr>
            <a:endParaRPr lang="en-US" dirty="0"/>
          </a:p>
          <a:p>
            <a:pPr lvl="1"/>
            <a:endParaRPr lang="en-US" dirty="0"/>
          </a:p>
          <a:p>
            <a:pPr lvl="1"/>
            <a:endParaRPr lang="en-US" dirty="0"/>
          </a:p>
          <a:p>
            <a:pPr lvl="1"/>
            <a:endParaRPr lang="en-US" dirty="0"/>
          </a:p>
          <a:p>
            <a:pPr lvl="1"/>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a:xfrm>
            <a:off x="457200" y="0"/>
            <a:ext cx="11277600" cy="914400"/>
          </a:xfrm>
        </p:spPr>
        <p:txBody>
          <a:bodyPr/>
          <a:lstStyle/>
          <a:p>
            <a:r>
              <a:rPr lang="en-US" altLang="zh-CN" b="1" dirty="0"/>
              <a:t>Polling as a means to request data from the parent</a:t>
            </a:r>
            <a:endParaRPr lang="en-US" dirty="0"/>
          </a:p>
        </p:txBody>
      </p:sp>
      <p:sp>
        <p:nvSpPr>
          <p:cNvPr id="4" name="页脚占位符 3">
            <a:extLst>
              <a:ext uri="{FF2B5EF4-FFF2-40B4-BE49-F238E27FC236}">
                <a16:creationId xmlns:a16="http://schemas.microsoft.com/office/drawing/2014/main" id="{9C12AF24-2A03-46B5-86A1-6A4C2DD73488}"/>
              </a:ext>
            </a:extLst>
          </p:cNvPr>
          <p:cNvSpPr>
            <a:spLocks noGrp="1"/>
          </p:cNvSpPr>
          <p:nvPr>
            <p:ph type="ftr" sz="quarter" idx="11"/>
          </p:nvPr>
        </p:nvSpPr>
        <p:spPr/>
        <p:txBody>
          <a:bodyPr/>
          <a:lstStyle/>
          <a:p>
            <a:r>
              <a:rPr lang="en-US" dirty="0"/>
              <a:t>Silicon Labs Confidential</a:t>
            </a:r>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5</a:t>
            </a:fld>
            <a:endParaRPr lang="en-US" dirty="0"/>
          </a:p>
        </p:txBody>
      </p:sp>
      <p:grpSp>
        <p:nvGrpSpPr>
          <p:cNvPr id="6" name="Group 9">
            <a:extLst>
              <a:ext uri="{FF2B5EF4-FFF2-40B4-BE49-F238E27FC236}">
                <a16:creationId xmlns:a16="http://schemas.microsoft.com/office/drawing/2014/main" id="{6730D50A-FBC4-4C2B-AE2D-50BEF1FB9698}"/>
              </a:ext>
            </a:extLst>
          </p:cNvPr>
          <p:cNvGrpSpPr/>
          <p:nvPr/>
        </p:nvGrpSpPr>
        <p:grpSpPr>
          <a:xfrm>
            <a:off x="6803537" y="1115164"/>
            <a:ext cx="5068484" cy="4041744"/>
            <a:chOff x="7202010" y="1534118"/>
            <a:chExt cx="3111393" cy="3786143"/>
          </a:xfrm>
        </p:grpSpPr>
        <p:grpSp>
          <p:nvGrpSpPr>
            <p:cNvPr id="7" name="Group 10">
              <a:extLst>
                <a:ext uri="{FF2B5EF4-FFF2-40B4-BE49-F238E27FC236}">
                  <a16:creationId xmlns:a16="http://schemas.microsoft.com/office/drawing/2014/main" id="{4C246C0F-F158-4699-B8AC-6D9867849DD4}"/>
                </a:ext>
              </a:extLst>
            </p:cNvPr>
            <p:cNvGrpSpPr/>
            <p:nvPr/>
          </p:nvGrpSpPr>
          <p:grpSpPr>
            <a:xfrm>
              <a:off x="7202010" y="1537738"/>
              <a:ext cx="2664745" cy="3782523"/>
              <a:chOff x="4634568" y="1410928"/>
              <a:chExt cx="3830138" cy="4449098"/>
            </a:xfrm>
          </p:grpSpPr>
          <p:sp>
            <p:nvSpPr>
              <p:cNvPr id="9" name="Rectangle 12">
                <a:extLst>
                  <a:ext uri="{FF2B5EF4-FFF2-40B4-BE49-F238E27FC236}">
                    <a16:creationId xmlns:a16="http://schemas.microsoft.com/office/drawing/2014/main" id="{309DECDE-F1A4-4463-82BB-2B1E7E565BE8}"/>
                  </a:ext>
                </a:extLst>
              </p:cNvPr>
              <p:cNvSpPr/>
              <p:nvPr/>
            </p:nvSpPr>
            <p:spPr>
              <a:xfrm>
                <a:off x="4713952" y="1410928"/>
                <a:ext cx="1801157" cy="580104"/>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Sleepy End Device</a:t>
                </a:r>
                <a:endParaRPr lang="en-US" b="1" dirty="0">
                  <a:solidFill>
                    <a:srgbClr val="000000"/>
                  </a:solidFill>
                </a:endParaRPr>
              </a:p>
            </p:txBody>
          </p:sp>
          <p:cxnSp>
            <p:nvCxnSpPr>
              <p:cNvPr id="10" name="Straight Connector 13">
                <a:extLst>
                  <a:ext uri="{FF2B5EF4-FFF2-40B4-BE49-F238E27FC236}">
                    <a16:creationId xmlns:a16="http://schemas.microsoft.com/office/drawing/2014/main" id="{D3C46200-68B3-4A5E-A57F-61CE036388D7}"/>
                  </a:ext>
                </a:extLst>
              </p:cNvPr>
              <p:cNvCxnSpPr>
                <a:cxnSpLocks/>
              </p:cNvCxnSpPr>
              <p:nvPr/>
            </p:nvCxnSpPr>
            <p:spPr>
              <a:xfrm>
                <a:off x="5331779" y="2000762"/>
                <a:ext cx="0" cy="385926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4">
                <a:extLst>
                  <a:ext uri="{FF2B5EF4-FFF2-40B4-BE49-F238E27FC236}">
                    <a16:creationId xmlns:a16="http://schemas.microsoft.com/office/drawing/2014/main" id="{BFC221C4-BDED-4C00-A74F-C8C6C52544D4}"/>
                  </a:ext>
                </a:extLst>
              </p:cNvPr>
              <p:cNvCxnSpPr>
                <a:cxnSpLocks/>
              </p:cNvCxnSpPr>
              <p:nvPr/>
            </p:nvCxnSpPr>
            <p:spPr>
              <a:xfrm>
                <a:off x="8406657" y="2000763"/>
                <a:ext cx="0" cy="385926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6">
                <a:extLst>
                  <a:ext uri="{FF2B5EF4-FFF2-40B4-BE49-F238E27FC236}">
                    <a16:creationId xmlns:a16="http://schemas.microsoft.com/office/drawing/2014/main" id="{0DD13E89-7D41-48FC-B8FE-51719370704F}"/>
                  </a:ext>
                </a:extLst>
              </p:cNvPr>
              <p:cNvSpPr/>
              <p:nvPr/>
            </p:nvSpPr>
            <p:spPr>
              <a:xfrm>
                <a:off x="4634568" y="2369883"/>
                <a:ext cx="756800" cy="304917"/>
              </a:xfrm>
              <a:prstGeom prst="rect">
                <a:avLst/>
              </a:prstGeom>
            </p:spPr>
            <p:txBody>
              <a:bodyPr wrap="none">
                <a:spAutoFit/>
              </a:bodyPr>
              <a:lstStyle/>
              <a:p>
                <a:r>
                  <a:rPr lang="en-US" altLang="zh-CN" sz="1200" b="1" dirty="0"/>
                  <a:t>Wake Up</a:t>
                </a:r>
              </a:p>
            </p:txBody>
          </p:sp>
          <p:grpSp>
            <p:nvGrpSpPr>
              <p:cNvPr id="18" name="Group 21">
                <a:extLst>
                  <a:ext uri="{FF2B5EF4-FFF2-40B4-BE49-F238E27FC236}">
                    <a16:creationId xmlns:a16="http://schemas.microsoft.com/office/drawing/2014/main" id="{161E7704-BF5D-4680-8DFF-CB213B0CC7C7}"/>
                  </a:ext>
                </a:extLst>
              </p:cNvPr>
              <p:cNvGrpSpPr/>
              <p:nvPr/>
            </p:nvGrpSpPr>
            <p:grpSpPr>
              <a:xfrm>
                <a:off x="5320362" y="2481616"/>
                <a:ext cx="3144344" cy="2962949"/>
                <a:chOff x="5320362" y="2481616"/>
                <a:chExt cx="3144344" cy="2962949"/>
              </a:xfrm>
            </p:grpSpPr>
            <p:cxnSp>
              <p:nvCxnSpPr>
                <p:cNvPr id="21" name="Straight Arrow Connector 24">
                  <a:extLst>
                    <a:ext uri="{FF2B5EF4-FFF2-40B4-BE49-F238E27FC236}">
                      <a16:creationId xmlns:a16="http://schemas.microsoft.com/office/drawing/2014/main" id="{C9A5DF30-8F74-457E-8827-C32B10D8E91B}"/>
                    </a:ext>
                  </a:extLst>
                </p:cNvPr>
                <p:cNvCxnSpPr>
                  <a:cxnSpLocks/>
                </p:cNvCxnSpPr>
                <p:nvPr/>
              </p:nvCxnSpPr>
              <p:spPr>
                <a:xfrm>
                  <a:off x="5327981" y="2779550"/>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5">
                  <a:extLst>
                    <a:ext uri="{FF2B5EF4-FFF2-40B4-BE49-F238E27FC236}">
                      <a16:creationId xmlns:a16="http://schemas.microsoft.com/office/drawing/2014/main" id="{06D31863-F216-466D-83E8-D0E80D83EBAB}"/>
                    </a:ext>
                  </a:extLst>
                </p:cNvPr>
                <p:cNvCxnSpPr>
                  <a:cxnSpLocks/>
                </p:cNvCxnSpPr>
                <p:nvPr/>
              </p:nvCxnSpPr>
              <p:spPr>
                <a:xfrm flipH="1">
                  <a:off x="5320362" y="3129785"/>
                  <a:ext cx="3078675" cy="0"/>
                </a:xfrm>
                <a:prstGeom prst="straightConnector1">
                  <a:avLst/>
                </a:prstGeom>
                <a:ln>
                  <a:solidFill>
                    <a:srgbClr val="0086D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6">
                  <a:extLst>
                    <a:ext uri="{FF2B5EF4-FFF2-40B4-BE49-F238E27FC236}">
                      <a16:creationId xmlns:a16="http://schemas.microsoft.com/office/drawing/2014/main" id="{34DCB860-99EC-47F6-8AFF-0ED70E4DCDFB}"/>
                    </a:ext>
                  </a:extLst>
                </p:cNvPr>
                <p:cNvCxnSpPr>
                  <a:cxnSpLocks/>
                </p:cNvCxnSpPr>
                <p:nvPr/>
              </p:nvCxnSpPr>
              <p:spPr>
                <a:xfrm>
                  <a:off x="5335600" y="4551882"/>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7">
                  <a:extLst>
                    <a:ext uri="{FF2B5EF4-FFF2-40B4-BE49-F238E27FC236}">
                      <a16:creationId xmlns:a16="http://schemas.microsoft.com/office/drawing/2014/main" id="{1FE5ED82-C7CD-4A73-B280-801F6D99E8E5}"/>
                    </a:ext>
                  </a:extLst>
                </p:cNvPr>
                <p:cNvCxnSpPr>
                  <a:cxnSpLocks/>
                </p:cNvCxnSpPr>
                <p:nvPr/>
              </p:nvCxnSpPr>
              <p:spPr>
                <a:xfrm flipH="1">
                  <a:off x="5324170" y="4809092"/>
                  <a:ext cx="3071059"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8">
                  <a:extLst>
                    <a:ext uri="{FF2B5EF4-FFF2-40B4-BE49-F238E27FC236}">
                      <a16:creationId xmlns:a16="http://schemas.microsoft.com/office/drawing/2014/main" id="{5750A468-78CA-4EBA-B6A9-1F4A498BE8C0}"/>
                    </a:ext>
                  </a:extLst>
                </p:cNvPr>
                <p:cNvCxnSpPr>
                  <a:cxnSpLocks/>
                </p:cNvCxnSpPr>
                <p:nvPr/>
              </p:nvCxnSpPr>
              <p:spPr>
                <a:xfrm>
                  <a:off x="5354406" y="5416638"/>
                  <a:ext cx="3063436"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7" name="Group 30">
                  <a:extLst>
                    <a:ext uri="{FF2B5EF4-FFF2-40B4-BE49-F238E27FC236}">
                      <a16:creationId xmlns:a16="http://schemas.microsoft.com/office/drawing/2014/main" id="{0DF3EB62-54C3-4931-8D15-B97B12B8B04F}"/>
                    </a:ext>
                  </a:extLst>
                </p:cNvPr>
                <p:cNvGrpSpPr/>
                <p:nvPr/>
              </p:nvGrpSpPr>
              <p:grpSpPr>
                <a:xfrm>
                  <a:off x="5654144" y="2481616"/>
                  <a:ext cx="2810562" cy="2962949"/>
                  <a:chOff x="5715104" y="2481616"/>
                  <a:chExt cx="2810562" cy="2962949"/>
                </a:xfrm>
              </p:grpSpPr>
              <p:sp>
                <p:nvSpPr>
                  <p:cNvPr id="28" name="Rectangle 31">
                    <a:extLst>
                      <a:ext uri="{FF2B5EF4-FFF2-40B4-BE49-F238E27FC236}">
                        <a16:creationId xmlns:a16="http://schemas.microsoft.com/office/drawing/2014/main" id="{FEC1543C-46B2-4E21-A214-B6E15B775A2C}"/>
                      </a:ext>
                    </a:extLst>
                  </p:cNvPr>
                  <p:cNvSpPr/>
                  <p:nvPr/>
                </p:nvSpPr>
                <p:spPr>
                  <a:xfrm>
                    <a:off x="6203924" y="2481616"/>
                    <a:ext cx="1062917" cy="304917"/>
                  </a:xfrm>
                  <a:prstGeom prst="rect">
                    <a:avLst/>
                  </a:prstGeom>
                </p:spPr>
                <p:txBody>
                  <a:bodyPr wrap="none">
                    <a:spAutoFit/>
                  </a:bodyPr>
                  <a:lstStyle/>
                  <a:p>
                    <a:r>
                      <a:rPr lang="en-US" sz="1200" b="1" dirty="0"/>
                      <a:t>Mac Data Poll</a:t>
                    </a:r>
                  </a:p>
                </p:txBody>
              </p:sp>
              <p:sp>
                <p:nvSpPr>
                  <p:cNvPr id="29" name="Rectangle 32">
                    <a:extLst>
                      <a:ext uri="{FF2B5EF4-FFF2-40B4-BE49-F238E27FC236}">
                        <a16:creationId xmlns:a16="http://schemas.microsoft.com/office/drawing/2014/main" id="{FD15C78C-1B2A-474C-A857-D7DF8FB24C88}"/>
                      </a:ext>
                    </a:extLst>
                  </p:cNvPr>
                  <p:cNvSpPr/>
                  <p:nvPr/>
                </p:nvSpPr>
                <p:spPr>
                  <a:xfrm>
                    <a:off x="5715104" y="2840174"/>
                    <a:ext cx="2185730" cy="304917"/>
                  </a:xfrm>
                  <a:prstGeom prst="rect">
                    <a:avLst/>
                  </a:prstGeom>
                </p:spPr>
                <p:txBody>
                  <a:bodyPr wrap="none">
                    <a:spAutoFit/>
                  </a:bodyPr>
                  <a:lstStyle/>
                  <a:p>
                    <a:r>
                      <a:rPr lang="en-US" sz="1200" b="1" dirty="0"/>
                      <a:t>Mac Ack ( Pending data = False)</a:t>
                    </a:r>
                  </a:p>
                </p:txBody>
              </p:sp>
              <p:sp>
                <p:nvSpPr>
                  <p:cNvPr id="30" name="Rectangle 33">
                    <a:extLst>
                      <a:ext uri="{FF2B5EF4-FFF2-40B4-BE49-F238E27FC236}">
                        <a16:creationId xmlns:a16="http://schemas.microsoft.com/office/drawing/2014/main" id="{B4A2E1E2-F71B-4EEB-8E08-6CC641365D0F}"/>
                      </a:ext>
                    </a:extLst>
                  </p:cNvPr>
                  <p:cNvSpPr/>
                  <p:nvPr/>
                </p:nvSpPr>
                <p:spPr>
                  <a:xfrm>
                    <a:off x="6331109" y="4171564"/>
                    <a:ext cx="2194557" cy="304917"/>
                  </a:xfrm>
                  <a:prstGeom prst="rect">
                    <a:avLst/>
                  </a:prstGeom>
                </p:spPr>
                <p:txBody>
                  <a:bodyPr wrap="square">
                    <a:spAutoFit/>
                  </a:bodyPr>
                  <a:lstStyle/>
                  <a:p>
                    <a:r>
                      <a:rPr lang="en-US" sz="1200" b="1" dirty="0"/>
                      <a:t>Mac Data Poll</a:t>
                    </a:r>
                  </a:p>
                </p:txBody>
              </p:sp>
              <p:sp>
                <p:nvSpPr>
                  <p:cNvPr id="31" name="Rectangle 34">
                    <a:extLst>
                      <a:ext uri="{FF2B5EF4-FFF2-40B4-BE49-F238E27FC236}">
                        <a16:creationId xmlns:a16="http://schemas.microsoft.com/office/drawing/2014/main" id="{A41FC8BC-0561-4625-8C1C-E1B65922B192}"/>
                      </a:ext>
                    </a:extLst>
                  </p:cNvPr>
                  <p:cNvSpPr/>
                  <p:nvPr/>
                </p:nvSpPr>
                <p:spPr>
                  <a:xfrm>
                    <a:off x="5774249" y="4519481"/>
                    <a:ext cx="2207504" cy="304917"/>
                  </a:xfrm>
                  <a:prstGeom prst="rect">
                    <a:avLst/>
                  </a:prstGeom>
                </p:spPr>
                <p:txBody>
                  <a:bodyPr wrap="none">
                    <a:spAutoFit/>
                  </a:bodyPr>
                  <a:lstStyle/>
                  <a:p>
                    <a:r>
                      <a:rPr lang="en-US" sz="1200" b="1" dirty="0"/>
                      <a:t>Mac Ack ( Pending data = TRUE)</a:t>
                    </a:r>
                  </a:p>
                </p:txBody>
              </p:sp>
              <p:sp>
                <p:nvSpPr>
                  <p:cNvPr id="32" name="Rectangle 35">
                    <a:extLst>
                      <a:ext uri="{FF2B5EF4-FFF2-40B4-BE49-F238E27FC236}">
                        <a16:creationId xmlns:a16="http://schemas.microsoft.com/office/drawing/2014/main" id="{280DC1DC-75A6-4D9E-8A77-D998BBA62302}"/>
                      </a:ext>
                    </a:extLst>
                  </p:cNvPr>
                  <p:cNvSpPr/>
                  <p:nvPr/>
                </p:nvSpPr>
                <p:spPr>
                  <a:xfrm>
                    <a:off x="6060855" y="5139648"/>
                    <a:ext cx="1213549" cy="304917"/>
                  </a:xfrm>
                  <a:prstGeom prst="rect">
                    <a:avLst/>
                  </a:prstGeom>
                </p:spPr>
                <p:txBody>
                  <a:bodyPr wrap="none">
                    <a:spAutoFit/>
                  </a:bodyPr>
                  <a:lstStyle/>
                  <a:p>
                    <a:r>
                      <a:rPr lang="en-US" sz="1200" b="1" dirty="0"/>
                      <a:t>              Mac Ack</a:t>
                    </a:r>
                  </a:p>
                </p:txBody>
              </p:sp>
            </p:grpSp>
          </p:grpSp>
        </p:grpSp>
        <p:sp>
          <p:nvSpPr>
            <p:cNvPr id="8" name="Rectangle 11">
              <a:extLst>
                <a:ext uri="{FF2B5EF4-FFF2-40B4-BE49-F238E27FC236}">
                  <a16:creationId xmlns:a16="http://schemas.microsoft.com/office/drawing/2014/main" id="{9CBCD1C1-8586-4381-93E4-FD7F7F579409}"/>
                </a:ext>
              </a:extLst>
            </p:cNvPr>
            <p:cNvSpPr/>
            <p:nvPr/>
          </p:nvSpPr>
          <p:spPr>
            <a:xfrm>
              <a:off x="9339334" y="1534118"/>
              <a:ext cx="974069" cy="493191"/>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Parent</a:t>
              </a:r>
              <a:endParaRPr lang="en-US" b="1" dirty="0">
                <a:solidFill>
                  <a:srgbClr val="000000"/>
                </a:solidFill>
              </a:endParaRPr>
            </a:p>
          </p:txBody>
        </p:sp>
      </p:grpSp>
      <p:sp>
        <p:nvSpPr>
          <p:cNvPr id="34" name="Rectangle 16">
            <a:extLst>
              <a:ext uri="{FF2B5EF4-FFF2-40B4-BE49-F238E27FC236}">
                <a16:creationId xmlns:a16="http://schemas.microsoft.com/office/drawing/2014/main" id="{0E905AF3-F872-44FF-8DE1-F50B6D3EBB22}"/>
              </a:ext>
            </a:extLst>
          </p:cNvPr>
          <p:cNvSpPr/>
          <p:nvPr/>
        </p:nvSpPr>
        <p:spPr>
          <a:xfrm>
            <a:off x="6654053" y="2635545"/>
            <a:ext cx="1355252" cy="276999"/>
          </a:xfrm>
          <a:prstGeom prst="rect">
            <a:avLst/>
          </a:prstGeom>
        </p:spPr>
        <p:txBody>
          <a:bodyPr wrap="square">
            <a:spAutoFit/>
          </a:bodyPr>
          <a:lstStyle/>
          <a:p>
            <a:r>
              <a:rPr lang="en-US" altLang="zh-CN" sz="1200" b="1" dirty="0"/>
              <a:t>Back to sleep</a:t>
            </a:r>
          </a:p>
        </p:txBody>
      </p:sp>
      <p:sp>
        <p:nvSpPr>
          <p:cNvPr id="37" name="Rectangle 34">
            <a:extLst>
              <a:ext uri="{FF2B5EF4-FFF2-40B4-BE49-F238E27FC236}">
                <a16:creationId xmlns:a16="http://schemas.microsoft.com/office/drawing/2014/main" id="{27B7DF97-F6B9-407B-9CCB-E57329C6AAE4}"/>
              </a:ext>
            </a:extLst>
          </p:cNvPr>
          <p:cNvSpPr/>
          <p:nvPr/>
        </p:nvSpPr>
        <p:spPr>
          <a:xfrm>
            <a:off x="8395366" y="4218714"/>
            <a:ext cx="1603133" cy="276999"/>
          </a:xfrm>
          <a:prstGeom prst="rect">
            <a:avLst/>
          </a:prstGeom>
        </p:spPr>
        <p:txBody>
          <a:bodyPr wrap="square">
            <a:spAutoFit/>
          </a:bodyPr>
          <a:lstStyle/>
          <a:p>
            <a:r>
              <a:rPr lang="en-US" sz="1200" b="1" dirty="0"/>
              <a:t>             Message</a:t>
            </a:r>
          </a:p>
        </p:txBody>
      </p:sp>
      <p:sp>
        <p:nvSpPr>
          <p:cNvPr id="38" name="Rectangle 16">
            <a:extLst>
              <a:ext uri="{FF2B5EF4-FFF2-40B4-BE49-F238E27FC236}">
                <a16:creationId xmlns:a16="http://schemas.microsoft.com/office/drawing/2014/main" id="{7B97D6C4-95DB-439C-85D7-57B3261743CB}"/>
              </a:ext>
            </a:extLst>
          </p:cNvPr>
          <p:cNvSpPr/>
          <p:nvPr/>
        </p:nvSpPr>
        <p:spPr>
          <a:xfrm>
            <a:off x="6924460" y="3658080"/>
            <a:ext cx="1026379" cy="276999"/>
          </a:xfrm>
          <a:prstGeom prst="rect">
            <a:avLst/>
          </a:prstGeom>
        </p:spPr>
        <p:txBody>
          <a:bodyPr wrap="square">
            <a:spAutoFit/>
          </a:bodyPr>
          <a:lstStyle/>
          <a:p>
            <a:r>
              <a:rPr lang="en-US" altLang="zh-CN" sz="1200" b="1" dirty="0"/>
              <a:t>Wake Up</a:t>
            </a:r>
          </a:p>
        </p:txBody>
      </p:sp>
      <p:sp>
        <p:nvSpPr>
          <p:cNvPr id="39" name="Rectangle 16">
            <a:extLst>
              <a:ext uri="{FF2B5EF4-FFF2-40B4-BE49-F238E27FC236}">
                <a16:creationId xmlns:a16="http://schemas.microsoft.com/office/drawing/2014/main" id="{F832B301-2949-4490-9669-52AC4F0D0FA3}"/>
              </a:ext>
            </a:extLst>
          </p:cNvPr>
          <p:cNvSpPr/>
          <p:nvPr/>
        </p:nvSpPr>
        <p:spPr>
          <a:xfrm>
            <a:off x="6731622" y="4700447"/>
            <a:ext cx="1355252" cy="276999"/>
          </a:xfrm>
          <a:prstGeom prst="rect">
            <a:avLst/>
          </a:prstGeom>
        </p:spPr>
        <p:txBody>
          <a:bodyPr wrap="square">
            <a:spAutoFit/>
          </a:bodyPr>
          <a:lstStyle/>
          <a:p>
            <a:r>
              <a:rPr lang="en-US" altLang="zh-CN" sz="1200" b="1" dirty="0"/>
              <a:t>Back to sleep</a:t>
            </a:r>
          </a:p>
        </p:txBody>
      </p:sp>
      <p:cxnSp>
        <p:nvCxnSpPr>
          <p:cNvPr id="46" name="Straight Arrow Connector 27">
            <a:extLst>
              <a:ext uri="{FF2B5EF4-FFF2-40B4-BE49-F238E27FC236}">
                <a16:creationId xmlns:a16="http://schemas.microsoft.com/office/drawing/2014/main" id="{2C5AD6E2-D680-4218-828A-48D6BB6F9A56}"/>
              </a:ext>
            </a:extLst>
          </p:cNvPr>
          <p:cNvCxnSpPr>
            <a:cxnSpLocks/>
          </p:cNvCxnSpPr>
          <p:nvPr/>
        </p:nvCxnSpPr>
        <p:spPr>
          <a:xfrm>
            <a:off x="10878664" y="4474225"/>
            <a:ext cx="1"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88F74EB-2FE8-4A3D-9B2D-C8C265B830B5}"/>
              </a:ext>
            </a:extLst>
          </p:cNvPr>
          <p:cNvGrpSpPr/>
          <p:nvPr/>
        </p:nvGrpSpPr>
        <p:grpSpPr>
          <a:xfrm>
            <a:off x="4500221" y="4066952"/>
            <a:ext cx="2303316" cy="2311542"/>
            <a:chOff x="4500221" y="4066952"/>
            <a:chExt cx="2303316" cy="2311542"/>
          </a:xfrm>
        </p:grpSpPr>
        <p:pic>
          <p:nvPicPr>
            <p:cNvPr id="12" name="Picture 11">
              <a:extLst>
                <a:ext uri="{FF2B5EF4-FFF2-40B4-BE49-F238E27FC236}">
                  <a16:creationId xmlns:a16="http://schemas.microsoft.com/office/drawing/2014/main" id="{5E5AC601-32EA-44EE-87AA-BEDED3397468}"/>
                </a:ext>
              </a:extLst>
            </p:cNvPr>
            <p:cNvPicPr>
              <a:picLocks noChangeAspect="1"/>
            </p:cNvPicPr>
            <p:nvPr/>
          </p:nvPicPr>
          <p:blipFill>
            <a:blip r:embed="rId3"/>
            <a:stretch>
              <a:fillRect/>
            </a:stretch>
          </p:blipFill>
          <p:spPr>
            <a:xfrm>
              <a:off x="4500221" y="4066952"/>
              <a:ext cx="2303316" cy="2311542"/>
            </a:xfrm>
            <a:prstGeom prst="rect">
              <a:avLst/>
            </a:prstGeom>
          </p:spPr>
        </p:pic>
        <p:sp>
          <p:nvSpPr>
            <p:cNvPr id="14" name="Oval 13">
              <a:extLst>
                <a:ext uri="{FF2B5EF4-FFF2-40B4-BE49-F238E27FC236}">
                  <a16:creationId xmlns:a16="http://schemas.microsoft.com/office/drawing/2014/main" id="{2C00405E-9C60-4D24-BD3E-D0C3C1D08FFE}"/>
                </a:ext>
              </a:extLst>
            </p:cNvPr>
            <p:cNvSpPr/>
            <p:nvPr/>
          </p:nvSpPr>
          <p:spPr>
            <a:xfrm>
              <a:off x="4835284" y="4956867"/>
              <a:ext cx="1277597" cy="200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463056"/>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17047" y="1137306"/>
            <a:ext cx="5525611" cy="416998"/>
          </a:xfrm>
        </p:spPr>
        <p:txBody>
          <a:bodyPr>
            <a:normAutofit/>
          </a:bodyPr>
          <a:lstStyle/>
          <a:p>
            <a:pPr lvl="1"/>
            <a:r>
              <a:rPr lang="en-US" dirty="0"/>
              <a:t>All end devices MUST keepalive with their parents.</a:t>
            </a:r>
          </a:p>
          <a:p>
            <a:pPr marL="0" indent="0">
              <a:buNone/>
            </a:pPr>
            <a:endParaRPr lang="en-US" sz="1800"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altLang="zh-CN" b="1" dirty="0"/>
              <a:t>Keepalive and timeout</a:t>
            </a:r>
            <a:endParaRPr lang="en-US" b="1" dirty="0"/>
          </a:p>
        </p:txBody>
      </p:sp>
      <p:sp>
        <p:nvSpPr>
          <p:cNvPr id="4" name="页脚占位符 3">
            <a:extLst>
              <a:ext uri="{FF2B5EF4-FFF2-40B4-BE49-F238E27FC236}">
                <a16:creationId xmlns:a16="http://schemas.microsoft.com/office/drawing/2014/main" id="{202AC9C5-8519-48CC-BC1A-C8A87A2A5679}"/>
              </a:ext>
            </a:extLst>
          </p:cNvPr>
          <p:cNvSpPr>
            <a:spLocks noGrp="1"/>
          </p:cNvSpPr>
          <p:nvPr>
            <p:ph type="ftr" sz="quarter" idx="11"/>
          </p:nvPr>
        </p:nvSpPr>
        <p:spPr/>
        <p:txBody>
          <a:bodyPr/>
          <a:lstStyle/>
          <a:p>
            <a:r>
              <a:rPr lang="en-US"/>
              <a:t>Silicon Labs Confidential</a:t>
            </a:r>
            <a:endParaRPr lang="en-US"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6</a:t>
            </a:fld>
            <a:endParaRPr lang="en-US" dirty="0"/>
          </a:p>
        </p:txBody>
      </p:sp>
      <p:grpSp>
        <p:nvGrpSpPr>
          <p:cNvPr id="6" name="Group 5">
            <a:extLst>
              <a:ext uri="{FF2B5EF4-FFF2-40B4-BE49-F238E27FC236}">
                <a16:creationId xmlns:a16="http://schemas.microsoft.com/office/drawing/2014/main" id="{6B17C7C3-E451-4907-A5BC-3FE735B792A4}"/>
              </a:ext>
            </a:extLst>
          </p:cNvPr>
          <p:cNvGrpSpPr/>
          <p:nvPr/>
        </p:nvGrpSpPr>
        <p:grpSpPr>
          <a:xfrm>
            <a:off x="6904074" y="1061113"/>
            <a:ext cx="4293604" cy="2703579"/>
            <a:chOff x="6904074" y="1473031"/>
            <a:chExt cx="4293604" cy="2703579"/>
          </a:xfrm>
        </p:grpSpPr>
        <p:grpSp>
          <p:nvGrpSpPr>
            <p:cNvPr id="8" name="Group 9">
              <a:extLst>
                <a:ext uri="{FF2B5EF4-FFF2-40B4-BE49-F238E27FC236}">
                  <a16:creationId xmlns:a16="http://schemas.microsoft.com/office/drawing/2014/main" id="{9987118C-4495-4D81-93F9-CB3C05808070}"/>
                </a:ext>
              </a:extLst>
            </p:cNvPr>
            <p:cNvGrpSpPr/>
            <p:nvPr/>
          </p:nvGrpSpPr>
          <p:grpSpPr>
            <a:xfrm>
              <a:off x="6904074" y="1473031"/>
              <a:ext cx="4293604" cy="2703579"/>
              <a:chOff x="7257239" y="1534118"/>
              <a:chExt cx="3056164" cy="2703579"/>
            </a:xfrm>
          </p:grpSpPr>
          <p:grpSp>
            <p:nvGrpSpPr>
              <p:cNvPr id="9" name="Group 10">
                <a:extLst>
                  <a:ext uri="{FF2B5EF4-FFF2-40B4-BE49-F238E27FC236}">
                    <a16:creationId xmlns:a16="http://schemas.microsoft.com/office/drawing/2014/main" id="{EB8ED0AC-4D58-433A-B52E-C5095C84B98A}"/>
                  </a:ext>
                </a:extLst>
              </p:cNvPr>
              <p:cNvGrpSpPr/>
              <p:nvPr/>
            </p:nvGrpSpPr>
            <p:grpSpPr>
              <a:xfrm>
                <a:off x="7257239" y="1537738"/>
                <a:ext cx="2592413" cy="2699959"/>
                <a:chOff x="4713952" y="1410928"/>
                <a:chExt cx="3726174" cy="3175759"/>
              </a:xfrm>
            </p:grpSpPr>
            <p:sp>
              <p:nvSpPr>
                <p:cNvPr id="11" name="Rectangle 12">
                  <a:extLst>
                    <a:ext uri="{FF2B5EF4-FFF2-40B4-BE49-F238E27FC236}">
                      <a16:creationId xmlns:a16="http://schemas.microsoft.com/office/drawing/2014/main" id="{97CEABF6-09CC-4E95-BDF3-6779EE14CF51}"/>
                    </a:ext>
                  </a:extLst>
                </p:cNvPr>
                <p:cNvSpPr/>
                <p:nvPr/>
              </p:nvSpPr>
              <p:spPr>
                <a:xfrm>
                  <a:off x="4713952" y="1410928"/>
                  <a:ext cx="1400066" cy="580104"/>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End Device</a:t>
                  </a:r>
                  <a:endParaRPr lang="en-US" b="1" dirty="0">
                    <a:solidFill>
                      <a:srgbClr val="000000"/>
                    </a:solidFill>
                  </a:endParaRPr>
                </a:p>
              </p:txBody>
            </p:sp>
            <p:cxnSp>
              <p:nvCxnSpPr>
                <p:cNvPr id="12" name="Straight Connector 13">
                  <a:extLst>
                    <a:ext uri="{FF2B5EF4-FFF2-40B4-BE49-F238E27FC236}">
                      <a16:creationId xmlns:a16="http://schemas.microsoft.com/office/drawing/2014/main" id="{2CAC33B1-D0D0-434F-9B28-567313E2A627}"/>
                    </a:ext>
                  </a:extLst>
                </p:cNvPr>
                <p:cNvCxnSpPr>
                  <a:cxnSpLocks/>
                </p:cNvCxnSpPr>
                <p:nvPr/>
              </p:nvCxnSpPr>
              <p:spPr>
                <a:xfrm>
                  <a:off x="5331779" y="2000762"/>
                  <a:ext cx="29290" cy="2585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4">
                  <a:extLst>
                    <a:ext uri="{FF2B5EF4-FFF2-40B4-BE49-F238E27FC236}">
                      <a16:creationId xmlns:a16="http://schemas.microsoft.com/office/drawing/2014/main" id="{B3BBC461-3421-474B-B417-AC9C582A4E09}"/>
                    </a:ext>
                  </a:extLst>
                </p:cNvPr>
                <p:cNvCxnSpPr>
                  <a:cxnSpLocks/>
                </p:cNvCxnSpPr>
                <p:nvPr/>
              </p:nvCxnSpPr>
              <p:spPr>
                <a:xfrm flipH="1">
                  <a:off x="8432845" y="2000762"/>
                  <a:ext cx="7281" cy="2585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21">
                  <a:extLst>
                    <a:ext uri="{FF2B5EF4-FFF2-40B4-BE49-F238E27FC236}">
                      <a16:creationId xmlns:a16="http://schemas.microsoft.com/office/drawing/2014/main" id="{16199E00-1A3D-41AC-AF1D-684121C92E7E}"/>
                    </a:ext>
                  </a:extLst>
                </p:cNvPr>
                <p:cNvGrpSpPr/>
                <p:nvPr/>
              </p:nvGrpSpPr>
              <p:grpSpPr>
                <a:xfrm>
                  <a:off x="5331971" y="2349510"/>
                  <a:ext cx="3092535" cy="1783217"/>
                  <a:chOff x="5331971" y="2349510"/>
                  <a:chExt cx="3092535" cy="1783217"/>
                </a:xfrm>
              </p:grpSpPr>
              <p:cxnSp>
                <p:nvCxnSpPr>
                  <p:cNvPr id="16" name="Straight Arrow Connector 24">
                    <a:extLst>
                      <a:ext uri="{FF2B5EF4-FFF2-40B4-BE49-F238E27FC236}">
                        <a16:creationId xmlns:a16="http://schemas.microsoft.com/office/drawing/2014/main" id="{E19AB0CF-6416-4106-818B-147209C397C2}"/>
                      </a:ext>
                    </a:extLst>
                  </p:cNvPr>
                  <p:cNvCxnSpPr>
                    <a:cxnSpLocks/>
                  </p:cNvCxnSpPr>
                  <p:nvPr/>
                </p:nvCxnSpPr>
                <p:spPr>
                  <a:xfrm>
                    <a:off x="5346784" y="2630169"/>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5">
                    <a:extLst>
                      <a:ext uri="{FF2B5EF4-FFF2-40B4-BE49-F238E27FC236}">
                        <a16:creationId xmlns:a16="http://schemas.microsoft.com/office/drawing/2014/main" id="{EA99A1F2-03A8-4915-BDAA-C60617DC9471}"/>
                      </a:ext>
                    </a:extLst>
                  </p:cNvPr>
                  <p:cNvCxnSpPr>
                    <a:cxnSpLocks/>
                  </p:cNvCxnSpPr>
                  <p:nvPr/>
                </p:nvCxnSpPr>
                <p:spPr>
                  <a:xfrm flipH="1">
                    <a:off x="5331971" y="2903838"/>
                    <a:ext cx="3078676" cy="0"/>
                  </a:xfrm>
                  <a:prstGeom prst="straightConnector1">
                    <a:avLst/>
                  </a:prstGeom>
                  <a:ln>
                    <a:solidFill>
                      <a:srgbClr val="0086D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6">
                    <a:extLst>
                      <a:ext uri="{FF2B5EF4-FFF2-40B4-BE49-F238E27FC236}">
                        <a16:creationId xmlns:a16="http://schemas.microsoft.com/office/drawing/2014/main" id="{7C1A8C54-8B5C-414E-8655-86B9F8E6B3F3}"/>
                      </a:ext>
                    </a:extLst>
                  </p:cNvPr>
                  <p:cNvCxnSpPr>
                    <a:cxnSpLocks/>
                  </p:cNvCxnSpPr>
                  <p:nvPr/>
                </p:nvCxnSpPr>
                <p:spPr>
                  <a:xfrm>
                    <a:off x="5346783" y="4119954"/>
                    <a:ext cx="3071058" cy="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8">
                    <a:extLst>
                      <a:ext uri="{FF2B5EF4-FFF2-40B4-BE49-F238E27FC236}">
                        <a16:creationId xmlns:a16="http://schemas.microsoft.com/office/drawing/2014/main" id="{5D83C3B0-9297-4113-BB89-C29C6865AB1E}"/>
                      </a:ext>
                    </a:extLst>
                  </p:cNvPr>
                  <p:cNvCxnSpPr>
                    <a:cxnSpLocks/>
                  </p:cNvCxnSpPr>
                  <p:nvPr/>
                </p:nvCxnSpPr>
                <p:spPr>
                  <a:xfrm>
                    <a:off x="5361070" y="3669471"/>
                    <a:ext cx="3063436"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1" name="Group 30">
                    <a:extLst>
                      <a:ext uri="{FF2B5EF4-FFF2-40B4-BE49-F238E27FC236}">
                        <a16:creationId xmlns:a16="http://schemas.microsoft.com/office/drawing/2014/main" id="{4FFC05C3-B470-4C2F-B0B5-5FCE8C5D1A4B}"/>
                      </a:ext>
                    </a:extLst>
                  </p:cNvPr>
                  <p:cNvGrpSpPr/>
                  <p:nvPr/>
                </p:nvGrpSpPr>
                <p:grpSpPr>
                  <a:xfrm>
                    <a:off x="5678783" y="2349510"/>
                    <a:ext cx="2529073" cy="1783217"/>
                    <a:chOff x="5739743" y="2349510"/>
                    <a:chExt cx="2529073" cy="1783217"/>
                  </a:xfrm>
                </p:grpSpPr>
                <p:sp>
                  <p:nvSpPr>
                    <p:cNvPr id="22" name="Rectangle 31">
                      <a:extLst>
                        <a:ext uri="{FF2B5EF4-FFF2-40B4-BE49-F238E27FC236}">
                          <a16:creationId xmlns:a16="http://schemas.microsoft.com/office/drawing/2014/main" id="{6116C17B-8792-427C-86BD-840DF8AAC1D8}"/>
                        </a:ext>
                      </a:extLst>
                    </p:cNvPr>
                    <p:cNvSpPr/>
                    <p:nvPr/>
                  </p:nvSpPr>
                  <p:spPr>
                    <a:xfrm>
                      <a:off x="5739743" y="2349510"/>
                      <a:ext cx="2513291" cy="325813"/>
                    </a:xfrm>
                    <a:prstGeom prst="rect">
                      <a:avLst/>
                    </a:prstGeom>
                  </p:spPr>
                  <p:txBody>
                    <a:bodyPr wrap="none">
                      <a:spAutoFit/>
                    </a:bodyPr>
                    <a:lstStyle/>
                    <a:p>
                      <a:r>
                        <a:rPr lang="en-US" sz="1200" b="1" dirty="0"/>
                        <a:t>Mac Data Poll(from unknown child)</a:t>
                      </a:r>
                    </a:p>
                  </p:txBody>
                </p:sp>
                <p:sp>
                  <p:nvSpPr>
                    <p:cNvPr id="23" name="Rectangle 32">
                      <a:extLst>
                        <a:ext uri="{FF2B5EF4-FFF2-40B4-BE49-F238E27FC236}">
                          <a16:creationId xmlns:a16="http://schemas.microsoft.com/office/drawing/2014/main" id="{8D36F81B-26E9-4168-90AB-B01A4ABB750F}"/>
                        </a:ext>
                      </a:extLst>
                    </p:cNvPr>
                    <p:cNvSpPr/>
                    <p:nvPr/>
                  </p:nvSpPr>
                  <p:spPr>
                    <a:xfrm>
                      <a:off x="6551601" y="2614227"/>
                      <a:ext cx="777695" cy="325813"/>
                    </a:xfrm>
                    <a:prstGeom prst="rect">
                      <a:avLst/>
                    </a:prstGeom>
                  </p:spPr>
                  <p:txBody>
                    <a:bodyPr wrap="none">
                      <a:spAutoFit/>
                    </a:bodyPr>
                    <a:lstStyle/>
                    <a:p>
                      <a:r>
                        <a:rPr lang="en-US" sz="1200" b="1" dirty="0"/>
                        <a:t>Mac Ack </a:t>
                      </a:r>
                    </a:p>
                  </p:txBody>
                </p:sp>
                <p:sp>
                  <p:nvSpPr>
                    <p:cNvPr id="24" name="Rectangle 33">
                      <a:extLst>
                        <a:ext uri="{FF2B5EF4-FFF2-40B4-BE49-F238E27FC236}">
                          <a16:creationId xmlns:a16="http://schemas.microsoft.com/office/drawing/2014/main" id="{78EC444F-6CDF-467C-AD57-BEAD86A092E5}"/>
                        </a:ext>
                      </a:extLst>
                    </p:cNvPr>
                    <p:cNvSpPr/>
                    <p:nvPr/>
                  </p:nvSpPr>
                  <p:spPr>
                    <a:xfrm>
                      <a:off x="6074259" y="3806914"/>
                      <a:ext cx="2194557" cy="325813"/>
                    </a:xfrm>
                    <a:prstGeom prst="rect">
                      <a:avLst/>
                    </a:prstGeom>
                  </p:spPr>
                  <p:txBody>
                    <a:bodyPr wrap="square">
                      <a:spAutoFit/>
                    </a:bodyPr>
                    <a:lstStyle/>
                    <a:p>
                      <a:r>
                        <a:rPr lang="en-US" sz="1200" b="1" dirty="0"/>
                        <a:t>       Rejoin Request</a:t>
                      </a:r>
                    </a:p>
                  </p:txBody>
                </p:sp>
                <p:sp>
                  <p:nvSpPr>
                    <p:cNvPr id="26" name="Rectangle 35">
                      <a:extLst>
                        <a:ext uri="{FF2B5EF4-FFF2-40B4-BE49-F238E27FC236}">
                          <a16:creationId xmlns:a16="http://schemas.microsoft.com/office/drawing/2014/main" id="{A4611EBD-7F26-4701-AB03-C85F56943536}"/>
                        </a:ext>
                      </a:extLst>
                    </p:cNvPr>
                    <p:cNvSpPr/>
                    <p:nvPr/>
                  </p:nvSpPr>
                  <p:spPr>
                    <a:xfrm>
                      <a:off x="6076997" y="3004601"/>
                      <a:ext cx="2138711" cy="325813"/>
                    </a:xfrm>
                    <a:prstGeom prst="rect">
                      <a:avLst/>
                    </a:prstGeom>
                  </p:spPr>
                  <p:txBody>
                    <a:bodyPr wrap="none">
                      <a:spAutoFit/>
                    </a:bodyPr>
                    <a:lstStyle/>
                    <a:p>
                      <a:r>
                        <a:rPr lang="en-US" sz="1200" b="1" dirty="0"/>
                        <a:t>Leave Request(Rejoin = TRUE)</a:t>
                      </a:r>
                    </a:p>
                  </p:txBody>
                </p:sp>
              </p:grpSp>
            </p:grpSp>
          </p:grpSp>
          <p:sp>
            <p:nvSpPr>
              <p:cNvPr id="10" name="Rectangle 11">
                <a:extLst>
                  <a:ext uri="{FF2B5EF4-FFF2-40B4-BE49-F238E27FC236}">
                    <a16:creationId xmlns:a16="http://schemas.microsoft.com/office/drawing/2014/main" id="{85751470-7B82-4BF4-BF00-E0EB51ED65B3}"/>
                  </a:ext>
                </a:extLst>
              </p:cNvPr>
              <p:cNvSpPr/>
              <p:nvPr/>
            </p:nvSpPr>
            <p:spPr>
              <a:xfrm>
                <a:off x="9339334" y="1534118"/>
                <a:ext cx="974069" cy="493191"/>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Parent</a:t>
                </a:r>
                <a:endParaRPr lang="en-US" b="1" dirty="0">
                  <a:solidFill>
                    <a:srgbClr val="000000"/>
                  </a:solidFill>
                </a:endParaRPr>
              </a:p>
            </p:txBody>
          </p:sp>
        </p:grpSp>
        <p:cxnSp>
          <p:nvCxnSpPr>
            <p:cNvPr id="28" name="Straight Arrow Connector 29">
              <a:extLst>
                <a:ext uri="{FF2B5EF4-FFF2-40B4-BE49-F238E27FC236}">
                  <a16:creationId xmlns:a16="http://schemas.microsoft.com/office/drawing/2014/main" id="{5B76E78F-E38C-4A2A-B883-D50DA0FDF7AE}"/>
                </a:ext>
              </a:extLst>
            </p:cNvPr>
            <p:cNvCxnSpPr>
              <a:cxnSpLocks/>
            </p:cNvCxnSpPr>
            <p:nvPr/>
          </p:nvCxnSpPr>
          <p:spPr>
            <a:xfrm>
              <a:off x="6972130" y="3107201"/>
              <a:ext cx="3045043" cy="1"/>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Rectangle 32">
              <a:extLst>
                <a:ext uri="{FF2B5EF4-FFF2-40B4-BE49-F238E27FC236}">
                  <a16:creationId xmlns:a16="http://schemas.microsoft.com/office/drawing/2014/main" id="{0D8A9C23-E3AA-47AE-A7DB-A418F438DB2C}"/>
                </a:ext>
              </a:extLst>
            </p:cNvPr>
            <p:cNvSpPr/>
            <p:nvPr/>
          </p:nvSpPr>
          <p:spPr>
            <a:xfrm>
              <a:off x="8122577" y="3157885"/>
              <a:ext cx="928299" cy="276999"/>
            </a:xfrm>
            <a:prstGeom prst="rect">
              <a:avLst/>
            </a:prstGeom>
          </p:spPr>
          <p:txBody>
            <a:bodyPr wrap="square">
              <a:spAutoFit/>
            </a:bodyPr>
            <a:lstStyle/>
            <a:p>
              <a:r>
                <a:rPr lang="en-US" sz="1200" b="1" dirty="0"/>
                <a:t>Mac Ack </a:t>
              </a:r>
            </a:p>
          </p:txBody>
        </p:sp>
      </p:grpSp>
      <p:sp>
        <p:nvSpPr>
          <p:cNvPr id="25" name="内容占位符 1">
            <a:extLst>
              <a:ext uri="{FF2B5EF4-FFF2-40B4-BE49-F238E27FC236}">
                <a16:creationId xmlns:a16="http://schemas.microsoft.com/office/drawing/2014/main" id="{989A38FD-8488-4B6C-8738-CA6F44041F7F}"/>
              </a:ext>
            </a:extLst>
          </p:cNvPr>
          <p:cNvSpPr txBox="1">
            <a:spLocks/>
          </p:cNvSpPr>
          <p:nvPr/>
        </p:nvSpPr>
        <p:spPr>
          <a:xfrm>
            <a:off x="5877860" y="3795340"/>
            <a:ext cx="5525611" cy="242652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a:t>When is a Rejoin initiated? </a:t>
            </a:r>
          </a:p>
          <a:p>
            <a:pPr lvl="2"/>
            <a:r>
              <a:rPr lang="en-US" sz="1800" dirty="0"/>
              <a:t>Parent initiates rejoin if it receives a mac data poll after the end device has been aged out of its child table</a:t>
            </a:r>
          </a:p>
          <a:p>
            <a:pPr lvl="2"/>
            <a:r>
              <a:rPr lang="en-US" sz="1800" dirty="0"/>
              <a:t>End device initiates a rejoin if its data polling message isn’t acknowledged by the parent over EMBER_AF_PLUGIN_END_DEVICE_SUPPORT_MAX_MISSED_POLLS tries.</a:t>
            </a:r>
          </a:p>
          <a:p>
            <a:pPr lvl="1"/>
            <a:endParaRPr lang="en-US" dirty="0"/>
          </a:p>
          <a:p>
            <a:pPr marL="0" indent="0">
              <a:buFont typeface="Wingdings" charset="2"/>
              <a:buNone/>
            </a:pPr>
            <a:endParaRPr lang="en-US" sz="1800" dirty="0"/>
          </a:p>
        </p:txBody>
      </p:sp>
      <p:sp>
        <p:nvSpPr>
          <p:cNvPr id="29" name="内容占位符 1">
            <a:extLst>
              <a:ext uri="{FF2B5EF4-FFF2-40B4-BE49-F238E27FC236}">
                <a16:creationId xmlns:a16="http://schemas.microsoft.com/office/drawing/2014/main" id="{45D87E5E-9739-4D55-9A5A-7F1990B48556}"/>
              </a:ext>
            </a:extLst>
          </p:cNvPr>
          <p:cNvSpPr txBox="1">
            <a:spLocks/>
          </p:cNvSpPr>
          <p:nvPr/>
        </p:nvSpPr>
        <p:spPr>
          <a:xfrm>
            <a:off x="617046" y="1999031"/>
            <a:ext cx="5525611" cy="14354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End device will move to a new parent if it loses the connection of the current parent .</a:t>
            </a:r>
          </a:p>
          <a:p>
            <a:pPr lvl="1"/>
            <a:r>
              <a:rPr lang="en-US" dirty="0"/>
              <a:t>Parent will remove the child when the child is not active.</a:t>
            </a:r>
          </a:p>
          <a:p>
            <a:pPr marL="0" indent="0">
              <a:buFont typeface="Wingdings" charset="2"/>
              <a:buNone/>
            </a:pPr>
            <a:endParaRPr lang="en-US" sz="1800" dirty="0"/>
          </a:p>
        </p:txBody>
      </p:sp>
      <p:sp>
        <p:nvSpPr>
          <p:cNvPr id="30" name="内容占位符 1">
            <a:extLst>
              <a:ext uri="{FF2B5EF4-FFF2-40B4-BE49-F238E27FC236}">
                <a16:creationId xmlns:a16="http://schemas.microsoft.com/office/drawing/2014/main" id="{46545C9A-D458-4C66-9BB3-C91A0B8CA945}"/>
              </a:ext>
            </a:extLst>
          </p:cNvPr>
          <p:cNvSpPr txBox="1">
            <a:spLocks/>
          </p:cNvSpPr>
          <p:nvPr/>
        </p:nvSpPr>
        <p:spPr>
          <a:xfrm>
            <a:off x="617045" y="3974273"/>
            <a:ext cx="5525611" cy="112043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Two keepalive mechanism</a:t>
            </a:r>
          </a:p>
          <a:p>
            <a:pPr lvl="2"/>
            <a:r>
              <a:rPr lang="en-US" dirty="0"/>
              <a:t>By polling</a:t>
            </a:r>
          </a:p>
          <a:p>
            <a:pPr lvl="2"/>
            <a:r>
              <a:rPr lang="en-US" dirty="0"/>
              <a:t>By timeout request/response message</a:t>
            </a:r>
            <a:endParaRPr lang="en-US" sz="1800" dirty="0"/>
          </a:p>
        </p:txBody>
      </p:sp>
    </p:spTree>
    <p:extLst>
      <p:ext uri="{BB962C8B-B14F-4D97-AF65-F5344CB8AC3E}">
        <p14:creationId xmlns:p14="http://schemas.microsoft.com/office/powerpoint/2010/main" val="3378672394"/>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86898" y="1159329"/>
            <a:ext cx="10155273" cy="457200"/>
          </a:xfrm>
        </p:spPr>
        <p:txBody>
          <a:bodyPr>
            <a:normAutofit/>
          </a:bodyPr>
          <a:lstStyle/>
          <a:p>
            <a:r>
              <a:rPr lang="en-US" b="1" dirty="0"/>
              <a:t>End Device Timeout Request </a:t>
            </a:r>
            <a:r>
              <a:rPr lang="en-US" altLang="zh-CN" b="1" dirty="0"/>
              <a:t>Command</a:t>
            </a:r>
            <a:endParaRPr lang="en-US" b="1" dirty="0"/>
          </a:p>
          <a:p>
            <a:pPr marL="0" indent="0">
              <a:buNone/>
            </a:pPr>
            <a:endParaRPr lang="en-US" b="1" dirty="0"/>
          </a:p>
          <a:p>
            <a:pPr lvl="1"/>
            <a:endParaRPr lang="en-US" dirty="0"/>
          </a:p>
          <a:p>
            <a:pPr marL="182880" lvl="1" indent="0">
              <a:buNone/>
            </a:pPr>
            <a:endParaRPr lang="en-US" dirty="0"/>
          </a:p>
          <a:p>
            <a:pPr lvl="1"/>
            <a:endParaRPr lang="en-US" dirty="0"/>
          </a:p>
          <a:p>
            <a:pPr marL="0" indent="0">
              <a:buNone/>
            </a:pPr>
            <a:endParaRPr lang="en-US"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b="1" dirty="0"/>
              <a:t>End </a:t>
            </a:r>
            <a:r>
              <a:rPr lang="en-US" altLang="zh-CN" b="1" dirty="0"/>
              <a:t>D</a:t>
            </a:r>
            <a:r>
              <a:rPr lang="en-US" b="1" dirty="0"/>
              <a:t>evice Poll Timeout Negotiation</a:t>
            </a:r>
          </a:p>
        </p:txBody>
      </p:sp>
      <p:sp>
        <p:nvSpPr>
          <p:cNvPr id="4" name="页脚占位符 3">
            <a:extLst>
              <a:ext uri="{FF2B5EF4-FFF2-40B4-BE49-F238E27FC236}">
                <a16:creationId xmlns:a16="http://schemas.microsoft.com/office/drawing/2014/main" id="{202AC9C5-8519-48CC-BC1A-C8A87A2A5679}"/>
              </a:ext>
            </a:extLst>
          </p:cNvPr>
          <p:cNvSpPr>
            <a:spLocks noGrp="1"/>
          </p:cNvSpPr>
          <p:nvPr>
            <p:ph type="ftr" sz="quarter" idx="11"/>
          </p:nvPr>
        </p:nvSpPr>
        <p:spPr/>
        <p:txBody>
          <a:bodyPr/>
          <a:lstStyle/>
          <a:p>
            <a:r>
              <a:rPr lang="en-US"/>
              <a:t>Silicon Labs Confidential</a:t>
            </a:r>
            <a:endParaRPr lang="en-US"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7</a:t>
            </a:fld>
            <a:endParaRPr lang="en-US" dirty="0"/>
          </a:p>
        </p:txBody>
      </p:sp>
      <p:pic>
        <p:nvPicPr>
          <p:cNvPr id="7" name="图片 6">
            <a:extLst>
              <a:ext uri="{FF2B5EF4-FFF2-40B4-BE49-F238E27FC236}">
                <a16:creationId xmlns:a16="http://schemas.microsoft.com/office/drawing/2014/main" id="{073872D6-3703-47FB-9600-894DFA012EAE}"/>
              </a:ext>
            </a:extLst>
          </p:cNvPr>
          <p:cNvPicPr>
            <a:picLocks noChangeAspect="1"/>
          </p:cNvPicPr>
          <p:nvPr/>
        </p:nvPicPr>
        <p:blipFill>
          <a:blip r:embed="rId3"/>
          <a:stretch>
            <a:fillRect/>
          </a:stretch>
        </p:blipFill>
        <p:spPr>
          <a:xfrm>
            <a:off x="686899" y="2084173"/>
            <a:ext cx="5808676" cy="2974154"/>
          </a:xfrm>
          <a:prstGeom prst="rect">
            <a:avLst/>
          </a:prstGeom>
        </p:spPr>
      </p:pic>
      <p:pic>
        <p:nvPicPr>
          <p:cNvPr id="6" name="Picture 5">
            <a:extLst>
              <a:ext uri="{FF2B5EF4-FFF2-40B4-BE49-F238E27FC236}">
                <a16:creationId xmlns:a16="http://schemas.microsoft.com/office/drawing/2014/main" id="{373892BE-1E8D-44AD-ABBC-82459647766B}"/>
              </a:ext>
            </a:extLst>
          </p:cNvPr>
          <p:cNvPicPr>
            <a:picLocks noChangeAspect="1"/>
          </p:cNvPicPr>
          <p:nvPr/>
        </p:nvPicPr>
        <p:blipFill>
          <a:blip r:embed="rId4"/>
          <a:stretch>
            <a:fillRect/>
          </a:stretch>
        </p:blipFill>
        <p:spPr>
          <a:xfrm>
            <a:off x="8057893" y="1387929"/>
            <a:ext cx="3028950" cy="2038350"/>
          </a:xfrm>
          <a:prstGeom prst="rect">
            <a:avLst/>
          </a:prstGeom>
        </p:spPr>
      </p:pic>
      <p:pic>
        <p:nvPicPr>
          <p:cNvPr id="8" name="Picture 7">
            <a:extLst>
              <a:ext uri="{FF2B5EF4-FFF2-40B4-BE49-F238E27FC236}">
                <a16:creationId xmlns:a16="http://schemas.microsoft.com/office/drawing/2014/main" id="{B3EBD568-57FC-48D6-B1B1-5651A8CDD9A9}"/>
              </a:ext>
            </a:extLst>
          </p:cNvPr>
          <p:cNvPicPr>
            <a:picLocks noChangeAspect="1"/>
          </p:cNvPicPr>
          <p:nvPr/>
        </p:nvPicPr>
        <p:blipFill>
          <a:blip r:embed="rId5"/>
          <a:stretch>
            <a:fillRect/>
          </a:stretch>
        </p:blipFill>
        <p:spPr>
          <a:xfrm>
            <a:off x="8057893" y="3756252"/>
            <a:ext cx="3028950" cy="2314575"/>
          </a:xfrm>
          <a:prstGeom prst="rect">
            <a:avLst/>
          </a:prstGeom>
        </p:spPr>
      </p:pic>
    </p:spTree>
    <p:extLst>
      <p:ext uri="{BB962C8B-B14F-4D97-AF65-F5344CB8AC3E}">
        <p14:creationId xmlns:p14="http://schemas.microsoft.com/office/powerpoint/2010/main" val="176268858"/>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86897" y="1143000"/>
            <a:ext cx="4939203" cy="4330874"/>
          </a:xfrm>
        </p:spPr>
        <p:txBody>
          <a:bodyPr>
            <a:normAutofit/>
          </a:bodyPr>
          <a:lstStyle/>
          <a:p>
            <a:r>
              <a:rPr lang="en-US" b="1" dirty="0"/>
              <a:t>End Device Configuration </a:t>
            </a:r>
          </a:p>
          <a:p>
            <a:pPr lvl="1"/>
            <a:r>
              <a:rPr lang="en-US" dirty="0"/>
              <a:t>End Device Support Plugin</a:t>
            </a:r>
          </a:p>
          <a:p>
            <a:pPr lvl="2"/>
            <a:r>
              <a:rPr lang="en-US" dirty="0"/>
              <a:t>Long poll interval</a:t>
            </a:r>
          </a:p>
          <a:p>
            <a:pPr lvl="2"/>
            <a:r>
              <a:rPr lang="en-US" dirty="0"/>
              <a:t>Short poll interval</a:t>
            </a:r>
          </a:p>
          <a:p>
            <a:pPr lvl="2"/>
            <a:r>
              <a:rPr lang="en-US" dirty="0"/>
              <a:t>Wake timeout</a:t>
            </a:r>
          </a:p>
          <a:p>
            <a:pPr lvl="2"/>
            <a:endParaRPr lang="en-US" dirty="0"/>
          </a:p>
          <a:p>
            <a:pPr lvl="1"/>
            <a:r>
              <a:rPr lang="en-US" dirty="0"/>
              <a:t>ZigBee PRO Leaf Library Plugin</a:t>
            </a:r>
          </a:p>
          <a:p>
            <a:pPr lvl="2"/>
            <a:r>
              <a:rPr lang="en-US" dirty="0"/>
              <a:t>End device poll timeout value</a:t>
            </a:r>
          </a:p>
          <a:p>
            <a:pPr lvl="1"/>
            <a:endParaRPr lang="en-US" dirty="0"/>
          </a:p>
          <a:p>
            <a:pPr marL="182880" lvl="1" indent="0">
              <a:buNone/>
            </a:pPr>
            <a:endParaRPr lang="en-US" dirty="0"/>
          </a:p>
          <a:p>
            <a:pPr lvl="1"/>
            <a:endParaRPr lang="en-US" dirty="0"/>
          </a:p>
          <a:p>
            <a:pPr marL="0" indent="0">
              <a:buNone/>
            </a:pPr>
            <a:endParaRPr lang="en-US"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b="1" dirty="0"/>
              <a:t>Application Design Considerations</a:t>
            </a:r>
          </a:p>
        </p:txBody>
      </p:sp>
      <p:sp>
        <p:nvSpPr>
          <p:cNvPr id="4" name="页脚占位符 3">
            <a:extLst>
              <a:ext uri="{FF2B5EF4-FFF2-40B4-BE49-F238E27FC236}">
                <a16:creationId xmlns:a16="http://schemas.microsoft.com/office/drawing/2014/main" id="{202AC9C5-8519-48CC-BC1A-C8A87A2A5679}"/>
              </a:ext>
            </a:extLst>
          </p:cNvPr>
          <p:cNvSpPr>
            <a:spLocks noGrp="1"/>
          </p:cNvSpPr>
          <p:nvPr>
            <p:ph type="ftr" sz="quarter" idx="11"/>
          </p:nvPr>
        </p:nvSpPr>
        <p:spPr/>
        <p:txBody>
          <a:bodyPr/>
          <a:lstStyle/>
          <a:p>
            <a:r>
              <a:rPr lang="en-US"/>
              <a:t>Silicon Labs Confidential</a:t>
            </a:r>
            <a:endParaRPr lang="en-US"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8</a:t>
            </a:fld>
            <a:endParaRPr lang="en-US" dirty="0"/>
          </a:p>
        </p:txBody>
      </p:sp>
      <p:sp>
        <p:nvSpPr>
          <p:cNvPr id="27" name="内容占位符 1">
            <a:extLst>
              <a:ext uri="{FF2B5EF4-FFF2-40B4-BE49-F238E27FC236}">
                <a16:creationId xmlns:a16="http://schemas.microsoft.com/office/drawing/2014/main" id="{02AC7036-A19B-491D-A976-F713F2340C7C}"/>
              </a:ext>
            </a:extLst>
          </p:cNvPr>
          <p:cNvSpPr txBox="1">
            <a:spLocks/>
          </p:cNvSpPr>
          <p:nvPr/>
        </p:nvSpPr>
        <p:spPr>
          <a:xfrm>
            <a:off x="6667500" y="1143000"/>
            <a:ext cx="4939203" cy="433087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Parent Device Configuration </a:t>
            </a:r>
          </a:p>
          <a:p>
            <a:endParaRPr lang="en-US" b="1" dirty="0"/>
          </a:p>
          <a:p>
            <a:pPr lvl="1"/>
            <a:r>
              <a:rPr lang="en-US" dirty="0"/>
              <a:t>EMBER_INDIRECT_TRANSMISSION_TIMEOUT</a:t>
            </a:r>
          </a:p>
          <a:p>
            <a:pPr lvl="1"/>
            <a:r>
              <a:rPr lang="en-US" dirty="0"/>
              <a:t> ZigBee PRO Stack </a:t>
            </a:r>
            <a:r>
              <a:rPr lang="en-US" altLang="zh-CN" dirty="0"/>
              <a:t>L</a:t>
            </a:r>
            <a:r>
              <a:rPr lang="en-US" dirty="0"/>
              <a:t>ibrary Plugin</a:t>
            </a:r>
          </a:p>
          <a:p>
            <a:pPr lvl="2"/>
            <a:r>
              <a:rPr lang="en-US" dirty="0"/>
              <a:t>End device poll timeout value</a:t>
            </a:r>
          </a:p>
          <a:p>
            <a:pPr marL="365760" lvl="2" indent="0">
              <a:buNone/>
            </a:pPr>
            <a:endParaRPr lang="en-US" dirty="0"/>
          </a:p>
          <a:p>
            <a:pPr marL="0" indent="0">
              <a:buFont typeface="Wingdings" charset="2"/>
              <a:buNone/>
            </a:pPr>
            <a:endParaRPr lang="en-US" dirty="0"/>
          </a:p>
        </p:txBody>
      </p:sp>
      <p:cxnSp>
        <p:nvCxnSpPr>
          <p:cNvPr id="29" name="Straight Connector 9">
            <a:extLst>
              <a:ext uri="{FF2B5EF4-FFF2-40B4-BE49-F238E27FC236}">
                <a16:creationId xmlns:a16="http://schemas.microsoft.com/office/drawing/2014/main" id="{1606BB03-B27B-4550-8D17-AC77EF796DB8}"/>
              </a:ext>
            </a:extLst>
          </p:cNvPr>
          <p:cNvCxnSpPr/>
          <p:nvPr/>
        </p:nvCxnSpPr>
        <p:spPr>
          <a:xfrm>
            <a:off x="6242958" y="914401"/>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552810"/>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Overview</a:t>
            </a:r>
          </a:p>
        </p:txBody>
      </p:sp>
      <p:sp>
        <p:nvSpPr>
          <p:cNvPr id="4" name="页脚占位符 3">
            <a:extLst>
              <a:ext uri="{FF2B5EF4-FFF2-40B4-BE49-F238E27FC236}">
                <a16:creationId xmlns:a16="http://schemas.microsoft.com/office/drawing/2014/main" id="{202AC9C5-8519-48CC-BC1A-C8A87A2A5679}"/>
              </a:ext>
            </a:extLst>
          </p:cNvPr>
          <p:cNvSpPr>
            <a:spLocks noGrp="1"/>
          </p:cNvSpPr>
          <p:nvPr>
            <p:ph type="ftr" sz="quarter" idx="11"/>
          </p:nvPr>
        </p:nvSpPr>
        <p:spPr/>
        <p:txBody>
          <a:bodyPr/>
          <a:lstStyle/>
          <a:p>
            <a:r>
              <a:rPr lang="en-US"/>
              <a:t>Silicon Labs Confidential</a:t>
            </a:r>
            <a:endParaRPr lang="en-US"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9</a:t>
            </a:fld>
            <a:endParaRPr lang="en-US" dirty="0"/>
          </a:p>
        </p:txBody>
      </p:sp>
      <p:grpSp>
        <p:nvGrpSpPr>
          <p:cNvPr id="9" name="Group 8">
            <a:extLst>
              <a:ext uri="{FF2B5EF4-FFF2-40B4-BE49-F238E27FC236}">
                <a16:creationId xmlns:a16="http://schemas.microsoft.com/office/drawing/2014/main" id="{A344AD1A-1EEF-42E1-8235-56146C5ECB87}"/>
              </a:ext>
            </a:extLst>
          </p:cNvPr>
          <p:cNvGrpSpPr/>
          <p:nvPr/>
        </p:nvGrpSpPr>
        <p:grpSpPr>
          <a:xfrm>
            <a:off x="2643533" y="1460957"/>
            <a:ext cx="6904933" cy="1146394"/>
            <a:chOff x="2449177" y="1151716"/>
            <a:chExt cx="6904933" cy="1146394"/>
          </a:xfrm>
        </p:grpSpPr>
        <p:grpSp>
          <p:nvGrpSpPr>
            <p:cNvPr id="8" name="Group 7">
              <a:extLst>
                <a:ext uri="{FF2B5EF4-FFF2-40B4-BE49-F238E27FC236}">
                  <a16:creationId xmlns:a16="http://schemas.microsoft.com/office/drawing/2014/main" id="{A4947E1B-E8FD-4CE9-8FB2-F3020F4AB233}"/>
                </a:ext>
              </a:extLst>
            </p:cNvPr>
            <p:cNvGrpSpPr/>
            <p:nvPr/>
          </p:nvGrpSpPr>
          <p:grpSpPr>
            <a:xfrm>
              <a:off x="2449177" y="1404873"/>
              <a:ext cx="2278846" cy="640080"/>
              <a:chOff x="679282" y="1598241"/>
              <a:chExt cx="2278846" cy="640080"/>
            </a:xfrm>
          </p:grpSpPr>
          <p:sp>
            <p:nvSpPr>
              <p:cNvPr id="10" name="Rounded Rectangle 40">
                <a:extLst>
                  <a:ext uri="{FF2B5EF4-FFF2-40B4-BE49-F238E27FC236}">
                    <a16:creationId xmlns:a16="http://schemas.microsoft.com/office/drawing/2014/main" id="{613FEE47-A0DA-4CD9-BBD0-28C2A6D2E9D0}"/>
                  </a:ext>
                </a:extLst>
              </p:cNvPr>
              <p:cNvSpPr/>
              <p:nvPr/>
            </p:nvSpPr>
            <p:spPr>
              <a:xfrm>
                <a:off x="1259789" y="1733615"/>
                <a:ext cx="1698339" cy="36933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Temperature</a:t>
                </a:r>
              </a:p>
            </p:txBody>
          </p:sp>
          <p:pic>
            <p:nvPicPr>
              <p:cNvPr id="11" name="Picture 10">
                <a:extLst>
                  <a:ext uri="{FF2B5EF4-FFF2-40B4-BE49-F238E27FC236}">
                    <a16:creationId xmlns:a16="http://schemas.microsoft.com/office/drawing/2014/main" id="{F4517D7D-9D31-45B7-B036-6978B7593CBF}"/>
                  </a:ext>
                </a:extLst>
              </p:cNvPr>
              <p:cNvPicPr>
                <a:picLocks noChangeAspect="1"/>
              </p:cNvPicPr>
              <p:nvPr/>
            </p:nvPicPr>
            <p:blipFill>
              <a:blip r:embed="rId3" cstate="screen">
                <a:duotone>
                  <a:prstClr val="black"/>
                  <a:schemeClr val="tx1">
                    <a:lumMod val="5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79282" y="1598241"/>
                <a:ext cx="640080" cy="640080"/>
              </a:xfrm>
              <a:prstGeom prst="rect">
                <a:avLst/>
              </a:prstGeom>
            </p:spPr>
          </p:pic>
        </p:grpSp>
        <p:pic>
          <p:nvPicPr>
            <p:cNvPr id="12" name="Picture 11">
              <a:extLst>
                <a:ext uri="{FF2B5EF4-FFF2-40B4-BE49-F238E27FC236}">
                  <a16:creationId xmlns:a16="http://schemas.microsoft.com/office/drawing/2014/main" id="{DB49197B-54EA-4496-B117-C149D550DD7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4977340" y="1155110"/>
              <a:ext cx="1524000" cy="1143000"/>
            </a:xfrm>
            <a:prstGeom prst="rect">
              <a:avLst/>
            </a:prstGeom>
          </p:spPr>
        </p:pic>
        <p:pic>
          <p:nvPicPr>
            <p:cNvPr id="17" name="Picture 2" descr="https://ss3.bdstatic.com/70cFv8Sh_Q1YnxGkpoWK1HF6hhy/it/u=790814585,3782009390&amp;fm=27&amp;gp=0.jpg">
              <a:extLst>
                <a:ext uri="{FF2B5EF4-FFF2-40B4-BE49-F238E27FC236}">
                  <a16:creationId xmlns:a16="http://schemas.microsoft.com/office/drawing/2014/main" id="{6921022B-FFE9-4979-94E4-C0CA6D469A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4895" y="1151716"/>
              <a:ext cx="2369215" cy="1146394"/>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内容占位符 1">
            <a:extLst>
              <a:ext uri="{FF2B5EF4-FFF2-40B4-BE49-F238E27FC236}">
                <a16:creationId xmlns:a16="http://schemas.microsoft.com/office/drawing/2014/main" id="{6569B09D-B635-421C-A01A-BA1AEB4FAEA0}"/>
              </a:ext>
            </a:extLst>
          </p:cNvPr>
          <p:cNvSpPr>
            <a:spLocks noGrp="1"/>
          </p:cNvSpPr>
          <p:nvPr>
            <p:ph idx="10"/>
          </p:nvPr>
        </p:nvSpPr>
        <p:spPr>
          <a:xfrm>
            <a:off x="729835" y="3018156"/>
            <a:ext cx="4939203" cy="3025971"/>
          </a:xfrm>
        </p:spPr>
        <p:txBody>
          <a:bodyPr>
            <a:normAutofit/>
          </a:bodyPr>
          <a:lstStyle/>
          <a:p>
            <a:r>
              <a:rPr lang="en-US" b="1" dirty="0"/>
              <a:t>Data sampling   -- ADC</a:t>
            </a:r>
          </a:p>
          <a:p>
            <a:r>
              <a:rPr lang="en-US" b="1" dirty="0"/>
              <a:t>Reporting</a:t>
            </a:r>
          </a:p>
          <a:p>
            <a:pPr lvl="1"/>
            <a:r>
              <a:rPr lang="en-US" dirty="0"/>
              <a:t>Periodically</a:t>
            </a:r>
          </a:p>
          <a:p>
            <a:pPr lvl="1"/>
            <a:r>
              <a:rPr lang="en-US" dirty="0"/>
              <a:t>Report on change</a:t>
            </a:r>
          </a:p>
          <a:p>
            <a:pPr marL="182880" lvl="1">
              <a:spcBef>
                <a:spcPts val="1200"/>
              </a:spcBef>
              <a:buFont typeface="Wingdings" charset="2"/>
              <a:buChar char="§"/>
            </a:pPr>
            <a:r>
              <a:rPr lang="en-US" sz="2000" b="1" dirty="0"/>
              <a:t>Binding</a:t>
            </a:r>
          </a:p>
          <a:p>
            <a:pPr marL="182880" lvl="1">
              <a:spcBef>
                <a:spcPts val="1200"/>
              </a:spcBef>
              <a:buFont typeface="Wingdings" charset="2"/>
              <a:buChar char="§"/>
            </a:pPr>
            <a:r>
              <a:rPr lang="en-US" sz="2000" b="1" dirty="0"/>
              <a:t>Sleep</a:t>
            </a:r>
          </a:p>
          <a:p>
            <a:pPr lvl="1"/>
            <a:endParaRPr lang="en-US" dirty="0"/>
          </a:p>
          <a:p>
            <a:pPr lvl="1"/>
            <a:endParaRPr lang="en-US" dirty="0"/>
          </a:p>
          <a:p>
            <a:pPr lvl="1"/>
            <a:endParaRPr lang="en-US" dirty="0"/>
          </a:p>
          <a:p>
            <a:pPr marL="182880" lvl="1" indent="0">
              <a:buNone/>
            </a:pPr>
            <a:endParaRPr lang="en-US" dirty="0"/>
          </a:p>
          <a:p>
            <a:pPr lvl="1"/>
            <a:endParaRPr lang="en-US" dirty="0"/>
          </a:p>
          <a:p>
            <a:pPr marL="0" indent="0">
              <a:buNone/>
            </a:pPr>
            <a:endParaRPr lang="en-US" dirty="0"/>
          </a:p>
        </p:txBody>
      </p:sp>
      <p:sp>
        <p:nvSpPr>
          <p:cNvPr id="20" name="内容占位符 1">
            <a:extLst>
              <a:ext uri="{FF2B5EF4-FFF2-40B4-BE49-F238E27FC236}">
                <a16:creationId xmlns:a16="http://schemas.microsoft.com/office/drawing/2014/main" id="{41EC651F-4443-4773-8DC7-B9EDB04E8D1D}"/>
              </a:ext>
            </a:extLst>
          </p:cNvPr>
          <p:cNvSpPr txBox="1">
            <a:spLocks/>
          </p:cNvSpPr>
          <p:nvPr/>
        </p:nvSpPr>
        <p:spPr>
          <a:xfrm>
            <a:off x="729835" y="1220633"/>
            <a:ext cx="4441861" cy="45720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What’s the requirement for a sensor?</a:t>
            </a:r>
            <a:endParaRPr lang="en-US" dirty="0">
              <a:solidFill>
                <a:srgbClr val="C00000"/>
              </a:solidFill>
            </a:endParaRPr>
          </a:p>
          <a:p>
            <a:pPr lvl="1"/>
            <a:endParaRPr lang="en-US" dirty="0">
              <a:solidFill>
                <a:srgbClr val="C00000"/>
              </a:solidFill>
            </a:endParaRPr>
          </a:p>
          <a:p>
            <a:pPr marL="182880" lvl="1" indent="0">
              <a:buFont typeface="Wingdings" panose="05000000000000000000" pitchFamily="2" charset="2"/>
              <a:buNone/>
            </a:pPr>
            <a:endParaRPr lang="en-US" dirty="0">
              <a:solidFill>
                <a:srgbClr val="C00000"/>
              </a:solidFill>
            </a:endParaRPr>
          </a:p>
          <a:p>
            <a:pPr lvl="1"/>
            <a:endParaRPr lang="en-US" dirty="0">
              <a:solidFill>
                <a:srgbClr val="C00000"/>
              </a:solidFill>
            </a:endParaRPr>
          </a:p>
          <a:p>
            <a:pPr marL="0" indent="0">
              <a:buFont typeface="Wingdings" charset="2"/>
              <a:buNone/>
            </a:pPr>
            <a:endParaRPr lang="en-US" dirty="0">
              <a:solidFill>
                <a:srgbClr val="C00000"/>
              </a:solidFill>
            </a:endParaRPr>
          </a:p>
        </p:txBody>
      </p:sp>
    </p:spTree>
    <p:extLst>
      <p:ext uri="{BB962C8B-B14F-4D97-AF65-F5344CB8AC3E}">
        <p14:creationId xmlns:p14="http://schemas.microsoft.com/office/powerpoint/2010/main" val="145376245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fade">
                                      <p:cBhvr>
                                        <p:cTn id="19" dur="500"/>
                                        <p:tgtEl>
                                          <p:spTgt spid="18">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Effect transition="in" filter="fade">
                                      <p:cBhvr>
                                        <p:cTn id="25" dur="500"/>
                                        <p:tgtEl>
                                          <p:spTgt spid="1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xEl>
                                              <p:pRg st="5" end="5"/>
                                            </p:txEl>
                                          </p:spTgt>
                                        </p:tgtEl>
                                        <p:attrNameLst>
                                          <p:attrName>style.visibility</p:attrName>
                                        </p:attrNameLst>
                                      </p:cBhvr>
                                      <p:to>
                                        <p:strVal val="visible"/>
                                      </p:to>
                                    </p:set>
                                    <p:animEffect transition="in" filter="fade">
                                      <p:cBhvr>
                                        <p:cTn id="28"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0" grpId="0"/>
    </p:bldLst>
  </p:timing>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2.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E5C257-99A9-40B2-A1DE-0EB62604DA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4817</Words>
  <Application>Microsoft Office PowerPoint</Application>
  <PresentationFormat>Widescreen</PresentationFormat>
  <Paragraphs>486</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Lucida Console</vt:lpstr>
      <vt:lpstr>Symbol</vt:lpstr>
      <vt:lpstr>Wingdings</vt:lpstr>
      <vt:lpstr>Silicon Labs 2018 Theme</vt:lpstr>
      <vt:lpstr>Zigbee Sleepy End Device</vt:lpstr>
      <vt:lpstr>Agenda</vt:lpstr>
      <vt:lpstr>What are End Devices ?</vt:lpstr>
      <vt:lpstr>What is Polling? </vt:lpstr>
      <vt:lpstr>Polling as a means to request data from the parent</vt:lpstr>
      <vt:lpstr>Keepalive and timeout</vt:lpstr>
      <vt:lpstr>End Device Poll Timeout Negotiation</vt:lpstr>
      <vt:lpstr>Application Design Considerations</vt:lpstr>
      <vt:lpstr>Hands-on: Overview</vt:lpstr>
      <vt:lpstr>Hands-on: Data Sampling</vt:lpstr>
      <vt:lpstr>Hands-on: Reporting</vt:lpstr>
      <vt:lpstr>Hands-on: Reporting</vt:lpstr>
      <vt:lpstr>Hands-on: Reporting</vt:lpstr>
      <vt:lpstr>Debug Commands</vt:lpstr>
      <vt:lpstr>Overview of Finding &amp; Binding </vt:lpstr>
      <vt:lpstr>Which device needs perform Finding &amp; Binding</vt:lpstr>
      <vt:lpstr>Finding &amp; Binding procedure for a target endpoint</vt:lpstr>
      <vt:lpstr>Finding &amp; binding procedure for an initiator endpoint </vt:lpstr>
      <vt:lpstr>The APIs to start finding &amp; binding operations</vt:lpstr>
      <vt:lpstr>Debug Commands</vt:lpstr>
      <vt:lpstr>Sleeping</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2019-11-20T04:24:36Z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