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033" r:id="rId4"/>
  </p:sldMasterIdLst>
  <p:notesMasterIdLst>
    <p:notesMasterId r:id="rId27"/>
  </p:notesMasterIdLst>
  <p:sldIdLst>
    <p:sldId id="257" r:id="rId5"/>
    <p:sldId id="306" r:id="rId6"/>
    <p:sldId id="392" r:id="rId7"/>
    <p:sldId id="397" r:id="rId8"/>
    <p:sldId id="395" r:id="rId9"/>
    <p:sldId id="393" r:id="rId10"/>
    <p:sldId id="398" r:id="rId11"/>
    <p:sldId id="396" r:id="rId12"/>
    <p:sldId id="400" r:id="rId13"/>
    <p:sldId id="401" r:id="rId14"/>
    <p:sldId id="402" r:id="rId15"/>
    <p:sldId id="403" r:id="rId16"/>
    <p:sldId id="404" r:id="rId17"/>
    <p:sldId id="316" r:id="rId18"/>
    <p:sldId id="317" r:id="rId19"/>
    <p:sldId id="318" r:id="rId20"/>
    <p:sldId id="319" r:id="rId21"/>
    <p:sldId id="325" r:id="rId22"/>
    <p:sldId id="321" r:id="rId23"/>
    <p:sldId id="406" r:id="rId24"/>
    <p:sldId id="394" r:id="rId25"/>
    <p:sldId id="284" r:id="rId2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160">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633"/>
    <a:srgbClr val="FFAA00"/>
    <a:srgbClr val="BCE100"/>
    <a:srgbClr val="6CBF00"/>
    <a:srgbClr val="0086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63" autoAdjust="0"/>
    <p:restoredTop sz="96684" autoAdjust="0"/>
  </p:normalViewPr>
  <p:slideViewPr>
    <p:cSldViewPr snapToGrid="0" snapToObjects="1" showGuides="1">
      <p:cViewPr>
        <p:scale>
          <a:sx n="75" d="100"/>
          <a:sy n="75" d="100"/>
        </p:scale>
        <p:origin x="1152" y="504"/>
      </p:cViewPr>
      <p:guideLst>
        <p:guide pos="2160"/>
        <p:guide orient="horz" pos="216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3CAB3C29-341D-6743-A203-2F7086D57830}" type="datetimeFigureOut">
              <a:rPr lang="en-US" smtClean="0"/>
              <a:t>2019-11-23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C75FF4B0-9BED-1F44-B7FA-2C35D3BE17CF}" type="slidenum">
              <a:rPr lang="en-US" smtClean="0"/>
              <a:t>‹#›</a:t>
            </a:fld>
            <a:endParaRPr lang="en-US"/>
          </a:p>
        </p:txBody>
      </p:sp>
    </p:spTree>
    <p:extLst>
      <p:ext uri="{BB962C8B-B14F-4D97-AF65-F5344CB8AC3E}">
        <p14:creationId xmlns:p14="http://schemas.microsoft.com/office/powerpoint/2010/main" val="1744373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5FF4B0-9BED-1F44-B7FA-2C35D3BE17CF}" type="slidenum">
              <a:rPr lang="en-US" smtClean="0"/>
              <a:t>1</a:t>
            </a:fld>
            <a:endParaRPr lang="en-US"/>
          </a:p>
        </p:txBody>
      </p:sp>
    </p:spTree>
    <p:extLst>
      <p:ext uri="{BB962C8B-B14F-4D97-AF65-F5344CB8AC3E}">
        <p14:creationId xmlns:p14="http://schemas.microsoft.com/office/powerpoint/2010/main" val="1736500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the end device polling is supported at the Zigbee networking layer, you do need additional application layer support to </a:t>
            </a:r>
            <a:r>
              <a:rPr lang="en-US" b="1" dirty="0"/>
              <a:t>configure polling parameters</a:t>
            </a:r>
            <a:r>
              <a:rPr lang="en-US" dirty="0"/>
              <a:t>. Ex: how often to poll the parent, etc.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provide this through the </a:t>
            </a:r>
            <a:r>
              <a:rPr lang="en-US" b="1" dirty="0"/>
              <a:t>End Device Support Plugin </a:t>
            </a:r>
            <a:r>
              <a:rPr lang="en-US" dirty="0"/>
              <a:t>and ZigBee PRO Stack/Leaf Library.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we discussed previously, the </a:t>
            </a:r>
            <a:r>
              <a:rPr lang="en-US" sz="1200" b="1" i="0" kern="1200" dirty="0">
                <a:solidFill>
                  <a:schemeClr val="tx1"/>
                </a:solidFill>
                <a:effectLst/>
                <a:latin typeface="+mn-lt"/>
                <a:ea typeface="+mn-ea"/>
                <a:cs typeface="+mn-cs"/>
              </a:rPr>
              <a:t>Long Poll Interval </a:t>
            </a:r>
            <a:r>
              <a:rPr lang="en-US" sz="1200" b="0" i="0" kern="1200" dirty="0">
                <a:solidFill>
                  <a:schemeClr val="tx1"/>
                </a:solidFill>
                <a:effectLst/>
                <a:latin typeface="+mn-lt"/>
                <a:ea typeface="+mn-ea"/>
                <a:cs typeface="+mn-cs"/>
              </a:rPr>
              <a:t>should be less than </a:t>
            </a:r>
            <a:r>
              <a:rPr lang="en-US" b="1" dirty="0"/>
              <a:t>EMBER_INDIRECT_TRANSMISSION_TIMEOUT </a:t>
            </a:r>
            <a:r>
              <a:rPr lang="en-US" dirty="0"/>
              <a:t>i</a:t>
            </a:r>
            <a:r>
              <a:rPr lang="en-US" sz="1200" b="0" i="0" kern="1200" dirty="0">
                <a:solidFill>
                  <a:schemeClr val="tx1"/>
                </a:solidFill>
                <a:effectLst/>
                <a:latin typeface="+mn-lt"/>
                <a:ea typeface="+mn-ea"/>
                <a:cs typeface="+mn-cs"/>
              </a:rPr>
              <a:t>f you want the device to reliably receive incoming messages and incoming APS ACKs (for its outgoing messages). Long Poll Interval should also be less than </a:t>
            </a:r>
            <a:r>
              <a:rPr lang="en-US" dirty="0"/>
              <a:t>End device poll timeout to </a:t>
            </a:r>
            <a:r>
              <a:rPr lang="en-US" sz="1200" b="0" i="0" kern="1200" dirty="0">
                <a:solidFill>
                  <a:schemeClr val="tx1"/>
                </a:solidFill>
                <a:effectLst/>
                <a:latin typeface="+mn-lt"/>
                <a:ea typeface="+mn-ea"/>
                <a:cs typeface="+mn-cs"/>
              </a:rPr>
              <a:t>avoid being aged out by the parent which results in unnecessary rejoins. </a:t>
            </a:r>
            <a:r>
              <a:rPr lang="en-US" dirty="0"/>
              <a:t>Generally, </a:t>
            </a:r>
            <a:r>
              <a:rPr lang="en-US" b="1" dirty="0"/>
              <a:t>the SHORT_POLL </a:t>
            </a:r>
            <a:r>
              <a:rPr lang="en-US" dirty="0"/>
              <a:t>interval will be something less than/or equal to 1 second to ensure that all messages can be retrieved and processed by the sleepy end device immediately.</a:t>
            </a:r>
            <a:r>
              <a:rPr lang="en-US" sz="1200" b="0"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Wake timeout </a:t>
            </a:r>
            <a:r>
              <a:rPr lang="en-US" dirty="0"/>
              <a:t>is the amount of time(3 seconds by default) that the device will stay in the fast poll mode if the task set in </a:t>
            </a:r>
            <a:r>
              <a:rPr lang="en-US" b="1" dirty="0"/>
              <a:t>wake timeout bitmask </a:t>
            </a:r>
            <a:r>
              <a:rPr lang="en-US" dirty="0"/>
              <a:t>is active. For example, if </a:t>
            </a:r>
            <a:r>
              <a:rPr lang="da-DK" b="1" dirty="0"/>
              <a:t>EMBER_AF_WAITING_FOR_ZCL_RESPONSE</a:t>
            </a:r>
            <a:r>
              <a:rPr lang="da-DK" dirty="0"/>
              <a:t>(0x00000010) is set in </a:t>
            </a:r>
            <a:r>
              <a:rPr lang="en-US" dirty="0"/>
              <a:t>wake timeout bitmask, </a:t>
            </a:r>
            <a:r>
              <a:rPr lang="da-DK" dirty="0"/>
              <a:t>the sleepy end device will stay in short/fast poll mode for 3 seconds when waiting for the zcl response. For more information about the Application Task in bitmask, please refer to enum EmberAfApplicationTask defined in af-types.h</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End device poll timeout can be set on both End device and parent device end. We will discuss on how to negotiate the End device poll timeout in the next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10"/>
          </p:nvPr>
        </p:nvSpPr>
        <p:spPr/>
        <p:txBody>
          <a:bodyPr/>
          <a:lstStyle/>
          <a:p>
            <a:fld id="{C75FF4B0-9BED-1F44-B7FA-2C35D3BE17CF}" type="slidenum">
              <a:rPr lang="en-US" smtClean="0"/>
              <a:t>10</a:t>
            </a:fld>
            <a:endParaRPr lang="en-US"/>
          </a:p>
        </p:txBody>
      </p:sp>
    </p:spTree>
    <p:extLst>
      <p:ext uri="{BB962C8B-B14F-4D97-AF65-F5344CB8AC3E}">
        <p14:creationId xmlns:p14="http://schemas.microsoft.com/office/powerpoint/2010/main" val="193688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the end device polling is supported at the Zigbee networking layer, you do need additional application layer support to </a:t>
            </a:r>
            <a:r>
              <a:rPr lang="en-US" b="1" dirty="0"/>
              <a:t>configure polling parameters</a:t>
            </a:r>
            <a:r>
              <a:rPr lang="en-US" dirty="0"/>
              <a:t>. Ex: how often to poll the parent, etc.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provide this through the </a:t>
            </a:r>
            <a:r>
              <a:rPr lang="en-US" b="1" dirty="0"/>
              <a:t>End Device Support Plugin </a:t>
            </a:r>
            <a:r>
              <a:rPr lang="en-US" dirty="0"/>
              <a:t>and ZigBee PRO Stack/Leaf Library.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we discussed previously, the </a:t>
            </a:r>
            <a:r>
              <a:rPr lang="en-US" sz="1200" b="1" i="0" kern="1200" dirty="0">
                <a:solidFill>
                  <a:schemeClr val="tx1"/>
                </a:solidFill>
                <a:effectLst/>
                <a:latin typeface="+mn-lt"/>
                <a:ea typeface="+mn-ea"/>
                <a:cs typeface="+mn-cs"/>
              </a:rPr>
              <a:t>Long Poll Interval </a:t>
            </a:r>
            <a:r>
              <a:rPr lang="en-US" sz="1200" b="0" i="0" kern="1200" dirty="0">
                <a:solidFill>
                  <a:schemeClr val="tx1"/>
                </a:solidFill>
                <a:effectLst/>
                <a:latin typeface="+mn-lt"/>
                <a:ea typeface="+mn-ea"/>
                <a:cs typeface="+mn-cs"/>
              </a:rPr>
              <a:t>should be less than </a:t>
            </a:r>
            <a:r>
              <a:rPr lang="en-US" b="1" dirty="0"/>
              <a:t>EMBER_INDIRECT_TRANSMISSION_TIMEOUT </a:t>
            </a:r>
            <a:r>
              <a:rPr lang="en-US" dirty="0"/>
              <a:t>i</a:t>
            </a:r>
            <a:r>
              <a:rPr lang="en-US" sz="1200" b="0" i="0" kern="1200" dirty="0">
                <a:solidFill>
                  <a:schemeClr val="tx1"/>
                </a:solidFill>
                <a:effectLst/>
                <a:latin typeface="+mn-lt"/>
                <a:ea typeface="+mn-ea"/>
                <a:cs typeface="+mn-cs"/>
              </a:rPr>
              <a:t>f you want the device to reliably receive incoming messages and incoming APS ACKs (for its outgoing messages). Long Poll Interval should also be less than </a:t>
            </a:r>
            <a:r>
              <a:rPr lang="en-US" dirty="0"/>
              <a:t>End device poll timeout to </a:t>
            </a:r>
            <a:r>
              <a:rPr lang="en-US" sz="1200" b="0" i="0" kern="1200" dirty="0">
                <a:solidFill>
                  <a:schemeClr val="tx1"/>
                </a:solidFill>
                <a:effectLst/>
                <a:latin typeface="+mn-lt"/>
                <a:ea typeface="+mn-ea"/>
                <a:cs typeface="+mn-cs"/>
              </a:rPr>
              <a:t>avoid being aged out by the parent which results in unnecessary rejoins. </a:t>
            </a:r>
            <a:r>
              <a:rPr lang="en-US" dirty="0"/>
              <a:t>Generally, </a:t>
            </a:r>
            <a:r>
              <a:rPr lang="en-US" b="1" dirty="0"/>
              <a:t>the SHORT_POLL </a:t>
            </a:r>
            <a:r>
              <a:rPr lang="en-US" dirty="0"/>
              <a:t>interval will be something less than/or equal to 1 second to ensure that all messages can be retrieved and processed by the sleepy end device immediately.</a:t>
            </a:r>
            <a:r>
              <a:rPr lang="en-US" sz="1200" b="0"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Wake timeout </a:t>
            </a:r>
            <a:r>
              <a:rPr lang="en-US" dirty="0"/>
              <a:t>is the amount of time(3 seconds by default) that the device will stay in the fast poll mode if the task set in </a:t>
            </a:r>
            <a:r>
              <a:rPr lang="en-US" b="1" dirty="0"/>
              <a:t>wake timeout bitmask </a:t>
            </a:r>
            <a:r>
              <a:rPr lang="en-US" dirty="0"/>
              <a:t>is active. For example, if </a:t>
            </a:r>
            <a:r>
              <a:rPr lang="da-DK" b="1" dirty="0"/>
              <a:t>EMBER_AF_WAITING_FOR_ZCL_RESPONSE</a:t>
            </a:r>
            <a:r>
              <a:rPr lang="da-DK" dirty="0"/>
              <a:t>(0x00000010) is set in </a:t>
            </a:r>
            <a:r>
              <a:rPr lang="en-US" dirty="0"/>
              <a:t>wake timeout bitmask, </a:t>
            </a:r>
            <a:r>
              <a:rPr lang="da-DK" dirty="0"/>
              <a:t>the sleepy end device will stay in short/fast poll mode for 3 seconds when waiting for the zcl response. For more information about the Application Task in bitmask, please refer to enum EmberAfApplicationTask defined in af-types.h</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End device poll timeout can be set on both End device and parent device end. We will discuss on how to negotiate the End device poll timeout in the next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10"/>
          </p:nvPr>
        </p:nvSpPr>
        <p:spPr/>
        <p:txBody>
          <a:bodyPr/>
          <a:lstStyle/>
          <a:p>
            <a:fld id="{C75FF4B0-9BED-1F44-B7FA-2C35D3BE17CF}" type="slidenum">
              <a:rPr lang="en-US" smtClean="0"/>
              <a:t>11</a:t>
            </a:fld>
            <a:endParaRPr lang="en-US"/>
          </a:p>
        </p:txBody>
      </p:sp>
    </p:spTree>
    <p:extLst>
      <p:ext uri="{BB962C8B-B14F-4D97-AF65-F5344CB8AC3E}">
        <p14:creationId xmlns:p14="http://schemas.microsoft.com/office/powerpoint/2010/main" val="2196974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the end device polling is supported at the Zigbee networking layer, you do need additional application layer support to </a:t>
            </a:r>
            <a:r>
              <a:rPr lang="en-US" b="1" dirty="0"/>
              <a:t>configure polling parameters</a:t>
            </a:r>
            <a:r>
              <a:rPr lang="en-US" dirty="0"/>
              <a:t>. Ex: how often to poll the parent, etc.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provide this through the </a:t>
            </a:r>
            <a:r>
              <a:rPr lang="en-US" b="1" dirty="0"/>
              <a:t>End Device Support Plugin </a:t>
            </a:r>
            <a:r>
              <a:rPr lang="en-US" dirty="0"/>
              <a:t>and ZigBee PRO Stack/Leaf Library.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we discussed previously, the </a:t>
            </a:r>
            <a:r>
              <a:rPr lang="en-US" sz="1200" b="1" i="0" kern="1200" dirty="0">
                <a:solidFill>
                  <a:schemeClr val="tx1"/>
                </a:solidFill>
                <a:effectLst/>
                <a:latin typeface="+mn-lt"/>
                <a:ea typeface="+mn-ea"/>
                <a:cs typeface="+mn-cs"/>
              </a:rPr>
              <a:t>Long Poll Interval </a:t>
            </a:r>
            <a:r>
              <a:rPr lang="en-US" sz="1200" b="0" i="0" kern="1200" dirty="0">
                <a:solidFill>
                  <a:schemeClr val="tx1"/>
                </a:solidFill>
                <a:effectLst/>
                <a:latin typeface="+mn-lt"/>
                <a:ea typeface="+mn-ea"/>
                <a:cs typeface="+mn-cs"/>
              </a:rPr>
              <a:t>should be less than </a:t>
            </a:r>
            <a:r>
              <a:rPr lang="en-US" b="1" dirty="0"/>
              <a:t>EMBER_INDIRECT_TRANSMISSION_TIMEOUT </a:t>
            </a:r>
            <a:r>
              <a:rPr lang="en-US" dirty="0"/>
              <a:t>i</a:t>
            </a:r>
            <a:r>
              <a:rPr lang="en-US" sz="1200" b="0" i="0" kern="1200" dirty="0">
                <a:solidFill>
                  <a:schemeClr val="tx1"/>
                </a:solidFill>
                <a:effectLst/>
                <a:latin typeface="+mn-lt"/>
                <a:ea typeface="+mn-ea"/>
                <a:cs typeface="+mn-cs"/>
              </a:rPr>
              <a:t>f you want the device to reliably receive incoming messages and incoming APS ACKs (for its outgoing messages). Long Poll Interval should also be less than </a:t>
            </a:r>
            <a:r>
              <a:rPr lang="en-US" dirty="0"/>
              <a:t>End device poll timeout to </a:t>
            </a:r>
            <a:r>
              <a:rPr lang="en-US" sz="1200" b="0" i="0" kern="1200" dirty="0">
                <a:solidFill>
                  <a:schemeClr val="tx1"/>
                </a:solidFill>
                <a:effectLst/>
                <a:latin typeface="+mn-lt"/>
                <a:ea typeface="+mn-ea"/>
                <a:cs typeface="+mn-cs"/>
              </a:rPr>
              <a:t>avoid being aged out by the parent which results in unnecessary rejoins. </a:t>
            </a:r>
            <a:r>
              <a:rPr lang="en-US" dirty="0"/>
              <a:t>Generally, </a:t>
            </a:r>
            <a:r>
              <a:rPr lang="en-US" b="1" dirty="0"/>
              <a:t>the SHORT_POLL </a:t>
            </a:r>
            <a:r>
              <a:rPr lang="en-US" dirty="0"/>
              <a:t>interval will be something less than/or equal to 1 second to ensure that all messages can be retrieved and processed by the sleepy end device immediately.</a:t>
            </a:r>
            <a:r>
              <a:rPr lang="en-US" sz="1200" b="0"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Wake timeout </a:t>
            </a:r>
            <a:r>
              <a:rPr lang="en-US" dirty="0"/>
              <a:t>is the amount of time(3 seconds by default) that the device will stay in the fast poll mode if the task set in </a:t>
            </a:r>
            <a:r>
              <a:rPr lang="en-US" b="1" dirty="0"/>
              <a:t>wake timeout bitmask </a:t>
            </a:r>
            <a:r>
              <a:rPr lang="en-US" dirty="0"/>
              <a:t>is active. For example, if </a:t>
            </a:r>
            <a:r>
              <a:rPr lang="da-DK" b="1" dirty="0"/>
              <a:t>EMBER_AF_WAITING_FOR_ZCL_RESPONSE</a:t>
            </a:r>
            <a:r>
              <a:rPr lang="da-DK" dirty="0"/>
              <a:t>(0x00000010) is set in </a:t>
            </a:r>
            <a:r>
              <a:rPr lang="en-US" dirty="0"/>
              <a:t>wake timeout bitmask, </a:t>
            </a:r>
            <a:r>
              <a:rPr lang="da-DK" dirty="0"/>
              <a:t>the sleepy end device will stay in short/fast poll mode for 3 seconds when waiting for the zcl response. For more information about the Application Task in bitmask, please refer to enum EmberAfApplicationTask defined in af-types.h</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End device poll timeout can be set on both End device and parent device end. We will discuss on how to negotiate the End device poll timeout in the next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10"/>
          </p:nvPr>
        </p:nvSpPr>
        <p:spPr/>
        <p:txBody>
          <a:bodyPr/>
          <a:lstStyle/>
          <a:p>
            <a:fld id="{C75FF4B0-9BED-1F44-B7FA-2C35D3BE17CF}" type="slidenum">
              <a:rPr lang="en-US" smtClean="0"/>
              <a:t>12</a:t>
            </a:fld>
            <a:endParaRPr lang="en-US"/>
          </a:p>
        </p:txBody>
      </p:sp>
    </p:spTree>
    <p:extLst>
      <p:ext uri="{BB962C8B-B14F-4D97-AF65-F5344CB8AC3E}">
        <p14:creationId xmlns:p14="http://schemas.microsoft.com/office/powerpoint/2010/main" val="3941613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the end device polling is supported at the Zigbee networking layer, you do need additional application layer support to </a:t>
            </a:r>
            <a:r>
              <a:rPr lang="en-US" b="1" dirty="0"/>
              <a:t>configure polling parameters</a:t>
            </a:r>
            <a:r>
              <a:rPr lang="en-US" dirty="0"/>
              <a:t>. Ex: how often to poll the parent, etc.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provide this through the </a:t>
            </a:r>
            <a:r>
              <a:rPr lang="en-US" b="1" dirty="0"/>
              <a:t>End Device Support Plugin </a:t>
            </a:r>
            <a:r>
              <a:rPr lang="en-US" dirty="0"/>
              <a:t>and ZigBee PRO Stack/Leaf Library.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we discussed previously, the </a:t>
            </a:r>
            <a:r>
              <a:rPr lang="en-US" sz="1200" b="1" i="0" kern="1200" dirty="0">
                <a:solidFill>
                  <a:schemeClr val="tx1"/>
                </a:solidFill>
                <a:effectLst/>
                <a:latin typeface="+mn-lt"/>
                <a:ea typeface="+mn-ea"/>
                <a:cs typeface="+mn-cs"/>
              </a:rPr>
              <a:t>Long Poll Interval </a:t>
            </a:r>
            <a:r>
              <a:rPr lang="en-US" sz="1200" b="0" i="0" kern="1200" dirty="0">
                <a:solidFill>
                  <a:schemeClr val="tx1"/>
                </a:solidFill>
                <a:effectLst/>
                <a:latin typeface="+mn-lt"/>
                <a:ea typeface="+mn-ea"/>
                <a:cs typeface="+mn-cs"/>
              </a:rPr>
              <a:t>should be less than </a:t>
            </a:r>
            <a:r>
              <a:rPr lang="en-US" b="1" dirty="0"/>
              <a:t>EMBER_INDIRECT_TRANSMISSION_TIMEOUT </a:t>
            </a:r>
            <a:r>
              <a:rPr lang="en-US" dirty="0"/>
              <a:t>i</a:t>
            </a:r>
            <a:r>
              <a:rPr lang="en-US" sz="1200" b="0" i="0" kern="1200" dirty="0">
                <a:solidFill>
                  <a:schemeClr val="tx1"/>
                </a:solidFill>
                <a:effectLst/>
                <a:latin typeface="+mn-lt"/>
                <a:ea typeface="+mn-ea"/>
                <a:cs typeface="+mn-cs"/>
              </a:rPr>
              <a:t>f you want the device to reliably receive incoming messages and incoming APS ACKs (for its outgoing messages). Long Poll Interval should also be less than </a:t>
            </a:r>
            <a:r>
              <a:rPr lang="en-US" dirty="0"/>
              <a:t>End device poll timeout to </a:t>
            </a:r>
            <a:r>
              <a:rPr lang="en-US" sz="1200" b="0" i="0" kern="1200" dirty="0">
                <a:solidFill>
                  <a:schemeClr val="tx1"/>
                </a:solidFill>
                <a:effectLst/>
                <a:latin typeface="+mn-lt"/>
                <a:ea typeface="+mn-ea"/>
                <a:cs typeface="+mn-cs"/>
              </a:rPr>
              <a:t>avoid being aged out by the parent which results in unnecessary rejoins. </a:t>
            </a:r>
            <a:r>
              <a:rPr lang="en-US" dirty="0"/>
              <a:t>Generally, </a:t>
            </a:r>
            <a:r>
              <a:rPr lang="en-US" b="1" dirty="0"/>
              <a:t>the SHORT_POLL </a:t>
            </a:r>
            <a:r>
              <a:rPr lang="en-US" dirty="0"/>
              <a:t>interval will be something less than/or equal to 1 second to ensure that all messages can be retrieved and processed by the sleepy end device immediately.</a:t>
            </a:r>
            <a:r>
              <a:rPr lang="en-US" sz="1200" b="0"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Wake timeout </a:t>
            </a:r>
            <a:r>
              <a:rPr lang="en-US" dirty="0"/>
              <a:t>is the amount of time(3 seconds by default) that the device will stay in the fast poll mode if the task set in </a:t>
            </a:r>
            <a:r>
              <a:rPr lang="en-US" b="1" dirty="0"/>
              <a:t>wake timeout bitmask </a:t>
            </a:r>
            <a:r>
              <a:rPr lang="en-US" dirty="0"/>
              <a:t>is active. For example, if </a:t>
            </a:r>
            <a:r>
              <a:rPr lang="da-DK" b="1" dirty="0"/>
              <a:t>EMBER_AF_WAITING_FOR_ZCL_RESPONSE</a:t>
            </a:r>
            <a:r>
              <a:rPr lang="da-DK" dirty="0"/>
              <a:t>(0x00000010) is set in </a:t>
            </a:r>
            <a:r>
              <a:rPr lang="en-US" dirty="0"/>
              <a:t>wake timeout bitmask, </a:t>
            </a:r>
            <a:r>
              <a:rPr lang="da-DK" dirty="0"/>
              <a:t>the sleepy end device will stay in short/fast poll mode for 3 seconds when waiting for the zcl response. For more information about the Application Task in bitmask, please refer to enum EmberAfApplicationTask defined in af-types.h</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End device poll timeout can be set on both End device and parent device end. We will discuss on how to negotiate the End device poll timeout in the next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10"/>
          </p:nvPr>
        </p:nvSpPr>
        <p:spPr/>
        <p:txBody>
          <a:bodyPr/>
          <a:lstStyle/>
          <a:p>
            <a:fld id="{C75FF4B0-9BED-1F44-B7FA-2C35D3BE17CF}" type="slidenum">
              <a:rPr lang="en-US" smtClean="0"/>
              <a:t>13</a:t>
            </a:fld>
            <a:endParaRPr lang="en-US"/>
          </a:p>
        </p:txBody>
      </p:sp>
    </p:spTree>
    <p:extLst>
      <p:ext uri="{BB962C8B-B14F-4D97-AF65-F5344CB8AC3E}">
        <p14:creationId xmlns:p14="http://schemas.microsoft.com/office/powerpoint/2010/main" val="3129200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we know, a switch always binds to a light in Smart Home user case. Is there any easy way to implement it? The answer is yes, finding &amp; binding can be used here.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look at the overview of Finding &amp; Binding, first, it is a cluster commissioning method to establish application connection automatically, which can be invoked by user interaction on two or more endpoints on two or more nodes. This method identifies and discovers endpoints using the Identify cluster. For each match between corresponding application clusters on the endpoints, binding is created at the initiator of the application transaction.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both the switch and light have on-off cluster, the binding for on-off cluster will be created after the finding &amp; binding operations on both sides.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we will talk about how the finding &amp; binding works and introduce the detailed procedures on target and initiator.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last, we will introduce how to test the finding and binding with Z3LighstSoc and Z3SwitchSoc sample code.</a:t>
            </a:r>
          </a:p>
          <a:p>
            <a:endParaRPr lang="en-US" dirty="0"/>
          </a:p>
        </p:txBody>
      </p:sp>
      <p:sp>
        <p:nvSpPr>
          <p:cNvPr id="4" name="Slide Number Placeholder 3"/>
          <p:cNvSpPr>
            <a:spLocks noGrp="1"/>
          </p:cNvSpPr>
          <p:nvPr>
            <p:ph type="sldNum" sz="quarter" idx="5"/>
          </p:nvPr>
        </p:nvSpPr>
        <p:spPr/>
        <p:txBody>
          <a:bodyPr/>
          <a:lstStyle/>
          <a:p>
            <a:fld id="{C75FF4B0-9BED-1F44-B7FA-2C35D3BE17CF}" type="slidenum">
              <a:rPr lang="en-US" smtClean="0"/>
              <a:t>14</a:t>
            </a:fld>
            <a:endParaRPr lang="en-US"/>
          </a:p>
        </p:txBody>
      </p:sp>
    </p:spTree>
    <p:extLst>
      <p:ext uri="{BB962C8B-B14F-4D97-AF65-F5344CB8AC3E}">
        <p14:creationId xmlns:p14="http://schemas.microsoft.com/office/powerpoint/2010/main" val="30692820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know, there are two kinds of clusters: Type 1 and Type 2. </a:t>
            </a:r>
          </a:p>
          <a:p>
            <a:r>
              <a:rPr lang="en-US" dirty="0"/>
              <a:t>A application cluster is either a Type 1 or Type 2 cluster, depends on its primary functional transactions. A transaction has an initiator and a target. </a:t>
            </a:r>
          </a:p>
          <a:p>
            <a:endParaRPr lang="en-US" dirty="0"/>
          </a:p>
          <a:p>
            <a:r>
              <a:rPr lang="en-US" dirty="0"/>
              <a:t>A type 1 cluster’s primary function is to initiate transactions from the client to the server. For example: An On/Off client sends commands (data) to the On/Off server. </a:t>
            </a:r>
          </a:p>
          <a:p>
            <a:r>
              <a:rPr lang="en-US" dirty="0"/>
              <a:t>A type 2 cluster’s primary function is to initiate transactions from the server to the client. For example: An Temperature Measurement server reports to the Temperature Measurement client.</a:t>
            </a:r>
          </a:p>
          <a:p>
            <a:endParaRPr lang="en-US" dirty="0"/>
          </a:p>
          <a:p>
            <a:r>
              <a:rPr lang="en-US" dirty="0"/>
              <a:t>For a type 1 client or a type 2 server cluster, the application shall perform finding &amp; binding as an initiator endpoint.</a:t>
            </a:r>
          </a:p>
          <a:p>
            <a:r>
              <a:rPr lang="en-US" dirty="0"/>
              <a:t>For a type 1 server or type 2 client cluster, the application shall perform finding &amp; binding as a target endpoint.</a:t>
            </a:r>
          </a:p>
          <a:p>
            <a:endParaRPr lang="en-US" dirty="0"/>
          </a:p>
        </p:txBody>
      </p:sp>
      <p:sp>
        <p:nvSpPr>
          <p:cNvPr id="4" name="Slide Number Placeholder 3"/>
          <p:cNvSpPr>
            <a:spLocks noGrp="1"/>
          </p:cNvSpPr>
          <p:nvPr>
            <p:ph type="sldNum" sz="quarter" idx="5"/>
          </p:nvPr>
        </p:nvSpPr>
        <p:spPr/>
        <p:txBody>
          <a:bodyPr/>
          <a:lstStyle/>
          <a:p>
            <a:fld id="{C75FF4B0-9BED-1F44-B7FA-2C35D3BE17CF}" type="slidenum">
              <a:rPr lang="en-US" smtClean="0"/>
              <a:t>15</a:t>
            </a:fld>
            <a:endParaRPr lang="en-US"/>
          </a:p>
        </p:txBody>
      </p:sp>
    </p:spTree>
    <p:extLst>
      <p:ext uri="{BB962C8B-B14F-4D97-AF65-F5344CB8AC3E}">
        <p14:creationId xmlns:p14="http://schemas.microsoft.com/office/powerpoint/2010/main" val="3135783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look at the right graph, which shows the working flow of the finding &amp; binding procedure. We will talk about the target side firstly.</a:t>
            </a:r>
            <a:endParaRPr lang="en-US" altLang="zh-CN" dirty="0"/>
          </a:p>
          <a:p>
            <a:endParaRPr lang="en-US" altLang="zh-CN" dirty="0"/>
          </a:p>
          <a:p>
            <a:r>
              <a:rPr lang="en-US" altLang="zh-CN" dirty="0"/>
              <a:t>On the finding &amp; binding target endpoint, once the finding &amp; binding target start, it will write the identify time attribute firstly to make sure the target can be identified.  In </a:t>
            </a:r>
            <a:r>
              <a:rPr lang="en-US" altLang="zh-CN" dirty="0" err="1"/>
              <a:t>Appbuilder</a:t>
            </a:r>
            <a:r>
              <a:rPr lang="en-US" altLang="zh-CN" dirty="0"/>
              <a:t>, the identify time can be configurated in “Find and Bind Target” plugin and the default value is 180 seconds. During the identify time, the target should respond to the identify query from initiator. </a:t>
            </a:r>
            <a:r>
              <a:rPr lang="en-US" dirty="0"/>
              <a:t>Once the decrementing identify time </a:t>
            </a:r>
            <a:r>
              <a:rPr lang="en-US" altLang="zh-CN" dirty="0"/>
              <a:t>attribute</a:t>
            </a:r>
            <a:r>
              <a:rPr lang="en-US" dirty="0"/>
              <a:t> reaches zero, the target shall terminate the finding &amp; binding procedure.</a:t>
            </a:r>
          </a:p>
          <a:p>
            <a:endParaRPr lang="en-US" altLang="zh-CN" dirty="0"/>
          </a:p>
          <a:p>
            <a:r>
              <a:rPr lang="en-US" altLang="zh-CN" dirty="0"/>
              <a:t>It means that the finding &amp; binding target should write identify time attribute to make sure it can be identified during the finding &amp; binding procedure.</a:t>
            </a:r>
            <a:endParaRPr lang="en-US" dirty="0"/>
          </a:p>
        </p:txBody>
      </p:sp>
      <p:sp>
        <p:nvSpPr>
          <p:cNvPr id="4" name="Slide Number Placeholder 3"/>
          <p:cNvSpPr>
            <a:spLocks noGrp="1"/>
          </p:cNvSpPr>
          <p:nvPr>
            <p:ph type="sldNum" sz="quarter" idx="5"/>
          </p:nvPr>
        </p:nvSpPr>
        <p:spPr/>
        <p:txBody>
          <a:bodyPr/>
          <a:lstStyle/>
          <a:p>
            <a:fld id="{C75FF4B0-9BED-1F44-B7FA-2C35D3BE17CF}" type="slidenum">
              <a:rPr lang="en-US" smtClean="0"/>
              <a:t>16</a:t>
            </a:fld>
            <a:endParaRPr lang="en-US"/>
          </a:p>
        </p:txBody>
      </p:sp>
    </p:spTree>
    <p:extLst>
      <p:ext uri="{BB962C8B-B14F-4D97-AF65-F5344CB8AC3E}">
        <p14:creationId xmlns:p14="http://schemas.microsoft.com/office/powerpoint/2010/main" val="1971553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On the finding &amp; binding Initiator endpoint, it broadcasts identify query to all nodes which include sleepy end device(using the broadcast address 0xffff). If no identify query response commands received, the initiator sets status to NO_IDENTIFY_QUERY_RESPONSE and terminates the finding &amp; binding procedure.</a:t>
            </a:r>
          </a:p>
          <a:p>
            <a:endParaRPr lang="en-US" dirty="0"/>
          </a:p>
          <a:p>
            <a:r>
              <a:rPr lang="en-US" dirty="0"/>
              <a:t>If at least one identify query response is received, the initiator sends IEEE address request to get the EUI64 of the target, which will be used for binding table entry later. And then the initiator sends simple descriptor request to get the clusters info on target. Once some clusters matched between initiator and target endpoints, then the binding is created for every matched clusters on initiator. If a group binding is requested, the initiator endpoint configures group membership of the target endpoint, which means that the initiator unicasts “add group” command to the target.</a:t>
            </a:r>
          </a:p>
          <a:p>
            <a:endParaRPr lang="en-US" dirty="0"/>
          </a:p>
          <a:p>
            <a:r>
              <a:rPr lang="en-US" altLang="zh-CN" dirty="0"/>
              <a:t>In </a:t>
            </a:r>
            <a:r>
              <a:rPr lang="en-US" altLang="zh-CN" dirty="0" err="1"/>
              <a:t>Appbuilder</a:t>
            </a:r>
            <a:r>
              <a:rPr lang="en-US" altLang="zh-CN" dirty="0"/>
              <a:t>, there are two options can be configured in “Find and Bind Initiator” plugin. The “Target Responses Count” means the number of the target responses that the initiator will accept. The “Target Responses Delay” means how long the initiator will listen for target responses. You can feel free to configure these options to fit your user case.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75FF4B0-9BED-1F44-B7FA-2C35D3BE17CF}" type="slidenum">
              <a:rPr lang="en-US" smtClean="0"/>
              <a:t>17</a:t>
            </a:fld>
            <a:endParaRPr lang="en-US"/>
          </a:p>
        </p:txBody>
      </p:sp>
    </p:spTree>
    <p:extLst>
      <p:ext uri="{BB962C8B-B14F-4D97-AF65-F5344CB8AC3E}">
        <p14:creationId xmlns:p14="http://schemas.microsoft.com/office/powerpoint/2010/main" val="303838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You may want to know what are the APIs to start finding &amp; binding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The API to s</a:t>
            </a:r>
            <a:r>
              <a:rPr lang="en-US" dirty="0"/>
              <a:t>tart target finding and binding operations is </a:t>
            </a:r>
            <a:r>
              <a:rPr lang="en-US" dirty="0" err="1"/>
              <a:t>emberAfPluginFindAndBindTargetStart</a:t>
            </a:r>
            <a:r>
              <a:rPr lang="en-US" dirty="0"/>
              <a:t>(), which can be found in find-and-bind-</a:t>
            </a:r>
            <a:r>
              <a:rPr lang="en-US" dirty="0" err="1"/>
              <a:t>target.h</a:t>
            </a:r>
            <a:r>
              <a:rPr lang="en-US" dirty="0"/>
              <a:t>. It is a </a:t>
            </a:r>
            <a:r>
              <a:rPr lang="en-US" sz="1200" dirty="0"/>
              <a:t>call to this function will commence the target finding and binding operations. Specifically, the target will attempt to start identifying on the endpoint that is passed as a parameter. The </a:t>
            </a:r>
            <a:r>
              <a:rPr lang="en-US" sz="1200" dirty="0" err="1"/>
              <a:t>EmberAfStatus</a:t>
            </a:r>
            <a:r>
              <a:rPr lang="en-US" sz="1200" dirty="0"/>
              <a:t> value describing the success of the commencement of the target operations.</a:t>
            </a:r>
          </a:p>
          <a:p>
            <a:endParaRPr lang="en-US" sz="1200" dirty="0"/>
          </a:p>
          <a:p>
            <a:r>
              <a:rPr lang="en-US" sz="1200" dirty="0"/>
              <a:t>As the similar, the API to start initiator finding and binding operations is </a:t>
            </a:r>
            <a:r>
              <a:rPr lang="en-US" dirty="0" err="1"/>
              <a:t>emberAfPluginFindAndBindInitiatorStart</a:t>
            </a:r>
            <a:r>
              <a:rPr lang="en-US" dirty="0"/>
              <a:t>(), which can be found in find-and-bind-</a:t>
            </a:r>
            <a:r>
              <a:rPr lang="en-US" dirty="0" err="1"/>
              <a:t>initiator.h</a:t>
            </a:r>
            <a:r>
              <a:rPr lang="en-US" dirty="0"/>
              <a:t>. It is a </a:t>
            </a:r>
            <a:r>
              <a:rPr lang="en-US" sz="1200" dirty="0"/>
              <a:t>call to this function will commence the initiator finding and binding operations. Specifically, the initiator will attempt to start searching for potential bindings that can be made with identifying targets. The </a:t>
            </a:r>
            <a:r>
              <a:rPr lang="en-US" sz="1200" dirty="0" err="1"/>
              <a:t>EmberStatus</a:t>
            </a:r>
            <a:r>
              <a:rPr lang="en-US" sz="1200" dirty="0"/>
              <a:t> value describing the success of the commencement of the initiator operations.</a:t>
            </a:r>
          </a:p>
          <a:p>
            <a:endParaRPr lang="en-US" sz="1200" dirty="0"/>
          </a:p>
          <a:p>
            <a:r>
              <a:rPr lang="en-US" sz="1200" dirty="0"/>
              <a:t>Please note that, the target should be started first during the finding &amp; binding procedure. </a:t>
            </a:r>
          </a:p>
          <a:p>
            <a:endParaRPr lang="en-US" sz="1200" dirty="0"/>
          </a:p>
          <a:p>
            <a:endParaRPr lang="en-US" dirty="0"/>
          </a:p>
        </p:txBody>
      </p:sp>
      <p:sp>
        <p:nvSpPr>
          <p:cNvPr id="4" name="Slide Number Placeholder 3"/>
          <p:cNvSpPr>
            <a:spLocks noGrp="1"/>
          </p:cNvSpPr>
          <p:nvPr>
            <p:ph type="sldNum" sz="quarter" idx="5"/>
          </p:nvPr>
        </p:nvSpPr>
        <p:spPr/>
        <p:txBody>
          <a:bodyPr/>
          <a:lstStyle/>
          <a:p>
            <a:fld id="{C75FF4B0-9BED-1F44-B7FA-2C35D3BE17CF}" type="slidenum">
              <a:rPr lang="en-US" smtClean="0"/>
              <a:t>18</a:t>
            </a:fld>
            <a:endParaRPr lang="en-US"/>
          </a:p>
        </p:txBody>
      </p:sp>
    </p:spTree>
    <p:extLst>
      <p:ext uri="{BB962C8B-B14F-4D97-AF65-F5344CB8AC3E}">
        <p14:creationId xmlns:p14="http://schemas.microsoft.com/office/powerpoint/2010/main" val="3753528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easy to set up the testing for finding &amp; binding with Z3LightSoc and Z3SwitchSoc samples.</a:t>
            </a:r>
          </a:p>
          <a:p>
            <a:r>
              <a:rPr lang="en-US" dirty="0"/>
              <a:t>First you can build the two samples directly, download the firmware to the kits separately, and then join to the same Z3.0 network formed by a Z3Gateway.</a:t>
            </a:r>
          </a:p>
          <a:p>
            <a:r>
              <a:rPr lang="en-US" dirty="0"/>
              <a:t>On the Z3LightSoc side, launch the console and type CLI command “</a:t>
            </a:r>
            <a:r>
              <a:rPr lang="en-US" sz="1200" dirty="0">
                <a:solidFill>
                  <a:prstClr val="black"/>
                </a:solidFill>
                <a:latin typeface="Lucida Console" panose="020B0609040504020204" pitchFamily="49" charset="0"/>
              </a:rPr>
              <a:t>plugin find-and-bind target 1</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the Z3SwitchSoc side, launch the console and type CLI command  “</a:t>
            </a:r>
            <a:r>
              <a:rPr lang="en-US" sz="1200" dirty="0">
                <a:solidFill>
                  <a:prstClr val="black"/>
                </a:solidFill>
                <a:latin typeface="Lucida Console" panose="020B0609040504020204" pitchFamily="49" charset="0"/>
              </a:rPr>
              <a:t>plugin find-and-bind initiator 1</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will see the log “Find and bind initiator complete: 0x00” is printed on console after the finding &amp; binding procedure finish. When you print the binding table on </a:t>
            </a:r>
            <a:r>
              <a:rPr lang="en-US" altLang="zh-CN" dirty="0"/>
              <a:t>Z3SwitchSoc side(initiator), you will see the entries are created in binding table. All the matched clusters between initiator and target are bound.</a:t>
            </a:r>
            <a:r>
              <a:rPr lang="en-US" dirty="0"/>
              <a:t> The finding &amp; binding transactions can be found in packet trace, which proves the finding &amp; binding working flow works as expected.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summarize how the finding and binding procedure 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the target side, it will write the identify time attribute for </a:t>
            </a:r>
            <a:r>
              <a:rPr lang="en-US" sz="1200" dirty="0"/>
              <a:t>EMBER_AF_PLUGIN_FIND_AND_BIND_TARGET_COMMISSIONING_TIME. During the duration, the initiator broadcasts identify query and the target responds identify query response. Then the initiator sends IEEE address request to target to get the EUI64 of target, which will be used in creating binding table. The simple descriptor request will be sent to target to get the clusters info on target side. Once the clusters matched, the entries will be created in binding table of initiator.</a:t>
            </a:r>
          </a:p>
          <a:p>
            <a:endParaRPr lang="en-US" dirty="0"/>
          </a:p>
          <a:p>
            <a:endParaRPr lang="en-US" dirty="0"/>
          </a:p>
        </p:txBody>
      </p:sp>
      <p:sp>
        <p:nvSpPr>
          <p:cNvPr id="4" name="Slide Number Placeholder 3"/>
          <p:cNvSpPr>
            <a:spLocks noGrp="1"/>
          </p:cNvSpPr>
          <p:nvPr>
            <p:ph type="sldNum" sz="quarter" idx="5"/>
          </p:nvPr>
        </p:nvSpPr>
        <p:spPr/>
        <p:txBody>
          <a:bodyPr/>
          <a:lstStyle/>
          <a:p>
            <a:fld id="{C75FF4B0-9BED-1F44-B7FA-2C35D3BE17CF}" type="slidenum">
              <a:rPr lang="en-US" smtClean="0"/>
              <a:t>19</a:t>
            </a:fld>
            <a:endParaRPr lang="en-US"/>
          </a:p>
        </p:txBody>
      </p:sp>
    </p:spTree>
    <p:extLst>
      <p:ext uri="{BB962C8B-B14F-4D97-AF65-F5344CB8AC3E}">
        <p14:creationId xmlns:p14="http://schemas.microsoft.com/office/powerpoint/2010/main" val="3054970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5FF4B0-9BED-1F44-B7FA-2C35D3BE17CF}" type="slidenum">
              <a:rPr lang="en-US" smtClean="0"/>
              <a:t>2</a:t>
            </a:fld>
            <a:endParaRPr lang="en-US"/>
          </a:p>
        </p:txBody>
      </p:sp>
    </p:spTree>
    <p:extLst>
      <p:ext uri="{BB962C8B-B14F-4D97-AF65-F5344CB8AC3E}">
        <p14:creationId xmlns:p14="http://schemas.microsoft.com/office/powerpoint/2010/main" val="3421230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You may want to know what are the APIs to start finding &amp; binding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The API to s</a:t>
            </a:r>
            <a:r>
              <a:rPr lang="en-US" dirty="0"/>
              <a:t>tart target finding and binding operations is </a:t>
            </a:r>
            <a:r>
              <a:rPr lang="en-US" dirty="0" err="1"/>
              <a:t>emberAfPluginFindAndBindTargetStart</a:t>
            </a:r>
            <a:r>
              <a:rPr lang="en-US" dirty="0"/>
              <a:t>(), which can be found in find-and-bind-</a:t>
            </a:r>
            <a:r>
              <a:rPr lang="en-US" dirty="0" err="1"/>
              <a:t>target.h</a:t>
            </a:r>
            <a:r>
              <a:rPr lang="en-US" dirty="0"/>
              <a:t>. It is a </a:t>
            </a:r>
            <a:r>
              <a:rPr lang="en-US" sz="1200" dirty="0"/>
              <a:t>call to this function will commence the target finding and binding operations. Specifically, the target will attempt to start identifying on the endpoint that is passed as a parameter. The </a:t>
            </a:r>
            <a:r>
              <a:rPr lang="en-US" sz="1200" dirty="0" err="1"/>
              <a:t>EmberAfStatus</a:t>
            </a:r>
            <a:r>
              <a:rPr lang="en-US" sz="1200" dirty="0"/>
              <a:t> value describing the success of the commencement of the target operations.</a:t>
            </a:r>
          </a:p>
          <a:p>
            <a:endParaRPr lang="en-US" sz="1200" dirty="0"/>
          </a:p>
          <a:p>
            <a:r>
              <a:rPr lang="en-US" sz="1200" dirty="0"/>
              <a:t>As the similar, the API to start initiator finding and binding operations is </a:t>
            </a:r>
            <a:r>
              <a:rPr lang="en-US" dirty="0" err="1"/>
              <a:t>emberAfPluginFindAndBindInitiatorStart</a:t>
            </a:r>
            <a:r>
              <a:rPr lang="en-US" dirty="0"/>
              <a:t>(), which can be found in find-and-bind-</a:t>
            </a:r>
            <a:r>
              <a:rPr lang="en-US" dirty="0" err="1"/>
              <a:t>initiator.h</a:t>
            </a:r>
            <a:r>
              <a:rPr lang="en-US" dirty="0"/>
              <a:t>. It is a </a:t>
            </a:r>
            <a:r>
              <a:rPr lang="en-US" sz="1200" dirty="0"/>
              <a:t>call to this function will commence the initiator finding and binding operations. Specifically, the initiator will attempt to start searching for potential bindings that can be made with identifying targets. The </a:t>
            </a:r>
            <a:r>
              <a:rPr lang="en-US" sz="1200" dirty="0" err="1"/>
              <a:t>EmberStatus</a:t>
            </a:r>
            <a:r>
              <a:rPr lang="en-US" sz="1200" dirty="0"/>
              <a:t> value describing the success of the commencement of the initiator operations.</a:t>
            </a:r>
          </a:p>
          <a:p>
            <a:endParaRPr lang="en-US" sz="1200" dirty="0"/>
          </a:p>
          <a:p>
            <a:r>
              <a:rPr lang="en-US" sz="1200" dirty="0"/>
              <a:t>Please note that, the target should be started first during the finding &amp; binding procedure. </a:t>
            </a:r>
          </a:p>
          <a:p>
            <a:endParaRPr lang="en-US" sz="1200" dirty="0"/>
          </a:p>
          <a:p>
            <a:endParaRPr lang="en-US" dirty="0"/>
          </a:p>
        </p:txBody>
      </p:sp>
      <p:sp>
        <p:nvSpPr>
          <p:cNvPr id="4" name="Slide Number Placeholder 3"/>
          <p:cNvSpPr>
            <a:spLocks noGrp="1"/>
          </p:cNvSpPr>
          <p:nvPr>
            <p:ph type="sldNum" sz="quarter" idx="5"/>
          </p:nvPr>
        </p:nvSpPr>
        <p:spPr/>
        <p:txBody>
          <a:bodyPr/>
          <a:lstStyle/>
          <a:p>
            <a:fld id="{C75FF4B0-9BED-1F44-B7FA-2C35D3BE17CF}" type="slidenum">
              <a:rPr lang="en-US" smtClean="0"/>
              <a:t>20</a:t>
            </a:fld>
            <a:endParaRPr lang="en-US"/>
          </a:p>
        </p:txBody>
      </p:sp>
    </p:spTree>
    <p:extLst>
      <p:ext uri="{BB962C8B-B14F-4D97-AF65-F5344CB8AC3E}">
        <p14:creationId xmlns:p14="http://schemas.microsoft.com/office/powerpoint/2010/main" val="723581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787E92-135F-034D-9DC8-7FF1198D5B11}" type="slidenum">
              <a:rPr lang="en-US" smtClean="0"/>
              <a:t>21</a:t>
            </a:fld>
            <a:endParaRPr lang="en-US"/>
          </a:p>
        </p:txBody>
      </p:sp>
    </p:spTree>
    <p:extLst>
      <p:ext uri="{BB962C8B-B14F-4D97-AF65-F5344CB8AC3E}">
        <p14:creationId xmlns:p14="http://schemas.microsoft.com/office/powerpoint/2010/main" val="10904734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a:t>
            </a:r>
          </a:p>
        </p:txBody>
      </p:sp>
      <p:sp>
        <p:nvSpPr>
          <p:cNvPr id="4" name="Slide Number Placeholder 3"/>
          <p:cNvSpPr>
            <a:spLocks noGrp="1"/>
          </p:cNvSpPr>
          <p:nvPr>
            <p:ph type="sldNum" sz="quarter" idx="10"/>
          </p:nvPr>
        </p:nvSpPr>
        <p:spPr/>
        <p:txBody>
          <a:bodyPr/>
          <a:lstStyle/>
          <a:p>
            <a:fld id="{D81990A0-AC65-4980-BF02-6ACC1434AAED}" type="slidenum">
              <a:rPr lang="en-US" smtClean="0"/>
              <a:t>22</a:t>
            </a:fld>
            <a:endParaRPr lang="en-US"/>
          </a:p>
        </p:txBody>
      </p:sp>
    </p:spTree>
    <p:extLst>
      <p:ext uri="{BB962C8B-B14F-4D97-AF65-F5344CB8AC3E}">
        <p14:creationId xmlns:p14="http://schemas.microsoft.com/office/powerpoint/2010/main" val="1168181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dirty="0"/>
              <a:t>In a Zigbee network, there are three types of devices:, Coordinators, routers and end devices. This training module focus on the end devices. If you are not familiar with the node types yet, please review the “Zigbee Introduction: Node Types, PAN IDs, Addresses” training module.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End devices </a:t>
            </a:r>
            <a:r>
              <a:rPr lang="en-US" dirty="0"/>
              <a:t>are </a:t>
            </a:r>
            <a:r>
              <a:rPr lang="en-US" b="1" dirty="0"/>
              <a:t>leaf nodes</a:t>
            </a:r>
            <a:r>
              <a:rPr lang="en-US" dirty="0"/>
              <a:t>. They communicate only through their parent nodes and, unlike router devices, cannot relay messages intended for other nodes. They don’t participate in any routing. End devices rely on their parent routers to send and receive messages. End devices that do not have tight power consumption requirements may choose to have their radio on at all times. These end devices are known as RX-on-when-idle devices.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a:t>
            </a:r>
            <a:r>
              <a:rPr lang="en-US" b="1" dirty="0"/>
              <a:t>Sleepy End Device</a:t>
            </a:r>
            <a:r>
              <a:rPr lang="en-US" dirty="0"/>
              <a:t> is a special kind of end device, that turns off its radio when idle, which makes it a suitable choice for battery operated devices. </a:t>
            </a:r>
          </a:p>
        </p:txBody>
      </p:sp>
      <p:sp>
        <p:nvSpPr>
          <p:cNvPr id="4" name="灯片编号占位符 3"/>
          <p:cNvSpPr>
            <a:spLocks noGrp="1"/>
          </p:cNvSpPr>
          <p:nvPr>
            <p:ph type="sldNum" sz="quarter" idx="10"/>
          </p:nvPr>
        </p:nvSpPr>
        <p:spPr/>
        <p:txBody>
          <a:bodyPr/>
          <a:lstStyle/>
          <a:p>
            <a:fld id="{C75FF4B0-9BED-1F44-B7FA-2C35D3BE17CF}" type="slidenum">
              <a:rPr lang="en-US" smtClean="0"/>
              <a:t>3</a:t>
            </a:fld>
            <a:endParaRPr lang="en-US"/>
          </a:p>
        </p:txBody>
      </p:sp>
    </p:spTree>
    <p:extLst>
      <p:ext uri="{BB962C8B-B14F-4D97-AF65-F5344CB8AC3E}">
        <p14:creationId xmlns:p14="http://schemas.microsoft.com/office/powerpoint/2010/main" val="1457057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Now that we are familiar with end-devices, lets talk about polling.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Polling is the event wherein an end device sends a “</a:t>
            </a:r>
            <a:r>
              <a:rPr lang="en-US" b="1" dirty="0"/>
              <a:t>data request message</a:t>
            </a:r>
            <a:r>
              <a:rPr lang="en-US" dirty="0"/>
              <a:t>” to its parent node.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Polling has </a:t>
            </a:r>
            <a:r>
              <a:rPr lang="en-US" b="1" dirty="0"/>
              <a:t>2 main purposes </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KEEP ALIVE : End devices poll their parent nodes periodically as a keep-alive mechanism to prevent being aged out of the network.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REQUEST MESSAGES: On the sleepy end device, polling is additionally used to request messages sent to it that are held by the parent node.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Long Poll </a:t>
            </a:r>
            <a:r>
              <a:rPr lang="en-US" dirty="0"/>
              <a:t>Interval represents the </a:t>
            </a:r>
            <a:r>
              <a:rPr lang="en-US" b="1" dirty="0"/>
              <a:t>maximum amount of time between MAC Data Requests </a:t>
            </a:r>
            <a:r>
              <a:rPr lang="en-US" dirty="0"/>
              <a:t>from the end device to its parent. When the device does not need to be responsive on the network, it polls its parent on the LONG_POLL interval.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Short Poll Interval : </a:t>
            </a:r>
            <a:r>
              <a:rPr lang="en-US" dirty="0"/>
              <a:t>When a device needs to be responsive to messages being sent to it from the network, it goes into a state where it polls its parent on the SHORT_POLL interval. This ensures that any messages received by its parent will immediately be retrieved by the sleepy end device and processed. The time during which the sleepy end device is polling at the SHORT_POLL interval is referred to as “</a:t>
            </a:r>
            <a:r>
              <a:rPr lang="en-US" b="1" dirty="0"/>
              <a:t>Fast Polling mode”</a:t>
            </a:r>
            <a:r>
              <a:rPr lang="en-US" dirty="0"/>
              <a:t>. When the device expects data (such as the </a:t>
            </a:r>
            <a:r>
              <a:rPr lang="en-US" dirty="0" err="1"/>
              <a:t>zcl</a:t>
            </a:r>
            <a:r>
              <a:rPr lang="en-US" dirty="0"/>
              <a:t>/</a:t>
            </a:r>
            <a:r>
              <a:rPr lang="en-US" dirty="0" err="1"/>
              <a:t>zdo</a:t>
            </a:r>
            <a:r>
              <a:rPr lang="en-US" dirty="0"/>
              <a:t> message responses, etc.), it enters fast polling mode. Sometimes a sleepy device needs to stay in fast poll mode while sending a complex series of messages that constitute a complete application level transaction with another device.  The usage of this API is documented in app/framework/include/</a:t>
            </a:r>
            <a:r>
              <a:rPr lang="en-US" dirty="0" err="1"/>
              <a:t>af.h</a:t>
            </a:r>
            <a:r>
              <a:rPr lang="en-US"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packet trace </a:t>
            </a:r>
            <a:r>
              <a:rPr lang="en-US" dirty="0"/>
              <a:t>on the right was captured using the Silicon Labs Network Analyzer. It shows the end device polling its parent at the short poll interval(1 second) for 3 seconds (which is determined by Wake timeout)  after sending a ZCL toggle command and expecting the default response.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Poll Control cluster </a:t>
            </a:r>
            <a:r>
              <a:rPr lang="en-US" dirty="0"/>
              <a:t>provides a mechanism for the management of an end device’s data polling rate with ZCL command. the details of Poll Control cluster are discussed further in a separate training module (App Layer: Poll Control Cluster).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10"/>
          </p:nvPr>
        </p:nvSpPr>
        <p:spPr/>
        <p:txBody>
          <a:bodyPr/>
          <a:lstStyle/>
          <a:p>
            <a:fld id="{C75FF4B0-9BED-1F44-B7FA-2C35D3BE17CF}" type="slidenum">
              <a:rPr lang="en-US" smtClean="0"/>
              <a:t>4</a:t>
            </a:fld>
            <a:endParaRPr lang="en-US"/>
          </a:p>
        </p:txBody>
      </p:sp>
    </p:spTree>
    <p:extLst>
      <p:ext uri="{BB962C8B-B14F-4D97-AF65-F5344CB8AC3E}">
        <p14:creationId xmlns:p14="http://schemas.microsoft.com/office/powerpoint/2010/main" val="420944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Sleepy end devices do not receive data directly from other devices on the network. Instead, they </a:t>
            </a:r>
            <a:r>
              <a:rPr lang="en-US" b="1" dirty="0"/>
              <a:t>must poll their parent for data </a:t>
            </a:r>
            <a:r>
              <a:rPr lang="en-US" dirty="0"/>
              <a:t>and receive the data from their parent. The parent acts as a surrogate for the sleepy device, staying awake and buffering messages while the child sleeps.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figure on the right illustrates the data polling process. Sleepy end devices wake up and poll their parents at regular intervals. The parent node uses the </a:t>
            </a:r>
            <a:r>
              <a:rPr lang="en-US" b="1" dirty="0"/>
              <a:t>pending data flag </a:t>
            </a:r>
            <a:r>
              <a:rPr lang="en-US" b="0" dirty="0"/>
              <a:t>in the MAC ACK to indicate that it has one or more messages waiting for the sleepy end device. If the pending data flag is true, the sleepy end device stays awake to receive the message(s) and acks them before going to sleep. If it is false, the sleepy end device is free to go back to sleep until the next poll attempt. </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Please keep in mind that if you want the device to receive incoming messages and incoming APS ACKs (for its outgoing messages) reliably, you should poll at least once within the </a:t>
            </a:r>
            <a:r>
              <a:rPr lang="en-US" b="1" dirty="0"/>
              <a:t>EMBER_INDIRECT_TRANSMISSION_TIMEOUT </a:t>
            </a:r>
            <a:r>
              <a:rPr lang="en-US" dirty="0"/>
              <a:t>(7.68 seconds by default) to check for data at the parent because the length of time that the parent will hold on to a message is determined by this number. Some sleepy end devices(such as </a:t>
            </a:r>
            <a:r>
              <a:rPr lang="en-US" b="1" dirty="0"/>
              <a:t>sensors</a:t>
            </a:r>
            <a:r>
              <a:rPr lang="en-US" dirty="0"/>
              <a:t>) are </a:t>
            </a:r>
            <a:r>
              <a:rPr lang="en-US" b="1" dirty="0"/>
              <a:t>not expected to asynchronously receive messages</a:t>
            </a:r>
            <a:r>
              <a:rPr lang="en-US" dirty="0"/>
              <a:t>, so they don’t have the above limitation. They just need to poll within the </a:t>
            </a:r>
            <a:r>
              <a:rPr lang="en-US" b="1" dirty="0"/>
              <a:t>end device poll timeout </a:t>
            </a:r>
            <a:r>
              <a:rPr lang="en-US" dirty="0"/>
              <a:t>which we will talk about in the next slide. </a:t>
            </a:r>
          </a:p>
        </p:txBody>
      </p:sp>
      <p:sp>
        <p:nvSpPr>
          <p:cNvPr id="4" name="灯片编号占位符 3"/>
          <p:cNvSpPr>
            <a:spLocks noGrp="1"/>
          </p:cNvSpPr>
          <p:nvPr>
            <p:ph type="sldNum" sz="quarter" idx="10"/>
          </p:nvPr>
        </p:nvSpPr>
        <p:spPr/>
        <p:txBody>
          <a:bodyPr/>
          <a:lstStyle/>
          <a:p>
            <a:fld id="{C75FF4B0-9BED-1F44-B7FA-2C35D3BE17CF}" type="slidenum">
              <a:rPr lang="en-US" smtClean="0"/>
              <a:t>5</a:t>
            </a:fld>
            <a:endParaRPr lang="en-US"/>
          </a:p>
        </p:txBody>
      </p:sp>
    </p:spTree>
    <p:extLst>
      <p:ext uri="{BB962C8B-B14F-4D97-AF65-F5344CB8AC3E}">
        <p14:creationId xmlns:p14="http://schemas.microsoft.com/office/powerpoint/2010/main" val="679527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t>Mac Data Polling is used as </a:t>
            </a:r>
            <a:r>
              <a:rPr lang="en-US" altLang="zh-CN" b="1" dirty="0"/>
              <a:t>t</a:t>
            </a:r>
            <a:r>
              <a:rPr lang="en-US" b="1" dirty="0"/>
              <a:t>he keep-alive message</a:t>
            </a:r>
            <a:r>
              <a:rPr lang="en-US" dirty="0"/>
              <a:t> between the child and parent.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End devices have to poll their parent at least once within the End Device Poll Timeout (as set by </a:t>
            </a:r>
            <a:r>
              <a:rPr lang="en-US" sz="1200" b="1" i="0" kern="1200" dirty="0">
                <a:solidFill>
                  <a:schemeClr val="tx1"/>
                </a:solidFill>
                <a:effectLst/>
                <a:latin typeface="+mn-lt"/>
                <a:ea typeface="+mn-ea"/>
                <a:cs typeface="+mn-cs"/>
              </a:rPr>
              <a:t>EMBER_END_DEVICE_POLL_TIMEOUT </a:t>
            </a:r>
            <a:r>
              <a:rPr lang="en-US" sz="1200" b="0" i="0" kern="1200" dirty="0">
                <a:solidFill>
                  <a:schemeClr val="tx1"/>
                </a:solidFill>
                <a:effectLst/>
                <a:latin typeface="+mn-lt"/>
                <a:ea typeface="+mn-ea"/>
                <a:cs typeface="+mn-cs"/>
              </a:rPr>
              <a:t>or </a:t>
            </a:r>
            <a:r>
              <a:rPr lang="en-US" sz="1200" b="1" i="0" kern="1200" dirty="0">
                <a:solidFill>
                  <a:schemeClr val="tx1"/>
                </a:solidFill>
                <a:effectLst/>
                <a:latin typeface="+mn-lt"/>
                <a:ea typeface="+mn-ea"/>
                <a:cs typeface="+mn-cs"/>
              </a:rPr>
              <a:t>EZSP_CONFIG_END_DEVICE_POLL_TIMEOUT</a:t>
            </a:r>
            <a:r>
              <a:rPr lang="en-US" sz="1200" b="0" i="0" kern="1200" dirty="0">
                <a:solidFill>
                  <a:schemeClr val="tx1"/>
                </a:solidFill>
                <a:effectLst/>
                <a:latin typeface="+mn-lt"/>
                <a:ea typeface="+mn-ea"/>
                <a:cs typeface="+mn-cs"/>
              </a:rPr>
              <a:t>). Otherwise, these devices will be removed from the child table of the parent, effectively being aged out of the network. This is done to ensure that the child table slot is not permanently reserved for an end device that has been removed from the network ungracefully (i.e., if no Leave notification was heard from that device. Leave notifications are broadcasts and are not guaranteed to be received);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parent node will ask the end device to </a:t>
            </a:r>
            <a:r>
              <a:rPr lang="en-US" b="1" dirty="0"/>
              <a:t>leave and rejoin </a:t>
            </a:r>
            <a:r>
              <a:rPr lang="en-US" dirty="0"/>
              <a:t>the network if it receives a mac data poll from the end device which doesn’t exist in the child table.</a:t>
            </a:r>
            <a:r>
              <a:rPr lang="en-US" b="0" dirty="0"/>
              <a:t> The </a:t>
            </a:r>
            <a:r>
              <a:rPr lang="en-US" sz="1200" b="0" i="0" kern="1200" dirty="0">
                <a:solidFill>
                  <a:schemeClr val="tx1"/>
                </a:solidFill>
                <a:effectLst/>
                <a:latin typeface="+mn-lt"/>
                <a:ea typeface="+mn-ea"/>
                <a:cs typeface="+mn-cs"/>
              </a:rPr>
              <a:t>figure </a:t>
            </a:r>
            <a:r>
              <a:rPr lang="en-US" altLang="zh-CN" b="0" dirty="0"/>
              <a:t>on the </a:t>
            </a:r>
            <a:r>
              <a:rPr lang="en-US" b="0" dirty="0"/>
              <a:t>right illustrates the leave and rejoin process.</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addition to this, i</a:t>
            </a:r>
            <a:r>
              <a:rPr lang="en-US" dirty="0"/>
              <a:t>f the </a:t>
            </a:r>
            <a:r>
              <a:rPr lang="en-US" b="1" dirty="0"/>
              <a:t>data polling message isn’t acknowledged </a:t>
            </a:r>
            <a:r>
              <a:rPr lang="en-US" dirty="0"/>
              <a:t>by the parent for EMBER_AF_PLUGIN_END_DEVICE_SUPPORT_MAX_MISSED_POLLS times, the end device will attempt to rejoin the network to find a new parent.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t> </a:t>
            </a:r>
            <a:endParaRPr lang="en-US" b="0" dirty="0"/>
          </a:p>
          <a:p>
            <a:endParaRPr lang="en-US" dirty="0"/>
          </a:p>
        </p:txBody>
      </p:sp>
      <p:sp>
        <p:nvSpPr>
          <p:cNvPr id="4" name="灯片编号占位符 3"/>
          <p:cNvSpPr>
            <a:spLocks noGrp="1"/>
          </p:cNvSpPr>
          <p:nvPr>
            <p:ph type="sldNum" sz="quarter" idx="10"/>
          </p:nvPr>
        </p:nvSpPr>
        <p:spPr/>
        <p:txBody>
          <a:bodyPr/>
          <a:lstStyle/>
          <a:p>
            <a:fld id="{C75FF4B0-9BED-1F44-B7FA-2C35D3BE17CF}" type="slidenum">
              <a:rPr lang="en-US" smtClean="0"/>
              <a:t>6</a:t>
            </a:fld>
            <a:endParaRPr lang="en-US"/>
          </a:p>
        </p:txBody>
      </p:sp>
    </p:spTree>
    <p:extLst>
      <p:ext uri="{BB962C8B-B14F-4D97-AF65-F5344CB8AC3E}">
        <p14:creationId xmlns:p14="http://schemas.microsoft.com/office/powerpoint/2010/main" val="1296337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Zigbee R21 Specification offers an </a:t>
            </a:r>
            <a:r>
              <a:rPr lang="en-US" sz="1200" b="1" i="0" kern="1200" dirty="0">
                <a:solidFill>
                  <a:schemeClr val="tx1"/>
                </a:solidFill>
                <a:effectLst/>
                <a:latin typeface="+mn-lt"/>
                <a:ea typeface="+mn-ea"/>
                <a:cs typeface="+mn-cs"/>
              </a:rPr>
              <a:t>end device timeout negotiation protocol </a:t>
            </a:r>
            <a:r>
              <a:rPr lang="en-US" sz="1200" b="0" i="0" kern="1200" dirty="0">
                <a:solidFill>
                  <a:schemeClr val="tx1"/>
                </a:solidFill>
                <a:effectLst/>
                <a:latin typeface="+mn-lt"/>
                <a:ea typeface="+mn-ea"/>
                <a:cs typeface="+mn-cs"/>
              </a:rPr>
              <a:t>and a standard way to implement child aging. The End Device Timeout Request command is sent by an end device to inform the parent of its timeout value when joining/rejoining the network. When the parent receives this command, it will update the End Device Timeout value for this end device locally and generate an end Device timeout response command with a status of SUCCESS. Pre-R21 devices do not  support end device timeout command. So they can only use the default end device timeout value set initially on the parent node. </a:t>
            </a:r>
          </a:p>
        </p:txBody>
      </p:sp>
      <p:sp>
        <p:nvSpPr>
          <p:cNvPr id="4" name="灯片编号占位符 3"/>
          <p:cNvSpPr>
            <a:spLocks noGrp="1"/>
          </p:cNvSpPr>
          <p:nvPr>
            <p:ph type="sldNum" sz="quarter" idx="10"/>
          </p:nvPr>
        </p:nvSpPr>
        <p:spPr/>
        <p:txBody>
          <a:bodyPr/>
          <a:lstStyle/>
          <a:p>
            <a:fld id="{C75FF4B0-9BED-1F44-B7FA-2C35D3BE17CF}" type="slidenum">
              <a:rPr lang="en-US" smtClean="0"/>
              <a:t>7</a:t>
            </a:fld>
            <a:endParaRPr lang="en-US"/>
          </a:p>
        </p:txBody>
      </p:sp>
    </p:spTree>
    <p:extLst>
      <p:ext uri="{BB962C8B-B14F-4D97-AF65-F5344CB8AC3E}">
        <p14:creationId xmlns:p14="http://schemas.microsoft.com/office/powerpoint/2010/main" val="771046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the end device polling is supported at the Zigbee networking layer, you do need additional application layer support to </a:t>
            </a:r>
            <a:r>
              <a:rPr lang="en-US" b="1" dirty="0"/>
              <a:t>configure polling parameters</a:t>
            </a:r>
            <a:r>
              <a:rPr lang="en-US" dirty="0"/>
              <a:t>. Ex: how often to poll the parent, etc.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provide this through the </a:t>
            </a:r>
            <a:r>
              <a:rPr lang="en-US" b="1" dirty="0"/>
              <a:t>End Device Support Plugin </a:t>
            </a:r>
            <a:r>
              <a:rPr lang="en-US" dirty="0"/>
              <a:t>and ZigBee PRO Stack/Leaf Library.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we discussed previously, the </a:t>
            </a:r>
            <a:r>
              <a:rPr lang="en-US" sz="1200" b="1" i="0" kern="1200" dirty="0">
                <a:solidFill>
                  <a:schemeClr val="tx1"/>
                </a:solidFill>
                <a:effectLst/>
                <a:latin typeface="+mn-lt"/>
                <a:ea typeface="+mn-ea"/>
                <a:cs typeface="+mn-cs"/>
              </a:rPr>
              <a:t>Long Poll Interval </a:t>
            </a:r>
            <a:r>
              <a:rPr lang="en-US" sz="1200" b="0" i="0" kern="1200" dirty="0">
                <a:solidFill>
                  <a:schemeClr val="tx1"/>
                </a:solidFill>
                <a:effectLst/>
                <a:latin typeface="+mn-lt"/>
                <a:ea typeface="+mn-ea"/>
                <a:cs typeface="+mn-cs"/>
              </a:rPr>
              <a:t>should be less than </a:t>
            </a:r>
            <a:r>
              <a:rPr lang="en-US" b="1" dirty="0"/>
              <a:t>EMBER_INDIRECT_TRANSMISSION_TIMEOUT </a:t>
            </a:r>
            <a:r>
              <a:rPr lang="en-US" dirty="0"/>
              <a:t>i</a:t>
            </a:r>
            <a:r>
              <a:rPr lang="en-US" sz="1200" b="0" i="0" kern="1200" dirty="0">
                <a:solidFill>
                  <a:schemeClr val="tx1"/>
                </a:solidFill>
                <a:effectLst/>
                <a:latin typeface="+mn-lt"/>
                <a:ea typeface="+mn-ea"/>
                <a:cs typeface="+mn-cs"/>
              </a:rPr>
              <a:t>f you want the device to reliably receive incoming messages and incoming APS ACKs (for its outgoing messages). Long Poll Interval should also be less than </a:t>
            </a:r>
            <a:r>
              <a:rPr lang="en-US" dirty="0"/>
              <a:t>End device poll timeout to </a:t>
            </a:r>
            <a:r>
              <a:rPr lang="en-US" sz="1200" b="0" i="0" kern="1200" dirty="0">
                <a:solidFill>
                  <a:schemeClr val="tx1"/>
                </a:solidFill>
                <a:effectLst/>
                <a:latin typeface="+mn-lt"/>
                <a:ea typeface="+mn-ea"/>
                <a:cs typeface="+mn-cs"/>
              </a:rPr>
              <a:t>avoid being aged out by the parent which results in unnecessary rejoins. </a:t>
            </a:r>
            <a:r>
              <a:rPr lang="en-US" dirty="0"/>
              <a:t>Generally, </a:t>
            </a:r>
            <a:r>
              <a:rPr lang="en-US" b="1" dirty="0"/>
              <a:t>the SHORT_POLL </a:t>
            </a:r>
            <a:r>
              <a:rPr lang="en-US" dirty="0"/>
              <a:t>interval will be something less than/or equal to 1 second to ensure that all messages can be retrieved and processed by the sleepy end device immediately.</a:t>
            </a:r>
            <a:r>
              <a:rPr lang="en-US" sz="1200" b="0"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Wake timeout </a:t>
            </a:r>
            <a:r>
              <a:rPr lang="en-US" dirty="0"/>
              <a:t>is the amount of time(3 seconds by default) that the device will stay in the fast poll mode if the task set in </a:t>
            </a:r>
            <a:r>
              <a:rPr lang="en-US" b="1" dirty="0"/>
              <a:t>wake timeout bitmask </a:t>
            </a:r>
            <a:r>
              <a:rPr lang="en-US" dirty="0"/>
              <a:t>is active. For example, if </a:t>
            </a:r>
            <a:r>
              <a:rPr lang="da-DK" b="1" dirty="0"/>
              <a:t>EMBER_AF_WAITING_FOR_ZCL_RESPONSE</a:t>
            </a:r>
            <a:r>
              <a:rPr lang="da-DK" dirty="0"/>
              <a:t>(0x00000010) is set in </a:t>
            </a:r>
            <a:r>
              <a:rPr lang="en-US" dirty="0"/>
              <a:t>wake timeout bitmask, </a:t>
            </a:r>
            <a:r>
              <a:rPr lang="da-DK" dirty="0"/>
              <a:t>the sleepy end device will stay in short/fast poll mode for 3 seconds when waiting for the zcl response. For more information about the Application Task in bitmask, please refer to enum EmberAfApplicationTask defined in af-types.h</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End device poll timeout can be set on both End device and parent device end. We will discuss on how to negotiate the End device poll timeout in the next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10"/>
          </p:nvPr>
        </p:nvSpPr>
        <p:spPr/>
        <p:txBody>
          <a:bodyPr/>
          <a:lstStyle/>
          <a:p>
            <a:fld id="{C75FF4B0-9BED-1F44-B7FA-2C35D3BE17CF}" type="slidenum">
              <a:rPr lang="en-US" smtClean="0"/>
              <a:t>8</a:t>
            </a:fld>
            <a:endParaRPr lang="en-US"/>
          </a:p>
        </p:txBody>
      </p:sp>
    </p:spTree>
    <p:extLst>
      <p:ext uri="{BB962C8B-B14F-4D97-AF65-F5344CB8AC3E}">
        <p14:creationId xmlns:p14="http://schemas.microsoft.com/office/powerpoint/2010/main" val="1262147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the end device polling is supported at the Zigbee networking layer, you do need additional application layer support to </a:t>
            </a:r>
            <a:r>
              <a:rPr lang="en-US" b="1" dirty="0"/>
              <a:t>configure polling parameters</a:t>
            </a:r>
            <a:r>
              <a:rPr lang="en-US" dirty="0"/>
              <a:t>. Ex: how often to poll the parent, etc.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provide this through the </a:t>
            </a:r>
            <a:r>
              <a:rPr lang="en-US" b="1" dirty="0"/>
              <a:t>End Device Support Plugin </a:t>
            </a:r>
            <a:r>
              <a:rPr lang="en-US" dirty="0"/>
              <a:t>and ZigBee PRO Stack/Leaf Library.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we discussed previously, the </a:t>
            </a:r>
            <a:r>
              <a:rPr lang="en-US" sz="1200" b="1" i="0" kern="1200" dirty="0">
                <a:solidFill>
                  <a:schemeClr val="tx1"/>
                </a:solidFill>
                <a:effectLst/>
                <a:latin typeface="+mn-lt"/>
                <a:ea typeface="+mn-ea"/>
                <a:cs typeface="+mn-cs"/>
              </a:rPr>
              <a:t>Long Poll Interval </a:t>
            </a:r>
            <a:r>
              <a:rPr lang="en-US" sz="1200" b="0" i="0" kern="1200" dirty="0">
                <a:solidFill>
                  <a:schemeClr val="tx1"/>
                </a:solidFill>
                <a:effectLst/>
                <a:latin typeface="+mn-lt"/>
                <a:ea typeface="+mn-ea"/>
                <a:cs typeface="+mn-cs"/>
              </a:rPr>
              <a:t>should be less than </a:t>
            </a:r>
            <a:r>
              <a:rPr lang="en-US" b="1" dirty="0"/>
              <a:t>EMBER_INDIRECT_TRANSMISSION_TIMEOUT </a:t>
            </a:r>
            <a:r>
              <a:rPr lang="en-US" dirty="0"/>
              <a:t>i</a:t>
            </a:r>
            <a:r>
              <a:rPr lang="en-US" sz="1200" b="0" i="0" kern="1200" dirty="0">
                <a:solidFill>
                  <a:schemeClr val="tx1"/>
                </a:solidFill>
                <a:effectLst/>
                <a:latin typeface="+mn-lt"/>
                <a:ea typeface="+mn-ea"/>
                <a:cs typeface="+mn-cs"/>
              </a:rPr>
              <a:t>f you want the device to reliably receive incoming messages and incoming APS ACKs (for its outgoing messages). Long Poll Interval should also be less than </a:t>
            </a:r>
            <a:r>
              <a:rPr lang="en-US" dirty="0"/>
              <a:t>End device poll timeout to </a:t>
            </a:r>
            <a:r>
              <a:rPr lang="en-US" sz="1200" b="0" i="0" kern="1200" dirty="0">
                <a:solidFill>
                  <a:schemeClr val="tx1"/>
                </a:solidFill>
                <a:effectLst/>
                <a:latin typeface="+mn-lt"/>
                <a:ea typeface="+mn-ea"/>
                <a:cs typeface="+mn-cs"/>
              </a:rPr>
              <a:t>avoid being aged out by the parent which results in unnecessary rejoins. </a:t>
            </a:r>
            <a:r>
              <a:rPr lang="en-US" dirty="0"/>
              <a:t>Generally, </a:t>
            </a:r>
            <a:r>
              <a:rPr lang="en-US" b="1" dirty="0"/>
              <a:t>the SHORT_POLL </a:t>
            </a:r>
            <a:r>
              <a:rPr lang="en-US" dirty="0"/>
              <a:t>interval will be something less than/or equal to 1 second to ensure that all messages can be retrieved and processed by the sleepy end device immediately.</a:t>
            </a:r>
            <a:r>
              <a:rPr lang="en-US" sz="1200" b="0"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Wake timeout </a:t>
            </a:r>
            <a:r>
              <a:rPr lang="en-US" dirty="0"/>
              <a:t>is the amount of time(3 seconds by default) that the device will stay in the fast poll mode if the task set in </a:t>
            </a:r>
            <a:r>
              <a:rPr lang="en-US" b="1" dirty="0"/>
              <a:t>wake timeout bitmask </a:t>
            </a:r>
            <a:r>
              <a:rPr lang="en-US" dirty="0"/>
              <a:t>is active. For example, if </a:t>
            </a:r>
            <a:r>
              <a:rPr lang="da-DK" b="1" dirty="0"/>
              <a:t>EMBER_AF_WAITING_FOR_ZCL_RESPONSE</a:t>
            </a:r>
            <a:r>
              <a:rPr lang="da-DK" dirty="0"/>
              <a:t>(0x00000010) is set in </a:t>
            </a:r>
            <a:r>
              <a:rPr lang="en-US" dirty="0"/>
              <a:t>wake timeout bitmask, </a:t>
            </a:r>
            <a:r>
              <a:rPr lang="da-DK" dirty="0"/>
              <a:t>the sleepy end device will stay in short/fast poll mode for 3 seconds when waiting for the zcl response. For more information about the Application Task in bitmask, please refer to enum EmberAfApplicationTask defined in af-types.h</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End device poll timeout can be set on both End device and parent device end. We will discuss on how to negotiate the End device poll timeout in the next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10"/>
          </p:nvPr>
        </p:nvSpPr>
        <p:spPr/>
        <p:txBody>
          <a:bodyPr/>
          <a:lstStyle/>
          <a:p>
            <a:fld id="{C75FF4B0-9BED-1F44-B7FA-2C35D3BE17CF}" type="slidenum">
              <a:rPr lang="en-US" smtClean="0"/>
              <a:t>9</a:t>
            </a:fld>
            <a:endParaRPr lang="en-US"/>
          </a:p>
        </p:txBody>
      </p:sp>
    </p:spTree>
    <p:extLst>
      <p:ext uri="{BB962C8B-B14F-4D97-AF65-F5344CB8AC3E}">
        <p14:creationId xmlns:p14="http://schemas.microsoft.com/office/powerpoint/2010/main" val="41153832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light-title-slide">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B102488-5F21-43D9-8708-963BDC34D90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
        <p:nvSpPr>
          <p:cNvPr id="307202" name="Rectangle 2"/>
          <p:cNvSpPr>
            <a:spLocks noGrp="1" noChangeArrowheads="1"/>
          </p:cNvSpPr>
          <p:nvPr>
            <p:ph type="ctrTitle"/>
          </p:nvPr>
        </p:nvSpPr>
        <p:spPr>
          <a:xfrm>
            <a:off x="457200" y="3040032"/>
            <a:ext cx="11277600" cy="506668"/>
          </a:xfrm>
        </p:spPr>
        <p:txBody>
          <a:bodyPr anchor="b" anchorCtr="0"/>
          <a:lstStyle>
            <a:lvl1pPr marL="0" indent="0" algn="l">
              <a:tabLst>
                <a:tab pos="3078163" algn="l"/>
              </a:tabLst>
              <a:defRPr sz="3200">
                <a:solidFill>
                  <a:schemeClr val="tx2"/>
                </a:solidFill>
              </a:defRPr>
            </a:lvl1pPr>
          </a:lstStyle>
          <a:p>
            <a:r>
              <a:rPr lang="en-US"/>
              <a:t>Click to edit Master title style</a:t>
            </a:r>
            <a:endParaRPr lang="en-US" dirty="0"/>
          </a:p>
        </p:txBody>
      </p:sp>
      <p:sp>
        <p:nvSpPr>
          <p:cNvPr id="307203" name="Rectangle 3"/>
          <p:cNvSpPr>
            <a:spLocks noGrp="1" noChangeArrowheads="1"/>
          </p:cNvSpPr>
          <p:nvPr>
            <p:ph type="subTitle" idx="1" hasCustomPrompt="1"/>
          </p:nvPr>
        </p:nvSpPr>
        <p:spPr>
          <a:xfrm>
            <a:off x="457200" y="3546700"/>
            <a:ext cx="11277600" cy="353943"/>
          </a:xfrm>
          <a:ln>
            <a:noFill/>
          </a:ln>
        </p:spPr>
        <p:txBody>
          <a:bodyPr wrap="square" lIns="91440" tIns="91440" rIns="91440" bIns="91440" anchor="t" anchorCtr="0">
            <a:noAutofit/>
          </a:bodyPr>
          <a:lstStyle>
            <a:lvl1pPr marL="0" indent="0" algn="l">
              <a:buFont typeface="Symbol" pitchFamily="18" charset="2"/>
              <a:buNone/>
              <a:tabLst>
                <a:tab pos="11085236" algn="r"/>
              </a:tabLst>
              <a:defRPr sz="1400" b="0" cap="all" spc="300" baseline="0">
                <a:solidFill>
                  <a:schemeClr val="tx1"/>
                </a:solidFill>
                <a:latin typeface="+mn-lt"/>
              </a:defRPr>
            </a:lvl1pPr>
          </a:lstStyle>
          <a:p>
            <a:r>
              <a:rPr lang="en-US" dirty="0"/>
              <a:t>CLICK TO ENTER PRESENTER | DD MONTH 2017</a:t>
            </a:r>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65624" y="475018"/>
            <a:ext cx="1244979" cy="62249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65624" y="475018"/>
            <a:ext cx="1244979" cy="622490"/>
          </a:xfrm>
          <a:prstGeom prst="rect">
            <a:avLst/>
          </a:prstGeom>
        </p:spPr>
      </p:pic>
    </p:spTree>
    <p:extLst>
      <p:ext uri="{BB962C8B-B14F-4D97-AF65-F5344CB8AC3E}">
        <p14:creationId xmlns:p14="http://schemas.microsoft.com/office/powerpoint/2010/main" val="1787681769"/>
      </p:ext>
    </p:extLst>
  </p:cSld>
  <p:clrMapOvr>
    <a:masterClrMapping/>
  </p:clrMapOvr>
  <p:transition spd="med">
    <p:wip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bg>
      <p:bgPr>
        <a:solidFill>
          <a:schemeClr val="bg2"/>
        </a:solidFill>
        <a:effectLst/>
      </p:bgPr>
    </p:bg>
    <p:spTree>
      <p:nvGrpSpPr>
        <p:cNvPr id="1" name=""/>
        <p:cNvGrpSpPr/>
        <p:nvPr/>
      </p:nvGrpSpPr>
      <p:grpSpPr>
        <a:xfrm>
          <a:off x="0" y="0"/>
          <a:ext cx="0" cy="0"/>
          <a:chOff x="0" y="0"/>
          <a:chExt cx="0" cy="0"/>
        </a:xfrm>
      </p:grpSpPr>
      <p:sp>
        <p:nvSpPr>
          <p:cNvPr id="7" name="Rectangle 6"/>
          <p:cNvSpPr/>
          <p:nvPr/>
        </p:nvSpPr>
        <p:spPr>
          <a:xfrm>
            <a:off x="457200" y="457199"/>
            <a:ext cx="11277600" cy="59435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Footer Placeholder 2"/>
          <p:cNvSpPr>
            <a:spLocks noGrp="1"/>
          </p:cNvSpPr>
          <p:nvPr>
            <p:ph type="ftr" sz="quarter" idx="10"/>
          </p:nvPr>
        </p:nvSpPr>
        <p:spPr/>
        <p:txBody>
          <a:bodyPr/>
          <a:lstStyle/>
          <a:p>
            <a:r>
              <a:rPr lang="en-US"/>
              <a:t>Silicon Labs Confidential</a:t>
            </a:r>
            <a:endParaRPr lang="en-US" dirty="0"/>
          </a:p>
        </p:txBody>
      </p:sp>
      <p:sp>
        <p:nvSpPr>
          <p:cNvPr id="4" name="Slide Number Placeholder 3"/>
          <p:cNvSpPr>
            <a:spLocks noGrp="1"/>
          </p:cNvSpPr>
          <p:nvPr>
            <p:ph type="sldNum" sz="quarter" idx="1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965318052"/>
      </p:ext>
    </p:extLst>
  </p:cSld>
  <p:clrMapOvr>
    <a:masterClrMapping/>
  </p:clrMapOvr>
  <p:transition spd="med">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light-divider">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D9EF3CA-2BB9-8142-96F6-4CE2B52E1D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6" name="Picture 5">
            <a:extLst>
              <a:ext uri="{FF2B5EF4-FFF2-40B4-BE49-F238E27FC236}">
                <a16:creationId xmlns:a16="http://schemas.microsoft.com/office/drawing/2014/main" id="{5B102488-5F21-43D9-8708-963BDC34D90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B04EC185-D65C-2E41-A41C-F6E27623E76B}"/>
              </a:ext>
            </a:extLst>
          </p:cNvPr>
          <p:cNvSpPr>
            <a:spLocks noGrp="1"/>
          </p:cNvSpPr>
          <p:nvPr>
            <p:ph type="title"/>
          </p:nvPr>
        </p:nvSpPr>
        <p:spPr>
          <a:xfrm>
            <a:off x="457200" y="2820917"/>
            <a:ext cx="10476854" cy="608083"/>
          </a:xfrm>
        </p:spPr>
        <p:txBody>
          <a:body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1154C575-C080-9248-9367-944B912E1E84}"/>
              </a:ext>
            </a:extLst>
          </p:cNvPr>
          <p:cNvSpPr>
            <a:spLocks noGrp="1"/>
          </p:cNvSpPr>
          <p:nvPr>
            <p:ph type="body" sz="quarter" idx="11"/>
          </p:nvPr>
        </p:nvSpPr>
        <p:spPr>
          <a:xfrm>
            <a:off x="457201" y="3436975"/>
            <a:ext cx="6695268" cy="2514600"/>
          </a:xfrm>
        </p:spPr>
        <p:txBody>
          <a:bodyPr/>
          <a:lstStyle>
            <a:lvl1pPr marL="0" indent="0">
              <a:buNone/>
              <a:defRPr>
                <a:latin typeface="+mj-lt"/>
              </a:defRPr>
            </a:lvl1pPr>
            <a:lvl2pPr marL="182880" indent="0">
              <a:buNone/>
              <a:defRPr/>
            </a:lvl2pPr>
            <a:lvl3pPr marL="365760" indent="0">
              <a:buNone/>
              <a:defRPr/>
            </a:lvl3pPr>
            <a:lvl4pPr marL="548640" indent="0">
              <a:buNone/>
              <a:defRPr/>
            </a:lvl4pPr>
            <a:lvl5pPr marL="73152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1792292"/>
      </p:ext>
    </p:extLst>
  </p:cSld>
  <p:clrMapOvr>
    <a:masterClrMapping/>
  </p:clrMapOvr>
  <p:transition spd="med">
    <p:wipe/>
  </p:transition>
  <p:hf hdr="0" dt="0"/>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picture">
    <p:bg>
      <p:bgPr>
        <a:solidFill>
          <a:schemeClr val="bg1"/>
        </a:solidFill>
        <a:effectLst/>
      </p:bgPr>
    </p:bg>
    <p:spTree>
      <p:nvGrpSpPr>
        <p:cNvPr id="1" name=""/>
        <p:cNvGrpSpPr/>
        <p:nvPr/>
      </p:nvGrpSpPr>
      <p:grpSpPr>
        <a:xfrm>
          <a:off x="0" y="0"/>
          <a:ext cx="0" cy="0"/>
          <a:chOff x="0" y="0"/>
          <a:chExt cx="0" cy="0"/>
        </a:xfrm>
      </p:grpSpPr>
      <p:sp>
        <p:nvSpPr>
          <p:cNvPr id="10" name="Picture Placeholder 4"/>
          <p:cNvSpPr>
            <a:spLocks noGrp="1"/>
          </p:cNvSpPr>
          <p:nvPr>
            <p:ph type="pic" sz="quarter" idx="17"/>
          </p:nvPr>
        </p:nvSpPr>
        <p:spPr>
          <a:xfrm>
            <a:off x="457200" y="457200"/>
            <a:ext cx="11277600" cy="5943600"/>
          </a:xfrm>
          <a:solidFill>
            <a:schemeClr val="tx1"/>
          </a:solidFill>
        </p:spPr>
        <p:txBody>
          <a:bodyPr lIns="274320" tIns="1097280" bIns="0" anchor="t" anchorCtr="0"/>
          <a:lstStyle>
            <a:lvl1pPr marL="0" indent="0" algn="ctr">
              <a:buFontTx/>
              <a:buNone/>
              <a:defRPr>
                <a:solidFill>
                  <a:schemeClr val="bg1">
                    <a:lumMod val="85000"/>
                  </a:schemeClr>
                </a:solidFill>
              </a:defRPr>
            </a:lvl1pPr>
          </a:lstStyle>
          <a:p>
            <a:r>
              <a:rPr lang="en-US"/>
              <a:t>Click icon to add picture</a:t>
            </a:r>
            <a:endParaRPr lang="en-US" dirty="0"/>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6"/>
          <p:cNvSpPr>
            <a:spLocks noGrp="1"/>
          </p:cNvSpPr>
          <p:nvPr>
            <p:ph sz="quarter" idx="16"/>
          </p:nvPr>
        </p:nvSpPr>
        <p:spPr>
          <a:xfrm>
            <a:off x="457200" y="2830377"/>
            <a:ext cx="5638800" cy="1197251"/>
          </a:xfrm>
          <a:solidFill>
            <a:schemeClr val="bg1"/>
          </a:solidFill>
          <a:ln>
            <a:noFill/>
          </a:ln>
        </p:spPr>
        <p:txBody>
          <a:bodyPr wrap="square" lIns="274320" tIns="274320" rIns="274320" bIns="274320" anchor="ctr">
            <a:spAutoFit/>
          </a:bodyPr>
          <a:lstStyle>
            <a:lvl1pPr marL="0" indent="0">
              <a:lnSpc>
                <a:spcPct val="90000"/>
              </a:lnSpc>
              <a:spcBef>
                <a:spcPts val="1200"/>
              </a:spcBef>
              <a:buFontTx/>
              <a:buNone/>
              <a:defRPr sz="2400">
                <a:solidFill>
                  <a:schemeClr val="tx1"/>
                </a:solidFill>
                <a:latin typeface="+mj-lt"/>
              </a:defRPr>
            </a:lvl1pPr>
            <a:lvl2pPr marL="0" indent="0">
              <a:spcBef>
                <a:spcPts val="600"/>
              </a:spcBef>
              <a:buNone/>
              <a:defRPr sz="1600">
                <a:solidFill>
                  <a:schemeClr val="tx1"/>
                </a:solidFill>
              </a:defRPr>
            </a:lvl2pPr>
            <a:lvl3pPr marL="182880" indent="0">
              <a:spcBef>
                <a:spcPts val="600"/>
              </a:spcBef>
              <a:buNone/>
              <a:defRPr sz="1800">
                <a:solidFill>
                  <a:schemeClr val="tx2"/>
                </a:solidFill>
              </a:defRPr>
            </a:lvl3pPr>
            <a:lvl4pPr marL="365760" indent="0">
              <a:spcBef>
                <a:spcPts val="600"/>
              </a:spcBef>
              <a:buNone/>
              <a:defRPr sz="1600">
                <a:solidFill>
                  <a:schemeClr val="tx2"/>
                </a:solidFill>
              </a:defRPr>
            </a:lvl4pPr>
            <a:lvl5pPr marL="731520">
              <a:spcBef>
                <a:spcPts val="900"/>
              </a:spcBef>
              <a:defRPr sz="1200"/>
            </a:lvl5pPr>
          </a:lstStyle>
          <a:p>
            <a:pPr lvl="0"/>
            <a:r>
              <a:rPr lang="en-US"/>
              <a:t>Edit Master text styles</a:t>
            </a:r>
          </a:p>
          <a:p>
            <a:pPr lvl="1"/>
            <a:r>
              <a:rPr lang="en-US"/>
              <a:t>Second level</a:t>
            </a:r>
          </a:p>
        </p:txBody>
      </p:sp>
      <p:sp>
        <p:nvSpPr>
          <p:cNvPr id="6" name="Footer Placeholder 5"/>
          <p:cNvSpPr>
            <a:spLocks noGrp="1"/>
          </p:cNvSpPr>
          <p:nvPr>
            <p:ph type="ftr" sz="quarter" idx="18"/>
          </p:nvPr>
        </p:nvSpPr>
        <p:spPr/>
        <p:txBody>
          <a:bodyPr/>
          <a:lstStyle/>
          <a:p>
            <a:r>
              <a:rPr lang="en-US"/>
              <a:t>Silicon Labs Confidential</a:t>
            </a:r>
            <a:endParaRPr lang="en-US" dirty="0"/>
          </a:p>
        </p:txBody>
      </p:sp>
      <p:sp>
        <p:nvSpPr>
          <p:cNvPr id="9" name="Slide Number Placeholder 8"/>
          <p:cNvSpPr>
            <a:spLocks noGrp="1"/>
          </p:cNvSpPr>
          <p:nvPr>
            <p:ph type="sldNum" sz="quarter" idx="19"/>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631647114"/>
      </p:ext>
    </p:extLst>
  </p:cSld>
  <p:clrMapOvr>
    <a:masterClrMapping/>
  </p:clrMapOvr>
  <p:transition spd="med">
    <p:wip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p:bg>
      <p:bgPr>
        <a:solidFill>
          <a:schemeClr val="bg1"/>
        </a:solidFill>
        <a:effectLst/>
      </p:bgPr>
    </p:bg>
    <p:spTree>
      <p:nvGrpSpPr>
        <p:cNvPr id="1" name=""/>
        <p:cNvGrpSpPr/>
        <p:nvPr/>
      </p:nvGrpSpPr>
      <p:grpSpPr>
        <a:xfrm>
          <a:off x="0" y="0"/>
          <a:ext cx="0" cy="0"/>
          <a:chOff x="0" y="0"/>
          <a:chExt cx="0" cy="0"/>
        </a:xfrm>
      </p:grpSpPr>
      <p:sp>
        <p:nvSpPr>
          <p:cNvPr id="10" name="Picture Placeholder 4"/>
          <p:cNvSpPr>
            <a:spLocks noGrp="1"/>
          </p:cNvSpPr>
          <p:nvPr>
            <p:ph type="pic" sz="quarter" idx="17"/>
          </p:nvPr>
        </p:nvSpPr>
        <p:spPr>
          <a:xfrm>
            <a:off x="457200" y="457200"/>
            <a:ext cx="11277600" cy="5943600"/>
          </a:xfrm>
          <a:solidFill>
            <a:schemeClr val="tx1"/>
          </a:solidFill>
        </p:spPr>
        <p:txBody>
          <a:bodyPr lIns="274320" tIns="1097280" bIns="0" anchor="t" anchorCtr="0"/>
          <a:lstStyle>
            <a:lvl1pPr marL="0" indent="0" algn="ctr">
              <a:buFontTx/>
              <a:buNone/>
              <a:defRPr>
                <a:solidFill>
                  <a:schemeClr val="bg1">
                    <a:lumMod val="85000"/>
                  </a:schemeClr>
                </a:solidFill>
              </a:defRPr>
            </a:lvl1pPr>
          </a:lstStyle>
          <a:p>
            <a:r>
              <a:rPr lang="en-US"/>
              <a:t>Click icon to add picture</a:t>
            </a:r>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8"/>
          </p:nvPr>
        </p:nvSpPr>
        <p:spPr/>
        <p:txBody>
          <a:bodyPr/>
          <a:lstStyle/>
          <a:p>
            <a:r>
              <a:rPr lang="en-US"/>
              <a:t>Silicon Labs Confidential</a:t>
            </a:r>
            <a:endParaRPr lang="en-US" dirty="0"/>
          </a:p>
        </p:txBody>
      </p:sp>
      <p:sp>
        <p:nvSpPr>
          <p:cNvPr id="3" name="Slide Number Placeholder 2"/>
          <p:cNvSpPr>
            <a:spLocks noGrp="1"/>
          </p:cNvSpPr>
          <p:nvPr>
            <p:ph type="sldNum" sz="quarter" idx="19"/>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33828421"/>
      </p:ext>
    </p:extLst>
  </p:cSld>
  <p:clrMapOvr>
    <a:masterClrMapping/>
  </p:clrMapOvr>
  <p:transition spd="med">
    <p:wip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le-dual-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2650980" y="914400"/>
            <a:ext cx="3419592"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2650980" y="1270855"/>
            <a:ext cx="3419592" cy="3474719"/>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2650980" y="914400"/>
            <a:ext cx="3419592"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265098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2650980" y="4745574"/>
            <a:ext cx="3419592" cy="1654820"/>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6127488" y="914400"/>
            <a:ext cx="3419591"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6127487" y="1270855"/>
            <a:ext cx="3419593" cy="3474719"/>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6127486" y="914400"/>
            <a:ext cx="3419594"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4" name="Rectangle 43"/>
          <p:cNvSpPr/>
          <p:nvPr/>
        </p:nvSpPr>
        <p:spPr>
          <a:xfrm>
            <a:off x="611808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 Placeholder 33"/>
          <p:cNvSpPr>
            <a:spLocks noGrp="1"/>
          </p:cNvSpPr>
          <p:nvPr>
            <p:ph type="body" sz="quarter" idx="14"/>
          </p:nvPr>
        </p:nvSpPr>
        <p:spPr>
          <a:xfrm>
            <a:off x="6127487" y="4745574"/>
            <a:ext cx="3419592" cy="1654820"/>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2650980" y="1270855"/>
            <a:ext cx="3419592" cy="3474719"/>
          </a:xfrm>
        </p:spPr>
        <p:txBody>
          <a:bodyPr tIns="45720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6127486" y="1270855"/>
            <a:ext cx="3419594" cy="3474719"/>
          </a:xfrm>
        </p:spPr>
        <p:txBody>
          <a:bodyPr tIns="45720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sz="1200">
                <a:solidFill>
                  <a:schemeClr val="tx1"/>
                </a:solidFill>
              </a:defRPr>
            </a:lvl1pPr>
          </a:lstStyle>
          <a:p>
            <a:pPr lvl="0"/>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9"/>
          </p:nvPr>
        </p:nvSpPr>
        <p:spPr/>
        <p:txBody>
          <a:bodyPr/>
          <a:lstStyle/>
          <a:p>
            <a:r>
              <a:rPr lang="en-US"/>
              <a:t>Silicon Labs Confidential</a:t>
            </a:r>
            <a:endParaRPr lang="en-US" dirty="0"/>
          </a:p>
        </p:txBody>
      </p:sp>
      <p:sp>
        <p:nvSpPr>
          <p:cNvPr id="7" name="Slide Number Placeholder 6"/>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279013769"/>
      </p:ext>
    </p:extLst>
  </p:cSld>
  <p:clrMapOvr>
    <a:masterClrMapping/>
  </p:clrMapOvr>
  <p:transition spd="med">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le-triple-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918972" y="914400"/>
            <a:ext cx="3419856"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918972" y="1271262"/>
            <a:ext cx="3419856"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9189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9144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918972" y="5301672"/>
            <a:ext cx="3419856" cy="1098722"/>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4386072" y="914400"/>
            <a:ext cx="3419856"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4384675" y="1271262"/>
            <a:ext cx="3421252"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43860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4" name="Rectangle 43"/>
          <p:cNvSpPr/>
          <p:nvPr/>
        </p:nvSpPr>
        <p:spPr>
          <a:xfrm>
            <a:off x="43815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 Placeholder 33"/>
          <p:cNvSpPr>
            <a:spLocks noGrp="1"/>
          </p:cNvSpPr>
          <p:nvPr>
            <p:ph type="body" sz="quarter" idx="14"/>
          </p:nvPr>
        </p:nvSpPr>
        <p:spPr>
          <a:xfrm>
            <a:off x="4386072" y="5301672"/>
            <a:ext cx="3419856" cy="1098722"/>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1" name="Rectangle 50"/>
          <p:cNvSpPr/>
          <p:nvPr/>
        </p:nvSpPr>
        <p:spPr>
          <a:xfrm>
            <a:off x="7855076" y="914806"/>
            <a:ext cx="3419856" cy="548558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2" name="Rectangle 51"/>
          <p:cNvSpPr/>
          <p:nvPr/>
        </p:nvSpPr>
        <p:spPr>
          <a:xfrm>
            <a:off x="7855076" y="1271262"/>
            <a:ext cx="3419856"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 Placeholder 30"/>
          <p:cNvSpPr>
            <a:spLocks noGrp="1"/>
          </p:cNvSpPr>
          <p:nvPr>
            <p:ph type="body" sz="quarter" idx="15"/>
          </p:nvPr>
        </p:nvSpPr>
        <p:spPr>
          <a:xfrm>
            <a:off x="7855076"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4" name="Rectangle 53"/>
          <p:cNvSpPr/>
          <p:nvPr/>
        </p:nvSpPr>
        <p:spPr>
          <a:xfrm>
            <a:off x="7850504"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 Placeholder 33"/>
          <p:cNvSpPr>
            <a:spLocks noGrp="1"/>
          </p:cNvSpPr>
          <p:nvPr>
            <p:ph type="body" sz="quarter" idx="16"/>
          </p:nvPr>
        </p:nvSpPr>
        <p:spPr>
          <a:xfrm>
            <a:off x="7855076" y="5301672"/>
            <a:ext cx="3419856" cy="1098722"/>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918972" y="1271262"/>
            <a:ext cx="3419856" cy="3474314"/>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4381500" y="1271262"/>
            <a:ext cx="3424427" cy="3474314"/>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63" name="Content Placeholder 60"/>
          <p:cNvSpPr>
            <a:spLocks noGrp="1"/>
          </p:cNvSpPr>
          <p:nvPr>
            <p:ph sz="quarter" idx="19" hasCustomPrompt="1"/>
          </p:nvPr>
        </p:nvSpPr>
        <p:spPr>
          <a:xfrm>
            <a:off x="7855076" y="1271262"/>
            <a:ext cx="3419856" cy="3474314"/>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20"/>
          </p:nvPr>
        </p:nvSpPr>
        <p:spPr/>
        <p:txBody>
          <a:bodyPr/>
          <a:lstStyle/>
          <a:p>
            <a:r>
              <a:rPr lang="en-US"/>
              <a:t>Silicon Labs Confidential</a:t>
            </a:r>
            <a:endParaRPr lang="en-US" dirty="0"/>
          </a:p>
        </p:txBody>
      </p:sp>
      <p:sp>
        <p:nvSpPr>
          <p:cNvPr id="7" name="Slide Number Placeholder 6"/>
          <p:cNvSpPr>
            <a:spLocks noGrp="1"/>
          </p:cNvSpPr>
          <p:nvPr>
            <p:ph type="sldNum" sz="quarter" idx="2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400616488"/>
      </p:ext>
    </p:extLst>
  </p:cSld>
  <p:clrMapOvr>
    <a:masterClrMapping/>
  </p:clrMapOvr>
  <p:transition spd="med">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le-quad-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277160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5" name="Rectangle 34"/>
          <p:cNvSpPr/>
          <p:nvPr/>
        </p:nvSpPr>
        <p:spPr>
          <a:xfrm>
            <a:off x="457200" y="1270854"/>
            <a:ext cx="277160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Placeholder 30"/>
          <p:cNvSpPr>
            <a:spLocks noGrp="1"/>
          </p:cNvSpPr>
          <p:nvPr>
            <p:ph type="body" sz="quarter" idx="11"/>
          </p:nvPr>
        </p:nvSpPr>
        <p:spPr>
          <a:xfrm>
            <a:off x="457200" y="914400"/>
            <a:ext cx="277160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4" name="Text Placeholder 33"/>
          <p:cNvSpPr>
            <a:spLocks noGrp="1"/>
          </p:cNvSpPr>
          <p:nvPr>
            <p:ph type="body" sz="quarter" idx="12"/>
          </p:nvPr>
        </p:nvSpPr>
        <p:spPr>
          <a:xfrm>
            <a:off x="457200" y="4745574"/>
            <a:ext cx="277160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457200" y="1270854"/>
            <a:ext cx="2771606" cy="3474722"/>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68" name="Rectangle 67"/>
          <p:cNvSpPr/>
          <p:nvPr/>
        </p:nvSpPr>
        <p:spPr>
          <a:xfrm>
            <a:off x="3285723" y="914400"/>
            <a:ext cx="277977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9" name="Rectangle 68"/>
          <p:cNvSpPr/>
          <p:nvPr/>
        </p:nvSpPr>
        <p:spPr>
          <a:xfrm>
            <a:off x="3285723" y="1270854"/>
            <a:ext cx="277977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 Placeholder 30"/>
          <p:cNvSpPr>
            <a:spLocks noGrp="1"/>
          </p:cNvSpPr>
          <p:nvPr>
            <p:ph type="body" sz="quarter" idx="24"/>
          </p:nvPr>
        </p:nvSpPr>
        <p:spPr>
          <a:xfrm>
            <a:off x="3285723" y="914400"/>
            <a:ext cx="277977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71" name="Text Placeholder 33"/>
          <p:cNvSpPr>
            <a:spLocks noGrp="1"/>
          </p:cNvSpPr>
          <p:nvPr>
            <p:ph type="body" sz="quarter" idx="25"/>
          </p:nvPr>
        </p:nvSpPr>
        <p:spPr>
          <a:xfrm>
            <a:off x="3285723" y="4745574"/>
            <a:ext cx="277977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72" name="Content Placeholder 60"/>
          <p:cNvSpPr>
            <a:spLocks noGrp="1"/>
          </p:cNvSpPr>
          <p:nvPr>
            <p:ph sz="quarter" idx="26" hasCustomPrompt="1"/>
          </p:nvPr>
        </p:nvSpPr>
        <p:spPr>
          <a:xfrm>
            <a:off x="3285723" y="1270853"/>
            <a:ext cx="2779776"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0" name="Rectangle 59"/>
          <p:cNvSpPr/>
          <p:nvPr/>
        </p:nvSpPr>
        <p:spPr>
          <a:xfrm>
            <a:off x="6122416" y="914400"/>
            <a:ext cx="2777734"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4" name="Rectangle 63"/>
          <p:cNvSpPr/>
          <p:nvPr/>
        </p:nvSpPr>
        <p:spPr>
          <a:xfrm>
            <a:off x="6122416" y="1270854"/>
            <a:ext cx="2777734"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 Placeholder 30"/>
          <p:cNvSpPr>
            <a:spLocks noGrp="1"/>
          </p:cNvSpPr>
          <p:nvPr>
            <p:ph type="body" sz="quarter" idx="21"/>
          </p:nvPr>
        </p:nvSpPr>
        <p:spPr>
          <a:xfrm>
            <a:off x="6122416" y="914400"/>
            <a:ext cx="2777734"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66" name="Text Placeholder 33"/>
          <p:cNvSpPr>
            <a:spLocks noGrp="1"/>
          </p:cNvSpPr>
          <p:nvPr>
            <p:ph type="body" sz="quarter" idx="22"/>
          </p:nvPr>
        </p:nvSpPr>
        <p:spPr>
          <a:xfrm>
            <a:off x="6122416" y="4745574"/>
            <a:ext cx="2777734"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marL="0" marR="0" lvl="0" indent="0" algn="ctr" defTabSz="914377" rtl="0" eaLnBrk="1" fontAlgn="base" latinLnBrk="0" hangingPunct="1">
              <a:lnSpc>
                <a:spcPct val="95000"/>
              </a:lnSpc>
              <a:spcBef>
                <a:spcPts val="300"/>
              </a:spcBef>
              <a:spcAft>
                <a:spcPct val="0"/>
              </a:spcAft>
              <a:buClr>
                <a:schemeClr val="tx2"/>
              </a:buClr>
              <a:buSzTx/>
              <a:buFontTx/>
              <a:buNone/>
              <a:tabLst/>
              <a:defRPr/>
            </a:pPr>
            <a:r>
              <a:rPr lang="en-US"/>
              <a:t>Edit Master text styles</a:t>
            </a:r>
          </a:p>
          <a:p>
            <a:pPr marL="0" marR="0" lvl="1" indent="0" algn="ctr" defTabSz="914377" rtl="0" eaLnBrk="1" fontAlgn="base" latinLnBrk="0" hangingPunct="1">
              <a:lnSpc>
                <a:spcPct val="95000"/>
              </a:lnSpc>
              <a:spcBef>
                <a:spcPts val="300"/>
              </a:spcBef>
              <a:spcAft>
                <a:spcPct val="0"/>
              </a:spcAft>
              <a:buClr>
                <a:schemeClr val="tx2"/>
              </a:buClr>
              <a:buSzTx/>
              <a:buFontTx/>
              <a:buNone/>
              <a:tabLst/>
              <a:defRPr/>
            </a:pPr>
            <a:r>
              <a:rPr lang="en-US"/>
              <a:t>Second level</a:t>
            </a:r>
          </a:p>
        </p:txBody>
      </p:sp>
      <p:sp>
        <p:nvSpPr>
          <p:cNvPr id="67" name="Content Placeholder 60"/>
          <p:cNvSpPr>
            <a:spLocks noGrp="1"/>
          </p:cNvSpPr>
          <p:nvPr>
            <p:ph sz="quarter" idx="23" hasCustomPrompt="1"/>
          </p:nvPr>
        </p:nvSpPr>
        <p:spPr>
          <a:xfrm>
            <a:off x="6122416" y="1270854"/>
            <a:ext cx="2777734"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0" name="Rectangle 49"/>
          <p:cNvSpPr/>
          <p:nvPr/>
        </p:nvSpPr>
        <p:spPr>
          <a:xfrm>
            <a:off x="8955024" y="914400"/>
            <a:ext cx="277977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6" name="Rectangle 55"/>
          <p:cNvSpPr/>
          <p:nvPr/>
        </p:nvSpPr>
        <p:spPr>
          <a:xfrm>
            <a:off x="8955024" y="1270854"/>
            <a:ext cx="277977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 Placeholder 30"/>
          <p:cNvSpPr>
            <a:spLocks noGrp="1"/>
          </p:cNvSpPr>
          <p:nvPr>
            <p:ph type="body" sz="quarter" idx="18"/>
          </p:nvPr>
        </p:nvSpPr>
        <p:spPr>
          <a:xfrm>
            <a:off x="8955024" y="914400"/>
            <a:ext cx="277977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8" name="Text Placeholder 33"/>
          <p:cNvSpPr>
            <a:spLocks noGrp="1"/>
          </p:cNvSpPr>
          <p:nvPr>
            <p:ph type="body" sz="quarter" idx="19"/>
          </p:nvPr>
        </p:nvSpPr>
        <p:spPr>
          <a:xfrm>
            <a:off x="8955024" y="4745574"/>
            <a:ext cx="277977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9" name="Content Placeholder 60"/>
          <p:cNvSpPr>
            <a:spLocks noGrp="1"/>
          </p:cNvSpPr>
          <p:nvPr>
            <p:ph sz="quarter" idx="20" hasCustomPrompt="1"/>
          </p:nvPr>
        </p:nvSpPr>
        <p:spPr>
          <a:xfrm>
            <a:off x="8955024" y="1270853"/>
            <a:ext cx="2779776"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8" name="Footer Placeholder 7"/>
          <p:cNvSpPr>
            <a:spLocks noGrp="1"/>
          </p:cNvSpPr>
          <p:nvPr>
            <p:ph type="ftr" sz="quarter" idx="27"/>
          </p:nvPr>
        </p:nvSpPr>
        <p:spPr/>
        <p:txBody>
          <a:bodyPr/>
          <a:lstStyle/>
          <a:p>
            <a:r>
              <a:rPr lang="en-US"/>
              <a:t>Silicon Labs Confidential</a:t>
            </a:r>
            <a:endParaRPr lang="en-US" dirty="0"/>
          </a:p>
        </p:txBody>
      </p:sp>
      <p:sp>
        <p:nvSpPr>
          <p:cNvPr id="9" name="Slide Number Placeholder 8"/>
          <p:cNvSpPr>
            <a:spLocks noGrp="1"/>
          </p:cNvSpPr>
          <p:nvPr>
            <p:ph type="sldNum" sz="quarter" idx="28"/>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265974597"/>
      </p:ext>
    </p:extLst>
  </p:cSld>
  <p:clrMapOvr>
    <a:masterClrMapping/>
  </p:clrMapOvr>
  <p:transition spd="med">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ix-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918972" y="914399"/>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918972" y="1271262"/>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9189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9144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918972" y="2770794"/>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4386072" y="914399"/>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4384675" y="1271262"/>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43860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5" name="Text Placeholder 33"/>
          <p:cNvSpPr>
            <a:spLocks noGrp="1"/>
          </p:cNvSpPr>
          <p:nvPr>
            <p:ph type="body" sz="quarter" idx="14"/>
          </p:nvPr>
        </p:nvSpPr>
        <p:spPr>
          <a:xfrm>
            <a:off x="4386072" y="2770794"/>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1" name="Rectangle 50"/>
          <p:cNvSpPr/>
          <p:nvPr/>
        </p:nvSpPr>
        <p:spPr>
          <a:xfrm>
            <a:off x="7855076" y="914805"/>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2" name="Rectangle 51"/>
          <p:cNvSpPr/>
          <p:nvPr/>
        </p:nvSpPr>
        <p:spPr>
          <a:xfrm>
            <a:off x="7855076" y="1271262"/>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 Placeholder 30"/>
          <p:cNvSpPr>
            <a:spLocks noGrp="1"/>
          </p:cNvSpPr>
          <p:nvPr>
            <p:ph type="body" sz="quarter" idx="15"/>
          </p:nvPr>
        </p:nvSpPr>
        <p:spPr>
          <a:xfrm>
            <a:off x="7855076"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4" name="Rectangle 53"/>
          <p:cNvSpPr/>
          <p:nvPr/>
        </p:nvSpPr>
        <p:spPr>
          <a:xfrm>
            <a:off x="7850504"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 Placeholder 33"/>
          <p:cNvSpPr>
            <a:spLocks noGrp="1"/>
          </p:cNvSpPr>
          <p:nvPr>
            <p:ph type="body" sz="quarter" idx="16"/>
          </p:nvPr>
        </p:nvSpPr>
        <p:spPr>
          <a:xfrm>
            <a:off x="7855076" y="2770794"/>
            <a:ext cx="3419856" cy="859374"/>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918972" y="1271262"/>
            <a:ext cx="3419856" cy="1499530"/>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4381500" y="1271261"/>
            <a:ext cx="3424427" cy="1499531"/>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63" name="Content Placeholder 60"/>
          <p:cNvSpPr>
            <a:spLocks noGrp="1"/>
          </p:cNvSpPr>
          <p:nvPr>
            <p:ph sz="quarter" idx="19" hasCustomPrompt="1"/>
          </p:nvPr>
        </p:nvSpPr>
        <p:spPr>
          <a:xfrm>
            <a:off x="7855076" y="1271262"/>
            <a:ext cx="3419856" cy="1499127"/>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20"/>
          </p:nvPr>
        </p:nvSpPr>
        <p:spPr/>
        <p:txBody>
          <a:bodyPr/>
          <a:lstStyle/>
          <a:p>
            <a:r>
              <a:rPr lang="en-US"/>
              <a:t>Silicon Labs Confidential</a:t>
            </a:r>
            <a:endParaRPr lang="en-US" dirty="0"/>
          </a:p>
        </p:txBody>
      </p:sp>
      <p:sp>
        <p:nvSpPr>
          <p:cNvPr id="7" name="Slide Number Placeholder 6"/>
          <p:cNvSpPr>
            <a:spLocks noGrp="1"/>
          </p:cNvSpPr>
          <p:nvPr>
            <p:ph type="sldNum" sz="quarter" idx="21"/>
          </p:nvPr>
        </p:nvSpPr>
        <p:spPr/>
        <p:txBody>
          <a:bodyPr/>
          <a:lstStyle/>
          <a:p>
            <a:fld id="{29A7BD92-6AE5-CF43-B276-274952F2BFB4}" type="slidenum">
              <a:rPr lang="en-US" smtClean="0"/>
              <a:pPr/>
              <a:t>‹#›</a:t>
            </a:fld>
            <a:endParaRPr lang="en-US" dirty="0"/>
          </a:p>
        </p:txBody>
      </p:sp>
      <p:sp>
        <p:nvSpPr>
          <p:cNvPr id="24" name="Rectangle 23"/>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0" name="Rectangle 29"/>
          <p:cNvSpPr/>
          <p:nvPr/>
        </p:nvSpPr>
        <p:spPr>
          <a:xfrm>
            <a:off x="918972" y="3684626"/>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3" name="Rectangle 32"/>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 Placeholder 30"/>
          <p:cNvSpPr>
            <a:spLocks noGrp="1"/>
          </p:cNvSpPr>
          <p:nvPr>
            <p:ph type="body" sz="quarter" idx="22"/>
          </p:nvPr>
        </p:nvSpPr>
        <p:spPr>
          <a:xfrm>
            <a:off x="918972"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7" name="Text Placeholder 33"/>
          <p:cNvSpPr>
            <a:spLocks noGrp="1"/>
          </p:cNvSpPr>
          <p:nvPr>
            <p:ph type="body" sz="quarter" idx="23"/>
          </p:nvPr>
        </p:nvSpPr>
        <p:spPr>
          <a:xfrm>
            <a:off x="918972" y="5541021"/>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38" name="Rectangle 37"/>
          <p:cNvSpPr/>
          <p:nvPr/>
        </p:nvSpPr>
        <p:spPr>
          <a:xfrm>
            <a:off x="4386072" y="3684626"/>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9" name="Rectangle 38"/>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 Placeholder 30"/>
          <p:cNvSpPr>
            <a:spLocks noGrp="1"/>
          </p:cNvSpPr>
          <p:nvPr>
            <p:ph type="body" sz="quarter" idx="24"/>
          </p:nvPr>
        </p:nvSpPr>
        <p:spPr>
          <a:xfrm>
            <a:off x="4386072"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6" name="Text Placeholder 33"/>
          <p:cNvSpPr>
            <a:spLocks noGrp="1"/>
          </p:cNvSpPr>
          <p:nvPr>
            <p:ph type="body" sz="quarter" idx="25"/>
          </p:nvPr>
        </p:nvSpPr>
        <p:spPr>
          <a:xfrm>
            <a:off x="4386072" y="5541021"/>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7" name="Rectangle 46"/>
          <p:cNvSpPr/>
          <p:nvPr/>
        </p:nvSpPr>
        <p:spPr>
          <a:xfrm>
            <a:off x="7855076" y="3685032"/>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8" name="Rectangle 47"/>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0"/>
          <p:cNvSpPr>
            <a:spLocks noGrp="1"/>
          </p:cNvSpPr>
          <p:nvPr>
            <p:ph type="body" sz="quarter" idx="26"/>
          </p:nvPr>
        </p:nvSpPr>
        <p:spPr>
          <a:xfrm>
            <a:off x="7855076"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0" name="Text Placeholder 33"/>
          <p:cNvSpPr>
            <a:spLocks noGrp="1"/>
          </p:cNvSpPr>
          <p:nvPr>
            <p:ph type="body" sz="quarter" idx="27"/>
          </p:nvPr>
        </p:nvSpPr>
        <p:spPr>
          <a:xfrm>
            <a:off x="7855076" y="5541021"/>
            <a:ext cx="3419856" cy="859374"/>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6" name="Content Placeholder 60"/>
          <p:cNvSpPr>
            <a:spLocks noGrp="1"/>
          </p:cNvSpPr>
          <p:nvPr>
            <p:ph sz="quarter" idx="28" hasCustomPrompt="1"/>
          </p:nvPr>
        </p:nvSpPr>
        <p:spPr>
          <a:xfrm>
            <a:off x="918972" y="4041489"/>
            <a:ext cx="3419856" cy="1499530"/>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7" name="Content Placeholder 60"/>
          <p:cNvSpPr>
            <a:spLocks noGrp="1"/>
          </p:cNvSpPr>
          <p:nvPr>
            <p:ph sz="quarter" idx="29" hasCustomPrompt="1"/>
          </p:nvPr>
        </p:nvSpPr>
        <p:spPr>
          <a:xfrm>
            <a:off x="4381500" y="4041488"/>
            <a:ext cx="3424427" cy="1499531"/>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8" name="Content Placeholder 60"/>
          <p:cNvSpPr>
            <a:spLocks noGrp="1"/>
          </p:cNvSpPr>
          <p:nvPr>
            <p:ph sz="quarter" idx="30" hasCustomPrompt="1"/>
          </p:nvPr>
        </p:nvSpPr>
        <p:spPr>
          <a:xfrm>
            <a:off x="7855076" y="4041489"/>
            <a:ext cx="3419856" cy="1499127"/>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9" name="Rectangle 58"/>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4" name="Rectangle 43">
            <a:extLst>
              <a:ext uri="{FF2B5EF4-FFF2-40B4-BE49-F238E27FC236}">
                <a16:creationId xmlns:a16="http://schemas.microsoft.com/office/drawing/2014/main" id="{1A2E8BD4-BE75-7B4A-913B-399868EC08F6}"/>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4" name="Rectangle 63">
            <a:extLst>
              <a:ext uri="{FF2B5EF4-FFF2-40B4-BE49-F238E27FC236}">
                <a16:creationId xmlns:a16="http://schemas.microsoft.com/office/drawing/2014/main" id="{EA21308E-ADCE-324E-8F58-80AAF08CE2E3}"/>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05B03B78-09D2-5346-B25E-294EAA5EF25C}"/>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1083C06A-A455-2746-9903-700FB00CC165}"/>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68C7D543-35B2-804E-8A03-7191A0229CEB}"/>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0" name="Rectangle 69">
            <a:extLst>
              <a:ext uri="{FF2B5EF4-FFF2-40B4-BE49-F238E27FC236}">
                <a16:creationId xmlns:a16="http://schemas.microsoft.com/office/drawing/2014/main" id="{F86551E3-D754-D444-83F5-3BC03736C853}"/>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2" name="Rectangle 71">
            <a:extLst>
              <a:ext uri="{FF2B5EF4-FFF2-40B4-BE49-F238E27FC236}">
                <a16:creationId xmlns:a16="http://schemas.microsoft.com/office/drawing/2014/main" id="{86D95270-2486-A047-AE2B-6A393CA82219}"/>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7525AC67-83B9-814E-A597-81542C079DBE}"/>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7B95C14-95D0-3B40-84C5-1997DC902410}"/>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357A6769-A3FE-AF45-A5B9-B4DE07654241}"/>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8" name="Rectangle 77">
            <a:extLst>
              <a:ext uri="{FF2B5EF4-FFF2-40B4-BE49-F238E27FC236}">
                <a16:creationId xmlns:a16="http://schemas.microsoft.com/office/drawing/2014/main" id="{9C8896EC-57D3-D14C-8C64-7C13BABBD65B}"/>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0" name="Rectangle 79">
            <a:extLst>
              <a:ext uri="{FF2B5EF4-FFF2-40B4-BE49-F238E27FC236}">
                <a16:creationId xmlns:a16="http://schemas.microsoft.com/office/drawing/2014/main" id="{8BA7915E-116F-6C4B-8C6B-F1DCB1CCFA84}"/>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a:extLst>
              <a:ext uri="{FF2B5EF4-FFF2-40B4-BE49-F238E27FC236}">
                <a16:creationId xmlns:a16="http://schemas.microsoft.com/office/drawing/2014/main" id="{02BA596E-8DF1-6848-81CC-F32DEAA26CE5}"/>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a:extLst>
              <a:ext uri="{FF2B5EF4-FFF2-40B4-BE49-F238E27FC236}">
                <a16:creationId xmlns:a16="http://schemas.microsoft.com/office/drawing/2014/main" id="{C33A89F1-FC67-1848-A20B-36296B088A11}"/>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a:extLst>
              <a:ext uri="{FF2B5EF4-FFF2-40B4-BE49-F238E27FC236}">
                <a16:creationId xmlns:a16="http://schemas.microsoft.com/office/drawing/2014/main" id="{F2705203-A13A-C544-99F4-CEF3FA1C0B95}"/>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6" name="Rectangle 85">
            <a:extLst>
              <a:ext uri="{FF2B5EF4-FFF2-40B4-BE49-F238E27FC236}">
                <a16:creationId xmlns:a16="http://schemas.microsoft.com/office/drawing/2014/main" id="{4D7E306C-65B5-E24F-9F75-6A7D096FF30A}"/>
              </a:ext>
            </a:extLst>
          </p:cNvPr>
          <p:cNvSpPr/>
          <p:nvPr userDrawn="1"/>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8" name="Rectangle 87">
            <a:extLst>
              <a:ext uri="{FF2B5EF4-FFF2-40B4-BE49-F238E27FC236}">
                <a16:creationId xmlns:a16="http://schemas.microsoft.com/office/drawing/2014/main" id="{90AAB2C3-5BA5-684D-8ADA-EF1412D87D3E}"/>
              </a:ext>
            </a:extLst>
          </p:cNvPr>
          <p:cNvSpPr/>
          <p:nvPr userDrawn="1"/>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89">
            <a:extLst>
              <a:ext uri="{FF2B5EF4-FFF2-40B4-BE49-F238E27FC236}">
                <a16:creationId xmlns:a16="http://schemas.microsoft.com/office/drawing/2014/main" id="{86508930-77D3-2F44-8FB5-82777D818B3E}"/>
              </a:ext>
            </a:extLst>
          </p:cNvPr>
          <p:cNvSpPr/>
          <p:nvPr userDrawn="1"/>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a:extLst>
              <a:ext uri="{FF2B5EF4-FFF2-40B4-BE49-F238E27FC236}">
                <a16:creationId xmlns:a16="http://schemas.microsoft.com/office/drawing/2014/main" id="{715D9808-3CEA-D344-AD04-878335C3A293}"/>
              </a:ext>
            </a:extLst>
          </p:cNvPr>
          <p:cNvSpPr/>
          <p:nvPr userDrawn="1"/>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id="{B811A609-4BD0-D542-B1AE-4D2501266EBF}"/>
              </a:ext>
            </a:extLst>
          </p:cNvPr>
          <p:cNvSpPr/>
          <p:nvPr userDrawn="1"/>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Tree>
    <p:extLst>
      <p:ext uri="{BB962C8B-B14F-4D97-AF65-F5344CB8AC3E}">
        <p14:creationId xmlns:p14="http://schemas.microsoft.com/office/powerpoint/2010/main" val="1165536769"/>
      </p:ext>
    </p:extLst>
  </p:cSld>
  <p:clrMapOvr>
    <a:masterClrMapping/>
  </p:clrMapOvr>
  <p:transition spd="med">
    <p:wipe/>
  </p:transition>
  <p:extLst mod="1">
    <p:ext uri="{DCECCB84-F9BA-43D5-87BE-67443E8EF086}">
      <p15:sldGuideLst xmlns:p15="http://schemas.microsoft.com/office/powerpoint/2012/main">
        <p15:guide id="9" orient="horz" pos="2173" userDrawn="1">
          <p15:clr>
            <a:srgbClr val="FBAE40"/>
          </p15:clr>
        </p15:guide>
        <p15:guide id="10" orient="horz" pos="2147"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ual-content-blue-callou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7"/>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rgbClr val="FFFFFF"/>
              </a:solidFill>
            </a:endParaRPr>
          </a:p>
        </p:txBody>
      </p:sp>
      <p:sp>
        <p:nvSpPr>
          <p:cNvPr id="2" name="Rectangle 1"/>
          <p:cNvSpPr/>
          <p:nvPr/>
        </p:nvSpPr>
        <p:spPr>
          <a:xfrm>
            <a:off x="6096000" y="914396"/>
            <a:ext cx="1813560" cy="5486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6"/>
          <p:cNvSpPr>
            <a:spLocks noGrp="1"/>
          </p:cNvSpPr>
          <p:nvPr>
            <p:ph sz="quarter" idx="14"/>
          </p:nvPr>
        </p:nvSpPr>
        <p:spPr>
          <a:xfrm>
            <a:off x="679450" y="1143000"/>
            <a:ext cx="5187951" cy="5029202"/>
          </a:xfrm>
        </p:spPr>
        <p:txBody>
          <a:bodyPr anchor="ctr"/>
          <a:lstStyle>
            <a:lvl1pPr marL="0" indent="0">
              <a:lnSpc>
                <a:spcPct val="90000"/>
              </a:lnSpc>
              <a:spcBef>
                <a:spcPts val="1200"/>
              </a:spcBef>
              <a:buFontTx/>
              <a:buNone/>
              <a:defRPr sz="2400">
                <a:latin typeface="+mj-lt"/>
              </a:defRPr>
            </a:lvl1pPr>
            <a:lvl2pPr marL="182880">
              <a:spcBef>
                <a:spcPts val="1200"/>
              </a:spcBef>
              <a:defRPr sz="1600"/>
            </a:lvl2pPr>
            <a:lvl3pPr marL="365760">
              <a:spcBef>
                <a:spcPts val="600"/>
              </a:spcBef>
              <a:defRPr sz="1400"/>
            </a:lvl3pPr>
            <a:lvl4pPr marL="548640">
              <a:spcBef>
                <a:spcPts val="600"/>
              </a:spcBef>
              <a:defRPr sz="1200"/>
            </a:lvl4pPr>
            <a:lvl5pPr marL="731520">
              <a:spcBef>
                <a:spcPts val="900"/>
              </a:spcBef>
              <a:defRPr sz="1100"/>
            </a:lvl5pPr>
          </a:lstStyle>
          <a:p>
            <a:pPr lvl="0"/>
            <a:r>
              <a:rPr lang="en-US"/>
              <a:t>Edit Master text styles</a:t>
            </a:r>
          </a:p>
          <a:p>
            <a:pPr lvl="1"/>
            <a:r>
              <a:rPr lang="en-US"/>
              <a:t>Second level</a:t>
            </a:r>
          </a:p>
          <a:p>
            <a:pPr lvl="2"/>
            <a:r>
              <a:rPr lang="en-US"/>
              <a:t>Third level</a:t>
            </a:r>
          </a:p>
          <a:p>
            <a:pPr lvl="3"/>
            <a:r>
              <a:rPr lang="en-US"/>
              <a:t>Fourth level</a:t>
            </a:r>
          </a:p>
        </p:txBody>
      </p:sp>
      <p:sp>
        <p:nvSpPr>
          <p:cNvPr id="10" name="Content Placeholder 6"/>
          <p:cNvSpPr>
            <a:spLocks noGrp="1"/>
          </p:cNvSpPr>
          <p:nvPr>
            <p:ph sz="quarter" idx="15"/>
          </p:nvPr>
        </p:nvSpPr>
        <p:spPr>
          <a:xfrm>
            <a:off x="8134066" y="1143000"/>
            <a:ext cx="3143534" cy="5029202"/>
          </a:xfrm>
        </p:spPr>
        <p:txBody>
          <a:bodyPr anchor="ctr"/>
          <a:lstStyle>
            <a:lvl1pPr marL="0" indent="0">
              <a:lnSpc>
                <a:spcPct val="90000"/>
              </a:lnSpc>
              <a:spcBef>
                <a:spcPts val="1200"/>
              </a:spcBef>
              <a:buFontTx/>
              <a:buNone/>
              <a:defRPr sz="2400">
                <a:latin typeface="+mj-lt"/>
              </a:defRPr>
            </a:lvl1pPr>
            <a:lvl2pPr marL="182880">
              <a:spcBef>
                <a:spcPts val="1200"/>
              </a:spcBef>
              <a:defRPr sz="1600"/>
            </a:lvl2pPr>
            <a:lvl3pPr marL="365760">
              <a:spcBef>
                <a:spcPts val="600"/>
              </a:spcBef>
              <a:defRPr sz="1400"/>
            </a:lvl3pPr>
            <a:lvl4pPr marL="548640">
              <a:spcBef>
                <a:spcPts val="600"/>
              </a:spcBef>
              <a:defRPr sz="1200"/>
            </a:lvl4pPr>
            <a:lvl5pPr marL="731520">
              <a:spcBef>
                <a:spcPts val="900"/>
              </a:spcBef>
              <a:defRPr sz="1100"/>
            </a:lvl5pPr>
          </a:lstStyle>
          <a:p>
            <a:pPr lvl="0"/>
            <a:r>
              <a:rPr lang="en-US"/>
              <a:t>Edit Master text styles</a:t>
            </a:r>
          </a:p>
          <a:p>
            <a:pPr lvl="1"/>
            <a:r>
              <a:rPr lang="en-US"/>
              <a:t>Second level</a:t>
            </a:r>
          </a:p>
          <a:p>
            <a:pPr lvl="2"/>
            <a:r>
              <a:rPr lang="en-US"/>
              <a:t>Third level</a:t>
            </a:r>
          </a:p>
          <a:p>
            <a:pPr lvl="3"/>
            <a:r>
              <a:rPr lang="en-US"/>
              <a:t>Fourth level</a:t>
            </a:r>
          </a:p>
        </p:txBody>
      </p:sp>
      <p:sp>
        <p:nvSpPr>
          <p:cNvPr id="11" name="Title Placeholder 1"/>
          <p:cNvSpPr>
            <a:spLocks noGrp="1"/>
          </p:cNvSpPr>
          <p:nvPr>
            <p:ph type="title"/>
          </p:nvPr>
        </p:nvSpPr>
        <p:spPr>
          <a:xfrm>
            <a:off x="457200" y="0"/>
            <a:ext cx="11277600" cy="9144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5" name="Footer Placeholder 4"/>
          <p:cNvSpPr>
            <a:spLocks noGrp="1"/>
          </p:cNvSpPr>
          <p:nvPr>
            <p:ph type="ftr" sz="quarter" idx="16"/>
          </p:nvPr>
        </p:nvSpPr>
        <p:spPr/>
        <p:txBody>
          <a:bodyPr/>
          <a:lstStyle/>
          <a:p>
            <a:r>
              <a:rPr lang="en-US"/>
              <a:t>Silicon Labs Confidential</a:t>
            </a:r>
            <a:endParaRPr lang="en-US" dirty="0"/>
          </a:p>
        </p:txBody>
      </p:sp>
      <p:sp>
        <p:nvSpPr>
          <p:cNvPr id="7" name="Slide Number Placeholder 6"/>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731471752"/>
      </p:ext>
    </p:extLst>
  </p:cSld>
  <p:clrMapOvr>
    <a:masterClrMapping/>
  </p:clrMapOvr>
  <p:transition spd="med">
    <p:wipe/>
  </p:transition>
  <p:extLst mod="1">
    <p:ext uri="{DCECCB84-F9BA-43D5-87BE-67443E8EF086}">
      <p15:sldGuideLst xmlns:p15="http://schemas.microsoft.com/office/powerpoint/2012/main">
        <p15:guide id="1" pos="4416">
          <p15:clr>
            <a:srgbClr val="FBAE40"/>
          </p15:clr>
        </p15:guide>
        <p15:guide id="2" pos="4560">
          <p15:clr>
            <a:srgbClr val="FBAE40"/>
          </p15:clr>
        </p15:guide>
        <p15:guide id="4" pos="72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le-dual-content-comparison">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1371600" y="914400"/>
            <a:ext cx="4698971"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Content Placeholder 2"/>
          <p:cNvSpPr>
            <a:spLocks noGrp="1"/>
          </p:cNvSpPr>
          <p:nvPr>
            <p:ph idx="10" hasCustomPrompt="1"/>
          </p:nvPr>
        </p:nvSpPr>
        <p:spPr>
          <a:xfrm>
            <a:off x="1371600" y="1270855"/>
            <a:ext cx="4698970" cy="2394985"/>
          </a:xfrm>
          <a:prstGeom prst="rect">
            <a:avLst/>
          </a:prstGeom>
          <a:noFill/>
        </p:spPr>
        <p:txBody>
          <a:bodyPr lIns="182880" tIns="0" rIns="182880" bIns="91440" anchor="ctr" anchorCtr="0"/>
          <a:lstStyle>
            <a:lvl1pPr marL="0" indent="0" algn="ctr">
              <a:buNone/>
              <a:defRPr sz="1800">
                <a:solidFill>
                  <a:schemeClr val="tx1"/>
                </a:solidFill>
              </a:defRPr>
            </a:lvl1pPr>
            <a:lvl2pPr marL="0" indent="0" algn="ctr">
              <a:buNone/>
              <a:defRPr sz="1600">
                <a:solidFill>
                  <a:schemeClr val="tx1"/>
                </a:solidFill>
              </a:defRPr>
            </a:lvl2pPr>
            <a:lvl3pPr marL="0" indent="0" algn="ctr">
              <a:buNone/>
              <a:defRPr sz="1200">
                <a:solidFill>
                  <a:schemeClr val="tx1"/>
                </a:solidFill>
              </a:defRPr>
            </a:lvl3pPr>
            <a:lvl4pPr marL="0" indent="0" algn="ctr">
              <a:buNone/>
              <a:defRPr sz="1100">
                <a:solidFill>
                  <a:schemeClr val="bg2">
                    <a:lumMod val="50000"/>
                  </a:schemeClr>
                </a:solidFill>
              </a:defRPr>
            </a:lvl4pPr>
            <a:lvl5pPr>
              <a:defRPr sz="1400"/>
            </a:lvl5pPr>
          </a:lstStyle>
          <a:p>
            <a:pPr lvl="0"/>
            <a:r>
              <a:rPr lang="en-US" dirty="0"/>
              <a:t>Edit Master text styles</a:t>
            </a:r>
          </a:p>
          <a:p>
            <a:pPr lvl="1"/>
            <a:r>
              <a:rPr lang="en-US" dirty="0"/>
              <a:t>Second level</a:t>
            </a:r>
          </a:p>
          <a:p>
            <a:pPr lvl="2"/>
            <a:r>
              <a:rPr lang="en-US" dirty="0"/>
              <a:t>Third level</a:t>
            </a:r>
          </a:p>
        </p:txBody>
      </p:sp>
      <p:sp>
        <p:nvSpPr>
          <p:cNvPr id="15" name="Picture Placeholder 10"/>
          <p:cNvSpPr>
            <a:spLocks noGrp="1"/>
          </p:cNvSpPr>
          <p:nvPr>
            <p:ph type="pic" sz="quarter" idx="12"/>
          </p:nvPr>
        </p:nvSpPr>
        <p:spPr>
          <a:xfrm>
            <a:off x="1371600" y="3665842"/>
            <a:ext cx="4698971" cy="2734958"/>
          </a:xfrm>
        </p:spPr>
        <p:txBody>
          <a:bodyPr tIns="548640">
            <a:normAutofit/>
          </a:bodyPr>
          <a:lstStyle>
            <a:lvl1pPr marL="0" indent="0" algn="ctr">
              <a:buFontTx/>
              <a:buNone/>
              <a:defRPr sz="1400">
                <a:solidFill>
                  <a:schemeClr val="tx1"/>
                </a:solidFill>
              </a:defRPr>
            </a:lvl1pPr>
          </a:lstStyle>
          <a:p>
            <a:r>
              <a:rPr lang="en-US"/>
              <a:t>Click icon to add picture</a:t>
            </a:r>
            <a:endParaRPr lang="en-US" dirty="0"/>
          </a:p>
        </p:txBody>
      </p:sp>
      <p:sp>
        <p:nvSpPr>
          <p:cNvPr id="16" name="Rectangle 15"/>
          <p:cNvSpPr/>
          <p:nvPr/>
        </p:nvSpPr>
        <p:spPr>
          <a:xfrm>
            <a:off x="6129338" y="914400"/>
            <a:ext cx="4691062"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 name="Content Placeholder 2"/>
          <p:cNvSpPr>
            <a:spLocks noGrp="1"/>
          </p:cNvSpPr>
          <p:nvPr>
            <p:ph idx="15"/>
          </p:nvPr>
        </p:nvSpPr>
        <p:spPr>
          <a:xfrm>
            <a:off x="6127482" y="4025644"/>
            <a:ext cx="4692918" cy="2375156"/>
          </a:xfrm>
          <a:prstGeom prst="rect">
            <a:avLst/>
          </a:prstGeom>
          <a:noFill/>
        </p:spPr>
        <p:txBody>
          <a:bodyPr lIns="182880" tIns="0" rIns="182880" bIns="91440" anchor="ctr" anchorCtr="0">
            <a:normAutofit/>
          </a:bodyPr>
          <a:lstStyle>
            <a:lvl1pPr marL="0" indent="0" algn="ctr">
              <a:buNone/>
              <a:defRPr sz="1800">
                <a:solidFill>
                  <a:schemeClr val="tx1"/>
                </a:solidFill>
              </a:defRPr>
            </a:lvl1pPr>
            <a:lvl2pPr marL="0" indent="0" algn="ctr">
              <a:buNone/>
              <a:defRPr sz="1600">
                <a:solidFill>
                  <a:schemeClr val="tx1"/>
                </a:solidFill>
              </a:defRPr>
            </a:lvl2pPr>
            <a:lvl3pPr marL="0" indent="0" algn="ctr">
              <a:buNone/>
              <a:defRPr sz="1400">
                <a:solidFill>
                  <a:schemeClr val="tx1"/>
                </a:solidFill>
              </a:defRPr>
            </a:lvl3pPr>
            <a:lvl4pPr marL="0" indent="0" algn="ctr">
              <a:buNone/>
              <a:defRPr sz="12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20" name="Picture Placeholder 10"/>
          <p:cNvSpPr>
            <a:spLocks noGrp="1"/>
          </p:cNvSpPr>
          <p:nvPr>
            <p:ph type="pic" sz="quarter" idx="16"/>
          </p:nvPr>
        </p:nvSpPr>
        <p:spPr>
          <a:xfrm>
            <a:off x="6127485" y="917749"/>
            <a:ext cx="4692915" cy="2748091"/>
          </a:xfrm>
        </p:spPr>
        <p:txBody>
          <a:bodyPr tIns="548640">
            <a:normAutofit/>
          </a:bodyPr>
          <a:lstStyle>
            <a:lvl1pPr marL="0" indent="0" algn="ctr">
              <a:buFontTx/>
              <a:buNone/>
              <a:defRPr sz="1400">
                <a:solidFill>
                  <a:schemeClr val="tx1"/>
                </a:solidFill>
              </a:defRPr>
            </a:lvl1pPr>
          </a:lstStyle>
          <a:p>
            <a:r>
              <a:rPr lang="en-US"/>
              <a:t>Click icon to add picture</a:t>
            </a:r>
            <a:endParaRPr lang="en-US" dirty="0"/>
          </a:p>
        </p:txBody>
      </p:sp>
      <p:sp>
        <p:nvSpPr>
          <p:cNvPr id="3" name="Title 2"/>
          <p:cNvSpPr>
            <a:spLocks noGrp="1"/>
          </p:cNvSpPr>
          <p:nvPr>
            <p:ph type="title"/>
          </p:nvPr>
        </p:nvSpPr>
        <p:spPr/>
        <p:txBody>
          <a:bodyPr/>
          <a:lstStyle/>
          <a:p>
            <a:r>
              <a:rPr lang="en-US"/>
              <a:t>Click to edit Master title style</a:t>
            </a:r>
            <a:endParaRPr lang="en-US" dirty="0"/>
          </a:p>
        </p:txBody>
      </p:sp>
      <p:sp>
        <p:nvSpPr>
          <p:cNvPr id="13" name="Text Placeholder 30"/>
          <p:cNvSpPr>
            <a:spLocks noGrp="1"/>
          </p:cNvSpPr>
          <p:nvPr>
            <p:ph type="body" sz="quarter" idx="17"/>
          </p:nvPr>
        </p:nvSpPr>
        <p:spPr>
          <a:xfrm>
            <a:off x="1371601" y="914400"/>
            <a:ext cx="4698970"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14" name="Text Placeholder 30"/>
          <p:cNvSpPr>
            <a:spLocks noGrp="1"/>
          </p:cNvSpPr>
          <p:nvPr>
            <p:ph type="body" sz="quarter" idx="18"/>
          </p:nvPr>
        </p:nvSpPr>
        <p:spPr>
          <a:xfrm>
            <a:off x="6127483" y="3665840"/>
            <a:ext cx="4692918"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 name="Footer Placeholder 3"/>
          <p:cNvSpPr>
            <a:spLocks noGrp="1"/>
          </p:cNvSpPr>
          <p:nvPr>
            <p:ph type="ftr" sz="quarter" idx="19"/>
          </p:nvPr>
        </p:nvSpPr>
        <p:spPr/>
        <p:txBody>
          <a:bodyPr/>
          <a:lstStyle/>
          <a:p>
            <a:r>
              <a:rPr lang="en-US"/>
              <a:t>Silicon Labs Confidential</a:t>
            </a:r>
            <a:endParaRPr lang="en-US" dirty="0"/>
          </a:p>
        </p:txBody>
      </p:sp>
      <p:sp>
        <p:nvSpPr>
          <p:cNvPr id="5" name="Slide Number Placeholder 4"/>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680835567"/>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ngle-content">
    <p:bg>
      <p:bgPr>
        <a:solidFill>
          <a:schemeClr val="bg2"/>
        </a:solidFill>
        <a:effectLst/>
      </p:bgPr>
    </p:bg>
    <p:spTree>
      <p:nvGrpSpPr>
        <p:cNvPr id="1" name=""/>
        <p:cNvGrpSpPr/>
        <p:nvPr/>
      </p:nvGrpSpPr>
      <p:grpSpPr>
        <a:xfrm>
          <a:off x="0" y="0"/>
          <a:ext cx="0" cy="0"/>
          <a:chOff x="0" y="0"/>
          <a:chExt cx="0" cy="0"/>
        </a:xfrm>
      </p:grpSpPr>
      <p:sp>
        <p:nvSpPr>
          <p:cNvPr id="8" name="Rectangle 7"/>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Content Placeholder 2"/>
          <p:cNvSpPr>
            <a:spLocks noGrp="1"/>
          </p:cNvSpPr>
          <p:nvPr>
            <p:ph idx="10"/>
          </p:nvPr>
        </p:nvSpPr>
        <p:spPr>
          <a:xfrm>
            <a:off x="679450" y="1143000"/>
            <a:ext cx="10820400" cy="50292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3" name="Title 2"/>
          <p:cNvSpPr>
            <a:spLocks noGrp="1"/>
          </p:cNvSpPr>
          <p:nvPr>
            <p:ph type="title"/>
          </p:nvPr>
        </p:nvSpPr>
        <p:spPr/>
        <p:txBody>
          <a:bodyPr/>
          <a:lstStyle/>
          <a:p>
            <a:r>
              <a:rPr lang="en-US"/>
              <a:t>Click to edit Master title style</a:t>
            </a:r>
            <a:endParaRPr lang="en-US" dirty="0"/>
          </a:p>
        </p:txBody>
      </p:sp>
      <p:sp>
        <p:nvSpPr>
          <p:cNvPr id="13" name="Footer Placeholder 12"/>
          <p:cNvSpPr>
            <a:spLocks noGrp="1"/>
          </p:cNvSpPr>
          <p:nvPr>
            <p:ph type="ftr" sz="quarter" idx="11"/>
          </p:nvPr>
        </p:nvSpPr>
        <p:spPr/>
        <p:txBody>
          <a:bodyPr/>
          <a:lstStyle/>
          <a:p>
            <a:r>
              <a:rPr lang="en-US"/>
              <a:t>Silicon Labs Confidential</a:t>
            </a:r>
            <a:endParaRPr lang="en-US" dirty="0"/>
          </a:p>
        </p:txBody>
      </p:sp>
      <p:sp>
        <p:nvSpPr>
          <p:cNvPr id="14" name="Slide Number Placeholder 13"/>
          <p:cNvSpPr>
            <a:spLocks noGrp="1"/>
          </p:cNvSpPr>
          <p:nvPr>
            <p:ph type="sldNum" sz="quarter" idx="12"/>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509800658"/>
      </p:ext>
    </p:extLst>
  </p:cSld>
  <p:clrMapOvr>
    <a:masterClrMapping/>
  </p:clrMapOvr>
  <p:transition spd="med">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roduct-detail-w-o-tabl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 name="Content Placeholder 2"/>
          <p:cNvSpPr>
            <a:spLocks noGrp="1"/>
          </p:cNvSpPr>
          <p:nvPr>
            <p:ph sz="half" idx="1" hasCustomPrompt="1"/>
          </p:nvPr>
        </p:nvSpPr>
        <p:spPr>
          <a:xfrm>
            <a:off x="1071562" y="1143000"/>
            <a:ext cx="3875087" cy="4496423"/>
          </a:xfrm>
        </p:spPr>
        <p:txBody>
          <a:bodyPr tIns="182880" bIns="182880"/>
          <a:lstStyle>
            <a:lvl1pPr>
              <a:defRPr sz="1600" baseline="0"/>
            </a:lvl1pPr>
          </a:lstStyle>
          <a:p>
            <a:pPr lvl="0"/>
            <a:r>
              <a:rPr lang="en-US" dirty="0"/>
              <a:t>Click to add block diagram</a:t>
            </a:r>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5410202" y="1512330"/>
            <a:ext cx="6089648" cy="1866602"/>
          </a:xfrm>
        </p:spPr>
        <p:txBody>
          <a:bodyPr lIns="182880" tIns="91440" bIns="91440" numCol="2" spcCol="91440" anchor="t">
            <a:normAutofit/>
          </a:bodyPr>
          <a:lstStyle>
            <a:lvl1pPr>
              <a:lnSpc>
                <a:spcPct val="90000"/>
              </a:lnSpc>
              <a:spcBef>
                <a:spcPts val="600"/>
              </a:spcBef>
              <a:defRPr sz="1400"/>
            </a:lvl1pPr>
            <a:lvl2pPr>
              <a:lnSpc>
                <a:spcPct val="90000"/>
              </a:lnSpc>
              <a:spcBef>
                <a:spcPts val="600"/>
              </a:spcBef>
              <a:defRPr sz="1200"/>
            </a:lvl2pPr>
            <a:lvl3pPr>
              <a:lnSpc>
                <a:spcPct val="90000"/>
              </a:lnSpc>
              <a:spcBef>
                <a:spcPts val="600"/>
              </a:spcBef>
              <a:defRPr sz="1100"/>
            </a:lvl3pPr>
            <a:lvl4pPr>
              <a:lnSpc>
                <a:spcPct val="90000"/>
              </a:lnSpc>
              <a:spcBef>
                <a:spcPts val="600"/>
              </a:spcBef>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Slide Number Placeholder 7"/>
          <p:cNvSpPr>
            <a:spLocks noGrp="1"/>
          </p:cNvSpPr>
          <p:nvPr>
            <p:ph type="sldNum" sz="quarter" idx="16"/>
          </p:nvPr>
        </p:nvSpPr>
        <p:spPr/>
        <p:txBody>
          <a:bodyPr/>
          <a:lstStyle/>
          <a:p>
            <a:fld id="{29A7BD92-6AE5-CF43-B276-274952F2BFB4}" type="slidenum">
              <a:rPr lang="en-US" smtClean="0"/>
              <a:pPr/>
              <a:t>‹#›</a:t>
            </a:fld>
            <a:endParaRPr lang="en-US" dirty="0"/>
          </a:p>
        </p:txBody>
      </p:sp>
      <p:sp>
        <p:nvSpPr>
          <p:cNvPr id="2" name="Footer Placeholder 1"/>
          <p:cNvSpPr>
            <a:spLocks noGrp="1"/>
          </p:cNvSpPr>
          <p:nvPr>
            <p:ph type="ftr" sz="quarter" idx="17"/>
          </p:nvPr>
        </p:nvSpPr>
        <p:spPr/>
        <p:txBody>
          <a:bodyPr/>
          <a:lstStyle/>
          <a:p>
            <a:r>
              <a:rPr lang="en-US"/>
              <a:t>Silicon Labs Confidential</a:t>
            </a:r>
            <a:endParaRPr lang="en-US" dirty="0"/>
          </a:p>
        </p:txBody>
      </p:sp>
      <p:sp>
        <p:nvSpPr>
          <p:cNvPr id="9" name="Rectangle 8"/>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0" name="Rectangle 9"/>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sp>
        <p:nvSpPr>
          <p:cNvPr id="11" name="Content Placeholder 6"/>
          <p:cNvSpPr>
            <a:spLocks noGrp="1"/>
          </p:cNvSpPr>
          <p:nvPr>
            <p:ph sz="quarter" idx="18"/>
          </p:nvPr>
        </p:nvSpPr>
        <p:spPr>
          <a:xfrm>
            <a:off x="5416555" y="3855986"/>
            <a:ext cx="6083295" cy="2316214"/>
          </a:xfrm>
        </p:spPr>
        <p:txBody>
          <a:bodyPr lIns="182880" tIns="91440" bIns="91440" numCol="2" spcCol="91440" anchor="t">
            <a:normAutofit/>
          </a:bodyPr>
          <a:lstStyle>
            <a:lvl1pPr>
              <a:lnSpc>
                <a:spcPct val="90000"/>
              </a:lnSpc>
              <a:spcBef>
                <a:spcPts val="600"/>
              </a:spcBef>
              <a:defRPr sz="1400"/>
            </a:lvl1pPr>
            <a:lvl2pPr>
              <a:lnSpc>
                <a:spcPct val="90000"/>
              </a:lnSpc>
              <a:spcBef>
                <a:spcPts val="600"/>
              </a:spcBef>
              <a:defRPr sz="1200"/>
            </a:lvl2pPr>
            <a:lvl3pPr>
              <a:lnSpc>
                <a:spcPct val="90000"/>
              </a:lnSpc>
              <a:spcBef>
                <a:spcPts val="600"/>
              </a:spcBef>
              <a:defRPr sz="1100"/>
            </a:lvl3pPr>
            <a:lvl4pPr>
              <a:lnSpc>
                <a:spcPct val="90000"/>
              </a:lnSpc>
              <a:spcBef>
                <a:spcPts val="600"/>
              </a:spcBef>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17"/>
          <p:cNvSpPr>
            <a:spLocks noGrp="1"/>
          </p:cNvSpPr>
          <p:nvPr>
            <p:ph type="body" sz="quarter" idx="19" hasCustomPrompt="1"/>
          </p:nvPr>
        </p:nvSpPr>
        <p:spPr>
          <a:xfrm>
            <a:off x="1071564" y="5639423"/>
            <a:ext cx="3875086" cy="533401"/>
          </a:xfrm>
        </p:spPr>
        <p:txBody>
          <a:bodyPr wrap="square" tIns="91440" bIns="91440" anchor="ctr">
            <a:noAutofit/>
          </a:bodyPr>
          <a:lstStyle>
            <a:lvl1pPr marL="0" indent="0" algn="ctr">
              <a:spcBef>
                <a:spcPts val="600"/>
              </a:spcBef>
              <a:buFontTx/>
              <a:buNone/>
              <a:defRPr sz="1400" baseline="0">
                <a:solidFill>
                  <a:schemeClr val="tx1"/>
                </a:solidFill>
              </a:defRPr>
            </a:lvl1pPr>
          </a:lstStyle>
          <a:p>
            <a:pPr lvl="0"/>
            <a:r>
              <a:rPr lang="en-US" dirty="0"/>
              <a:t>Additional information here</a:t>
            </a:r>
          </a:p>
        </p:txBody>
      </p:sp>
      <p:cxnSp>
        <p:nvCxnSpPr>
          <p:cNvPr id="20" name="Straight Connector 19"/>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20"/>
          </p:nvPr>
        </p:nvSpPr>
        <p:spPr>
          <a:xfrm rot="16200000">
            <a:off x="-2099471" y="3464718"/>
            <a:ext cx="5486398" cy="385762"/>
          </a:xfrm>
          <a:solidFill>
            <a:schemeClr val="accent1"/>
          </a:solidFill>
        </p:spPr>
        <p:txBody>
          <a:bodyPr anchor="ctr">
            <a:normAutofit/>
          </a:bodyPr>
          <a:lstStyle>
            <a:lvl1pPr marL="0" indent="0" algn="ctr">
              <a:buNone/>
              <a:defRPr sz="1400">
                <a:solidFill>
                  <a:schemeClr val="bg1"/>
                </a:solidFill>
              </a:defRPr>
            </a:lvl1pPr>
          </a:lstStyle>
          <a:p>
            <a:pPr lvl="0"/>
            <a:r>
              <a:rPr lang="en-US"/>
              <a:t>Edit Master text styles</a:t>
            </a:r>
          </a:p>
        </p:txBody>
      </p:sp>
      <p:sp>
        <p:nvSpPr>
          <p:cNvPr id="15" name="Rectangle 14">
            <a:extLst>
              <a:ext uri="{FF2B5EF4-FFF2-40B4-BE49-F238E27FC236}">
                <a16:creationId xmlns:a16="http://schemas.microsoft.com/office/drawing/2014/main" id="{A70118BD-8500-F84D-986B-E284CF4B8663}"/>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6" name="Rectangle 15">
            <a:extLst>
              <a:ext uri="{FF2B5EF4-FFF2-40B4-BE49-F238E27FC236}">
                <a16:creationId xmlns:a16="http://schemas.microsoft.com/office/drawing/2014/main" id="{00F14C4E-C403-9245-A7DE-FB8FA327E29D}"/>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17" name="Straight Connector 16">
            <a:extLst>
              <a:ext uri="{FF2B5EF4-FFF2-40B4-BE49-F238E27FC236}">
                <a16:creationId xmlns:a16="http://schemas.microsoft.com/office/drawing/2014/main" id="{87EF78B9-8C7A-BB4D-ABE9-F40E5EFA44EC}"/>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876D8D7-10EF-A04C-9415-49E0C913A0FB}"/>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9" name="Rectangle 18">
            <a:extLst>
              <a:ext uri="{FF2B5EF4-FFF2-40B4-BE49-F238E27FC236}">
                <a16:creationId xmlns:a16="http://schemas.microsoft.com/office/drawing/2014/main" id="{6E7C39EB-E167-B346-B712-92ABB0BF75AD}"/>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1" name="Straight Connector 20">
            <a:extLst>
              <a:ext uri="{FF2B5EF4-FFF2-40B4-BE49-F238E27FC236}">
                <a16:creationId xmlns:a16="http://schemas.microsoft.com/office/drawing/2014/main" id="{466DFCA9-DAED-3741-87E0-8A788CD33B31}"/>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17B51E1-4AED-DB42-AD96-5A9FB61ED019}"/>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3" name="Rectangle 22">
            <a:extLst>
              <a:ext uri="{FF2B5EF4-FFF2-40B4-BE49-F238E27FC236}">
                <a16:creationId xmlns:a16="http://schemas.microsoft.com/office/drawing/2014/main" id="{32DEE475-A2D5-E14F-9F3A-43FB432C2DDE}"/>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4" name="Straight Connector 23">
            <a:extLst>
              <a:ext uri="{FF2B5EF4-FFF2-40B4-BE49-F238E27FC236}">
                <a16:creationId xmlns:a16="http://schemas.microsoft.com/office/drawing/2014/main" id="{A3AD7A21-2DCE-B04E-9377-494784E12B9A}"/>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8A5EFC8-95EF-5A45-85AF-741D41772FA2}"/>
              </a:ext>
            </a:extLst>
          </p:cNvPr>
          <p:cNvSpPr/>
          <p:nvPr/>
        </p:nvSpPr>
        <p:spPr>
          <a:xfrm>
            <a:off x="5410202" y="1143000"/>
            <a:ext cx="6089648" cy="261610"/>
          </a:xfrm>
          <a:prstGeom prst="rect">
            <a:avLst/>
          </a:prstGeom>
          <a:solidFill>
            <a:schemeClr val="accent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6" name="Rectangle 25">
            <a:extLst>
              <a:ext uri="{FF2B5EF4-FFF2-40B4-BE49-F238E27FC236}">
                <a16:creationId xmlns:a16="http://schemas.microsoft.com/office/drawing/2014/main" id="{112CC734-5C86-9145-B7EF-5BC343A9E833}"/>
              </a:ext>
            </a:extLst>
          </p:cNvPr>
          <p:cNvSpPr/>
          <p:nvPr/>
        </p:nvSpPr>
        <p:spPr>
          <a:xfrm>
            <a:off x="5410202" y="3486654"/>
            <a:ext cx="6089648" cy="261610"/>
          </a:xfrm>
          <a:prstGeom prst="rect">
            <a:avLst/>
          </a:prstGeom>
          <a:solidFill>
            <a:schemeClr val="accent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7" name="Straight Connector 26">
            <a:extLst>
              <a:ext uri="{FF2B5EF4-FFF2-40B4-BE49-F238E27FC236}">
                <a16:creationId xmlns:a16="http://schemas.microsoft.com/office/drawing/2014/main" id="{F6ED15B8-ADA4-324F-BA09-09DB8AC9DE89}"/>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D223C678-F749-2143-B9BE-C374CF56F289}"/>
              </a:ext>
            </a:extLst>
          </p:cNvPr>
          <p:cNvSpPr/>
          <p:nvPr userDrawn="1"/>
        </p:nvSpPr>
        <p:spPr>
          <a:xfrm>
            <a:off x="5410202" y="1143000"/>
            <a:ext cx="6089648" cy="261610"/>
          </a:xfrm>
          <a:prstGeom prst="rect">
            <a:avLst/>
          </a:prstGeom>
          <a:solidFill>
            <a:schemeClr val="accent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9" name="Rectangle 28">
            <a:extLst>
              <a:ext uri="{FF2B5EF4-FFF2-40B4-BE49-F238E27FC236}">
                <a16:creationId xmlns:a16="http://schemas.microsoft.com/office/drawing/2014/main" id="{5CA51D17-7C77-8B49-8423-A7AC69BA68B2}"/>
              </a:ext>
            </a:extLst>
          </p:cNvPr>
          <p:cNvSpPr/>
          <p:nvPr userDrawn="1"/>
        </p:nvSpPr>
        <p:spPr>
          <a:xfrm>
            <a:off x="5410202" y="3486654"/>
            <a:ext cx="6089648" cy="261610"/>
          </a:xfrm>
          <a:prstGeom prst="rect">
            <a:avLst/>
          </a:prstGeom>
          <a:solidFill>
            <a:schemeClr val="accent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30" name="Straight Connector 29">
            <a:extLst>
              <a:ext uri="{FF2B5EF4-FFF2-40B4-BE49-F238E27FC236}">
                <a16:creationId xmlns:a16="http://schemas.microsoft.com/office/drawing/2014/main" id="{4349CBFC-4AE9-D14C-A773-4CA1FC7097C2}"/>
              </a:ext>
            </a:extLst>
          </p:cNvPr>
          <p:cNvCxnSpPr/>
          <p:nvPr userDrawn="1"/>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320550"/>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Market Opportunity">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AD1D600-8D4E-9440-BD68-670F10BFF878}"/>
              </a:ext>
            </a:extLst>
          </p:cNvPr>
          <p:cNvSpPr/>
          <p:nvPr/>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3" name="Content Placeholder 9">
            <a:extLst>
              <a:ext uri="{FF2B5EF4-FFF2-40B4-BE49-F238E27FC236}">
                <a16:creationId xmlns:a16="http://schemas.microsoft.com/office/drawing/2014/main" id="{E5757108-B059-A248-8F1C-8F86A0FEF605}"/>
              </a:ext>
            </a:extLst>
          </p:cNvPr>
          <p:cNvSpPr>
            <a:spLocks noGrp="1"/>
          </p:cNvSpPr>
          <p:nvPr>
            <p:ph sz="quarter" idx="22"/>
          </p:nvPr>
        </p:nvSpPr>
        <p:spPr>
          <a:xfrm>
            <a:off x="679449" y="1418095"/>
            <a:ext cx="5181601" cy="3107412"/>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8" name="Title 4">
            <a:extLst>
              <a:ext uri="{FF2B5EF4-FFF2-40B4-BE49-F238E27FC236}">
                <a16:creationId xmlns:a16="http://schemas.microsoft.com/office/drawing/2014/main" id="{54C80A73-F9E9-4046-8E7E-5EF6EAC211F7}"/>
              </a:ext>
            </a:extLst>
          </p:cNvPr>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21" name="Footer Placeholder 8">
            <a:extLst>
              <a:ext uri="{FF2B5EF4-FFF2-40B4-BE49-F238E27FC236}">
                <a16:creationId xmlns:a16="http://schemas.microsoft.com/office/drawing/2014/main" id="{C3E21816-985A-4842-9B5C-1AE1FD67F93D}"/>
              </a:ext>
            </a:extLst>
          </p:cNvPr>
          <p:cNvSpPr>
            <a:spLocks noGrp="1"/>
          </p:cNvSpPr>
          <p:nvPr>
            <p:ph type="ftr" sz="quarter" idx="15"/>
          </p:nvPr>
        </p:nvSpPr>
        <p:spPr>
          <a:xfrm>
            <a:off x="776896" y="6400801"/>
            <a:ext cx="10957904" cy="457200"/>
          </a:xfrm>
        </p:spPr>
        <p:txBody>
          <a:bodyPr/>
          <a:lstStyle/>
          <a:p>
            <a:r>
              <a:rPr lang="en-US"/>
              <a:t>Silicon Labs Confidential</a:t>
            </a:r>
            <a:endParaRPr lang="en-US" dirty="0"/>
          </a:p>
        </p:txBody>
      </p:sp>
      <p:sp>
        <p:nvSpPr>
          <p:cNvPr id="22" name="Slide Number Placeholder 9">
            <a:extLst>
              <a:ext uri="{FF2B5EF4-FFF2-40B4-BE49-F238E27FC236}">
                <a16:creationId xmlns:a16="http://schemas.microsoft.com/office/drawing/2014/main" id="{60C016E8-485E-4B4C-9B12-494CE681D889}"/>
              </a:ext>
            </a:extLst>
          </p:cNvPr>
          <p:cNvSpPr>
            <a:spLocks noGrp="1"/>
          </p:cNvSpPr>
          <p:nvPr>
            <p:ph type="sldNum" sz="quarter" idx="16"/>
          </p:nvPr>
        </p:nvSpPr>
        <p:spPr>
          <a:xfrm>
            <a:off x="457199" y="6400800"/>
            <a:ext cx="319696" cy="457200"/>
          </a:xfrm>
        </p:spPr>
        <p:txBody>
          <a:bodyPr/>
          <a:lstStyle/>
          <a:p>
            <a:fld id="{29A7BD92-6AE5-CF43-B276-274952F2BFB4}" type="slidenum">
              <a:rPr lang="en-US" smtClean="0"/>
              <a:pPr/>
              <a:t>‹#›</a:t>
            </a:fld>
            <a:endParaRPr lang="en-US" dirty="0"/>
          </a:p>
        </p:txBody>
      </p:sp>
      <p:cxnSp>
        <p:nvCxnSpPr>
          <p:cNvPr id="23" name="Straight Connector 22">
            <a:extLst>
              <a:ext uri="{FF2B5EF4-FFF2-40B4-BE49-F238E27FC236}">
                <a16:creationId xmlns:a16="http://schemas.microsoft.com/office/drawing/2014/main" id="{889DDCA8-8073-7B4D-8A83-8532760E15A0}"/>
              </a:ext>
            </a:extLst>
          </p:cNvPr>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9">
            <a:extLst>
              <a:ext uri="{FF2B5EF4-FFF2-40B4-BE49-F238E27FC236}">
                <a16:creationId xmlns:a16="http://schemas.microsoft.com/office/drawing/2014/main" id="{D3349FF2-9B18-554A-A94D-3C2C9A6FAA25}"/>
              </a:ext>
            </a:extLst>
          </p:cNvPr>
          <p:cNvSpPr>
            <a:spLocks noGrp="1"/>
          </p:cNvSpPr>
          <p:nvPr>
            <p:ph sz="quarter" idx="13"/>
          </p:nvPr>
        </p:nvSpPr>
        <p:spPr>
          <a:xfrm>
            <a:off x="6324600" y="1418095"/>
            <a:ext cx="5175250" cy="3107412"/>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29" name="Text Placeholder 28">
            <a:extLst>
              <a:ext uri="{FF2B5EF4-FFF2-40B4-BE49-F238E27FC236}">
                <a16:creationId xmlns:a16="http://schemas.microsoft.com/office/drawing/2014/main" id="{2440EF58-44DC-F34E-95FC-2EA13B3013F1}"/>
              </a:ext>
            </a:extLst>
          </p:cNvPr>
          <p:cNvSpPr>
            <a:spLocks noGrp="1"/>
          </p:cNvSpPr>
          <p:nvPr>
            <p:ph type="body" sz="quarter" idx="20" hasCustomPrompt="1"/>
          </p:nvPr>
        </p:nvSpPr>
        <p:spPr>
          <a:xfrm>
            <a:off x="679450" y="1108128"/>
            <a:ext cx="5187950" cy="260188"/>
          </a:xfrm>
        </p:spPr>
        <p:txBody>
          <a:bodyPr anchor="ctr">
            <a:noAutofit/>
          </a:bodyPr>
          <a:lstStyle>
            <a:lvl1pPr marL="0" indent="0" algn="ctr">
              <a:buNone/>
              <a:defRPr sz="1200" spc="100" baseline="0"/>
            </a:lvl1pPr>
            <a:lvl2pPr marL="182880" indent="0">
              <a:buNone/>
              <a:defRPr sz="1200"/>
            </a:lvl2pPr>
            <a:lvl3pPr marL="365760" indent="0">
              <a:buNone/>
              <a:defRPr sz="1200"/>
            </a:lvl3pPr>
            <a:lvl4pPr marL="548640" indent="0">
              <a:buNone/>
              <a:defRPr sz="1200"/>
            </a:lvl4pPr>
            <a:lvl5pPr marL="731520" indent="0">
              <a:buNone/>
              <a:defRPr sz="1200"/>
            </a:lvl5pPr>
          </a:lstStyle>
          <a:p>
            <a:pPr lvl="0"/>
            <a:r>
              <a:rPr lang="en-US" dirty="0"/>
              <a:t>EDIT MASTER TEXT STYLES</a:t>
            </a:r>
          </a:p>
        </p:txBody>
      </p:sp>
      <p:sp>
        <p:nvSpPr>
          <p:cNvPr id="30" name="Text Placeholder 28">
            <a:extLst>
              <a:ext uri="{FF2B5EF4-FFF2-40B4-BE49-F238E27FC236}">
                <a16:creationId xmlns:a16="http://schemas.microsoft.com/office/drawing/2014/main" id="{7EEC2D55-F1DE-FA4B-A258-428D3D36C29E}"/>
              </a:ext>
            </a:extLst>
          </p:cNvPr>
          <p:cNvSpPr>
            <a:spLocks noGrp="1"/>
          </p:cNvSpPr>
          <p:nvPr>
            <p:ph type="body" sz="quarter" idx="21" hasCustomPrompt="1"/>
          </p:nvPr>
        </p:nvSpPr>
        <p:spPr>
          <a:xfrm>
            <a:off x="6321424" y="1108128"/>
            <a:ext cx="5178426" cy="260188"/>
          </a:xfrm>
        </p:spPr>
        <p:txBody>
          <a:bodyPr anchor="ctr">
            <a:noAutofit/>
          </a:bodyPr>
          <a:lstStyle>
            <a:lvl1pPr marL="0" indent="0" algn="ctr">
              <a:buNone/>
              <a:defRPr sz="1200" spc="100" baseline="0"/>
            </a:lvl1pPr>
            <a:lvl2pPr marL="182880" indent="0">
              <a:buNone/>
              <a:defRPr sz="1200"/>
            </a:lvl2pPr>
            <a:lvl3pPr marL="365760" indent="0">
              <a:buNone/>
              <a:defRPr sz="1200"/>
            </a:lvl3pPr>
            <a:lvl4pPr marL="548640" indent="0">
              <a:buNone/>
              <a:defRPr sz="1200"/>
            </a:lvl4pPr>
            <a:lvl5pPr marL="731520" indent="0">
              <a:buNone/>
              <a:defRPr sz="1200"/>
            </a:lvl5pPr>
          </a:lstStyle>
          <a:p>
            <a:pPr lvl="0"/>
            <a:r>
              <a:rPr lang="en-US" dirty="0"/>
              <a:t>EDIT MASTER TEXT STYLES</a:t>
            </a:r>
          </a:p>
        </p:txBody>
      </p:sp>
      <p:sp>
        <p:nvSpPr>
          <p:cNvPr id="19" name="Content Placeholder 6">
            <a:extLst>
              <a:ext uri="{FF2B5EF4-FFF2-40B4-BE49-F238E27FC236}">
                <a16:creationId xmlns:a16="http://schemas.microsoft.com/office/drawing/2014/main" id="{5F4CB608-1865-2E47-BF8A-850A58CA77AC}"/>
              </a:ext>
            </a:extLst>
          </p:cNvPr>
          <p:cNvSpPr>
            <a:spLocks noGrp="1"/>
          </p:cNvSpPr>
          <p:nvPr>
            <p:ph sz="quarter" idx="14"/>
          </p:nvPr>
        </p:nvSpPr>
        <p:spPr>
          <a:xfrm>
            <a:off x="679450" y="4719235"/>
            <a:ext cx="5187950" cy="1542080"/>
          </a:xfrm>
        </p:spPr>
        <p:txBody>
          <a:bodyPr anchor="t">
            <a:normAutofit/>
          </a:bodyPr>
          <a:lstStyle>
            <a:lvl1pPr>
              <a:lnSpc>
                <a:spcPct val="90000"/>
              </a:lnSpc>
              <a:defRPr sz="1400"/>
            </a:lvl1pPr>
            <a:lvl2pPr>
              <a:lnSpc>
                <a:spcPct val="90000"/>
              </a:lnSpc>
              <a:defRPr sz="1200"/>
            </a:lvl2pPr>
            <a:lvl3pPr>
              <a:lnSpc>
                <a:spcPct val="90000"/>
              </a:lnSpc>
              <a:defRPr sz="1100"/>
            </a:lvl3pPr>
            <a:lvl4pPr>
              <a:lnSpc>
                <a:spcPct val="90000"/>
              </a:lnSpc>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25" name="Content Placeholder 6">
            <a:extLst>
              <a:ext uri="{FF2B5EF4-FFF2-40B4-BE49-F238E27FC236}">
                <a16:creationId xmlns:a16="http://schemas.microsoft.com/office/drawing/2014/main" id="{264585F3-5B37-E340-BB36-BF899EBE4C86}"/>
              </a:ext>
            </a:extLst>
          </p:cNvPr>
          <p:cNvSpPr>
            <a:spLocks noGrp="1"/>
          </p:cNvSpPr>
          <p:nvPr>
            <p:ph sz="quarter" idx="19"/>
          </p:nvPr>
        </p:nvSpPr>
        <p:spPr>
          <a:xfrm>
            <a:off x="6321425" y="4719235"/>
            <a:ext cx="5187950" cy="1542080"/>
          </a:xfrm>
        </p:spPr>
        <p:txBody>
          <a:bodyPr anchor="t">
            <a:normAutofit/>
          </a:bodyPr>
          <a:lstStyle>
            <a:lvl1pPr>
              <a:lnSpc>
                <a:spcPct val="90000"/>
              </a:lnSpc>
              <a:defRPr sz="1400"/>
            </a:lvl1pPr>
            <a:lvl2pPr>
              <a:lnSpc>
                <a:spcPct val="90000"/>
              </a:lnSpc>
              <a:defRPr sz="1200"/>
            </a:lvl2pPr>
            <a:lvl3pPr>
              <a:lnSpc>
                <a:spcPct val="90000"/>
              </a:lnSpc>
              <a:defRPr sz="1100"/>
            </a:lvl3pPr>
            <a:lvl4pPr>
              <a:lnSpc>
                <a:spcPct val="90000"/>
              </a:lnSpc>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928524871"/>
      </p:ext>
    </p:extLst>
  </p:cSld>
  <p:clrMapOvr>
    <a:masterClrMapping/>
  </p:clrMapOvr>
  <p:transition spd="med">
    <p:wipe dir="r"/>
  </p:transition>
  <p:hf hdr="0" dt="0"/>
  <p:extLst mod="1">
    <p:ext uri="{DCECCB84-F9BA-43D5-87BE-67443E8EF086}">
      <p15:sldGuideLst xmlns:p15="http://schemas.microsoft.com/office/powerpoint/2012/main">
        <p15:guide id="6" orient="horz" pos="3888">
          <p15:clr>
            <a:srgbClr val="FBAE40"/>
          </p15:clr>
        </p15:guide>
        <p15:guide id="7" pos="206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egment Detail">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1B0170-4407-094E-99B7-77A0D4396FB9}"/>
              </a:ext>
            </a:extLst>
          </p:cNvPr>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Picture Placeholder 10">
            <a:extLst>
              <a:ext uri="{FF2B5EF4-FFF2-40B4-BE49-F238E27FC236}">
                <a16:creationId xmlns:a16="http://schemas.microsoft.com/office/drawing/2014/main" id="{BC092A6A-06E3-7048-ABCC-EBDC942DFB04}"/>
              </a:ext>
            </a:extLst>
          </p:cNvPr>
          <p:cNvSpPr>
            <a:spLocks noGrp="1"/>
          </p:cNvSpPr>
          <p:nvPr>
            <p:ph type="pic" sz="quarter" idx="15"/>
          </p:nvPr>
        </p:nvSpPr>
        <p:spPr>
          <a:xfrm>
            <a:off x="457200" y="914400"/>
            <a:ext cx="3995928" cy="5486400"/>
          </a:xfrm>
        </p:spPr>
        <p:txBody>
          <a:bodyPr>
            <a:normAutofit/>
          </a:bodyPr>
          <a:lstStyle>
            <a:lvl1pPr marL="0" indent="0" algn="ctr">
              <a:buNone/>
              <a:defRPr sz="1400"/>
            </a:lvl1pPr>
          </a:lstStyle>
          <a:p>
            <a:r>
              <a:rPr lang="en-US"/>
              <a:t>Click icon to add picture</a:t>
            </a:r>
            <a:endParaRPr lang="en-US" dirty="0"/>
          </a:p>
        </p:txBody>
      </p:sp>
      <p:sp>
        <p:nvSpPr>
          <p:cNvPr id="16" name="Title 2">
            <a:extLst>
              <a:ext uri="{FF2B5EF4-FFF2-40B4-BE49-F238E27FC236}">
                <a16:creationId xmlns:a16="http://schemas.microsoft.com/office/drawing/2014/main" id="{95E313C6-5A93-9046-8797-EC4BBB5A6972}"/>
              </a:ext>
            </a:extLst>
          </p:cNvPr>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13" name="TextBox 12"/>
          <p:cNvSpPr txBox="1"/>
          <p:nvPr/>
        </p:nvSpPr>
        <p:spPr>
          <a:xfrm>
            <a:off x="9855200" y="1375576"/>
            <a:ext cx="1879600" cy="230832"/>
          </a:xfrm>
          <a:prstGeom prst="rect">
            <a:avLst/>
          </a:prstGeom>
          <a:noFill/>
        </p:spPr>
        <p:txBody>
          <a:bodyPr wrap="square" bIns="0" rtlCol="0">
            <a:spAutoFit/>
          </a:bodyPr>
          <a:lstStyle/>
          <a:p>
            <a:pPr algn="ctr"/>
            <a:r>
              <a:rPr lang="en-US" sz="1200" spc="100" dirty="0">
                <a:solidFill>
                  <a:schemeClr val="tx1"/>
                </a:solidFill>
              </a:rPr>
              <a:t>KEY </a:t>
            </a:r>
            <a:r>
              <a:rPr lang="en-US" sz="1200" spc="100" baseline="0" dirty="0">
                <a:solidFill>
                  <a:schemeClr val="tx1"/>
                </a:solidFill>
              </a:rPr>
              <a:t>RELATIONSHIPS</a:t>
            </a:r>
          </a:p>
        </p:txBody>
      </p:sp>
      <p:cxnSp>
        <p:nvCxnSpPr>
          <p:cNvPr id="8" name="Straight Connector 7"/>
          <p:cNvCxnSpPr>
            <a:cxnSpLocks/>
          </p:cNvCxnSpPr>
          <p:nvPr/>
        </p:nvCxnSpPr>
        <p:spPr>
          <a:xfrm>
            <a:off x="4445000" y="1371600"/>
            <a:ext cx="0" cy="45719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a:off x="9857257" y="1451594"/>
            <a:ext cx="0" cy="4492004"/>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697794" y="3863117"/>
            <a:ext cx="4906582" cy="276999"/>
          </a:xfrm>
          <a:prstGeom prst="rect">
            <a:avLst/>
          </a:prstGeom>
        </p:spPr>
        <p:txBody>
          <a:bodyPr wrap="square" lIns="91440" rIns="91440">
            <a:spAutoFit/>
          </a:bodyPr>
          <a:lstStyle/>
          <a:p>
            <a:r>
              <a:rPr lang="en-US" sz="1200" b="0" spc="100" dirty="0">
                <a:solidFill>
                  <a:schemeClr val="tx1"/>
                </a:solidFill>
              </a:rPr>
              <a:t>PROVIDING</a:t>
            </a:r>
            <a:r>
              <a:rPr lang="en-US" sz="1200" b="0" spc="100" baseline="0" dirty="0">
                <a:solidFill>
                  <a:schemeClr val="tx1"/>
                </a:solidFill>
              </a:rPr>
              <a:t> VALUE TO OUR CUSTOMERS</a:t>
            </a:r>
            <a:endParaRPr lang="en-US" sz="1200" b="0" spc="100" dirty="0">
              <a:solidFill>
                <a:schemeClr val="tx1"/>
              </a:solidFill>
            </a:endParaRPr>
          </a:p>
        </p:txBody>
      </p:sp>
      <p:sp>
        <p:nvSpPr>
          <p:cNvPr id="21" name="Text Placeholder 20"/>
          <p:cNvSpPr>
            <a:spLocks noGrp="1"/>
          </p:cNvSpPr>
          <p:nvPr>
            <p:ph type="body" sz="quarter" idx="11" hasCustomPrompt="1"/>
          </p:nvPr>
        </p:nvSpPr>
        <p:spPr>
          <a:xfrm>
            <a:off x="4697793" y="4267199"/>
            <a:ext cx="4906582" cy="1676399"/>
          </a:xfrm>
        </p:spPr>
        <p:txBody>
          <a:bodyPr lIns="91440" rIns="91440">
            <a:noAutofit/>
          </a:bodyPr>
          <a:lstStyle>
            <a:lvl1pPr marL="171450" indent="-171450">
              <a:buClr>
                <a:schemeClr val="tx2"/>
              </a:buClr>
              <a:buFont typeface="Wingdings" charset="2"/>
              <a:buChar char="§"/>
              <a:defRPr sz="1200">
                <a:solidFill>
                  <a:schemeClr val="tx1"/>
                </a:solidFill>
              </a:defRPr>
            </a:lvl1pPr>
            <a:lvl2pPr marL="182880">
              <a:defRPr sz="1100"/>
            </a:lvl2pPr>
            <a:lvl3pPr>
              <a:defRPr sz="1050"/>
            </a:lvl3pPr>
            <a:lvl4pPr>
              <a:defRPr sz="1000"/>
            </a:lvl4pPr>
            <a:lvl5pPr>
              <a:defRPr sz="1000"/>
            </a:lvl5pPr>
          </a:lstStyle>
          <a:p>
            <a:pPr lvl="0"/>
            <a:r>
              <a:rPr lang="en-US" dirty="0"/>
              <a:t>Edit Master text styles</a:t>
            </a:r>
          </a:p>
        </p:txBody>
      </p:sp>
      <p:sp>
        <p:nvSpPr>
          <p:cNvPr id="43" name="TextBox 42"/>
          <p:cNvSpPr txBox="1"/>
          <p:nvPr/>
        </p:nvSpPr>
        <p:spPr>
          <a:xfrm>
            <a:off x="4697792" y="1371600"/>
            <a:ext cx="4906583" cy="230832"/>
          </a:xfrm>
          <a:prstGeom prst="rect">
            <a:avLst/>
          </a:prstGeom>
          <a:noFill/>
        </p:spPr>
        <p:txBody>
          <a:bodyPr wrap="square" bIns="0" rtlCol="0">
            <a:spAutoFit/>
          </a:bodyPr>
          <a:lstStyle/>
          <a:p>
            <a:pPr algn="ctr"/>
            <a:r>
              <a:rPr lang="en-US" sz="1200" spc="100" baseline="0" dirty="0">
                <a:solidFill>
                  <a:schemeClr val="tx1"/>
                </a:solidFill>
              </a:rPr>
              <a:t>APPLICATIONS</a:t>
            </a:r>
          </a:p>
        </p:txBody>
      </p:sp>
      <p:cxnSp>
        <p:nvCxnSpPr>
          <p:cNvPr id="60" name="Straight Connector 59"/>
          <p:cNvCxnSpPr>
            <a:cxnSpLocks/>
          </p:cNvCxnSpPr>
          <p:nvPr/>
        </p:nvCxnSpPr>
        <p:spPr>
          <a:xfrm flipH="1">
            <a:off x="4697793" y="3657600"/>
            <a:ext cx="4906582" cy="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015C70AF-A211-824D-B8F1-176B5B6C15F6}"/>
              </a:ext>
            </a:extLst>
          </p:cNvPr>
          <p:cNvSpPr>
            <a:spLocks noGrp="1"/>
          </p:cNvSpPr>
          <p:nvPr>
            <p:ph type="ftr" sz="quarter" idx="12"/>
          </p:nvPr>
        </p:nvSpPr>
        <p:spPr/>
        <p:txBody>
          <a:bodyPr/>
          <a:lstStyle/>
          <a:p>
            <a:r>
              <a:rPr lang="en-US"/>
              <a:t>Silicon Labs Confidential</a:t>
            </a:r>
            <a:endParaRPr lang="en-US" dirty="0"/>
          </a:p>
        </p:txBody>
      </p:sp>
      <p:sp>
        <p:nvSpPr>
          <p:cNvPr id="5" name="Slide Number Placeholder 4">
            <a:extLst>
              <a:ext uri="{FF2B5EF4-FFF2-40B4-BE49-F238E27FC236}">
                <a16:creationId xmlns:a16="http://schemas.microsoft.com/office/drawing/2014/main" id="{97C955AE-BE48-0440-B947-4DA51A461EAE}"/>
              </a:ext>
            </a:extLst>
          </p:cNvPr>
          <p:cNvSpPr>
            <a:spLocks noGrp="1"/>
          </p:cNvSpPr>
          <p:nvPr>
            <p:ph type="sldNum" sz="quarter" idx="13"/>
          </p:nvPr>
        </p:nvSpPr>
        <p:spPr>
          <a:xfrm>
            <a:off x="457199" y="6400800"/>
            <a:ext cx="319696" cy="457200"/>
          </a:xfrm>
        </p:spPr>
        <p:txBody>
          <a:bodyPr/>
          <a:lstStyle/>
          <a:p>
            <a:fld id="{29A7BD92-6AE5-CF43-B276-274952F2BFB4}" type="slidenum">
              <a:rPr lang="en-US" smtClean="0"/>
              <a:pPr/>
              <a:t>‹#›</a:t>
            </a:fld>
            <a:endParaRPr lang="en-US" dirty="0"/>
          </a:p>
        </p:txBody>
      </p:sp>
      <p:sp>
        <p:nvSpPr>
          <p:cNvPr id="22" name="Content Placeholder 6">
            <a:extLst>
              <a:ext uri="{FF2B5EF4-FFF2-40B4-BE49-F238E27FC236}">
                <a16:creationId xmlns:a16="http://schemas.microsoft.com/office/drawing/2014/main" id="{C756EB6F-E11E-FA46-B313-A7C435FE3D61}"/>
              </a:ext>
            </a:extLst>
          </p:cNvPr>
          <p:cNvSpPr>
            <a:spLocks noGrp="1"/>
          </p:cNvSpPr>
          <p:nvPr>
            <p:ph sz="quarter" idx="14"/>
          </p:nvPr>
        </p:nvSpPr>
        <p:spPr>
          <a:xfrm>
            <a:off x="679451" y="1371600"/>
            <a:ext cx="3512668" cy="45719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1928701"/>
      </p:ext>
    </p:extLst>
  </p:cSld>
  <p:clrMapOvr>
    <a:masterClrMapping/>
  </p:clrMapOvr>
  <p:transition spd="med">
    <p:wipe dir="r"/>
  </p:transition>
  <p:hf hdr="0" dt="0"/>
  <p:extLst mod="1">
    <p:ext uri="{DCECCB84-F9BA-43D5-87BE-67443E8EF086}">
      <p15:sldGuideLst xmlns:p15="http://schemas.microsoft.com/office/powerpoint/2012/main">
        <p15:guide id="4" pos="5138">
          <p15:clr>
            <a:srgbClr val="FBAE40"/>
          </p15:clr>
        </p15:guide>
        <p15:guide id="5" pos="6208">
          <p15:clr>
            <a:srgbClr val="FBAE40"/>
          </p15:clr>
        </p15:guide>
        <p15:guide id="6" orient="horz" pos="1351">
          <p15:clr>
            <a:srgbClr val="FBAE40"/>
          </p15:clr>
        </p15:guide>
        <p15:guide id="7" pos="2952">
          <p15:clr>
            <a:srgbClr val="FBAE40"/>
          </p15:clr>
        </p15:guide>
        <p15:guide id="8" pos="6050">
          <p15:clr>
            <a:srgbClr val="FBAE40"/>
          </p15:clr>
        </p15:guide>
        <p15:guide id="9" pos="6792">
          <p15:clr>
            <a:srgbClr val="FBAE40"/>
          </p15:clr>
        </p15:guide>
        <p15:guide id="10" pos="4045">
          <p15:clr>
            <a:srgbClr val="FBAE40"/>
          </p15:clr>
        </p15:guide>
        <p15:guide id="11" orient="horz" pos="1761">
          <p15:clr>
            <a:srgbClr val="FBAE40"/>
          </p15:clr>
        </p15:guide>
        <p15:guide id="12" pos="1824">
          <p15:clr>
            <a:srgbClr val="FBAE40"/>
          </p15:clr>
        </p15:guide>
        <p15:guide id="13" orient="horz" pos="100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1_light-divider">
    <p:bg>
      <p:bgPr>
        <a:solidFill>
          <a:schemeClr val="bg1"/>
        </a:solidFill>
        <a:effectLst/>
      </p:bgPr>
    </p:bg>
    <p:spTree>
      <p:nvGrpSpPr>
        <p:cNvPr id="1" name=""/>
        <p:cNvGrpSpPr/>
        <p:nvPr/>
      </p:nvGrpSpPr>
      <p:grpSpPr>
        <a:xfrm>
          <a:off x="0" y="0"/>
          <a:ext cx="0" cy="0"/>
          <a:chOff x="0" y="0"/>
          <a:chExt cx="0" cy="0"/>
        </a:xfrm>
      </p:grpSpPr>
      <p:sp>
        <p:nvSpPr>
          <p:cNvPr id="24" name="Rectangle 3"/>
          <p:cNvSpPr>
            <a:spLocks noGrp="1" noChangeArrowheads="1"/>
          </p:cNvSpPr>
          <p:nvPr>
            <p:ph type="subTitle" idx="1" hasCustomPrompt="1"/>
          </p:nvPr>
        </p:nvSpPr>
        <p:spPr>
          <a:xfrm>
            <a:off x="457200" y="3546700"/>
            <a:ext cx="11277600" cy="389337"/>
          </a:xfrm>
          <a:ln>
            <a:noFill/>
          </a:ln>
        </p:spPr>
        <p:txBody>
          <a:bodyPr wrap="square" lIns="91440" tIns="91440" rIns="91440" bIns="91440" anchor="t" anchorCtr="0">
            <a:spAutoFit/>
          </a:bodyPr>
          <a:lstStyle>
            <a:lvl1pPr marL="0" indent="0" algn="l">
              <a:buFont typeface="Symbol" pitchFamily="18" charset="2"/>
              <a:buNone/>
              <a:tabLst>
                <a:tab pos="11085236" algn="r"/>
              </a:tabLst>
              <a:defRPr sz="1400" b="0" cap="all" spc="300" baseline="0">
                <a:solidFill>
                  <a:schemeClr val="tx1"/>
                </a:solidFill>
                <a:latin typeface="+mn-lt"/>
              </a:defRPr>
            </a:lvl1pPr>
          </a:lstStyle>
          <a:p>
            <a:r>
              <a:rPr lang="en-US" dirty="0"/>
              <a:t>CLICK TO ENTER PRESENTER | DD MONTH 2017</a:t>
            </a:r>
          </a:p>
        </p:txBody>
      </p:sp>
      <p:sp>
        <p:nvSpPr>
          <p:cNvPr id="25" name="Text Placeholder 21"/>
          <p:cNvSpPr>
            <a:spLocks noGrp="1"/>
          </p:cNvSpPr>
          <p:nvPr>
            <p:ph type="body" sz="quarter" idx="10"/>
          </p:nvPr>
        </p:nvSpPr>
        <p:spPr>
          <a:xfrm>
            <a:off x="457200" y="3008313"/>
            <a:ext cx="11277600" cy="538162"/>
          </a:xfrm>
        </p:spPr>
        <p:txBody>
          <a:bodyPr anchor="b">
            <a:spAutoFit/>
          </a:bodyPr>
          <a:lstStyle>
            <a:lvl1pPr marL="0" indent="0" algn="l" defTabSz="914377" rtl="0" eaLnBrk="1" latinLnBrk="0" hangingPunct="1">
              <a:lnSpc>
                <a:spcPct val="90000"/>
              </a:lnSpc>
              <a:spcBef>
                <a:spcPct val="0"/>
              </a:spcBef>
              <a:buNone/>
              <a:tabLst>
                <a:tab pos="3078163" algn="l"/>
              </a:tabLst>
              <a:defRPr lang="en-US" sz="3200" b="0" kern="1200" spc="-50" baseline="0" dirty="0" smtClean="0">
                <a:solidFill>
                  <a:schemeClr val="tx2"/>
                </a:solidFill>
                <a:latin typeface="+mj-lt"/>
                <a:ea typeface="+mj-ea"/>
                <a:cs typeface="+mj-cs"/>
              </a:defRPr>
            </a:lvl1pPr>
          </a:lstStyle>
          <a:p>
            <a:pPr lvl="0"/>
            <a:r>
              <a:rPr lang="en-US"/>
              <a:t>Edit Master text styles</a:t>
            </a:r>
          </a:p>
        </p:txBody>
      </p:sp>
      <p:pic>
        <p:nvPicPr>
          <p:cNvPr id="10" name="Picture 9">
            <a:extLst>
              <a:ext uri="{FF2B5EF4-FFF2-40B4-BE49-F238E27FC236}">
                <a16:creationId xmlns:a16="http://schemas.microsoft.com/office/drawing/2014/main" id="{0E7D3AC9-6FAA-7A43-9C03-76E90A3335A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5" name="Picture 4">
            <a:extLst>
              <a:ext uri="{FF2B5EF4-FFF2-40B4-BE49-F238E27FC236}">
                <a16:creationId xmlns:a16="http://schemas.microsoft.com/office/drawing/2014/main" id="{4BE419D7-7932-1F48-8A12-915AE99CA93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6" name="Picture 5">
            <a:extLst>
              <a:ext uri="{FF2B5EF4-FFF2-40B4-BE49-F238E27FC236}">
                <a16:creationId xmlns:a16="http://schemas.microsoft.com/office/drawing/2014/main" id="{970ADDB2-7B42-8941-92B0-0DF7C000BC0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Tree>
    <p:extLst>
      <p:ext uri="{BB962C8B-B14F-4D97-AF65-F5344CB8AC3E}">
        <p14:creationId xmlns:p14="http://schemas.microsoft.com/office/powerpoint/2010/main" val="496823173"/>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ual-content">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6324600" y="1371600"/>
            <a:ext cx="5175250" cy="4572000"/>
          </a:xfrm>
        </p:spPr>
        <p:txBody>
          <a:bodyPr anchor="t">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12" name="Content Placeholder 6"/>
          <p:cNvSpPr>
            <a:spLocks noGrp="1"/>
          </p:cNvSpPr>
          <p:nvPr>
            <p:ph sz="quarter" idx="14"/>
          </p:nvPr>
        </p:nvSpPr>
        <p:spPr>
          <a:xfrm>
            <a:off x="679450" y="1371600"/>
            <a:ext cx="5187950" cy="4572000"/>
          </a:xfrm>
        </p:spPr>
        <p:txBody>
          <a:bodyPr anchor="t">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Footer Placeholder 8"/>
          <p:cNvSpPr>
            <a:spLocks noGrp="1"/>
          </p:cNvSpPr>
          <p:nvPr>
            <p:ph type="ftr" sz="quarter" idx="15"/>
          </p:nvPr>
        </p:nvSpPr>
        <p:spPr/>
        <p:txBody>
          <a:bodyPr/>
          <a:lstStyle/>
          <a:p>
            <a:r>
              <a:rPr lang="en-US"/>
              <a:t>Silicon Labs Confidential</a:t>
            </a:r>
            <a:endParaRPr lang="en-US" dirty="0"/>
          </a:p>
        </p:txBody>
      </p:sp>
      <p:sp>
        <p:nvSpPr>
          <p:cNvPr id="10" name="Slide Number Placeholder 9"/>
          <p:cNvSpPr>
            <a:spLocks noGrp="1"/>
          </p:cNvSpPr>
          <p:nvPr>
            <p:ph type="sldNum" sz="quarter" idx="16"/>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131053998"/>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riple-content">
    <p:bg>
      <p:bgPr>
        <a:solidFill>
          <a:schemeClr val="bg2"/>
        </a:solidFill>
        <a:effectLst/>
      </p:bgPr>
    </p:bg>
    <p:spTree>
      <p:nvGrpSpPr>
        <p:cNvPr id="1" name=""/>
        <p:cNvGrpSpPr/>
        <p:nvPr/>
      </p:nvGrpSpPr>
      <p:grpSpPr>
        <a:xfrm>
          <a:off x="0" y="0"/>
          <a:ext cx="0" cy="0"/>
          <a:chOff x="0" y="0"/>
          <a:chExt cx="0" cy="0"/>
        </a:xfrm>
      </p:grpSpPr>
      <p:sp>
        <p:nvSpPr>
          <p:cNvPr id="12" name="Rectangle 11"/>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0" name="Content Placeholder 9"/>
          <p:cNvSpPr>
            <a:spLocks noGrp="1"/>
          </p:cNvSpPr>
          <p:nvPr>
            <p:ph sz="quarter" idx="12"/>
          </p:nvPr>
        </p:nvSpPr>
        <p:spPr>
          <a:xfrm>
            <a:off x="6324600" y="1143002"/>
            <a:ext cx="5175250" cy="5029198"/>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1" name="Content Placeholder 9"/>
          <p:cNvSpPr>
            <a:spLocks noGrp="1"/>
          </p:cNvSpPr>
          <p:nvPr>
            <p:ph sz="quarter" idx="13"/>
          </p:nvPr>
        </p:nvSpPr>
        <p:spPr>
          <a:xfrm>
            <a:off x="679450" y="1143002"/>
            <a:ext cx="5187950"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Content Placeholder 9"/>
          <p:cNvSpPr>
            <a:spLocks noGrp="1"/>
          </p:cNvSpPr>
          <p:nvPr>
            <p:ph sz="quarter" idx="16"/>
          </p:nvPr>
        </p:nvSpPr>
        <p:spPr>
          <a:xfrm>
            <a:off x="679450" y="4000501"/>
            <a:ext cx="5187950" cy="2171700"/>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cxnSp>
        <p:nvCxnSpPr>
          <p:cNvPr id="6" name="Straight Connector 5"/>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Title 4"/>
          <p:cNvSpPr>
            <a:spLocks noGrp="1"/>
          </p:cNvSpPr>
          <p:nvPr>
            <p:ph type="title"/>
          </p:nvPr>
        </p:nvSpPr>
        <p:spPr/>
        <p:txBody>
          <a:bodyPr/>
          <a:lstStyle/>
          <a:p>
            <a:r>
              <a:rPr lang="en-US"/>
              <a:t>Click to edit Master title style</a:t>
            </a:r>
          </a:p>
        </p:txBody>
      </p:sp>
      <p:sp>
        <p:nvSpPr>
          <p:cNvPr id="7" name="Footer Placeholder 6"/>
          <p:cNvSpPr>
            <a:spLocks noGrp="1"/>
          </p:cNvSpPr>
          <p:nvPr>
            <p:ph type="ftr" sz="quarter" idx="17"/>
          </p:nvPr>
        </p:nvSpPr>
        <p:spPr/>
        <p:txBody>
          <a:bodyPr/>
          <a:lstStyle/>
          <a:p>
            <a:r>
              <a:rPr lang="en-US"/>
              <a:t>Silicon Labs Confidential</a:t>
            </a:r>
            <a:endParaRPr lang="en-US" dirty="0"/>
          </a:p>
        </p:txBody>
      </p:sp>
      <p:sp>
        <p:nvSpPr>
          <p:cNvPr id="9" name="Slide Number Placeholder 8"/>
          <p:cNvSpPr>
            <a:spLocks noGrp="1"/>
          </p:cNvSpPr>
          <p:nvPr>
            <p:ph type="sldNum" sz="quarter" idx="18"/>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634275540"/>
      </p:ext>
    </p:extLst>
  </p:cSld>
  <p:clrMapOvr>
    <a:masterClrMapping/>
  </p:clrMapOvr>
  <p:transition spd="med">
    <p:wipe/>
  </p:transition>
  <p:extLst mod="1">
    <p:ext uri="{DCECCB84-F9BA-43D5-87BE-67443E8EF086}">
      <p15:sldGuideLst xmlns:p15="http://schemas.microsoft.com/office/powerpoint/2012/main">
        <p15:guide id="1" orient="horz" pos="24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ad-content">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cxnSp>
        <p:nvCxnSpPr>
          <p:cNvPr id="15" name="Straight Connector 14"/>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a:t>Click to edit Master title style</a:t>
            </a:r>
            <a:endParaRPr lang="en-US" dirty="0"/>
          </a:p>
        </p:txBody>
      </p:sp>
      <p:sp>
        <p:nvSpPr>
          <p:cNvPr id="11" name="Content Placeholder 9"/>
          <p:cNvSpPr>
            <a:spLocks noGrp="1"/>
          </p:cNvSpPr>
          <p:nvPr>
            <p:ph sz="quarter" idx="13"/>
          </p:nvPr>
        </p:nvSpPr>
        <p:spPr>
          <a:xfrm>
            <a:off x="6324600" y="1143002"/>
            <a:ext cx="5175250"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Content Placeholder 9"/>
          <p:cNvSpPr>
            <a:spLocks noGrp="1"/>
          </p:cNvSpPr>
          <p:nvPr>
            <p:ph sz="quarter" idx="16"/>
          </p:nvPr>
        </p:nvSpPr>
        <p:spPr>
          <a:xfrm>
            <a:off x="6324600" y="4000499"/>
            <a:ext cx="5175250" cy="2171701"/>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Content Placeholder 9"/>
          <p:cNvSpPr>
            <a:spLocks noGrp="1"/>
          </p:cNvSpPr>
          <p:nvPr>
            <p:ph sz="quarter" idx="17"/>
          </p:nvPr>
        </p:nvSpPr>
        <p:spPr>
          <a:xfrm>
            <a:off x="679450" y="1143002"/>
            <a:ext cx="5187951"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2" name="Content Placeholder 9"/>
          <p:cNvSpPr>
            <a:spLocks noGrp="1"/>
          </p:cNvSpPr>
          <p:nvPr>
            <p:ph sz="quarter" idx="18"/>
          </p:nvPr>
        </p:nvSpPr>
        <p:spPr>
          <a:xfrm>
            <a:off x="679450" y="4000501"/>
            <a:ext cx="5181600" cy="2171700"/>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Footer Placeholder 4"/>
          <p:cNvSpPr>
            <a:spLocks noGrp="1"/>
          </p:cNvSpPr>
          <p:nvPr>
            <p:ph type="ftr" sz="quarter" idx="19"/>
          </p:nvPr>
        </p:nvSpPr>
        <p:spPr/>
        <p:txBody>
          <a:bodyPr/>
          <a:lstStyle/>
          <a:p>
            <a:r>
              <a:rPr lang="en-US"/>
              <a:t>Silicon Labs Confidential</a:t>
            </a:r>
            <a:endParaRPr lang="en-US" dirty="0"/>
          </a:p>
        </p:txBody>
      </p:sp>
      <p:sp>
        <p:nvSpPr>
          <p:cNvPr id="6" name="Slide Number Placeholder 5"/>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108891576"/>
      </p:ext>
    </p:extLst>
  </p:cSld>
  <p:clrMapOvr>
    <a:masterClrMapping/>
  </p:clrMapOvr>
  <p:transition spd="med">
    <p:wipe/>
  </p:transition>
  <p:extLst mod="1">
    <p:ext uri="{DCECCB84-F9BA-43D5-87BE-67443E8EF086}">
      <p15:sldGuideLst xmlns:p15="http://schemas.microsoft.com/office/powerpoint/2012/main">
        <p15:guide id="1" orient="horz" pos="2448">
          <p15:clr>
            <a:srgbClr val="FBAE40"/>
          </p15:clr>
        </p15:guide>
        <p15:guide id="2" pos="3770">
          <p15:clr>
            <a:srgbClr val="FBAE40"/>
          </p15:clr>
        </p15:guide>
        <p15:guide id="3" pos="390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ual-content-horizontal">
    <p:bg>
      <p:bgPr>
        <a:solidFill>
          <a:schemeClr val="bg2"/>
        </a:solidFill>
        <a:effectLst/>
      </p:bgPr>
    </p:bg>
    <p:spTree>
      <p:nvGrpSpPr>
        <p:cNvPr id="1" name=""/>
        <p:cNvGrpSpPr/>
        <p:nvPr/>
      </p:nvGrpSpPr>
      <p:grpSpPr>
        <a:xfrm>
          <a:off x="0" y="0"/>
          <a:ext cx="0" cy="0"/>
          <a:chOff x="0" y="0"/>
          <a:chExt cx="0" cy="0"/>
        </a:xfrm>
      </p:grpSpPr>
      <p:sp>
        <p:nvSpPr>
          <p:cNvPr id="12" name="Rectangle 11"/>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 name="Title 2"/>
          <p:cNvSpPr>
            <a:spLocks noGrp="1"/>
          </p:cNvSpPr>
          <p:nvPr>
            <p:ph type="title"/>
          </p:nvPr>
        </p:nvSpPr>
        <p:spPr/>
        <p:txBody>
          <a:bodyPr/>
          <a:lstStyle/>
          <a:p>
            <a:r>
              <a:rPr lang="en-US"/>
              <a:t>Click to edit Master title style</a:t>
            </a:r>
            <a:endParaRPr lang="en-US" dirty="0"/>
          </a:p>
        </p:txBody>
      </p:sp>
      <p:sp>
        <p:nvSpPr>
          <p:cNvPr id="5" name="Content Placeholder 2"/>
          <p:cNvSpPr>
            <a:spLocks noGrp="1"/>
          </p:cNvSpPr>
          <p:nvPr>
            <p:ph idx="10"/>
          </p:nvPr>
        </p:nvSpPr>
        <p:spPr>
          <a:xfrm>
            <a:off x="685799" y="1143000"/>
            <a:ext cx="10820401" cy="32004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Content Placeholder 2"/>
          <p:cNvSpPr>
            <a:spLocks noGrp="1"/>
          </p:cNvSpPr>
          <p:nvPr>
            <p:ph idx="13"/>
          </p:nvPr>
        </p:nvSpPr>
        <p:spPr>
          <a:xfrm>
            <a:off x="685799" y="4572001"/>
            <a:ext cx="10820401" cy="16002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Footer Placeholder 6"/>
          <p:cNvSpPr>
            <a:spLocks noGrp="1"/>
          </p:cNvSpPr>
          <p:nvPr>
            <p:ph type="ftr" sz="quarter" idx="14"/>
          </p:nvPr>
        </p:nvSpPr>
        <p:spPr/>
        <p:txBody>
          <a:bodyPr/>
          <a:lstStyle/>
          <a:p>
            <a:r>
              <a:rPr lang="en-US"/>
              <a:t>Silicon Labs Confidential</a:t>
            </a:r>
            <a:endParaRPr lang="en-US" dirty="0"/>
          </a:p>
        </p:txBody>
      </p:sp>
      <p:sp>
        <p:nvSpPr>
          <p:cNvPr id="8" name="Slide Number Placeholder 7"/>
          <p:cNvSpPr>
            <a:spLocks noGrp="1"/>
          </p:cNvSpPr>
          <p:nvPr>
            <p:ph type="sldNum" sz="quarter" idx="15"/>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143313019"/>
      </p:ext>
    </p:extLst>
  </p:cSld>
  <p:clrMapOvr>
    <a:masterClrMapping/>
  </p:clrMapOvr>
  <p:transition spd="med">
    <p:wipe/>
  </p:transition>
  <p:extLst mod="1">
    <p:ext uri="{DCECCB84-F9BA-43D5-87BE-67443E8EF086}">
      <p15:sldGuideLst xmlns:p15="http://schemas.microsoft.com/office/powerpoint/2012/main">
        <p15:guide id="1" pos="3808">
          <p15:clr>
            <a:srgbClr val="FBAE40"/>
          </p15:clr>
        </p15:guide>
        <p15:guide id="2" pos="3876">
          <p15:clr>
            <a:srgbClr val="FBAE40"/>
          </p15:clr>
        </p15:guide>
        <p15:guide id="3" orient="horz" pos="2880">
          <p15:clr>
            <a:srgbClr val="FBAE40"/>
          </p15:clr>
        </p15:guide>
        <p15:guide id="4" orient="horz" pos="2736">
          <p15:clr>
            <a:srgbClr val="FBAE40"/>
          </p15:clr>
        </p15:guide>
        <p15:guide id="5" orient="horz" pos="720">
          <p15:clr>
            <a:srgbClr val="FBAE40"/>
          </p15:clr>
        </p15:guide>
        <p15:guide id="6"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ingle-content-pictur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7"/>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 name="Title 4"/>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10" name="Picture Placeholder 5"/>
          <p:cNvSpPr>
            <a:spLocks noGrp="1"/>
          </p:cNvSpPr>
          <p:nvPr>
            <p:ph type="pic" sz="quarter" idx="15"/>
          </p:nvPr>
        </p:nvSpPr>
        <p:spPr>
          <a:xfrm>
            <a:off x="460484" y="914400"/>
            <a:ext cx="6549916" cy="5486400"/>
          </a:xfrm>
          <a:ln>
            <a:noFill/>
          </a:ln>
        </p:spPr>
        <p:txBody>
          <a:bodyPr tIns="1371600">
            <a:normAutofit/>
          </a:bodyPr>
          <a:lstStyle>
            <a:lvl1pPr marL="0" indent="0" algn="ctr">
              <a:buNone/>
              <a:defRPr sz="1400"/>
            </a:lvl1pPr>
          </a:lstStyle>
          <a:p>
            <a:r>
              <a:rPr lang="en-US"/>
              <a:t>Click icon to add picture</a:t>
            </a:r>
            <a:endParaRPr lang="en-US" dirty="0"/>
          </a:p>
        </p:txBody>
      </p:sp>
      <p:sp>
        <p:nvSpPr>
          <p:cNvPr id="11" name="Content Placeholder 6"/>
          <p:cNvSpPr>
            <a:spLocks noGrp="1"/>
          </p:cNvSpPr>
          <p:nvPr>
            <p:ph sz="quarter" idx="13"/>
          </p:nvPr>
        </p:nvSpPr>
        <p:spPr>
          <a:xfrm>
            <a:off x="7239000" y="1143000"/>
            <a:ext cx="4267200" cy="5029200"/>
          </a:xfrm>
        </p:spPr>
        <p:txBody>
          <a:bodyPr lIns="0" rIns="0" anchor="ctr">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6"/>
          </p:nvPr>
        </p:nvSpPr>
        <p:spPr/>
        <p:txBody>
          <a:bodyPr/>
          <a:lstStyle/>
          <a:p>
            <a:r>
              <a:rPr lang="en-US"/>
              <a:t>Silicon Labs Confidential</a:t>
            </a:r>
            <a:endParaRPr lang="en-US" dirty="0"/>
          </a:p>
        </p:txBody>
      </p:sp>
      <p:sp>
        <p:nvSpPr>
          <p:cNvPr id="7" name="Slide Number Placeholder 6"/>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256834189"/>
      </p:ext>
    </p:extLst>
  </p:cSld>
  <p:clrMapOvr>
    <a:masterClrMapping/>
  </p:clrMapOvr>
  <p:transition spd="med">
    <p:wipe/>
  </p:transition>
  <p:extLst mod="1">
    <p:ext uri="{DCECCB84-F9BA-43D5-87BE-67443E8EF086}">
      <p15:sldGuideLst xmlns:p15="http://schemas.microsoft.com/office/powerpoint/2012/main">
        <p15:guide id="1" pos="4416">
          <p15:clr>
            <a:srgbClr val="FBAE40"/>
          </p15:clr>
        </p15:guide>
        <p15:guide id="2" pos="45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ingle-content-picture-blu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Rectangle 1"/>
          <p:cNvSpPr/>
          <p:nvPr/>
        </p:nvSpPr>
        <p:spPr>
          <a:xfrm>
            <a:off x="7010400" y="914397"/>
            <a:ext cx="4724400" cy="54863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9" name="Picture Placeholder 5"/>
          <p:cNvSpPr>
            <a:spLocks noGrp="1"/>
          </p:cNvSpPr>
          <p:nvPr>
            <p:ph type="pic" sz="quarter" idx="15"/>
          </p:nvPr>
        </p:nvSpPr>
        <p:spPr>
          <a:xfrm>
            <a:off x="460483" y="914400"/>
            <a:ext cx="6549917" cy="5486400"/>
          </a:xfrm>
          <a:ln>
            <a:noFill/>
          </a:ln>
        </p:spPr>
        <p:txBody>
          <a:bodyPr tIns="1371600">
            <a:normAutofit/>
          </a:bodyPr>
          <a:lstStyle>
            <a:lvl1pPr marL="0" indent="0" algn="ctr">
              <a:buNone/>
              <a:defRPr sz="1400"/>
            </a:lvl1pPr>
          </a:lstStyle>
          <a:p>
            <a:r>
              <a:rPr lang="en-US"/>
              <a:t>Click icon to add picture</a:t>
            </a:r>
            <a:endParaRPr lang="en-US" dirty="0"/>
          </a:p>
        </p:txBody>
      </p:sp>
      <p:sp>
        <p:nvSpPr>
          <p:cNvPr id="14" name="Content Placeholder 6"/>
          <p:cNvSpPr>
            <a:spLocks noGrp="1"/>
          </p:cNvSpPr>
          <p:nvPr>
            <p:ph sz="quarter" idx="13"/>
          </p:nvPr>
        </p:nvSpPr>
        <p:spPr>
          <a:xfrm>
            <a:off x="7239000" y="914398"/>
            <a:ext cx="4267200" cy="5486406"/>
          </a:xfrm>
        </p:spPr>
        <p:txBody>
          <a:bodyPr lIns="0" rIns="0" anchor="ctr">
            <a:normAutofit/>
          </a:bodyPr>
          <a:lstStyle>
            <a:lvl1pPr>
              <a:buClr>
                <a:schemeClr val="bg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100">
                <a:solidFill>
                  <a:schemeClr val="bg1"/>
                </a:solidFill>
              </a:defRPr>
            </a:lvl4pPr>
            <a:lvl5pPr>
              <a:buClr>
                <a:schemeClr val="bg1"/>
              </a:buClr>
              <a:defRPr sz="10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Footer Placeholder 5"/>
          <p:cNvSpPr>
            <a:spLocks noGrp="1"/>
          </p:cNvSpPr>
          <p:nvPr>
            <p:ph type="ftr" sz="quarter" idx="16"/>
          </p:nvPr>
        </p:nvSpPr>
        <p:spPr/>
        <p:txBody>
          <a:bodyPr/>
          <a:lstStyle/>
          <a:p>
            <a:r>
              <a:rPr lang="en-US"/>
              <a:t>Silicon Labs Confidential</a:t>
            </a:r>
            <a:endParaRPr lang="en-US" dirty="0"/>
          </a:p>
        </p:txBody>
      </p:sp>
      <p:sp>
        <p:nvSpPr>
          <p:cNvPr id="8" name="Slide Number Placeholder 7"/>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360022600"/>
      </p:ext>
    </p:extLst>
  </p:cSld>
  <p:clrMapOvr>
    <a:masterClrMapping/>
  </p:clrMapOvr>
  <p:transition spd="med">
    <p:wipe/>
  </p:transition>
  <p:extLst mod="1">
    <p:ext uri="{DCECCB84-F9BA-43D5-87BE-67443E8EF086}">
      <p15:sldGuideLst xmlns:p15="http://schemas.microsoft.com/office/powerpoint/2012/main">
        <p15:guide id="1" pos="4416">
          <p15:clr>
            <a:srgbClr val="FBAE40"/>
          </p15:clr>
        </p15:guide>
        <p15:guide id="2" pos="4560">
          <p15:clr>
            <a:srgbClr val="FBAE40"/>
          </p15:clr>
        </p15:guide>
        <p15:guide id="3" orient="horz" pos="2880">
          <p15:clr>
            <a:srgbClr val="FBAE40"/>
          </p15:clr>
        </p15:guide>
        <p15:guide id="4" pos="7248">
          <p15:clr>
            <a:srgbClr val="FBAE40"/>
          </p15:clr>
        </p15:guide>
        <p15:guide id="5" orient="horz" pos="3456">
          <p15:clr>
            <a:srgbClr val="FBAE40"/>
          </p15:clr>
        </p15:guide>
        <p15:guide id="6" pos="4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light-gray-title-only">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Footer Placeholder 4"/>
          <p:cNvSpPr>
            <a:spLocks noGrp="1"/>
          </p:cNvSpPr>
          <p:nvPr>
            <p:ph type="ftr" sz="quarter" idx="10"/>
          </p:nvPr>
        </p:nvSpPr>
        <p:spPr/>
        <p:txBody>
          <a:bodyPr/>
          <a:lstStyle/>
          <a:p>
            <a:r>
              <a:rPr lang="en-US"/>
              <a:t>Silicon Labs Confidential</a:t>
            </a:r>
            <a:endParaRPr lang="en-US" dirty="0"/>
          </a:p>
        </p:txBody>
      </p:sp>
      <p:sp>
        <p:nvSpPr>
          <p:cNvPr id="6" name="Slide Number Placeholder 5"/>
          <p:cNvSpPr>
            <a:spLocks noGrp="1"/>
          </p:cNvSpPr>
          <p:nvPr>
            <p:ph type="sldNum" sz="quarter" idx="1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349683469"/>
      </p:ext>
    </p:extLst>
  </p:cSld>
  <p:clrMapOvr>
    <a:overrideClrMapping bg1="lt1" tx1="dk1" bg2="lt2" tx2="dk2" accent1="accent1" accent2="accent2" accent3="accent3" accent4="accent4" accent5="accent5" accent6="accent6" hlink="hlink" folHlink="folHlink"/>
  </p:clrMapOvr>
  <p:transition spd="med">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11277600" cy="914400"/>
          </a:xfrm>
          <a:prstGeom prst="rect">
            <a:avLst/>
          </a:prstGeom>
        </p:spPr>
        <p:txBody>
          <a:bodyPr vert="horz" lIns="91440" tIns="45720" rIns="91440" bIns="45720" rtlCol="0" anchor="ctr">
            <a:noAutofit/>
          </a:bodyPr>
          <a:lstStyle/>
          <a:p>
            <a:r>
              <a:rPr lang="en-US" dirty="0"/>
              <a:t>Click to edit Master title</a:t>
            </a:r>
          </a:p>
        </p:txBody>
      </p:sp>
      <p:sp>
        <p:nvSpPr>
          <p:cNvPr id="7" name="Text Placeholder 6"/>
          <p:cNvSpPr>
            <a:spLocks noGrp="1"/>
          </p:cNvSpPr>
          <p:nvPr>
            <p:ph type="body" idx="1"/>
          </p:nvPr>
        </p:nvSpPr>
        <p:spPr>
          <a:xfrm>
            <a:off x="457200" y="914400"/>
            <a:ext cx="11277600" cy="5486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3"/>
          </p:nvPr>
        </p:nvSpPr>
        <p:spPr>
          <a:xfrm>
            <a:off x="776896" y="6400801"/>
            <a:ext cx="10957904" cy="457200"/>
          </a:xfrm>
          <a:prstGeom prst="rect">
            <a:avLst/>
          </a:prstGeom>
        </p:spPr>
        <p:txBody>
          <a:bodyPr vert="horz" lIns="91440" tIns="45720" rIns="91440" bIns="45720" rtlCol="0" anchor="ctr"/>
          <a:lstStyle>
            <a:lvl1pPr algn="r">
              <a:defRPr lang="en-US" sz="800" smtClean="0">
                <a:effectLst/>
              </a:defRPr>
            </a:lvl1pPr>
          </a:lstStyle>
          <a:p>
            <a:r>
              <a:rPr lang="en-US"/>
              <a:t>Silicon Labs Confidential</a:t>
            </a:r>
            <a:endParaRPr lang="en-US" dirty="0"/>
          </a:p>
        </p:txBody>
      </p:sp>
      <p:sp>
        <p:nvSpPr>
          <p:cNvPr id="4" name="Slide Number Placeholder 3"/>
          <p:cNvSpPr>
            <a:spLocks noGrp="1"/>
          </p:cNvSpPr>
          <p:nvPr>
            <p:ph type="sldNum" sz="quarter" idx="4"/>
          </p:nvPr>
        </p:nvSpPr>
        <p:spPr>
          <a:xfrm>
            <a:off x="457199" y="6400800"/>
            <a:ext cx="319696" cy="457200"/>
          </a:xfrm>
          <a:prstGeom prst="rect">
            <a:avLst/>
          </a:prstGeom>
        </p:spPr>
        <p:txBody>
          <a:bodyPr vert="horz" lIns="91440" tIns="45720" rIns="0" bIns="45720" rtlCol="0" anchor="ctr"/>
          <a:lstStyle>
            <a:lvl1pPr algn="l">
              <a:defRPr sz="800">
                <a:solidFill>
                  <a:schemeClr val="tx1"/>
                </a:solidFill>
              </a:defRPr>
            </a:lvl1pPr>
          </a:lstStyle>
          <a:p>
            <a:fld id="{29A7BD92-6AE5-CF43-B276-274952F2BFB4}" type="slidenum">
              <a:rPr lang="en-US" smtClean="0"/>
              <a:pPr/>
              <a:t>‹#›</a:t>
            </a:fld>
            <a:endParaRPr lang="en-US" dirty="0"/>
          </a:p>
        </p:txBody>
      </p:sp>
      <p:sp>
        <p:nvSpPr>
          <p:cNvPr id="3" name="TextBox 2"/>
          <p:cNvSpPr txBox="1"/>
          <p:nvPr/>
        </p:nvSpPr>
        <p:spPr>
          <a:xfrm>
            <a:off x="776897" y="6400801"/>
            <a:ext cx="2107497" cy="457200"/>
          </a:xfrm>
          <a:prstGeom prst="rect">
            <a:avLst/>
          </a:prstGeom>
          <a:noFill/>
          <a:ln>
            <a:noFill/>
          </a:ln>
        </p:spPr>
        <p:txBody>
          <a:bodyPr wrap="none" tIns="182880" bIns="182880" rtlCol="0" anchor="ctr">
            <a:noAutofit/>
          </a:bodyPr>
          <a:lstStyle/>
          <a:p>
            <a:pPr algn="l"/>
            <a:endParaRPr lang="en-US" sz="800" spc="0">
              <a:solidFill>
                <a:schemeClr val="tx1"/>
              </a:solidFill>
            </a:endParaRPr>
          </a:p>
        </p:txBody>
      </p:sp>
    </p:spTree>
    <p:extLst>
      <p:ext uri="{BB962C8B-B14F-4D97-AF65-F5344CB8AC3E}">
        <p14:creationId xmlns:p14="http://schemas.microsoft.com/office/powerpoint/2010/main" val="4040498210"/>
      </p:ext>
    </p:extLst>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 id="2147484045" r:id="rId12"/>
    <p:sldLayoutId id="2147484046" r:id="rId13"/>
    <p:sldLayoutId id="2147484047" r:id="rId14"/>
    <p:sldLayoutId id="2147484048" r:id="rId15"/>
    <p:sldLayoutId id="2147484049" r:id="rId16"/>
    <p:sldLayoutId id="2147484050" r:id="rId17"/>
    <p:sldLayoutId id="2147484051" r:id="rId18"/>
    <p:sldLayoutId id="2147484052" r:id="rId19"/>
    <p:sldLayoutId id="2147484053" r:id="rId20"/>
    <p:sldLayoutId id="2147484054" r:id="rId21"/>
    <p:sldLayoutId id="2147484055" r:id="rId22"/>
    <p:sldLayoutId id="2147484056" r:id="rId23"/>
  </p:sldLayoutIdLst>
  <p:transition spd="med">
    <p:wipe/>
  </p:transition>
  <p:hf hdr="0" dt="0"/>
  <p:txStyles>
    <p:titleStyle>
      <a:lvl1pPr algn="l" defTabSz="914377" rtl="0" eaLnBrk="1" latinLnBrk="0" hangingPunct="1">
        <a:lnSpc>
          <a:spcPct val="90000"/>
        </a:lnSpc>
        <a:spcBef>
          <a:spcPct val="0"/>
        </a:spcBef>
        <a:buNone/>
        <a:defRPr sz="3200" b="0" kern="1200" spc="-50" baseline="0">
          <a:solidFill>
            <a:schemeClr val="tx2"/>
          </a:solidFill>
          <a:latin typeface="+mj-lt"/>
          <a:ea typeface="+mj-ea"/>
          <a:cs typeface="+mj-cs"/>
        </a:defRPr>
      </a:lvl1pPr>
    </p:titleStyle>
    <p:body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dirty="0" smtClean="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dirty="0" smtClean="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dirty="0" smtClean="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dirty="0" smtClean="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200" b="0" kern="1200" dirty="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pos="7392">
          <p15:clr>
            <a:srgbClr val="F26B43"/>
          </p15:clr>
        </p15:guide>
        <p15:guide id="3" pos="288">
          <p15:clr>
            <a:srgbClr val="F26B43"/>
          </p15:clr>
        </p15:guide>
        <p15:guide id="6" orient="horz" pos="4032">
          <p15:clr>
            <a:srgbClr val="F26B43"/>
          </p15:clr>
        </p15:guide>
        <p15:guide id="7" orient="horz" pos="576">
          <p15:clr>
            <a:srgbClr val="F26B43"/>
          </p15:clr>
        </p15:guide>
        <p15:guide id="9" orient="horz" pos="3888">
          <p15:clr>
            <a:srgbClr val="F26B43"/>
          </p15:clr>
        </p15:guide>
        <p15:guide id="10" orient="horz" pos="720">
          <p15:clr>
            <a:srgbClr val="F26B43"/>
          </p15:clr>
        </p15:guide>
        <p15:guide id="12" pos="428">
          <p15:clr>
            <a:srgbClr val="F26B43"/>
          </p15:clr>
        </p15:guide>
        <p15:guide id="15" pos="7244">
          <p15:clr>
            <a:srgbClr val="F26B43"/>
          </p15:clr>
        </p15:guide>
        <p15:guide id="37" pos="3696">
          <p15:clr>
            <a:srgbClr val="F26B43"/>
          </p15:clr>
        </p15:guide>
        <p15:guide id="39" pos="3984">
          <p15:clr>
            <a:srgbClr val="F26B43"/>
          </p15:clr>
        </p15:guide>
        <p15:guide id="40" orient="horz" pos="144">
          <p15:clr>
            <a:srgbClr val="F26B43"/>
          </p15:clr>
        </p15:guide>
        <p15:guide id="41" orient="horz" pos="864">
          <p15:clr>
            <a:srgbClr val="F26B43"/>
          </p15:clr>
        </p15:guide>
        <p15:guide id="42" orient="horz" pos="374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www.silabs.com/documents/public/application-notes/AN0021.pdf" TargetMode="External"/><Relationship Id="rId4" Type="http://schemas.openxmlformats.org/officeDocument/2006/relationships/hyperlink" Target="https://www.silabs.com/documents/public/reference-manuals/efr32xg12-rm.pdf"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Zigbee </a:t>
            </a:r>
            <a:r>
              <a:rPr lang="en-US" altLang="zh-CN" dirty="0"/>
              <a:t>Sleepy End Device</a:t>
            </a:r>
            <a:endParaRPr lang="en-US" dirty="0"/>
          </a:p>
        </p:txBody>
      </p:sp>
      <p:sp>
        <p:nvSpPr>
          <p:cNvPr id="3" name="Subtitle 2"/>
          <p:cNvSpPr>
            <a:spLocks noGrp="1"/>
          </p:cNvSpPr>
          <p:nvPr>
            <p:ph type="subTitle" idx="1"/>
          </p:nvPr>
        </p:nvSpPr>
        <p:spPr/>
        <p:txBody>
          <a:bodyPr/>
          <a:lstStyle/>
          <a:p>
            <a:r>
              <a:rPr lang="en-US" dirty="0"/>
              <a:t>2019 </a:t>
            </a:r>
            <a:r>
              <a:rPr lang="en-US" altLang="zh-CN" dirty="0"/>
              <a:t>Jim Lin</a:t>
            </a:r>
            <a:endParaRPr lang="en-US" dirty="0"/>
          </a:p>
        </p:txBody>
      </p:sp>
    </p:spTree>
    <p:extLst>
      <p:ext uri="{BB962C8B-B14F-4D97-AF65-F5344CB8AC3E}">
        <p14:creationId xmlns:p14="http://schemas.microsoft.com/office/powerpoint/2010/main" val="493714252"/>
      </p:ext>
    </p:extLst>
  </p:cSld>
  <p:clrMapOvr>
    <a:masterClrMapping/>
  </p:clrMapOvr>
  <p:transition spd="med">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720D52C-A813-46D8-A3DB-1126552C55CF}"/>
              </a:ext>
            </a:extLst>
          </p:cNvPr>
          <p:cNvSpPr>
            <a:spLocks noGrp="1"/>
          </p:cNvSpPr>
          <p:nvPr>
            <p:ph type="title"/>
          </p:nvPr>
        </p:nvSpPr>
        <p:spPr>
          <a:xfrm>
            <a:off x="457200" y="0"/>
            <a:ext cx="11277600" cy="914400"/>
          </a:xfrm>
        </p:spPr>
        <p:txBody>
          <a:bodyPr/>
          <a:lstStyle/>
          <a:p>
            <a:r>
              <a:rPr lang="en-US" b="1" dirty="0"/>
              <a:t>Hands-on: Data Sampling</a:t>
            </a:r>
          </a:p>
        </p:txBody>
      </p:sp>
      <p:sp>
        <p:nvSpPr>
          <p:cNvPr id="5" name="灯片编号占位符 4">
            <a:extLst>
              <a:ext uri="{FF2B5EF4-FFF2-40B4-BE49-F238E27FC236}">
                <a16:creationId xmlns:a16="http://schemas.microsoft.com/office/drawing/2014/main" id="{515747B8-2879-417E-95C7-F970796AA260}"/>
              </a:ext>
            </a:extLst>
          </p:cNvPr>
          <p:cNvSpPr>
            <a:spLocks noGrp="1"/>
          </p:cNvSpPr>
          <p:nvPr>
            <p:ph type="sldNum" sz="quarter" idx="12"/>
          </p:nvPr>
        </p:nvSpPr>
        <p:spPr/>
        <p:txBody>
          <a:bodyPr/>
          <a:lstStyle/>
          <a:p>
            <a:fld id="{29A7BD92-6AE5-CF43-B276-274952F2BFB4}" type="slidenum">
              <a:rPr lang="en-US" smtClean="0"/>
              <a:pPr/>
              <a:t>10</a:t>
            </a:fld>
            <a:endParaRPr lang="en-US" dirty="0"/>
          </a:p>
        </p:txBody>
      </p:sp>
      <p:pic>
        <p:nvPicPr>
          <p:cNvPr id="7" name="Picture 6">
            <a:extLst>
              <a:ext uri="{FF2B5EF4-FFF2-40B4-BE49-F238E27FC236}">
                <a16:creationId xmlns:a16="http://schemas.microsoft.com/office/drawing/2014/main" id="{76EF18E1-5F29-459D-B4ED-CEB9110500FB}"/>
              </a:ext>
            </a:extLst>
          </p:cNvPr>
          <p:cNvPicPr>
            <a:picLocks noChangeAspect="1"/>
          </p:cNvPicPr>
          <p:nvPr/>
        </p:nvPicPr>
        <p:blipFill>
          <a:blip r:embed="rId3"/>
          <a:stretch>
            <a:fillRect/>
          </a:stretch>
        </p:blipFill>
        <p:spPr>
          <a:xfrm>
            <a:off x="457200" y="1004835"/>
            <a:ext cx="6681962" cy="5014127"/>
          </a:xfrm>
          <a:prstGeom prst="rect">
            <a:avLst/>
          </a:prstGeom>
        </p:spPr>
      </p:pic>
      <p:sp>
        <p:nvSpPr>
          <p:cNvPr id="16" name="内容占位符 1">
            <a:extLst>
              <a:ext uri="{FF2B5EF4-FFF2-40B4-BE49-F238E27FC236}">
                <a16:creationId xmlns:a16="http://schemas.microsoft.com/office/drawing/2014/main" id="{EA62838D-9DF2-4EB9-8E70-96E225D57B3A}"/>
              </a:ext>
            </a:extLst>
          </p:cNvPr>
          <p:cNvSpPr txBox="1">
            <a:spLocks/>
          </p:cNvSpPr>
          <p:nvPr/>
        </p:nvSpPr>
        <p:spPr>
          <a:xfrm>
            <a:off x="7234813" y="1143000"/>
            <a:ext cx="4260501" cy="4875962"/>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hlinkClick r:id="rId4"/>
              </a:rPr>
              <a:t>EFR32xG12 Reference Manual</a:t>
            </a:r>
            <a:endParaRPr lang="en-US" b="1" dirty="0"/>
          </a:p>
          <a:p>
            <a:r>
              <a:rPr lang="en-US" b="1" dirty="0">
                <a:hlinkClick r:id="rId5"/>
              </a:rPr>
              <a:t>AN0021</a:t>
            </a:r>
            <a:endParaRPr lang="en-US" b="1" dirty="0"/>
          </a:p>
          <a:p>
            <a:r>
              <a:rPr lang="en-US" b="1" dirty="0"/>
              <a:t>Example:</a:t>
            </a:r>
          </a:p>
          <a:p>
            <a:pPr lvl="1"/>
            <a:r>
              <a:rPr lang="en-US" b="1" dirty="0"/>
              <a:t>app\</a:t>
            </a:r>
            <a:r>
              <a:rPr lang="en-US" b="1" dirty="0" err="1"/>
              <a:t>mcu_example</a:t>
            </a:r>
            <a:r>
              <a:rPr lang="en-US" b="1" dirty="0"/>
              <a:t>\SLSTK3402A_EFM32PG12\</a:t>
            </a:r>
            <a:r>
              <a:rPr lang="en-US" b="1" dirty="0" err="1"/>
              <a:t>inttemp</a:t>
            </a:r>
            <a:endParaRPr lang="en-US" b="1" dirty="0"/>
          </a:p>
          <a:p>
            <a:pPr marL="365760" lvl="2" indent="0">
              <a:buNone/>
            </a:pPr>
            <a:endParaRPr lang="en-US" dirty="0"/>
          </a:p>
          <a:p>
            <a:pPr marL="0" indent="0">
              <a:buFont typeface="Wingdings" charset="2"/>
              <a:buNone/>
            </a:pPr>
            <a:endParaRPr lang="en-US" dirty="0"/>
          </a:p>
        </p:txBody>
      </p:sp>
    </p:spTree>
    <p:extLst>
      <p:ext uri="{BB962C8B-B14F-4D97-AF65-F5344CB8AC3E}">
        <p14:creationId xmlns:p14="http://schemas.microsoft.com/office/powerpoint/2010/main" val="1945082370"/>
      </p:ext>
    </p:extLst>
  </p:cSld>
  <p:clrMapOvr>
    <a:masterClrMapping/>
  </p:clrMapOvr>
  <p:transition spd="med">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720D52C-A813-46D8-A3DB-1126552C55CF}"/>
              </a:ext>
            </a:extLst>
          </p:cNvPr>
          <p:cNvSpPr>
            <a:spLocks noGrp="1"/>
          </p:cNvSpPr>
          <p:nvPr>
            <p:ph type="title"/>
          </p:nvPr>
        </p:nvSpPr>
        <p:spPr>
          <a:xfrm>
            <a:off x="457200" y="0"/>
            <a:ext cx="11277600" cy="914400"/>
          </a:xfrm>
        </p:spPr>
        <p:txBody>
          <a:bodyPr/>
          <a:lstStyle/>
          <a:p>
            <a:r>
              <a:rPr lang="en-US" b="1" dirty="0"/>
              <a:t>Hands-on: Reporting</a:t>
            </a:r>
          </a:p>
        </p:txBody>
      </p:sp>
      <p:sp>
        <p:nvSpPr>
          <p:cNvPr id="5" name="灯片编号占位符 4">
            <a:extLst>
              <a:ext uri="{FF2B5EF4-FFF2-40B4-BE49-F238E27FC236}">
                <a16:creationId xmlns:a16="http://schemas.microsoft.com/office/drawing/2014/main" id="{515747B8-2879-417E-95C7-F970796AA260}"/>
              </a:ext>
            </a:extLst>
          </p:cNvPr>
          <p:cNvSpPr>
            <a:spLocks noGrp="1"/>
          </p:cNvSpPr>
          <p:nvPr>
            <p:ph type="sldNum" sz="quarter" idx="12"/>
          </p:nvPr>
        </p:nvSpPr>
        <p:spPr/>
        <p:txBody>
          <a:bodyPr/>
          <a:lstStyle/>
          <a:p>
            <a:fld id="{29A7BD92-6AE5-CF43-B276-274952F2BFB4}" type="slidenum">
              <a:rPr lang="en-US" smtClean="0"/>
              <a:pPr/>
              <a:t>11</a:t>
            </a:fld>
            <a:endParaRPr lang="en-US" dirty="0"/>
          </a:p>
        </p:txBody>
      </p:sp>
      <p:pic>
        <p:nvPicPr>
          <p:cNvPr id="6" name="Picture 5">
            <a:extLst>
              <a:ext uri="{FF2B5EF4-FFF2-40B4-BE49-F238E27FC236}">
                <a16:creationId xmlns:a16="http://schemas.microsoft.com/office/drawing/2014/main" id="{69311CA9-56B8-4388-8B60-18A86149EA01}"/>
              </a:ext>
            </a:extLst>
          </p:cNvPr>
          <p:cNvPicPr>
            <a:picLocks noChangeAspect="1"/>
          </p:cNvPicPr>
          <p:nvPr/>
        </p:nvPicPr>
        <p:blipFill>
          <a:blip r:embed="rId3"/>
          <a:stretch>
            <a:fillRect/>
          </a:stretch>
        </p:blipFill>
        <p:spPr>
          <a:xfrm>
            <a:off x="523102" y="1062046"/>
            <a:ext cx="11145795" cy="4878822"/>
          </a:xfrm>
          <a:prstGeom prst="rect">
            <a:avLst/>
          </a:prstGeom>
        </p:spPr>
      </p:pic>
    </p:spTree>
    <p:extLst>
      <p:ext uri="{BB962C8B-B14F-4D97-AF65-F5344CB8AC3E}">
        <p14:creationId xmlns:p14="http://schemas.microsoft.com/office/powerpoint/2010/main" val="3707507584"/>
      </p:ext>
    </p:extLst>
  </p:cSld>
  <p:clrMapOvr>
    <a:masterClrMapping/>
  </p:clrMapOvr>
  <p:transition spd="med">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720D52C-A813-46D8-A3DB-1126552C55CF}"/>
              </a:ext>
            </a:extLst>
          </p:cNvPr>
          <p:cNvSpPr>
            <a:spLocks noGrp="1"/>
          </p:cNvSpPr>
          <p:nvPr>
            <p:ph type="title"/>
          </p:nvPr>
        </p:nvSpPr>
        <p:spPr>
          <a:xfrm>
            <a:off x="457200" y="0"/>
            <a:ext cx="11277600" cy="914400"/>
          </a:xfrm>
        </p:spPr>
        <p:txBody>
          <a:bodyPr/>
          <a:lstStyle/>
          <a:p>
            <a:r>
              <a:rPr lang="en-US" b="1" dirty="0"/>
              <a:t>Hands-on: Reporting</a:t>
            </a:r>
          </a:p>
        </p:txBody>
      </p:sp>
      <p:sp>
        <p:nvSpPr>
          <p:cNvPr id="5" name="灯片编号占位符 4">
            <a:extLst>
              <a:ext uri="{FF2B5EF4-FFF2-40B4-BE49-F238E27FC236}">
                <a16:creationId xmlns:a16="http://schemas.microsoft.com/office/drawing/2014/main" id="{515747B8-2879-417E-95C7-F970796AA260}"/>
              </a:ext>
            </a:extLst>
          </p:cNvPr>
          <p:cNvSpPr>
            <a:spLocks noGrp="1"/>
          </p:cNvSpPr>
          <p:nvPr>
            <p:ph type="sldNum" sz="quarter" idx="12"/>
          </p:nvPr>
        </p:nvSpPr>
        <p:spPr/>
        <p:txBody>
          <a:bodyPr/>
          <a:lstStyle/>
          <a:p>
            <a:fld id="{29A7BD92-6AE5-CF43-B276-274952F2BFB4}" type="slidenum">
              <a:rPr lang="en-US" smtClean="0"/>
              <a:pPr/>
              <a:t>12</a:t>
            </a:fld>
            <a:endParaRPr lang="en-US" dirty="0"/>
          </a:p>
        </p:txBody>
      </p:sp>
      <p:pic>
        <p:nvPicPr>
          <p:cNvPr id="7" name="Picture 6">
            <a:extLst>
              <a:ext uri="{FF2B5EF4-FFF2-40B4-BE49-F238E27FC236}">
                <a16:creationId xmlns:a16="http://schemas.microsoft.com/office/drawing/2014/main" id="{EBFF9E4A-A02B-4810-A07D-9EB27F9FEF28}"/>
              </a:ext>
            </a:extLst>
          </p:cNvPr>
          <p:cNvPicPr>
            <a:picLocks noChangeAspect="1"/>
          </p:cNvPicPr>
          <p:nvPr/>
        </p:nvPicPr>
        <p:blipFill>
          <a:blip r:embed="rId3"/>
          <a:stretch>
            <a:fillRect/>
          </a:stretch>
        </p:blipFill>
        <p:spPr>
          <a:xfrm>
            <a:off x="1312433" y="914400"/>
            <a:ext cx="3750715" cy="5408141"/>
          </a:xfrm>
          <a:prstGeom prst="rect">
            <a:avLst/>
          </a:prstGeom>
        </p:spPr>
      </p:pic>
      <p:pic>
        <p:nvPicPr>
          <p:cNvPr id="9" name="Picture 8">
            <a:extLst>
              <a:ext uri="{FF2B5EF4-FFF2-40B4-BE49-F238E27FC236}">
                <a16:creationId xmlns:a16="http://schemas.microsoft.com/office/drawing/2014/main" id="{32559025-8978-43A2-B015-555278435BBA}"/>
              </a:ext>
            </a:extLst>
          </p:cNvPr>
          <p:cNvPicPr>
            <a:picLocks noChangeAspect="1"/>
          </p:cNvPicPr>
          <p:nvPr/>
        </p:nvPicPr>
        <p:blipFill>
          <a:blip r:embed="rId4"/>
          <a:stretch>
            <a:fillRect/>
          </a:stretch>
        </p:blipFill>
        <p:spPr>
          <a:xfrm>
            <a:off x="8221860" y="1042548"/>
            <a:ext cx="2544994" cy="5151845"/>
          </a:xfrm>
          <a:prstGeom prst="rect">
            <a:avLst/>
          </a:prstGeom>
        </p:spPr>
      </p:pic>
    </p:spTree>
    <p:extLst>
      <p:ext uri="{BB962C8B-B14F-4D97-AF65-F5344CB8AC3E}">
        <p14:creationId xmlns:p14="http://schemas.microsoft.com/office/powerpoint/2010/main" val="430768505"/>
      </p:ext>
    </p:extLst>
  </p:cSld>
  <p:clrMapOvr>
    <a:masterClrMapping/>
  </p:clrMapOvr>
  <p:transition spd="med">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720D52C-A813-46D8-A3DB-1126552C55CF}"/>
              </a:ext>
            </a:extLst>
          </p:cNvPr>
          <p:cNvSpPr>
            <a:spLocks noGrp="1"/>
          </p:cNvSpPr>
          <p:nvPr>
            <p:ph type="title"/>
          </p:nvPr>
        </p:nvSpPr>
        <p:spPr>
          <a:xfrm>
            <a:off x="457200" y="0"/>
            <a:ext cx="11277600" cy="914400"/>
          </a:xfrm>
        </p:spPr>
        <p:txBody>
          <a:bodyPr/>
          <a:lstStyle/>
          <a:p>
            <a:r>
              <a:rPr lang="en-US" b="1" dirty="0"/>
              <a:t>Hands-on: Reporting</a:t>
            </a:r>
          </a:p>
        </p:txBody>
      </p:sp>
      <p:sp>
        <p:nvSpPr>
          <p:cNvPr id="5" name="灯片编号占位符 4">
            <a:extLst>
              <a:ext uri="{FF2B5EF4-FFF2-40B4-BE49-F238E27FC236}">
                <a16:creationId xmlns:a16="http://schemas.microsoft.com/office/drawing/2014/main" id="{515747B8-2879-417E-95C7-F970796AA260}"/>
              </a:ext>
            </a:extLst>
          </p:cNvPr>
          <p:cNvSpPr>
            <a:spLocks noGrp="1"/>
          </p:cNvSpPr>
          <p:nvPr>
            <p:ph type="sldNum" sz="quarter" idx="12"/>
          </p:nvPr>
        </p:nvSpPr>
        <p:spPr/>
        <p:txBody>
          <a:bodyPr/>
          <a:lstStyle/>
          <a:p>
            <a:fld id="{29A7BD92-6AE5-CF43-B276-274952F2BFB4}" type="slidenum">
              <a:rPr lang="en-US" smtClean="0"/>
              <a:pPr/>
              <a:t>13</a:t>
            </a:fld>
            <a:endParaRPr lang="en-US" dirty="0"/>
          </a:p>
        </p:txBody>
      </p:sp>
      <p:pic>
        <p:nvPicPr>
          <p:cNvPr id="8" name="Picture 7">
            <a:extLst>
              <a:ext uri="{FF2B5EF4-FFF2-40B4-BE49-F238E27FC236}">
                <a16:creationId xmlns:a16="http://schemas.microsoft.com/office/drawing/2014/main" id="{5D8BE285-8A9A-409D-8C17-544DF630511D}"/>
              </a:ext>
            </a:extLst>
          </p:cNvPr>
          <p:cNvPicPr>
            <a:picLocks noChangeAspect="1"/>
          </p:cNvPicPr>
          <p:nvPr/>
        </p:nvPicPr>
        <p:blipFill>
          <a:blip r:embed="rId3"/>
          <a:stretch>
            <a:fillRect/>
          </a:stretch>
        </p:blipFill>
        <p:spPr>
          <a:xfrm>
            <a:off x="776896" y="1124859"/>
            <a:ext cx="10528472" cy="4608282"/>
          </a:xfrm>
          <a:prstGeom prst="rect">
            <a:avLst/>
          </a:prstGeom>
        </p:spPr>
      </p:pic>
    </p:spTree>
    <p:extLst>
      <p:ext uri="{BB962C8B-B14F-4D97-AF65-F5344CB8AC3E}">
        <p14:creationId xmlns:p14="http://schemas.microsoft.com/office/powerpoint/2010/main" val="3696951833"/>
      </p:ext>
    </p:extLst>
  </p:cSld>
  <p:clrMapOvr>
    <a:masterClrMapping/>
  </p:clrMapOvr>
  <p:transition spd="med">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272080E-57D8-3C4A-8BB7-15D432D53049}"/>
              </a:ext>
            </a:extLst>
          </p:cNvPr>
          <p:cNvSpPr>
            <a:spLocks noGrp="1"/>
          </p:cNvSpPr>
          <p:nvPr>
            <p:ph idx="10"/>
          </p:nvPr>
        </p:nvSpPr>
        <p:spPr>
          <a:xfrm>
            <a:off x="679450" y="1143000"/>
            <a:ext cx="10820400" cy="5029200"/>
          </a:xfrm>
        </p:spPr>
        <p:txBody>
          <a:bodyPr/>
          <a:lstStyle/>
          <a:p>
            <a:r>
              <a:rPr lang="en-US" dirty="0"/>
              <a:t>Finding &amp; Binding</a:t>
            </a:r>
          </a:p>
          <a:p>
            <a:pPr lvl="1"/>
            <a:r>
              <a:rPr lang="en-US" altLang="zh-CN" dirty="0"/>
              <a:t>Is a</a:t>
            </a:r>
            <a:r>
              <a:rPr lang="en-US" dirty="0"/>
              <a:t> cluster commissioning method to establish application connection automatically</a:t>
            </a:r>
          </a:p>
          <a:p>
            <a:r>
              <a:rPr lang="en-US" dirty="0"/>
              <a:t>How to start</a:t>
            </a:r>
          </a:p>
          <a:p>
            <a:pPr lvl="1"/>
            <a:r>
              <a:rPr lang="en-US" dirty="0"/>
              <a:t>Invoked by user interaction on two or more devices</a:t>
            </a:r>
          </a:p>
          <a:p>
            <a:r>
              <a:rPr lang="en-US" dirty="0"/>
              <a:t>How to implement</a:t>
            </a:r>
          </a:p>
          <a:p>
            <a:pPr lvl="1"/>
            <a:r>
              <a:rPr lang="en-US" dirty="0"/>
              <a:t>Identifies and discovers end points using the Identify cluster</a:t>
            </a:r>
          </a:p>
          <a:p>
            <a:r>
              <a:rPr lang="en-US" dirty="0"/>
              <a:t>What’s the result</a:t>
            </a:r>
          </a:p>
          <a:p>
            <a:pPr lvl="1"/>
            <a:r>
              <a:rPr lang="en-US" dirty="0"/>
              <a:t>Binding is created at the initiator</a:t>
            </a:r>
          </a:p>
        </p:txBody>
      </p:sp>
      <p:sp>
        <p:nvSpPr>
          <p:cNvPr id="4" name="Title 3">
            <a:extLst>
              <a:ext uri="{FF2B5EF4-FFF2-40B4-BE49-F238E27FC236}">
                <a16:creationId xmlns:a16="http://schemas.microsoft.com/office/drawing/2014/main" id="{25A35DB3-AF50-9F4F-BCA4-9190C64B0320}"/>
              </a:ext>
            </a:extLst>
          </p:cNvPr>
          <p:cNvSpPr>
            <a:spLocks noGrp="1"/>
          </p:cNvSpPr>
          <p:nvPr>
            <p:ph type="title"/>
          </p:nvPr>
        </p:nvSpPr>
        <p:spPr/>
        <p:txBody>
          <a:bodyPr/>
          <a:lstStyle/>
          <a:p>
            <a:r>
              <a:rPr lang="en-US" b="1" dirty="0"/>
              <a:t>Overview of Finding &amp; Binding </a:t>
            </a:r>
          </a:p>
        </p:txBody>
      </p:sp>
    </p:spTree>
    <p:extLst>
      <p:ext uri="{BB962C8B-B14F-4D97-AF65-F5344CB8AC3E}">
        <p14:creationId xmlns:p14="http://schemas.microsoft.com/office/powerpoint/2010/main" val="158434059"/>
      </p:ext>
    </p:extLst>
  </p:cSld>
  <p:clrMapOvr>
    <a:masterClrMapping/>
  </p:clrMapOvr>
  <p:transition spd="med">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DBD448-AEB6-4EE3-AAD8-840C16BCA45A}"/>
              </a:ext>
            </a:extLst>
          </p:cNvPr>
          <p:cNvSpPr>
            <a:spLocks noGrp="1"/>
          </p:cNvSpPr>
          <p:nvPr>
            <p:ph idx="10"/>
          </p:nvPr>
        </p:nvSpPr>
        <p:spPr/>
        <p:txBody>
          <a:bodyPr/>
          <a:lstStyle/>
          <a:p>
            <a:r>
              <a:rPr lang="en-US" dirty="0"/>
              <a:t>The application SHALL perform finding &amp; binding as an </a:t>
            </a:r>
            <a:r>
              <a:rPr lang="en-US" b="1" dirty="0"/>
              <a:t>initiator</a:t>
            </a:r>
            <a:r>
              <a:rPr lang="en-US" dirty="0"/>
              <a:t> endpoint</a:t>
            </a:r>
          </a:p>
          <a:p>
            <a:pPr lvl="1"/>
            <a:r>
              <a:rPr lang="en-US" dirty="0"/>
              <a:t>Type 1 client cluster</a:t>
            </a:r>
          </a:p>
          <a:p>
            <a:pPr lvl="1"/>
            <a:r>
              <a:rPr lang="en-US" dirty="0"/>
              <a:t>Type 2 server cluster</a:t>
            </a:r>
          </a:p>
          <a:p>
            <a:r>
              <a:rPr lang="en-US" dirty="0"/>
              <a:t>The application SHALL perform finding &amp; binding as a </a:t>
            </a:r>
            <a:r>
              <a:rPr lang="en-US" b="1" dirty="0"/>
              <a:t>target</a:t>
            </a:r>
            <a:r>
              <a:rPr lang="en-US" dirty="0"/>
              <a:t> endpoint</a:t>
            </a:r>
          </a:p>
          <a:p>
            <a:pPr lvl="1"/>
            <a:r>
              <a:rPr lang="en-US" dirty="0"/>
              <a:t>Type 1 server cluster</a:t>
            </a:r>
          </a:p>
          <a:p>
            <a:pPr lvl="1"/>
            <a:r>
              <a:rPr lang="en-US" dirty="0"/>
              <a:t>Type 2 client cluster</a:t>
            </a:r>
          </a:p>
          <a:p>
            <a:pPr lvl="1"/>
            <a:endParaRPr lang="en-US" dirty="0"/>
          </a:p>
        </p:txBody>
      </p:sp>
      <p:sp>
        <p:nvSpPr>
          <p:cNvPr id="3" name="Title 2">
            <a:extLst>
              <a:ext uri="{FF2B5EF4-FFF2-40B4-BE49-F238E27FC236}">
                <a16:creationId xmlns:a16="http://schemas.microsoft.com/office/drawing/2014/main" id="{290D4C08-E3E1-4FDD-90BF-3B4CFF49865A}"/>
              </a:ext>
            </a:extLst>
          </p:cNvPr>
          <p:cNvSpPr>
            <a:spLocks noGrp="1"/>
          </p:cNvSpPr>
          <p:nvPr>
            <p:ph type="title"/>
          </p:nvPr>
        </p:nvSpPr>
        <p:spPr/>
        <p:txBody>
          <a:bodyPr/>
          <a:lstStyle/>
          <a:p>
            <a:r>
              <a:rPr lang="en-US" b="1" dirty="0"/>
              <a:t>Which device needs perform Finding &amp; Binding</a:t>
            </a:r>
          </a:p>
        </p:txBody>
      </p:sp>
      <p:sp>
        <p:nvSpPr>
          <p:cNvPr id="5" name="Slide Number Placeholder 4">
            <a:extLst>
              <a:ext uri="{FF2B5EF4-FFF2-40B4-BE49-F238E27FC236}">
                <a16:creationId xmlns:a16="http://schemas.microsoft.com/office/drawing/2014/main" id="{303D496E-5737-4FB8-90E7-332856A0A473}"/>
              </a:ext>
            </a:extLst>
          </p:cNvPr>
          <p:cNvSpPr>
            <a:spLocks noGrp="1"/>
          </p:cNvSpPr>
          <p:nvPr>
            <p:ph type="sldNum" sz="quarter" idx="12"/>
          </p:nvPr>
        </p:nvSpPr>
        <p:spPr/>
        <p:txBody>
          <a:bodyPr/>
          <a:lstStyle/>
          <a:p>
            <a:fld id="{29A7BD92-6AE5-CF43-B276-274952F2BFB4}" type="slidenum">
              <a:rPr lang="en-US" smtClean="0"/>
              <a:pPr/>
              <a:t>15</a:t>
            </a:fld>
            <a:endParaRPr lang="en-US" dirty="0"/>
          </a:p>
        </p:txBody>
      </p:sp>
      <p:pic>
        <p:nvPicPr>
          <p:cNvPr id="6" name="Picture 5">
            <a:extLst>
              <a:ext uri="{FF2B5EF4-FFF2-40B4-BE49-F238E27FC236}">
                <a16:creationId xmlns:a16="http://schemas.microsoft.com/office/drawing/2014/main" id="{1273C4F6-773E-475B-AC94-93822AE1D166}"/>
              </a:ext>
            </a:extLst>
          </p:cNvPr>
          <p:cNvPicPr>
            <a:picLocks noChangeAspect="1"/>
          </p:cNvPicPr>
          <p:nvPr/>
        </p:nvPicPr>
        <p:blipFill rotWithShape="1">
          <a:blip r:embed="rId3"/>
          <a:srcRect b="23141"/>
          <a:stretch/>
        </p:blipFill>
        <p:spPr>
          <a:xfrm>
            <a:off x="4214447" y="3986839"/>
            <a:ext cx="4267570" cy="989869"/>
          </a:xfrm>
          <a:prstGeom prst="rect">
            <a:avLst/>
          </a:prstGeom>
        </p:spPr>
      </p:pic>
      <p:pic>
        <p:nvPicPr>
          <p:cNvPr id="7" name="Picture 6">
            <a:extLst>
              <a:ext uri="{FF2B5EF4-FFF2-40B4-BE49-F238E27FC236}">
                <a16:creationId xmlns:a16="http://schemas.microsoft.com/office/drawing/2014/main" id="{761965DC-CC2E-4218-B99A-7099134422B6}"/>
              </a:ext>
            </a:extLst>
          </p:cNvPr>
          <p:cNvPicPr>
            <a:picLocks noChangeAspect="1"/>
          </p:cNvPicPr>
          <p:nvPr/>
        </p:nvPicPr>
        <p:blipFill rotWithShape="1">
          <a:blip r:embed="rId4"/>
          <a:srcRect b="27704"/>
          <a:stretch/>
        </p:blipFill>
        <p:spPr>
          <a:xfrm>
            <a:off x="4214447" y="5195281"/>
            <a:ext cx="4275190" cy="898030"/>
          </a:xfrm>
          <a:prstGeom prst="rect">
            <a:avLst/>
          </a:prstGeom>
        </p:spPr>
      </p:pic>
      <p:sp>
        <p:nvSpPr>
          <p:cNvPr id="8" name="Rectangle 7">
            <a:extLst>
              <a:ext uri="{FF2B5EF4-FFF2-40B4-BE49-F238E27FC236}">
                <a16:creationId xmlns:a16="http://schemas.microsoft.com/office/drawing/2014/main" id="{B29DAC26-831B-4D9E-A101-3800040159A5}"/>
              </a:ext>
            </a:extLst>
          </p:cNvPr>
          <p:cNvSpPr/>
          <p:nvPr/>
        </p:nvSpPr>
        <p:spPr>
          <a:xfrm>
            <a:off x="4277531" y="3458384"/>
            <a:ext cx="974069" cy="493191"/>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Device 1</a:t>
            </a:r>
            <a:endParaRPr lang="en-US" dirty="0">
              <a:solidFill>
                <a:srgbClr val="000000"/>
              </a:solidFill>
            </a:endParaRPr>
          </a:p>
        </p:txBody>
      </p:sp>
      <p:sp>
        <p:nvSpPr>
          <p:cNvPr id="9" name="Rectangle 8">
            <a:extLst>
              <a:ext uri="{FF2B5EF4-FFF2-40B4-BE49-F238E27FC236}">
                <a16:creationId xmlns:a16="http://schemas.microsoft.com/office/drawing/2014/main" id="{DB40C269-E2C7-4B28-B73C-8215293D52BD}"/>
              </a:ext>
            </a:extLst>
          </p:cNvPr>
          <p:cNvSpPr/>
          <p:nvPr/>
        </p:nvSpPr>
        <p:spPr>
          <a:xfrm>
            <a:off x="7346000" y="3446930"/>
            <a:ext cx="974069" cy="493191"/>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Device 2</a:t>
            </a:r>
            <a:endParaRPr lang="en-US" dirty="0">
              <a:solidFill>
                <a:srgbClr val="000000"/>
              </a:solidFill>
            </a:endParaRPr>
          </a:p>
        </p:txBody>
      </p:sp>
      <p:sp>
        <p:nvSpPr>
          <p:cNvPr id="10" name="Rectangle 9">
            <a:extLst>
              <a:ext uri="{FF2B5EF4-FFF2-40B4-BE49-F238E27FC236}">
                <a16:creationId xmlns:a16="http://schemas.microsoft.com/office/drawing/2014/main" id="{3BF3463A-AC74-4AA1-A722-6CE29148E87F}"/>
              </a:ext>
            </a:extLst>
          </p:cNvPr>
          <p:cNvSpPr/>
          <p:nvPr/>
        </p:nvSpPr>
        <p:spPr>
          <a:xfrm>
            <a:off x="3062519" y="4256352"/>
            <a:ext cx="974069" cy="319768"/>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Type 1 cluster</a:t>
            </a:r>
            <a:endParaRPr lang="en-US" dirty="0">
              <a:solidFill>
                <a:srgbClr val="000000"/>
              </a:solidFill>
            </a:endParaRPr>
          </a:p>
        </p:txBody>
      </p:sp>
      <p:sp>
        <p:nvSpPr>
          <p:cNvPr id="11" name="Rectangle 10">
            <a:extLst>
              <a:ext uri="{FF2B5EF4-FFF2-40B4-BE49-F238E27FC236}">
                <a16:creationId xmlns:a16="http://schemas.microsoft.com/office/drawing/2014/main" id="{5CB482AD-6B7D-4A88-8D05-06BA52C0F10C}"/>
              </a:ext>
            </a:extLst>
          </p:cNvPr>
          <p:cNvSpPr/>
          <p:nvPr/>
        </p:nvSpPr>
        <p:spPr>
          <a:xfrm>
            <a:off x="3062520" y="5372707"/>
            <a:ext cx="974069" cy="493191"/>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Type 2 cluster</a:t>
            </a:r>
            <a:endParaRPr lang="en-US" dirty="0">
              <a:solidFill>
                <a:srgbClr val="000000"/>
              </a:solidFill>
            </a:endParaRPr>
          </a:p>
        </p:txBody>
      </p:sp>
    </p:spTree>
    <p:extLst>
      <p:ext uri="{BB962C8B-B14F-4D97-AF65-F5344CB8AC3E}">
        <p14:creationId xmlns:p14="http://schemas.microsoft.com/office/powerpoint/2010/main" val="1126428118"/>
      </p:ext>
    </p:extLst>
  </p:cSld>
  <p:clrMapOvr>
    <a:masterClrMapping/>
  </p:clrMapOvr>
  <p:transition spd="med">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3023DB-213C-47CA-BB8F-45E6E03E5752}"/>
              </a:ext>
            </a:extLst>
          </p:cNvPr>
          <p:cNvSpPr>
            <a:spLocks noGrp="1"/>
          </p:cNvSpPr>
          <p:nvPr>
            <p:ph idx="10"/>
          </p:nvPr>
        </p:nvSpPr>
        <p:spPr>
          <a:xfrm>
            <a:off x="679450" y="1143000"/>
            <a:ext cx="5976989" cy="5029200"/>
          </a:xfrm>
        </p:spPr>
        <p:txBody>
          <a:bodyPr/>
          <a:lstStyle/>
          <a:p>
            <a:r>
              <a:rPr lang="en-US" altLang="zh-CN" dirty="0"/>
              <a:t>Finding &amp; Binding target </a:t>
            </a:r>
          </a:p>
          <a:p>
            <a:pPr lvl="1"/>
            <a:r>
              <a:rPr lang="en-US" dirty="0"/>
              <a:t>Write identify time attribute</a:t>
            </a:r>
          </a:p>
          <a:p>
            <a:pPr lvl="1"/>
            <a:r>
              <a:rPr lang="en-US" dirty="0"/>
              <a:t>Handle identify query requests from the initiator</a:t>
            </a:r>
          </a:p>
          <a:p>
            <a:endParaRPr lang="en-US" dirty="0"/>
          </a:p>
          <a:p>
            <a:r>
              <a:rPr lang="en-US" dirty="0"/>
              <a:t>Plugin in </a:t>
            </a:r>
            <a:r>
              <a:rPr lang="en-US" dirty="0" err="1"/>
              <a:t>Appbuilder</a:t>
            </a:r>
            <a:r>
              <a:rPr lang="en-US" dirty="0"/>
              <a:t> </a:t>
            </a:r>
          </a:p>
        </p:txBody>
      </p:sp>
      <p:sp>
        <p:nvSpPr>
          <p:cNvPr id="3" name="Title 2">
            <a:extLst>
              <a:ext uri="{FF2B5EF4-FFF2-40B4-BE49-F238E27FC236}">
                <a16:creationId xmlns:a16="http://schemas.microsoft.com/office/drawing/2014/main" id="{AD1F1210-6A10-4858-A453-1B0B28B4D533}"/>
              </a:ext>
            </a:extLst>
          </p:cNvPr>
          <p:cNvSpPr>
            <a:spLocks noGrp="1"/>
          </p:cNvSpPr>
          <p:nvPr>
            <p:ph type="title"/>
          </p:nvPr>
        </p:nvSpPr>
        <p:spPr/>
        <p:txBody>
          <a:bodyPr/>
          <a:lstStyle/>
          <a:p>
            <a:r>
              <a:rPr lang="en-US" b="1" dirty="0"/>
              <a:t>Finding &amp; Binding procedure for a target endpoint</a:t>
            </a:r>
          </a:p>
        </p:txBody>
      </p:sp>
      <p:sp>
        <p:nvSpPr>
          <p:cNvPr id="5" name="Slide Number Placeholder 4">
            <a:extLst>
              <a:ext uri="{FF2B5EF4-FFF2-40B4-BE49-F238E27FC236}">
                <a16:creationId xmlns:a16="http://schemas.microsoft.com/office/drawing/2014/main" id="{FBC8AB9F-6907-43C4-BEF4-62DD4A0F5ED7}"/>
              </a:ext>
            </a:extLst>
          </p:cNvPr>
          <p:cNvSpPr>
            <a:spLocks noGrp="1"/>
          </p:cNvSpPr>
          <p:nvPr>
            <p:ph type="sldNum" sz="quarter" idx="12"/>
          </p:nvPr>
        </p:nvSpPr>
        <p:spPr/>
        <p:txBody>
          <a:bodyPr/>
          <a:lstStyle/>
          <a:p>
            <a:fld id="{29A7BD92-6AE5-CF43-B276-274952F2BFB4}" type="slidenum">
              <a:rPr lang="en-US" smtClean="0"/>
              <a:pPr/>
              <a:t>16</a:t>
            </a:fld>
            <a:endParaRPr lang="en-US" dirty="0"/>
          </a:p>
        </p:txBody>
      </p:sp>
      <p:grpSp>
        <p:nvGrpSpPr>
          <p:cNvPr id="9" name="Group 8">
            <a:extLst>
              <a:ext uri="{FF2B5EF4-FFF2-40B4-BE49-F238E27FC236}">
                <a16:creationId xmlns:a16="http://schemas.microsoft.com/office/drawing/2014/main" id="{E6CE8523-B9E7-4EA7-9F02-AA89789358E8}"/>
              </a:ext>
            </a:extLst>
          </p:cNvPr>
          <p:cNvGrpSpPr/>
          <p:nvPr/>
        </p:nvGrpSpPr>
        <p:grpSpPr>
          <a:xfrm>
            <a:off x="866114" y="3254736"/>
            <a:ext cx="4958954" cy="1756604"/>
            <a:chOff x="866114" y="3254736"/>
            <a:chExt cx="4958954" cy="1756604"/>
          </a:xfrm>
        </p:grpSpPr>
        <p:pic>
          <p:nvPicPr>
            <p:cNvPr id="7" name="Picture 6">
              <a:extLst>
                <a:ext uri="{FF2B5EF4-FFF2-40B4-BE49-F238E27FC236}">
                  <a16:creationId xmlns:a16="http://schemas.microsoft.com/office/drawing/2014/main" id="{838803F9-E2D8-43DA-995F-0E001370B8C0}"/>
                </a:ext>
              </a:extLst>
            </p:cNvPr>
            <p:cNvPicPr>
              <a:picLocks noChangeAspect="1"/>
            </p:cNvPicPr>
            <p:nvPr/>
          </p:nvPicPr>
          <p:blipFill>
            <a:blip r:embed="rId3"/>
            <a:stretch>
              <a:fillRect/>
            </a:stretch>
          </p:blipFill>
          <p:spPr>
            <a:xfrm>
              <a:off x="866114" y="3254736"/>
              <a:ext cx="4958954" cy="1756604"/>
            </a:xfrm>
            <a:prstGeom prst="rect">
              <a:avLst/>
            </a:prstGeom>
          </p:spPr>
        </p:pic>
        <p:sp>
          <p:nvSpPr>
            <p:cNvPr id="8" name="Rectangle 7">
              <a:extLst>
                <a:ext uri="{FF2B5EF4-FFF2-40B4-BE49-F238E27FC236}">
                  <a16:creationId xmlns:a16="http://schemas.microsoft.com/office/drawing/2014/main" id="{F6B4BA13-686E-4915-87AA-9F51BDCBB512}"/>
                </a:ext>
              </a:extLst>
            </p:cNvPr>
            <p:cNvSpPr/>
            <p:nvPr/>
          </p:nvSpPr>
          <p:spPr>
            <a:xfrm>
              <a:off x="2361636" y="4673600"/>
              <a:ext cx="1849120" cy="3377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04C295B-89F9-47B7-A4A4-6492E3D30CFD}"/>
              </a:ext>
            </a:extLst>
          </p:cNvPr>
          <p:cNvGrpSpPr/>
          <p:nvPr/>
        </p:nvGrpSpPr>
        <p:grpSpPr>
          <a:xfrm>
            <a:off x="5811868" y="1534118"/>
            <a:ext cx="6052746" cy="3786143"/>
            <a:chOff x="5811868" y="1534118"/>
            <a:chExt cx="6052746" cy="3786143"/>
          </a:xfrm>
        </p:grpSpPr>
        <p:grpSp>
          <p:nvGrpSpPr>
            <p:cNvPr id="11" name="Group 10">
              <a:extLst>
                <a:ext uri="{FF2B5EF4-FFF2-40B4-BE49-F238E27FC236}">
                  <a16:creationId xmlns:a16="http://schemas.microsoft.com/office/drawing/2014/main" id="{71399E9B-60F9-469B-B001-752C2C4EDA33}"/>
                </a:ext>
              </a:extLst>
            </p:cNvPr>
            <p:cNvGrpSpPr/>
            <p:nvPr/>
          </p:nvGrpSpPr>
          <p:grpSpPr>
            <a:xfrm>
              <a:off x="5811868" y="1537738"/>
              <a:ext cx="6052746" cy="3782523"/>
              <a:chOff x="2636465" y="1410928"/>
              <a:chExt cx="8699840" cy="4449098"/>
            </a:xfrm>
          </p:grpSpPr>
          <p:sp>
            <p:nvSpPr>
              <p:cNvPr id="13" name="Rectangle 12">
                <a:extLst>
                  <a:ext uri="{FF2B5EF4-FFF2-40B4-BE49-F238E27FC236}">
                    <a16:creationId xmlns:a16="http://schemas.microsoft.com/office/drawing/2014/main" id="{0679BA35-B407-45C7-9C99-537573791655}"/>
                  </a:ext>
                </a:extLst>
              </p:cNvPr>
              <p:cNvSpPr/>
              <p:nvPr/>
            </p:nvSpPr>
            <p:spPr>
              <a:xfrm>
                <a:off x="4713952" y="1410928"/>
                <a:ext cx="1400066" cy="580104"/>
              </a:xfrm>
              <a:prstGeom prst="rect">
                <a:avLst/>
              </a:prstGeom>
              <a:solidFill>
                <a:schemeClr val="bg1">
                  <a:lumMod val="85000"/>
                </a:schemeClr>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Initiator</a:t>
                </a:r>
                <a:endParaRPr lang="en-US" dirty="0">
                  <a:solidFill>
                    <a:srgbClr val="000000"/>
                  </a:solidFill>
                </a:endParaRPr>
              </a:p>
            </p:txBody>
          </p:sp>
          <p:cxnSp>
            <p:nvCxnSpPr>
              <p:cNvPr id="14" name="Straight Connector 13">
                <a:extLst>
                  <a:ext uri="{FF2B5EF4-FFF2-40B4-BE49-F238E27FC236}">
                    <a16:creationId xmlns:a16="http://schemas.microsoft.com/office/drawing/2014/main" id="{221F069A-780C-43FA-8DD3-0D0BEBEE612F}"/>
                  </a:ext>
                </a:extLst>
              </p:cNvPr>
              <p:cNvCxnSpPr>
                <a:cxnSpLocks/>
              </p:cNvCxnSpPr>
              <p:nvPr/>
            </p:nvCxnSpPr>
            <p:spPr>
              <a:xfrm>
                <a:off x="5331779" y="2000762"/>
                <a:ext cx="0" cy="3859264"/>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843211-49F1-4DA7-AC07-C21C2CBBDF27}"/>
                  </a:ext>
                </a:extLst>
              </p:cNvPr>
              <p:cNvCxnSpPr>
                <a:cxnSpLocks/>
              </p:cNvCxnSpPr>
              <p:nvPr/>
            </p:nvCxnSpPr>
            <p:spPr>
              <a:xfrm>
                <a:off x="8406657" y="2000763"/>
                <a:ext cx="0" cy="3859263"/>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4FFE0FD-7FD1-4631-92D6-9E0D7B27610B}"/>
                  </a:ext>
                </a:extLst>
              </p:cNvPr>
              <p:cNvSpPr/>
              <p:nvPr/>
            </p:nvSpPr>
            <p:spPr>
              <a:xfrm>
                <a:off x="8796085" y="2135785"/>
                <a:ext cx="2540220" cy="289611"/>
              </a:xfrm>
              <a:prstGeom prst="rect">
                <a:avLst/>
              </a:prstGeom>
            </p:spPr>
            <p:txBody>
              <a:bodyPr wrap="square">
                <a:spAutoFit/>
              </a:bodyPr>
              <a:lstStyle/>
              <a:p>
                <a:r>
                  <a:rPr lang="en-US" sz="1000" dirty="0"/>
                  <a:t>Find and Bind target start</a:t>
                </a:r>
                <a:endParaRPr lang="en-US" altLang="zh-CN" sz="1000" dirty="0"/>
              </a:p>
            </p:txBody>
          </p:sp>
          <p:sp>
            <p:nvSpPr>
              <p:cNvPr id="17" name="Rectangle 16">
                <a:extLst>
                  <a:ext uri="{FF2B5EF4-FFF2-40B4-BE49-F238E27FC236}">
                    <a16:creationId xmlns:a16="http://schemas.microsoft.com/office/drawing/2014/main" id="{6CB39012-7227-42A4-8AAE-49EB8C96A907}"/>
                  </a:ext>
                </a:extLst>
              </p:cNvPr>
              <p:cNvSpPr/>
              <p:nvPr/>
            </p:nvSpPr>
            <p:spPr>
              <a:xfrm>
                <a:off x="3339572" y="2661254"/>
                <a:ext cx="1675510" cy="289611"/>
              </a:xfrm>
              <a:prstGeom prst="rect">
                <a:avLst/>
              </a:prstGeom>
            </p:spPr>
            <p:txBody>
              <a:bodyPr wrap="none">
                <a:spAutoFit/>
              </a:bodyPr>
              <a:lstStyle/>
              <a:p>
                <a:r>
                  <a:rPr lang="en-US" sz="1000" dirty="0"/>
                  <a:t>Find and Bind start</a:t>
                </a:r>
              </a:p>
            </p:txBody>
          </p:sp>
          <p:cxnSp>
            <p:nvCxnSpPr>
              <p:cNvPr id="18" name="Straight Arrow Connector 17">
                <a:extLst>
                  <a:ext uri="{FF2B5EF4-FFF2-40B4-BE49-F238E27FC236}">
                    <a16:creationId xmlns:a16="http://schemas.microsoft.com/office/drawing/2014/main" id="{645DB89E-DC94-4B6F-BB3D-6A3441082F9D}"/>
                  </a:ext>
                </a:extLst>
              </p:cNvPr>
              <p:cNvCxnSpPr>
                <a:cxnSpLocks/>
              </p:cNvCxnSpPr>
              <p:nvPr/>
            </p:nvCxnSpPr>
            <p:spPr>
              <a:xfrm flipH="1">
                <a:off x="8406658" y="2280591"/>
                <a:ext cx="424922"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B01E8F0-7B04-47A4-ABD0-B421F03D5308}"/>
                  </a:ext>
                </a:extLst>
              </p:cNvPr>
              <p:cNvCxnSpPr>
                <a:cxnSpLocks/>
              </p:cNvCxnSpPr>
              <p:nvPr/>
            </p:nvCxnSpPr>
            <p:spPr>
              <a:xfrm>
                <a:off x="4937299" y="2817295"/>
                <a:ext cx="398302"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4EF0485-BCA0-4719-AB9F-7C626E34DBA3}"/>
                  </a:ext>
                </a:extLst>
              </p:cNvPr>
              <p:cNvCxnSpPr>
                <a:cxnSpLocks/>
              </p:cNvCxnSpPr>
              <p:nvPr/>
            </p:nvCxnSpPr>
            <p:spPr>
              <a:xfrm>
                <a:off x="4929679" y="5712387"/>
                <a:ext cx="398302"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91E1D50-3820-4FE9-9C4E-619FC2A3E74F}"/>
                  </a:ext>
                </a:extLst>
              </p:cNvPr>
              <p:cNvSpPr/>
              <p:nvPr/>
            </p:nvSpPr>
            <p:spPr>
              <a:xfrm>
                <a:off x="2636465" y="5565927"/>
                <a:ext cx="1672253" cy="246222"/>
              </a:xfrm>
              <a:prstGeom prst="rect">
                <a:avLst/>
              </a:prstGeom>
            </p:spPr>
            <p:txBody>
              <a:bodyPr wrap="none">
                <a:spAutoFit/>
              </a:bodyPr>
              <a:lstStyle/>
              <a:p>
                <a:r>
                  <a:rPr lang="en-US" sz="1000" dirty="0"/>
                  <a:t>Create entry in binding table</a:t>
                </a:r>
              </a:p>
            </p:txBody>
          </p:sp>
          <p:grpSp>
            <p:nvGrpSpPr>
              <p:cNvPr id="22" name="Group 21">
                <a:extLst>
                  <a:ext uri="{FF2B5EF4-FFF2-40B4-BE49-F238E27FC236}">
                    <a16:creationId xmlns:a16="http://schemas.microsoft.com/office/drawing/2014/main" id="{E1D78039-3633-40B2-889B-AE9ED58211DD}"/>
                  </a:ext>
                </a:extLst>
              </p:cNvPr>
              <p:cNvGrpSpPr/>
              <p:nvPr/>
            </p:nvGrpSpPr>
            <p:grpSpPr>
              <a:xfrm>
                <a:off x="5327981" y="2761024"/>
                <a:ext cx="3078678" cy="2405771"/>
                <a:chOff x="5327981" y="2761024"/>
                <a:chExt cx="3078678" cy="2405771"/>
              </a:xfrm>
            </p:grpSpPr>
            <p:cxnSp>
              <p:nvCxnSpPr>
                <p:cNvPr id="25" name="Straight Arrow Connector 24">
                  <a:extLst>
                    <a:ext uri="{FF2B5EF4-FFF2-40B4-BE49-F238E27FC236}">
                      <a16:creationId xmlns:a16="http://schemas.microsoft.com/office/drawing/2014/main" id="{207A23C1-92F1-4B6C-9FA8-548ABA0EC5BA}"/>
                    </a:ext>
                  </a:extLst>
                </p:cNvPr>
                <p:cNvCxnSpPr>
                  <a:cxnSpLocks/>
                </p:cNvCxnSpPr>
                <p:nvPr/>
              </p:nvCxnSpPr>
              <p:spPr>
                <a:xfrm>
                  <a:off x="5335601" y="3048435"/>
                  <a:ext cx="3071056"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C732167-D29B-4B63-94AD-68D7D71C831A}"/>
                    </a:ext>
                  </a:extLst>
                </p:cNvPr>
                <p:cNvCxnSpPr>
                  <a:cxnSpLocks/>
                </p:cNvCxnSpPr>
                <p:nvPr/>
              </p:nvCxnSpPr>
              <p:spPr>
                <a:xfrm flipH="1">
                  <a:off x="5327982" y="3284655"/>
                  <a:ext cx="3078675"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1D998D3-964E-44E5-905A-D63EFBDE901E}"/>
                    </a:ext>
                  </a:extLst>
                </p:cNvPr>
                <p:cNvCxnSpPr>
                  <a:cxnSpLocks/>
                </p:cNvCxnSpPr>
                <p:nvPr/>
              </p:nvCxnSpPr>
              <p:spPr>
                <a:xfrm>
                  <a:off x="5335601" y="3961607"/>
                  <a:ext cx="3071056"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1DF85AC-FCD8-447E-8360-9B0D4EAB0F64}"/>
                    </a:ext>
                  </a:extLst>
                </p:cNvPr>
                <p:cNvCxnSpPr>
                  <a:cxnSpLocks/>
                </p:cNvCxnSpPr>
                <p:nvPr/>
              </p:nvCxnSpPr>
              <p:spPr>
                <a:xfrm flipH="1">
                  <a:off x="5335601" y="4197827"/>
                  <a:ext cx="3071058"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4146793-54EA-4CEE-97CD-1099CEAC9217}"/>
                    </a:ext>
                  </a:extLst>
                </p:cNvPr>
                <p:cNvCxnSpPr>
                  <a:cxnSpLocks/>
                </p:cNvCxnSpPr>
                <p:nvPr/>
              </p:nvCxnSpPr>
              <p:spPr>
                <a:xfrm>
                  <a:off x="5335601" y="4930575"/>
                  <a:ext cx="3063436"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9A1A222-EC3E-48AB-88B5-9CC90AEDCC5F}"/>
                    </a:ext>
                  </a:extLst>
                </p:cNvPr>
                <p:cNvCxnSpPr>
                  <a:cxnSpLocks/>
                </p:cNvCxnSpPr>
                <p:nvPr/>
              </p:nvCxnSpPr>
              <p:spPr>
                <a:xfrm flipH="1">
                  <a:off x="5327981" y="5166795"/>
                  <a:ext cx="3071058"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45A2510D-38E5-4023-8ABF-3FC968B79CD4}"/>
                    </a:ext>
                  </a:extLst>
                </p:cNvPr>
                <p:cNvGrpSpPr/>
                <p:nvPr/>
              </p:nvGrpSpPr>
              <p:grpSpPr>
                <a:xfrm>
                  <a:off x="5640860" y="2761024"/>
                  <a:ext cx="2259365" cy="2394552"/>
                  <a:chOff x="5701820" y="2761024"/>
                  <a:chExt cx="2259365" cy="2394552"/>
                </a:xfrm>
              </p:grpSpPr>
              <p:sp>
                <p:nvSpPr>
                  <p:cNvPr id="32" name="Rectangle 31">
                    <a:extLst>
                      <a:ext uri="{FF2B5EF4-FFF2-40B4-BE49-F238E27FC236}">
                        <a16:creationId xmlns:a16="http://schemas.microsoft.com/office/drawing/2014/main" id="{D605A016-13F9-40EF-9E7C-BFCF12B5ADA1}"/>
                      </a:ext>
                    </a:extLst>
                  </p:cNvPr>
                  <p:cNvSpPr/>
                  <p:nvPr/>
                </p:nvSpPr>
                <p:spPr>
                  <a:xfrm>
                    <a:off x="5701820" y="2761024"/>
                    <a:ext cx="1946366" cy="246222"/>
                  </a:xfrm>
                  <a:prstGeom prst="rect">
                    <a:avLst/>
                  </a:prstGeom>
                </p:spPr>
                <p:txBody>
                  <a:bodyPr wrap="none">
                    <a:spAutoFit/>
                  </a:bodyPr>
                  <a:lstStyle/>
                  <a:p>
                    <a:r>
                      <a:rPr lang="en-US" sz="1000" dirty="0"/>
                      <a:t>Broadcast Identify Query (0xFFFF)</a:t>
                    </a:r>
                  </a:p>
                </p:txBody>
              </p:sp>
              <p:sp>
                <p:nvSpPr>
                  <p:cNvPr id="33" name="Rectangle 32">
                    <a:extLst>
                      <a:ext uri="{FF2B5EF4-FFF2-40B4-BE49-F238E27FC236}">
                        <a16:creationId xmlns:a16="http://schemas.microsoft.com/office/drawing/2014/main" id="{9F554D30-95D1-4BBB-A039-BE4A1FEB6D66}"/>
                      </a:ext>
                    </a:extLst>
                  </p:cNvPr>
                  <p:cNvSpPr/>
                  <p:nvPr/>
                </p:nvSpPr>
                <p:spPr>
                  <a:xfrm>
                    <a:off x="5709438" y="3021294"/>
                    <a:ext cx="1460657" cy="246222"/>
                  </a:xfrm>
                  <a:prstGeom prst="rect">
                    <a:avLst/>
                  </a:prstGeom>
                </p:spPr>
                <p:txBody>
                  <a:bodyPr wrap="none">
                    <a:spAutoFit/>
                  </a:bodyPr>
                  <a:lstStyle/>
                  <a:p>
                    <a:r>
                      <a:rPr lang="en-US" sz="1000" dirty="0"/>
                      <a:t>Identify Query Response</a:t>
                    </a:r>
                  </a:p>
                </p:txBody>
              </p:sp>
              <p:sp>
                <p:nvSpPr>
                  <p:cNvPr id="34" name="Rectangle 33">
                    <a:extLst>
                      <a:ext uri="{FF2B5EF4-FFF2-40B4-BE49-F238E27FC236}">
                        <a16:creationId xmlns:a16="http://schemas.microsoft.com/office/drawing/2014/main" id="{1C37CF4C-1849-4874-A6FB-932417913882}"/>
                      </a:ext>
                    </a:extLst>
                  </p:cNvPr>
                  <p:cNvSpPr/>
                  <p:nvPr/>
                </p:nvSpPr>
                <p:spPr>
                  <a:xfrm>
                    <a:off x="5766628" y="3708499"/>
                    <a:ext cx="2194557" cy="289611"/>
                  </a:xfrm>
                  <a:prstGeom prst="rect">
                    <a:avLst/>
                  </a:prstGeom>
                </p:spPr>
                <p:txBody>
                  <a:bodyPr wrap="square">
                    <a:spAutoFit/>
                  </a:bodyPr>
                  <a:lstStyle/>
                  <a:p>
                    <a:r>
                      <a:rPr lang="en-US" sz="1000" dirty="0"/>
                      <a:t>IEEE Address Request</a:t>
                    </a:r>
                  </a:p>
                </p:txBody>
              </p:sp>
              <p:sp>
                <p:nvSpPr>
                  <p:cNvPr id="35" name="Rectangle 34">
                    <a:extLst>
                      <a:ext uri="{FF2B5EF4-FFF2-40B4-BE49-F238E27FC236}">
                        <a16:creationId xmlns:a16="http://schemas.microsoft.com/office/drawing/2014/main" id="{E8647045-BA0D-4A3E-9AE8-690E9CED239A}"/>
                      </a:ext>
                    </a:extLst>
                  </p:cNvPr>
                  <p:cNvSpPr/>
                  <p:nvPr/>
                </p:nvSpPr>
                <p:spPr>
                  <a:xfrm>
                    <a:off x="5774249" y="3929205"/>
                    <a:ext cx="1377300" cy="246222"/>
                  </a:xfrm>
                  <a:prstGeom prst="rect">
                    <a:avLst/>
                  </a:prstGeom>
                </p:spPr>
                <p:txBody>
                  <a:bodyPr wrap="none">
                    <a:spAutoFit/>
                  </a:bodyPr>
                  <a:lstStyle/>
                  <a:p>
                    <a:r>
                      <a:rPr lang="en-US" sz="1000" dirty="0"/>
                      <a:t>IEEE Address Response</a:t>
                    </a:r>
                  </a:p>
                </p:txBody>
              </p:sp>
              <p:sp>
                <p:nvSpPr>
                  <p:cNvPr id="36" name="Rectangle 35">
                    <a:extLst>
                      <a:ext uri="{FF2B5EF4-FFF2-40B4-BE49-F238E27FC236}">
                        <a16:creationId xmlns:a16="http://schemas.microsoft.com/office/drawing/2014/main" id="{7F63E287-4FDD-40BD-BE34-7EB5A1600293}"/>
                      </a:ext>
                    </a:extLst>
                  </p:cNvPr>
                  <p:cNvSpPr/>
                  <p:nvPr/>
                </p:nvSpPr>
                <p:spPr>
                  <a:xfrm>
                    <a:off x="5775808" y="4656056"/>
                    <a:ext cx="1561646" cy="246222"/>
                  </a:xfrm>
                  <a:prstGeom prst="rect">
                    <a:avLst/>
                  </a:prstGeom>
                </p:spPr>
                <p:txBody>
                  <a:bodyPr wrap="none">
                    <a:spAutoFit/>
                  </a:bodyPr>
                  <a:lstStyle/>
                  <a:p>
                    <a:r>
                      <a:rPr lang="en-US" sz="1000" dirty="0"/>
                      <a:t>Simple Descriptor Request</a:t>
                    </a:r>
                  </a:p>
                </p:txBody>
              </p:sp>
              <p:sp>
                <p:nvSpPr>
                  <p:cNvPr id="37" name="Rectangle 36">
                    <a:extLst>
                      <a:ext uri="{FF2B5EF4-FFF2-40B4-BE49-F238E27FC236}">
                        <a16:creationId xmlns:a16="http://schemas.microsoft.com/office/drawing/2014/main" id="{DF5CEF48-BFF3-46FF-B9A4-3F0C407825A0}"/>
                      </a:ext>
                    </a:extLst>
                  </p:cNvPr>
                  <p:cNvSpPr/>
                  <p:nvPr/>
                </p:nvSpPr>
                <p:spPr>
                  <a:xfrm>
                    <a:off x="5766103" y="4909354"/>
                    <a:ext cx="1635384" cy="246222"/>
                  </a:xfrm>
                  <a:prstGeom prst="rect">
                    <a:avLst/>
                  </a:prstGeom>
                </p:spPr>
                <p:txBody>
                  <a:bodyPr wrap="none">
                    <a:spAutoFit/>
                  </a:bodyPr>
                  <a:lstStyle/>
                  <a:p>
                    <a:r>
                      <a:rPr lang="en-US" sz="1000" dirty="0"/>
                      <a:t>Simple Descriptor Response</a:t>
                    </a:r>
                  </a:p>
                </p:txBody>
              </p:sp>
            </p:grpSp>
          </p:grpSp>
          <p:sp>
            <p:nvSpPr>
              <p:cNvPr id="23" name="Rectangle 22">
                <a:extLst>
                  <a:ext uri="{FF2B5EF4-FFF2-40B4-BE49-F238E27FC236}">
                    <a16:creationId xmlns:a16="http://schemas.microsoft.com/office/drawing/2014/main" id="{4790EB2E-9208-456D-A1D4-AFFA84191633}"/>
                  </a:ext>
                </a:extLst>
              </p:cNvPr>
              <p:cNvSpPr/>
              <p:nvPr/>
            </p:nvSpPr>
            <p:spPr>
              <a:xfrm>
                <a:off x="3455696" y="5299590"/>
                <a:ext cx="1090363" cy="246222"/>
              </a:xfrm>
              <a:prstGeom prst="rect">
                <a:avLst/>
              </a:prstGeom>
            </p:spPr>
            <p:txBody>
              <a:bodyPr wrap="none">
                <a:spAutoFit/>
              </a:bodyPr>
              <a:lstStyle/>
              <a:p>
                <a:r>
                  <a:rPr lang="en-US" sz="1000" dirty="0"/>
                  <a:t>Clusters matched</a:t>
                </a:r>
              </a:p>
            </p:txBody>
          </p:sp>
          <p:cxnSp>
            <p:nvCxnSpPr>
              <p:cNvPr id="24" name="Straight Arrow Connector 23">
                <a:extLst>
                  <a:ext uri="{FF2B5EF4-FFF2-40B4-BE49-F238E27FC236}">
                    <a16:creationId xmlns:a16="http://schemas.microsoft.com/office/drawing/2014/main" id="{4E9AF1AE-97C8-4B9A-8AC7-DFA714837E25}"/>
                  </a:ext>
                </a:extLst>
              </p:cNvPr>
              <p:cNvCxnSpPr>
                <a:cxnSpLocks/>
              </p:cNvCxnSpPr>
              <p:nvPr/>
            </p:nvCxnSpPr>
            <p:spPr>
              <a:xfrm>
                <a:off x="4929678" y="5472581"/>
                <a:ext cx="398302"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Rectangle 11">
              <a:extLst>
                <a:ext uri="{FF2B5EF4-FFF2-40B4-BE49-F238E27FC236}">
                  <a16:creationId xmlns:a16="http://schemas.microsoft.com/office/drawing/2014/main" id="{02E62D8F-8581-4CDD-866B-2C1B93DF3A9E}"/>
                </a:ext>
              </a:extLst>
            </p:cNvPr>
            <p:cNvSpPr/>
            <p:nvPr/>
          </p:nvSpPr>
          <p:spPr>
            <a:xfrm>
              <a:off x="9339334" y="1534118"/>
              <a:ext cx="974069" cy="493191"/>
            </a:xfrm>
            <a:prstGeom prst="rect">
              <a:avLst/>
            </a:prstGeom>
            <a:solidFill>
              <a:schemeClr val="bg1">
                <a:lumMod val="85000"/>
              </a:schemeClr>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Target</a:t>
              </a:r>
              <a:endParaRPr lang="en-US" dirty="0">
                <a:solidFill>
                  <a:srgbClr val="000000"/>
                </a:solidFill>
              </a:endParaRPr>
            </a:p>
          </p:txBody>
        </p:sp>
      </p:grpSp>
      <p:sp>
        <p:nvSpPr>
          <p:cNvPr id="38" name="Rectangle 37">
            <a:extLst>
              <a:ext uri="{FF2B5EF4-FFF2-40B4-BE49-F238E27FC236}">
                <a16:creationId xmlns:a16="http://schemas.microsoft.com/office/drawing/2014/main" id="{160477F8-A967-49B5-A9F0-243F5173F354}"/>
              </a:ext>
            </a:extLst>
          </p:cNvPr>
          <p:cNvSpPr/>
          <p:nvPr/>
        </p:nvSpPr>
        <p:spPr>
          <a:xfrm>
            <a:off x="9339333" y="1537738"/>
            <a:ext cx="974067" cy="493191"/>
          </a:xfrm>
          <a:prstGeom prst="rect">
            <a:avLst/>
          </a:prstGeom>
          <a:solidFill>
            <a:srgbClr val="FFC000"/>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Target</a:t>
            </a:r>
            <a:endParaRPr lang="en-US" dirty="0">
              <a:solidFill>
                <a:srgbClr val="000000"/>
              </a:solidFill>
            </a:endParaRPr>
          </a:p>
        </p:txBody>
      </p:sp>
    </p:spTree>
    <p:extLst>
      <p:ext uri="{BB962C8B-B14F-4D97-AF65-F5344CB8AC3E}">
        <p14:creationId xmlns:p14="http://schemas.microsoft.com/office/powerpoint/2010/main" val="1185599442"/>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58524D-4063-4E21-98C6-FF896E4D3B78}"/>
              </a:ext>
            </a:extLst>
          </p:cNvPr>
          <p:cNvSpPr>
            <a:spLocks noGrp="1"/>
          </p:cNvSpPr>
          <p:nvPr>
            <p:ph idx="10"/>
          </p:nvPr>
        </p:nvSpPr>
        <p:spPr>
          <a:xfrm>
            <a:off x="679451" y="1143000"/>
            <a:ext cx="5416550" cy="5029200"/>
          </a:xfrm>
        </p:spPr>
        <p:txBody>
          <a:bodyPr/>
          <a:lstStyle/>
          <a:p>
            <a:r>
              <a:rPr lang="en-US" dirty="0"/>
              <a:t>Finding &amp; Binding initiator</a:t>
            </a:r>
          </a:p>
          <a:p>
            <a:pPr lvl="1"/>
            <a:r>
              <a:rPr lang="en-US" dirty="0"/>
              <a:t>Broadcast identify query</a:t>
            </a:r>
          </a:p>
          <a:p>
            <a:pPr lvl="1"/>
            <a:r>
              <a:rPr lang="en-US" dirty="0"/>
              <a:t>Identify query responses received</a:t>
            </a:r>
          </a:p>
          <a:p>
            <a:pPr lvl="1"/>
            <a:r>
              <a:rPr lang="en-US" altLang="zh-CN" dirty="0"/>
              <a:t>Send </a:t>
            </a:r>
            <a:r>
              <a:rPr lang="en-US" dirty="0"/>
              <a:t>simple descriptor request</a:t>
            </a:r>
          </a:p>
          <a:p>
            <a:pPr lvl="1"/>
            <a:r>
              <a:rPr lang="en-US" dirty="0"/>
              <a:t>Binding table is created for matched clusters</a:t>
            </a:r>
          </a:p>
          <a:p>
            <a:endParaRPr lang="en-US" dirty="0"/>
          </a:p>
          <a:p>
            <a:r>
              <a:rPr lang="en-US" dirty="0"/>
              <a:t>Plugin in </a:t>
            </a:r>
            <a:r>
              <a:rPr lang="en-US" dirty="0" err="1"/>
              <a:t>Appbuilder</a:t>
            </a:r>
            <a:endParaRPr lang="en-US" dirty="0"/>
          </a:p>
        </p:txBody>
      </p:sp>
      <p:sp>
        <p:nvSpPr>
          <p:cNvPr id="3" name="Title 2">
            <a:extLst>
              <a:ext uri="{FF2B5EF4-FFF2-40B4-BE49-F238E27FC236}">
                <a16:creationId xmlns:a16="http://schemas.microsoft.com/office/drawing/2014/main" id="{FD42873F-F643-4BF3-9744-FC1DC493173F}"/>
              </a:ext>
            </a:extLst>
          </p:cNvPr>
          <p:cNvSpPr>
            <a:spLocks noGrp="1"/>
          </p:cNvSpPr>
          <p:nvPr>
            <p:ph type="title"/>
          </p:nvPr>
        </p:nvSpPr>
        <p:spPr/>
        <p:txBody>
          <a:bodyPr/>
          <a:lstStyle/>
          <a:p>
            <a:r>
              <a:rPr lang="en-US" b="1" dirty="0"/>
              <a:t>Finding &amp; binding procedure for an initiator endpoint </a:t>
            </a:r>
          </a:p>
        </p:txBody>
      </p:sp>
      <p:sp>
        <p:nvSpPr>
          <p:cNvPr id="5" name="Slide Number Placeholder 4">
            <a:extLst>
              <a:ext uri="{FF2B5EF4-FFF2-40B4-BE49-F238E27FC236}">
                <a16:creationId xmlns:a16="http://schemas.microsoft.com/office/drawing/2014/main" id="{33E86782-D038-4E6D-A12D-AF7423B98143}"/>
              </a:ext>
            </a:extLst>
          </p:cNvPr>
          <p:cNvSpPr>
            <a:spLocks noGrp="1"/>
          </p:cNvSpPr>
          <p:nvPr>
            <p:ph type="sldNum" sz="quarter" idx="12"/>
          </p:nvPr>
        </p:nvSpPr>
        <p:spPr/>
        <p:txBody>
          <a:bodyPr/>
          <a:lstStyle/>
          <a:p>
            <a:fld id="{29A7BD92-6AE5-CF43-B276-274952F2BFB4}" type="slidenum">
              <a:rPr lang="en-US" smtClean="0"/>
              <a:pPr/>
              <a:t>17</a:t>
            </a:fld>
            <a:endParaRPr lang="en-US" dirty="0"/>
          </a:p>
        </p:txBody>
      </p:sp>
      <p:pic>
        <p:nvPicPr>
          <p:cNvPr id="6" name="Picture 5">
            <a:extLst>
              <a:ext uri="{FF2B5EF4-FFF2-40B4-BE49-F238E27FC236}">
                <a16:creationId xmlns:a16="http://schemas.microsoft.com/office/drawing/2014/main" id="{ABBE07AC-C95F-4418-865A-EBE6AE01C7A5}"/>
              </a:ext>
            </a:extLst>
          </p:cNvPr>
          <p:cNvPicPr>
            <a:picLocks noChangeAspect="1"/>
          </p:cNvPicPr>
          <p:nvPr/>
        </p:nvPicPr>
        <p:blipFill>
          <a:blip r:embed="rId3"/>
          <a:stretch>
            <a:fillRect/>
          </a:stretch>
        </p:blipFill>
        <p:spPr>
          <a:xfrm>
            <a:off x="780352" y="3888052"/>
            <a:ext cx="4792250" cy="2223919"/>
          </a:xfrm>
          <a:prstGeom prst="rect">
            <a:avLst/>
          </a:prstGeom>
        </p:spPr>
      </p:pic>
      <p:grpSp>
        <p:nvGrpSpPr>
          <p:cNvPr id="36" name="Group 35">
            <a:extLst>
              <a:ext uri="{FF2B5EF4-FFF2-40B4-BE49-F238E27FC236}">
                <a16:creationId xmlns:a16="http://schemas.microsoft.com/office/drawing/2014/main" id="{E3948131-DCCB-4C16-B74A-315F18CB439A}"/>
              </a:ext>
            </a:extLst>
          </p:cNvPr>
          <p:cNvGrpSpPr/>
          <p:nvPr/>
        </p:nvGrpSpPr>
        <p:grpSpPr>
          <a:xfrm>
            <a:off x="5811868" y="1534118"/>
            <a:ext cx="6052746" cy="3786143"/>
            <a:chOff x="5811868" y="1534118"/>
            <a:chExt cx="6052746" cy="3786143"/>
          </a:xfrm>
        </p:grpSpPr>
        <p:grpSp>
          <p:nvGrpSpPr>
            <p:cNvPr id="8" name="Group 7">
              <a:extLst>
                <a:ext uri="{FF2B5EF4-FFF2-40B4-BE49-F238E27FC236}">
                  <a16:creationId xmlns:a16="http://schemas.microsoft.com/office/drawing/2014/main" id="{A40B5FB0-3E80-4991-AF68-0D2D24E60E37}"/>
                </a:ext>
              </a:extLst>
            </p:cNvPr>
            <p:cNvGrpSpPr/>
            <p:nvPr/>
          </p:nvGrpSpPr>
          <p:grpSpPr>
            <a:xfrm>
              <a:off x="5811868" y="1537738"/>
              <a:ext cx="6052746" cy="3782523"/>
              <a:chOff x="2636465" y="1410928"/>
              <a:chExt cx="8699840" cy="4449098"/>
            </a:xfrm>
          </p:grpSpPr>
          <p:sp>
            <p:nvSpPr>
              <p:cNvPr id="9" name="Rectangle 8">
                <a:extLst>
                  <a:ext uri="{FF2B5EF4-FFF2-40B4-BE49-F238E27FC236}">
                    <a16:creationId xmlns:a16="http://schemas.microsoft.com/office/drawing/2014/main" id="{EF2174DA-3F3E-4EFE-9222-03ADABBDA6FF}"/>
                  </a:ext>
                </a:extLst>
              </p:cNvPr>
              <p:cNvSpPr/>
              <p:nvPr/>
            </p:nvSpPr>
            <p:spPr>
              <a:xfrm>
                <a:off x="4713952" y="1410928"/>
                <a:ext cx="1400066" cy="580104"/>
              </a:xfrm>
              <a:prstGeom prst="rect">
                <a:avLst/>
              </a:prstGeom>
              <a:solidFill>
                <a:schemeClr val="bg1">
                  <a:lumMod val="85000"/>
                </a:schemeClr>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Initiator</a:t>
                </a:r>
                <a:endParaRPr lang="en-US" dirty="0">
                  <a:solidFill>
                    <a:srgbClr val="000000"/>
                  </a:solidFill>
                </a:endParaRPr>
              </a:p>
            </p:txBody>
          </p:sp>
          <p:cxnSp>
            <p:nvCxnSpPr>
              <p:cNvPr id="11" name="Straight Connector 10">
                <a:extLst>
                  <a:ext uri="{FF2B5EF4-FFF2-40B4-BE49-F238E27FC236}">
                    <a16:creationId xmlns:a16="http://schemas.microsoft.com/office/drawing/2014/main" id="{E1B87E1F-F248-4FC8-9E0A-B86DB2DC27F4}"/>
                  </a:ext>
                </a:extLst>
              </p:cNvPr>
              <p:cNvCxnSpPr>
                <a:cxnSpLocks/>
              </p:cNvCxnSpPr>
              <p:nvPr/>
            </p:nvCxnSpPr>
            <p:spPr>
              <a:xfrm>
                <a:off x="5331779" y="2000762"/>
                <a:ext cx="0" cy="3859264"/>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C1B8B5F-53DC-41D4-833B-964FFF39AB18}"/>
                  </a:ext>
                </a:extLst>
              </p:cNvPr>
              <p:cNvCxnSpPr>
                <a:cxnSpLocks/>
              </p:cNvCxnSpPr>
              <p:nvPr/>
            </p:nvCxnSpPr>
            <p:spPr>
              <a:xfrm>
                <a:off x="8406657" y="2000763"/>
                <a:ext cx="0" cy="3859263"/>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9FA2BD3-4F8C-494B-B47B-1AE957112DB9}"/>
                  </a:ext>
                </a:extLst>
              </p:cNvPr>
              <p:cNvSpPr/>
              <p:nvPr/>
            </p:nvSpPr>
            <p:spPr>
              <a:xfrm>
                <a:off x="8796085" y="2135785"/>
                <a:ext cx="2540220" cy="289611"/>
              </a:xfrm>
              <a:prstGeom prst="rect">
                <a:avLst/>
              </a:prstGeom>
            </p:spPr>
            <p:txBody>
              <a:bodyPr wrap="square">
                <a:spAutoFit/>
              </a:bodyPr>
              <a:lstStyle/>
              <a:p>
                <a:r>
                  <a:rPr lang="en-US" sz="1000" dirty="0"/>
                  <a:t>Find and Bind target start</a:t>
                </a:r>
                <a:endParaRPr lang="en-US" altLang="zh-CN" sz="1000" dirty="0"/>
              </a:p>
            </p:txBody>
          </p:sp>
          <p:sp>
            <p:nvSpPr>
              <p:cNvPr id="14" name="Rectangle 13">
                <a:extLst>
                  <a:ext uri="{FF2B5EF4-FFF2-40B4-BE49-F238E27FC236}">
                    <a16:creationId xmlns:a16="http://schemas.microsoft.com/office/drawing/2014/main" id="{D4F4D564-425E-4A00-A6AD-B22EA59CB8D5}"/>
                  </a:ext>
                </a:extLst>
              </p:cNvPr>
              <p:cNvSpPr/>
              <p:nvPr/>
            </p:nvSpPr>
            <p:spPr>
              <a:xfrm>
                <a:off x="3339572" y="2661254"/>
                <a:ext cx="1675510" cy="289611"/>
              </a:xfrm>
              <a:prstGeom prst="rect">
                <a:avLst/>
              </a:prstGeom>
            </p:spPr>
            <p:txBody>
              <a:bodyPr wrap="none">
                <a:spAutoFit/>
              </a:bodyPr>
              <a:lstStyle/>
              <a:p>
                <a:r>
                  <a:rPr lang="en-US" sz="1000" dirty="0"/>
                  <a:t>Find and Bind start</a:t>
                </a:r>
              </a:p>
            </p:txBody>
          </p:sp>
          <p:cxnSp>
            <p:nvCxnSpPr>
              <p:cNvPr id="15" name="Straight Arrow Connector 14">
                <a:extLst>
                  <a:ext uri="{FF2B5EF4-FFF2-40B4-BE49-F238E27FC236}">
                    <a16:creationId xmlns:a16="http://schemas.microsoft.com/office/drawing/2014/main" id="{7567152D-9FD9-420A-955D-C1AAE8C193D2}"/>
                  </a:ext>
                </a:extLst>
              </p:cNvPr>
              <p:cNvCxnSpPr>
                <a:cxnSpLocks/>
              </p:cNvCxnSpPr>
              <p:nvPr/>
            </p:nvCxnSpPr>
            <p:spPr>
              <a:xfrm flipH="1">
                <a:off x="8406658" y="2280591"/>
                <a:ext cx="424922"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F2F8D97-9687-4E7D-97AC-0D346E53D5B9}"/>
                  </a:ext>
                </a:extLst>
              </p:cNvPr>
              <p:cNvCxnSpPr>
                <a:cxnSpLocks/>
              </p:cNvCxnSpPr>
              <p:nvPr/>
            </p:nvCxnSpPr>
            <p:spPr>
              <a:xfrm>
                <a:off x="4937299" y="2817295"/>
                <a:ext cx="398302"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332038A-865A-44EC-B78D-0F973D32ADA3}"/>
                  </a:ext>
                </a:extLst>
              </p:cNvPr>
              <p:cNvCxnSpPr>
                <a:cxnSpLocks/>
              </p:cNvCxnSpPr>
              <p:nvPr/>
            </p:nvCxnSpPr>
            <p:spPr>
              <a:xfrm>
                <a:off x="4929679" y="5712387"/>
                <a:ext cx="398302"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88FCE63-820A-4AB1-9EE7-BFB1BA880C9E}"/>
                  </a:ext>
                </a:extLst>
              </p:cNvPr>
              <p:cNvSpPr/>
              <p:nvPr/>
            </p:nvSpPr>
            <p:spPr>
              <a:xfrm>
                <a:off x="2636465" y="5565927"/>
                <a:ext cx="1672253" cy="246222"/>
              </a:xfrm>
              <a:prstGeom prst="rect">
                <a:avLst/>
              </a:prstGeom>
            </p:spPr>
            <p:txBody>
              <a:bodyPr wrap="none">
                <a:spAutoFit/>
              </a:bodyPr>
              <a:lstStyle/>
              <a:p>
                <a:r>
                  <a:rPr lang="en-US" sz="1000" dirty="0"/>
                  <a:t>Create entry in binding table</a:t>
                </a:r>
              </a:p>
            </p:txBody>
          </p:sp>
          <p:grpSp>
            <p:nvGrpSpPr>
              <p:cNvPr id="19" name="Group 18">
                <a:extLst>
                  <a:ext uri="{FF2B5EF4-FFF2-40B4-BE49-F238E27FC236}">
                    <a16:creationId xmlns:a16="http://schemas.microsoft.com/office/drawing/2014/main" id="{C069C561-F482-4E2A-9295-497E51F895EC}"/>
                  </a:ext>
                </a:extLst>
              </p:cNvPr>
              <p:cNvGrpSpPr/>
              <p:nvPr/>
            </p:nvGrpSpPr>
            <p:grpSpPr>
              <a:xfrm>
                <a:off x="5327981" y="2761024"/>
                <a:ext cx="3078678" cy="2405771"/>
                <a:chOff x="5327981" y="2761024"/>
                <a:chExt cx="3078678" cy="2405771"/>
              </a:xfrm>
            </p:grpSpPr>
            <p:cxnSp>
              <p:nvCxnSpPr>
                <p:cNvPr id="22" name="Straight Arrow Connector 21">
                  <a:extLst>
                    <a:ext uri="{FF2B5EF4-FFF2-40B4-BE49-F238E27FC236}">
                      <a16:creationId xmlns:a16="http://schemas.microsoft.com/office/drawing/2014/main" id="{28B8F8D2-479D-4CF6-B209-80517EBC541D}"/>
                    </a:ext>
                  </a:extLst>
                </p:cNvPr>
                <p:cNvCxnSpPr>
                  <a:cxnSpLocks/>
                </p:cNvCxnSpPr>
                <p:nvPr/>
              </p:nvCxnSpPr>
              <p:spPr>
                <a:xfrm>
                  <a:off x="5335601" y="3048435"/>
                  <a:ext cx="3071056"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56DC98B-CCDB-4ADC-8CE2-94A8694D411C}"/>
                    </a:ext>
                  </a:extLst>
                </p:cNvPr>
                <p:cNvCxnSpPr>
                  <a:cxnSpLocks/>
                </p:cNvCxnSpPr>
                <p:nvPr/>
              </p:nvCxnSpPr>
              <p:spPr>
                <a:xfrm flipH="1">
                  <a:off x="5327982" y="3284655"/>
                  <a:ext cx="3078675"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335794C-EFC5-4388-9604-B2B18D7DF687}"/>
                    </a:ext>
                  </a:extLst>
                </p:cNvPr>
                <p:cNvCxnSpPr>
                  <a:cxnSpLocks/>
                </p:cNvCxnSpPr>
                <p:nvPr/>
              </p:nvCxnSpPr>
              <p:spPr>
                <a:xfrm>
                  <a:off x="5335601" y="3961607"/>
                  <a:ext cx="3071056"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98FD44C-205C-4A6C-A868-B25A2C3172E0}"/>
                    </a:ext>
                  </a:extLst>
                </p:cNvPr>
                <p:cNvCxnSpPr>
                  <a:cxnSpLocks/>
                </p:cNvCxnSpPr>
                <p:nvPr/>
              </p:nvCxnSpPr>
              <p:spPr>
                <a:xfrm flipH="1">
                  <a:off x="5335601" y="4197827"/>
                  <a:ext cx="3071058"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E994CBB-1241-4248-B30F-9A9D29279F13}"/>
                    </a:ext>
                  </a:extLst>
                </p:cNvPr>
                <p:cNvCxnSpPr>
                  <a:cxnSpLocks/>
                </p:cNvCxnSpPr>
                <p:nvPr/>
              </p:nvCxnSpPr>
              <p:spPr>
                <a:xfrm>
                  <a:off x="5335601" y="4930575"/>
                  <a:ext cx="3063436"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AB5D336-E329-4E59-8E99-46C5379D44F4}"/>
                    </a:ext>
                  </a:extLst>
                </p:cNvPr>
                <p:cNvCxnSpPr>
                  <a:cxnSpLocks/>
                </p:cNvCxnSpPr>
                <p:nvPr/>
              </p:nvCxnSpPr>
              <p:spPr>
                <a:xfrm flipH="1">
                  <a:off x="5327981" y="5166795"/>
                  <a:ext cx="3071058"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9CCFF6CD-4663-482F-98DC-7C75EC6CAEC8}"/>
                    </a:ext>
                  </a:extLst>
                </p:cNvPr>
                <p:cNvGrpSpPr/>
                <p:nvPr/>
              </p:nvGrpSpPr>
              <p:grpSpPr>
                <a:xfrm>
                  <a:off x="5640860" y="2761024"/>
                  <a:ext cx="2259365" cy="2394552"/>
                  <a:chOff x="5701820" y="2761024"/>
                  <a:chExt cx="2259365" cy="2394552"/>
                </a:xfrm>
              </p:grpSpPr>
              <p:sp>
                <p:nvSpPr>
                  <p:cNvPr id="29" name="Rectangle 28">
                    <a:extLst>
                      <a:ext uri="{FF2B5EF4-FFF2-40B4-BE49-F238E27FC236}">
                        <a16:creationId xmlns:a16="http://schemas.microsoft.com/office/drawing/2014/main" id="{66143901-1A15-4A98-8DEC-DF815EA0C948}"/>
                      </a:ext>
                    </a:extLst>
                  </p:cNvPr>
                  <p:cNvSpPr/>
                  <p:nvPr/>
                </p:nvSpPr>
                <p:spPr>
                  <a:xfrm>
                    <a:off x="5701820" y="2761024"/>
                    <a:ext cx="1946366" cy="246222"/>
                  </a:xfrm>
                  <a:prstGeom prst="rect">
                    <a:avLst/>
                  </a:prstGeom>
                </p:spPr>
                <p:txBody>
                  <a:bodyPr wrap="none">
                    <a:spAutoFit/>
                  </a:bodyPr>
                  <a:lstStyle/>
                  <a:p>
                    <a:r>
                      <a:rPr lang="en-US" sz="1000" dirty="0"/>
                      <a:t>Broadcast Identify Query (0xFFFF)</a:t>
                    </a:r>
                  </a:p>
                </p:txBody>
              </p:sp>
              <p:sp>
                <p:nvSpPr>
                  <p:cNvPr id="30" name="Rectangle 29">
                    <a:extLst>
                      <a:ext uri="{FF2B5EF4-FFF2-40B4-BE49-F238E27FC236}">
                        <a16:creationId xmlns:a16="http://schemas.microsoft.com/office/drawing/2014/main" id="{55BC3C43-E730-4164-9FAE-7FA66371D42F}"/>
                      </a:ext>
                    </a:extLst>
                  </p:cNvPr>
                  <p:cNvSpPr/>
                  <p:nvPr/>
                </p:nvSpPr>
                <p:spPr>
                  <a:xfrm>
                    <a:off x="5709438" y="3021294"/>
                    <a:ext cx="1460657" cy="246222"/>
                  </a:xfrm>
                  <a:prstGeom prst="rect">
                    <a:avLst/>
                  </a:prstGeom>
                </p:spPr>
                <p:txBody>
                  <a:bodyPr wrap="none">
                    <a:spAutoFit/>
                  </a:bodyPr>
                  <a:lstStyle/>
                  <a:p>
                    <a:r>
                      <a:rPr lang="en-US" sz="1000" dirty="0"/>
                      <a:t>Identify Query Response</a:t>
                    </a:r>
                  </a:p>
                </p:txBody>
              </p:sp>
              <p:sp>
                <p:nvSpPr>
                  <p:cNvPr id="31" name="Rectangle 30">
                    <a:extLst>
                      <a:ext uri="{FF2B5EF4-FFF2-40B4-BE49-F238E27FC236}">
                        <a16:creationId xmlns:a16="http://schemas.microsoft.com/office/drawing/2014/main" id="{6DA7A062-8A45-48D6-9D13-70F93295E40A}"/>
                      </a:ext>
                    </a:extLst>
                  </p:cNvPr>
                  <p:cNvSpPr/>
                  <p:nvPr/>
                </p:nvSpPr>
                <p:spPr>
                  <a:xfrm>
                    <a:off x="5766628" y="3708499"/>
                    <a:ext cx="2194557" cy="289611"/>
                  </a:xfrm>
                  <a:prstGeom prst="rect">
                    <a:avLst/>
                  </a:prstGeom>
                </p:spPr>
                <p:txBody>
                  <a:bodyPr wrap="square">
                    <a:spAutoFit/>
                  </a:bodyPr>
                  <a:lstStyle/>
                  <a:p>
                    <a:r>
                      <a:rPr lang="en-US" sz="1000" dirty="0"/>
                      <a:t>IEEE Address Request</a:t>
                    </a:r>
                  </a:p>
                </p:txBody>
              </p:sp>
              <p:sp>
                <p:nvSpPr>
                  <p:cNvPr id="32" name="Rectangle 31">
                    <a:extLst>
                      <a:ext uri="{FF2B5EF4-FFF2-40B4-BE49-F238E27FC236}">
                        <a16:creationId xmlns:a16="http://schemas.microsoft.com/office/drawing/2014/main" id="{B1DE1D5F-CE7C-4F55-A422-B17912166196}"/>
                      </a:ext>
                    </a:extLst>
                  </p:cNvPr>
                  <p:cNvSpPr/>
                  <p:nvPr/>
                </p:nvSpPr>
                <p:spPr>
                  <a:xfrm>
                    <a:off x="5774249" y="3929205"/>
                    <a:ext cx="1377300" cy="246222"/>
                  </a:xfrm>
                  <a:prstGeom prst="rect">
                    <a:avLst/>
                  </a:prstGeom>
                </p:spPr>
                <p:txBody>
                  <a:bodyPr wrap="none">
                    <a:spAutoFit/>
                  </a:bodyPr>
                  <a:lstStyle/>
                  <a:p>
                    <a:r>
                      <a:rPr lang="en-US" sz="1000" dirty="0"/>
                      <a:t>IEEE Address Response</a:t>
                    </a:r>
                  </a:p>
                </p:txBody>
              </p:sp>
              <p:sp>
                <p:nvSpPr>
                  <p:cNvPr id="33" name="Rectangle 32">
                    <a:extLst>
                      <a:ext uri="{FF2B5EF4-FFF2-40B4-BE49-F238E27FC236}">
                        <a16:creationId xmlns:a16="http://schemas.microsoft.com/office/drawing/2014/main" id="{43396DDE-845B-49F7-9F5B-3197265EB7A8}"/>
                      </a:ext>
                    </a:extLst>
                  </p:cNvPr>
                  <p:cNvSpPr/>
                  <p:nvPr/>
                </p:nvSpPr>
                <p:spPr>
                  <a:xfrm>
                    <a:off x="5775808" y="4656056"/>
                    <a:ext cx="1561646" cy="246222"/>
                  </a:xfrm>
                  <a:prstGeom prst="rect">
                    <a:avLst/>
                  </a:prstGeom>
                </p:spPr>
                <p:txBody>
                  <a:bodyPr wrap="none">
                    <a:spAutoFit/>
                  </a:bodyPr>
                  <a:lstStyle/>
                  <a:p>
                    <a:r>
                      <a:rPr lang="en-US" sz="1000" dirty="0"/>
                      <a:t>Simple Descriptor Request</a:t>
                    </a:r>
                  </a:p>
                </p:txBody>
              </p:sp>
              <p:sp>
                <p:nvSpPr>
                  <p:cNvPr id="34" name="Rectangle 33">
                    <a:extLst>
                      <a:ext uri="{FF2B5EF4-FFF2-40B4-BE49-F238E27FC236}">
                        <a16:creationId xmlns:a16="http://schemas.microsoft.com/office/drawing/2014/main" id="{17DA147C-B735-4794-9028-5C8A7098F191}"/>
                      </a:ext>
                    </a:extLst>
                  </p:cNvPr>
                  <p:cNvSpPr/>
                  <p:nvPr/>
                </p:nvSpPr>
                <p:spPr>
                  <a:xfrm>
                    <a:off x="5766103" y="4909354"/>
                    <a:ext cx="1635384" cy="246222"/>
                  </a:xfrm>
                  <a:prstGeom prst="rect">
                    <a:avLst/>
                  </a:prstGeom>
                </p:spPr>
                <p:txBody>
                  <a:bodyPr wrap="none">
                    <a:spAutoFit/>
                  </a:bodyPr>
                  <a:lstStyle/>
                  <a:p>
                    <a:r>
                      <a:rPr lang="en-US" sz="1000" dirty="0"/>
                      <a:t>Simple Descriptor Response</a:t>
                    </a:r>
                  </a:p>
                </p:txBody>
              </p:sp>
            </p:grpSp>
          </p:grpSp>
          <p:sp>
            <p:nvSpPr>
              <p:cNvPr id="20" name="Rectangle 19">
                <a:extLst>
                  <a:ext uri="{FF2B5EF4-FFF2-40B4-BE49-F238E27FC236}">
                    <a16:creationId xmlns:a16="http://schemas.microsoft.com/office/drawing/2014/main" id="{1571AF8F-BD45-4D58-BBB0-912220FABB61}"/>
                  </a:ext>
                </a:extLst>
              </p:cNvPr>
              <p:cNvSpPr/>
              <p:nvPr/>
            </p:nvSpPr>
            <p:spPr>
              <a:xfrm>
                <a:off x="3455696" y="5299590"/>
                <a:ext cx="1090363" cy="246222"/>
              </a:xfrm>
              <a:prstGeom prst="rect">
                <a:avLst/>
              </a:prstGeom>
            </p:spPr>
            <p:txBody>
              <a:bodyPr wrap="none">
                <a:spAutoFit/>
              </a:bodyPr>
              <a:lstStyle/>
              <a:p>
                <a:r>
                  <a:rPr lang="en-US" sz="1000" dirty="0"/>
                  <a:t>Clusters matched</a:t>
                </a:r>
              </a:p>
            </p:txBody>
          </p:sp>
          <p:cxnSp>
            <p:nvCxnSpPr>
              <p:cNvPr id="21" name="Straight Arrow Connector 20">
                <a:extLst>
                  <a:ext uri="{FF2B5EF4-FFF2-40B4-BE49-F238E27FC236}">
                    <a16:creationId xmlns:a16="http://schemas.microsoft.com/office/drawing/2014/main" id="{45EC3E37-BA9E-4E95-9920-7CC8AD158B83}"/>
                  </a:ext>
                </a:extLst>
              </p:cNvPr>
              <p:cNvCxnSpPr>
                <a:cxnSpLocks/>
              </p:cNvCxnSpPr>
              <p:nvPr/>
            </p:nvCxnSpPr>
            <p:spPr>
              <a:xfrm>
                <a:off x="4929678" y="5472581"/>
                <a:ext cx="398302"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3EB93C51-B126-4272-8C1A-DCB9DD5E9F62}"/>
                </a:ext>
              </a:extLst>
            </p:cNvPr>
            <p:cNvSpPr/>
            <p:nvPr/>
          </p:nvSpPr>
          <p:spPr>
            <a:xfrm>
              <a:off x="9339334" y="1534118"/>
              <a:ext cx="974069" cy="493191"/>
            </a:xfrm>
            <a:prstGeom prst="rect">
              <a:avLst/>
            </a:prstGeom>
            <a:solidFill>
              <a:schemeClr val="bg1">
                <a:lumMod val="85000"/>
              </a:schemeClr>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Target</a:t>
              </a:r>
              <a:endParaRPr lang="en-US" dirty="0">
                <a:solidFill>
                  <a:srgbClr val="000000"/>
                </a:solidFill>
              </a:endParaRPr>
            </a:p>
          </p:txBody>
        </p:sp>
      </p:grpSp>
      <p:sp>
        <p:nvSpPr>
          <p:cNvPr id="37" name="Rectangle 36">
            <a:extLst>
              <a:ext uri="{FF2B5EF4-FFF2-40B4-BE49-F238E27FC236}">
                <a16:creationId xmlns:a16="http://schemas.microsoft.com/office/drawing/2014/main" id="{14007DCE-1257-4F24-BF92-40C0CE727402}"/>
              </a:ext>
            </a:extLst>
          </p:cNvPr>
          <p:cNvSpPr/>
          <p:nvPr/>
        </p:nvSpPr>
        <p:spPr>
          <a:xfrm>
            <a:off x="7253234" y="1539113"/>
            <a:ext cx="974069" cy="493191"/>
          </a:xfrm>
          <a:prstGeom prst="rect">
            <a:avLst/>
          </a:prstGeom>
          <a:solidFill>
            <a:srgbClr val="FFC000"/>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Initiator</a:t>
            </a:r>
            <a:endParaRPr lang="en-US" dirty="0">
              <a:solidFill>
                <a:srgbClr val="000000"/>
              </a:solidFill>
            </a:endParaRPr>
          </a:p>
        </p:txBody>
      </p:sp>
      <p:sp>
        <p:nvSpPr>
          <p:cNvPr id="38" name="Rectangle 37">
            <a:extLst>
              <a:ext uri="{FF2B5EF4-FFF2-40B4-BE49-F238E27FC236}">
                <a16:creationId xmlns:a16="http://schemas.microsoft.com/office/drawing/2014/main" id="{2825261D-D432-4BA8-9310-90861D93115D}"/>
              </a:ext>
            </a:extLst>
          </p:cNvPr>
          <p:cNvSpPr/>
          <p:nvPr/>
        </p:nvSpPr>
        <p:spPr>
          <a:xfrm>
            <a:off x="2046676" y="5628901"/>
            <a:ext cx="2616764" cy="48306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6138620"/>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E8930C-0491-4336-8A6F-50657588CEC4}"/>
              </a:ext>
            </a:extLst>
          </p:cNvPr>
          <p:cNvSpPr>
            <a:spLocks noGrp="1"/>
          </p:cNvSpPr>
          <p:nvPr>
            <p:ph idx="10"/>
          </p:nvPr>
        </p:nvSpPr>
        <p:spPr/>
        <p:txBody>
          <a:bodyPr/>
          <a:lstStyle/>
          <a:p>
            <a:r>
              <a:rPr lang="en-US" dirty="0"/>
              <a:t>Start target finding and binding operations</a:t>
            </a:r>
          </a:p>
          <a:p>
            <a:pPr lvl="1"/>
            <a:r>
              <a:rPr lang="en-US" dirty="0" err="1"/>
              <a:t>EmberAfStatus</a:t>
            </a:r>
            <a:r>
              <a:rPr lang="en-US" dirty="0"/>
              <a:t> </a:t>
            </a:r>
            <a:r>
              <a:rPr lang="en-US" dirty="0" err="1"/>
              <a:t>emberAfPluginFindAndBindTargetStart</a:t>
            </a:r>
            <a:r>
              <a:rPr lang="en-US" dirty="0"/>
              <a:t>(uint8_t endpoint)</a:t>
            </a:r>
          </a:p>
          <a:p>
            <a:pPr lvl="2"/>
            <a:r>
              <a:rPr lang="en-US" dirty="0"/>
              <a:t>In find-and-bind-</a:t>
            </a:r>
            <a:r>
              <a:rPr lang="en-US" dirty="0" err="1"/>
              <a:t>target.h</a:t>
            </a:r>
            <a:endParaRPr lang="en-US" dirty="0"/>
          </a:p>
          <a:p>
            <a:pPr lvl="1"/>
            <a:endParaRPr lang="en-US" dirty="0"/>
          </a:p>
          <a:p>
            <a:r>
              <a:rPr lang="en-US" dirty="0"/>
              <a:t>Start initiator finding and binding operations</a:t>
            </a:r>
          </a:p>
          <a:p>
            <a:pPr lvl="1"/>
            <a:r>
              <a:rPr lang="en-US" dirty="0" err="1"/>
              <a:t>EmberStatus</a:t>
            </a:r>
            <a:r>
              <a:rPr lang="en-US" dirty="0"/>
              <a:t> </a:t>
            </a:r>
            <a:r>
              <a:rPr lang="en-US" dirty="0" err="1"/>
              <a:t>emberAfPluginFindAndBindInitiatorStart</a:t>
            </a:r>
            <a:r>
              <a:rPr lang="en-US" dirty="0"/>
              <a:t>(uint8_t endpoint)</a:t>
            </a:r>
          </a:p>
          <a:p>
            <a:pPr lvl="2"/>
            <a:r>
              <a:rPr lang="en-US" dirty="0"/>
              <a:t>In find-and-bind-</a:t>
            </a:r>
            <a:r>
              <a:rPr lang="en-US" dirty="0" err="1"/>
              <a:t>initiator.h</a:t>
            </a:r>
            <a:endParaRPr lang="en-US" dirty="0"/>
          </a:p>
          <a:p>
            <a:pPr marL="182880" lvl="1" indent="0">
              <a:buNone/>
            </a:pPr>
            <a:endParaRPr lang="en-US" dirty="0"/>
          </a:p>
        </p:txBody>
      </p:sp>
      <p:sp>
        <p:nvSpPr>
          <p:cNvPr id="3" name="Title 2">
            <a:extLst>
              <a:ext uri="{FF2B5EF4-FFF2-40B4-BE49-F238E27FC236}">
                <a16:creationId xmlns:a16="http://schemas.microsoft.com/office/drawing/2014/main" id="{477121B8-4AF3-49BB-9F77-9091F6DC8935}"/>
              </a:ext>
            </a:extLst>
          </p:cNvPr>
          <p:cNvSpPr>
            <a:spLocks noGrp="1"/>
          </p:cNvSpPr>
          <p:nvPr>
            <p:ph type="title"/>
          </p:nvPr>
        </p:nvSpPr>
        <p:spPr/>
        <p:txBody>
          <a:bodyPr/>
          <a:lstStyle/>
          <a:p>
            <a:r>
              <a:rPr lang="en-US" altLang="zh-CN" b="1" dirty="0"/>
              <a:t>The APIs to start </a:t>
            </a:r>
            <a:r>
              <a:rPr lang="en-US" b="1" dirty="0"/>
              <a:t>finding </a:t>
            </a:r>
            <a:r>
              <a:rPr lang="en-US" altLang="zh-CN" b="1" dirty="0"/>
              <a:t>&amp;</a:t>
            </a:r>
            <a:r>
              <a:rPr lang="en-US" b="1" dirty="0"/>
              <a:t> binding operations</a:t>
            </a:r>
          </a:p>
        </p:txBody>
      </p:sp>
      <p:sp>
        <p:nvSpPr>
          <p:cNvPr id="5" name="Slide Number Placeholder 4">
            <a:extLst>
              <a:ext uri="{FF2B5EF4-FFF2-40B4-BE49-F238E27FC236}">
                <a16:creationId xmlns:a16="http://schemas.microsoft.com/office/drawing/2014/main" id="{DC996CB1-0E04-4795-BFD9-B18E90908025}"/>
              </a:ext>
            </a:extLst>
          </p:cNvPr>
          <p:cNvSpPr>
            <a:spLocks noGrp="1"/>
          </p:cNvSpPr>
          <p:nvPr>
            <p:ph type="sldNum" sz="quarter" idx="12"/>
          </p:nvPr>
        </p:nvSpPr>
        <p:spPr/>
        <p:txBody>
          <a:bodyPr/>
          <a:lstStyle/>
          <a:p>
            <a:fld id="{29A7BD92-6AE5-CF43-B276-274952F2BFB4}" type="slidenum">
              <a:rPr lang="en-US" smtClean="0"/>
              <a:pPr/>
              <a:t>18</a:t>
            </a:fld>
            <a:endParaRPr lang="en-US" dirty="0"/>
          </a:p>
        </p:txBody>
      </p:sp>
    </p:spTree>
    <p:extLst>
      <p:ext uri="{BB962C8B-B14F-4D97-AF65-F5344CB8AC3E}">
        <p14:creationId xmlns:p14="http://schemas.microsoft.com/office/powerpoint/2010/main" val="971049300"/>
      </p:ext>
    </p:extLst>
  </p:cSld>
  <p:clrMapOvr>
    <a:masterClrMapping/>
  </p:clrMapOvr>
  <p:transition spd="med">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315753-473F-497C-BCE9-35D947E6485D}"/>
              </a:ext>
            </a:extLst>
          </p:cNvPr>
          <p:cNvSpPr>
            <a:spLocks noGrp="1"/>
          </p:cNvSpPr>
          <p:nvPr>
            <p:ph type="title"/>
          </p:nvPr>
        </p:nvSpPr>
        <p:spPr/>
        <p:txBody>
          <a:bodyPr/>
          <a:lstStyle/>
          <a:p>
            <a:r>
              <a:rPr lang="en-US" b="1" dirty="0"/>
              <a:t>Debug Commands</a:t>
            </a:r>
          </a:p>
        </p:txBody>
      </p:sp>
      <p:sp>
        <p:nvSpPr>
          <p:cNvPr id="5" name="Slide Number Placeholder 4">
            <a:extLst>
              <a:ext uri="{FF2B5EF4-FFF2-40B4-BE49-F238E27FC236}">
                <a16:creationId xmlns:a16="http://schemas.microsoft.com/office/drawing/2014/main" id="{BE33F475-C8A6-4F19-A63A-97094CC3FEE6}"/>
              </a:ext>
            </a:extLst>
          </p:cNvPr>
          <p:cNvSpPr>
            <a:spLocks noGrp="1"/>
          </p:cNvSpPr>
          <p:nvPr>
            <p:ph type="sldNum" sz="quarter" idx="12"/>
          </p:nvPr>
        </p:nvSpPr>
        <p:spPr/>
        <p:txBody>
          <a:bodyPr/>
          <a:lstStyle/>
          <a:p>
            <a:fld id="{29A7BD92-6AE5-CF43-B276-274952F2BFB4}" type="slidenum">
              <a:rPr lang="en-US" smtClean="0"/>
              <a:pPr/>
              <a:t>19</a:t>
            </a:fld>
            <a:endParaRPr lang="en-US" dirty="0"/>
          </a:p>
        </p:txBody>
      </p:sp>
      <p:sp>
        <p:nvSpPr>
          <p:cNvPr id="12" name="Content Placeholder 1">
            <a:extLst>
              <a:ext uri="{FF2B5EF4-FFF2-40B4-BE49-F238E27FC236}">
                <a16:creationId xmlns:a16="http://schemas.microsoft.com/office/drawing/2014/main" id="{D69AAB68-20EE-4F38-B825-DD1C0AA22809}"/>
              </a:ext>
            </a:extLst>
          </p:cNvPr>
          <p:cNvSpPr txBox="1">
            <a:spLocks/>
          </p:cNvSpPr>
          <p:nvPr/>
        </p:nvSpPr>
        <p:spPr>
          <a:xfrm>
            <a:off x="679450" y="1143000"/>
            <a:ext cx="6085144" cy="4866834"/>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Finding &amp; Binding</a:t>
            </a:r>
            <a:r>
              <a:rPr lang="en-US" dirty="0"/>
              <a:t> target</a:t>
            </a:r>
          </a:p>
          <a:p>
            <a:pPr lvl="1"/>
            <a:endParaRPr lang="en-US" dirty="0"/>
          </a:p>
          <a:p>
            <a:endParaRPr lang="en-US" dirty="0"/>
          </a:p>
          <a:p>
            <a:r>
              <a:rPr lang="en-US" dirty="0"/>
              <a:t>Finding &amp; Binding initiator</a:t>
            </a:r>
          </a:p>
          <a:p>
            <a:endParaRPr lang="en-US" sz="900" dirty="0"/>
          </a:p>
          <a:p>
            <a:endParaRPr lang="en-US" sz="900" dirty="0"/>
          </a:p>
          <a:p>
            <a:endParaRPr lang="en-US" sz="900" dirty="0"/>
          </a:p>
          <a:p>
            <a:endParaRPr lang="en-US" sz="900" dirty="0"/>
          </a:p>
          <a:p>
            <a:pPr marL="0" indent="0">
              <a:buNone/>
            </a:pPr>
            <a:endParaRPr lang="en-US" dirty="0"/>
          </a:p>
          <a:p>
            <a:r>
              <a:rPr lang="en-US" dirty="0"/>
              <a:t>Binding Table </a:t>
            </a:r>
            <a:r>
              <a:rPr lang="en-US" altLang="zh-CN" dirty="0"/>
              <a:t>info</a:t>
            </a:r>
            <a:endParaRPr lang="en-US" dirty="0"/>
          </a:p>
          <a:p>
            <a:endParaRPr lang="en-US" dirty="0"/>
          </a:p>
          <a:p>
            <a:endParaRPr lang="en-US" dirty="0"/>
          </a:p>
        </p:txBody>
      </p:sp>
      <p:sp>
        <p:nvSpPr>
          <p:cNvPr id="13" name="Rectangle 12">
            <a:extLst>
              <a:ext uri="{FF2B5EF4-FFF2-40B4-BE49-F238E27FC236}">
                <a16:creationId xmlns:a16="http://schemas.microsoft.com/office/drawing/2014/main" id="{1A045F0B-72DA-4C77-8694-39FE3D400DC5}"/>
              </a:ext>
            </a:extLst>
          </p:cNvPr>
          <p:cNvSpPr/>
          <p:nvPr/>
        </p:nvSpPr>
        <p:spPr>
          <a:xfrm>
            <a:off x="816161" y="2721114"/>
            <a:ext cx="7914884" cy="1477328"/>
          </a:xfrm>
          <a:prstGeom prst="rect">
            <a:avLst/>
          </a:prstGeom>
        </p:spPr>
        <p:txBody>
          <a:bodyPr wrap="square">
            <a:spAutoFit/>
          </a:bodyPr>
          <a:lstStyle/>
          <a:p>
            <a:r>
              <a:rPr lang="en-US" sz="1000" dirty="0">
                <a:solidFill>
                  <a:prstClr val="black"/>
                </a:solidFill>
                <a:latin typeface="Lucida Console" panose="020B0609040504020204" pitchFamily="49" charset="0"/>
              </a:rPr>
              <a:t>ZSED&gt;</a:t>
            </a:r>
            <a:r>
              <a:rPr lang="en-US" sz="1000" b="1" dirty="0">
                <a:solidFill>
                  <a:prstClr val="black"/>
                </a:solidFill>
                <a:latin typeface="Lucida Console" panose="020B0609040504020204" pitchFamily="49" charset="0"/>
              </a:rPr>
              <a:t>plugin find-and-bind initiator 1</a:t>
            </a:r>
          </a:p>
          <a:p>
            <a:r>
              <a:rPr lang="en-US" sz="1000" dirty="0">
                <a:solidFill>
                  <a:prstClr val="black"/>
                </a:solidFill>
                <a:latin typeface="Lucida Console" panose="020B0609040504020204" pitchFamily="49" charset="0"/>
              </a:rPr>
              <a:t>Processing message: </a:t>
            </a:r>
            <a:r>
              <a:rPr lang="en-US" sz="1000" dirty="0" err="1">
                <a:solidFill>
                  <a:prstClr val="black"/>
                </a:solidFill>
                <a:latin typeface="Lucida Console" panose="020B0609040504020204" pitchFamily="49" charset="0"/>
              </a:rPr>
              <a:t>len</a:t>
            </a:r>
            <a:r>
              <a:rPr lang="en-US" sz="1000" dirty="0">
                <a:solidFill>
                  <a:prstClr val="black"/>
                </a:solidFill>
                <a:latin typeface="Lucida Console" panose="020B0609040504020204" pitchFamily="49" charset="0"/>
              </a:rPr>
              <a:t>=3 profile=0104 cluster=0003</a:t>
            </a:r>
          </a:p>
          <a:p>
            <a:r>
              <a:rPr lang="en-US" sz="1000" dirty="0">
                <a:solidFill>
                  <a:prstClr val="black"/>
                </a:solidFill>
                <a:latin typeface="Lucida Console" panose="020B0609040504020204" pitchFamily="49" charset="0"/>
              </a:rPr>
              <a:t>T00000000:RX </a:t>
            </a:r>
            <a:r>
              <a:rPr lang="en-US" sz="1000" dirty="0" err="1">
                <a:solidFill>
                  <a:prstClr val="black"/>
                </a:solidFill>
                <a:latin typeface="Lucida Console" panose="020B0609040504020204" pitchFamily="49" charset="0"/>
              </a:rPr>
              <a:t>len</a:t>
            </a:r>
            <a:r>
              <a:rPr lang="en-US" sz="1000" dirty="0">
                <a:solidFill>
                  <a:prstClr val="black"/>
                </a:solidFill>
                <a:latin typeface="Lucida Console" panose="020B0609040504020204" pitchFamily="49" charset="0"/>
              </a:rPr>
              <a:t> 3, ep FF, </a:t>
            </a:r>
            <a:r>
              <a:rPr lang="en-US" sz="1000" dirty="0" err="1">
                <a:solidFill>
                  <a:prstClr val="black"/>
                </a:solidFill>
                <a:latin typeface="Lucida Console" panose="020B0609040504020204" pitchFamily="49" charset="0"/>
              </a:rPr>
              <a:t>clus</a:t>
            </a:r>
            <a:r>
              <a:rPr lang="en-US" sz="1000" dirty="0">
                <a:solidFill>
                  <a:prstClr val="black"/>
                </a:solidFill>
                <a:latin typeface="Lucida Console" panose="020B0609040504020204" pitchFamily="49" charset="0"/>
              </a:rPr>
              <a:t> 0x0003 (Identify) FC 01 seq 00 </a:t>
            </a:r>
            <a:r>
              <a:rPr lang="en-US" sz="1000" dirty="0" err="1">
                <a:solidFill>
                  <a:prstClr val="black"/>
                </a:solidFill>
                <a:latin typeface="Lucida Console" panose="020B0609040504020204" pitchFamily="49" charset="0"/>
              </a:rPr>
              <a:t>cmd</a:t>
            </a:r>
            <a:r>
              <a:rPr lang="en-US" sz="1000" dirty="0">
                <a:solidFill>
                  <a:prstClr val="black"/>
                </a:solidFill>
                <a:latin typeface="Lucida Console" panose="020B0609040504020204" pitchFamily="49" charset="0"/>
              </a:rPr>
              <a:t> 01 payload[]</a:t>
            </a:r>
          </a:p>
          <a:p>
            <a:r>
              <a:rPr lang="en-US" sz="1000" dirty="0">
                <a:solidFill>
                  <a:prstClr val="black"/>
                </a:solidFill>
                <a:latin typeface="Lucida Console" panose="020B0609040504020204" pitchFamily="49" charset="0"/>
              </a:rPr>
              <a:t>Processing message: </a:t>
            </a:r>
            <a:r>
              <a:rPr lang="en-US" sz="1000" dirty="0" err="1">
                <a:solidFill>
                  <a:prstClr val="black"/>
                </a:solidFill>
                <a:latin typeface="Lucida Console" panose="020B0609040504020204" pitchFamily="49" charset="0"/>
              </a:rPr>
              <a:t>len</a:t>
            </a:r>
            <a:r>
              <a:rPr lang="en-US" sz="1000" dirty="0">
                <a:solidFill>
                  <a:prstClr val="black"/>
                </a:solidFill>
                <a:latin typeface="Lucida Console" panose="020B0609040504020204" pitchFamily="49" charset="0"/>
              </a:rPr>
              <a:t>=5 profile=0104 cluster=0003</a:t>
            </a:r>
          </a:p>
          <a:p>
            <a:r>
              <a:rPr lang="en-US" sz="1000" dirty="0">
                <a:solidFill>
                  <a:prstClr val="black"/>
                </a:solidFill>
                <a:latin typeface="Lucida Console" panose="020B0609040504020204" pitchFamily="49" charset="0"/>
              </a:rPr>
              <a:t>T00000000:RX </a:t>
            </a:r>
            <a:r>
              <a:rPr lang="en-US" sz="1000" dirty="0" err="1">
                <a:solidFill>
                  <a:prstClr val="black"/>
                </a:solidFill>
                <a:latin typeface="Lucida Console" panose="020B0609040504020204" pitchFamily="49" charset="0"/>
              </a:rPr>
              <a:t>len</a:t>
            </a:r>
            <a:r>
              <a:rPr lang="en-US" sz="1000" dirty="0">
                <a:solidFill>
                  <a:prstClr val="black"/>
                </a:solidFill>
                <a:latin typeface="Lucida Console" panose="020B0609040504020204" pitchFamily="49" charset="0"/>
              </a:rPr>
              <a:t> 5, ep 01, </a:t>
            </a:r>
            <a:r>
              <a:rPr lang="en-US" sz="1000" dirty="0" err="1">
                <a:solidFill>
                  <a:prstClr val="black"/>
                </a:solidFill>
                <a:latin typeface="Lucida Console" panose="020B0609040504020204" pitchFamily="49" charset="0"/>
              </a:rPr>
              <a:t>clus</a:t>
            </a:r>
            <a:r>
              <a:rPr lang="en-US" sz="1000" dirty="0">
                <a:solidFill>
                  <a:prstClr val="black"/>
                </a:solidFill>
                <a:latin typeface="Lucida Console" panose="020B0609040504020204" pitchFamily="49" charset="0"/>
              </a:rPr>
              <a:t> 0x0003 (Identify) FC 09 seq 00 </a:t>
            </a:r>
            <a:r>
              <a:rPr lang="en-US" sz="1000" dirty="0" err="1">
                <a:solidFill>
                  <a:prstClr val="black"/>
                </a:solidFill>
                <a:latin typeface="Lucida Console" panose="020B0609040504020204" pitchFamily="49" charset="0"/>
              </a:rPr>
              <a:t>cmd</a:t>
            </a:r>
            <a:r>
              <a:rPr lang="en-US" sz="1000" dirty="0">
                <a:solidFill>
                  <a:prstClr val="black"/>
                </a:solidFill>
                <a:latin typeface="Lucida Console" panose="020B0609040504020204" pitchFamily="49" charset="0"/>
              </a:rPr>
              <a:t> 00 payload[72 00 ]</a:t>
            </a:r>
          </a:p>
          <a:p>
            <a:r>
              <a:rPr lang="en-US" sz="1000" dirty="0">
                <a:solidFill>
                  <a:prstClr val="black"/>
                </a:solidFill>
                <a:latin typeface="Lucida Console" panose="020B0609040504020204" pitchFamily="49" charset="0"/>
              </a:rPr>
              <a:t>T00000000:TX (resp) </a:t>
            </a:r>
            <a:r>
              <a:rPr lang="en-US" sz="1000" dirty="0" err="1">
                <a:solidFill>
                  <a:prstClr val="black"/>
                </a:solidFill>
                <a:latin typeface="Lucida Console" panose="020B0609040504020204" pitchFamily="49" charset="0"/>
              </a:rPr>
              <a:t>Ucast</a:t>
            </a:r>
            <a:r>
              <a:rPr lang="en-US" sz="1000" dirty="0">
                <a:solidFill>
                  <a:prstClr val="black"/>
                </a:solidFill>
                <a:latin typeface="Lucida Console" panose="020B0609040504020204" pitchFamily="49" charset="0"/>
              </a:rPr>
              <a:t> 0x00 TX buffer: [00 00 0B 00 00 ]</a:t>
            </a:r>
          </a:p>
          <a:p>
            <a:r>
              <a:rPr lang="en-US" sz="1000" dirty="0">
                <a:solidFill>
                  <a:prstClr val="black"/>
                </a:solidFill>
                <a:latin typeface="Lucida Console" panose="020B0609040504020204" pitchFamily="49" charset="0"/>
              </a:rPr>
              <a:t>Processing message: </a:t>
            </a:r>
            <a:r>
              <a:rPr lang="en-US" sz="1000" dirty="0" err="1">
                <a:solidFill>
                  <a:prstClr val="black"/>
                </a:solidFill>
                <a:latin typeface="Lucida Console" panose="020B0609040504020204" pitchFamily="49" charset="0"/>
              </a:rPr>
              <a:t>len</a:t>
            </a:r>
            <a:r>
              <a:rPr lang="en-US" sz="1000" dirty="0">
                <a:solidFill>
                  <a:prstClr val="black"/>
                </a:solidFill>
                <a:latin typeface="Lucida Console" panose="020B0609040504020204" pitchFamily="49" charset="0"/>
              </a:rPr>
              <a:t>=12 profile=0000 cluster=8001</a:t>
            </a:r>
          </a:p>
          <a:p>
            <a:r>
              <a:rPr lang="en-US" sz="1000" dirty="0">
                <a:solidFill>
                  <a:prstClr val="black"/>
                </a:solidFill>
                <a:latin typeface="Lucida Console" panose="020B0609040504020204" pitchFamily="49" charset="0"/>
              </a:rPr>
              <a:t>Processing message: </a:t>
            </a:r>
            <a:r>
              <a:rPr lang="en-US" sz="1000" dirty="0" err="1">
                <a:solidFill>
                  <a:prstClr val="black"/>
                </a:solidFill>
                <a:latin typeface="Lucida Console" panose="020B0609040504020204" pitchFamily="49" charset="0"/>
              </a:rPr>
              <a:t>len</a:t>
            </a:r>
            <a:r>
              <a:rPr lang="en-US" sz="1000" dirty="0">
                <a:solidFill>
                  <a:prstClr val="black"/>
                </a:solidFill>
                <a:latin typeface="Lucida Console" panose="020B0609040504020204" pitchFamily="49" charset="0"/>
              </a:rPr>
              <a:t>=25 profile=0000 cluster=8004</a:t>
            </a:r>
          </a:p>
          <a:p>
            <a:r>
              <a:rPr lang="en-US" sz="1000" dirty="0">
                <a:solidFill>
                  <a:prstClr val="black"/>
                </a:solidFill>
                <a:latin typeface="Lucida Console" panose="020B0609040504020204" pitchFamily="49" charset="0"/>
              </a:rPr>
              <a:t>Find and bind initiator complete: 0x00</a:t>
            </a:r>
          </a:p>
        </p:txBody>
      </p:sp>
      <p:sp>
        <p:nvSpPr>
          <p:cNvPr id="14" name="Rectangle 13">
            <a:extLst>
              <a:ext uri="{FF2B5EF4-FFF2-40B4-BE49-F238E27FC236}">
                <a16:creationId xmlns:a16="http://schemas.microsoft.com/office/drawing/2014/main" id="{F0F88777-A75A-427E-88E4-DB9F9E807D64}"/>
              </a:ext>
            </a:extLst>
          </p:cNvPr>
          <p:cNvSpPr/>
          <p:nvPr/>
        </p:nvSpPr>
        <p:spPr>
          <a:xfrm>
            <a:off x="816161" y="1463814"/>
            <a:ext cx="6784260" cy="707886"/>
          </a:xfrm>
          <a:prstGeom prst="rect">
            <a:avLst/>
          </a:prstGeom>
        </p:spPr>
        <p:txBody>
          <a:bodyPr wrap="square">
            <a:spAutoFit/>
          </a:bodyPr>
          <a:lstStyle/>
          <a:p>
            <a:r>
              <a:rPr lang="en-US" sz="1000" dirty="0">
                <a:solidFill>
                  <a:prstClr val="black"/>
                </a:solidFill>
                <a:latin typeface="Lucida Console" panose="020B0609040504020204" pitchFamily="49" charset="0"/>
              </a:rPr>
              <a:t>ZCO&gt;</a:t>
            </a:r>
            <a:r>
              <a:rPr lang="en-US" sz="1000" b="1" dirty="0">
                <a:solidFill>
                  <a:prstClr val="black"/>
                </a:solidFill>
                <a:latin typeface="Lucida Console" panose="020B0609040504020204" pitchFamily="49" charset="0"/>
              </a:rPr>
              <a:t>plugin find-and-bind target 1</a:t>
            </a:r>
          </a:p>
          <a:p>
            <a:r>
              <a:rPr lang="en-US" sz="1000" dirty="0">
                <a:solidFill>
                  <a:prstClr val="black"/>
                </a:solidFill>
                <a:latin typeface="Lucida Console" panose="020B0609040504020204" pitchFamily="49" charset="0"/>
              </a:rPr>
              <a:t>Find and Bind Target: Start target: 0x00</a:t>
            </a:r>
          </a:p>
          <a:p>
            <a:r>
              <a:rPr lang="en-US" sz="1000" dirty="0">
                <a:solidFill>
                  <a:prstClr val="black"/>
                </a:solidFill>
                <a:latin typeface="Lucida Console" panose="020B0609040504020204" pitchFamily="49" charset="0"/>
              </a:rPr>
              <a:t>T00000000:RX </a:t>
            </a:r>
            <a:r>
              <a:rPr lang="en-US" sz="1000" dirty="0" err="1">
                <a:solidFill>
                  <a:prstClr val="black"/>
                </a:solidFill>
                <a:latin typeface="Lucida Console" panose="020B0609040504020204" pitchFamily="49" charset="0"/>
              </a:rPr>
              <a:t>len</a:t>
            </a:r>
            <a:r>
              <a:rPr lang="en-US" sz="1000" dirty="0">
                <a:solidFill>
                  <a:prstClr val="black"/>
                </a:solidFill>
                <a:latin typeface="Lucida Console" panose="020B0609040504020204" pitchFamily="49" charset="0"/>
              </a:rPr>
              <a:t> 3, ep FF, </a:t>
            </a:r>
            <a:r>
              <a:rPr lang="en-US" sz="1000" dirty="0" err="1">
                <a:solidFill>
                  <a:prstClr val="black"/>
                </a:solidFill>
                <a:latin typeface="Lucida Console" panose="020B0609040504020204" pitchFamily="49" charset="0"/>
              </a:rPr>
              <a:t>clus</a:t>
            </a:r>
            <a:r>
              <a:rPr lang="en-US" sz="1000" dirty="0">
                <a:solidFill>
                  <a:prstClr val="black"/>
                </a:solidFill>
                <a:latin typeface="Lucida Console" panose="020B0609040504020204" pitchFamily="49" charset="0"/>
              </a:rPr>
              <a:t> 0x0003 (Identify) FC 01 seq 00 </a:t>
            </a:r>
            <a:r>
              <a:rPr lang="en-US" sz="1000" dirty="0" err="1">
                <a:solidFill>
                  <a:prstClr val="black"/>
                </a:solidFill>
                <a:latin typeface="Lucida Console" panose="020B0609040504020204" pitchFamily="49" charset="0"/>
              </a:rPr>
              <a:t>cmd</a:t>
            </a:r>
            <a:r>
              <a:rPr lang="en-US" sz="1000" dirty="0">
                <a:solidFill>
                  <a:prstClr val="black"/>
                </a:solidFill>
                <a:latin typeface="Lucida Console" panose="020B0609040504020204" pitchFamily="49" charset="0"/>
              </a:rPr>
              <a:t> 01 payload[]</a:t>
            </a:r>
          </a:p>
          <a:p>
            <a:r>
              <a:rPr lang="en-US" sz="1000" dirty="0">
                <a:solidFill>
                  <a:prstClr val="black"/>
                </a:solidFill>
                <a:latin typeface="Lucida Console" panose="020B0609040504020204" pitchFamily="49" charset="0"/>
              </a:rPr>
              <a:t>T00000000:RX </a:t>
            </a:r>
            <a:r>
              <a:rPr lang="en-US" sz="1000" dirty="0" err="1">
                <a:solidFill>
                  <a:prstClr val="black"/>
                </a:solidFill>
                <a:latin typeface="Lucida Console" panose="020B0609040504020204" pitchFamily="49" charset="0"/>
              </a:rPr>
              <a:t>len</a:t>
            </a:r>
            <a:r>
              <a:rPr lang="en-US" sz="1000" dirty="0">
                <a:solidFill>
                  <a:prstClr val="black"/>
                </a:solidFill>
                <a:latin typeface="Lucida Console" panose="020B0609040504020204" pitchFamily="49" charset="0"/>
              </a:rPr>
              <a:t> 5, ep 01, </a:t>
            </a:r>
            <a:r>
              <a:rPr lang="en-US" sz="1000" dirty="0" err="1">
                <a:solidFill>
                  <a:prstClr val="black"/>
                </a:solidFill>
                <a:latin typeface="Lucida Console" panose="020B0609040504020204" pitchFamily="49" charset="0"/>
              </a:rPr>
              <a:t>clus</a:t>
            </a:r>
            <a:r>
              <a:rPr lang="en-US" sz="1000" dirty="0">
                <a:solidFill>
                  <a:prstClr val="black"/>
                </a:solidFill>
                <a:latin typeface="Lucida Console" panose="020B0609040504020204" pitchFamily="49" charset="0"/>
              </a:rPr>
              <a:t> 0x0003 (Identify) FC 00 seq 00 </a:t>
            </a:r>
            <a:r>
              <a:rPr lang="en-US" sz="1000" dirty="0" err="1">
                <a:solidFill>
                  <a:prstClr val="black"/>
                </a:solidFill>
                <a:latin typeface="Lucida Console" panose="020B0609040504020204" pitchFamily="49" charset="0"/>
              </a:rPr>
              <a:t>cmd</a:t>
            </a:r>
            <a:r>
              <a:rPr lang="en-US" sz="1000" dirty="0">
                <a:solidFill>
                  <a:prstClr val="black"/>
                </a:solidFill>
                <a:latin typeface="Lucida Console" panose="020B0609040504020204" pitchFamily="49" charset="0"/>
              </a:rPr>
              <a:t> 0B payload[00 00]</a:t>
            </a:r>
          </a:p>
        </p:txBody>
      </p:sp>
      <p:sp>
        <p:nvSpPr>
          <p:cNvPr id="15" name="TextBox 14">
            <a:extLst>
              <a:ext uri="{FF2B5EF4-FFF2-40B4-BE49-F238E27FC236}">
                <a16:creationId xmlns:a16="http://schemas.microsoft.com/office/drawing/2014/main" id="{D5DAAF8A-4E85-4CFE-B95A-71ACDC16C88B}"/>
              </a:ext>
            </a:extLst>
          </p:cNvPr>
          <p:cNvSpPr txBox="1"/>
          <p:nvPr/>
        </p:nvSpPr>
        <p:spPr>
          <a:xfrm>
            <a:off x="7814658" y="6012802"/>
            <a:ext cx="3099063" cy="276999"/>
          </a:xfrm>
          <a:prstGeom prst="rect">
            <a:avLst/>
          </a:prstGeom>
          <a:noFill/>
          <a:ln>
            <a:noFill/>
          </a:ln>
        </p:spPr>
        <p:txBody>
          <a:bodyPr wrap="square" rtlCol="0" anchor="ctr">
            <a:spAutoFit/>
          </a:bodyPr>
          <a:lstStyle/>
          <a:p>
            <a:pPr algn="ctr"/>
            <a:r>
              <a:rPr lang="en-US" sz="1200" dirty="0">
                <a:solidFill>
                  <a:srgbClr val="0086D9"/>
                </a:solidFill>
              </a:rPr>
              <a:t>Packet trace of Finding &amp; Binding procedure </a:t>
            </a:r>
          </a:p>
        </p:txBody>
      </p:sp>
      <p:sp>
        <p:nvSpPr>
          <p:cNvPr id="21" name="Rectangle 20">
            <a:extLst>
              <a:ext uri="{FF2B5EF4-FFF2-40B4-BE49-F238E27FC236}">
                <a16:creationId xmlns:a16="http://schemas.microsoft.com/office/drawing/2014/main" id="{A710E449-E9B4-458E-B7A9-19D5B7E416E0}"/>
              </a:ext>
            </a:extLst>
          </p:cNvPr>
          <p:cNvSpPr/>
          <p:nvPr/>
        </p:nvSpPr>
        <p:spPr>
          <a:xfrm>
            <a:off x="816161" y="4747856"/>
            <a:ext cx="4961334" cy="1015663"/>
          </a:xfrm>
          <a:prstGeom prst="rect">
            <a:avLst/>
          </a:prstGeom>
        </p:spPr>
        <p:txBody>
          <a:bodyPr wrap="square">
            <a:spAutoFit/>
          </a:bodyPr>
          <a:lstStyle/>
          <a:p>
            <a:r>
              <a:rPr lang="en-US" sz="1000" dirty="0">
                <a:solidFill>
                  <a:prstClr val="black"/>
                </a:solidFill>
                <a:latin typeface="Lucida Console" panose="020B0609040504020204" pitchFamily="49" charset="0"/>
              </a:rPr>
              <a:t>ZSED&gt;</a:t>
            </a:r>
            <a:r>
              <a:rPr lang="en-US" altLang="zh-CN" sz="1000" b="1" dirty="0">
                <a:solidFill>
                  <a:prstClr val="black"/>
                </a:solidFill>
                <a:latin typeface="Lucida Console" panose="020B0609040504020204" pitchFamily="49" charset="0"/>
              </a:rPr>
              <a:t>option binding-table print</a:t>
            </a:r>
            <a:endParaRPr lang="en-US" sz="1000" b="1" dirty="0">
              <a:solidFill>
                <a:prstClr val="black"/>
              </a:solidFill>
              <a:latin typeface="Lucida Console" panose="020B0609040504020204" pitchFamily="49" charset="0"/>
            </a:endParaRPr>
          </a:p>
          <a:p>
            <a:r>
              <a:rPr lang="en-US" sz="1000" dirty="0">
                <a:solidFill>
                  <a:prstClr val="black"/>
                </a:solidFill>
                <a:latin typeface="Lucida Console" panose="020B0609040504020204" pitchFamily="49" charset="0"/>
              </a:rPr>
              <a:t>#  type   </a:t>
            </a:r>
            <a:r>
              <a:rPr lang="en-US" sz="1000" dirty="0" err="1">
                <a:solidFill>
                  <a:prstClr val="black"/>
                </a:solidFill>
                <a:latin typeface="Lucida Console" panose="020B0609040504020204" pitchFamily="49" charset="0"/>
              </a:rPr>
              <a:t>nwk</a:t>
            </a:r>
            <a:r>
              <a:rPr lang="en-US" sz="1000" dirty="0">
                <a:solidFill>
                  <a:prstClr val="black"/>
                </a:solidFill>
                <a:latin typeface="Lucida Console" panose="020B0609040504020204" pitchFamily="49" charset="0"/>
              </a:rPr>
              <a:t>  loc   rem   </a:t>
            </a:r>
            <a:r>
              <a:rPr lang="en-US" sz="1000" dirty="0" err="1">
                <a:solidFill>
                  <a:prstClr val="black"/>
                </a:solidFill>
                <a:latin typeface="Lucida Console" panose="020B0609040504020204" pitchFamily="49" charset="0"/>
              </a:rPr>
              <a:t>clus</a:t>
            </a:r>
            <a:r>
              <a:rPr lang="en-US" sz="1000" dirty="0">
                <a:solidFill>
                  <a:prstClr val="black"/>
                </a:solidFill>
                <a:latin typeface="Lucida Console" panose="020B0609040504020204" pitchFamily="49" charset="0"/>
              </a:rPr>
              <a:t>   node   </a:t>
            </a:r>
            <a:r>
              <a:rPr lang="en-US" sz="1000" dirty="0" err="1">
                <a:solidFill>
                  <a:prstClr val="black"/>
                </a:solidFill>
                <a:latin typeface="Lucida Console" panose="020B0609040504020204" pitchFamily="49" charset="0"/>
              </a:rPr>
              <a:t>eui</a:t>
            </a:r>
            <a:endParaRPr lang="en-US" sz="1000" dirty="0">
              <a:solidFill>
                <a:prstClr val="black"/>
              </a:solidFill>
              <a:latin typeface="Lucida Console" panose="020B0609040504020204" pitchFamily="49" charset="0"/>
            </a:endParaRPr>
          </a:p>
          <a:p>
            <a:r>
              <a:rPr lang="it-IT" sz="1000" dirty="0">
                <a:solidFill>
                  <a:prstClr val="black"/>
                </a:solidFill>
                <a:latin typeface="Lucida Console" panose="020B0609040504020204" pitchFamily="49" charset="0"/>
              </a:rPr>
              <a:t>0: UNICA  0    0x01  0x01  0x0003 0xD0E4 (&gt;)000B57FFFE648DA0</a:t>
            </a:r>
          </a:p>
          <a:p>
            <a:r>
              <a:rPr lang="it-IT" sz="1000" dirty="0">
                <a:solidFill>
                  <a:prstClr val="black"/>
                </a:solidFill>
                <a:latin typeface="Lucida Console" panose="020B0609040504020204" pitchFamily="49" charset="0"/>
              </a:rPr>
              <a:t>1: UNICA  0    0x01  0x01  0x0006 0xD0E4 (&gt;)000B57FFFE648DA0</a:t>
            </a:r>
          </a:p>
          <a:p>
            <a:r>
              <a:rPr lang="it-IT" sz="1000" dirty="0">
                <a:solidFill>
                  <a:prstClr val="black"/>
                </a:solidFill>
                <a:latin typeface="Lucida Console" panose="020B0609040504020204" pitchFamily="49" charset="0"/>
              </a:rPr>
              <a:t>2: UNICA  0    0x01  0x01  0x0008 0xD0E4 (&gt;)000B57FFFE648DA0</a:t>
            </a:r>
          </a:p>
          <a:p>
            <a:r>
              <a:rPr lang="en-US" sz="1000" dirty="0">
                <a:solidFill>
                  <a:prstClr val="black"/>
                </a:solidFill>
                <a:latin typeface="Lucida Console" panose="020B0609040504020204" pitchFamily="49" charset="0"/>
              </a:rPr>
              <a:t>3 of 10 bindings used</a:t>
            </a:r>
          </a:p>
        </p:txBody>
      </p:sp>
      <p:pic>
        <p:nvPicPr>
          <p:cNvPr id="22" name="Picture 21">
            <a:extLst>
              <a:ext uri="{FF2B5EF4-FFF2-40B4-BE49-F238E27FC236}">
                <a16:creationId xmlns:a16="http://schemas.microsoft.com/office/drawing/2014/main" id="{2D1C3B3F-E668-42EC-8FB3-D9B0789EF256}"/>
              </a:ext>
            </a:extLst>
          </p:cNvPr>
          <p:cNvPicPr>
            <a:picLocks noChangeAspect="1"/>
          </p:cNvPicPr>
          <p:nvPr/>
        </p:nvPicPr>
        <p:blipFill>
          <a:blip r:embed="rId3"/>
          <a:stretch>
            <a:fillRect/>
          </a:stretch>
        </p:blipFill>
        <p:spPr>
          <a:xfrm>
            <a:off x="6868753" y="4256938"/>
            <a:ext cx="4643797" cy="1755864"/>
          </a:xfrm>
          <a:prstGeom prst="rect">
            <a:avLst/>
          </a:prstGeom>
        </p:spPr>
      </p:pic>
      <p:sp>
        <p:nvSpPr>
          <p:cNvPr id="2" name="Rectangle 1">
            <a:extLst>
              <a:ext uri="{FF2B5EF4-FFF2-40B4-BE49-F238E27FC236}">
                <a16:creationId xmlns:a16="http://schemas.microsoft.com/office/drawing/2014/main" id="{DB3ECB09-2E77-493B-A635-DCB3FB8F0831}"/>
              </a:ext>
            </a:extLst>
          </p:cNvPr>
          <p:cNvSpPr/>
          <p:nvPr/>
        </p:nvSpPr>
        <p:spPr>
          <a:xfrm>
            <a:off x="7021286" y="4699337"/>
            <a:ext cx="3592285" cy="10156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DB88025-27C2-4E7E-9098-F7A8CDB73A48}"/>
              </a:ext>
            </a:extLst>
          </p:cNvPr>
          <p:cNvPicPr>
            <a:picLocks noChangeAspect="1"/>
          </p:cNvPicPr>
          <p:nvPr/>
        </p:nvPicPr>
        <p:blipFill>
          <a:blip r:embed="rId4"/>
          <a:stretch>
            <a:fillRect/>
          </a:stretch>
        </p:blipFill>
        <p:spPr>
          <a:xfrm>
            <a:off x="8111565" y="1401941"/>
            <a:ext cx="3160558" cy="1755865"/>
          </a:xfrm>
          <a:prstGeom prst="rect">
            <a:avLst/>
          </a:prstGeom>
        </p:spPr>
      </p:pic>
    </p:spTree>
    <p:extLst>
      <p:ext uri="{BB962C8B-B14F-4D97-AF65-F5344CB8AC3E}">
        <p14:creationId xmlns:p14="http://schemas.microsoft.com/office/powerpoint/2010/main" val="348952174"/>
      </p:ext>
    </p:extLst>
  </p:cSld>
  <p:clrMapOvr>
    <a:masterClrMapping/>
  </p:clrMapOvr>
  <p:transition spd="med">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4471DB-FCC6-4D53-A2A2-20DD3AD2BE9B}"/>
              </a:ext>
            </a:extLst>
          </p:cNvPr>
          <p:cNvSpPr>
            <a:spLocks noGrp="1"/>
          </p:cNvSpPr>
          <p:nvPr>
            <p:ph type="title"/>
          </p:nvPr>
        </p:nvSpPr>
        <p:spPr/>
        <p:txBody>
          <a:bodyPr/>
          <a:lstStyle/>
          <a:p>
            <a:r>
              <a:rPr lang="en-US" dirty="0"/>
              <a:t>Agenda</a:t>
            </a:r>
          </a:p>
        </p:txBody>
      </p:sp>
      <p:sp>
        <p:nvSpPr>
          <p:cNvPr id="5" name="Slide Number Placeholder 4">
            <a:extLst>
              <a:ext uri="{FF2B5EF4-FFF2-40B4-BE49-F238E27FC236}">
                <a16:creationId xmlns:a16="http://schemas.microsoft.com/office/drawing/2014/main" id="{6A6EF9B5-37BF-44E8-B690-87DA7E27F54E}"/>
              </a:ext>
            </a:extLst>
          </p:cNvPr>
          <p:cNvSpPr>
            <a:spLocks noGrp="1"/>
          </p:cNvSpPr>
          <p:nvPr>
            <p:ph type="sldNum" sz="quarter" idx="12"/>
          </p:nvPr>
        </p:nvSpPr>
        <p:spPr/>
        <p:txBody>
          <a:bodyPr/>
          <a:lstStyle/>
          <a:p>
            <a:fld id="{29A7BD92-6AE5-CF43-B276-274952F2BFB4}" type="slidenum">
              <a:rPr lang="en-US" smtClean="0"/>
              <a:pPr/>
              <a:t>2</a:t>
            </a:fld>
            <a:endParaRPr lang="en-US" dirty="0"/>
          </a:p>
        </p:txBody>
      </p:sp>
      <p:sp>
        <p:nvSpPr>
          <p:cNvPr id="11" name="Content Placeholder 5">
            <a:extLst>
              <a:ext uri="{FF2B5EF4-FFF2-40B4-BE49-F238E27FC236}">
                <a16:creationId xmlns:a16="http://schemas.microsoft.com/office/drawing/2014/main" id="{27D37558-7C87-47D5-8944-2BC485117283}"/>
              </a:ext>
            </a:extLst>
          </p:cNvPr>
          <p:cNvSpPr>
            <a:spLocks noGrp="1"/>
          </p:cNvSpPr>
          <p:nvPr>
            <p:ph idx="10"/>
          </p:nvPr>
        </p:nvSpPr>
        <p:spPr>
          <a:xfrm>
            <a:off x="935182" y="1191489"/>
            <a:ext cx="9136470" cy="4791867"/>
          </a:xfrm>
        </p:spPr>
        <p:txBody>
          <a:bodyPr>
            <a:normAutofit/>
          </a:bodyPr>
          <a:lstStyle/>
          <a:p>
            <a:r>
              <a:rPr lang="en-US" dirty="0"/>
              <a:t>Basic concepts of sleepy end device</a:t>
            </a:r>
          </a:p>
          <a:p>
            <a:pPr lvl="1"/>
            <a:r>
              <a:rPr lang="en-US" dirty="0"/>
              <a:t>End Device and Sleepy End Device</a:t>
            </a:r>
          </a:p>
          <a:p>
            <a:pPr lvl="1"/>
            <a:r>
              <a:rPr lang="en-US" dirty="0"/>
              <a:t>Polling</a:t>
            </a:r>
          </a:p>
          <a:p>
            <a:pPr lvl="1"/>
            <a:r>
              <a:rPr lang="en-US" dirty="0"/>
              <a:t>Timeout and Keepalive</a:t>
            </a:r>
          </a:p>
          <a:p>
            <a:r>
              <a:rPr lang="en-US" dirty="0"/>
              <a:t>Step-by-Step hands-on: temperature sensor</a:t>
            </a:r>
          </a:p>
          <a:p>
            <a:pPr lvl="1"/>
            <a:r>
              <a:rPr lang="en-US" dirty="0"/>
              <a:t>Hands-on overview</a:t>
            </a:r>
          </a:p>
          <a:p>
            <a:pPr lvl="1"/>
            <a:r>
              <a:rPr lang="en-US" dirty="0"/>
              <a:t>Temperature sampling</a:t>
            </a:r>
          </a:p>
          <a:p>
            <a:pPr lvl="1"/>
            <a:r>
              <a:rPr lang="en-US" dirty="0"/>
              <a:t>Reporting</a:t>
            </a:r>
          </a:p>
          <a:p>
            <a:pPr lvl="1"/>
            <a:r>
              <a:rPr lang="en-US" dirty="0"/>
              <a:t>Finding and Binding</a:t>
            </a:r>
          </a:p>
          <a:p>
            <a:pPr lvl="1"/>
            <a:r>
              <a:rPr lang="en-US" dirty="0"/>
              <a:t>Sleep</a:t>
            </a:r>
          </a:p>
          <a:p>
            <a:r>
              <a:rPr lang="en-US" dirty="0"/>
              <a:t>Q &amp; A</a:t>
            </a:r>
          </a:p>
        </p:txBody>
      </p:sp>
    </p:spTree>
    <p:extLst>
      <p:ext uri="{BB962C8B-B14F-4D97-AF65-F5344CB8AC3E}">
        <p14:creationId xmlns:p14="http://schemas.microsoft.com/office/powerpoint/2010/main" val="1876723113"/>
      </p:ext>
    </p:extLst>
  </p:cSld>
  <p:clrMapOvr>
    <a:masterClrMapping/>
  </p:clrMapOvr>
  <p:transition spd="med">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121B8-4AF3-49BB-9F77-9091F6DC8935}"/>
              </a:ext>
            </a:extLst>
          </p:cNvPr>
          <p:cNvSpPr>
            <a:spLocks noGrp="1"/>
          </p:cNvSpPr>
          <p:nvPr>
            <p:ph type="title"/>
          </p:nvPr>
        </p:nvSpPr>
        <p:spPr/>
        <p:txBody>
          <a:bodyPr/>
          <a:lstStyle/>
          <a:p>
            <a:r>
              <a:rPr lang="en-US" altLang="zh-CN" b="1" dirty="0"/>
              <a:t>Sleeping</a:t>
            </a:r>
            <a:endParaRPr lang="en-US" b="1" dirty="0"/>
          </a:p>
        </p:txBody>
      </p:sp>
      <p:sp>
        <p:nvSpPr>
          <p:cNvPr id="5" name="Slide Number Placeholder 4">
            <a:extLst>
              <a:ext uri="{FF2B5EF4-FFF2-40B4-BE49-F238E27FC236}">
                <a16:creationId xmlns:a16="http://schemas.microsoft.com/office/drawing/2014/main" id="{DC996CB1-0E04-4795-BFD9-B18E90908025}"/>
              </a:ext>
            </a:extLst>
          </p:cNvPr>
          <p:cNvSpPr>
            <a:spLocks noGrp="1"/>
          </p:cNvSpPr>
          <p:nvPr>
            <p:ph type="sldNum" sz="quarter" idx="12"/>
          </p:nvPr>
        </p:nvSpPr>
        <p:spPr/>
        <p:txBody>
          <a:bodyPr/>
          <a:lstStyle/>
          <a:p>
            <a:fld id="{29A7BD92-6AE5-CF43-B276-274952F2BFB4}" type="slidenum">
              <a:rPr lang="en-US" smtClean="0"/>
              <a:pPr/>
              <a:t>20</a:t>
            </a:fld>
            <a:endParaRPr lang="en-US" dirty="0"/>
          </a:p>
        </p:txBody>
      </p:sp>
      <p:pic>
        <p:nvPicPr>
          <p:cNvPr id="9" name="Picture 8">
            <a:extLst>
              <a:ext uri="{FF2B5EF4-FFF2-40B4-BE49-F238E27FC236}">
                <a16:creationId xmlns:a16="http://schemas.microsoft.com/office/drawing/2014/main" id="{3963536D-69D0-4589-80FE-5DF29561802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6301" y="1202725"/>
            <a:ext cx="8451223" cy="4043114"/>
          </a:xfrm>
          <a:prstGeom prst="rect">
            <a:avLst/>
          </a:prstGeom>
          <a:noFill/>
          <a:ln>
            <a:noFill/>
          </a:ln>
        </p:spPr>
      </p:pic>
      <p:sp>
        <p:nvSpPr>
          <p:cNvPr id="10" name="Content Placeholder 1">
            <a:extLst>
              <a:ext uri="{FF2B5EF4-FFF2-40B4-BE49-F238E27FC236}">
                <a16:creationId xmlns:a16="http://schemas.microsoft.com/office/drawing/2014/main" id="{094020AE-A75E-4952-90D7-8D7883DB2B68}"/>
              </a:ext>
            </a:extLst>
          </p:cNvPr>
          <p:cNvSpPr>
            <a:spLocks noGrp="1"/>
          </p:cNvSpPr>
          <p:nvPr>
            <p:ph idx="10"/>
          </p:nvPr>
        </p:nvSpPr>
        <p:spPr>
          <a:xfrm>
            <a:off x="9226378" y="1291282"/>
            <a:ext cx="2289321" cy="2704069"/>
          </a:xfrm>
        </p:spPr>
        <p:txBody>
          <a:bodyPr>
            <a:normAutofit/>
          </a:bodyPr>
          <a:lstStyle/>
          <a:p>
            <a:r>
              <a:rPr lang="en-US" dirty="0"/>
              <a:t>Press button0 to force device to stay awake</a:t>
            </a:r>
          </a:p>
          <a:p>
            <a:endParaRPr lang="en-US" dirty="0"/>
          </a:p>
          <a:p>
            <a:r>
              <a:rPr lang="en-US" dirty="0"/>
              <a:t>Press button1 to allow device to sleep</a:t>
            </a:r>
          </a:p>
        </p:txBody>
      </p:sp>
    </p:spTree>
    <p:extLst>
      <p:ext uri="{BB962C8B-B14F-4D97-AF65-F5344CB8AC3E}">
        <p14:creationId xmlns:p14="http://schemas.microsoft.com/office/powerpoint/2010/main" val="1486057344"/>
      </p:ext>
    </p:extLst>
  </p:cSld>
  <p:clrMapOvr>
    <a:masterClrMapping/>
  </p:clrMapOvr>
  <p:transition spd="med">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71F559-3D49-4BB0-ADD0-AD8AC4AD4363}"/>
              </a:ext>
            </a:extLst>
          </p:cNvPr>
          <p:cNvSpPr>
            <a:spLocks noGrp="1"/>
          </p:cNvSpPr>
          <p:nvPr>
            <p:ph type="title"/>
          </p:nvPr>
        </p:nvSpPr>
        <p:spPr/>
        <p:txBody>
          <a:bodyPr/>
          <a:lstStyle/>
          <a:p>
            <a:r>
              <a:rPr lang="en-US" dirty="0"/>
              <a:t>Q&amp;A</a:t>
            </a:r>
          </a:p>
        </p:txBody>
      </p:sp>
      <p:sp>
        <p:nvSpPr>
          <p:cNvPr id="2" name="TextBox 1">
            <a:extLst>
              <a:ext uri="{FF2B5EF4-FFF2-40B4-BE49-F238E27FC236}">
                <a16:creationId xmlns:a16="http://schemas.microsoft.com/office/drawing/2014/main" id="{AF3DFC78-6372-4DC6-A16F-4E88A255ED29}"/>
              </a:ext>
            </a:extLst>
          </p:cNvPr>
          <p:cNvSpPr txBox="1"/>
          <p:nvPr/>
        </p:nvSpPr>
        <p:spPr>
          <a:xfrm>
            <a:off x="4141694" y="2833318"/>
            <a:ext cx="3827930" cy="1200329"/>
          </a:xfrm>
          <a:prstGeom prst="rect">
            <a:avLst/>
          </a:prstGeom>
          <a:noFill/>
          <a:ln>
            <a:noFill/>
          </a:ln>
        </p:spPr>
        <p:txBody>
          <a:bodyPr wrap="square" rtlCol="0" anchor="ctr">
            <a:spAutoFit/>
          </a:bodyPr>
          <a:lstStyle/>
          <a:p>
            <a:pPr algn="ctr"/>
            <a:r>
              <a:rPr lang="en-US" sz="7200" dirty="0">
                <a:solidFill>
                  <a:srgbClr val="C00000"/>
                </a:solidFill>
              </a:rPr>
              <a:t>Q&amp;A</a:t>
            </a:r>
          </a:p>
        </p:txBody>
      </p:sp>
    </p:spTree>
    <p:extLst>
      <p:ext uri="{BB962C8B-B14F-4D97-AF65-F5344CB8AC3E}">
        <p14:creationId xmlns:p14="http://schemas.microsoft.com/office/powerpoint/2010/main" val="2280004353"/>
      </p:ext>
    </p:extLst>
  </p:cSld>
  <p:clrMapOvr>
    <a:masterClrMapping/>
  </p:clrMapOvr>
  <p:transition spd="med">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2F13E-D36B-594E-9B2B-34732A25B65B}"/>
              </a:ext>
            </a:extLst>
          </p:cNvPr>
          <p:cNvSpPr>
            <a:spLocks noGrp="1"/>
          </p:cNvSpPr>
          <p:nvPr>
            <p:ph type="title"/>
          </p:nvPr>
        </p:nvSpPr>
        <p:spPr/>
        <p:txBody>
          <a:bodyPr/>
          <a:lstStyle/>
          <a:p>
            <a:r>
              <a:rPr lang="en-US"/>
              <a:t>Thank you!</a:t>
            </a:r>
            <a:endParaRPr lang="en-US" dirty="0"/>
          </a:p>
        </p:txBody>
      </p:sp>
      <p:sp>
        <p:nvSpPr>
          <p:cNvPr id="4" name="Text Placeholder 3">
            <a:extLst>
              <a:ext uri="{FF2B5EF4-FFF2-40B4-BE49-F238E27FC236}">
                <a16:creationId xmlns:a16="http://schemas.microsoft.com/office/drawing/2014/main" id="{1A197110-60FD-4660-8A58-36EDF005B423}"/>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080136101"/>
      </p:ext>
    </p:extLst>
  </p:cSld>
  <p:clrMapOvr>
    <a:masterClrMapping/>
  </p:clrMapOvr>
  <p:transition spd="med">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392A3F8-9FB1-4207-85B0-885301A66CF8}"/>
              </a:ext>
            </a:extLst>
          </p:cNvPr>
          <p:cNvSpPr>
            <a:spLocks noGrp="1"/>
          </p:cNvSpPr>
          <p:nvPr>
            <p:ph idx="10"/>
          </p:nvPr>
        </p:nvSpPr>
        <p:spPr>
          <a:xfrm>
            <a:off x="457200" y="920578"/>
            <a:ext cx="6413328" cy="5029200"/>
          </a:xfrm>
        </p:spPr>
        <p:txBody>
          <a:bodyPr>
            <a:normAutofit/>
          </a:bodyPr>
          <a:lstStyle/>
          <a:p>
            <a:r>
              <a:rPr lang="en-US" dirty="0"/>
              <a:t>End Device (ED)</a:t>
            </a:r>
          </a:p>
          <a:p>
            <a:pPr lvl="1"/>
            <a:r>
              <a:rPr lang="en-US" dirty="0"/>
              <a:t>Nodes on Zigbee network that don’t participate in routing</a:t>
            </a:r>
          </a:p>
          <a:p>
            <a:pPr lvl="1"/>
            <a:r>
              <a:rPr lang="en-US" dirty="0"/>
              <a:t>Communicate only through the parent node </a:t>
            </a:r>
          </a:p>
          <a:p>
            <a:pPr lvl="1"/>
            <a:r>
              <a:rPr lang="en-US" altLang="zh-CN" dirty="0"/>
              <a:t>Use data polling as keep-alive mechanism with parent</a:t>
            </a:r>
          </a:p>
          <a:p>
            <a:pPr lvl="1"/>
            <a:r>
              <a:rPr lang="en-US" dirty="0"/>
              <a:t>Rejoin to another router device when the parent is lost.</a:t>
            </a:r>
          </a:p>
          <a:p>
            <a:pPr lvl="1"/>
            <a:r>
              <a:rPr lang="en-US" dirty="0"/>
              <a:t>Able to receive messages at any time, not dependent on data polling</a:t>
            </a:r>
          </a:p>
          <a:p>
            <a:pPr marL="182880" lvl="1" indent="0">
              <a:buNone/>
            </a:pPr>
            <a:endParaRPr lang="en-US" dirty="0"/>
          </a:p>
          <a:p>
            <a:r>
              <a:rPr lang="en-US" dirty="0"/>
              <a:t>Sleepy End Device (SED)</a:t>
            </a:r>
          </a:p>
          <a:p>
            <a:pPr lvl="1"/>
            <a:r>
              <a:rPr lang="en-US" dirty="0"/>
              <a:t>A special category of end device that turns off the radio when idle</a:t>
            </a:r>
          </a:p>
          <a:p>
            <a:pPr lvl="1"/>
            <a:r>
              <a:rPr lang="en-US" dirty="0"/>
              <a:t>Parent node holds messages meant for the Sleepy end device</a:t>
            </a:r>
          </a:p>
          <a:p>
            <a:pPr lvl="1"/>
            <a:r>
              <a:rPr lang="en-US" dirty="0"/>
              <a:t>Polls the parent node periodically to receive incoming messages</a:t>
            </a:r>
          </a:p>
          <a:p>
            <a:pPr lvl="1"/>
            <a:r>
              <a:rPr lang="en-US" dirty="0"/>
              <a:t>No data is sent to SED unless it is requested by said device</a:t>
            </a:r>
          </a:p>
          <a:p>
            <a:pPr marL="182880" lvl="1" indent="0">
              <a:buNone/>
            </a:pPr>
            <a:endParaRPr lang="en-US" dirty="0"/>
          </a:p>
          <a:p>
            <a:pPr marL="182880" lvl="1" indent="0">
              <a:buNone/>
            </a:pPr>
            <a:endParaRPr lang="en-US" dirty="0"/>
          </a:p>
          <a:p>
            <a:pPr marL="182880" lvl="1" indent="0">
              <a:buNone/>
            </a:pPr>
            <a:endParaRPr lang="en-US" dirty="0"/>
          </a:p>
          <a:p>
            <a:pPr lvl="1"/>
            <a:endParaRPr lang="en-US" altLang="zh-CN" dirty="0"/>
          </a:p>
          <a:p>
            <a:pPr marL="0" indent="0">
              <a:buNone/>
            </a:pPr>
            <a:endParaRPr lang="en-US" dirty="0"/>
          </a:p>
          <a:p>
            <a:endParaRPr lang="en-US" dirty="0"/>
          </a:p>
          <a:p>
            <a:endParaRPr lang="en-US" dirty="0"/>
          </a:p>
          <a:p>
            <a:endParaRPr lang="en-US" dirty="0"/>
          </a:p>
          <a:p>
            <a:endParaRPr lang="en-US" dirty="0"/>
          </a:p>
        </p:txBody>
      </p:sp>
      <p:sp>
        <p:nvSpPr>
          <p:cNvPr id="3" name="标题 2">
            <a:extLst>
              <a:ext uri="{FF2B5EF4-FFF2-40B4-BE49-F238E27FC236}">
                <a16:creationId xmlns:a16="http://schemas.microsoft.com/office/drawing/2014/main" id="{F9A86FFF-6ED6-4E71-9A6C-D96DA47D4141}"/>
              </a:ext>
            </a:extLst>
          </p:cNvPr>
          <p:cNvSpPr>
            <a:spLocks noGrp="1"/>
          </p:cNvSpPr>
          <p:nvPr>
            <p:ph type="title"/>
          </p:nvPr>
        </p:nvSpPr>
        <p:spPr/>
        <p:txBody>
          <a:bodyPr/>
          <a:lstStyle/>
          <a:p>
            <a:r>
              <a:rPr lang="en-US" b="1" dirty="0"/>
              <a:t>What are End Devices ?</a:t>
            </a:r>
            <a:endParaRPr lang="en-US" dirty="0"/>
          </a:p>
        </p:txBody>
      </p:sp>
      <p:sp>
        <p:nvSpPr>
          <p:cNvPr id="5" name="灯片编号占位符 4">
            <a:extLst>
              <a:ext uri="{FF2B5EF4-FFF2-40B4-BE49-F238E27FC236}">
                <a16:creationId xmlns:a16="http://schemas.microsoft.com/office/drawing/2014/main" id="{C2905592-3D70-4B93-9F65-764996CA7256}"/>
              </a:ext>
            </a:extLst>
          </p:cNvPr>
          <p:cNvSpPr>
            <a:spLocks noGrp="1"/>
          </p:cNvSpPr>
          <p:nvPr>
            <p:ph type="sldNum" sz="quarter" idx="12"/>
          </p:nvPr>
        </p:nvSpPr>
        <p:spPr/>
        <p:txBody>
          <a:bodyPr/>
          <a:lstStyle/>
          <a:p>
            <a:fld id="{29A7BD92-6AE5-CF43-B276-274952F2BFB4}" type="slidenum">
              <a:rPr lang="en-US" smtClean="0"/>
              <a:pPr/>
              <a:t>3</a:t>
            </a:fld>
            <a:endParaRPr lang="en-US" dirty="0"/>
          </a:p>
        </p:txBody>
      </p:sp>
      <p:pic>
        <p:nvPicPr>
          <p:cNvPr id="6" name="Picture 5">
            <a:extLst>
              <a:ext uri="{FF2B5EF4-FFF2-40B4-BE49-F238E27FC236}">
                <a16:creationId xmlns:a16="http://schemas.microsoft.com/office/drawing/2014/main" id="{B462D5C7-5175-4079-9101-F278A6D2C80D}"/>
              </a:ext>
            </a:extLst>
          </p:cNvPr>
          <p:cNvPicPr>
            <a:picLocks noChangeAspect="1"/>
          </p:cNvPicPr>
          <p:nvPr/>
        </p:nvPicPr>
        <p:blipFill>
          <a:blip r:embed="rId3"/>
          <a:stretch>
            <a:fillRect/>
          </a:stretch>
        </p:blipFill>
        <p:spPr>
          <a:xfrm>
            <a:off x="6781678" y="3632547"/>
            <a:ext cx="2582834" cy="1966998"/>
          </a:xfrm>
          <a:prstGeom prst="rect">
            <a:avLst/>
          </a:prstGeom>
        </p:spPr>
      </p:pic>
      <p:pic>
        <p:nvPicPr>
          <p:cNvPr id="8" name="Picture 7">
            <a:extLst>
              <a:ext uri="{FF2B5EF4-FFF2-40B4-BE49-F238E27FC236}">
                <a16:creationId xmlns:a16="http://schemas.microsoft.com/office/drawing/2014/main" id="{85D95E73-465C-40A0-9155-4C26E870CF7A}"/>
              </a:ext>
            </a:extLst>
          </p:cNvPr>
          <p:cNvPicPr>
            <a:picLocks noChangeAspect="1"/>
          </p:cNvPicPr>
          <p:nvPr/>
        </p:nvPicPr>
        <p:blipFill>
          <a:blip r:embed="rId4"/>
          <a:stretch>
            <a:fillRect/>
          </a:stretch>
        </p:blipFill>
        <p:spPr>
          <a:xfrm>
            <a:off x="6781678" y="1214525"/>
            <a:ext cx="4924017" cy="2038351"/>
          </a:xfrm>
          <a:prstGeom prst="rect">
            <a:avLst/>
          </a:prstGeom>
        </p:spPr>
      </p:pic>
      <p:pic>
        <p:nvPicPr>
          <p:cNvPr id="9" name="Picture 8">
            <a:extLst>
              <a:ext uri="{FF2B5EF4-FFF2-40B4-BE49-F238E27FC236}">
                <a16:creationId xmlns:a16="http://schemas.microsoft.com/office/drawing/2014/main" id="{4D00F89A-01A4-4570-9D27-2E51DE2085DA}"/>
              </a:ext>
            </a:extLst>
          </p:cNvPr>
          <p:cNvPicPr>
            <a:picLocks noChangeAspect="1"/>
          </p:cNvPicPr>
          <p:nvPr/>
        </p:nvPicPr>
        <p:blipFill>
          <a:blip r:embed="rId5"/>
          <a:stretch>
            <a:fillRect/>
          </a:stretch>
        </p:blipFill>
        <p:spPr>
          <a:xfrm>
            <a:off x="9585921" y="3632547"/>
            <a:ext cx="2148879" cy="1801504"/>
          </a:xfrm>
          <a:prstGeom prst="rect">
            <a:avLst/>
          </a:prstGeom>
        </p:spPr>
      </p:pic>
      <p:sp>
        <p:nvSpPr>
          <p:cNvPr id="13" name="TextBox 12">
            <a:extLst>
              <a:ext uri="{FF2B5EF4-FFF2-40B4-BE49-F238E27FC236}">
                <a16:creationId xmlns:a16="http://schemas.microsoft.com/office/drawing/2014/main" id="{9F2F2D42-0411-45F6-AB06-1F8E450126BF}"/>
              </a:ext>
            </a:extLst>
          </p:cNvPr>
          <p:cNvSpPr txBox="1"/>
          <p:nvPr/>
        </p:nvSpPr>
        <p:spPr>
          <a:xfrm>
            <a:off x="9666514" y="5469575"/>
            <a:ext cx="1828800" cy="830997"/>
          </a:xfrm>
          <a:prstGeom prst="rect">
            <a:avLst/>
          </a:prstGeom>
          <a:noFill/>
          <a:ln>
            <a:noFill/>
          </a:ln>
        </p:spPr>
        <p:txBody>
          <a:bodyPr wrap="square" rtlCol="0" anchor="ctr">
            <a:spAutoFit/>
          </a:bodyPr>
          <a:lstStyle/>
          <a:p>
            <a:r>
              <a:rPr lang="en-US" sz="1200" dirty="0"/>
              <a:t>1 – coordinator</a:t>
            </a:r>
          </a:p>
          <a:p>
            <a:r>
              <a:rPr lang="en-US" sz="1200" dirty="0"/>
              <a:t>2 – router</a:t>
            </a:r>
          </a:p>
          <a:p>
            <a:r>
              <a:rPr lang="en-US" sz="1200" dirty="0"/>
              <a:t>3 – end device</a:t>
            </a:r>
          </a:p>
          <a:p>
            <a:r>
              <a:rPr lang="en-US" sz="1200" dirty="0"/>
              <a:t>4 – sleepy end device</a:t>
            </a:r>
          </a:p>
        </p:txBody>
      </p:sp>
    </p:spTree>
    <p:extLst>
      <p:ext uri="{BB962C8B-B14F-4D97-AF65-F5344CB8AC3E}">
        <p14:creationId xmlns:p14="http://schemas.microsoft.com/office/powerpoint/2010/main" val="3103441838"/>
      </p:ext>
    </p:extLst>
  </p:cSld>
  <p:clrMapOvr>
    <a:masterClrMapping/>
  </p:clrMapOvr>
  <p:transition spd="med">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392A3F8-9FB1-4207-85B0-885301A66CF8}"/>
              </a:ext>
            </a:extLst>
          </p:cNvPr>
          <p:cNvSpPr>
            <a:spLocks noGrp="1"/>
          </p:cNvSpPr>
          <p:nvPr>
            <p:ph idx="10"/>
          </p:nvPr>
        </p:nvSpPr>
        <p:spPr>
          <a:xfrm>
            <a:off x="457200" y="1320114"/>
            <a:ext cx="6273800" cy="4817639"/>
          </a:xfrm>
        </p:spPr>
        <p:txBody>
          <a:bodyPr>
            <a:normAutofit lnSpcReduction="10000"/>
          </a:bodyPr>
          <a:lstStyle/>
          <a:p>
            <a:pPr lvl="1"/>
            <a:r>
              <a:rPr lang="en-US" b="1" dirty="0"/>
              <a:t>The Main Function of Polling</a:t>
            </a:r>
          </a:p>
          <a:p>
            <a:pPr lvl="2"/>
            <a:r>
              <a:rPr lang="en-US" sz="1800" dirty="0"/>
              <a:t>keep-alive message between the child and parent</a:t>
            </a:r>
          </a:p>
          <a:p>
            <a:pPr lvl="2"/>
            <a:r>
              <a:rPr lang="en-US" altLang="zh-CN" sz="1800" dirty="0"/>
              <a:t>SED may use polling to request data from parent</a:t>
            </a:r>
          </a:p>
          <a:p>
            <a:pPr lvl="1"/>
            <a:r>
              <a:rPr lang="en-US" b="1" dirty="0"/>
              <a:t>Long Poll</a:t>
            </a:r>
          </a:p>
          <a:p>
            <a:pPr marL="182880" lvl="1" indent="0">
              <a:buNone/>
            </a:pPr>
            <a:r>
              <a:rPr lang="en-US" dirty="0"/>
              <a:t>The maximum amount of time an end device shall wait before polling its parent. </a:t>
            </a:r>
            <a:endParaRPr lang="en-US" sz="1800" dirty="0"/>
          </a:p>
          <a:p>
            <a:pPr lvl="1"/>
            <a:r>
              <a:rPr lang="en-US" b="1" dirty="0"/>
              <a:t>Short Poll</a:t>
            </a:r>
          </a:p>
          <a:p>
            <a:pPr marL="182880" lvl="1" indent="0">
              <a:buNone/>
            </a:pPr>
            <a:r>
              <a:rPr lang="en-US" dirty="0"/>
              <a:t>The amount of time that an end device may wait before polling its parent when it is in the process of sending or receiving a message.</a:t>
            </a:r>
            <a:endParaRPr lang="en-US" b="1" dirty="0"/>
          </a:p>
          <a:p>
            <a:pPr lvl="1"/>
            <a:r>
              <a:rPr lang="en-US" b="1" dirty="0"/>
              <a:t>Fast Polling</a:t>
            </a:r>
          </a:p>
          <a:p>
            <a:pPr marL="182880" lvl="1" indent="0">
              <a:buNone/>
            </a:pPr>
            <a:r>
              <a:rPr lang="en-US" dirty="0"/>
              <a:t>The state during which the stack actively polls its parent at the rate of short poll interval</a:t>
            </a:r>
          </a:p>
          <a:p>
            <a:pPr lvl="1"/>
            <a:r>
              <a:rPr lang="en-US" b="1" dirty="0"/>
              <a:t>Poll Control Cluster</a:t>
            </a:r>
          </a:p>
          <a:p>
            <a:pPr marL="182880" lvl="1" indent="0">
              <a:buNone/>
            </a:pPr>
            <a:r>
              <a:rPr lang="en-US" dirty="0"/>
              <a:t>Providing a mechanism for the management of an end device’s MAC Data Request rate </a:t>
            </a:r>
            <a:br>
              <a:rPr lang="en-US" dirty="0"/>
            </a:br>
            <a:endParaRPr lang="en-US" b="1" dirty="0"/>
          </a:p>
          <a:p>
            <a:pPr marL="182880" lvl="1" indent="0">
              <a:buNone/>
            </a:pPr>
            <a:endParaRPr lang="en-US" dirty="0"/>
          </a:p>
          <a:p>
            <a:pPr marL="182880" lvl="1" indent="0">
              <a:buNone/>
            </a:pPr>
            <a:endParaRPr lang="en-US" dirty="0"/>
          </a:p>
          <a:p>
            <a:pPr marL="182880" lvl="1" indent="0">
              <a:buNone/>
            </a:pPr>
            <a:endParaRPr lang="en-US" dirty="0"/>
          </a:p>
          <a:p>
            <a:pPr lvl="1"/>
            <a:endParaRPr lang="en-US" dirty="0"/>
          </a:p>
          <a:p>
            <a:pPr lvl="1"/>
            <a:endParaRPr lang="en-US" dirty="0"/>
          </a:p>
          <a:p>
            <a:pPr lvl="1"/>
            <a:endParaRPr lang="en-US" dirty="0"/>
          </a:p>
          <a:p>
            <a:pPr lvl="1"/>
            <a:endParaRPr lang="en-US" dirty="0"/>
          </a:p>
        </p:txBody>
      </p:sp>
      <p:sp>
        <p:nvSpPr>
          <p:cNvPr id="3" name="标题 2">
            <a:extLst>
              <a:ext uri="{FF2B5EF4-FFF2-40B4-BE49-F238E27FC236}">
                <a16:creationId xmlns:a16="http://schemas.microsoft.com/office/drawing/2014/main" id="{F9A86FFF-6ED6-4E71-9A6C-D96DA47D4141}"/>
              </a:ext>
            </a:extLst>
          </p:cNvPr>
          <p:cNvSpPr>
            <a:spLocks noGrp="1"/>
          </p:cNvSpPr>
          <p:nvPr>
            <p:ph type="title"/>
          </p:nvPr>
        </p:nvSpPr>
        <p:spPr/>
        <p:txBody>
          <a:bodyPr/>
          <a:lstStyle/>
          <a:p>
            <a:r>
              <a:rPr lang="en-US" altLang="zh-CN" b="1" dirty="0"/>
              <a:t>What is Polling? </a:t>
            </a:r>
            <a:endParaRPr lang="en-US" dirty="0"/>
          </a:p>
        </p:txBody>
      </p:sp>
      <p:sp>
        <p:nvSpPr>
          <p:cNvPr id="5" name="灯片编号占位符 4">
            <a:extLst>
              <a:ext uri="{FF2B5EF4-FFF2-40B4-BE49-F238E27FC236}">
                <a16:creationId xmlns:a16="http://schemas.microsoft.com/office/drawing/2014/main" id="{C2905592-3D70-4B93-9F65-764996CA7256}"/>
              </a:ext>
            </a:extLst>
          </p:cNvPr>
          <p:cNvSpPr>
            <a:spLocks noGrp="1"/>
          </p:cNvSpPr>
          <p:nvPr>
            <p:ph type="sldNum" sz="quarter" idx="12"/>
          </p:nvPr>
        </p:nvSpPr>
        <p:spPr/>
        <p:txBody>
          <a:bodyPr/>
          <a:lstStyle/>
          <a:p>
            <a:fld id="{29A7BD92-6AE5-CF43-B276-274952F2BFB4}" type="slidenum">
              <a:rPr lang="en-US" smtClean="0"/>
              <a:pPr/>
              <a:t>4</a:t>
            </a:fld>
            <a:endParaRPr lang="en-US" dirty="0"/>
          </a:p>
        </p:txBody>
      </p:sp>
      <p:grpSp>
        <p:nvGrpSpPr>
          <p:cNvPr id="6" name="Group 5">
            <a:extLst>
              <a:ext uri="{FF2B5EF4-FFF2-40B4-BE49-F238E27FC236}">
                <a16:creationId xmlns:a16="http://schemas.microsoft.com/office/drawing/2014/main" id="{94119B76-0839-4F77-9B25-1D7C359EF5B2}"/>
              </a:ext>
            </a:extLst>
          </p:cNvPr>
          <p:cNvGrpSpPr/>
          <p:nvPr/>
        </p:nvGrpSpPr>
        <p:grpSpPr>
          <a:xfrm>
            <a:off x="6831208" y="1320114"/>
            <a:ext cx="4767893" cy="4674973"/>
            <a:chOff x="6731000" y="1287162"/>
            <a:chExt cx="4352925" cy="4096090"/>
          </a:xfrm>
        </p:grpSpPr>
        <p:pic>
          <p:nvPicPr>
            <p:cNvPr id="7" name="图片 6">
              <a:extLst>
                <a:ext uri="{FF2B5EF4-FFF2-40B4-BE49-F238E27FC236}">
                  <a16:creationId xmlns:a16="http://schemas.microsoft.com/office/drawing/2014/main" id="{3B8B228F-6323-42FD-B430-47C1264F909E}"/>
                </a:ext>
              </a:extLst>
            </p:cNvPr>
            <p:cNvPicPr>
              <a:picLocks noChangeAspect="1"/>
            </p:cNvPicPr>
            <p:nvPr/>
          </p:nvPicPr>
          <p:blipFill>
            <a:blip r:embed="rId3"/>
            <a:stretch>
              <a:fillRect/>
            </a:stretch>
          </p:blipFill>
          <p:spPr>
            <a:xfrm>
              <a:off x="6731000" y="1287162"/>
              <a:ext cx="4352925" cy="3752850"/>
            </a:xfrm>
            <a:prstGeom prst="rect">
              <a:avLst/>
            </a:prstGeom>
          </p:spPr>
        </p:pic>
        <p:sp>
          <p:nvSpPr>
            <p:cNvPr id="8" name="矩形 7">
              <a:extLst>
                <a:ext uri="{FF2B5EF4-FFF2-40B4-BE49-F238E27FC236}">
                  <a16:creationId xmlns:a16="http://schemas.microsoft.com/office/drawing/2014/main" id="{50FE5A76-84CF-4E3D-A1B1-2CEA80EB1E42}"/>
                </a:ext>
              </a:extLst>
            </p:cNvPr>
            <p:cNvSpPr/>
            <p:nvPr/>
          </p:nvSpPr>
          <p:spPr>
            <a:xfrm>
              <a:off x="7188200" y="5106253"/>
              <a:ext cx="3512751" cy="276999"/>
            </a:xfrm>
            <a:prstGeom prst="rect">
              <a:avLst/>
            </a:prstGeom>
          </p:spPr>
          <p:txBody>
            <a:bodyPr wrap="square">
              <a:spAutoFit/>
            </a:bodyPr>
            <a:lstStyle/>
            <a:p>
              <a:r>
                <a:rPr lang="en-US" sz="1200" dirty="0"/>
                <a:t>Short polling when sending and receiving a message</a:t>
              </a:r>
            </a:p>
          </p:txBody>
        </p:sp>
      </p:grpSp>
    </p:spTree>
    <p:extLst>
      <p:ext uri="{BB962C8B-B14F-4D97-AF65-F5344CB8AC3E}">
        <p14:creationId xmlns:p14="http://schemas.microsoft.com/office/powerpoint/2010/main" val="1486510040"/>
      </p:ext>
    </p:extLst>
  </p:cSld>
  <p:clrMapOvr>
    <a:masterClrMapping/>
  </p:clrMapOvr>
  <p:transition spd="med">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392A3F8-9FB1-4207-85B0-885301A66CF8}"/>
              </a:ext>
            </a:extLst>
          </p:cNvPr>
          <p:cNvSpPr>
            <a:spLocks noGrp="1"/>
          </p:cNvSpPr>
          <p:nvPr>
            <p:ph idx="10"/>
          </p:nvPr>
        </p:nvSpPr>
        <p:spPr>
          <a:xfrm>
            <a:off x="551696" y="989928"/>
            <a:ext cx="4933471" cy="3651580"/>
          </a:xfrm>
        </p:spPr>
        <p:txBody>
          <a:bodyPr>
            <a:normAutofit/>
          </a:bodyPr>
          <a:lstStyle/>
          <a:p>
            <a:pPr lvl="1"/>
            <a:r>
              <a:rPr lang="en-US" dirty="0"/>
              <a:t>Used by Sleepy End Devices</a:t>
            </a:r>
          </a:p>
          <a:p>
            <a:pPr lvl="1"/>
            <a:endParaRPr lang="en-US" dirty="0"/>
          </a:p>
          <a:p>
            <a:pPr lvl="1"/>
            <a:r>
              <a:rPr lang="en-US" dirty="0"/>
              <a:t>Poll at least once within the EMBER_INDIRECT_TRANSMISSION_TIMEOUT to check for data at the parent to ensure receiving incoming messages reliably</a:t>
            </a:r>
          </a:p>
          <a:p>
            <a:pPr lvl="1"/>
            <a:endParaRPr lang="en-US" dirty="0"/>
          </a:p>
          <a:p>
            <a:pPr lvl="1"/>
            <a:r>
              <a:rPr lang="en-US" dirty="0"/>
              <a:t>Some sleepy end devices(example: sensors) are not expected to receive messages asynchronously. They just need to poll within the end device poll timeout</a:t>
            </a:r>
          </a:p>
          <a:p>
            <a:pPr marL="182880" lvl="1" indent="0">
              <a:buNone/>
            </a:pPr>
            <a:endParaRPr lang="en-US" dirty="0"/>
          </a:p>
          <a:p>
            <a:pPr marL="182880" lvl="1" indent="0">
              <a:buNone/>
            </a:pPr>
            <a:endParaRPr lang="en-US" dirty="0"/>
          </a:p>
          <a:p>
            <a:pPr marL="182880" lvl="1" indent="0">
              <a:buNone/>
            </a:pPr>
            <a:endParaRPr lang="en-US" dirty="0"/>
          </a:p>
          <a:p>
            <a:pPr lvl="1"/>
            <a:endParaRPr lang="en-US" dirty="0"/>
          </a:p>
          <a:p>
            <a:pPr lvl="1"/>
            <a:endParaRPr lang="en-US" dirty="0"/>
          </a:p>
          <a:p>
            <a:pPr lvl="1"/>
            <a:endParaRPr lang="en-US" dirty="0"/>
          </a:p>
          <a:p>
            <a:pPr lvl="1"/>
            <a:endParaRPr lang="en-US" dirty="0"/>
          </a:p>
        </p:txBody>
      </p:sp>
      <p:sp>
        <p:nvSpPr>
          <p:cNvPr id="3" name="标题 2">
            <a:extLst>
              <a:ext uri="{FF2B5EF4-FFF2-40B4-BE49-F238E27FC236}">
                <a16:creationId xmlns:a16="http://schemas.microsoft.com/office/drawing/2014/main" id="{F9A86FFF-6ED6-4E71-9A6C-D96DA47D4141}"/>
              </a:ext>
            </a:extLst>
          </p:cNvPr>
          <p:cNvSpPr>
            <a:spLocks noGrp="1"/>
          </p:cNvSpPr>
          <p:nvPr>
            <p:ph type="title"/>
          </p:nvPr>
        </p:nvSpPr>
        <p:spPr>
          <a:xfrm>
            <a:off x="457200" y="0"/>
            <a:ext cx="11277600" cy="914400"/>
          </a:xfrm>
        </p:spPr>
        <p:txBody>
          <a:bodyPr/>
          <a:lstStyle/>
          <a:p>
            <a:r>
              <a:rPr lang="en-US" altLang="zh-CN" b="1" dirty="0"/>
              <a:t>Polling as a means to request data from the parent</a:t>
            </a:r>
            <a:endParaRPr lang="en-US" dirty="0"/>
          </a:p>
        </p:txBody>
      </p:sp>
      <p:sp>
        <p:nvSpPr>
          <p:cNvPr id="5" name="灯片编号占位符 4">
            <a:extLst>
              <a:ext uri="{FF2B5EF4-FFF2-40B4-BE49-F238E27FC236}">
                <a16:creationId xmlns:a16="http://schemas.microsoft.com/office/drawing/2014/main" id="{C2905592-3D70-4B93-9F65-764996CA7256}"/>
              </a:ext>
            </a:extLst>
          </p:cNvPr>
          <p:cNvSpPr>
            <a:spLocks noGrp="1"/>
          </p:cNvSpPr>
          <p:nvPr>
            <p:ph type="sldNum" sz="quarter" idx="12"/>
          </p:nvPr>
        </p:nvSpPr>
        <p:spPr/>
        <p:txBody>
          <a:bodyPr/>
          <a:lstStyle/>
          <a:p>
            <a:fld id="{29A7BD92-6AE5-CF43-B276-274952F2BFB4}" type="slidenum">
              <a:rPr lang="en-US" smtClean="0"/>
              <a:pPr/>
              <a:t>5</a:t>
            </a:fld>
            <a:endParaRPr lang="en-US" dirty="0"/>
          </a:p>
        </p:txBody>
      </p:sp>
      <p:grpSp>
        <p:nvGrpSpPr>
          <p:cNvPr id="6" name="Group 9">
            <a:extLst>
              <a:ext uri="{FF2B5EF4-FFF2-40B4-BE49-F238E27FC236}">
                <a16:creationId xmlns:a16="http://schemas.microsoft.com/office/drawing/2014/main" id="{6730D50A-FBC4-4C2B-AE2D-50BEF1FB9698}"/>
              </a:ext>
            </a:extLst>
          </p:cNvPr>
          <p:cNvGrpSpPr/>
          <p:nvPr/>
        </p:nvGrpSpPr>
        <p:grpSpPr>
          <a:xfrm>
            <a:off x="6803537" y="1115164"/>
            <a:ext cx="5068484" cy="4041744"/>
            <a:chOff x="7202010" y="1534118"/>
            <a:chExt cx="3111393" cy="3786143"/>
          </a:xfrm>
        </p:grpSpPr>
        <p:grpSp>
          <p:nvGrpSpPr>
            <p:cNvPr id="7" name="Group 10">
              <a:extLst>
                <a:ext uri="{FF2B5EF4-FFF2-40B4-BE49-F238E27FC236}">
                  <a16:creationId xmlns:a16="http://schemas.microsoft.com/office/drawing/2014/main" id="{4C246C0F-F158-4699-B8AC-6D9867849DD4}"/>
                </a:ext>
              </a:extLst>
            </p:cNvPr>
            <p:cNvGrpSpPr/>
            <p:nvPr/>
          </p:nvGrpSpPr>
          <p:grpSpPr>
            <a:xfrm>
              <a:off x="7202010" y="1537738"/>
              <a:ext cx="2664745" cy="3782523"/>
              <a:chOff x="4634568" y="1410928"/>
              <a:chExt cx="3830138" cy="4449098"/>
            </a:xfrm>
          </p:grpSpPr>
          <p:sp>
            <p:nvSpPr>
              <p:cNvPr id="9" name="Rectangle 12">
                <a:extLst>
                  <a:ext uri="{FF2B5EF4-FFF2-40B4-BE49-F238E27FC236}">
                    <a16:creationId xmlns:a16="http://schemas.microsoft.com/office/drawing/2014/main" id="{309DECDE-F1A4-4463-82BB-2B1E7E565BE8}"/>
                  </a:ext>
                </a:extLst>
              </p:cNvPr>
              <p:cNvSpPr/>
              <p:nvPr/>
            </p:nvSpPr>
            <p:spPr>
              <a:xfrm>
                <a:off x="4713952" y="1410928"/>
                <a:ext cx="1801157" cy="580104"/>
              </a:xfrm>
              <a:prstGeom prst="rect">
                <a:avLst/>
              </a:prstGeom>
              <a:solidFill>
                <a:schemeClr val="accent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00"/>
                    </a:solidFill>
                  </a:rPr>
                  <a:t>Sleepy End Device</a:t>
                </a:r>
                <a:endParaRPr lang="en-US" b="1" dirty="0">
                  <a:solidFill>
                    <a:srgbClr val="000000"/>
                  </a:solidFill>
                </a:endParaRPr>
              </a:p>
            </p:txBody>
          </p:sp>
          <p:cxnSp>
            <p:nvCxnSpPr>
              <p:cNvPr id="10" name="Straight Connector 13">
                <a:extLst>
                  <a:ext uri="{FF2B5EF4-FFF2-40B4-BE49-F238E27FC236}">
                    <a16:creationId xmlns:a16="http://schemas.microsoft.com/office/drawing/2014/main" id="{D3C46200-68B3-4A5E-A57F-61CE036388D7}"/>
                  </a:ext>
                </a:extLst>
              </p:cNvPr>
              <p:cNvCxnSpPr>
                <a:cxnSpLocks/>
              </p:cNvCxnSpPr>
              <p:nvPr/>
            </p:nvCxnSpPr>
            <p:spPr>
              <a:xfrm>
                <a:off x="5331779" y="2000762"/>
                <a:ext cx="0" cy="385926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4">
                <a:extLst>
                  <a:ext uri="{FF2B5EF4-FFF2-40B4-BE49-F238E27FC236}">
                    <a16:creationId xmlns:a16="http://schemas.microsoft.com/office/drawing/2014/main" id="{BFC221C4-BDED-4C00-A74F-C8C6C52544D4}"/>
                  </a:ext>
                </a:extLst>
              </p:cNvPr>
              <p:cNvCxnSpPr>
                <a:cxnSpLocks/>
              </p:cNvCxnSpPr>
              <p:nvPr/>
            </p:nvCxnSpPr>
            <p:spPr>
              <a:xfrm>
                <a:off x="8406657" y="2000763"/>
                <a:ext cx="0" cy="3859263"/>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16">
                <a:extLst>
                  <a:ext uri="{FF2B5EF4-FFF2-40B4-BE49-F238E27FC236}">
                    <a16:creationId xmlns:a16="http://schemas.microsoft.com/office/drawing/2014/main" id="{0DD13E89-7D41-48FC-B8FE-51719370704F}"/>
                  </a:ext>
                </a:extLst>
              </p:cNvPr>
              <p:cNvSpPr/>
              <p:nvPr/>
            </p:nvSpPr>
            <p:spPr>
              <a:xfrm>
                <a:off x="4634568" y="2369883"/>
                <a:ext cx="756800" cy="304917"/>
              </a:xfrm>
              <a:prstGeom prst="rect">
                <a:avLst/>
              </a:prstGeom>
            </p:spPr>
            <p:txBody>
              <a:bodyPr wrap="none">
                <a:spAutoFit/>
              </a:bodyPr>
              <a:lstStyle/>
              <a:p>
                <a:r>
                  <a:rPr lang="en-US" altLang="zh-CN" sz="1200" b="1" dirty="0"/>
                  <a:t>Wake Up</a:t>
                </a:r>
              </a:p>
            </p:txBody>
          </p:sp>
          <p:grpSp>
            <p:nvGrpSpPr>
              <p:cNvPr id="18" name="Group 21">
                <a:extLst>
                  <a:ext uri="{FF2B5EF4-FFF2-40B4-BE49-F238E27FC236}">
                    <a16:creationId xmlns:a16="http://schemas.microsoft.com/office/drawing/2014/main" id="{161E7704-BF5D-4680-8DFF-CB213B0CC7C7}"/>
                  </a:ext>
                </a:extLst>
              </p:cNvPr>
              <p:cNvGrpSpPr/>
              <p:nvPr/>
            </p:nvGrpSpPr>
            <p:grpSpPr>
              <a:xfrm>
                <a:off x="5320362" y="2481616"/>
                <a:ext cx="3144344" cy="2963241"/>
                <a:chOff x="5320362" y="2481616"/>
                <a:chExt cx="3144344" cy="2963241"/>
              </a:xfrm>
            </p:grpSpPr>
            <p:cxnSp>
              <p:nvCxnSpPr>
                <p:cNvPr id="21" name="Straight Arrow Connector 24">
                  <a:extLst>
                    <a:ext uri="{FF2B5EF4-FFF2-40B4-BE49-F238E27FC236}">
                      <a16:creationId xmlns:a16="http://schemas.microsoft.com/office/drawing/2014/main" id="{C9A5DF30-8F74-457E-8827-C32B10D8E91B}"/>
                    </a:ext>
                  </a:extLst>
                </p:cNvPr>
                <p:cNvCxnSpPr>
                  <a:cxnSpLocks/>
                </p:cNvCxnSpPr>
                <p:nvPr/>
              </p:nvCxnSpPr>
              <p:spPr>
                <a:xfrm>
                  <a:off x="5327981" y="2779550"/>
                  <a:ext cx="3071056"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5">
                  <a:extLst>
                    <a:ext uri="{FF2B5EF4-FFF2-40B4-BE49-F238E27FC236}">
                      <a16:creationId xmlns:a16="http://schemas.microsoft.com/office/drawing/2014/main" id="{06D31863-F216-466D-83E8-D0E80D83EBAB}"/>
                    </a:ext>
                  </a:extLst>
                </p:cNvPr>
                <p:cNvCxnSpPr>
                  <a:cxnSpLocks/>
                </p:cNvCxnSpPr>
                <p:nvPr/>
              </p:nvCxnSpPr>
              <p:spPr>
                <a:xfrm flipH="1">
                  <a:off x="5320362" y="3129785"/>
                  <a:ext cx="3078675" cy="0"/>
                </a:xfrm>
                <a:prstGeom prst="straightConnector1">
                  <a:avLst/>
                </a:prstGeom>
                <a:ln>
                  <a:solidFill>
                    <a:srgbClr val="0086D9"/>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6">
                  <a:extLst>
                    <a:ext uri="{FF2B5EF4-FFF2-40B4-BE49-F238E27FC236}">
                      <a16:creationId xmlns:a16="http://schemas.microsoft.com/office/drawing/2014/main" id="{34DCB860-99EC-47F6-8AFF-0ED70E4DCDFB}"/>
                    </a:ext>
                  </a:extLst>
                </p:cNvPr>
                <p:cNvCxnSpPr>
                  <a:cxnSpLocks/>
                </p:cNvCxnSpPr>
                <p:nvPr/>
              </p:nvCxnSpPr>
              <p:spPr>
                <a:xfrm>
                  <a:off x="5335600" y="4551882"/>
                  <a:ext cx="3071056"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7">
                  <a:extLst>
                    <a:ext uri="{FF2B5EF4-FFF2-40B4-BE49-F238E27FC236}">
                      <a16:creationId xmlns:a16="http://schemas.microsoft.com/office/drawing/2014/main" id="{1FE5ED82-C7CD-4A73-B280-801F6D99E8E5}"/>
                    </a:ext>
                  </a:extLst>
                </p:cNvPr>
                <p:cNvCxnSpPr>
                  <a:cxnSpLocks/>
                </p:cNvCxnSpPr>
                <p:nvPr/>
              </p:nvCxnSpPr>
              <p:spPr>
                <a:xfrm flipH="1">
                  <a:off x="5324170" y="4809092"/>
                  <a:ext cx="3071059" cy="0"/>
                </a:xfrm>
                <a:prstGeom prst="straightConnector1">
                  <a:avLst/>
                </a:prstGeom>
                <a:ln>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8">
                  <a:extLst>
                    <a:ext uri="{FF2B5EF4-FFF2-40B4-BE49-F238E27FC236}">
                      <a16:creationId xmlns:a16="http://schemas.microsoft.com/office/drawing/2014/main" id="{5750A468-78CA-4EBA-B6A9-1F4A498BE8C0}"/>
                    </a:ext>
                  </a:extLst>
                </p:cNvPr>
                <p:cNvCxnSpPr>
                  <a:cxnSpLocks/>
                </p:cNvCxnSpPr>
                <p:nvPr/>
              </p:nvCxnSpPr>
              <p:spPr>
                <a:xfrm>
                  <a:off x="5354406" y="5416638"/>
                  <a:ext cx="3063436" cy="0"/>
                </a:xfrm>
                <a:prstGeom prst="straightConnector1">
                  <a:avLst/>
                </a:prstGeom>
                <a:ln>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27" name="Group 30">
                  <a:extLst>
                    <a:ext uri="{FF2B5EF4-FFF2-40B4-BE49-F238E27FC236}">
                      <a16:creationId xmlns:a16="http://schemas.microsoft.com/office/drawing/2014/main" id="{0DF3EB62-54C3-4931-8D15-B97B12B8B04F}"/>
                    </a:ext>
                  </a:extLst>
                </p:cNvPr>
                <p:cNvGrpSpPr/>
                <p:nvPr/>
              </p:nvGrpSpPr>
              <p:grpSpPr>
                <a:xfrm>
                  <a:off x="5654144" y="2481616"/>
                  <a:ext cx="2810562" cy="2963241"/>
                  <a:chOff x="5715104" y="2481616"/>
                  <a:chExt cx="2810562" cy="2963241"/>
                </a:xfrm>
              </p:grpSpPr>
              <p:sp>
                <p:nvSpPr>
                  <p:cNvPr id="28" name="Rectangle 31">
                    <a:extLst>
                      <a:ext uri="{FF2B5EF4-FFF2-40B4-BE49-F238E27FC236}">
                        <a16:creationId xmlns:a16="http://schemas.microsoft.com/office/drawing/2014/main" id="{FEC1543C-46B2-4E21-A214-B6E15B775A2C}"/>
                      </a:ext>
                    </a:extLst>
                  </p:cNvPr>
                  <p:cNvSpPr/>
                  <p:nvPr/>
                </p:nvSpPr>
                <p:spPr>
                  <a:xfrm>
                    <a:off x="6203924" y="2481616"/>
                    <a:ext cx="971291" cy="305209"/>
                  </a:xfrm>
                  <a:prstGeom prst="rect">
                    <a:avLst/>
                  </a:prstGeom>
                </p:spPr>
                <p:txBody>
                  <a:bodyPr wrap="none">
                    <a:spAutoFit/>
                  </a:bodyPr>
                  <a:lstStyle/>
                  <a:p>
                    <a:r>
                      <a:rPr lang="en-US" sz="1200" b="1" dirty="0"/>
                      <a:t>MAC Data Poll</a:t>
                    </a:r>
                  </a:p>
                </p:txBody>
              </p:sp>
              <p:sp>
                <p:nvSpPr>
                  <p:cNvPr id="29" name="Rectangle 32">
                    <a:extLst>
                      <a:ext uri="{FF2B5EF4-FFF2-40B4-BE49-F238E27FC236}">
                        <a16:creationId xmlns:a16="http://schemas.microsoft.com/office/drawing/2014/main" id="{FD15C78C-1B2A-474C-A857-D7DF8FB24C88}"/>
                      </a:ext>
                    </a:extLst>
                  </p:cNvPr>
                  <p:cNvSpPr/>
                  <p:nvPr/>
                </p:nvSpPr>
                <p:spPr>
                  <a:xfrm>
                    <a:off x="5715104" y="2840173"/>
                    <a:ext cx="1966118" cy="305209"/>
                  </a:xfrm>
                  <a:prstGeom prst="rect">
                    <a:avLst/>
                  </a:prstGeom>
                </p:spPr>
                <p:txBody>
                  <a:bodyPr wrap="none">
                    <a:spAutoFit/>
                  </a:bodyPr>
                  <a:lstStyle/>
                  <a:p>
                    <a:r>
                      <a:rPr lang="en-US" sz="1200" b="1" dirty="0"/>
                      <a:t>MAC Ack ( Pending data = False)</a:t>
                    </a:r>
                  </a:p>
                </p:txBody>
              </p:sp>
              <p:sp>
                <p:nvSpPr>
                  <p:cNvPr id="30" name="Rectangle 33">
                    <a:extLst>
                      <a:ext uri="{FF2B5EF4-FFF2-40B4-BE49-F238E27FC236}">
                        <a16:creationId xmlns:a16="http://schemas.microsoft.com/office/drawing/2014/main" id="{B4A2E1E2-F71B-4EEB-8E08-6CC641365D0F}"/>
                      </a:ext>
                    </a:extLst>
                  </p:cNvPr>
                  <p:cNvSpPr/>
                  <p:nvPr/>
                </p:nvSpPr>
                <p:spPr>
                  <a:xfrm>
                    <a:off x="6331109" y="4171564"/>
                    <a:ext cx="2194557" cy="304917"/>
                  </a:xfrm>
                  <a:prstGeom prst="rect">
                    <a:avLst/>
                  </a:prstGeom>
                </p:spPr>
                <p:txBody>
                  <a:bodyPr wrap="square">
                    <a:spAutoFit/>
                  </a:bodyPr>
                  <a:lstStyle/>
                  <a:p>
                    <a:r>
                      <a:rPr lang="en-US" sz="1200" b="1" dirty="0"/>
                      <a:t>MAC Data Poll</a:t>
                    </a:r>
                  </a:p>
                </p:txBody>
              </p:sp>
              <p:sp>
                <p:nvSpPr>
                  <p:cNvPr id="31" name="Rectangle 34">
                    <a:extLst>
                      <a:ext uri="{FF2B5EF4-FFF2-40B4-BE49-F238E27FC236}">
                        <a16:creationId xmlns:a16="http://schemas.microsoft.com/office/drawing/2014/main" id="{A41FC8BC-0561-4625-8C1C-E1B65922B192}"/>
                      </a:ext>
                    </a:extLst>
                  </p:cNvPr>
                  <p:cNvSpPr/>
                  <p:nvPr/>
                </p:nvSpPr>
                <p:spPr>
                  <a:xfrm>
                    <a:off x="5774249" y="4519481"/>
                    <a:ext cx="1985411" cy="305209"/>
                  </a:xfrm>
                  <a:prstGeom prst="rect">
                    <a:avLst/>
                  </a:prstGeom>
                </p:spPr>
                <p:txBody>
                  <a:bodyPr wrap="none">
                    <a:spAutoFit/>
                  </a:bodyPr>
                  <a:lstStyle/>
                  <a:p>
                    <a:r>
                      <a:rPr lang="en-US" sz="1200" b="1" dirty="0"/>
                      <a:t>MAC Ack ( Pending data = TRUE)</a:t>
                    </a:r>
                  </a:p>
                </p:txBody>
              </p:sp>
              <p:sp>
                <p:nvSpPr>
                  <p:cNvPr id="32" name="Rectangle 35">
                    <a:extLst>
                      <a:ext uri="{FF2B5EF4-FFF2-40B4-BE49-F238E27FC236}">
                        <a16:creationId xmlns:a16="http://schemas.microsoft.com/office/drawing/2014/main" id="{280DC1DC-75A6-4D9E-8A77-D998BBA62302}"/>
                      </a:ext>
                    </a:extLst>
                  </p:cNvPr>
                  <p:cNvSpPr/>
                  <p:nvPr/>
                </p:nvSpPr>
                <p:spPr>
                  <a:xfrm>
                    <a:off x="6060855" y="5139648"/>
                    <a:ext cx="1104754" cy="305209"/>
                  </a:xfrm>
                  <a:prstGeom prst="rect">
                    <a:avLst/>
                  </a:prstGeom>
                </p:spPr>
                <p:txBody>
                  <a:bodyPr wrap="none">
                    <a:spAutoFit/>
                  </a:bodyPr>
                  <a:lstStyle/>
                  <a:p>
                    <a:r>
                      <a:rPr lang="en-US" sz="1200" b="1" dirty="0"/>
                      <a:t>              MAC Ack</a:t>
                    </a:r>
                  </a:p>
                </p:txBody>
              </p:sp>
            </p:grpSp>
          </p:grpSp>
        </p:grpSp>
        <p:sp>
          <p:nvSpPr>
            <p:cNvPr id="8" name="Rectangle 11">
              <a:extLst>
                <a:ext uri="{FF2B5EF4-FFF2-40B4-BE49-F238E27FC236}">
                  <a16:creationId xmlns:a16="http://schemas.microsoft.com/office/drawing/2014/main" id="{9CBCD1C1-8586-4381-93E4-FD7F7F579409}"/>
                </a:ext>
              </a:extLst>
            </p:cNvPr>
            <p:cNvSpPr/>
            <p:nvPr/>
          </p:nvSpPr>
          <p:spPr>
            <a:xfrm>
              <a:off x="9339334" y="1534118"/>
              <a:ext cx="974069" cy="493191"/>
            </a:xfrm>
            <a:prstGeom prst="rect">
              <a:avLst/>
            </a:prstGeom>
            <a:solidFill>
              <a:schemeClr val="accent2"/>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00"/>
                  </a:solidFill>
                </a:rPr>
                <a:t>Parent</a:t>
              </a:r>
              <a:endParaRPr lang="en-US" b="1" dirty="0">
                <a:solidFill>
                  <a:srgbClr val="000000"/>
                </a:solidFill>
              </a:endParaRPr>
            </a:p>
          </p:txBody>
        </p:sp>
      </p:grpSp>
      <p:sp>
        <p:nvSpPr>
          <p:cNvPr id="34" name="Rectangle 16">
            <a:extLst>
              <a:ext uri="{FF2B5EF4-FFF2-40B4-BE49-F238E27FC236}">
                <a16:creationId xmlns:a16="http://schemas.microsoft.com/office/drawing/2014/main" id="{0E905AF3-F872-44FF-8DE1-F50B6D3EBB22}"/>
              </a:ext>
            </a:extLst>
          </p:cNvPr>
          <p:cNvSpPr/>
          <p:nvPr/>
        </p:nvSpPr>
        <p:spPr>
          <a:xfrm>
            <a:off x="6654053" y="2635545"/>
            <a:ext cx="1355252" cy="276999"/>
          </a:xfrm>
          <a:prstGeom prst="rect">
            <a:avLst/>
          </a:prstGeom>
        </p:spPr>
        <p:txBody>
          <a:bodyPr wrap="square">
            <a:spAutoFit/>
          </a:bodyPr>
          <a:lstStyle/>
          <a:p>
            <a:r>
              <a:rPr lang="en-US" altLang="zh-CN" sz="1200" b="1" dirty="0"/>
              <a:t>Back to sleep</a:t>
            </a:r>
          </a:p>
        </p:txBody>
      </p:sp>
      <p:sp>
        <p:nvSpPr>
          <p:cNvPr id="37" name="Rectangle 34">
            <a:extLst>
              <a:ext uri="{FF2B5EF4-FFF2-40B4-BE49-F238E27FC236}">
                <a16:creationId xmlns:a16="http://schemas.microsoft.com/office/drawing/2014/main" id="{27B7DF97-F6B9-407B-9CCB-E57329C6AAE4}"/>
              </a:ext>
            </a:extLst>
          </p:cNvPr>
          <p:cNvSpPr/>
          <p:nvPr/>
        </p:nvSpPr>
        <p:spPr>
          <a:xfrm>
            <a:off x="8395366" y="4218714"/>
            <a:ext cx="1603133" cy="276999"/>
          </a:xfrm>
          <a:prstGeom prst="rect">
            <a:avLst/>
          </a:prstGeom>
        </p:spPr>
        <p:txBody>
          <a:bodyPr wrap="square">
            <a:spAutoFit/>
          </a:bodyPr>
          <a:lstStyle/>
          <a:p>
            <a:r>
              <a:rPr lang="en-US" sz="1200" b="1" dirty="0"/>
              <a:t>             Message</a:t>
            </a:r>
          </a:p>
        </p:txBody>
      </p:sp>
      <p:sp>
        <p:nvSpPr>
          <p:cNvPr id="38" name="Rectangle 16">
            <a:extLst>
              <a:ext uri="{FF2B5EF4-FFF2-40B4-BE49-F238E27FC236}">
                <a16:creationId xmlns:a16="http://schemas.microsoft.com/office/drawing/2014/main" id="{7B97D6C4-95DB-439C-85D7-57B3261743CB}"/>
              </a:ext>
            </a:extLst>
          </p:cNvPr>
          <p:cNvSpPr/>
          <p:nvPr/>
        </p:nvSpPr>
        <p:spPr>
          <a:xfrm>
            <a:off x="6924460" y="3658080"/>
            <a:ext cx="1026379" cy="276999"/>
          </a:xfrm>
          <a:prstGeom prst="rect">
            <a:avLst/>
          </a:prstGeom>
        </p:spPr>
        <p:txBody>
          <a:bodyPr wrap="square">
            <a:spAutoFit/>
          </a:bodyPr>
          <a:lstStyle/>
          <a:p>
            <a:r>
              <a:rPr lang="en-US" altLang="zh-CN" sz="1200" b="1" dirty="0"/>
              <a:t>Wake Up</a:t>
            </a:r>
          </a:p>
        </p:txBody>
      </p:sp>
      <p:sp>
        <p:nvSpPr>
          <p:cNvPr id="39" name="Rectangle 16">
            <a:extLst>
              <a:ext uri="{FF2B5EF4-FFF2-40B4-BE49-F238E27FC236}">
                <a16:creationId xmlns:a16="http://schemas.microsoft.com/office/drawing/2014/main" id="{F832B301-2949-4490-9669-52AC4F0D0FA3}"/>
              </a:ext>
            </a:extLst>
          </p:cNvPr>
          <p:cNvSpPr/>
          <p:nvPr/>
        </p:nvSpPr>
        <p:spPr>
          <a:xfrm>
            <a:off x="6731622" y="4700447"/>
            <a:ext cx="1355252" cy="276999"/>
          </a:xfrm>
          <a:prstGeom prst="rect">
            <a:avLst/>
          </a:prstGeom>
        </p:spPr>
        <p:txBody>
          <a:bodyPr wrap="square">
            <a:spAutoFit/>
          </a:bodyPr>
          <a:lstStyle/>
          <a:p>
            <a:r>
              <a:rPr lang="en-US" altLang="zh-CN" sz="1200" b="1" dirty="0"/>
              <a:t>Back to sleep</a:t>
            </a:r>
          </a:p>
        </p:txBody>
      </p:sp>
      <p:cxnSp>
        <p:nvCxnSpPr>
          <p:cNvPr id="46" name="Straight Arrow Connector 27">
            <a:extLst>
              <a:ext uri="{FF2B5EF4-FFF2-40B4-BE49-F238E27FC236}">
                <a16:creationId xmlns:a16="http://schemas.microsoft.com/office/drawing/2014/main" id="{2C5AD6E2-D680-4218-828A-48D6BB6F9A56}"/>
              </a:ext>
            </a:extLst>
          </p:cNvPr>
          <p:cNvCxnSpPr>
            <a:cxnSpLocks/>
          </p:cNvCxnSpPr>
          <p:nvPr/>
        </p:nvCxnSpPr>
        <p:spPr>
          <a:xfrm>
            <a:off x="10878664" y="4474225"/>
            <a:ext cx="1"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688F74EB-2FE8-4A3D-9B2D-C8C265B830B5}"/>
              </a:ext>
            </a:extLst>
          </p:cNvPr>
          <p:cNvGrpSpPr/>
          <p:nvPr/>
        </p:nvGrpSpPr>
        <p:grpSpPr>
          <a:xfrm>
            <a:off x="4500221" y="4066952"/>
            <a:ext cx="2303316" cy="2311542"/>
            <a:chOff x="4500221" y="4066952"/>
            <a:chExt cx="2303316" cy="2311542"/>
          </a:xfrm>
        </p:grpSpPr>
        <p:pic>
          <p:nvPicPr>
            <p:cNvPr id="12" name="Picture 11">
              <a:extLst>
                <a:ext uri="{FF2B5EF4-FFF2-40B4-BE49-F238E27FC236}">
                  <a16:creationId xmlns:a16="http://schemas.microsoft.com/office/drawing/2014/main" id="{5E5AC601-32EA-44EE-87AA-BEDED3397468}"/>
                </a:ext>
              </a:extLst>
            </p:cNvPr>
            <p:cNvPicPr>
              <a:picLocks noChangeAspect="1"/>
            </p:cNvPicPr>
            <p:nvPr/>
          </p:nvPicPr>
          <p:blipFill>
            <a:blip r:embed="rId3"/>
            <a:stretch>
              <a:fillRect/>
            </a:stretch>
          </p:blipFill>
          <p:spPr>
            <a:xfrm>
              <a:off x="4500221" y="4066952"/>
              <a:ext cx="2303316" cy="2311542"/>
            </a:xfrm>
            <a:prstGeom prst="rect">
              <a:avLst/>
            </a:prstGeom>
          </p:spPr>
        </p:pic>
        <p:sp>
          <p:nvSpPr>
            <p:cNvPr id="14" name="Oval 13">
              <a:extLst>
                <a:ext uri="{FF2B5EF4-FFF2-40B4-BE49-F238E27FC236}">
                  <a16:creationId xmlns:a16="http://schemas.microsoft.com/office/drawing/2014/main" id="{2C00405E-9C60-4D24-BD3E-D0C3C1D08FFE}"/>
                </a:ext>
              </a:extLst>
            </p:cNvPr>
            <p:cNvSpPr/>
            <p:nvPr/>
          </p:nvSpPr>
          <p:spPr>
            <a:xfrm>
              <a:off x="4835284" y="4956867"/>
              <a:ext cx="1277597" cy="20056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5463056"/>
      </p:ext>
    </p:extLst>
  </p:cSld>
  <p:clrMapOvr>
    <a:masterClrMapping/>
  </p:clrMapOvr>
  <p:transition spd="med">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9BF526F-903C-4B64-B4F8-35C920D5FE89}"/>
              </a:ext>
            </a:extLst>
          </p:cNvPr>
          <p:cNvSpPr>
            <a:spLocks noGrp="1"/>
          </p:cNvSpPr>
          <p:nvPr>
            <p:ph idx="10"/>
          </p:nvPr>
        </p:nvSpPr>
        <p:spPr>
          <a:xfrm>
            <a:off x="617047" y="1137306"/>
            <a:ext cx="5525611" cy="416998"/>
          </a:xfrm>
        </p:spPr>
        <p:txBody>
          <a:bodyPr>
            <a:normAutofit/>
          </a:bodyPr>
          <a:lstStyle/>
          <a:p>
            <a:pPr lvl="1"/>
            <a:r>
              <a:rPr lang="en-US" dirty="0"/>
              <a:t>All end devices MUST keepalive with their parents.</a:t>
            </a:r>
          </a:p>
          <a:p>
            <a:pPr marL="0" indent="0">
              <a:buNone/>
            </a:pPr>
            <a:endParaRPr lang="en-US" sz="1800" dirty="0"/>
          </a:p>
        </p:txBody>
      </p:sp>
      <p:sp>
        <p:nvSpPr>
          <p:cNvPr id="3" name="标题 2">
            <a:extLst>
              <a:ext uri="{FF2B5EF4-FFF2-40B4-BE49-F238E27FC236}">
                <a16:creationId xmlns:a16="http://schemas.microsoft.com/office/drawing/2014/main" id="{6720D52C-A813-46D8-A3DB-1126552C55CF}"/>
              </a:ext>
            </a:extLst>
          </p:cNvPr>
          <p:cNvSpPr>
            <a:spLocks noGrp="1"/>
          </p:cNvSpPr>
          <p:nvPr>
            <p:ph type="title"/>
          </p:nvPr>
        </p:nvSpPr>
        <p:spPr/>
        <p:txBody>
          <a:bodyPr/>
          <a:lstStyle/>
          <a:p>
            <a:r>
              <a:rPr lang="en-US" altLang="zh-CN" b="1" dirty="0"/>
              <a:t>Keepalive and timeout</a:t>
            </a:r>
            <a:endParaRPr lang="en-US" b="1" dirty="0"/>
          </a:p>
        </p:txBody>
      </p:sp>
      <p:sp>
        <p:nvSpPr>
          <p:cNvPr id="5" name="灯片编号占位符 4">
            <a:extLst>
              <a:ext uri="{FF2B5EF4-FFF2-40B4-BE49-F238E27FC236}">
                <a16:creationId xmlns:a16="http://schemas.microsoft.com/office/drawing/2014/main" id="{515747B8-2879-417E-95C7-F970796AA260}"/>
              </a:ext>
            </a:extLst>
          </p:cNvPr>
          <p:cNvSpPr>
            <a:spLocks noGrp="1"/>
          </p:cNvSpPr>
          <p:nvPr>
            <p:ph type="sldNum" sz="quarter" idx="12"/>
          </p:nvPr>
        </p:nvSpPr>
        <p:spPr/>
        <p:txBody>
          <a:bodyPr/>
          <a:lstStyle/>
          <a:p>
            <a:fld id="{29A7BD92-6AE5-CF43-B276-274952F2BFB4}" type="slidenum">
              <a:rPr lang="en-US" smtClean="0"/>
              <a:pPr/>
              <a:t>6</a:t>
            </a:fld>
            <a:endParaRPr lang="en-US" dirty="0"/>
          </a:p>
        </p:txBody>
      </p:sp>
      <p:grpSp>
        <p:nvGrpSpPr>
          <p:cNvPr id="6" name="Group 5">
            <a:extLst>
              <a:ext uri="{FF2B5EF4-FFF2-40B4-BE49-F238E27FC236}">
                <a16:creationId xmlns:a16="http://schemas.microsoft.com/office/drawing/2014/main" id="{6B17C7C3-E451-4907-A5BC-3FE735B792A4}"/>
              </a:ext>
            </a:extLst>
          </p:cNvPr>
          <p:cNvGrpSpPr/>
          <p:nvPr/>
        </p:nvGrpSpPr>
        <p:grpSpPr>
          <a:xfrm>
            <a:off x="6904074" y="1061113"/>
            <a:ext cx="4293604" cy="2703579"/>
            <a:chOff x="6904074" y="1473031"/>
            <a:chExt cx="4293604" cy="2703579"/>
          </a:xfrm>
        </p:grpSpPr>
        <p:grpSp>
          <p:nvGrpSpPr>
            <p:cNvPr id="8" name="Group 9">
              <a:extLst>
                <a:ext uri="{FF2B5EF4-FFF2-40B4-BE49-F238E27FC236}">
                  <a16:creationId xmlns:a16="http://schemas.microsoft.com/office/drawing/2014/main" id="{9987118C-4495-4D81-93F9-CB3C05808070}"/>
                </a:ext>
              </a:extLst>
            </p:cNvPr>
            <p:cNvGrpSpPr/>
            <p:nvPr/>
          </p:nvGrpSpPr>
          <p:grpSpPr>
            <a:xfrm>
              <a:off x="6904074" y="1473031"/>
              <a:ext cx="4293604" cy="2703579"/>
              <a:chOff x="7257239" y="1534118"/>
              <a:chExt cx="3056164" cy="2703579"/>
            </a:xfrm>
          </p:grpSpPr>
          <p:grpSp>
            <p:nvGrpSpPr>
              <p:cNvPr id="9" name="Group 10">
                <a:extLst>
                  <a:ext uri="{FF2B5EF4-FFF2-40B4-BE49-F238E27FC236}">
                    <a16:creationId xmlns:a16="http://schemas.microsoft.com/office/drawing/2014/main" id="{EB8ED0AC-4D58-433A-B52E-C5095C84B98A}"/>
                  </a:ext>
                </a:extLst>
              </p:cNvPr>
              <p:cNvGrpSpPr/>
              <p:nvPr/>
            </p:nvGrpSpPr>
            <p:grpSpPr>
              <a:xfrm>
                <a:off x="7257239" y="1537738"/>
                <a:ext cx="2592413" cy="2699959"/>
                <a:chOff x="4713952" y="1410928"/>
                <a:chExt cx="3726174" cy="3175759"/>
              </a:xfrm>
            </p:grpSpPr>
            <p:sp>
              <p:nvSpPr>
                <p:cNvPr id="11" name="Rectangle 12">
                  <a:extLst>
                    <a:ext uri="{FF2B5EF4-FFF2-40B4-BE49-F238E27FC236}">
                      <a16:creationId xmlns:a16="http://schemas.microsoft.com/office/drawing/2014/main" id="{97CEABF6-09CC-4E95-BDF3-6779EE14CF51}"/>
                    </a:ext>
                  </a:extLst>
                </p:cNvPr>
                <p:cNvSpPr/>
                <p:nvPr/>
              </p:nvSpPr>
              <p:spPr>
                <a:xfrm>
                  <a:off x="4713952" y="1410928"/>
                  <a:ext cx="1400066" cy="580104"/>
                </a:xfrm>
                <a:prstGeom prst="rect">
                  <a:avLst/>
                </a:prstGeom>
                <a:solidFill>
                  <a:schemeClr val="accent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00"/>
                      </a:solidFill>
                    </a:rPr>
                    <a:t>End Device</a:t>
                  </a:r>
                  <a:endParaRPr lang="en-US" b="1" dirty="0">
                    <a:solidFill>
                      <a:srgbClr val="000000"/>
                    </a:solidFill>
                  </a:endParaRPr>
                </a:p>
              </p:txBody>
            </p:sp>
            <p:cxnSp>
              <p:nvCxnSpPr>
                <p:cNvPr id="12" name="Straight Connector 13">
                  <a:extLst>
                    <a:ext uri="{FF2B5EF4-FFF2-40B4-BE49-F238E27FC236}">
                      <a16:creationId xmlns:a16="http://schemas.microsoft.com/office/drawing/2014/main" id="{2CAC33B1-D0D0-434F-9B28-567313E2A627}"/>
                    </a:ext>
                  </a:extLst>
                </p:cNvPr>
                <p:cNvCxnSpPr>
                  <a:cxnSpLocks/>
                </p:cNvCxnSpPr>
                <p:nvPr/>
              </p:nvCxnSpPr>
              <p:spPr>
                <a:xfrm>
                  <a:off x="5331779" y="2000762"/>
                  <a:ext cx="29290" cy="258592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4">
                  <a:extLst>
                    <a:ext uri="{FF2B5EF4-FFF2-40B4-BE49-F238E27FC236}">
                      <a16:creationId xmlns:a16="http://schemas.microsoft.com/office/drawing/2014/main" id="{B3BBC461-3421-474B-B417-AC9C582A4E09}"/>
                    </a:ext>
                  </a:extLst>
                </p:cNvPr>
                <p:cNvCxnSpPr>
                  <a:cxnSpLocks/>
                </p:cNvCxnSpPr>
                <p:nvPr/>
              </p:nvCxnSpPr>
              <p:spPr>
                <a:xfrm flipH="1">
                  <a:off x="8432845" y="2000762"/>
                  <a:ext cx="7281" cy="258592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5" name="Group 21">
                  <a:extLst>
                    <a:ext uri="{FF2B5EF4-FFF2-40B4-BE49-F238E27FC236}">
                      <a16:creationId xmlns:a16="http://schemas.microsoft.com/office/drawing/2014/main" id="{16199E00-1A3D-41AC-AF1D-684121C92E7E}"/>
                    </a:ext>
                  </a:extLst>
                </p:cNvPr>
                <p:cNvGrpSpPr/>
                <p:nvPr/>
              </p:nvGrpSpPr>
              <p:grpSpPr>
                <a:xfrm>
                  <a:off x="5331971" y="2349510"/>
                  <a:ext cx="3092535" cy="1783217"/>
                  <a:chOff x="5331971" y="2349510"/>
                  <a:chExt cx="3092535" cy="1783217"/>
                </a:xfrm>
              </p:grpSpPr>
              <p:cxnSp>
                <p:nvCxnSpPr>
                  <p:cNvPr id="16" name="Straight Arrow Connector 24">
                    <a:extLst>
                      <a:ext uri="{FF2B5EF4-FFF2-40B4-BE49-F238E27FC236}">
                        <a16:creationId xmlns:a16="http://schemas.microsoft.com/office/drawing/2014/main" id="{E19AB0CF-6416-4106-818B-147209C397C2}"/>
                      </a:ext>
                    </a:extLst>
                  </p:cNvPr>
                  <p:cNvCxnSpPr>
                    <a:cxnSpLocks/>
                  </p:cNvCxnSpPr>
                  <p:nvPr/>
                </p:nvCxnSpPr>
                <p:spPr>
                  <a:xfrm>
                    <a:off x="5346784" y="2630169"/>
                    <a:ext cx="3071056"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25">
                    <a:extLst>
                      <a:ext uri="{FF2B5EF4-FFF2-40B4-BE49-F238E27FC236}">
                        <a16:creationId xmlns:a16="http://schemas.microsoft.com/office/drawing/2014/main" id="{EA99A1F2-03A8-4915-BDAA-C60617DC9471}"/>
                      </a:ext>
                    </a:extLst>
                  </p:cNvPr>
                  <p:cNvCxnSpPr>
                    <a:cxnSpLocks/>
                  </p:cNvCxnSpPr>
                  <p:nvPr/>
                </p:nvCxnSpPr>
                <p:spPr>
                  <a:xfrm flipH="1">
                    <a:off x="5331971" y="2903838"/>
                    <a:ext cx="3078676" cy="0"/>
                  </a:xfrm>
                  <a:prstGeom prst="straightConnector1">
                    <a:avLst/>
                  </a:prstGeom>
                  <a:ln>
                    <a:solidFill>
                      <a:srgbClr val="0086D9"/>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26">
                    <a:extLst>
                      <a:ext uri="{FF2B5EF4-FFF2-40B4-BE49-F238E27FC236}">
                        <a16:creationId xmlns:a16="http://schemas.microsoft.com/office/drawing/2014/main" id="{7C1A8C54-8B5C-414E-8655-86B9F8E6B3F3}"/>
                      </a:ext>
                    </a:extLst>
                  </p:cNvPr>
                  <p:cNvCxnSpPr>
                    <a:cxnSpLocks/>
                  </p:cNvCxnSpPr>
                  <p:nvPr/>
                </p:nvCxnSpPr>
                <p:spPr>
                  <a:xfrm>
                    <a:off x="5346783" y="4119954"/>
                    <a:ext cx="3071058" cy="0"/>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28">
                    <a:extLst>
                      <a:ext uri="{FF2B5EF4-FFF2-40B4-BE49-F238E27FC236}">
                        <a16:creationId xmlns:a16="http://schemas.microsoft.com/office/drawing/2014/main" id="{5D83C3B0-9297-4113-BB89-C29C6865AB1E}"/>
                      </a:ext>
                    </a:extLst>
                  </p:cNvPr>
                  <p:cNvCxnSpPr>
                    <a:cxnSpLocks/>
                  </p:cNvCxnSpPr>
                  <p:nvPr/>
                </p:nvCxnSpPr>
                <p:spPr>
                  <a:xfrm>
                    <a:off x="5361070" y="3669471"/>
                    <a:ext cx="3063436" cy="0"/>
                  </a:xfrm>
                  <a:prstGeom prst="straightConnector1">
                    <a:avLst/>
                  </a:prstGeom>
                  <a:ln>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21" name="Group 30">
                    <a:extLst>
                      <a:ext uri="{FF2B5EF4-FFF2-40B4-BE49-F238E27FC236}">
                        <a16:creationId xmlns:a16="http://schemas.microsoft.com/office/drawing/2014/main" id="{4FFC05C3-B470-4C2F-B0B5-5FCE8C5D1A4B}"/>
                      </a:ext>
                    </a:extLst>
                  </p:cNvPr>
                  <p:cNvGrpSpPr/>
                  <p:nvPr/>
                </p:nvGrpSpPr>
                <p:grpSpPr>
                  <a:xfrm>
                    <a:off x="5678783" y="2349510"/>
                    <a:ext cx="2547535" cy="1783217"/>
                    <a:chOff x="5739743" y="2349510"/>
                    <a:chExt cx="2547535" cy="1783217"/>
                  </a:xfrm>
                </p:grpSpPr>
                <p:sp>
                  <p:nvSpPr>
                    <p:cNvPr id="22" name="Rectangle 31">
                      <a:extLst>
                        <a:ext uri="{FF2B5EF4-FFF2-40B4-BE49-F238E27FC236}">
                          <a16:creationId xmlns:a16="http://schemas.microsoft.com/office/drawing/2014/main" id="{6116C17B-8792-427C-86BD-840DF8AAC1D8}"/>
                        </a:ext>
                      </a:extLst>
                    </p:cNvPr>
                    <p:cNvSpPr/>
                    <p:nvPr/>
                  </p:nvSpPr>
                  <p:spPr>
                    <a:xfrm>
                      <a:off x="5739743" y="2349510"/>
                      <a:ext cx="2547535" cy="325813"/>
                    </a:xfrm>
                    <a:prstGeom prst="rect">
                      <a:avLst/>
                    </a:prstGeom>
                  </p:spPr>
                  <p:txBody>
                    <a:bodyPr wrap="none">
                      <a:spAutoFit/>
                    </a:bodyPr>
                    <a:lstStyle/>
                    <a:p>
                      <a:r>
                        <a:rPr lang="en-US" sz="1200" b="1" dirty="0"/>
                        <a:t>MAC Data Poll(from unknown child)</a:t>
                      </a:r>
                    </a:p>
                  </p:txBody>
                </p:sp>
                <p:sp>
                  <p:nvSpPr>
                    <p:cNvPr id="23" name="Rectangle 32">
                      <a:extLst>
                        <a:ext uri="{FF2B5EF4-FFF2-40B4-BE49-F238E27FC236}">
                          <a16:creationId xmlns:a16="http://schemas.microsoft.com/office/drawing/2014/main" id="{8D36F81B-26E9-4168-90AB-B01A4ABB750F}"/>
                        </a:ext>
                      </a:extLst>
                    </p:cNvPr>
                    <p:cNvSpPr/>
                    <p:nvPr/>
                  </p:nvSpPr>
                  <p:spPr>
                    <a:xfrm>
                      <a:off x="6551601" y="2614226"/>
                      <a:ext cx="811939" cy="325813"/>
                    </a:xfrm>
                    <a:prstGeom prst="rect">
                      <a:avLst/>
                    </a:prstGeom>
                  </p:spPr>
                  <p:txBody>
                    <a:bodyPr wrap="none">
                      <a:spAutoFit/>
                    </a:bodyPr>
                    <a:lstStyle/>
                    <a:p>
                      <a:r>
                        <a:rPr lang="en-US" sz="1200" b="1" dirty="0"/>
                        <a:t>MAC Ack </a:t>
                      </a:r>
                    </a:p>
                  </p:txBody>
                </p:sp>
                <p:sp>
                  <p:nvSpPr>
                    <p:cNvPr id="24" name="Rectangle 33">
                      <a:extLst>
                        <a:ext uri="{FF2B5EF4-FFF2-40B4-BE49-F238E27FC236}">
                          <a16:creationId xmlns:a16="http://schemas.microsoft.com/office/drawing/2014/main" id="{78EC444F-6CDF-467C-AD57-BEAD86A092E5}"/>
                        </a:ext>
                      </a:extLst>
                    </p:cNvPr>
                    <p:cNvSpPr/>
                    <p:nvPr/>
                  </p:nvSpPr>
                  <p:spPr>
                    <a:xfrm>
                      <a:off x="6074259" y="3806914"/>
                      <a:ext cx="2194557" cy="325813"/>
                    </a:xfrm>
                    <a:prstGeom prst="rect">
                      <a:avLst/>
                    </a:prstGeom>
                  </p:spPr>
                  <p:txBody>
                    <a:bodyPr wrap="square">
                      <a:spAutoFit/>
                    </a:bodyPr>
                    <a:lstStyle/>
                    <a:p>
                      <a:r>
                        <a:rPr lang="en-US" sz="1200" b="1" dirty="0"/>
                        <a:t>       Rejoin Request</a:t>
                      </a:r>
                    </a:p>
                  </p:txBody>
                </p:sp>
                <p:sp>
                  <p:nvSpPr>
                    <p:cNvPr id="26" name="Rectangle 35">
                      <a:extLst>
                        <a:ext uri="{FF2B5EF4-FFF2-40B4-BE49-F238E27FC236}">
                          <a16:creationId xmlns:a16="http://schemas.microsoft.com/office/drawing/2014/main" id="{A4611EBD-7F26-4701-AB03-C85F56943536}"/>
                        </a:ext>
                      </a:extLst>
                    </p:cNvPr>
                    <p:cNvSpPr/>
                    <p:nvPr/>
                  </p:nvSpPr>
                  <p:spPr>
                    <a:xfrm>
                      <a:off x="6076997" y="3004601"/>
                      <a:ext cx="2138711" cy="325813"/>
                    </a:xfrm>
                    <a:prstGeom prst="rect">
                      <a:avLst/>
                    </a:prstGeom>
                  </p:spPr>
                  <p:txBody>
                    <a:bodyPr wrap="none">
                      <a:spAutoFit/>
                    </a:bodyPr>
                    <a:lstStyle/>
                    <a:p>
                      <a:r>
                        <a:rPr lang="en-US" sz="1200" b="1" dirty="0"/>
                        <a:t>Leave Request(Rejoin = TRUE)</a:t>
                      </a:r>
                    </a:p>
                  </p:txBody>
                </p:sp>
              </p:grpSp>
            </p:grpSp>
          </p:grpSp>
          <p:sp>
            <p:nvSpPr>
              <p:cNvPr id="10" name="Rectangle 11">
                <a:extLst>
                  <a:ext uri="{FF2B5EF4-FFF2-40B4-BE49-F238E27FC236}">
                    <a16:creationId xmlns:a16="http://schemas.microsoft.com/office/drawing/2014/main" id="{85751470-7B82-4BF4-BF00-E0EB51ED65B3}"/>
                  </a:ext>
                </a:extLst>
              </p:cNvPr>
              <p:cNvSpPr/>
              <p:nvPr/>
            </p:nvSpPr>
            <p:spPr>
              <a:xfrm>
                <a:off x="9339334" y="1534118"/>
                <a:ext cx="974069" cy="493191"/>
              </a:xfrm>
              <a:prstGeom prst="rect">
                <a:avLst/>
              </a:prstGeom>
              <a:solidFill>
                <a:schemeClr val="accent2"/>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00"/>
                    </a:solidFill>
                  </a:rPr>
                  <a:t>Parent</a:t>
                </a:r>
                <a:endParaRPr lang="en-US" b="1" dirty="0">
                  <a:solidFill>
                    <a:srgbClr val="000000"/>
                  </a:solidFill>
                </a:endParaRPr>
              </a:p>
            </p:txBody>
          </p:sp>
        </p:grpSp>
        <p:cxnSp>
          <p:nvCxnSpPr>
            <p:cNvPr id="28" name="Straight Arrow Connector 29">
              <a:extLst>
                <a:ext uri="{FF2B5EF4-FFF2-40B4-BE49-F238E27FC236}">
                  <a16:creationId xmlns:a16="http://schemas.microsoft.com/office/drawing/2014/main" id="{5B76E78F-E38C-4A2A-B883-D50DA0FDF7AE}"/>
                </a:ext>
              </a:extLst>
            </p:cNvPr>
            <p:cNvCxnSpPr>
              <a:cxnSpLocks/>
            </p:cNvCxnSpPr>
            <p:nvPr/>
          </p:nvCxnSpPr>
          <p:spPr>
            <a:xfrm>
              <a:off x="7522623" y="3107201"/>
              <a:ext cx="3045043" cy="1"/>
            </a:xfrm>
            <a:prstGeom prst="straightConnector1">
              <a:avLst/>
            </a:prstGeom>
            <a:ln>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0" name="Rectangle 32">
              <a:extLst>
                <a:ext uri="{FF2B5EF4-FFF2-40B4-BE49-F238E27FC236}">
                  <a16:creationId xmlns:a16="http://schemas.microsoft.com/office/drawing/2014/main" id="{0D8A9C23-E3AA-47AE-A7DB-A418F438DB2C}"/>
                </a:ext>
              </a:extLst>
            </p:cNvPr>
            <p:cNvSpPr/>
            <p:nvPr/>
          </p:nvSpPr>
          <p:spPr>
            <a:xfrm>
              <a:off x="8122577" y="3157885"/>
              <a:ext cx="928299" cy="276999"/>
            </a:xfrm>
            <a:prstGeom prst="rect">
              <a:avLst/>
            </a:prstGeom>
          </p:spPr>
          <p:txBody>
            <a:bodyPr wrap="square">
              <a:spAutoFit/>
            </a:bodyPr>
            <a:lstStyle/>
            <a:p>
              <a:r>
                <a:rPr lang="en-US" sz="1200" b="1" dirty="0"/>
                <a:t>MAC Ack </a:t>
              </a:r>
            </a:p>
          </p:txBody>
        </p:sp>
      </p:grpSp>
      <p:sp>
        <p:nvSpPr>
          <p:cNvPr id="25" name="内容占位符 1">
            <a:extLst>
              <a:ext uri="{FF2B5EF4-FFF2-40B4-BE49-F238E27FC236}">
                <a16:creationId xmlns:a16="http://schemas.microsoft.com/office/drawing/2014/main" id="{989A38FD-8488-4B6C-8738-CA6F44041F7F}"/>
              </a:ext>
            </a:extLst>
          </p:cNvPr>
          <p:cNvSpPr txBox="1">
            <a:spLocks/>
          </p:cNvSpPr>
          <p:nvPr/>
        </p:nvSpPr>
        <p:spPr>
          <a:xfrm>
            <a:off x="5877860" y="3795340"/>
            <a:ext cx="5525611" cy="2426521"/>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b="1" dirty="0"/>
              <a:t>When is a Rejoin initiated? </a:t>
            </a:r>
          </a:p>
          <a:p>
            <a:pPr lvl="2"/>
            <a:r>
              <a:rPr lang="en-US" sz="1800" dirty="0"/>
              <a:t>Parent initiates rejoin if it receives a mac data poll after the end device has been aged out of its child table</a:t>
            </a:r>
          </a:p>
          <a:p>
            <a:pPr lvl="2"/>
            <a:r>
              <a:rPr lang="en-US" sz="1800" dirty="0"/>
              <a:t>End device initiates a rejoin if its data polling message isn’t acknowledged by the parent over EMBER_AF_PLUGIN_END_DEVICE_SUPPORT_MAX_MISSED_POLLS tries.</a:t>
            </a:r>
          </a:p>
          <a:p>
            <a:pPr lvl="1"/>
            <a:endParaRPr lang="en-US" dirty="0"/>
          </a:p>
          <a:p>
            <a:pPr marL="0" indent="0">
              <a:buFont typeface="Wingdings" charset="2"/>
              <a:buNone/>
            </a:pPr>
            <a:endParaRPr lang="en-US" sz="1800" dirty="0"/>
          </a:p>
        </p:txBody>
      </p:sp>
      <p:sp>
        <p:nvSpPr>
          <p:cNvPr id="29" name="内容占位符 1">
            <a:extLst>
              <a:ext uri="{FF2B5EF4-FFF2-40B4-BE49-F238E27FC236}">
                <a16:creationId xmlns:a16="http://schemas.microsoft.com/office/drawing/2014/main" id="{45D87E5E-9739-4D55-9A5A-7F1990B48556}"/>
              </a:ext>
            </a:extLst>
          </p:cNvPr>
          <p:cNvSpPr txBox="1">
            <a:spLocks/>
          </p:cNvSpPr>
          <p:nvPr/>
        </p:nvSpPr>
        <p:spPr>
          <a:xfrm>
            <a:off x="617046" y="1999031"/>
            <a:ext cx="5525611" cy="1435404"/>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End device will move to a new parent if it loses the connection of the current parent .</a:t>
            </a:r>
          </a:p>
          <a:p>
            <a:pPr lvl="1"/>
            <a:r>
              <a:rPr lang="en-US" dirty="0"/>
              <a:t>Parent will remove the child when the child is not active.</a:t>
            </a:r>
          </a:p>
          <a:p>
            <a:pPr marL="0" indent="0">
              <a:buFont typeface="Wingdings" charset="2"/>
              <a:buNone/>
            </a:pPr>
            <a:endParaRPr lang="en-US" sz="1800" dirty="0"/>
          </a:p>
        </p:txBody>
      </p:sp>
      <p:sp>
        <p:nvSpPr>
          <p:cNvPr id="30" name="内容占位符 1">
            <a:extLst>
              <a:ext uri="{FF2B5EF4-FFF2-40B4-BE49-F238E27FC236}">
                <a16:creationId xmlns:a16="http://schemas.microsoft.com/office/drawing/2014/main" id="{46545C9A-D458-4C66-9BB3-C91A0B8CA945}"/>
              </a:ext>
            </a:extLst>
          </p:cNvPr>
          <p:cNvSpPr txBox="1">
            <a:spLocks/>
          </p:cNvSpPr>
          <p:nvPr/>
        </p:nvSpPr>
        <p:spPr>
          <a:xfrm>
            <a:off x="617045" y="3974273"/>
            <a:ext cx="5525611" cy="1120436"/>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Two keepalive mechanism</a:t>
            </a:r>
          </a:p>
          <a:p>
            <a:pPr lvl="2"/>
            <a:r>
              <a:rPr lang="en-US" dirty="0"/>
              <a:t>By polling</a:t>
            </a:r>
          </a:p>
          <a:p>
            <a:pPr lvl="2"/>
            <a:r>
              <a:rPr lang="en-US" dirty="0"/>
              <a:t>By timeout request/response message</a:t>
            </a:r>
            <a:endParaRPr lang="en-US" sz="1800" dirty="0"/>
          </a:p>
        </p:txBody>
      </p:sp>
    </p:spTree>
    <p:extLst>
      <p:ext uri="{BB962C8B-B14F-4D97-AF65-F5344CB8AC3E}">
        <p14:creationId xmlns:p14="http://schemas.microsoft.com/office/powerpoint/2010/main" val="3378672394"/>
      </p:ext>
    </p:extLst>
  </p:cSld>
  <p:clrMapOvr>
    <a:masterClrMapping/>
  </p:clrMapOvr>
  <p:transition spd="med">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9BF526F-903C-4B64-B4F8-35C920D5FE89}"/>
              </a:ext>
            </a:extLst>
          </p:cNvPr>
          <p:cNvSpPr>
            <a:spLocks noGrp="1"/>
          </p:cNvSpPr>
          <p:nvPr>
            <p:ph idx="10"/>
          </p:nvPr>
        </p:nvSpPr>
        <p:spPr>
          <a:xfrm>
            <a:off x="686898" y="1159329"/>
            <a:ext cx="10155273" cy="457200"/>
          </a:xfrm>
        </p:spPr>
        <p:txBody>
          <a:bodyPr>
            <a:normAutofit/>
          </a:bodyPr>
          <a:lstStyle/>
          <a:p>
            <a:r>
              <a:rPr lang="en-US" b="1" dirty="0"/>
              <a:t>End Device Timeout Request </a:t>
            </a:r>
            <a:r>
              <a:rPr lang="en-US" altLang="zh-CN" b="1" dirty="0"/>
              <a:t>Command</a:t>
            </a:r>
            <a:endParaRPr lang="en-US" b="1" dirty="0"/>
          </a:p>
          <a:p>
            <a:pPr marL="0" indent="0">
              <a:buNone/>
            </a:pPr>
            <a:endParaRPr lang="en-US" b="1" dirty="0"/>
          </a:p>
          <a:p>
            <a:pPr lvl="1"/>
            <a:endParaRPr lang="en-US" dirty="0"/>
          </a:p>
          <a:p>
            <a:pPr marL="182880" lvl="1" indent="0">
              <a:buNone/>
            </a:pPr>
            <a:endParaRPr lang="en-US" dirty="0"/>
          </a:p>
          <a:p>
            <a:pPr lvl="1"/>
            <a:endParaRPr lang="en-US" dirty="0"/>
          </a:p>
          <a:p>
            <a:pPr marL="0" indent="0">
              <a:buNone/>
            </a:pPr>
            <a:endParaRPr lang="en-US" dirty="0"/>
          </a:p>
        </p:txBody>
      </p:sp>
      <p:sp>
        <p:nvSpPr>
          <p:cNvPr id="3" name="标题 2">
            <a:extLst>
              <a:ext uri="{FF2B5EF4-FFF2-40B4-BE49-F238E27FC236}">
                <a16:creationId xmlns:a16="http://schemas.microsoft.com/office/drawing/2014/main" id="{6720D52C-A813-46D8-A3DB-1126552C55CF}"/>
              </a:ext>
            </a:extLst>
          </p:cNvPr>
          <p:cNvSpPr>
            <a:spLocks noGrp="1"/>
          </p:cNvSpPr>
          <p:nvPr>
            <p:ph type="title"/>
          </p:nvPr>
        </p:nvSpPr>
        <p:spPr/>
        <p:txBody>
          <a:bodyPr/>
          <a:lstStyle/>
          <a:p>
            <a:r>
              <a:rPr lang="en-US" b="1" dirty="0"/>
              <a:t>End </a:t>
            </a:r>
            <a:r>
              <a:rPr lang="en-US" altLang="zh-CN" b="1" dirty="0"/>
              <a:t>D</a:t>
            </a:r>
            <a:r>
              <a:rPr lang="en-US" b="1" dirty="0"/>
              <a:t>evice Poll Timeout Negotiation</a:t>
            </a:r>
          </a:p>
        </p:txBody>
      </p:sp>
      <p:sp>
        <p:nvSpPr>
          <p:cNvPr id="5" name="灯片编号占位符 4">
            <a:extLst>
              <a:ext uri="{FF2B5EF4-FFF2-40B4-BE49-F238E27FC236}">
                <a16:creationId xmlns:a16="http://schemas.microsoft.com/office/drawing/2014/main" id="{515747B8-2879-417E-95C7-F970796AA260}"/>
              </a:ext>
            </a:extLst>
          </p:cNvPr>
          <p:cNvSpPr>
            <a:spLocks noGrp="1"/>
          </p:cNvSpPr>
          <p:nvPr>
            <p:ph type="sldNum" sz="quarter" idx="12"/>
          </p:nvPr>
        </p:nvSpPr>
        <p:spPr/>
        <p:txBody>
          <a:bodyPr/>
          <a:lstStyle/>
          <a:p>
            <a:fld id="{29A7BD92-6AE5-CF43-B276-274952F2BFB4}" type="slidenum">
              <a:rPr lang="en-US" smtClean="0"/>
              <a:pPr/>
              <a:t>7</a:t>
            </a:fld>
            <a:endParaRPr lang="en-US" dirty="0"/>
          </a:p>
        </p:txBody>
      </p:sp>
      <p:pic>
        <p:nvPicPr>
          <p:cNvPr id="7" name="图片 6">
            <a:extLst>
              <a:ext uri="{FF2B5EF4-FFF2-40B4-BE49-F238E27FC236}">
                <a16:creationId xmlns:a16="http://schemas.microsoft.com/office/drawing/2014/main" id="{073872D6-3703-47FB-9600-894DFA012EAE}"/>
              </a:ext>
            </a:extLst>
          </p:cNvPr>
          <p:cNvPicPr>
            <a:picLocks noChangeAspect="1"/>
          </p:cNvPicPr>
          <p:nvPr/>
        </p:nvPicPr>
        <p:blipFill>
          <a:blip r:embed="rId3"/>
          <a:stretch>
            <a:fillRect/>
          </a:stretch>
        </p:blipFill>
        <p:spPr>
          <a:xfrm>
            <a:off x="686899" y="2084173"/>
            <a:ext cx="5808676" cy="2974154"/>
          </a:xfrm>
          <a:prstGeom prst="rect">
            <a:avLst/>
          </a:prstGeom>
        </p:spPr>
      </p:pic>
      <p:pic>
        <p:nvPicPr>
          <p:cNvPr id="6" name="Picture 5">
            <a:extLst>
              <a:ext uri="{FF2B5EF4-FFF2-40B4-BE49-F238E27FC236}">
                <a16:creationId xmlns:a16="http://schemas.microsoft.com/office/drawing/2014/main" id="{373892BE-1E8D-44AD-ABBC-82459647766B}"/>
              </a:ext>
            </a:extLst>
          </p:cNvPr>
          <p:cNvPicPr>
            <a:picLocks noChangeAspect="1"/>
          </p:cNvPicPr>
          <p:nvPr/>
        </p:nvPicPr>
        <p:blipFill>
          <a:blip r:embed="rId4"/>
          <a:stretch>
            <a:fillRect/>
          </a:stretch>
        </p:blipFill>
        <p:spPr>
          <a:xfrm>
            <a:off x="8057893" y="1387929"/>
            <a:ext cx="3028950" cy="2038350"/>
          </a:xfrm>
          <a:prstGeom prst="rect">
            <a:avLst/>
          </a:prstGeom>
        </p:spPr>
      </p:pic>
      <p:pic>
        <p:nvPicPr>
          <p:cNvPr id="8" name="Picture 7">
            <a:extLst>
              <a:ext uri="{FF2B5EF4-FFF2-40B4-BE49-F238E27FC236}">
                <a16:creationId xmlns:a16="http://schemas.microsoft.com/office/drawing/2014/main" id="{B3EBD568-57FC-48D6-B1B1-5651A8CDD9A9}"/>
              </a:ext>
            </a:extLst>
          </p:cNvPr>
          <p:cNvPicPr>
            <a:picLocks noChangeAspect="1"/>
          </p:cNvPicPr>
          <p:nvPr/>
        </p:nvPicPr>
        <p:blipFill>
          <a:blip r:embed="rId5"/>
          <a:stretch>
            <a:fillRect/>
          </a:stretch>
        </p:blipFill>
        <p:spPr>
          <a:xfrm>
            <a:off x="8057893" y="3756252"/>
            <a:ext cx="3028950" cy="2314575"/>
          </a:xfrm>
          <a:prstGeom prst="rect">
            <a:avLst/>
          </a:prstGeom>
        </p:spPr>
      </p:pic>
    </p:spTree>
    <p:extLst>
      <p:ext uri="{BB962C8B-B14F-4D97-AF65-F5344CB8AC3E}">
        <p14:creationId xmlns:p14="http://schemas.microsoft.com/office/powerpoint/2010/main" val="176268858"/>
      </p:ext>
    </p:extLst>
  </p:cSld>
  <p:clrMapOvr>
    <a:masterClrMapping/>
  </p:clrMapOvr>
  <p:transition spd="med">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9BF526F-903C-4B64-B4F8-35C920D5FE89}"/>
              </a:ext>
            </a:extLst>
          </p:cNvPr>
          <p:cNvSpPr>
            <a:spLocks noGrp="1"/>
          </p:cNvSpPr>
          <p:nvPr>
            <p:ph idx="10"/>
          </p:nvPr>
        </p:nvSpPr>
        <p:spPr>
          <a:xfrm>
            <a:off x="686897" y="1143000"/>
            <a:ext cx="4939203" cy="4330874"/>
          </a:xfrm>
        </p:spPr>
        <p:txBody>
          <a:bodyPr>
            <a:normAutofit/>
          </a:bodyPr>
          <a:lstStyle/>
          <a:p>
            <a:r>
              <a:rPr lang="en-US" b="1" dirty="0"/>
              <a:t>End Device Configuration </a:t>
            </a:r>
          </a:p>
          <a:p>
            <a:pPr lvl="1"/>
            <a:r>
              <a:rPr lang="en-US" dirty="0"/>
              <a:t>End Device Support Plugin</a:t>
            </a:r>
          </a:p>
          <a:p>
            <a:pPr lvl="2"/>
            <a:r>
              <a:rPr lang="en-US" dirty="0"/>
              <a:t>Long poll interval</a:t>
            </a:r>
          </a:p>
          <a:p>
            <a:pPr lvl="2"/>
            <a:r>
              <a:rPr lang="en-US" dirty="0"/>
              <a:t>Short poll interval</a:t>
            </a:r>
          </a:p>
          <a:p>
            <a:pPr lvl="2"/>
            <a:r>
              <a:rPr lang="en-US" dirty="0"/>
              <a:t>Wake timeout</a:t>
            </a:r>
          </a:p>
          <a:p>
            <a:pPr lvl="2"/>
            <a:endParaRPr lang="en-US" dirty="0"/>
          </a:p>
          <a:p>
            <a:pPr lvl="1"/>
            <a:r>
              <a:rPr lang="en-US" dirty="0"/>
              <a:t>ZigBee PRO Leaf Library Plugin</a:t>
            </a:r>
          </a:p>
          <a:p>
            <a:pPr lvl="2"/>
            <a:r>
              <a:rPr lang="en-US" dirty="0"/>
              <a:t>End device poll timeout value</a:t>
            </a:r>
          </a:p>
          <a:p>
            <a:pPr lvl="1"/>
            <a:endParaRPr lang="en-US" dirty="0"/>
          </a:p>
          <a:p>
            <a:pPr marL="182880" lvl="1" indent="0">
              <a:buNone/>
            </a:pPr>
            <a:endParaRPr lang="en-US" dirty="0"/>
          </a:p>
          <a:p>
            <a:pPr lvl="1"/>
            <a:endParaRPr lang="en-US" dirty="0"/>
          </a:p>
          <a:p>
            <a:pPr marL="0" indent="0">
              <a:buNone/>
            </a:pPr>
            <a:endParaRPr lang="en-US" dirty="0"/>
          </a:p>
        </p:txBody>
      </p:sp>
      <p:sp>
        <p:nvSpPr>
          <p:cNvPr id="3" name="标题 2">
            <a:extLst>
              <a:ext uri="{FF2B5EF4-FFF2-40B4-BE49-F238E27FC236}">
                <a16:creationId xmlns:a16="http://schemas.microsoft.com/office/drawing/2014/main" id="{6720D52C-A813-46D8-A3DB-1126552C55CF}"/>
              </a:ext>
            </a:extLst>
          </p:cNvPr>
          <p:cNvSpPr>
            <a:spLocks noGrp="1"/>
          </p:cNvSpPr>
          <p:nvPr>
            <p:ph type="title"/>
          </p:nvPr>
        </p:nvSpPr>
        <p:spPr/>
        <p:txBody>
          <a:bodyPr/>
          <a:lstStyle/>
          <a:p>
            <a:r>
              <a:rPr lang="en-US" b="1" dirty="0"/>
              <a:t>Application Design Considerations</a:t>
            </a:r>
          </a:p>
        </p:txBody>
      </p:sp>
      <p:sp>
        <p:nvSpPr>
          <p:cNvPr id="5" name="灯片编号占位符 4">
            <a:extLst>
              <a:ext uri="{FF2B5EF4-FFF2-40B4-BE49-F238E27FC236}">
                <a16:creationId xmlns:a16="http://schemas.microsoft.com/office/drawing/2014/main" id="{515747B8-2879-417E-95C7-F970796AA260}"/>
              </a:ext>
            </a:extLst>
          </p:cNvPr>
          <p:cNvSpPr>
            <a:spLocks noGrp="1"/>
          </p:cNvSpPr>
          <p:nvPr>
            <p:ph type="sldNum" sz="quarter" idx="12"/>
          </p:nvPr>
        </p:nvSpPr>
        <p:spPr/>
        <p:txBody>
          <a:bodyPr/>
          <a:lstStyle/>
          <a:p>
            <a:fld id="{29A7BD92-6AE5-CF43-B276-274952F2BFB4}" type="slidenum">
              <a:rPr lang="en-US" smtClean="0"/>
              <a:pPr/>
              <a:t>8</a:t>
            </a:fld>
            <a:endParaRPr lang="en-US" dirty="0"/>
          </a:p>
        </p:txBody>
      </p:sp>
      <p:sp>
        <p:nvSpPr>
          <p:cNvPr id="27" name="内容占位符 1">
            <a:extLst>
              <a:ext uri="{FF2B5EF4-FFF2-40B4-BE49-F238E27FC236}">
                <a16:creationId xmlns:a16="http://schemas.microsoft.com/office/drawing/2014/main" id="{02AC7036-A19B-491D-A976-F713F2340C7C}"/>
              </a:ext>
            </a:extLst>
          </p:cNvPr>
          <p:cNvSpPr txBox="1">
            <a:spLocks/>
          </p:cNvSpPr>
          <p:nvPr/>
        </p:nvSpPr>
        <p:spPr>
          <a:xfrm>
            <a:off x="6667500" y="1143000"/>
            <a:ext cx="4939203" cy="4330874"/>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Parent Device Configuration </a:t>
            </a:r>
          </a:p>
          <a:p>
            <a:endParaRPr lang="en-US" b="1" dirty="0"/>
          </a:p>
          <a:p>
            <a:pPr lvl="1"/>
            <a:r>
              <a:rPr lang="en-US" dirty="0"/>
              <a:t>EMBER_INDIRECT_TRANSMISSION_TIMEOUT</a:t>
            </a:r>
          </a:p>
          <a:p>
            <a:pPr lvl="1"/>
            <a:r>
              <a:rPr lang="en-US" dirty="0"/>
              <a:t> ZigBee PRO Stack </a:t>
            </a:r>
            <a:r>
              <a:rPr lang="en-US" altLang="zh-CN" dirty="0"/>
              <a:t>L</a:t>
            </a:r>
            <a:r>
              <a:rPr lang="en-US" dirty="0"/>
              <a:t>ibrary Plugin</a:t>
            </a:r>
          </a:p>
          <a:p>
            <a:pPr lvl="2"/>
            <a:r>
              <a:rPr lang="en-US" dirty="0"/>
              <a:t>End device poll timeout value</a:t>
            </a:r>
          </a:p>
          <a:p>
            <a:pPr marL="365760" lvl="2" indent="0">
              <a:buNone/>
            </a:pPr>
            <a:endParaRPr lang="en-US" dirty="0"/>
          </a:p>
          <a:p>
            <a:pPr marL="0" indent="0">
              <a:buFont typeface="Wingdings" charset="2"/>
              <a:buNone/>
            </a:pPr>
            <a:endParaRPr lang="en-US" dirty="0"/>
          </a:p>
        </p:txBody>
      </p:sp>
      <p:cxnSp>
        <p:nvCxnSpPr>
          <p:cNvPr id="29" name="Straight Connector 9">
            <a:extLst>
              <a:ext uri="{FF2B5EF4-FFF2-40B4-BE49-F238E27FC236}">
                <a16:creationId xmlns:a16="http://schemas.microsoft.com/office/drawing/2014/main" id="{1606BB03-B27B-4550-8D17-AC77EF796DB8}"/>
              </a:ext>
            </a:extLst>
          </p:cNvPr>
          <p:cNvCxnSpPr/>
          <p:nvPr/>
        </p:nvCxnSpPr>
        <p:spPr>
          <a:xfrm>
            <a:off x="6242958" y="914401"/>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552810"/>
      </p:ext>
    </p:extLst>
  </p:cSld>
  <p:clrMapOvr>
    <a:masterClrMapping/>
  </p:clrMapOvr>
  <p:transition spd="med">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720D52C-A813-46D8-A3DB-1126552C55CF}"/>
              </a:ext>
            </a:extLst>
          </p:cNvPr>
          <p:cNvSpPr>
            <a:spLocks noGrp="1"/>
          </p:cNvSpPr>
          <p:nvPr>
            <p:ph type="title"/>
          </p:nvPr>
        </p:nvSpPr>
        <p:spPr>
          <a:xfrm>
            <a:off x="457200" y="0"/>
            <a:ext cx="11277600" cy="914400"/>
          </a:xfrm>
        </p:spPr>
        <p:txBody>
          <a:bodyPr/>
          <a:lstStyle/>
          <a:p>
            <a:r>
              <a:rPr lang="en-US" b="1" dirty="0"/>
              <a:t>Hands-on: Overview</a:t>
            </a:r>
          </a:p>
        </p:txBody>
      </p:sp>
      <p:sp>
        <p:nvSpPr>
          <p:cNvPr id="5" name="灯片编号占位符 4">
            <a:extLst>
              <a:ext uri="{FF2B5EF4-FFF2-40B4-BE49-F238E27FC236}">
                <a16:creationId xmlns:a16="http://schemas.microsoft.com/office/drawing/2014/main" id="{515747B8-2879-417E-95C7-F970796AA260}"/>
              </a:ext>
            </a:extLst>
          </p:cNvPr>
          <p:cNvSpPr>
            <a:spLocks noGrp="1"/>
          </p:cNvSpPr>
          <p:nvPr>
            <p:ph type="sldNum" sz="quarter" idx="12"/>
          </p:nvPr>
        </p:nvSpPr>
        <p:spPr/>
        <p:txBody>
          <a:bodyPr/>
          <a:lstStyle/>
          <a:p>
            <a:fld id="{29A7BD92-6AE5-CF43-B276-274952F2BFB4}" type="slidenum">
              <a:rPr lang="en-US" smtClean="0"/>
              <a:pPr/>
              <a:t>9</a:t>
            </a:fld>
            <a:endParaRPr lang="en-US" dirty="0"/>
          </a:p>
        </p:txBody>
      </p:sp>
      <p:grpSp>
        <p:nvGrpSpPr>
          <p:cNvPr id="9" name="Group 8">
            <a:extLst>
              <a:ext uri="{FF2B5EF4-FFF2-40B4-BE49-F238E27FC236}">
                <a16:creationId xmlns:a16="http://schemas.microsoft.com/office/drawing/2014/main" id="{A344AD1A-1EEF-42E1-8235-56146C5ECB87}"/>
              </a:ext>
            </a:extLst>
          </p:cNvPr>
          <p:cNvGrpSpPr/>
          <p:nvPr/>
        </p:nvGrpSpPr>
        <p:grpSpPr>
          <a:xfrm>
            <a:off x="2643533" y="1460957"/>
            <a:ext cx="6904933" cy="1146394"/>
            <a:chOff x="2449177" y="1151716"/>
            <a:chExt cx="6904933" cy="1146394"/>
          </a:xfrm>
        </p:grpSpPr>
        <p:grpSp>
          <p:nvGrpSpPr>
            <p:cNvPr id="8" name="Group 7">
              <a:extLst>
                <a:ext uri="{FF2B5EF4-FFF2-40B4-BE49-F238E27FC236}">
                  <a16:creationId xmlns:a16="http://schemas.microsoft.com/office/drawing/2014/main" id="{A4947E1B-E8FD-4CE9-8FB2-F3020F4AB233}"/>
                </a:ext>
              </a:extLst>
            </p:cNvPr>
            <p:cNvGrpSpPr/>
            <p:nvPr/>
          </p:nvGrpSpPr>
          <p:grpSpPr>
            <a:xfrm>
              <a:off x="2449177" y="1404873"/>
              <a:ext cx="2278846" cy="640080"/>
              <a:chOff x="679282" y="1598241"/>
              <a:chExt cx="2278846" cy="640080"/>
            </a:xfrm>
          </p:grpSpPr>
          <p:sp>
            <p:nvSpPr>
              <p:cNvPr id="10" name="Rounded Rectangle 40">
                <a:extLst>
                  <a:ext uri="{FF2B5EF4-FFF2-40B4-BE49-F238E27FC236}">
                    <a16:creationId xmlns:a16="http://schemas.microsoft.com/office/drawing/2014/main" id="{613FEE47-A0DA-4CD9-BBD0-28C2A6D2E9D0}"/>
                  </a:ext>
                </a:extLst>
              </p:cNvPr>
              <p:cNvSpPr/>
              <p:nvPr/>
            </p:nvSpPr>
            <p:spPr>
              <a:xfrm>
                <a:off x="1259789" y="1733615"/>
                <a:ext cx="1698339" cy="36933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Temperature</a:t>
                </a:r>
              </a:p>
            </p:txBody>
          </p:sp>
          <p:pic>
            <p:nvPicPr>
              <p:cNvPr id="11" name="Picture 10">
                <a:extLst>
                  <a:ext uri="{FF2B5EF4-FFF2-40B4-BE49-F238E27FC236}">
                    <a16:creationId xmlns:a16="http://schemas.microsoft.com/office/drawing/2014/main" id="{F4517D7D-9D31-45B7-B036-6978B7593CBF}"/>
                  </a:ext>
                </a:extLst>
              </p:cNvPr>
              <p:cNvPicPr>
                <a:picLocks noChangeAspect="1"/>
              </p:cNvPicPr>
              <p:nvPr/>
            </p:nvPicPr>
            <p:blipFill>
              <a:blip r:embed="rId3" cstate="screen">
                <a:duotone>
                  <a:prstClr val="black"/>
                  <a:schemeClr val="tx1">
                    <a:lumMod val="50000"/>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a:off x="679282" y="1598241"/>
                <a:ext cx="640080" cy="640080"/>
              </a:xfrm>
              <a:prstGeom prst="rect">
                <a:avLst/>
              </a:prstGeom>
            </p:spPr>
          </p:pic>
        </p:grpSp>
        <p:pic>
          <p:nvPicPr>
            <p:cNvPr id="12" name="Picture 11">
              <a:extLst>
                <a:ext uri="{FF2B5EF4-FFF2-40B4-BE49-F238E27FC236}">
                  <a16:creationId xmlns:a16="http://schemas.microsoft.com/office/drawing/2014/main" id="{DB49197B-54EA-4496-B117-C149D550DD7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4977340" y="1155110"/>
              <a:ext cx="1524000" cy="1143000"/>
            </a:xfrm>
            <a:prstGeom prst="rect">
              <a:avLst/>
            </a:prstGeom>
          </p:spPr>
        </p:pic>
        <p:pic>
          <p:nvPicPr>
            <p:cNvPr id="17" name="Picture 2" descr="https://ss3.bdstatic.com/70cFv8Sh_Q1YnxGkpoWK1HF6hhy/it/u=790814585,3782009390&amp;fm=27&amp;gp=0.jpg">
              <a:extLst>
                <a:ext uri="{FF2B5EF4-FFF2-40B4-BE49-F238E27FC236}">
                  <a16:creationId xmlns:a16="http://schemas.microsoft.com/office/drawing/2014/main" id="{6921022B-FFE9-4979-94E4-C0CA6D469A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84895" y="1151716"/>
              <a:ext cx="2369215" cy="1146394"/>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内容占位符 1">
            <a:extLst>
              <a:ext uri="{FF2B5EF4-FFF2-40B4-BE49-F238E27FC236}">
                <a16:creationId xmlns:a16="http://schemas.microsoft.com/office/drawing/2014/main" id="{6569B09D-B635-421C-A01A-BA1AEB4FAEA0}"/>
              </a:ext>
            </a:extLst>
          </p:cNvPr>
          <p:cNvSpPr>
            <a:spLocks noGrp="1"/>
          </p:cNvSpPr>
          <p:nvPr>
            <p:ph idx="10"/>
          </p:nvPr>
        </p:nvSpPr>
        <p:spPr>
          <a:xfrm>
            <a:off x="729835" y="3018156"/>
            <a:ext cx="4939203" cy="3025971"/>
          </a:xfrm>
        </p:spPr>
        <p:txBody>
          <a:bodyPr>
            <a:normAutofit/>
          </a:bodyPr>
          <a:lstStyle/>
          <a:p>
            <a:r>
              <a:rPr lang="en-US" b="1" dirty="0"/>
              <a:t>Data sampling   -- ADC</a:t>
            </a:r>
          </a:p>
          <a:p>
            <a:r>
              <a:rPr lang="en-US" b="1" dirty="0"/>
              <a:t>Reporting</a:t>
            </a:r>
          </a:p>
          <a:p>
            <a:pPr lvl="1"/>
            <a:r>
              <a:rPr lang="en-US" dirty="0"/>
              <a:t>Periodically</a:t>
            </a:r>
          </a:p>
          <a:p>
            <a:pPr lvl="1"/>
            <a:r>
              <a:rPr lang="en-US" dirty="0"/>
              <a:t>Report on change</a:t>
            </a:r>
          </a:p>
          <a:p>
            <a:pPr marL="182880" lvl="1">
              <a:spcBef>
                <a:spcPts val="1200"/>
              </a:spcBef>
              <a:buFont typeface="Wingdings" charset="2"/>
              <a:buChar char="§"/>
            </a:pPr>
            <a:r>
              <a:rPr lang="en-US" sz="2000" b="1" dirty="0"/>
              <a:t>Binding</a:t>
            </a:r>
          </a:p>
          <a:p>
            <a:pPr marL="182880" lvl="1">
              <a:spcBef>
                <a:spcPts val="1200"/>
              </a:spcBef>
              <a:buFont typeface="Wingdings" charset="2"/>
              <a:buChar char="§"/>
            </a:pPr>
            <a:r>
              <a:rPr lang="en-US" sz="2000" b="1" dirty="0"/>
              <a:t>Sleep</a:t>
            </a:r>
          </a:p>
          <a:p>
            <a:pPr lvl="1"/>
            <a:endParaRPr lang="en-US" dirty="0"/>
          </a:p>
          <a:p>
            <a:pPr lvl="1"/>
            <a:endParaRPr lang="en-US" dirty="0"/>
          </a:p>
          <a:p>
            <a:pPr lvl="1"/>
            <a:endParaRPr lang="en-US" dirty="0"/>
          </a:p>
          <a:p>
            <a:pPr marL="182880" lvl="1" indent="0">
              <a:buNone/>
            </a:pPr>
            <a:endParaRPr lang="en-US" dirty="0"/>
          </a:p>
          <a:p>
            <a:pPr lvl="1"/>
            <a:endParaRPr lang="en-US" dirty="0"/>
          </a:p>
          <a:p>
            <a:pPr marL="0" indent="0">
              <a:buNone/>
            </a:pPr>
            <a:endParaRPr lang="en-US" dirty="0"/>
          </a:p>
        </p:txBody>
      </p:sp>
      <p:sp>
        <p:nvSpPr>
          <p:cNvPr id="20" name="内容占位符 1">
            <a:extLst>
              <a:ext uri="{FF2B5EF4-FFF2-40B4-BE49-F238E27FC236}">
                <a16:creationId xmlns:a16="http://schemas.microsoft.com/office/drawing/2014/main" id="{41EC651F-4443-4773-8DC7-B9EDB04E8D1D}"/>
              </a:ext>
            </a:extLst>
          </p:cNvPr>
          <p:cNvSpPr txBox="1">
            <a:spLocks/>
          </p:cNvSpPr>
          <p:nvPr/>
        </p:nvSpPr>
        <p:spPr>
          <a:xfrm>
            <a:off x="729835" y="1220633"/>
            <a:ext cx="4441861" cy="457201"/>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C00000"/>
                </a:solidFill>
              </a:rPr>
              <a:t>What’s the requirement for a sensor?</a:t>
            </a:r>
            <a:endParaRPr lang="en-US" dirty="0">
              <a:solidFill>
                <a:srgbClr val="C00000"/>
              </a:solidFill>
            </a:endParaRPr>
          </a:p>
          <a:p>
            <a:pPr lvl="1"/>
            <a:endParaRPr lang="en-US" dirty="0">
              <a:solidFill>
                <a:srgbClr val="C00000"/>
              </a:solidFill>
            </a:endParaRPr>
          </a:p>
          <a:p>
            <a:pPr marL="182880" lvl="1" indent="0">
              <a:buFont typeface="Wingdings" panose="05000000000000000000" pitchFamily="2" charset="2"/>
              <a:buNone/>
            </a:pPr>
            <a:endParaRPr lang="en-US" dirty="0">
              <a:solidFill>
                <a:srgbClr val="C00000"/>
              </a:solidFill>
            </a:endParaRPr>
          </a:p>
          <a:p>
            <a:pPr lvl="1"/>
            <a:endParaRPr lang="en-US" dirty="0">
              <a:solidFill>
                <a:srgbClr val="C00000"/>
              </a:solidFill>
            </a:endParaRPr>
          </a:p>
          <a:p>
            <a:pPr marL="0" indent="0">
              <a:buFont typeface="Wingdings" charset="2"/>
              <a:buNone/>
            </a:pPr>
            <a:endParaRPr lang="en-US" dirty="0">
              <a:solidFill>
                <a:srgbClr val="C00000"/>
              </a:solidFill>
            </a:endParaRPr>
          </a:p>
        </p:txBody>
      </p:sp>
    </p:spTree>
    <p:extLst>
      <p:ext uri="{BB962C8B-B14F-4D97-AF65-F5344CB8AC3E}">
        <p14:creationId xmlns:p14="http://schemas.microsoft.com/office/powerpoint/2010/main" val="1453762453"/>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fade">
                                      <p:cBhvr>
                                        <p:cTn id="11" dur="500"/>
                                        <p:tgtEl>
                                          <p:spTgt spid="1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8">
                                            <p:txEl>
                                              <p:pRg st="1" end="1"/>
                                            </p:txEl>
                                          </p:spTgt>
                                        </p:tgtEl>
                                        <p:attrNameLst>
                                          <p:attrName>style.visibility</p:attrName>
                                        </p:attrNameLst>
                                      </p:cBhvr>
                                      <p:to>
                                        <p:strVal val="visible"/>
                                      </p:to>
                                    </p:set>
                                    <p:animEffect transition="in" filter="fade">
                                      <p:cBhvr>
                                        <p:cTn id="16" dur="500"/>
                                        <p:tgtEl>
                                          <p:spTgt spid="18">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animEffect transition="in" filter="fade">
                                      <p:cBhvr>
                                        <p:cTn id="19" dur="500"/>
                                        <p:tgtEl>
                                          <p:spTgt spid="18">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xEl>
                                              <p:pRg st="3" end="3"/>
                                            </p:txEl>
                                          </p:spTgt>
                                        </p:tgtEl>
                                        <p:attrNameLst>
                                          <p:attrName>style.visibility</p:attrName>
                                        </p:attrNameLst>
                                      </p:cBhvr>
                                      <p:to>
                                        <p:strVal val="visible"/>
                                      </p:to>
                                    </p:set>
                                    <p:animEffect transition="in" filter="fade">
                                      <p:cBhvr>
                                        <p:cTn id="22" dur="500"/>
                                        <p:tgtEl>
                                          <p:spTgt spid="18">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xEl>
                                              <p:pRg st="4" end="4"/>
                                            </p:txEl>
                                          </p:spTgt>
                                        </p:tgtEl>
                                        <p:attrNameLst>
                                          <p:attrName>style.visibility</p:attrName>
                                        </p:attrNameLst>
                                      </p:cBhvr>
                                      <p:to>
                                        <p:strVal val="visible"/>
                                      </p:to>
                                    </p:set>
                                    <p:animEffect transition="in" filter="fade">
                                      <p:cBhvr>
                                        <p:cTn id="25" dur="500"/>
                                        <p:tgtEl>
                                          <p:spTgt spid="18">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xEl>
                                              <p:pRg st="5" end="5"/>
                                            </p:txEl>
                                          </p:spTgt>
                                        </p:tgtEl>
                                        <p:attrNameLst>
                                          <p:attrName>style.visibility</p:attrName>
                                        </p:attrNameLst>
                                      </p:cBhvr>
                                      <p:to>
                                        <p:strVal val="visible"/>
                                      </p:to>
                                    </p:set>
                                    <p:animEffect transition="in" filter="fade">
                                      <p:cBhvr>
                                        <p:cTn id="28" dur="500"/>
                                        <p:tgtEl>
                                          <p:spTgt spid="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20" grpId="0"/>
    </p:bldLst>
  </p:timing>
</p:sld>
</file>

<file path=ppt/theme/theme1.xml><?xml version="1.0" encoding="utf-8"?>
<a:theme xmlns:a="http://schemas.openxmlformats.org/drawingml/2006/main" name="Silicon Labs 2018 Theme">
  <a:themeElements>
    <a:clrScheme name="Custom 1">
      <a:dk1>
        <a:srgbClr val="555555"/>
      </a:dk1>
      <a:lt1>
        <a:srgbClr val="FFFFFF"/>
      </a:lt1>
      <a:dk2>
        <a:srgbClr val="D91E2A"/>
      </a:dk2>
      <a:lt2>
        <a:srgbClr val="F2F2F2"/>
      </a:lt2>
      <a:accent1>
        <a:srgbClr val="0086D9"/>
      </a:accent1>
      <a:accent2>
        <a:srgbClr val="00AEFF"/>
      </a:accent2>
      <a:accent3>
        <a:srgbClr val="6BBF01"/>
      </a:accent3>
      <a:accent4>
        <a:srgbClr val="BCE100"/>
      </a:accent4>
      <a:accent5>
        <a:srgbClr val="FFAA00"/>
      </a:accent5>
      <a:accent6>
        <a:srgbClr val="FFD633"/>
      </a:accent6>
      <a:hlink>
        <a:srgbClr val="00AEFF"/>
      </a:hlink>
      <a:folHlink>
        <a:srgbClr val="00AE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a:noFill/>
        </a:ln>
      </a:spPr>
      <a:bodyPr wrap="none" rtlCol="0" anchor="ctr">
        <a:spAutoFit/>
      </a:bodyPr>
      <a:lstStyle>
        <a:defPPr algn="ctr">
          <a:defRPr sz="1200" dirty="0" err="1" smtClean="0"/>
        </a:defPPr>
      </a:lstStyle>
    </a:txDef>
  </a:objectDefaults>
  <a:extraClrSchemeLst/>
  <a:extLst>
    <a:ext uri="{05A4C25C-085E-4340-85A3-A5531E510DB2}">
      <thm15:themeFamily xmlns:thm15="http://schemas.microsoft.com/office/thememl/2012/main" name="Presentation4" id="{ACFB399B-333E-1E4F-BF52-446B7B03D200}" vid="{E756F91E-383F-EA43-B962-6A9D533CBB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21F7AB2AB09B744870FD2BB34F58D4C" ma:contentTypeVersion="0" ma:contentTypeDescription="Create a new document." ma:contentTypeScope="" ma:versionID="610a13794e9c15d6bc8a774371eef038">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E5C257-99A9-40B2-A1DE-0EB62604DA9C}">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59925F4A-05CC-4D19-A5F3-6B37E808F6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DD62670-B0F9-4782-967B-54D0F2A11DD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Silicon Labs 2018 Theme</Template>
  <TotalTime>0</TotalTime>
  <Words>4213</Words>
  <Application>Microsoft Office PowerPoint</Application>
  <PresentationFormat>Widescreen</PresentationFormat>
  <Paragraphs>422</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Lucida Console</vt:lpstr>
      <vt:lpstr>Symbol</vt:lpstr>
      <vt:lpstr>Wingdings</vt:lpstr>
      <vt:lpstr>Silicon Labs 2018 Theme</vt:lpstr>
      <vt:lpstr>Zigbee Sleepy End Device</vt:lpstr>
      <vt:lpstr>Agenda</vt:lpstr>
      <vt:lpstr>What are End Devices ?</vt:lpstr>
      <vt:lpstr>What is Polling? </vt:lpstr>
      <vt:lpstr>Polling as a means to request data from the parent</vt:lpstr>
      <vt:lpstr>Keepalive and timeout</vt:lpstr>
      <vt:lpstr>End Device Poll Timeout Negotiation</vt:lpstr>
      <vt:lpstr>Application Design Considerations</vt:lpstr>
      <vt:lpstr>Hands-on: Overview</vt:lpstr>
      <vt:lpstr>Hands-on: Data Sampling</vt:lpstr>
      <vt:lpstr>Hands-on: Reporting</vt:lpstr>
      <vt:lpstr>Hands-on: Reporting</vt:lpstr>
      <vt:lpstr>Hands-on: Reporting</vt:lpstr>
      <vt:lpstr>Overview of Finding &amp; Binding </vt:lpstr>
      <vt:lpstr>Which device needs perform Finding &amp; Binding</vt:lpstr>
      <vt:lpstr>Finding &amp; Binding procedure for a target endpoint</vt:lpstr>
      <vt:lpstr>Finding &amp; binding procedure for an initiator endpoint </vt:lpstr>
      <vt:lpstr>The APIs to start finding &amp; binding operations</vt:lpstr>
      <vt:lpstr>Debug Commands</vt:lpstr>
      <vt:lpstr>Sleeping</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2018-05-10T19:12:28Z</dcterms:created>
  <dcterms:modified xsi:type="dcterms:W3CDTF">2019-11-23T14:28:17Z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0x010100B21F7AB2AB09B744870FD2BB34F58D4C</vt:lpwstr>
  </property>
</Properties>
</file>