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1"/>
  </p:sldMasterIdLst>
  <p:notesMasterIdLst>
    <p:notesMasterId r:id="rId8"/>
  </p:notesMasterIdLst>
  <p:sldIdLst>
    <p:sldId id="257" r:id="rId2"/>
    <p:sldId id="290" r:id="rId3"/>
    <p:sldId id="289" r:id="rId4"/>
    <p:sldId id="258" r:id="rId5"/>
    <p:sldId id="291" r:id="rId6"/>
    <p:sldId id="284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33"/>
    <a:srgbClr val="FFAA00"/>
    <a:srgbClr val="BCE100"/>
    <a:srgbClr val="6CBF00"/>
    <a:srgbClr val="008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59231" autoAdjust="0"/>
  </p:normalViewPr>
  <p:slideViewPr>
    <p:cSldViewPr snapToGrid="0" snapToObjects="1" showGuides="1">
      <p:cViewPr varScale="1">
        <p:scale>
          <a:sx n="55" d="100"/>
          <a:sy n="55" d="100"/>
        </p:scale>
        <p:origin x="355" y="43"/>
      </p:cViewPr>
      <p:guideLst>
        <p:guide pos="216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B3C29-341D-6743-A203-2F7086D5783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FF4B0-9BED-1F44-B7FA-2C35D3BE1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Z-Wave course.</a:t>
            </a:r>
          </a:p>
          <a:p>
            <a:endParaRPr lang="en-US" dirty="0"/>
          </a:p>
          <a:p>
            <a:r>
              <a:rPr lang="en-US" dirty="0"/>
              <a:t>This course is an introduction to Z-Wave.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we get started, I want to highlight the goals of this course, and what we will learn through out the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 the fundamentals of the Z-Wave Technology: E.g. Mesh networking, Source routing, Node types like </a:t>
            </a:r>
            <a:r>
              <a:rPr lang="en-US" dirty="0" err="1"/>
              <a:t>FLiRS</a:t>
            </a:r>
            <a:r>
              <a:rPr lang="en-US" dirty="0"/>
              <a:t>, Return routes, Explore frames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Understand the benefits of the Z-Wave Eco System, including specification and certification. The keyword here is  “interoperability”, which we will get to learn.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able to explain Z-Wave Security S2 standard, because when doing </a:t>
            </a:r>
            <a:r>
              <a:rPr lang="en-US" dirty="0" err="1"/>
              <a:t>SmartHome</a:t>
            </a:r>
            <a:r>
              <a:rPr lang="en-US" dirty="0"/>
              <a:t> IoT, we want it to be secure!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be able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 and Debug a Z-Wave Slave Device using the Z-Wave Embedded SDK, and by using our Application Framework.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finally, we will get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overview of the components in the Z-Wave Controller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first. Let’s see our Z-Wave promotion video for the new Z-Wave 700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now that Z-Wave 700 is great for developing Smart Home Devices,</a:t>
            </a:r>
          </a:p>
          <a:p>
            <a:endParaRPr lang="en-US" dirty="0"/>
          </a:p>
          <a:p>
            <a:r>
              <a:rPr lang="en-US" dirty="0"/>
              <a:t>but just as important, we need to understand why we need Smart Homes.</a:t>
            </a:r>
          </a:p>
          <a:p>
            <a:endParaRPr lang="en-US" dirty="0"/>
          </a:p>
          <a:p>
            <a:r>
              <a:rPr lang="en-US" dirty="0"/>
              <a:t>And one of our partners, </a:t>
            </a:r>
            <a:r>
              <a:rPr lang="en-US" dirty="0" err="1"/>
              <a:t>Fibaro</a:t>
            </a:r>
            <a:r>
              <a:rPr lang="en-US" dirty="0"/>
              <a:t>, have made a great video explaining just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agenda for today.</a:t>
            </a:r>
          </a:p>
          <a:p>
            <a:endParaRPr lang="en-US" dirty="0"/>
          </a:p>
          <a:p>
            <a:r>
              <a:rPr lang="en-US" dirty="0"/>
              <a:t>We have 5 lessons that we will go through.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Lesson 1: Interoperability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dirty="0"/>
              <a:t>=&gt; Covers Command Classes, Specification and Certification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Lesson 2: Z-Wave Fundamentals</a:t>
            </a:r>
          </a:p>
          <a:p>
            <a:pPr>
              <a:lnSpc>
                <a:spcPct val="90000"/>
              </a:lnSpc>
            </a:pPr>
            <a:r>
              <a:rPr lang="en-US" dirty="0"/>
              <a:t>=&gt; Covers the core principles of Z-Wave (Mesh networks, routing, node types, and so on)</a:t>
            </a:r>
          </a:p>
          <a:p>
            <a:pPr marL="0" indent="0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Lesson 3: Security</a:t>
            </a:r>
          </a:p>
          <a:p>
            <a:pPr>
              <a:lnSpc>
                <a:spcPct val="90000"/>
              </a:lnSpc>
            </a:pPr>
            <a:r>
              <a:rPr lang="en-US" dirty="0"/>
              <a:t>=&gt; Covers Security 2 (S2) standard and we have a demonstration in how to use </a:t>
            </a:r>
            <a:r>
              <a:rPr lang="en-US" dirty="0" err="1"/>
              <a:t>SmartStart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Lesson 4: Embedded SDK</a:t>
            </a:r>
          </a:p>
          <a:p>
            <a:pPr>
              <a:lnSpc>
                <a:spcPct val="90000"/>
              </a:lnSpc>
            </a:pPr>
            <a:r>
              <a:rPr lang="en-US" dirty="0"/>
              <a:t>=&gt; Covers the Application Framework, and how to develop a slave device.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And finally:</a:t>
            </a:r>
          </a:p>
          <a:p>
            <a:pPr>
              <a:lnSpc>
                <a:spcPct val="90000"/>
              </a:lnSpc>
            </a:pPr>
            <a:r>
              <a:rPr lang="en-US" dirty="0"/>
              <a:t>Lesson 5: Controller SDK</a:t>
            </a:r>
          </a:p>
          <a:p>
            <a:pPr>
              <a:lnSpc>
                <a:spcPct val="90000"/>
              </a:lnSpc>
            </a:pPr>
            <a:r>
              <a:rPr lang="en-US" dirty="0"/>
              <a:t>=&gt; Gives an overview of the controller stack, and we will summarize it with an end-to-end demonstration of how Z-Wave works.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addition, we also have 5 Hands-On exercises.</a:t>
            </a:r>
          </a:p>
          <a:p>
            <a:pPr>
              <a:lnSpc>
                <a:spcPct val="90000"/>
              </a:lnSpc>
            </a:pPr>
            <a:r>
              <a:rPr lang="en-US" dirty="0"/>
              <a:t>The first exercise is “Include using </a:t>
            </a:r>
            <a:r>
              <a:rPr lang="en-US" dirty="0" err="1"/>
              <a:t>SmartStart</a:t>
            </a:r>
            <a:r>
              <a:rPr lang="en-US" dirty="0"/>
              <a:t>”, where we will be flashing a device with an example, and try to include it into a Z-Wave network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have “Decrypt Z-Wave RF Frames using the </a:t>
            </a:r>
            <a:r>
              <a:rPr lang="en-US" dirty="0" err="1"/>
              <a:t>Zniffer</a:t>
            </a:r>
            <a:r>
              <a:rPr lang="en-US" dirty="0"/>
              <a:t>”, where we will try to decrypt the secure Z-Wave RF frames for debugging.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we will be using the Embedded SDK in “Compile Switch </a:t>
            </a:r>
            <a:r>
              <a:rPr lang="en-US" dirty="0" err="1"/>
              <a:t>OnOff</a:t>
            </a:r>
            <a:r>
              <a:rPr lang="en-US" dirty="0"/>
              <a:t> and enable debug”,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And in “Modify Switch </a:t>
            </a:r>
            <a:r>
              <a:rPr lang="en-US" dirty="0" err="1"/>
              <a:t>OnOff</a:t>
            </a:r>
            <a:r>
              <a:rPr lang="en-US" dirty="0"/>
              <a:t>”, we will be making a modification in the Application Framework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And finally, we have an exercise called “Understand </a:t>
            </a:r>
            <a:r>
              <a:rPr lang="en-US" dirty="0" err="1"/>
              <a:t>FLiRS</a:t>
            </a:r>
            <a:r>
              <a:rPr lang="en-US" dirty="0"/>
              <a:t> devices”, which is a special Z-Wave device, which we will get to learn more about.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get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990A0-AC65-4980-BF02-6ACC1434A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7E306C-65B5-E24F-9F75-6A7D096FF30A}"/>
              </a:ext>
            </a:extLst>
          </p:cNvPr>
          <p:cNvSpPr/>
          <p:nvPr userDrawn="1"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AB2C3-5BA5-684D-8ADA-EF1412D87D3E}"/>
              </a:ext>
            </a:extLst>
          </p:cNvPr>
          <p:cNvSpPr/>
          <p:nvPr userDrawn="1"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508930-77D3-2F44-8FB5-82777D818B3E}"/>
              </a:ext>
            </a:extLst>
          </p:cNvPr>
          <p:cNvSpPr/>
          <p:nvPr userDrawn="1"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9808-3CEA-D344-AD04-878335C3A293}"/>
              </a:ext>
            </a:extLst>
          </p:cNvPr>
          <p:cNvSpPr/>
          <p:nvPr userDrawn="1"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A609-4BD0-D542-B1AE-4D2501266EBF}"/>
              </a:ext>
            </a:extLst>
          </p:cNvPr>
          <p:cNvSpPr/>
          <p:nvPr userDrawn="1"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 userDrawn="1">
          <p15:clr>
            <a:srgbClr val="FBAE40"/>
          </p15:clr>
        </p15:guide>
        <p15:guide id="10" orient="horz" pos="214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/>
          <p:nvPr userDrawn="1"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C:\Users\almunkha\Dropbox%20(Silicon%20Labs)\Z-Wave%20Training\Z-Wave%201-Day%20Course\Videos\Chapter0_ZWave700live_english_subtitles.mp4" TargetMode="External"/><Relationship Id="rId1" Type="http://schemas.microsoft.com/office/2007/relationships/media" Target="file:///C:\Users\almunkha\Dropbox%20(Silicon%20Labs)\Z-Wave%20Training\Z-Wave%201-Day%20Course\Videos\Chapter0_ZWave700live_english_subtitles.mp4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C:\Users\almunkha\Dropbox%20(Silicon%20Labs)\Z-Wave%20Training\Z-Wave%201-Day%20Course\Videos\Chapter0_Catch%20the%20Santa%20with%20smart%20home%20solutions!.mp4" TargetMode="External"/><Relationship Id="rId1" Type="http://schemas.microsoft.com/office/2007/relationships/media" Target="file:///C:\Users\almunkha\Dropbox%20(Silicon%20Labs)\Z-Wave%20Training\Z-Wave%201-Day%20Course\Videos\Chapter0_Catch%20the%20Santa%20with%20smart%20home%20solutions!.mp4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Z-Wave 1 Day Course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- Get up to speed with Z-Wave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93714252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79449" y="1371600"/>
            <a:ext cx="8333921" cy="4572000"/>
          </a:xfrm>
        </p:spPr>
        <p:txBody>
          <a:bodyPr anchor="t"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By the end of this course, you will: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Know the fundamentals of the Z-Wave Technology</a:t>
            </a:r>
          </a:p>
          <a:p>
            <a:pPr>
              <a:lnSpc>
                <a:spcPct val="90000"/>
              </a:lnSpc>
            </a:pPr>
            <a:r>
              <a:rPr lang="en-US" dirty="0"/>
              <a:t>Understand the benefits of the Z-Wave Eco System, including specification and certification</a:t>
            </a:r>
          </a:p>
          <a:p>
            <a:pPr>
              <a:lnSpc>
                <a:spcPct val="90000"/>
              </a:lnSpc>
            </a:pPr>
            <a:r>
              <a:rPr lang="en-US" dirty="0"/>
              <a:t>Be able to explain Z-Wave Security S2 standard</a:t>
            </a:r>
          </a:p>
          <a:p>
            <a:pPr>
              <a:lnSpc>
                <a:spcPct val="90000"/>
              </a:lnSpc>
            </a:pPr>
            <a:r>
              <a:rPr lang="en-US" dirty="0"/>
              <a:t>Know how to Develop and Debug a Z-Wave Slave Device using the Z-Wave Embedded SDK </a:t>
            </a:r>
          </a:p>
          <a:p>
            <a:pPr>
              <a:lnSpc>
                <a:spcPct val="90000"/>
              </a:lnSpc>
            </a:pPr>
            <a:r>
              <a:rPr lang="en-US" dirty="0"/>
              <a:t>Have an overview of the components in the Z-Wave Controller SDK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98098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Z-Wave?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Chapter0_ZWave700live_english_subtitles">
            <a:hlinkClick r:id="" action="ppaction://media"/>
            <a:extLst>
              <a:ext uri="{FF2B5EF4-FFF2-40B4-BE49-F238E27FC236}">
                <a16:creationId xmlns:a16="http://schemas.microsoft.com/office/drawing/2014/main" id="{B8B20C1D-4848-478D-862E-224A76BA4BF2}"/>
              </a:ext>
            </a:extLst>
          </p:cNvPr>
          <p:cNvPicPr>
            <a:picLocks noGrp="1" noChangeAspect="1"/>
          </p:cNvPicPr>
          <p:nvPr>
            <p:ph sz="quarter" idx="14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97578" y="1587500"/>
            <a:ext cx="8196844" cy="4610097"/>
          </a:xfr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54AA6C6-62C7-4E27-B0D6-18B2347BE1EC}"/>
              </a:ext>
            </a:extLst>
          </p:cNvPr>
          <p:cNvSpPr txBox="1">
            <a:spLocks/>
          </p:cNvSpPr>
          <p:nvPr/>
        </p:nvSpPr>
        <p:spPr>
          <a:xfrm>
            <a:off x="679450" y="1015999"/>
            <a:ext cx="5721350" cy="5029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1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05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Promotion video: The #1 technology for </a:t>
            </a:r>
            <a:r>
              <a:rPr lang="en-US" dirty="0" err="1"/>
              <a:t>SmartHome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1626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537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SmartHome</a:t>
            </a:r>
            <a:r>
              <a:rPr lang="en-US" dirty="0"/>
              <a:t>!?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C6D54-F3A4-49BE-8981-F81DD5B9E44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1015999"/>
            <a:ext cx="518795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reason: Catching Santa with smart home solutions!</a:t>
            </a:r>
          </a:p>
          <a:p>
            <a:pPr marL="0" indent="0">
              <a:buNone/>
            </a:pPr>
            <a:r>
              <a:rPr lang="en-US" dirty="0"/>
              <a:t>Promotion video by: </a:t>
            </a:r>
            <a:r>
              <a:rPr lang="en-US" dirty="0" err="1"/>
              <a:t>Fibaro</a:t>
            </a:r>
            <a:endParaRPr lang="en-US" dirty="0"/>
          </a:p>
        </p:txBody>
      </p:sp>
      <p:pic>
        <p:nvPicPr>
          <p:cNvPr id="12" name="Chapter0_Catch the Santa with smart home solutions!">
            <a:hlinkClick r:id="" action="ppaction://media"/>
            <a:extLst>
              <a:ext uri="{FF2B5EF4-FFF2-40B4-BE49-F238E27FC236}">
                <a16:creationId xmlns:a16="http://schemas.microsoft.com/office/drawing/2014/main" id="{5C83B69E-BC0F-4319-8A30-ED7D795ABAC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34305" y="1854200"/>
            <a:ext cx="7923389" cy="44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0500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2439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79449" y="1371599"/>
            <a:ext cx="10485855" cy="4894289"/>
          </a:xfrm>
        </p:spPr>
        <p:txBody>
          <a:bodyPr numCol="2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Lesson 1: Interoperability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Lesson 2: Z-Wave Fundamentals 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Lesson 3: Security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Demonstration: </a:t>
            </a:r>
            <a:r>
              <a:rPr lang="en-US" dirty="0" err="1"/>
              <a:t>SmartStart</a:t>
            </a:r>
            <a:r>
              <a:rPr lang="en-US" dirty="0"/>
              <a:t> Inclusion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Lesson 4: Embedded SDK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Lesson 5: Controller SDK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Demonstration: End-to-end demonstration of Z-Wave</a:t>
            </a:r>
          </a:p>
          <a:p>
            <a:pPr marL="182880" lvl="1" indent="0">
              <a:lnSpc>
                <a:spcPct val="90000"/>
              </a:lnSpc>
              <a:buNone/>
            </a:pPr>
            <a:endParaRPr lang="en-US" dirty="0"/>
          </a:p>
          <a:p>
            <a:pPr marL="182880" lvl="1" indent="0">
              <a:lnSpc>
                <a:spcPct val="90000"/>
              </a:lnSpc>
              <a:buNone/>
            </a:pPr>
            <a:endParaRPr lang="en-US" dirty="0"/>
          </a:p>
          <a:p>
            <a:pPr marL="182880" lvl="1" indent="0">
              <a:lnSpc>
                <a:spcPct val="90000"/>
              </a:lnSpc>
              <a:buNone/>
            </a:pPr>
            <a:endParaRPr lang="en-US" dirty="0"/>
          </a:p>
          <a:p>
            <a:pPr marL="182880" lvl="1" indent="0">
              <a:lnSpc>
                <a:spcPct val="90000"/>
              </a:lnSpc>
              <a:buNone/>
            </a:pPr>
            <a:endParaRPr lang="en-US" dirty="0"/>
          </a:p>
          <a:p>
            <a:pPr marL="182880" lvl="1" indent="0">
              <a:lnSpc>
                <a:spcPct val="90000"/>
              </a:lnSpc>
              <a:buNone/>
            </a:pPr>
            <a:endParaRPr lang="en-US" dirty="0"/>
          </a:p>
          <a:p>
            <a:pPr marL="182880" lvl="1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Hands-On Exercises</a:t>
            </a:r>
          </a:p>
          <a:p>
            <a:pPr>
              <a:lnSpc>
                <a:spcPct val="90000"/>
              </a:lnSpc>
            </a:pPr>
            <a:r>
              <a:rPr lang="en-US" dirty="0"/>
              <a:t>1 Include using </a:t>
            </a:r>
            <a:r>
              <a:rPr lang="en-US" dirty="0" err="1"/>
              <a:t>SmartStart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 Decrypt Z-Wave RF Frames using the </a:t>
            </a:r>
            <a:r>
              <a:rPr lang="en-US" dirty="0" err="1"/>
              <a:t>Zniffer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3A Compile Switch </a:t>
            </a:r>
            <a:r>
              <a:rPr lang="en-US" dirty="0" err="1"/>
              <a:t>OnOff</a:t>
            </a:r>
            <a:r>
              <a:rPr lang="en-US" dirty="0"/>
              <a:t> and enable debug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3B Modify Switch </a:t>
            </a:r>
            <a:r>
              <a:rPr lang="en-US" dirty="0" err="1"/>
              <a:t>OnOff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4 Understand </a:t>
            </a:r>
            <a:r>
              <a:rPr lang="en-US" dirty="0" err="1"/>
              <a:t>FLiRS</a:t>
            </a:r>
            <a:r>
              <a:rPr lang="en-US" dirty="0"/>
              <a:t> devices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42528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F13E-D36B-594E-9B2B-34732A25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silabs.com</a:t>
            </a:r>
          </a:p>
          <a:p>
            <a:endParaRPr lang="fi-FI" dirty="0"/>
          </a:p>
          <a:p>
            <a:endParaRPr lang="fi-FI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 of Lesson 0: Welcome.</a:t>
            </a:r>
          </a:p>
        </p:txBody>
      </p:sp>
    </p:spTree>
    <p:extLst>
      <p:ext uri="{BB962C8B-B14F-4D97-AF65-F5344CB8AC3E}">
        <p14:creationId xmlns:p14="http://schemas.microsoft.com/office/powerpoint/2010/main" val="1080136101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ACFB399B-333E-1E4F-BF52-446B7B03D200}" vid="{E756F91E-383F-EA43-B962-6A9D533CBB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Silicon Labs 2018 Theme</Template>
  <TotalTime>0</TotalTime>
  <Words>624</Words>
  <Application>Microsoft Office PowerPoint</Application>
  <PresentationFormat>Widescreen</PresentationFormat>
  <Paragraphs>120</Paragraphs>
  <Slides>6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Symbol</vt:lpstr>
      <vt:lpstr>Wingdings</vt:lpstr>
      <vt:lpstr>Silicon Labs 2018 Theme</vt:lpstr>
      <vt:lpstr>Z-Wave 1 Day Course - Get up to speed with Z-Wave</vt:lpstr>
      <vt:lpstr>Course Goals</vt:lpstr>
      <vt:lpstr>What is Z-Wave?</vt:lpstr>
      <vt:lpstr>Why SmartHome!?</vt:lpstr>
      <vt:lpstr>Course Agenda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2018-05-10T19:12:28Z</dcterms:created>
  <dcterms:modified xsi:type="dcterms:W3CDTF">2019-02-28T11:48:21Z</dcterms:modified>
</cp:coreProperties>
</file>