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0"/>
  </p:notesMasterIdLst>
  <p:sldIdLst>
    <p:sldId id="257" r:id="rId5"/>
    <p:sldId id="306" r:id="rId6"/>
    <p:sldId id="273" r:id="rId7"/>
    <p:sldId id="285" r:id="rId8"/>
    <p:sldId id="308" r:id="rId9"/>
    <p:sldId id="289" r:id="rId10"/>
    <p:sldId id="291" r:id="rId11"/>
    <p:sldId id="390" r:id="rId12"/>
    <p:sldId id="258" r:id="rId13"/>
    <p:sldId id="260" r:id="rId14"/>
    <p:sldId id="261" r:id="rId15"/>
    <p:sldId id="270" r:id="rId16"/>
    <p:sldId id="388" r:id="rId17"/>
    <p:sldId id="311" r:id="rId18"/>
    <p:sldId id="312" r:id="rId19"/>
    <p:sldId id="387" r:id="rId20"/>
    <p:sldId id="384" r:id="rId21"/>
    <p:sldId id="385" r:id="rId22"/>
    <p:sldId id="386" r:id="rId23"/>
    <p:sldId id="391" r:id="rId24"/>
    <p:sldId id="382" r:id="rId25"/>
    <p:sldId id="389" r:id="rId26"/>
    <p:sldId id="392" r:id="rId27"/>
    <p:sldId id="393" r:id="rId28"/>
    <p:sldId id="284"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76257" autoAdjust="0"/>
  </p:normalViewPr>
  <p:slideViewPr>
    <p:cSldViewPr snapToGrid="0" snapToObjects="1" showGuides="1">
      <p:cViewPr varScale="1">
        <p:scale>
          <a:sx n="95" d="100"/>
          <a:sy n="95" d="100"/>
        </p:scale>
        <p:origin x="924" y="66"/>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2019-11-06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PAN, or Personal Area Network, is separated from other networks through its PAN ID. This is a 16-bit identifier that all nodes in the same PAN will share. So it’s something akin to a subnet mask in the Ethernet world in that you generally would only be communicating with devices within your local network, which is the PAN in this case. This identifier is placed into the low-level MAC-layer header in every out-going packet, and it allows devices that receive the packet to filter out the messages that don’t pertain to their network. They can compare it against their own PAN ID, and decide if this is a message from someone in their own network, or if it’s from someone in a different network that just happens to be on this channel so there’s no need to try to decode or decrypt it.</a:t>
            </a:r>
          </a:p>
          <a:p>
            <a:endParaRPr lang="en-US" baseline="0" dirty="0"/>
          </a:p>
          <a:p>
            <a:r>
              <a:rPr lang="en-US" baseline="0" dirty="0"/>
              <a:t>The PAN ID is chosen by the coordinator upon network formation. Because the PAN ID is the distinguishing factor between one network and another, it should be random to unsure its uniqueness. It’s recommended that you select a random 16-bit value for your PAN ID that keeps your network from coinciding with any other network that happens to exist in the area. </a:t>
            </a:r>
          </a:p>
          <a:p>
            <a:endParaRPr lang="en-US" baseline="0" dirty="0"/>
          </a:p>
          <a:p>
            <a:r>
              <a:rPr lang="en-US" baseline="0" dirty="0"/>
              <a:t>Now, what if you happened to pick a PAN ID that’s already used by another network? Or what if you did pick a random PAN ID that wasn’t in conflict with any other network, but later another network grew to overlap with yours? If the PAN ID conflict ever happens, the stack can in fact detect such a conflict and can update its PAN ID automatically and inform all the nodes in its network to move to the new PAN ID, so that each node can continue communicating with nodes in its original network and exclude anyone on the conflicting network. You may be wondering how the stack does this.</a:t>
            </a:r>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10</a:t>
            </a:fld>
            <a:endParaRPr lang="en-US"/>
          </a:p>
        </p:txBody>
      </p:sp>
    </p:spTree>
    <p:extLst>
      <p:ext uri="{BB962C8B-B14F-4D97-AF65-F5344CB8AC3E}">
        <p14:creationId xmlns:p14="http://schemas.microsoft.com/office/powerpoint/2010/main" val="109954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Well, it is done through the use of the extended PAN ID,</a:t>
            </a:r>
            <a:r>
              <a:rPr lang="en-US" baseline="0" dirty="0"/>
              <a:t> which is another network identifier known by all nodes in the PAN.</a:t>
            </a:r>
            <a:endParaRPr lang="en-US" dirty="0"/>
          </a:p>
          <a:p>
            <a:endParaRPr lang="en-US" dirty="0"/>
          </a:p>
          <a:p>
            <a:r>
              <a:rPr lang="en-US" dirty="0"/>
              <a:t>While the normal short 16-bit PAN ID is transmitted</a:t>
            </a:r>
            <a:r>
              <a:rPr lang="en-US" baseline="0" dirty="0"/>
              <a:t> over the air in all the packets because it’s short and simple, the 64-bit extended PAN ID is rarely transmitted over the air. The extended PAN ID is also unique for every PAN, and it’s basically used as a backup criteria when the 16-bit PAN ID is not enough to always distinguish one network from another. For instance, when a PAN ID conflict occurs and you want to notify all devices in your network to move, the way that you distinguish your network from the conflicting network is, those devices in your network all share the same </a:t>
            </a:r>
            <a:r>
              <a:rPr lang="en-US" b="1" baseline="0" dirty="0"/>
              <a:t>extended</a:t>
            </a:r>
            <a:r>
              <a:rPr lang="en-US" baseline="0" dirty="0"/>
              <a:t> PAN ID. The extended PAN ID is highly unlikely to ever conflict because it has 64 bits compared to the 16 bits in the short PAN ID.</a:t>
            </a:r>
          </a:p>
          <a:p>
            <a:endParaRPr lang="en-US" baseline="0" dirty="0"/>
          </a:p>
          <a:p>
            <a:r>
              <a:rPr lang="en-US" baseline="0" dirty="0"/>
              <a:t>The extended PAN ID is also chosen by the coordinator during network formation. It’s only sent over the air in response to an Active Scan when nodes are soliciting the network, or when a PAN ID update is occurring.</a:t>
            </a:r>
          </a:p>
          <a:p>
            <a:endParaRPr lang="en-US" baseline="0" dirty="0"/>
          </a:p>
          <a:p>
            <a:r>
              <a:rPr lang="en-US" baseline="0" dirty="0"/>
              <a:t>It’s also a useful factor in allowing you to select the network. If you are trying to come into a network rather than form one, you might wonder how to tell which networks are available. The way the networks are distinguishable from one another is not only in the PAN ID but also in the extended PAN ID. You might want to do something special where you decide you are only going to use a certain subset of extended PAN IDs so that you can distinguish your networks from other networks, but just don’t limit yourself too much, because the more you limit this the more likely that you have a conflict, and if your extended PAN ID ever conflicts there’s really nothing you can do to fix that. It’s a little like a </a:t>
            </a:r>
            <a:r>
              <a:rPr lang="en-US" baseline="0" dirty="0" err="1"/>
              <a:t>WiFi</a:t>
            </a:r>
            <a:r>
              <a:rPr lang="en-US" baseline="0" dirty="0"/>
              <a:t> SSID, except that those can be the same between networks and this one can’t.</a:t>
            </a:r>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11</a:t>
            </a:fld>
            <a:endParaRPr lang="en-US"/>
          </a:p>
        </p:txBody>
      </p:sp>
    </p:spTree>
    <p:extLst>
      <p:ext uri="{BB962C8B-B14F-4D97-AF65-F5344CB8AC3E}">
        <p14:creationId xmlns:p14="http://schemas.microsoft.com/office/powerpoint/2010/main" val="254614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their network-wide criteria, one node is distinguished from another by its individual node addresses.</a:t>
            </a:r>
          </a:p>
          <a:p>
            <a:endParaRPr lang="en-US" baseline="0" dirty="0"/>
          </a:p>
          <a:p>
            <a:r>
              <a:rPr lang="en-US" baseline="0" dirty="0"/>
              <a:t>A node has a short address and a long address. The long address is the IEEE-assigned MAC address, or EUI-64. It is a 64-bit address that is globally unique, meaning no two IEEE-based radios in the world should ever have the same EUI-64. This is generally assigned at manufacturing time. They are assigned when the chips come out of our manufacturing facility before they arrive to you, and they will never change. That’s how you tell one radio from another. But because 64 bits are a lot of data, this long address is not sent over the air very often.</a:t>
            </a:r>
          </a:p>
          <a:p>
            <a:endParaRPr lang="en-US" baseline="0" dirty="0"/>
          </a:p>
          <a:p>
            <a:r>
              <a:rPr lang="en-US" baseline="0" dirty="0"/>
              <a:t>Most of the time the much shorter, 16-bit address is used over the air. This is known as the node ID and unique within a network, similar to an IP address in Ethernet world. It is assigned as the node enters the network, and it’s supposed to be unique within that network. There may be two networks each of which has a node with the same node ID, but because they in different PANs, it doesn’t matter.</a:t>
            </a:r>
          </a:p>
          <a:p>
            <a:endParaRPr lang="en-US" baseline="0" dirty="0"/>
          </a:p>
          <a:p>
            <a:r>
              <a:rPr lang="en-US" baseline="0" dirty="0"/>
              <a:t>Note that it’s possible for two nodes to have chosen the same random node ID when they enter the network. If that happens, much like the PAN ID scheme, there is a method for conflict resolution. When the nodes notice the conflict, based on the EUI-64 information as a fallback, they can agree upon new addresses. So the nodes can change addresses at run-time if required, based on a conflict.</a:t>
            </a:r>
          </a:p>
          <a:p>
            <a:endParaRPr lang="en-US" baseline="0" dirty="0"/>
          </a:p>
          <a:p>
            <a:r>
              <a:rPr lang="en-US" baseline="0" dirty="0"/>
              <a:t>In addition to addresses </a:t>
            </a:r>
            <a:r>
              <a:rPr lang="en-US" b="1" baseline="0" dirty="0"/>
              <a:t>of</a:t>
            </a:r>
            <a:r>
              <a:rPr lang="en-US" baseline="0" dirty="0"/>
              <a:t> the node, there are also concepts of addresses </a:t>
            </a:r>
            <a:r>
              <a:rPr lang="en-US" b="1" baseline="0" dirty="0"/>
              <a:t>within</a:t>
            </a:r>
            <a:r>
              <a:rPr lang="en-US" baseline="0" dirty="0"/>
              <a:t> the node these are Endpoints and Clusters and they are explained in the “Clusters Endpoints Devices” training module. </a:t>
            </a:r>
            <a:endParaRPr lang="hu-HU" dirty="0"/>
          </a:p>
        </p:txBody>
      </p:sp>
      <p:sp>
        <p:nvSpPr>
          <p:cNvPr id="4" name="Slide Number Placeholder 3"/>
          <p:cNvSpPr>
            <a:spLocks noGrp="1"/>
          </p:cNvSpPr>
          <p:nvPr>
            <p:ph type="sldNum" sz="quarter" idx="5"/>
          </p:nvPr>
        </p:nvSpPr>
        <p:spPr/>
        <p:txBody>
          <a:bodyPr/>
          <a:lstStyle/>
          <a:p>
            <a:fld id="{5D787E92-135F-034D-9DC8-7FF1198D5B11}" type="slidenum">
              <a:rPr lang="en-US" smtClean="0"/>
              <a:t>12</a:t>
            </a:fld>
            <a:endParaRPr lang="en-US"/>
          </a:p>
        </p:txBody>
      </p:sp>
    </p:spTree>
    <p:extLst>
      <p:ext uri="{BB962C8B-B14F-4D97-AF65-F5344CB8AC3E}">
        <p14:creationId xmlns:p14="http://schemas.microsoft.com/office/powerpoint/2010/main" val="893194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13</a:t>
            </a:fld>
            <a:endParaRPr lang="en-US"/>
          </a:p>
        </p:txBody>
      </p:sp>
    </p:spTree>
    <p:extLst>
      <p:ext uri="{BB962C8B-B14F-4D97-AF65-F5344CB8AC3E}">
        <p14:creationId xmlns:p14="http://schemas.microsoft.com/office/powerpoint/2010/main" val="2807118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begin with where the network begins, and that’s about creating a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a Zigbee network starts, it all begins with the Zigbee coordinator, the ZC. This is shown in our diagram here. The ZC is represented by a thick red circle, the thin red circles are routers, and the thin blue circles are end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coordinator begins by choosing a channel that would be one of the 2.4 GHz allocations designated 11 through 26. These represent channels with a center frequency from 2.405 GHz all the way up to 2.480 GHz. Then the coordinator is responsible for choosing a unique 2-byte PAN ID as well as a unique 64-bit extended PAN ID. If you recall from our last presentation regarding PAN IDs, the short PAN ID is generally used to divide the network, but in case a conflict arises the extended PAN ID is our backup scheme.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Once the coordinator has chosen the channel, PAN ID and extended PAN ID, the network grows by allowing more nodes such as a router or an end device to join through the existing coordinator. The basic idea here is that a device can’t get into the network except through a node that is already in the network. The exception, of course, is the coordinator who has this special property of being able to form the network without having to get permission from anyone.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the first router joins the coordinator after network formation, future nodes can join the network through the coordinator or the new router. They cannot join through the end  device because an end device doesn’t have the ability to route. As the network grows we start to form a tree-like structure that builds out from the coordinator, with the end devices generally being on the fringes of the network.</a:t>
            </a:r>
          </a:p>
        </p:txBody>
      </p:sp>
      <p:sp>
        <p:nvSpPr>
          <p:cNvPr id="4" name="Slide Number Placeholder 3"/>
          <p:cNvSpPr>
            <a:spLocks noGrp="1"/>
          </p:cNvSpPr>
          <p:nvPr>
            <p:ph type="sldNum" sz="quarter" idx="10"/>
          </p:nvPr>
        </p:nvSpPr>
        <p:spPr/>
        <p:txBody>
          <a:bodyPr/>
          <a:lstStyle/>
          <a:p>
            <a:fld id="{D81990A0-AC65-4980-BF02-6ACC1434AAED}" type="slidenum">
              <a:rPr lang="en-US" smtClean="0"/>
              <a:t>14</a:t>
            </a:fld>
            <a:endParaRPr lang="en-US"/>
          </a:p>
        </p:txBody>
      </p:sp>
    </p:spTree>
    <p:extLst>
      <p:ext uri="{BB962C8B-B14F-4D97-AF65-F5344CB8AC3E}">
        <p14:creationId xmlns:p14="http://schemas.microsoft.com/office/powerpoint/2010/main" val="4229327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the perspective of joining a network - suppose that your device who wants to come into the network is embodied by this purple circle, neither red nor blue yet because it hasn’t actually joined the network and it doesn’t have a node type yet. </a:t>
            </a:r>
          </a:p>
          <a:p>
            <a:endParaRPr lang="en-US" baseline="0" dirty="0"/>
          </a:p>
          <a:p>
            <a:r>
              <a:rPr lang="en-US" baseline="0" dirty="0"/>
              <a:t>First of all the device has to scan across the channels, to decide what networks are available. Then it has to solicit router and coordinator nodes to determine what networks are there, and which are available devices through which it can join. This process is called an Active Scan, an IEEE 802.15.4 MAC concept where we send the beacon request which is a single hop broadcast that transcends all the PAN ID boundaries. Every device in every 15.4 network within range can hear this beacon request, and they are supposed to respond with some indication of their network such as PAN ID, extended PAN ID and stack feature set, and a Boolean parameter that says whether or not there’s any joining allowed. This “joining-allowed” property is done on a case-by-case basis for each node. So it may be that there are two nodes in the available network but only one of those nodes is actually allowing new devices to enter. It’s something like having multiple access points into the network where they can be enabled or disabled for accessibility to new devices at will. The other information that’s not displayed in the diagram here is that there is also information from the router or coordinator about its ability to sustain additional end devices. So if you are an end device wanting to join the network, a potential parent might say it could let you into the network if you were a router, but because it can’t support any more end devices, it can’t let you in. This allows the end device to rule out that node as a potential parent.</a:t>
            </a:r>
          </a:p>
          <a:p>
            <a:endParaRPr lang="en-US" baseline="0" dirty="0"/>
          </a:p>
          <a:p>
            <a:r>
              <a:rPr lang="en-US" baseline="0" dirty="0"/>
              <a:t>In this diagram, in action number 1 we see the large arrow soliciting the devices with its beacon request, and the individual network indications are beacons coming back. Whichever beaconing device is heard best becomes the parent node of the joining device. Once this is chosen, the joining device submits an association request to the chosen node from the chosen network. This is action number 2 – the arrow going across to the chosen device. At this point there is no security authentication; it’s simply that if someone submits a join request to a node and it is permitting joining, and it is able to accept a new device, then it should create and send a random address to the joining device, and now the new device is successfully associated into the network. This is shown in action number 3. This process of association is really a very simple one-to-one device process and doesn’t involve contact with other nodes. After the association takes place there is a security authentication step with the trust center device to complete the story, however we will not go into that. </a:t>
            </a: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15</a:t>
            </a:fld>
            <a:endParaRPr lang="en-US"/>
          </a:p>
        </p:txBody>
      </p:sp>
    </p:spTree>
    <p:extLst>
      <p:ext uri="{BB962C8B-B14F-4D97-AF65-F5344CB8AC3E}">
        <p14:creationId xmlns:p14="http://schemas.microsoft.com/office/powerpoint/2010/main" val="3795783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log of the Network Analyzer to help illustrate the joining process. If you are not already familiar with this tool, we recommend that you take the time to learn about Network Analyzer.</a:t>
            </a:r>
          </a:p>
          <a:p>
            <a:endParaRPr lang="en-US" dirty="0"/>
          </a:p>
          <a:p>
            <a:r>
              <a:rPr lang="en-US" dirty="0"/>
              <a:t>On the top, you see a visual representation of the network, and the arrows showing the transaction between the nodes. The “Transactions View” shows all the transactions between nodes, the “Event View” showing all the messages separately, this is a bit overwhelming because the message of a transaction can be scattered over time. The “Events detail” view is showing the different fields inside the selected message in the “Events View”. More information about the Network Analyzer will be handled in the “Studio: Key Concepts Network Analyzer” presentation. </a:t>
            </a:r>
          </a:p>
          <a:p>
            <a:endParaRPr lang="en-US" dirty="0"/>
          </a:p>
          <a:p>
            <a:r>
              <a:rPr lang="en-US" dirty="0"/>
              <a:t>The joining device sends an association message to the coordinator of the network, this the green message in the log. After this the coordinator will share the network key, so the device can encrypt and decrypt the messages. After this is done the joining device is announcing itself in the network, this way the whole network knows what kind of device the just joined device is. The details of the device announcement can be seen in the “Event Detail pane” on the right. Here we see in the top red box the PAN id of the network, also here is the short Id of the joined device visible. The following 2 red boxes are more device describing, from these boxed you can determine the device type, coordinator, router, end device or a sleepy end device. Routers and Coordinators are full function devices, while an end device or a sleepy end device is reduced function devices. For a sleepy end device, the receiver will sleep when the device is in an idle state, while the other devices will always listen to the channel. </a:t>
            </a:r>
          </a:p>
          <a:p>
            <a:endParaRPr lang="en-US" dirty="0"/>
          </a:p>
          <a:p>
            <a:r>
              <a:rPr lang="en-US" dirty="0"/>
              <a:t>After Device Announce, the device then requests a link key update. For further information and more details on link key update, we recommend the “Network Concept: Zigbee Security” and “Zigbee App Layer: Zigbee 3.0 Security Considerations”</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16</a:t>
            </a:fld>
            <a:endParaRPr lang="en-US"/>
          </a:p>
        </p:txBody>
      </p:sp>
    </p:spTree>
    <p:extLst>
      <p:ext uri="{BB962C8B-B14F-4D97-AF65-F5344CB8AC3E}">
        <p14:creationId xmlns:p14="http://schemas.microsoft.com/office/powerpoint/2010/main" val="1002933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Rejoining is a way for a node to reconnect to a network of which it was previously part. Rejoining is necessary in three different circumstances: </a:t>
            </a:r>
          </a:p>
          <a:p>
            <a:pPr marL="228600" indent="-228600">
              <a:buAutoNum type="arabicPeriod"/>
            </a:pPr>
            <a:r>
              <a:rPr lang="en-US" dirty="0"/>
              <a:t>Sleepy devices that may no longer be able to communicate with their parent. </a:t>
            </a:r>
          </a:p>
          <a:p>
            <a:pPr marL="228600" indent="-228600">
              <a:buAutoNum type="arabicPeriod"/>
            </a:pPr>
            <a:r>
              <a:rPr lang="en-US" dirty="0"/>
              <a:t>Devices that have missed the network key update and need an updated copy of the network key. </a:t>
            </a:r>
          </a:p>
          <a:p>
            <a:pPr marL="228600" indent="-228600">
              <a:buAutoNum type="arabicPeriod"/>
            </a:pPr>
            <a:r>
              <a:rPr lang="en-US" dirty="0"/>
              <a:t>Devices that have missed a PAN ID update and need to discover the network’s new PAN ID. </a:t>
            </a:r>
          </a:p>
          <a:p>
            <a:pPr marL="228600" indent="-228600">
              <a:buAutoNum type="arabicPeriod"/>
            </a:pPr>
            <a:endParaRPr lang="en-US" dirty="0"/>
          </a:p>
          <a:p>
            <a:pPr marL="0" indent="0">
              <a:buNone/>
            </a:pPr>
            <a:r>
              <a:rPr lang="en-US" dirty="0"/>
              <a:t>When a device tries to rejoin, it may or may not have the current network key. Without the correct network key, the device's request to rejoin is silently ignored by nearby routers. Therefore, a device has two choices when rejoining: a secured rejoin or a trust center rejoin. If the rejoining device has the correct network key it will do a secure rejoin to a neighboring router. A router/coordinator device will always provisionally accept a NWK layer Rejoin command with the active network key. If the network key is invalid the rejoining device is will request a new network key from the trust center, this is called a Trust center rejoin. Note that neither of these rejoins cases requires the MAC Permit Association otherwise the procedure it the same as the Association procedure.</a:t>
            </a:r>
          </a:p>
          <a:p>
            <a:pPr marL="0" indent="0">
              <a:buNone/>
            </a:pPr>
            <a:endParaRPr lang="en-US" dirty="0"/>
          </a:p>
          <a:p>
            <a:pPr marL="0" indent="0">
              <a:buNone/>
            </a:pPr>
            <a:r>
              <a:rPr lang="en-US" dirty="0"/>
              <a:t>Let’s look at the bottom picture, this is part of a log from the Network Analyzer, where a device is sending a rejoin request to the coordinator. The coordinator is granting the device access to the network with a network response command. The message after this is a device announcement, this is used to notify that the device is on the network. </a:t>
            </a:r>
          </a:p>
          <a:p>
            <a:pPr marL="0" indent="0">
              <a:buNone/>
            </a:pPr>
            <a:endParaRPr lang="en-US" dirty="0"/>
          </a:p>
          <a:p>
            <a:r>
              <a:rPr lang="en-US" dirty="0"/>
              <a:t>For more detailed explanation we recommend the “Network concept: Zigbee Security” and “App layer: Zigbee 3.0 Security Considerations”</a:t>
            </a:r>
          </a:p>
          <a:p>
            <a:pPr marL="0" indent="0">
              <a:buNone/>
            </a:pPr>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17</a:t>
            </a:fld>
            <a:endParaRPr lang="en-US"/>
          </a:p>
        </p:txBody>
      </p:sp>
    </p:spTree>
    <p:extLst>
      <p:ext uri="{BB962C8B-B14F-4D97-AF65-F5344CB8AC3E}">
        <p14:creationId xmlns:p14="http://schemas.microsoft.com/office/powerpoint/2010/main" val="1603737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talked about forming, joining and rejoining a network, let’s now start talking about leaving the network. There are multiple ways to request a device to leave the network. You have the ZDO leave command which can be indirect or direct. With the indirect way we request the parent of the end device to handle the leave of the end device. This can be useful with end devices. The direct way of a leave request will address the leave request to the device directly. This can be used for routers and end devices. (Note that messages for a sleepy end device may time out before they are delivered.)</a:t>
            </a:r>
          </a:p>
          <a:p>
            <a:endParaRPr lang="en-US" dirty="0"/>
          </a:p>
          <a:p>
            <a:r>
              <a:rPr lang="en-US" dirty="0"/>
              <a:t>APS Remove Device is another way to request a device to leave on the APS layer, this gives you the opportunity to encrypt the message.</a:t>
            </a:r>
          </a:p>
          <a:p>
            <a:endParaRPr lang="en-US" dirty="0"/>
          </a:p>
          <a:p>
            <a:r>
              <a:rPr lang="en-US" dirty="0"/>
              <a:t>If a device is receiving a leave request and then leaves, it sends a leave announcement to notify the rest of the network. This gives the opportunity to the rest of the network to take adequate actions, such as updating their routing tables. </a:t>
            </a:r>
          </a:p>
          <a:p>
            <a:endParaRPr lang="en-US" dirty="0"/>
          </a:p>
          <a:p>
            <a:r>
              <a:rPr lang="en-US" dirty="0"/>
              <a:t>The leave announcement can also be sent to the network as a result of device voluntarily leaving the network; here you can think of it as a graceful power down. </a:t>
            </a:r>
          </a:p>
          <a:p>
            <a:endParaRPr lang="en-US" dirty="0"/>
          </a:p>
          <a:p>
            <a:r>
              <a:rPr lang="en-US" dirty="0"/>
              <a:t>On the right side of the slide, there are some example use cases of leaving a network.</a:t>
            </a:r>
          </a:p>
          <a:p>
            <a:endParaRPr lang="en-US" dirty="0"/>
          </a:p>
          <a:p>
            <a:r>
              <a:rPr lang="en-US" dirty="0"/>
              <a:t>The first one is a coordinator that requests a device to leave the network, this is used for example when the joining process is not successfully completed.</a:t>
            </a:r>
          </a:p>
          <a:p>
            <a:endParaRPr lang="en-US" dirty="0"/>
          </a:p>
          <a:p>
            <a:r>
              <a:rPr lang="en-US" dirty="0"/>
              <a:t>The second use case is a device that is voluntarily leaving the network. There the device is only sending the leave announcement. </a:t>
            </a:r>
          </a:p>
          <a:p>
            <a:endParaRPr lang="en-US" dirty="0"/>
          </a:p>
          <a:p>
            <a:r>
              <a:rPr lang="en-US" dirty="0"/>
              <a:t>The third one is a router that is requesting an end device to join another router; this can be a result of a router leaving the network and allowing its end device children to remain in the network. </a:t>
            </a:r>
          </a:p>
          <a:p>
            <a:endParaRPr lang="en-US" dirty="0"/>
          </a:p>
          <a:p>
            <a:r>
              <a:rPr lang="en-US" dirty="0"/>
              <a:t>The last one is a coordinator that is asking a router to leave the network, as well as its end device children. The router will first request the children to leave the network, and after that leave the network itself. </a:t>
            </a:r>
          </a:p>
          <a:p>
            <a:endParaRPr lang="en-US" dirty="0"/>
          </a:p>
          <a:p>
            <a:r>
              <a:rPr lang="en-US" dirty="0"/>
              <a:t>For some extra information and pros and cons for the different types of Leave commands, see this KBA:</a:t>
            </a:r>
          </a:p>
          <a:p>
            <a:r>
              <a:rPr lang="en-US" dirty="0"/>
              <a:t>https://www.silabs.com/community/wireless/zigbee-and-thread/knowledge-base.entry.html/2016/07/14/ways_to_tell_zigbee-kfzE</a:t>
            </a:r>
          </a:p>
        </p:txBody>
      </p:sp>
      <p:sp>
        <p:nvSpPr>
          <p:cNvPr id="4" name="Slide Number Placeholder 3"/>
          <p:cNvSpPr>
            <a:spLocks noGrp="1"/>
          </p:cNvSpPr>
          <p:nvPr>
            <p:ph type="sldNum" sz="quarter" idx="10"/>
          </p:nvPr>
        </p:nvSpPr>
        <p:spPr/>
        <p:txBody>
          <a:bodyPr/>
          <a:lstStyle/>
          <a:p>
            <a:fld id="{D81990A0-AC65-4980-BF02-6ACC1434AAED}" type="slidenum">
              <a:rPr lang="en-US" smtClean="0"/>
              <a:t>18</a:t>
            </a:fld>
            <a:endParaRPr lang="en-US"/>
          </a:p>
        </p:txBody>
      </p:sp>
    </p:spTree>
    <p:extLst>
      <p:ext uri="{BB962C8B-B14F-4D97-AF65-F5344CB8AC3E}">
        <p14:creationId xmlns:p14="http://schemas.microsoft.com/office/powerpoint/2010/main" val="363953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a network leave looks like in the Network Analyzer. At the top of the screen you see the transactions where a device is asked to leave and then rejoin the network. First, device 0x0001 is requesting device 0x0002 to leave the network. In the lower part of the screen you can see event details on the left side. In the leave request, the Rejoin bit is set to True while the Remove Children bit isn’t set.  This message is processed by device 0x0002 which sends a network leave announcement, the event details of which is shown on the right side. In this message we see that the Leave Rejoin bit is set, and other rejoin options are cleared. The “Leave is Request” is set when the device is leaving the network by a request; when it’s cleared the leave is initiated by the device itself. The Remove Children option bit is set when the children of the device are also removed, and cleared when this is not the case.  </a:t>
            </a:r>
          </a:p>
          <a:p>
            <a:endParaRPr lang="en-US" dirty="0"/>
          </a:p>
          <a:p>
            <a:r>
              <a:rPr lang="en-US" dirty="0"/>
              <a:t>This completes the leave cycle, but the rejoin bit is set in this example so the device is rejoining the network again. This can be seen in the log, by the Rejoin Request and the Device Announcement message later.</a:t>
            </a:r>
          </a:p>
        </p:txBody>
      </p:sp>
      <p:sp>
        <p:nvSpPr>
          <p:cNvPr id="4" name="Slide Number Placeholder 3"/>
          <p:cNvSpPr>
            <a:spLocks noGrp="1"/>
          </p:cNvSpPr>
          <p:nvPr>
            <p:ph type="sldNum" sz="quarter" idx="5"/>
          </p:nvPr>
        </p:nvSpPr>
        <p:spPr/>
        <p:txBody>
          <a:bodyPr/>
          <a:lstStyle/>
          <a:p>
            <a:fld id="{5D787E92-135F-034D-9DC8-7FF1198D5B11}" type="slidenum">
              <a:rPr lang="en-US" smtClean="0"/>
              <a:t>19</a:t>
            </a:fld>
            <a:endParaRPr lang="en-US"/>
          </a:p>
        </p:txBody>
      </p:sp>
    </p:spTree>
    <p:extLst>
      <p:ext uri="{BB962C8B-B14F-4D97-AF65-F5344CB8AC3E}">
        <p14:creationId xmlns:p14="http://schemas.microsoft.com/office/powerpoint/2010/main" val="254694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20</a:t>
            </a:fld>
            <a:endParaRPr lang="en-US"/>
          </a:p>
        </p:txBody>
      </p:sp>
    </p:spTree>
    <p:extLst>
      <p:ext uri="{BB962C8B-B14F-4D97-AF65-F5344CB8AC3E}">
        <p14:creationId xmlns:p14="http://schemas.microsoft.com/office/powerpoint/2010/main" val="3375128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006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22</a:t>
            </a:fld>
            <a:endParaRPr lang="en-US"/>
          </a:p>
        </p:txBody>
      </p:sp>
    </p:spTree>
    <p:extLst>
      <p:ext uri="{BB962C8B-B14F-4D97-AF65-F5344CB8AC3E}">
        <p14:creationId xmlns:p14="http://schemas.microsoft.com/office/powerpoint/2010/main" val="1391955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23</a:t>
            </a:fld>
            <a:endParaRPr lang="en-US"/>
          </a:p>
        </p:txBody>
      </p:sp>
    </p:spTree>
    <p:extLst>
      <p:ext uri="{BB962C8B-B14F-4D97-AF65-F5344CB8AC3E}">
        <p14:creationId xmlns:p14="http://schemas.microsoft.com/office/powerpoint/2010/main" val="508084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24</a:t>
            </a:fld>
            <a:endParaRPr lang="en-US"/>
          </a:p>
        </p:txBody>
      </p:sp>
    </p:spTree>
    <p:extLst>
      <p:ext uri="{BB962C8B-B14F-4D97-AF65-F5344CB8AC3E}">
        <p14:creationId xmlns:p14="http://schemas.microsoft.com/office/powerpoint/2010/main" val="3582208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25</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r>
              <a:rPr lang="en-US" dirty="0"/>
              <a:t>Embedded mesh networks make radio systems more reliable by allowing radios to relay messages for other radios. For example, if a node cannot send a message directly to another node, the embedded mesh network relays the message through one or more intermediary nodes. Zigbee is an IEEE 802.15.4-based specification for such a network.</a:t>
            </a:r>
          </a:p>
          <a:p>
            <a:endParaRPr lang="en-US" dirty="0"/>
          </a:p>
          <a:p>
            <a:r>
              <a:rPr lang="en-US" dirty="0"/>
              <a:t>A star network, similar to what you would encounter in </a:t>
            </a:r>
            <a:r>
              <a:rPr lang="en-US" b="1" dirty="0"/>
              <a:t>an 802.11 or </a:t>
            </a:r>
            <a:r>
              <a:rPr lang="en-US" b="1" dirty="0" err="1"/>
              <a:t>WiFi</a:t>
            </a:r>
            <a:r>
              <a:rPr lang="en-US" b="1" dirty="0"/>
              <a:t> </a:t>
            </a:r>
            <a:r>
              <a:rPr lang="en-US" dirty="0"/>
              <a:t>or Bluetooth network, </a:t>
            </a:r>
            <a:r>
              <a:rPr lang="en-US" b="1" dirty="0"/>
              <a:t>funnels all traffic through a central point</a:t>
            </a:r>
            <a:r>
              <a:rPr lang="en-US" dirty="0"/>
              <a:t>. Like an access point. While this makes for a very </a:t>
            </a:r>
            <a:r>
              <a:rPr lang="en-US" b="1" dirty="0"/>
              <a:t>simple routing implementation </a:t>
            </a:r>
            <a:r>
              <a:rPr lang="en-US" dirty="0"/>
              <a:t>with low overhead, it makes the central node a </a:t>
            </a:r>
            <a:r>
              <a:rPr lang="en-US" b="1" dirty="0"/>
              <a:t>bottleneck</a:t>
            </a:r>
            <a:r>
              <a:rPr lang="en-US" dirty="0"/>
              <a:t> for traffic, an essential point of failure for the reliability and messaging in the network. Devices are limited in the ability to communicate as they must talk through the central device even when the source and the destination devices may be right next to each other physically.</a:t>
            </a:r>
          </a:p>
          <a:p>
            <a:endParaRPr lang="en-US" dirty="0"/>
          </a:p>
          <a:p>
            <a:r>
              <a:rPr lang="en-US" dirty="0"/>
              <a:t>By contrast, notice how in the mesh network diagram, each point in the network becomes a relay point for the connection outward to the rest of the network. And </a:t>
            </a:r>
            <a:r>
              <a:rPr lang="en-US" b="1" dirty="0"/>
              <a:t>one device has potentially several paths to its neighbors</a:t>
            </a:r>
            <a:r>
              <a:rPr lang="en-US" dirty="0"/>
              <a:t>. In this kind of ideal mesh network scenario, no one has to be a central point of failure because each node has a </a:t>
            </a:r>
            <a:r>
              <a:rPr lang="en-US" b="1" dirty="0"/>
              <a:t>redundant selection of links they can rely on to get the message through the network to its destination</a:t>
            </a:r>
            <a:r>
              <a:rPr lang="en-US" dirty="0"/>
              <a:t>. </a:t>
            </a:r>
          </a:p>
          <a:p>
            <a:endParaRPr lang="en-US" dirty="0"/>
          </a:p>
          <a:p>
            <a:r>
              <a:rPr lang="en-US" dirty="0"/>
              <a:t>Maximizing their effectiveness in reducing the need for unnecessary devices. By leveraging a mesh network topology, Zigbee networks maximize effective communication range</a:t>
            </a:r>
            <a:r>
              <a:rPr lang="en-US" b="1" dirty="0"/>
              <a:t>. They reduce the cost of a total solution by not requiring specialized repeaters or central access points and improve the reliability and robustness of the communications.</a:t>
            </a:r>
          </a:p>
          <a:p>
            <a:endParaRPr lang="en-US" dirty="0"/>
          </a:p>
        </p:txBody>
      </p:sp>
      <p:sp>
        <p:nvSpPr>
          <p:cNvPr id="4" name="Slide Number Placeholder 3"/>
          <p:cNvSpPr>
            <a:spLocks noGrp="1"/>
          </p:cNvSpPr>
          <p:nvPr>
            <p:ph type="sldNum" sz="quarter" idx="10"/>
          </p:nvPr>
        </p:nvSpPr>
        <p:spPr/>
        <p:txBody>
          <a:bodyPr/>
          <a:lstStyle/>
          <a:p>
            <a:fld id="{0957E6FD-771F-B742-869F-B9E53C994BCB}" type="slidenum">
              <a:rPr lang="en-US" smtClean="0"/>
              <a:t>3</a:t>
            </a:fld>
            <a:endParaRPr lang="en-US"/>
          </a:p>
        </p:txBody>
      </p:sp>
    </p:spTree>
    <p:extLst>
      <p:ext uri="{BB962C8B-B14F-4D97-AF65-F5344CB8AC3E}">
        <p14:creationId xmlns:p14="http://schemas.microsoft.com/office/powerpoint/2010/main" val="24419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Next lets have a more direct comparison among mesh networks, star networks as well as a tree topology. </a:t>
            </a:r>
          </a:p>
          <a:p>
            <a:pPr defTabSz="948507">
              <a:defRPr/>
            </a:pPr>
            <a:endParaRPr lang="en-US" dirty="0"/>
          </a:p>
          <a:p>
            <a:pPr defTabSz="948507">
              <a:defRPr/>
            </a:pPr>
            <a:r>
              <a:rPr lang="en-US" dirty="0"/>
              <a:t>Each diagram illustrates how the various nodes of a PAN, a PAN coordinator, a router capable or full function device (FFD) and a few non-routing or reduced function devices (RFD) connect to one another in the given topology. Notice how in the mesh topology, all FFD's have the ability to route to those others within range. Whereas in both the star and tree topologies the nodes opportunities for routing are </a:t>
            </a:r>
            <a:r>
              <a:rPr lang="en-US" sz="1200" b="1" dirty="0"/>
              <a:t>limited by how the network was constructed originally</a:t>
            </a:r>
            <a:r>
              <a:rPr lang="en-US" dirty="0"/>
              <a:t>. In star networks all nodes are obligated to route via the PAN coordinator. In the tree network all nodes must route along the tree links created at the network setup time. In all three cases the PAN coordinator is responsible for initiating the network but only in the mesh topology the </a:t>
            </a:r>
            <a:r>
              <a:rPr lang="en-US" b="1" dirty="0"/>
              <a:t>PAN coordinator is not necessarily instrumental to the routing of traffic across the network</a:t>
            </a:r>
            <a:r>
              <a:rPr lang="en-US" dirty="0"/>
              <a:t>. If the coordinator is removed or temporarily inaccessible, we can see there are a variety of other paths that messages could take to get around the coordinator to reach the destination. This kind of </a:t>
            </a:r>
            <a:r>
              <a:rPr lang="en-US" b="1" dirty="0"/>
              <a:t>redundancy in decentralization makes for a much more scalable network architecture with long-term reliability and adaptability</a:t>
            </a:r>
            <a:r>
              <a:rPr lang="en-US" dirty="0"/>
              <a:t>. </a:t>
            </a:r>
          </a:p>
          <a:p>
            <a:pPr defTabSz="948507">
              <a:defRPr/>
            </a:pPr>
            <a:endParaRPr lang="en-US" dirty="0"/>
          </a:p>
          <a:p>
            <a:pPr defTabSz="948507">
              <a:defRPr/>
            </a:pPr>
            <a:r>
              <a:rPr lang="en-US" dirty="0"/>
              <a:t>Note that the latest Zigbee specification no longer uses the Tree topology. It is mentioned here only for the topology concept but we will not refer to it again for the rest of the training module. A modern Zigbee network is considered a mesh network, unless it has only one FFD and a number of RFD, in which case it is a star network. </a:t>
            </a:r>
          </a:p>
          <a:p>
            <a:pPr defTabSz="948507">
              <a:defRPr/>
            </a:pPr>
            <a:endParaRPr lang="en-US" dirty="0"/>
          </a:p>
          <a:p>
            <a:pPr defTabSz="948507">
              <a:defRPr/>
            </a:pPr>
            <a:r>
              <a:rPr lang="en-US" dirty="0"/>
              <a:t>The multi-hop mesh networking capability distinguishes Zigbee networks from other non-mesh wireless topologies.</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4</a:t>
            </a:fld>
            <a:endParaRPr lang="en-US"/>
          </a:p>
        </p:txBody>
      </p:sp>
    </p:spTree>
    <p:extLst>
      <p:ext uri="{BB962C8B-B14F-4D97-AF65-F5344CB8AC3E}">
        <p14:creationId xmlns:p14="http://schemas.microsoft.com/office/powerpoint/2010/main" val="264697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298193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Physical layer handles the transmission and reception of raw bits of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PHY layer uses binary phase shift keying (BPSK) in the 868/915 MHz bands and offset quadrature phase shift keying (O-QPSK) at 2.4 GHz. The information is coded onto the carrier with direct sequence spread spectrum (DSSS), an inherently robust method of improving multipath performance and receiver sensitivity through signal processing gain. Note that 2.4 GHz is the most commonly used frequency band for Zigbee communication worldwide. The only official sub GHz support is for UK smart energy. </a:t>
            </a:r>
          </a:p>
          <a:p>
            <a:endParaRPr lang="en-US" b="1" dirty="0"/>
          </a:p>
          <a:p>
            <a:r>
              <a:rPr lang="en-US" b="1" dirty="0"/>
              <a:t>Output power: </a:t>
            </a:r>
          </a:p>
          <a:p>
            <a:r>
              <a:rPr lang="en-US" dirty="0"/>
              <a:t>802.15.4 is designed for low power, low data rate networks with a low-cost objective in mind. These are generally referred to as PANs or Personal Area Networks. The idea here is that these would be low to moderate radio range application designs. But amplification is also possible. It is possible to get up to roughly +20 dBm output power in most countries. In Europe it is regulated a little bit lower to around +10 dBm. But, that's enough to get you anywhere from about one to three kilometers, depending on what your link budget is and what kind of amplification you have and/or what kind of antenna you have. </a:t>
            </a:r>
          </a:p>
          <a:p>
            <a:endParaRPr lang="en-US" dirty="0"/>
          </a:p>
          <a:p>
            <a:r>
              <a:rPr lang="en-US" b="1" dirty="0"/>
              <a:t>Data rate:</a:t>
            </a:r>
          </a:p>
          <a:p>
            <a:r>
              <a:rPr lang="en-US" dirty="0"/>
              <a:t>The raw bit rate is 250 kilobits per second using the 2.4 GHz direct sequence spread spectrum </a:t>
            </a:r>
            <a:r>
              <a:rPr lang="en-US" dirty="0" err="1"/>
              <a:t>Phy</a:t>
            </a:r>
            <a:r>
              <a:rPr lang="en-US" dirty="0"/>
              <a:t> or DSSS. In the real world you are going to see about a quarter or fifth of that. The expected throughout is comparable to a 56k baud modem. Around 52700 kilobits per second on a single hop link. Once you put in multi-hop effects, things will take a little bit longer to propagate. </a:t>
            </a:r>
          </a:p>
          <a:p>
            <a:endParaRPr lang="en-US" dirty="0"/>
          </a:p>
          <a:p>
            <a:r>
              <a:rPr lang="en-US" b="1" dirty="0"/>
              <a:t>Open field range</a:t>
            </a:r>
          </a:p>
          <a:p>
            <a:r>
              <a:rPr lang="en-US" dirty="0"/>
              <a:t>With 2.4 GHz PHY, the ranges we mentioned could be roughly two kilometers with line of sight. This is with a fair amount of amplification and still within legal limits in most areas. And because of all the channels, you have robust communications such that you can avoid interference by making sure to pick channels that are not terribly noisy. Now if you do pick a channel and it becomes noisy, ZigBee has a high level response with what they call "frequency agility." So that some network manager can move the network to a different channel. The other advantage to the 2.4 GHz spectrum is that it's available globally which means you have a wide range install base for your product.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6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moving on to the MAC layer now.</a:t>
            </a:r>
          </a:p>
          <a:p>
            <a:endParaRPr lang="en-US" dirty="0"/>
          </a:p>
          <a:p>
            <a:r>
              <a:rPr lang="en-US" dirty="0"/>
              <a:t>The main function of the MAC layer is to ensure reliable one-hop message delivery by verifying the checksum and sending one-hop acknowledgements. </a:t>
            </a:r>
            <a:r>
              <a:rPr lang="en-US" sz="1200" b="0" i="0" kern="1200" dirty="0">
                <a:solidFill>
                  <a:schemeClr val="tx1"/>
                </a:solidFill>
                <a:effectLst/>
                <a:latin typeface="+mn-lt"/>
                <a:ea typeface="+mn-ea"/>
                <a:cs typeface="+mn-cs"/>
              </a:rPr>
              <a:t>The MAC PDU is shown in the picture. Here are some more details on these functions.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CSMA CA</a:t>
            </a:r>
          </a:p>
          <a:p>
            <a:r>
              <a:rPr lang="en-US" sz="1200" b="0" i="0" u="none" strike="noStrike" kern="1200" baseline="0" dirty="0">
                <a:solidFill>
                  <a:schemeClr val="tx1"/>
                </a:solidFill>
                <a:latin typeface="+mn-lt"/>
                <a:ea typeface="+mn-ea"/>
                <a:cs typeface="+mn-cs"/>
              </a:rPr>
              <a:t>802.15.4 allows for multiple networks to be on the same channel. Therefore there needs to be some way to avoid having packets from different networks collide over the air and cause errors in communication. </a:t>
            </a:r>
            <a:r>
              <a:rPr lang="en-US" sz="1200" b="0" i="0" kern="1200" dirty="0">
                <a:solidFill>
                  <a:schemeClr val="tx1"/>
                </a:solidFill>
                <a:effectLst/>
                <a:latin typeface="+mn-lt"/>
                <a:ea typeface="+mn-ea"/>
                <a:cs typeface="+mn-cs"/>
              </a:rPr>
              <a:t>MAC sub-layer controls access to the radio using CSMA-CA (Carrier sense multiple access with Collision avoidance). Collision avoidance is done by CCA (Clear Channel Assessment). Before transmitting, every node shall check to see if the airwaves are clear (RSSI below CCA threshold). If they are, the node shall go ahead and transmit after a small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If the CCA does not pass, then the node shall wait a number of back off periods before trying the process again.  The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allows multiple nodes to stagger transmissions so at some point they can find clear air to transmit. Although the bit rate is low, since packets are small (128 bytes), each node completes its transmission successfully even if the channel is fairly busy.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Acknowledgements:</a:t>
            </a:r>
          </a:p>
          <a:p>
            <a:r>
              <a:rPr lang="en-US" dirty="0"/>
              <a:t>MAC layer also provides a method for nodes to know that 1 hop unicast transmission have been successfully received by way of acknowledgements and that the integrity of the transmitted message has been preserved by verifying a CRC. </a:t>
            </a:r>
          </a:p>
          <a:p>
            <a:endParaRPr lang="en-US" dirty="0"/>
          </a:p>
          <a:p>
            <a:r>
              <a:rPr lang="en-US" dirty="0"/>
              <a:t>Multi hop transmissions shall be acknowledged on every hop. After the node performs the CCA check and transmits the message, it waits for a MAC acknowledgment. If it does not receive one, the node shall attempt to resend the message multiple times until it eventually succeeds, or the maximum retries have been exhausted. The Silabs Ember </a:t>
            </a:r>
            <a:r>
              <a:rPr lang="en-US" dirty="0" err="1"/>
              <a:t>ZNet</a:t>
            </a:r>
            <a:r>
              <a:rPr lang="en-US" dirty="0"/>
              <a:t> stack provides additional mac retries providing earlier corrective action for a failed message transmission instead of waiting until an end-end retry to kick in, which could take several seconds.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70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8</a:t>
            </a:fld>
            <a:endParaRPr lang="en-US"/>
          </a:p>
        </p:txBody>
      </p:sp>
    </p:spTree>
    <p:extLst>
      <p:ext uri="{BB962C8B-B14F-4D97-AF65-F5344CB8AC3E}">
        <p14:creationId xmlns:p14="http://schemas.microsoft.com/office/powerpoint/2010/main" val="215585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we can talk about some Zigbee concepts.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Let’s start with node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ZigBee has three types of basic node types.</a:t>
            </a:r>
            <a:r>
              <a:rPr lang="en-US" baseline="0" dirty="0"/>
              <a:t> They are: the ZigBee coordinator or the ZC, the ZigBee router which we abbreviate as ZR, and the ZigBee end device - the ZED. The differences among these types of nodes or devices mainly come down to how they interact with other nodes in the network.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we have the ZigBee coordinator. The coordinator is the most important part of the Centralized Zigbee Network. Only one coordinator is allowed per Network. It is the node that form the network. The </a:t>
            </a:r>
            <a:r>
              <a:rPr lang="en-US" baseline="0" dirty="0" err="1"/>
              <a:t>shortID</a:t>
            </a:r>
            <a:r>
              <a:rPr lang="en-US" baseline="0" dirty="0"/>
              <a:t> of the coordinator is always 0x0000.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latin typeface="+mn-lt"/>
                <a:ea typeface="+mn-ea"/>
                <a:cs typeface="+mn-cs"/>
              </a:rPr>
              <a:t>Senondly</a:t>
            </a:r>
            <a:r>
              <a:rPr lang="en-US" sz="1200" b="0" i="0" u="none" strike="noStrike" kern="1200" baseline="0" dirty="0">
                <a:solidFill>
                  <a:schemeClr val="tx1"/>
                </a:solidFill>
                <a:latin typeface="+mn-lt"/>
                <a:ea typeface="+mn-ea"/>
                <a:cs typeface="+mn-cs"/>
              </a:rPr>
              <a:t> we have Routers, they can relay messages from other nodes. It can not fall asleep. Usually it’s powered by a main supply. These devices should be planned to be powered as long as we want the network to function.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End devices are devices that don’t participate in any routing. The only concept of routing that they have is to send things to their parent or get things from their parent. When I say parent I mean there is some router node, potentially the coordinator, that is responsible for that end device, so it bears the responsibility of forwarding messages out and proxying messages in for that end device. An end device relies on its parent for communication to the network. If that communication is lost, the end device then has to go out and find a new parent, and re-attach itself to the network through this new parent.</a:t>
            </a:r>
          </a:p>
        </p:txBody>
      </p:sp>
      <p:sp>
        <p:nvSpPr>
          <p:cNvPr id="4" name="Slide Number Placeholder 3"/>
          <p:cNvSpPr>
            <a:spLocks noGrp="1"/>
          </p:cNvSpPr>
          <p:nvPr>
            <p:ph type="sldNum" sz="quarter" idx="10"/>
          </p:nvPr>
        </p:nvSpPr>
        <p:spPr/>
        <p:txBody>
          <a:bodyPr/>
          <a:lstStyle/>
          <a:p>
            <a:fld id="{5D787E92-135F-034D-9DC8-7FF1198D5B11}" type="slidenum">
              <a:rPr lang="en-US" smtClean="0"/>
              <a:t>9</a:t>
            </a:fld>
            <a:endParaRPr lang="en-US"/>
          </a:p>
        </p:txBody>
      </p:sp>
    </p:spTree>
    <p:extLst>
      <p:ext uri="{BB962C8B-B14F-4D97-AF65-F5344CB8AC3E}">
        <p14:creationId xmlns:p14="http://schemas.microsoft.com/office/powerpoint/2010/main" val="1647768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silabs.com/support/resources?query=UG103" TargetMode="External"/><Relationship Id="rId5" Type="http://schemas.openxmlformats.org/officeDocument/2006/relationships/hyperlink" Target="http://www.zigbee.org/" TargetMode="External"/><Relationship Id="rId4" Type="http://schemas.openxmlformats.org/officeDocument/2006/relationships/hyperlink" Target="https://standards.ieee.org/standard/802_15_4-2015.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Basic</a:t>
            </a:r>
          </a:p>
        </p:txBody>
      </p:sp>
      <p:sp>
        <p:nvSpPr>
          <p:cNvPr id="3" name="Subtitle 2"/>
          <p:cNvSpPr>
            <a:spLocks noGrp="1"/>
          </p:cNvSpPr>
          <p:nvPr>
            <p:ph type="subTitle" idx="1"/>
          </p:nvPr>
        </p:nvSpPr>
        <p:spPr/>
        <p:txBody>
          <a:bodyPr/>
          <a:lstStyle/>
          <a:p>
            <a:r>
              <a:rPr lang="en-US" dirty="0"/>
              <a:t>2019 </a:t>
            </a:r>
            <a:r>
              <a:rPr lang="en-US" altLang="zh-CN" dirty="0"/>
              <a:t>Jim Lin</a:t>
            </a:r>
            <a:endParaRPr lang="en-US" dirty="0"/>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3F91BF-F79B-4C69-9C96-416CF1B0B618}"/>
              </a:ext>
            </a:extLst>
          </p:cNvPr>
          <p:cNvSpPr>
            <a:spLocks noGrp="1"/>
          </p:cNvSpPr>
          <p:nvPr>
            <p:ph idx="10"/>
          </p:nvPr>
        </p:nvSpPr>
        <p:spPr/>
        <p:txBody>
          <a:bodyPr/>
          <a:lstStyle/>
          <a:p>
            <a:pPr marL="0" indent="0">
              <a:buNone/>
            </a:pPr>
            <a:r>
              <a:rPr lang="en-US" b="1" dirty="0"/>
              <a:t>PAN ID </a:t>
            </a:r>
            <a:r>
              <a:rPr lang="en-US" dirty="0"/>
              <a:t>– Personal Area Network Identifier</a:t>
            </a:r>
          </a:p>
          <a:p>
            <a:r>
              <a:rPr lang="en-US" dirty="0"/>
              <a:t>Identifies the network </a:t>
            </a:r>
          </a:p>
          <a:p>
            <a:r>
              <a:rPr lang="en-US" dirty="0"/>
              <a:t>MAC layer filters messages meant for the network </a:t>
            </a:r>
          </a:p>
          <a:p>
            <a:r>
              <a:rPr lang="en-US" dirty="0"/>
              <a:t>Coordinator picks a random value </a:t>
            </a:r>
          </a:p>
          <a:p>
            <a:r>
              <a:rPr lang="en-US" dirty="0"/>
              <a:t>Should be unique but conflicts can happen</a:t>
            </a:r>
          </a:p>
          <a:p>
            <a:r>
              <a:rPr lang="en-US" dirty="0"/>
              <a:t>Stack resolves conflicts -&gt; </a:t>
            </a:r>
            <a:r>
              <a:rPr lang="en-US" b="1" dirty="0" err="1"/>
              <a:t>xPAN</a:t>
            </a:r>
            <a:r>
              <a:rPr lang="en-US" b="1" dirty="0"/>
              <a:t> ID</a:t>
            </a:r>
          </a:p>
          <a:p>
            <a:endParaRPr lang="hu-HU" dirty="0"/>
          </a:p>
        </p:txBody>
      </p:sp>
      <p:sp>
        <p:nvSpPr>
          <p:cNvPr id="3" name="Title 2">
            <a:extLst>
              <a:ext uri="{FF2B5EF4-FFF2-40B4-BE49-F238E27FC236}">
                <a16:creationId xmlns:a16="http://schemas.microsoft.com/office/drawing/2014/main" id="{11114BE2-C47C-4854-B36C-7D19D3F90E24}"/>
              </a:ext>
            </a:extLst>
          </p:cNvPr>
          <p:cNvSpPr>
            <a:spLocks noGrp="1"/>
          </p:cNvSpPr>
          <p:nvPr>
            <p:ph type="title"/>
          </p:nvPr>
        </p:nvSpPr>
        <p:spPr/>
        <p:txBody>
          <a:bodyPr/>
          <a:lstStyle/>
          <a:p>
            <a:r>
              <a:rPr lang="en-US" dirty="0"/>
              <a:t>Addressing in Zigbee: PAN ID </a:t>
            </a:r>
            <a:endParaRPr lang="hu-HU" dirty="0"/>
          </a:p>
        </p:txBody>
      </p:sp>
      <p:sp>
        <p:nvSpPr>
          <p:cNvPr id="4" name="Slide Number Placeholder 3">
            <a:extLst>
              <a:ext uri="{FF2B5EF4-FFF2-40B4-BE49-F238E27FC236}">
                <a16:creationId xmlns:a16="http://schemas.microsoft.com/office/drawing/2014/main" id="{0D83BA48-3398-4084-B4AD-B89834D1FFB8}"/>
              </a:ext>
            </a:extLst>
          </p:cNvPr>
          <p:cNvSpPr>
            <a:spLocks noGrp="1"/>
          </p:cNvSpPr>
          <p:nvPr>
            <p:ph type="sldNum" sz="quarter" idx="12"/>
          </p:nvPr>
        </p:nvSpPr>
        <p:spPr/>
        <p:txBody>
          <a:bodyPr/>
          <a:lstStyle/>
          <a:p>
            <a:fld id="{29A7BD92-6AE5-CF43-B276-274952F2BFB4}" type="slidenum">
              <a:rPr lang="en-US" smtClean="0"/>
              <a:pPr/>
              <a:t>10</a:t>
            </a:fld>
            <a:endParaRPr lang="en-US"/>
          </a:p>
        </p:txBody>
      </p:sp>
      <p:pic>
        <p:nvPicPr>
          <p:cNvPr id="5" name="Picture 4">
            <a:extLst>
              <a:ext uri="{FF2B5EF4-FFF2-40B4-BE49-F238E27FC236}">
                <a16:creationId xmlns:a16="http://schemas.microsoft.com/office/drawing/2014/main" id="{EAE5BD63-3A01-47FA-8121-66397C073CB5}"/>
              </a:ext>
            </a:extLst>
          </p:cNvPr>
          <p:cNvPicPr>
            <a:picLocks noChangeAspect="1"/>
          </p:cNvPicPr>
          <p:nvPr/>
        </p:nvPicPr>
        <p:blipFill rotWithShape="1">
          <a:blip r:embed="rId3"/>
          <a:srcRect b="42362"/>
          <a:stretch/>
        </p:blipFill>
        <p:spPr>
          <a:xfrm>
            <a:off x="3681634" y="5091431"/>
            <a:ext cx="4816032" cy="1309370"/>
          </a:xfrm>
          <a:prstGeom prst="rect">
            <a:avLst/>
          </a:prstGeom>
        </p:spPr>
      </p:pic>
      <p:pic>
        <p:nvPicPr>
          <p:cNvPr id="6" name="Picture 5">
            <a:extLst>
              <a:ext uri="{FF2B5EF4-FFF2-40B4-BE49-F238E27FC236}">
                <a16:creationId xmlns:a16="http://schemas.microsoft.com/office/drawing/2014/main" id="{292331E9-D84E-4EB9-8719-F0B4CC5ED83C}"/>
              </a:ext>
            </a:extLst>
          </p:cNvPr>
          <p:cNvPicPr>
            <a:picLocks noChangeAspect="1"/>
          </p:cNvPicPr>
          <p:nvPr/>
        </p:nvPicPr>
        <p:blipFill>
          <a:blip r:embed="rId4"/>
          <a:stretch>
            <a:fillRect/>
          </a:stretch>
        </p:blipFill>
        <p:spPr>
          <a:xfrm>
            <a:off x="7508189" y="914399"/>
            <a:ext cx="4066468" cy="5029200"/>
          </a:xfrm>
          <a:prstGeom prst="rect">
            <a:avLst/>
          </a:prstGeom>
        </p:spPr>
      </p:pic>
    </p:spTree>
    <p:extLst>
      <p:ext uri="{BB962C8B-B14F-4D97-AF65-F5344CB8AC3E}">
        <p14:creationId xmlns:p14="http://schemas.microsoft.com/office/powerpoint/2010/main" val="4162892449"/>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CBECEB-1C72-414F-8760-0B59FE3370BD}"/>
              </a:ext>
            </a:extLst>
          </p:cNvPr>
          <p:cNvSpPr>
            <a:spLocks noGrp="1"/>
          </p:cNvSpPr>
          <p:nvPr>
            <p:ph idx="10"/>
          </p:nvPr>
        </p:nvSpPr>
        <p:spPr/>
        <p:txBody>
          <a:bodyPr/>
          <a:lstStyle/>
          <a:p>
            <a:pPr marL="0" indent="0">
              <a:buNone/>
            </a:pPr>
            <a:r>
              <a:rPr lang="en-US" b="1" dirty="0"/>
              <a:t>Extended PAN ID</a:t>
            </a:r>
            <a:endParaRPr lang="en-US" dirty="0"/>
          </a:p>
          <a:p>
            <a:pPr lvl="1"/>
            <a:r>
              <a:rPr lang="en-US" dirty="0"/>
              <a:t>Unique per PAN</a:t>
            </a:r>
          </a:p>
          <a:p>
            <a:pPr lvl="1"/>
            <a:r>
              <a:rPr lang="en-US" dirty="0"/>
              <a:t>64bit ID</a:t>
            </a:r>
          </a:p>
          <a:p>
            <a:pPr lvl="1"/>
            <a:r>
              <a:rPr lang="en-US" dirty="0"/>
              <a:t>known to all nodes in the PAN</a:t>
            </a:r>
          </a:p>
          <a:p>
            <a:r>
              <a:rPr lang="en-US" dirty="0"/>
              <a:t>Randomly generated by Coordinator at time of network formation</a:t>
            </a:r>
          </a:p>
          <a:p>
            <a:r>
              <a:rPr lang="en-US" dirty="0"/>
              <a:t>Only sent over-the-air in response to active scan. </a:t>
            </a:r>
          </a:p>
          <a:p>
            <a:r>
              <a:rPr lang="en-US" dirty="0"/>
              <a:t>Enhances network selection</a:t>
            </a:r>
          </a:p>
          <a:p>
            <a:r>
              <a:rPr lang="en-US" dirty="0"/>
              <a:t>PAN ID changed? Still recognize the network</a:t>
            </a:r>
          </a:p>
          <a:p>
            <a:r>
              <a:rPr lang="en-US" dirty="0"/>
              <a:t>Conflict results in unusable network</a:t>
            </a:r>
          </a:p>
        </p:txBody>
      </p:sp>
      <p:sp>
        <p:nvSpPr>
          <p:cNvPr id="3" name="Title 2">
            <a:extLst>
              <a:ext uri="{FF2B5EF4-FFF2-40B4-BE49-F238E27FC236}">
                <a16:creationId xmlns:a16="http://schemas.microsoft.com/office/drawing/2014/main" id="{0478BBBE-C663-4758-96D8-22798109B309}"/>
              </a:ext>
            </a:extLst>
          </p:cNvPr>
          <p:cNvSpPr>
            <a:spLocks noGrp="1"/>
          </p:cNvSpPr>
          <p:nvPr>
            <p:ph type="title"/>
          </p:nvPr>
        </p:nvSpPr>
        <p:spPr/>
        <p:txBody>
          <a:bodyPr/>
          <a:lstStyle/>
          <a:p>
            <a:r>
              <a:rPr lang="en-US" dirty="0"/>
              <a:t>Addressing in Zigbee: Extended PAN ID </a:t>
            </a:r>
            <a:endParaRPr lang="hu-HU" dirty="0"/>
          </a:p>
        </p:txBody>
      </p:sp>
      <p:sp>
        <p:nvSpPr>
          <p:cNvPr id="4" name="Slide Number Placeholder 3">
            <a:extLst>
              <a:ext uri="{FF2B5EF4-FFF2-40B4-BE49-F238E27FC236}">
                <a16:creationId xmlns:a16="http://schemas.microsoft.com/office/drawing/2014/main" id="{4586491E-3147-424B-A0E1-B87FBC3BA14C}"/>
              </a:ext>
            </a:extLst>
          </p:cNvPr>
          <p:cNvSpPr>
            <a:spLocks noGrp="1"/>
          </p:cNvSpPr>
          <p:nvPr>
            <p:ph type="sldNum" sz="quarter" idx="12"/>
          </p:nvPr>
        </p:nvSpPr>
        <p:spPr/>
        <p:txBody>
          <a:bodyPr/>
          <a:lstStyle/>
          <a:p>
            <a:fld id="{29A7BD92-6AE5-CF43-B276-274952F2BFB4}" type="slidenum">
              <a:rPr lang="en-US" smtClean="0"/>
              <a:pPr/>
              <a:t>11</a:t>
            </a:fld>
            <a:endParaRPr lang="en-US"/>
          </a:p>
        </p:txBody>
      </p:sp>
      <p:pic>
        <p:nvPicPr>
          <p:cNvPr id="5" name="Picture 4">
            <a:extLst>
              <a:ext uri="{FF2B5EF4-FFF2-40B4-BE49-F238E27FC236}">
                <a16:creationId xmlns:a16="http://schemas.microsoft.com/office/drawing/2014/main" id="{0B4735A7-806D-4A16-9D99-3F96310F5A76}"/>
              </a:ext>
            </a:extLst>
          </p:cNvPr>
          <p:cNvPicPr>
            <a:picLocks noChangeAspect="1"/>
          </p:cNvPicPr>
          <p:nvPr/>
        </p:nvPicPr>
        <p:blipFill rotWithShape="1">
          <a:blip r:embed="rId3"/>
          <a:srcRect b="42362"/>
          <a:stretch/>
        </p:blipFill>
        <p:spPr>
          <a:xfrm>
            <a:off x="3687984" y="5091431"/>
            <a:ext cx="4816032" cy="1309370"/>
          </a:xfrm>
          <a:prstGeom prst="rect">
            <a:avLst/>
          </a:prstGeom>
        </p:spPr>
      </p:pic>
      <p:pic>
        <p:nvPicPr>
          <p:cNvPr id="6" name="Picture 5">
            <a:extLst>
              <a:ext uri="{FF2B5EF4-FFF2-40B4-BE49-F238E27FC236}">
                <a16:creationId xmlns:a16="http://schemas.microsoft.com/office/drawing/2014/main" id="{C71C3A9A-9059-478B-9950-704CBF3D5E4D}"/>
              </a:ext>
            </a:extLst>
          </p:cNvPr>
          <p:cNvPicPr>
            <a:picLocks noChangeAspect="1"/>
          </p:cNvPicPr>
          <p:nvPr/>
        </p:nvPicPr>
        <p:blipFill>
          <a:blip r:embed="rId4"/>
          <a:stretch>
            <a:fillRect/>
          </a:stretch>
        </p:blipFill>
        <p:spPr>
          <a:xfrm>
            <a:off x="7912778" y="914399"/>
            <a:ext cx="3822021" cy="5189902"/>
          </a:xfrm>
          <a:prstGeom prst="rect">
            <a:avLst/>
          </a:prstGeom>
        </p:spPr>
      </p:pic>
    </p:spTree>
    <p:extLst>
      <p:ext uri="{BB962C8B-B14F-4D97-AF65-F5344CB8AC3E}">
        <p14:creationId xmlns:p14="http://schemas.microsoft.com/office/powerpoint/2010/main" val="4045906949"/>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4BFC-E0AC-4992-AF26-33801D1A4DDD}"/>
              </a:ext>
            </a:extLst>
          </p:cNvPr>
          <p:cNvSpPr>
            <a:spLocks noGrp="1"/>
          </p:cNvSpPr>
          <p:nvPr>
            <p:ph type="title"/>
          </p:nvPr>
        </p:nvSpPr>
        <p:spPr/>
        <p:txBody>
          <a:bodyPr/>
          <a:lstStyle/>
          <a:p>
            <a:r>
              <a:rPr lang="en-US" dirty="0"/>
              <a:t>Addressing in Zigbee: Node ID </a:t>
            </a:r>
            <a:endParaRPr lang="hu-HU" dirty="0"/>
          </a:p>
        </p:txBody>
      </p:sp>
      <p:sp>
        <p:nvSpPr>
          <p:cNvPr id="3" name="Content Placeholder 2">
            <a:extLst>
              <a:ext uri="{FF2B5EF4-FFF2-40B4-BE49-F238E27FC236}">
                <a16:creationId xmlns:a16="http://schemas.microsoft.com/office/drawing/2014/main" id="{5F9C68E2-D031-4CF2-AB91-1DA248EEFF39}"/>
              </a:ext>
            </a:extLst>
          </p:cNvPr>
          <p:cNvSpPr>
            <a:spLocks noGrp="1"/>
          </p:cNvSpPr>
          <p:nvPr>
            <p:ph sz="quarter" idx="13"/>
          </p:nvPr>
        </p:nvSpPr>
        <p:spPr/>
        <p:txBody>
          <a:bodyPr/>
          <a:lstStyle/>
          <a:p>
            <a:pPr algn="just"/>
            <a:r>
              <a:rPr lang="en-US" dirty="0"/>
              <a:t>Network Address aka. </a:t>
            </a:r>
            <a:r>
              <a:rPr lang="en-US" b="1" dirty="0">
                <a:solidFill>
                  <a:srgbClr val="FF0000"/>
                </a:solidFill>
              </a:rPr>
              <a:t>Short ID/Node ID</a:t>
            </a:r>
          </a:p>
          <a:p>
            <a:pPr algn="just"/>
            <a:r>
              <a:rPr lang="en-US" dirty="0"/>
              <a:t>Randomly chosen during </a:t>
            </a:r>
            <a:r>
              <a:rPr lang="en-US" b="1" dirty="0"/>
              <a:t>runtime</a:t>
            </a:r>
            <a:r>
              <a:rPr lang="en-US" dirty="0"/>
              <a:t>. </a:t>
            </a:r>
          </a:p>
          <a:p>
            <a:pPr algn="just"/>
            <a:r>
              <a:rPr lang="en-US" dirty="0"/>
              <a:t>Can be conflicting </a:t>
            </a:r>
          </a:p>
          <a:p>
            <a:pPr lvl="1" algn="just"/>
            <a:r>
              <a:rPr lang="en-US" dirty="0"/>
              <a:t>Resolution based on </a:t>
            </a:r>
            <a:r>
              <a:rPr lang="en-US" dirty="0" err="1"/>
              <a:t>LongID</a:t>
            </a:r>
            <a:endParaRPr lang="en-US" dirty="0"/>
          </a:p>
          <a:p>
            <a:pPr algn="just"/>
            <a:r>
              <a:rPr lang="en-US" dirty="0"/>
              <a:t>Size 16bits</a:t>
            </a:r>
          </a:p>
          <a:p>
            <a:pPr algn="just"/>
            <a:r>
              <a:rPr lang="en-US" dirty="0"/>
              <a:t>Should be unique in the network to avoid conflicts</a:t>
            </a:r>
          </a:p>
          <a:p>
            <a:pPr algn="just"/>
            <a:r>
              <a:rPr lang="en-US" dirty="0"/>
              <a:t>Example ID</a:t>
            </a:r>
          </a:p>
          <a:p>
            <a:pPr algn="just"/>
            <a:endParaRPr lang="hu-HU" dirty="0"/>
          </a:p>
          <a:p>
            <a:pPr algn="ctr"/>
            <a:endParaRPr lang="hu-HU" dirty="0"/>
          </a:p>
        </p:txBody>
      </p:sp>
      <p:sp>
        <p:nvSpPr>
          <p:cNvPr id="4" name="Content Placeholder 3">
            <a:extLst>
              <a:ext uri="{FF2B5EF4-FFF2-40B4-BE49-F238E27FC236}">
                <a16:creationId xmlns:a16="http://schemas.microsoft.com/office/drawing/2014/main" id="{07ED25FA-BC94-4BCC-8A20-6B265A9ED872}"/>
              </a:ext>
            </a:extLst>
          </p:cNvPr>
          <p:cNvSpPr>
            <a:spLocks noGrp="1"/>
          </p:cNvSpPr>
          <p:nvPr>
            <p:ph sz="quarter" idx="14"/>
          </p:nvPr>
        </p:nvSpPr>
        <p:spPr/>
        <p:txBody>
          <a:bodyPr/>
          <a:lstStyle/>
          <a:p>
            <a:pPr algn="just"/>
            <a:r>
              <a:rPr lang="en-US" dirty="0"/>
              <a:t>EUI – 64 address aka </a:t>
            </a:r>
            <a:r>
              <a:rPr lang="en-US" b="1" dirty="0" err="1">
                <a:solidFill>
                  <a:srgbClr val="FF0000"/>
                </a:solidFill>
              </a:rPr>
              <a:t>LongID</a:t>
            </a:r>
            <a:r>
              <a:rPr lang="en-US" b="1" dirty="0">
                <a:solidFill>
                  <a:srgbClr val="FF0000"/>
                </a:solidFill>
              </a:rPr>
              <a:t> / IEEE address</a:t>
            </a:r>
          </a:p>
          <a:p>
            <a:pPr algn="just"/>
            <a:r>
              <a:rPr lang="en-US" dirty="0"/>
              <a:t>Assigned during </a:t>
            </a:r>
            <a:r>
              <a:rPr lang="en-US" b="1" dirty="0"/>
              <a:t>manufacturing</a:t>
            </a:r>
          </a:p>
          <a:p>
            <a:pPr algn="just"/>
            <a:r>
              <a:rPr lang="en-US" dirty="0"/>
              <a:t>Should be </a:t>
            </a:r>
            <a:r>
              <a:rPr lang="en-US" b="1" dirty="0"/>
              <a:t>unique in the world.</a:t>
            </a:r>
          </a:p>
          <a:p>
            <a:pPr lvl="1" algn="just"/>
            <a:r>
              <a:rPr lang="en-US" dirty="0"/>
              <a:t>IEEE assigns ID ranges to companies </a:t>
            </a:r>
          </a:p>
          <a:p>
            <a:pPr algn="just"/>
            <a:r>
              <a:rPr lang="en-US" dirty="0"/>
              <a:t>Standardized to 64 bits</a:t>
            </a:r>
          </a:p>
          <a:p>
            <a:pPr algn="just"/>
            <a:r>
              <a:rPr lang="en-US" dirty="0"/>
              <a:t>Can be changed at the cost of loosing uniqueness</a:t>
            </a:r>
          </a:p>
          <a:p>
            <a:pPr algn="just"/>
            <a:r>
              <a:rPr lang="en-US" dirty="0"/>
              <a:t>Example ID </a:t>
            </a:r>
          </a:p>
          <a:p>
            <a:pPr algn="just"/>
            <a:endParaRPr lang="en-US" dirty="0"/>
          </a:p>
          <a:p>
            <a:pPr algn="just"/>
            <a:endParaRPr lang="en-US" dirty="0"/>
          </a:p>
          <a:p>
            <a:pPr algn="ctr"/>
            <a:endParaRPr lang="hu-HU" dirty="0"/>
          </a:p>
        </p:txBody>
      </p:sp>
      <p:sp>
        <p:nvSpPr>
          <p:cNvPr id="5" name="Slide Number Placeholder 4">
            <a:extLst>
              <a:ext uri="{FF2B5EF4-FFF2-40B4-BE49-F238E27FC236}">
                <a16:creationId xmlns:a16="http://schemas.microsoft.com/office/drawing/2014/main" id="{7C60FC25-B31E-458A-84E2-D8C75F18AEFA}"/>
              </a:ext>
            </a:extLst>
          </p:cNvPr>
          <p:cNvSpPr>
            <a:spLocks noGrp="1"/>
          </p:cNvSpPr>
          <p:nvPr>
            <p:ph type="sldNum" sz="quarter" idx="16"/>
          </p:nvPr>
        </p:nvSpPr>
        <p:spPr/>
        <p:txBody>
          <a:bodyPr/>
          <a:lstStyle/>
          <a:p>
            <a:fld id="{29A7BD92-6AE5-CF43-B276-274952F2BFB4}" type="slidenum">
              <a:rPr lang="en-US" smtClean="0"/>
              <a:pPr/>
              <a:t>12</a:t>
            </a:fld>
            <a:endParaRPr lang="en-US" dirty="0"/>
          </a:p>
        </p:txBody>
      </p:sp>
      <p:pic>
        <p:nvPicPr>
          <p:cNvPr id="7" name="Picture 6">
            <a:extLst>
              <a:ext uri="{FF2B5EF4-FFF2-40B4-BE49-F238E27FC236}">
                <a16:creationId xmlns:a16="http://schemas.microsoft.com/office/drawing/2014/main" id="{068EEE77-2415-40CE-A5F0-D39E43FD0D56}"/>
              </a:ext>
            </a:extLst>
          </p:cNvPr>
          <p:cNvPicPr>
            <a:picLocks noChangeAspect="1"/>
          </p:cNvPicPr>
          <p:nvPr/>
        </p:nvPicPr>
        <p:blipFill>
          <a:blip r:embed="rId3"/>
          <a:stretch>
            <a:fillRect/>
          </a:stretch>
        </p:blipFill>
        <p:spPr>
          <a:xfrm>
            <a:off x="3707173" y="4826000"/>
            <a:ext cx="5234853" cy="1435100"/>
          </a:xfrm>
          <a:prstGeom prst="rect">
            <a:avLst/>
          </a:prstGeom>
        </p:spPr>
      </p:pic>
      <p:sp>
        <p:nvSpPr>
          <p:cNvPr id="22" name="Rectangle 21">
            <a:extLst>
              <a:ext uri="{FF2B5EF4-FFF2-40B4-BE49-F238E27FC236}">
                <a16:creationId xmlns:a16="http://schemas.microsoft.com/office/drawing/2014/main" id="{787C36D0-A00A-413D-9018-221DC68D2833}"/>
              </a:ext>
            </a:extLst>
          </p:cNvPr>
          <p:cNvSpPr/>
          <p:nvPr/>
        </p:nvSpPr>
        <p:spPr>
          <a:xfrm>
            <a:off x="4025900" y="5943600"/>
            <a:ext cx="2298700" cy="3175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sp>
        <p:nvSpPr>
          <p:cNvPr id="23" name="Rectangle 22">
            <a:extLst>
              <a:ext uri="{FF2B5EF4-FFF2-40B4-BE49-F238E27FC236}">
                <a16:creationId xmlns:a16="http://schemas.microsoft.com/office/drawing/2014/main" id="{6357C7CD-586B-48D5-B081-AB9D7F494C98}"/>
              </a:ext>
            </a:extLst>
          </p:cNvPr>
          <p:cNvSpPr/>
          <p:nvPr/>
        </p:nvSpPr>
        <p:spPr>
          <a:xfrm>
            <a:off x="6629400" y="5562600"/>
            <a:ext cx="736600" cy="266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cxnSp>
        <p:nvCxnSpPr>
          <p:cNvPr id="30" name="Straight Arrow Connector 29">
            <a:extLst>
              <a:ext uri="{FF2B5EF4-FFF2-40B4-BE49-F238E27FC236}">
                <a16:creationId xmlns:a16="http://schemas.microsoft.com/office/drawing/2014/main" id="{505EEEFC-C7D2-412B-8EE7-19443804F44C}"/>
              </a:ext>
            </a:extLst>
          </p:cNvPr>
          <p:cNvCxnSpPr/>
          <p:nvPr/>
        </p:nvCxnSpPr>
        <p:spPr>
          <a:xfrm>
            <a:off x="1930400" y="3784600"/>
            <a:ext cx="2095500" cy="2159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56AA0EC4-4C60-4DC8-8EA7-B6DC4DE8C1B3}"/>
              </a:ext>
            </a:extLst>
          </p:cNvPr>
          <p:cNvCxnSpPr/>
          <p:nvPr/>
        </p:nvCxnSpPr>
        <p:spPr>
          <a:xfrm flipH="1">
            <a:off x="7366000" y="3873500"/>
            <a:ext cx="114300" cy="1689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5495558"/>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 Security</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5937972" y="1239319"/>
            <a:ext cx="5644428" cy="4623599"/>
          </a:xfrm>
        </p:spPr>
        <p:txBody>
          <a:bodyPr/>
          <a:lstStyle/>
          <a:p>
            <a:r>
              <a:rPr lang="en-US" altLang="zh-CN" dirty="0">
                <a:solidFill>
                  <a:srgbClr val="555555"/>
                </a:solidFill>
              </a:rPr>
              <a:t>All nodes share the same </a:t>
            </a:r>
            <a:r>
              <a:rPr lang="en-US" altLang="zh-CN" b="1" dirty="0">
                <a:solidFill>
                  <a:srgbClr val="FF0000"/>
                </a:solidFill>
              </a:rPr>
              <a:t>network key</a:t>
            </a:r>
          </a:p>
          <a:p>
            <a:endParaRPr lang="en-US" dirty="0">
              <a:solidFill>
                <a:srgbClr val="555555"/>
              </a:solidFill>
            </a:endParaRPr>
          </a:p>
          <a:p>
            <a:r>
              <a:rPr lang="en-US" dirty="0">
                <a:solidFill>
                  <a:srgbClr val="555555"/>
                </a:solidFill>
              </a:rPr>
              <a:t>Hop-by-hop security</a:t>
            </a:r>
          </a:p>
          <a:p>
            <a:pPr lvl="1"/>
            <a:r>
              <a:rPr lang="en-US" dirty="0">
                <a:solidFill>
                  <a:srgbClr val="555555"/>
                </a:solidFill>
              </a:rPr>
              <a:t>Source Address: Who encrypt the message</a:t>
            </a:r>
          </a:p>
          <a:p>
            <a:pPr lvl="1"/>
            <a:endParaRPr lang="en-US" dirty="0">
              <a:solidFill>
                <a:srgbClr val="555555"/>
              </a:solidFill>
            </a:endParaRPr>
          </a:p>
          <a:p>
            <a:pPr marL="182880" lvl="1">
              <a:spcBef>
                <a:spcPts val="1200"/>
              </a:spcBef>
              <a:buFont typeface="Wingdings" charset="2"/>
              <a:buChar char="§"/>
            </a:pPr>
            <a:r>
              <a:rPr lang="en-US" sz="2000" dirty="0">
                <a:solidFill>
                  <a:srgbClr val="555555"/>
                </a:solidFill>
              </a:rPr>
              <a:t>Replay Attach Protect</a:t>
            </a:r>
          </a:p>
          <a:p>
            <a:pPr marL="365760" lvl="2">
              <a:spcBef>
                <a:spcPts val="1200"/>
              </a:spcBef>
              <a:buFont typeface="Wingdings" charset="2"/>
              <a:buChar char="§"/>
            </a:pPr>
            <a:r>
              <a:rPr lang="en-US" sz="1800" dirty="0">
                <a:solidFill>
                  <a:srgbClr val="555555"/>
                </a:solidFill>
              </a:rPr>
              <a:t>Will increase after sending message</a:t>
            </a:r>
          </a:p>
          <a:p>
            <a:pPr marL="365760" lvl="2">
              <a:spcBef>
                <a:spcPts val="1200"/>
              </a:spcBef>
              <a:buFont typeface="Wingdings" charset="2"/>
              <a:buChar char="§"/>
            </a:pPr>
            <a:r>
              <a:rPr lang="en-US" sz="1800" dirty="0">
                <a:solidFill>
                  <a:srgbClr val="555555"/>
                </a:solidFill>
              </a:rPr>
              <a:t>Frame Counter: MUST be bigger than last received</a:t>
            </a:r>
          </a:p>
          <a:p>
            <a:pPr marL="0" indent="0">
              <a:buNone/>
            </a:pPr>
            <a:endParaRPr lang="en-US" dirty="0">
              <a:solidFill>
                <a:srgbClr val="555555"/>
              </a:solidFill>
            </a:endParaRPr>
          </a:p>
          <a:p>
            <a:r>
              <a:rPr lang="en-US" dirty="0">
                <a:solidFill>
                  <a:srgbClr val="555555"/>
                </a:solidFill>
              </a:rPr>
              <a:t>Network key will be updated periodically</a:t>
            </a:r>
          </a:p>
        </p:txBody>
      </p:sp>
      <p:pic>
        <p:nvPicPr>
          <p:cNvPr id="11" name="Picture 10">
            <a:extLst>
              <a:ext uri="{FF2B5EF4-FFF2-40B4-BE49-F238E27FC236}">
                <a16:creationId xmlns:a16="http://schemas.microsoft.com/office/drawing/2014/main" id="{07F21AFF-C742-4E71-802F-2A81959943FA}"/>
              </a:ext>
            </a:extLst>
          </p:cNvPr>
          <p:cNvPicPr>
            <a:picLocks noChangeAspect="1"/>
          </p:cNvPicPr>
          <p:nvPr/>
        </p:nvPicPr>
        <p:blipFill>
          <a:blip r:embed="rId3"/>
          <a:stretch>
            <a:fillRect/>
          </a:stretch>
        </p:blipFill>
        <p:spPr>
          <a:xfrm>
            <a:off x="711549" y="1239319"/>
            <a:ext cx="5290447" cy="1567352"/>
          </a:xfrm>
          <a:prstGeom prst="rect">
            <a:avLst/>
          </a:prstGeom>
        </p:spPr>
      </p:pic>
      <p:cxnSp>
        <p:nvCxnSpPr>
          <p:cNvPr id="17" name="Straight Arrow Connector 16">
            <a:extLst>
              <a:ext uri="{FF2B5EF4-FFF2-40B4-BE49-F238E27FC236}">
                <a16:creationId xmlns:a16="http://schemas.microsoft.com/office/drawing/2014/main" id="{1E86D891-67FE-4658-9CBD-0A2EBAF44FC3}"/>
              </a:ext>
            </a:extLst>
          </p:cNvPr>
          <p:cNvCxnSpPr/>
          <p:nvPr/>
        </p:nvCxnSpPr>
        <p:spPr>
          <a:xfrm flipH="1">
            <a:off x="2294792" y="2180492"/>
            <a:ext cx="211016" cy="1397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0DE5B8F-5A41-462E-802E-73AE4420FF14}"/>
              </a:ext>
            </a:extLst>
          </p:cNvPr>
          <p:cNvPicPr>
            <a:picLocks noChangeAspect="1"/>
          </p:cNvPicPr>
          <p:nvPr/>
        </p:nvPicPr>
        <p:blipFill>
          <a:blip r:embed="rId4"/>
          <a:stretch>
            <a:fillRect/>
          </a:stretch>
        </p:blipFill>
        <p:spPr>
          <a:xfrm>
            <a:off x="1456484" y="3685105"/>
            <a:ext cx="3667125" cy="1933575"/>
          </a:xfrm>
          <a:prstGeom prst="rect">
            <a:avLst/>
          </a:prstGeom>
        </p:spPr>
      </p:pic>
    </p:spTree>
    <p:extLst>
      <p:ext uri="{BB962C8B-B14F-4D97-AF65-F5344CB8AC3E}">
        <p14:creationId xmlns:p14="http://schemas.microsoft.com/office/powerpoint/2010/main" val="16588488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0"/>
          </p:nvPr>
        </p:nvSpPr>
        <p:spPr>
          <a:xfrm>
            <a:off x="0" y="762000"/>
            <a:ext cx="11572103" cy="5486400"/>
          </a:xfrm>
        </p:spPr>
        <p:txBody>
          <a:bodyPr/>
          <a:lstStyle/>
          <a:p>
            <a:pPr marL="283457" lvl="1" indent="0">
              <a:buNone/>
            </a:pPr>
            <a:endParaRPr lang="en-US" dirty="0"/>
          </a:p>
          <a:p>
            <a:pPr marL="0" indent="0">
              <a:buNone/>
            </a:pPr>
            <a:endParaRPr lang="en-US"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Creating a Network</a:t>
            </a:r>
          </a:p>
        </p:txBody>
      </p:sp>
      <p:sp>
        <p:nvSpPr>
          <p:cNvPr id="13" name="Rectangle 3"/>
          <p:cNvSpPr>
            <a:spLocks noChangeArrowheads="1"/>
          </p:cNvSpPr>
          <p:nvPr/>
        </p:nvSpPr>
        <p:spPr bwMode="auto">
          <a:xfrm>
            <a:off x="5181600" y="4305296"/>
            <a:ext cx="4114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p:txBody>
      </p:sp>
      <p:sp>
        <p:nvSpPr>
          <p:cNvPr id="14" name="Rectangle 4"/>
          <p:cNvSpPr>
            <a:spLocks noChangeArrowheads="1"/>
          </p:cNvSpPr>
          <p:nvPr/>
        </p:nvSpPr>
        <p:spPr bwMode="auto">
          <a:xfrm>
            <a:off x="1066800" y="4305296"/>
            <a:ext cx="495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3400" indent="-533400">
              <a:spcBef>
                <a:spcPct val="20000"/>
              </a:spcBef>
              <a:defRPr sz="2800">
                <a:solidFill>
                  <a:schemeClr val="tx1"/>
                </a:solidFill>
                <a:latin typeface="Arial" panose="020B0604020202020204" pitchFamily="34" charset="0"/>
                <a:cs typeface="Arial" panose="020B0604020202020204" pitchFamily="34" charset="0"/>
              </a:defRPr>
            </a:lvl1pPr>
            <a:lvl2pPr marL="1028700" indent="-457200">
              <a:spcBef>
                <a:spcPct val="20000"/>
              </a:spcBef>
              <a:buChar char="–"/>
              <a:defRPr sz="2400">
                <a:solidFill>
                  <a:schemeClr val="tx1"/>
                </a:solidFill>
                <a:latin typeface="Arial" panose="020B0604020202020204" pitchFamily="34" charset="0"/>
                <a:cs typeface="Arial" panose="020B0604020202020204" pitchFamily="34" charset="0"/>
              </a:defRPr>
            </a:lvl2pPr>
            <a:lvl3pPr marL="1524000" indent="-381000">
              <a:spcBef>
                <a:spcPct val="20000"/>
              </a:spcBef>
              <a:defRPr sz="2000">
                <a:solidFill>
                  <a:schemeClr val="tx1"/>
                </a:solidFill>
                <a:latin typeface="Arial" panose="020B0604020202020204" pitchFamily="34" charset="0"/>
                <a:cs typeface="Arial" panose="020B0604020202020204" pitchFamily="34" charset="0"/>
              </a:defRPr>
            </a:lvl3pPr>
            <a:lvl4pPr marL="1981200" indent="-342900">
              <a:spcBef>
                <a:spcPct val="20000"/>
              </a:spcBef>
              <a:buChar char="–"/>
              <a:defRPr>
                <a:solidFill>
                  <a:schemeClr val="tx1"/>
                </a:solidFill>
                <a:latin typeface="Arial" panose="020B0604020202020204" pitchFamily="34" charset="0"/>
                <a:cs typeface="Arial" panose="020B0604020202020204" pitchFamily="34" charset="0"/>
              </a:defRPr>
            </a:lvl4pPr>
            <a:lvl5pPr marL="2438400" indent="-342900">
              <a:spcBef>
                <a:spcPct val="20000"/>
              </a:spcBef>
              <a:buChar char="»"/>
              <a:defRPr>
                <a:solidFill>
                  <a:schemeClr val="tx1"/>
                </a:solidFill>
                <a:latin typeface="Arial" panose="020B0604020202020204" pitchFamily="34" charset="0"/>
                <a:cs typeface="Arial" panose="020B0604020202020204" pitchFamily="34" charset="0"/>
              </a:defRPr>
            </a:lvl5pPr>
            <a:lvl6pPr marL="28956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33528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8100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42672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AutoNum type="arabicPeriod" startAt="4"/>
            </a:pPr>
            <a:r>
              <a:rPr lang="en-US" altLang="zh-TW" sz="2000" dirty="0">
                <a:latin typeface="+mn-lt"/>
                <a:ea typeface="新細明體" panose="02020500000000000000" pitchFamily="18" charset="-120"/>
              </a:rPr>
              <a:t>Network grows outward from ZC.</a:t>
            </a:r>
          </a:p>
        </p:txBody>
      </p:sp>
      <p:sp>
        <p:nvSpPr>
          <p:cNvPr id="15" name="Rectangle 5"/>
          <p:cNvSpPr>
            <a:spLocks noChangeArrowheads="1"/>
          </p:cNvSpPr>
          <p:nvPr/>
        </p:nvSpPr>
        <p:spPr bwMode="auto">
          <a:xfrm>
            <a:off x="5181600" y="2735259"/>
            <a:ext cx="4114800" cy="157003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p:txBody>
      </p:sp>
      <p:sp>
        <p:nvSpPr>
          <p:cNvPr id="16" name="Rectangle 6"/>
          <p:cNvSpPr>
            <a:spLocks noChangeArrowheads="1"/>
          </p:cNvSpPr>
          <p:nvPr/>
        </p:nvSpPr>
        <p:spPr bwMode="auto">
          <a:xfrm>
            <a:off x="1066800" y="2735259"/>
            <a:ext cx="4953000" cy="157003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57200" indent="-457200">
              <a:spcBef>
                <a:spcPct val="20000"/>
              </a:spcBef>
              <a:defRPr sz="2800">
                <a:solidFill>
                  <a:schemeClr val="tx1"/>
                </a:solidFill>
                <a:latin typeface="Arial" panose="020B0604020202020204" pitchFamily="34" charset="0"/>
                <a:cs typeface="Arial" panose="020B0604020202020204" pitchFamily="34" charset="0"/>
              </a:defRPr>
            </a:lvl1pPr>
            <a:lvl2pPr marL="1085850" indent="-457200">
              <a:spcBef>
                <a:spcPct val="20000"/>
              </a:spcBef>
              <a:buChar char="–"/>
              <a:defRPr sz="2400">
                <a:solidFill>
                  <a:schemeClr val="tx1"/>
                </a:solidFill>
                <a:latin typeface="Arial" panose="020B0604020202020204" pitchFamily="34" charset="0"/>
                <a:cs typeface="Arial" panose="020B0604020202020204" pitchFamily="34" charset="0"/>
              </a:defRPr>
            </a:lvl2pPr>
            <a:lvl3pPr marL="1581150" indent="-381000">
              <a:spcBef>
                <a:spcPct val="20000"/>
              </a:spcBef>
              <a:defRPr sz="2000">
                <a:solidFill>
                  <a:schemeClr val="tx1"/>
                </a:solidFill>
                <a:latin typeface="Arial" panose="020B0604020202020204" pitchFamily="34" charset="0"/>
                <a:cs typeface="Arial" panose="020B0604020202020204" pitchFamily="34" charset="0"/>
              </a:defRPr>
            </a:lvl3pPr>
            <a:lvl4pPr marL="2038350" indent="-342900">
              <a:spcBef>
                <a:spcPct val="20000"/>
              </a:spcBef>
              <a:buChar char="–"/>
              <a:defRPr>
                <a:solidFill>
                  <a:schemeClr val="tx1"/>
                </a:solidFill>
                <a:latin typeface="Arial" panose="020B0604020202020204" pitchFamily="34" charset="0"/>
                <a:cs typeface="Arial" panose="020B0604020202020204" pitchFamily="34" charset="0"/>
              </a:defRPr>
            </a:lvl4pPr>
            <a:lvl5pPr marL="2495550" indent="-342900">
              <a:spcBef>
                <a:spcPct val="20000"/>
              </a:spcBef>
              <a:buChar char="»"/>
              <a:defRPr>
                <a:solidFill>
                  <a:schemeClr val="tx1"/>
                </a:solidFill>
                <a:latin typeface="Arial" panose="020B0604020202020204" pitchFamily="34" charset="0"/>
                <a:cs typeface="Arial" panose="020B0604020202020204" pitchFamily="34" charset="0"/>
              </a:defRPr>
            </a:lvl5pPr>
            <a:lvl6pPr marL="295275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340995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86715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432435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AutoNum type="arabicPeriod" startAt="3"/>
            </a:pPr>
            <a:r>
              <a:rPr lang="en-US" altLang="zh-TW" sz="2000" dirty="0">
                <a:latin typeface="+mn-lt"/>
                <a:ea typeface="新細明體" panose="02020500000000000000" pitchFamily="18" charset="-120"/>
              </a:rPr>
              <a:t>ZR or ZED </a:t>
            </a:r>
            <a:r>
              <a:rPr lang="en-US" altLang="zh-TW" sz="2000" b="1" dirty="0">
                <a:latin typeface="+mn-lt"/>
                <a:ea typeface="新細明體" panose="02020500000000000000" pitchFamily="18" charset="-120"/>
              </a:rPr>
              <a:t>joins</a:t>
            </a:r>
            <a:r>
              <a:rPr lang="en-US" altLang="zh-TW" sz="2000" dirty="0">
                <a:latin typeface="+mn-lt"/>
                <a:ea typeface="新細明體" panose="02020500000000000000" pitchFamily="18" charset="-120"/>
              </a:rPr>
              <a:t> the ZR. (ZR becomes the ZED’s “parent”.)</a:t>
            </a:r>
            <a:endParaRPr lang="en-US" altLang="en-US" sz="2000" dirty="0">
              <a:latin typeface="+mn-lt"/>
              <a:ea typeface="新細明體" panose="02020500000000000000" pitchFamily="18" charset="-120"/>
            </a:endParaRPr>
          </a:p>
        </p:txBody>
      </p:sp>
      <p:sp>
        <p:nvSpPr>
          <p:cNvPr id="17" name="Rectangle 7"/>
          <p:cNvSpPr>
            <a:spLocks noChangeArrowheads="1"/>
          </p:cNvSpPr>
          <p:nvPr/>
        </p:nvSpPr>
        <p:spPr bwMode="auto">
          <a:xfrm>
            <a:off x="5181600" y="1995484"/>
            <a:ext cx="41148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p:txBody>
      </p:sp>
      <p:sp>
        <p:nvSpPr>
          <p:cNvPr id="18" name="Rectangle 8"/>
          <p:cNvSpPr>
            <a:spLocks noChangeArrowheads="1"/>
          </p:cNvSpPr>
          <p:nvPr/>
        </p:nvSpPr>
        <p:spPr bwMode="auto">
          <a:xfrm>
            <a:off x="1066800" y="1995484"/>
            <a:ext cx="49530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57200" indent="-457200">
              <a:spcBef>
                <a:spcPct val="20000"/>
              </a:spcBef>
              <a:defRPr sz="2800">
                <a:solidFill>
                  <a:schemeClr val="tx1"/>
                </a:solidFill>
                <a:latin typeface="Arial" panose="020B0604020202020204" pitchFamily="34" charset="0"/>
                <a:cs typeface="Arial" panose="020B0604020202020204" pitchFamily="34" charset="0"/>
              </a:defRPr>
            </a:lvl1pPr>
            <a:lvl2pPr marL="1028700" indent="-457200">
              <a:spcBef>
                <a:spcPct val="20000"/>
              </a:spcBef>
              <a:buChar char="–"/>
              <a:defRPr sz="2400">
                <a:solidFill>
                  <a:schemeClr val="tx1"/>
                </a:solidFill>
                <a:latin typeface="Arial" panose="020B0604020202020204" pitchFamily="34" charset="0"/>
                <a:cs typeface="Arial" panose="020B0604020202020204" pitchFamily="34" charset="0"/>
              </a:defRPr>
            </a:lvl2pPr>
            <a:lvl3pPr marL="1524000" indent="-381000">
              <a:spcBef>
                <a:spcPct val="20000"/>
              </a:spcBef>
              <a:defRPr sz="2000">
                <a:solidFill>
                  <a:schemeClr val="tx1"/>
                </a:solidFill>
                <a:latin typeface="Arial" panose="020B0604020202020204" pitchFamily="34" charset="0"/>
                <a:cs typeface="Arial" panose="020B0604020202020204" pitchFamily="34" charset="0"/>
              </a:defRPr>
            </a:lvl3pPr>
            <a:lvl4pPr marL="1981200" indent="-342900">
              <a:spcBef>
                <a:spcPct val="20000"/>
              </a:spcBef>
              <a:buChar char="–"/>
              <a:defRPr>
                <a:solidFill>
                  <a:schemeClr val="tx1"/>
                </a:solidFill>
                <a:latin typeface="Arial" panose="020B0604020202020204" pitchFamily="34" charset="0"/>
                <a:cs typeface="Arial" panose="020B0604020202020204" pitchFamily="34" charset="0"/>
              </a:defRPr>
            </a:lvl4pPr>
            <a:lvl5pPr marL="2438400" indent="-342900">
              <a:spcBef>
                <a:spcPct val="20000"/>
              </a:spcBef>
              <a:buChar char="»"/>
              <a:defRPr>
                <a:solidFill>
                  <a:schemeClr val="tx1"/>
                </a:solidFill>
                <a:latin typeface="Arial" panose="020B0604020202020204" pitchFamily="34" charset="0"/>
                <a:cs typeface="Arial" panose="020B0604020202020204" pitchFamily="34" charset="0"/>
              </a:defRPr>
            </a:lvl5pPr>
            <a:lvl6pPr marL="28956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33528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8100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42672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AutoNum type="arabicPeriod" startAt="2"/>
            </a:pPr>
            <a:r>
              <a:rPr lang="en-US" altLang="zh-TW" sz="2000" dirty="0">
                <a:latin typeface="+mn-lt"/>
                <a:ea typeface="新細明體" panose="02020500000000000000" pitchFamily="18" charset="-120"/>
              </a:rPr>
              <a:t>ZR or ZED </a:t>
            </a:r>
            <a:r>
              <a:rPr lang="en-US" altLang="zh-TW" sz="2000" b="1" dirty="0">
                <a:latin typeface="+mn-lt"/>
                <a:ea typeface="新細明體" panose="02020500000000000000" pitchFamily="18" charset="-120"/>
              </a:rPr>
              <a:t>joins</a:t>
            </a:r>
            <a:r>
              <a:rPr lang="en-US" altLang="zh-TW" sz="2000" dirty="0">
                <a:latin typeface="+mn-lt"/>
                <a:ea typeface="新細明體" panose="02020500000000000000" pitchFamily="18" charset="-120"/>
              </a:rPr>
              <a:t> the ZC.</a:t>
            </a:r>
            <a:endParaRPr lang="en-US" altLang="en-US" sz="2000" dirty="0">
              <a:latin typeface="+mn-lt"/>
            </a:endParaRPr>
          </a:p>
        </p:txBody>
      </p:sp>
      <p:sp>
        <p:nvSpPr>
          <p:cNvPr id="19" name="Rectangle 9"/>
          <p:cNvSpPr>
            <a:spLocks noChangeArrowheads="1"/>
          </p:cNvSpPr>
          <p:nvPr/>
        </p:nvSpPr>
        <p:spPr bwMode="auto">
          <a:xfrm>
            <a:off x="5181600" y="1257296"/>
            <a:ext cx="4114800" cy="838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p:txBody>
      </p:sp>
      <p:sp>
        <p:nvSpPr>
          <p:cNvPr id="20" name="Rectangle 10"/>
          <p:cNvSpPr>
            <a:spLocks noChangeArrowheads="1"/>
          </p:cNvSpPr>
          <p:nvPr/>
        </p:nvSpPr>
        <p:spPr bwMode="auto">
          <a:xfrm>
            <a:off x="1066800" y="1257296"/>
            <a:ext cx="4876800" cy="838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57200" indent="-457200">
              <a:spcBef>
                <a:spcPct val="20000"/>
              </a:spcBef>
              <a:defRPr sz="2800">
                <a:solidFill>
                  <a:schemeClr val="tx1"/>
                </a:solidFill>
                <a:latin typeface="Arial" panose="020B0604020202020204" pitchFamily="34" charset="0"/>
                <a:cs typeface="Arial" panose="020B0604020202020204" pitchFamily="34" charset="0"/>
              </a:defRPr>
            </a:lvl1pPr>
            <a:lvl2pPr marL="1257300" indent="-457200">
              <a:spcBef>
                <a:spcPct val="20000"/>
              </a:spcBef>
              <a:buChar char="–"/>
              <a:defRPr sz="2400">
                <a:solidFill>
                  <a:schemeClr val="tx1"/>
                </a:solidFill>
                <a:latin typeface="Arial" panose="020B0604020202020204" pitchFamily="34" charset="0"/>
                <a:cs typeface="Arial" panose="020B0604020202020204" pitchFamily="34" charset="0"/>
              </a:defRPr>
            </a:lvl2pPr>
            <a:lvl3pPr marL="1752600" indent="-381000">
              <a:spcBef>
                <a:spcPct val="20000"/>
              </a:spcBef>
              <a:defRPr sz="2000">
                <a:solidFill>
                  <a:schemeClr val="tx1"/>
                </a:solidFill>
                <a:latin typeface="Arial" panose="020B0604020202020204" pitchFamily="34" charset="0"/>
                <a:cs typeface="Arial" panose="020B0604020202020204" pitchFamily="34" charset="0"/>
              </a:defRPr>
            </a:lvl3pPr>
            <a:lvl4pPr marL="2209800" indent="-342900">
              <a:spcBef>
                <a:spcPct val="20000"/>
              </a:spcBef>
              <a:buChar char="–"/>
              <a:defRPr>
                <a:solidFill>
                  <a:schemeClr val="tx1"/>
                </a:solidFill>
                <a:latin typeface="Arial" panose="020B0604020202020204" pitchFamily="34" charset="0"/>
                <a:cs typeface="Arial" panose="020B0604020202020204" pitchFamily="34" charset="0"/>
              </a:defRPr>
            </a:lvl4pPr>
            <a:lvl5pPr marL="2667000" indent="-342900">
              <a:spcBef>
                <a:spcPct val="20000"/>
              </a:spcBef>
              <a:buChar char="»"/>
              <a:defRPr>
                <a:solidFill>
                  <a:schemeClr val="tx1"/>
                </a:solidFill>
                <a:latin typeface="Arial" panose="020B0604020202020204" pitchFamily="34" charset="0"/>
                <a:cs typeface="Arial" panose="020B0604020202020204" pitchFamily="34" charset="0"/>
              </a:defRPr>
            </a:lvl5pPr>
            <a:lvl6pPr marL="31242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35814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40386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44958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AutoNum type="arabicPeriod"/>
            </a:pPr>
            <a:r>
              <a:rPr lang="en-US" altLang="zh-TW" sz="2000" dirty="0">
                <a:latin typeface="+mn-lt"/>
                <a:ea typeface="新細明體" panose="02020500000000000000" pitchFamily="18" charset="-120"/>
              </a:rPr>
              <a:t>ZC starts the network by choosing a channel and unique 16-bit PAN ID and 64-bit Extended PAN ID.</a:t>
            </a:r>
            <a:endParaRPr lang="en-US" altLang="en-US" sz="2000" dirty="0">
              <a:latin typeface="+mn-lt"/>
            </a:endParaRPr>
          </a:p>
        </p:txBody>
      </p:sp>
      <p:sp>
        <p:nvSpPr>
          <p:cNvPr id="21" name="Line 11"/>
          <p:cNvSpPr>
            <a:spLocks noChangeShapeType="1"/>
          </p:cNvSpPr>
          <p:nvPr/>
        </p:nvSpPr>
        <p:spPr bwMode="auto">
          <a:xfrm>
            <a:off x="1066800" y="1257296"/>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2"/>
          <p:cNvSpPr>
            <a:spLocks noChangeShapeType="1"/>
          </p:cNvSpPr>
          <p:nvPr/>
        </p:nvSpPr>
        <p:spPr bwMode="auto">
          <a:xfrm>
            <a:off x="1066800" y="5676896"/>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3"/>
          <p:cNvSpPr>
            <a:spLocks noChangeShapeType="1"/>
          </p:cNvSpPr>
          <p:nvPr/>
        </p:nvSpPr>
        <p:spPr bwMode="auto">
          <a:xfrm>
            <a:off x="1066800" y="1257296"/>
            <a:ext cx="0" cy="738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14"/>
          <p:cNvSpPr>
            <a:spLocks noChangeShapeType="1"/>
          </p:cNvSpPr>
          <p:nvPr/>
        </p:nvSpPr>
        <p:spPr bwMode="auto">
          <a:xfrm>
            <a:off x="9296400" y="1257296"/>
            <a:ext cx="0" cy="738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15"/>
          <p:cNvSpPr>
            <a:spLocks noChangeShapeType="1"/>
          </p:cNvSpPr>
          <p:nvPr/>
        </p:nvSpPr>
        <p:spPr bwMode="auto">
          <a:xfrm>
            <a:off x="5181600" y="1257296"/>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6"/>
          <p:cNvSpPr>
            <a:spLocks noChangeShapeType="1"/>
          </p:cNvSpPr>
          <p:nvPr/>
        </p:nvSpPr>
        <p:spPr bwMode="auto">
          <a:xfrm>
            <a:off x="1066800" y="1995484"/>
            <a:ext cx="0" cy="7397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7"/>
          <p:cNvSpPr>
            <a:spLocks noChangeShapeType="1"/>
          </p:cNvSpPr>
          <p:nvPr/>
        </p:nvSpPr>
        <p:spPr bwMode="auto">
          <a:xfrm>
            <a:off x="9296400" y="1995484"/>
            <a:ext cx="0" cy="7397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18"/>
          <p:cNvSpPr>
            <a:spLocks noChangeShapeType="1"/>
          </p:cNvSpPr>
          <p:nvPr/>
        </p:nvSpPr>
        <p:spPr bwMode="auto">
          <a:xfrm>
            <a:off x="1066800" y="2735259"/>
            <a:ext cx="0" cy="157003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19"/>
          <p:cNvSpPr>
            <a:spLocks noChangeShapeType="1"/>
          </p:cNvSpPr>
          <p:nvPr/>
        </p:nvSpPr>
        <p:spPr bwMode="auto">
          <a:xfrm>
            <a:off x="9296400" y="2735259"/>
            <a:ext cx="0" cy="157003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0"/>
          <p:cNvSpPr>
            <a:spLocks noChangeShapeType="1"/>
          </p:cNvSpPr>
          <p:nvPr/>
        </p:nvSpPr>
        <p:spPr bwMode="auto">
          <a:xfrm>
            <a:off x="1066800" y="4305296"/>
            <a:ext cx="0" cy="1371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1"/>
          <p:cNvSpPr>
            <a:spLocks noChangeShapeType="1"/>
          </p:cNvSpPr>
          <p:nvPr/>
        </p:nvSpPr>
        <p:spPr bwMode="auto">
          <a:xfrm>
            <a:off x="9296400" y="4305296"/>
            <a:ext cx="0" cy="1371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22"/>
          <p:cNvSpPr>
            <a:spLocks noChangeShapeType="1"/>
          </p:cNvSpPr>
          <p:nvPr/>
        </p:nvSpPr>
        <p:spPr bwMode="auto">
          <a:xfrm>
            <a:off x="5181600" y="5676896"/>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Oval 25"/>
          <p:cNvSpPr>
            <a:spLocks noChangeArrowheads="1"/>
          </p:cNvSpPr>
          <p:nvPr/>
        </p:nvSpPr>
        <p:spPr bwMode="auto">
          <a:xfrm>
            <a:off x="6677554" y="1547016"/>
            <a:ext cx="228600" cy="228600"/>
          </a:xfrm>
          <a:prstGeom prst="ellipse">
            <a:avLst/>
          </a:prstGeom>
          <a:noFill/>
          <a:ln w="635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47"/>
          <p:cNvSpPr>
            <a:spLocks noChangeArrowheads="1"/>
          </p:cNvSpPr>
          <p:nvPr/>
        </p:nvSpPr>
        <p:spPr bwMode="auto">
          <a:xfrm rot="5400000">
            <a:off x="8569326" y="3548058"/>
            <a:ext cx="157162" cy="157163"/>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60" name="Line 51"/>
          <p:cNvSpPr>
            <a:spLocks noChangeShapeType="1"/>
          </p:cNvSpPr>
          <p:nvPr/>
        </p:nvSpPr>
        <p:spPr bwMode="auto">
          <a:xfrm rot="5400000" flipH="1">
            <a:off x="8532018" y="3431378"/>
            <a:ext cx="233363"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Oval 52"/>
          <p:cNvSpPr>
            <a:spLocks noChangeArrowheads="1"/>
          </p:cNvSpPr>
          <p:nvPr/>
        </p:nvSpPr>
        <p:spPr bwMode="auto">
          <a:xfrm rot="5400000">
            <a:off x="8569325" y="3924296"/>
            <a:ext cx="157163" cy="157163"/>
          </a:xfrm>
          <a:prstGeom prst="ellipse">
            <a:avLst/>
          </a:prstGeom>
          <a:noFill/>
          <a:ln w="38100">
            <a:solidFill>
              <a:srgbClr val="00008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62" name="Line 53"/>
          <p:cNvSpPr>
            <a:spLocks noChangeShapeType="1"/>
          </p:cNvSpPr>
          <p:nvPr/>
        </p:nvSpPr>
        <p:spPr bwMode="auto">
          <a:xfrm rot="5400000" flipH="1">
            <a:off x="8532018" y="3812378"/>
            <a:ext cx="233363"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 name="Group 57"/>
          <p:cNvGrpSpPr>
            <a:grpSpLocks/>
          </p:cNvGrpSpPr>
          <p:nvPr/>
        </p:nvGrpSpPr>
        <p:grpSpPr bwMode="auto">
          <a:xfrm>
            <a:off x="7391400" y="4752971"/>
            <a:ext cx="685800" cy="395288"/>
            <a:chOff x="3744" y="3210"/>
            <a:chExt cx="432" cy="249"/>
          </a:xfrm>
        </p:grpSpPr>
        <p:sp>
          <p:nvSpPr>
            <p:cNvPr id="67" name="Oval 58"/>
            <p:cNvSpPr>
              <a:spLocks noChangeArrowheads="1"/>
            </p:cNvSpPr>
            <p:nvPr/>
          </p:nvSpPr>
          <p:spPr bwMode="auto">
            <a:xfrm rot="5400000">
              <a:off x="3744" y="3360"/>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68" name="Line 59"/>
            <p:cNvSpPr>
              <a:spLocks noChangeShapeType="1"/>
            </p:cNvSpPr>
            <p:nvPr/>
          </p:nvSpPr>
          <p:spPr bwMode="auto">
            <a:xfrm rot="-5400000">
              <a:off x="3826" y="3227"/>
              <a:ext cx="147" cy="12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9" name="Group 60"/>
            <p:cNvGrpSpPr>
              <a:grpSpLocks/>
            </p:cNvGrpSpPr>
            <p:nvPr/>
          </p:nvGrpSpPr>
          <p:grpSpPr bwMode="auto">
            <a:xfrm flipH="1">
              <a:off x="3960" y="3210"/>
              <a:ext cx="216" cy="246"/>
              <a:chOff x="3840" y="3309"/>
              <a:chExt cx="216" cy="246"/>
            </a:xfrm>
          </p:grpSpPr>
          <p:sp>
            <p:nvSpPr>
              <p:cNvPr id="70" name="Oval 61"/>
              <p:cNvSpPr>
                <a:spLocks noChangeArrowheads="1"/>
              </p:cNvSpPr>
              <p:nvPr/>
            </p:nvSpPr>
            <p:spPr bwMode="auto">
              <a:xfrm rot="5400000">
                <a:off x="3840" y="3456"/>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buFontTx/>
                  <a:buNone/>
                </a:pPr>
                <a:endParaRPr lang="en-US" altLang="en-US"/>
              </a:p>
            </p:txBody>
          </p:sp>
          <p:sp>
            <p:nvSpPr>
              <p:cNvPr id="71" name="Line 62"/>
              <p:cNvSpPr>
                <a:spLocks noChangeShapeType="1"/>
              </p:cNvSpPr>
              <p:nvPr/>
            </p:nvSpPr>
            <p:spPr bwMode="auto">
              <a:xfrm rot="-5400000">
                <a:off x="3922" y="3323"/>
                <a:ext cx="147" cy="12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2" name="Group 63"/>
          <p:cNvGrpSpPr>
            <a:grpSpLocks/>
          </p:cNvGrpSpPr>
          <p:nvPr/>
        </p:nvGrpSpPr>
        <p:grpSpPr bwMode="auto">
          <a:xfrm>
            <a:off x="7119938" y="5157784"/>
            <a:ext cx="685800" cy="395287"/>
            <a:chOff x="3744" y="3210"/>
            <a:chExt cx="432" cy="249"/>
          </a:xfrm>
        </p:grpSpPr>
        <p:sp>
          <p:nvSpPr>
            <p:cNvPr id="73" name="Oval 64"/>
            <p:cNvSpPr>
              <a:spLocks noChangeArrowheads="1"/>
            </p:cNvSpPr>
            <p:nvPr/>
          </p:nvSpPr>
          <p:spPr bwMode="auto">
            <a:xfrm rot="5400000">
              <a:off x="3744" y="3360"/>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74" name="Line 65"/>
            <p:cNvSpPr>
              <a:spLocks noChangeShapeType="1"/>
            </p:cNvSpPr>
            <p:nvPr/>
          </p:nvSpPr>
          <p:spPr bwMode="auto">
            <a:xfrm rot="-5400000">
              <a:off x="3826" y="3227"/>
              <a:ext cx="147" cy="12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6"/>
            <p:cNvGrpSpPr>
              <a:grpSpLocks/>
            </p:cNvGrpSpPr>
            <p:nvPr/>
          </p:nvGrpSpPr>
          <p:grpSpPr bwMode="auto">
            <a:xfrm flipH="1">
              <a:off x="3960" y="3210"/>
              <a:ext cx="216" cy="246"/>
              <a:chOff x="3840" y="3309"/>
              <a:chExt cx="216" cy="246"/>
            </a:xfrm>
          </p:grpSpPr>
          <p:sp>
            <p:nvSpPr>
              <p:cNvPr id="76" name="Oval 67"/>
              <p:cNvSpPr>
                <a:spLocks noChangeArrowheads="1"/>
              </p:cNvSpPr>
              <p:nvPr/>
            </p:nvSpPr>
            <p:spPr bwMode="auto">
              <a:xfrm rot="5400000">
                <a:off x="3840" y="3456"/>
                <a:ext cx="99" cy="99"/>
              </a:xfrm>
              <a:prstGeom prst="ellipse">
                <a:avLst/>
              </a:prstGeom>
              <a:noFill/>
              <a:ln w="38100">
                <a:solidFill>
                  <a:srgbClr val="00008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buFontTx/>
                  <a:buNone/>
                </a:pPr>
                <a:endParaRPr lang="en-US" altLang="en-US"/>
              </a:p>
            </p:txBody>
          </p:sp>
          <p:sp>
            <p:nvSpPr>
              <p:cNvPr id="77" name="Line 68"/>
              <p:cNvSpPr>
                <a:spLocks noChangeShapeType="1"/>
              </p:cNvSpPr>
              <p:nvPr/>
            </p:nvSpPr>
            <p:spPr bwMode="auto">
              <a:xfrm rot="-5400000">
                <a:off x="3922" y="3323"/>
                <a:ext cx="147" cy="12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9" name="Group 78"/>
          <p:cNvGrpSpPr/>
          <p:nvPr/>
        </p:nvGrpSpPr>
        <p:grpSpPr>
          <a:xfrm>
            <a:off x="6355556" y="2295917"/>
            <a:ext cx="764381" cy="228600"/>
            <a:chOff x="5562600" y="5952451"/>
            <a:chExt cx="764381" cy="228600"/>
          </a:xfrm>
        </p:grpSpPr>
        <p:sp>
          <p:nvSpPr>
            <p:cNvPr id="37" name="Oval 28"/>
            <p:cNvSpPr>
              <a:spLocks noChangeArrowheads="1"/>
            </p:cNvSpPr>
            <p:nvPr/>
          </p:nvSpPr>
          <p:spPr bwMode="auto">
            <a:xfrm>
              <a:off x="6169818" y="5993603"/>
              <a:ext cx="157163" cy="157163"/>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endParaRPr lang="en-US" altLang="en-US"/>
            </a:p>
          </p:txBody>
        </p:sp>
        <p:sp>
          <p:nvSpPr>
            <p:cNvPr id="39" name="Line 32"/>
            <p:cNvSpPr>
              <a:spLocks noChangeShapeType="1"/>
            </p:cNvSpPr>
            <p:nvPr/>
          </p:nvSpPr>
          <p:spPr bwMode="auto">
            <a:xfrm flipH="1">
              <a:off x="5788818" y="6071390"/>
              <a:ext cx="381000"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Oval 25"/>
            <p:cNvSpPr>
              <a:spLocks noChangeArrowheads="1"/>
            </p:cNvSpPr>
            <p:nvPr/>
          </p:nvSpPr>
          <p:spPr bwMode="auto">
            <a:xfrm>
              <a:off x="5562600" y="5952451"/>
              <a:ext cx="228600" cy="228600"/>
            </a:xfrm>
            <a:prstGeom prst="ellipse">
              <a:avLst/>
            </a:prstGeom>
            <a:noFill/>
            <a:ln w="635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1" name="Group 80"/>
          <p:cNvGrpSpPr/>
          <p:nvPr/>
        </p:nvGrpSpPr>
        <p:grpSpPr>
          <a:xfrm>
            <a:off x="8137163" y="2306238"/>
            <a:ext cx="794473" cy="228600"/>
            <a:chOff x="10521319" y="3769515"/>
            <a:chExt cx="794473" cy="228600"/>
          </a:xfrm>
        </p:grpSpPr>
        <p:sp>
          <p:nvSpPr>
            <p:cNvPr id="43" name="Oval 34"/>
            <p:cNvSpPr>
              <a:spLocks noChangeArrowheads="1"/>
            </p:cNvSpPr>
            <p:nvPr/>
          </p:nvSpPr>
          <p:spPr bwMode="auto">
            <a:xfrm>
              <a:off x="11158630" y="3806028"/>
              <a:ext cx="157162" cy="157163"/>
            </a:xfrm>
            <a:prstGeom prst="ellipse">
              <a:avLst/>
            </a:prstGeom>
            <a:noFill/>
            <a:ln w="38100">
              <a:solidFill>
                <a:srgbClr val="00008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endParaRPr lang="en-US" altLang="en-US"/>
            </a:p>
          </p:txBody>
        </p:sp>
        <p:sp>
          <p:nvSpPr>
            <p:cNvPr id="45" name="Line 38"/>
            <p:cNvSpPr>
              <a:spLocks noChangeShapeType="1"/>
            </p:cNvSpPr>
            <p:nvPr/>
          </p:nvSpPr>
          <p:spPr bwMode="auto">
            <a:xfrm flipH="1">
              <a:off x="10777630" y="3883815"/>
              <a:ext cx="381000"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Oval 25"/>
            <p:cNvSpPr>
              <a:spLocks noChangeArrowheads="1"/>
            </p:cNvSpPr>
            <p:nvPr/>
          </p:nvSpPr>
          <p:spPr bwMode="auto">
            <a:xfrm>
              <a:off x="10521319" y="3769515"/>
              <a:ext cx="228600" cy="228600"/>
            </a:xfrm>
            <a:prstGeom prst="ellipse">
              <a:avLst/>
            </a:prstGeom>
            <a:noFill/>
            <a:ln w="635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 name="Oval 25"/>
          <p:cNvSpPr>
            <a:spLocks noChangeArrowheads="1"/>
          </p:cNvSpPr>
          <p:nvPr/>
        </p:nvSpPr>
        <p:spPr bwMode="auto">
          <a:xfrm>
            <a:off x="8530326" y="3072384"/>
            <a:ext cx="228600" cy="228600"/>
          </a:xfrm>
          <a:prstGeom prst="ellipse">
            <a:avLst/>
          </a:prstGeom>
          <a:noFill/>
          <a:ln w="635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 name="Group 83"/>
          <p:cNvGrpSpPr/>
          <p:nvPr/>
        </p:nvGrpSpPr>
        <p:grpSpPr>
          <a:xfrm>
            <a:off x="6667500" y="3036569"/>
            <a:ext cx="228600" cy="1022978"/>
            <a:chOff x="10337482" y="3520440"/>
            <a:chExt cx="228600" cy="1022978"/>
          </a:xfrm>
        </p:grpSpPr>
        <p:sp>
          <p:nvSpPr>
            <p:cNvPr id="49" name="Oval 40"/>
            <p:cNvSpPr>
              <a:spLocks noChangeArrowheads="1"/>
            </p:cNvSpPr>
            <p:nvPr/>
          </p:nvSpPr>
          <p:spPr bwMode="auto">
            <a:xfrm rot="5400000">
              <a:off x="10372883" y="4010017"/>
              <a:ext cx="157162" cy="157163"/>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51" name="Line 44"/>
            <p:cNvSpPr>
              <a:spLocks noChangeShapeType="1"/>
            </p:cNvSpPr>
            <p:nvPr/>
          </p:nvSpPr>
          <p:spPr bwMode="auto">
            <a:xfrm rot="5400000" flipH="1">
              <a:off x="10334783" y="3894130"/>
              <a:ext cx="233362"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Oval 45"/>
            <p:cNvSpPr>
              <a:spLocks noChangeArrowheads="1"/>
            </p:cNvSpPr>
            <p:nvPr/>
          </p:nvSpPr>
          <p:spPr bwMode="auto">
            <a:xfrm rot="5400000">
              <a:off x="10372883" y="4386255"/>
              <a:ext cx="157162" cy="157163"/>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53" name="Line 46"/>
            <p:cNvSpPr>
              <a:spLocks noChangeShapeType="1"/>
            </p:cNvSpPr>
            <p:nvPr/>
          </p:nvSpPr>
          <p:spPr bwMode="auto">
            <a:xfrm rot="5400000" flipH="1">
              <a:off x="10334783" y="4275130"/>
              <a:ext cx="233362"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Oval 25"/>
            <p:cNvSpPr>
              <a:spLocks noChangeArrowheads="1"/>
            </p:cNvSpPr>
            <p:nvPr/>
          </p:nvSpPr>
          <p:spPr bwMode="auto">
            <a:xfrm>
              <a:off x="10337482" y="3520440"/>
              <a:ext cx="228600" cy="228600"/>
            </a:xfrm>
            <a:prstGeom prst="ellipse">
              <a:avLst/>
            </a:prstGeom>
            <a:noFill/>
            <a:ln w="635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5" name="Oval 25"/>
          <p:cNvSpPr>
            <a:spLocks noChangeArrowheads="1"/>
          </p:cNvSpPr>
          <p:nvPr/>
        </p:nvSpPr>
        <p:spPr bwMode="auto">
          <a:xfrm>
            <a:off x="7601744" y="4495800"/>
            <a:ext cx="228600" cy="228600"/>
          </a:xfrm>
          <a:prstGeom prst="ellipse">
            <a:avLst/>
          </a:prstGeom>
          <a:noFill/>
          <a:ln w="635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5509199"/>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Joining a Network</a:t>
            </a:r>
          </a:p>
        </p:txBody>
      </p:sp>
      <p:sp>
        <p:nvSpPr>
          <p:cNvPr id="5" name="Rectangle 17"/>
          <p:cNvSpPr>
            <a:spLocks noChangeArrowheads="1"/>
          </p:cNvSpPr>
          <p:nvPr/>
        </p:nvSpPr>
        <p:spPr bwMode="auto">
          <a:xfrm>
            <a:off x="5334000" y="4313238"/>
            <a:ext cx="4114800" cy="15081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p:txBody>
      </p:sp>
      <p:sp>
        <p:nvSpPr>
          <p:cNvPr id="6" name="Rectangle 16"/>
          <p:cNvSpPr>
            <a:spLocks noChangeArrowheads="1"/>
          </p:cNvSpPr>
          <p:nvPr/>
        </p:nvSpPr>
        <p:spPr bwMode="auto">
          <a:xfrm>
            <a:off x="1219200" y="4313238"/>
            <a:ext cx="4371975" cy="15081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3400" indent="-533400">
              <a:spcBef>
                <a:spcPct val="20000"/>
              </a:spcBef>
              <a:defRPr sz="2800">
                <a:solidFill>
                  <a:schemeClr val="tx1"/>
                </a:solidFill>
                <a:latin typeface="Arial" panose="020B0604020202020204" pitchFamily="34" charset="0"/>
                <a:cs typeface="Arial" panose="020B0604020202020204" pitchFamily="34" charset="0"/>
              </a:defRPr>
            </a:lvl1pPr>
            <a:lvl2pPr marL="914400" indent="-457200">
              <a:spcBef>
                <a:spcPct val="20000"/>
              </a:spcBef>
              <a:buChar char="–"/>
              <a:defRPr sz="2400">
                <a:solidFill>
                  <a:schemeClr val="tx1"/>
                </a:solidFill>
                <a:latin typeface="Arial" panose="020B0604020202020204" pitchFamily="34" charset="0"/>
                <a:cs typeface="Arial" panose="020B0604020202020204" pitchFamily="34" charset="0"/>
              </a:defRPr>
            </a:lvl2pPr>
            <a:lvl3pPr marL="1295400" indent="-381000">
              <a:spcBef>
                <a:spcPct val="20000"/>
              </a:spcBef>
              <a:defRPr sz="2000">
                <a:solidFill>
                  <a:schemeClr val="tx1"/>
                </a:solidFill>
                <a:latin typeface="Arial" panose="020B0604020202020204" pitchFamily="34" charset="0"/>
                <a:cs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cs typeface="Arial" panose="020B0604020202020204" pitchFamily="34" charset="0"/>
              </a:defRPr>
            </a:lvl4pPr>
            <a:lvl5pPr marL="2171700" indent="-342900">
              <a:spcBef>
                <a:spcPct val="20000"/>
              </a:spcBef>
              <a:buChar char="»"/>
              <a:defRPr>
                <a:solidFill>
                  <a:schemeClr val="tx1"/>
                </a:solidFill>
                <a:latin typeface="Arial" panose="020B0604020202020204" pitchFamily="34" charset="0"/>
                <a:cs typeface="Arial" panose="020B0604020202020204" pitchFamily="34" charset="0"/>
              </a:defRPr>
            </a:lvl5pPr>
            <a:lvl6pPr marL="26289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30861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5433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40005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AutoNum type="arabicPeriod" startAt="3"/>
            </a:pPr>
            <a:r>
              <a:rPr lang="en-US" altLang="en-US" sz="2000" dirty="0">
                <a:latin typeface="+mn-lt"/>
              </a:rPr>
              <a:t>If accepted, the new device receives a confirmation that includes the network address.</a:t>
            </a:r>
          </a:p>
        </p:txBody>
      </p:sp>
      <p:sp>
        <p:nvSpPr>
          <p:cNvPr id="8" name="Rectangle 14"/>
          <p:cNvSpPr>
            <a:spLocks noChangeArrowheads="1"/>
          </p:cNvSpPr>
          <p:nvPr/>
        </p:nvSpPr>
        <p:spPr bwMode="auto">
          <a:xfrm>
            <a:off x="1219200" y="2803525"/>
            <a:ext cx="4114800" cy="150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3400" indent="-533400">
              <a:spcBef>
                <a:spcPct val="20000"/>
              </a:spcBef>
              <a:defRPr sz="2800">
                <a:solidFill>
                  <a:schemeClr val="tx1"/>
                </a:solidFill>
                <a:latin typeface="Arial" panose="020B0604020202020204" pitchFamily="34" charset="0"/>
                <a:cs typeface="Arial" panose="020B0604020202020204" pitchFamily="34" charset="0"/>
              </a:defRPr>
            </a:lvl1pPr>
            <a:lvl2pPr marL="914400" indent="-457200">
              <a:spcBef>
                <a:spcPct val="20000"/>
              </a:spcBef>
              <a:buChar char="–"/>
              <a:defRPr sz="2400">
                <a:solidFill>
                  <a:schemeClr val="tx1"/>
                </a:solidFill>
                <a:latin typeface="Arial" panose="020B0604020202020204" pitchFamily="34" charset="0"/>
                <a:cs typeface="Arial" panose="020B0604020202020204" pitchFamily="34" charset="0"/>
              </a:defRPr>
            </a:lvl2pPr>
            <a:lvl3pPr marL="1295400" indent="-381000">
              <a:spcBef>
                <a:spcPct val="20000"/>
              </a:spcBef>
              <a:defRPr sz="2000">
                <a:solidFill>
                  <a:schemeClr val="tx1"/>
                </a:solidFill>
                <a:latin typeface="Arial" panose="020B0604020202020204" pitchFamily="34" charset="0"/>
                <a:cs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cs typeface="Arial" panose="020B0604020202020204" pitchFamily="34" charset="0"/>
              </a:defRPr>
            </a:lvl4pPr>
            <a:lvl5pPr marL="2171700" indent="-342900">
              <a:spcBef>
                <a:spcPct val="20000"/>
              </a:spcBef>
              <a:buChar char="»"/>
              <a:defRPr>
                <a:solidFill>
                  <a:schemeClr val="tx1"/>
                </a:solidFill>
                <a:latin typeface="Arial" panose="020B0604020202020204" pitchFamily="34" charset="0"/>
                <a:cs typeface="Arial" panose="020B0604020202020204" pitchFamily="34" charset="0"/>
              </a:defRPr>
            </a:lvl5pPr>
            <a:lvl6pPr marL="26289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30861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5433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40005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AutoNum type="arabicPeriod" startAt="2"/>
            </a:pPr>
            <a:r>
              <a:rPr lang="en-US" altLang="en-US" sz="2000" dirty="0">
                <a:latin typeface="+mn-lt"/>
              </a:rPr>
              <a:t>Scanning device chooses a responding device and submits a join request</a:t>
            </a:r>
          </a:p>
        </p:txBody>
      </p:sp>
      <p:sp>
        <p:nvSpPr>
          <p:cNvPr id="9" name="Rectangle 13"/>
          <p:cNvSpPr>
            <a:spLocks noChangeArrowheads="1"/>
          </p:cNvSpPr>
          <p:nvPr/>
        </p:nvSpPr>
        <p:spPr bwMode="auto">
          <a:xfrm>
            <a:off x="5334000" y="1295400"/>
            <a:ext cx="4114800" cy="15081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p:txBody>
      </p:sp>
      <p:sp>
        <p:nvSpPr>
          <p:cNvPr id="10" name="Rectangle 12"/>
          <p:cNvSpPr>
            <a:spLocks noChangeArrowheads="1"/>
          </p:cNvSpPr>
          <p:nvPr/>
        </p:nvSpPr>
        <p:spPr bwMode="auto">
          <a:xfrm>
            <a:off x="1219200" y="1295400"/>
            <a:ext cx="4114800" cy="15081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3400" indent="-533400">
              <a:spcBef>
                <a:spcPct val="20000"/>
              </a:spcBef>
              <a:defRPr sz="2800">
                <a:solidFill>
                  <a:schemeClr val="tx1"/>
                </a:solidFill>
                <a:latin typeface="Arial" panose="020B0604020202020204" pitchFamily="34" charset="0"/>
                <a:cs typeface="Arial" panose="020B0604020202020204" pitchFamily="34" charset="0"/>
              </a:defRPr>
            </a:lvl1pPr>
            <a:lvl2pPr marL="914400" indent="-457200">
              <a:spcBef>
                <a:spcPct val="20000"/>
              </a:spcBef>
              <a:buChar char="–"/>
              <a:defRPr sz="2400">
                <a:solidFill>
                  <a:schemeClr val="tx1"/>
                </a:solidFill>
                <a:latin typeface="Arial" panose="020B0604020202020204" pitchFamily="34" charset="0"/>
                <a:cs typeface="Arial" panose="020B0604020202020204" pitchFamily="34" charset="0"/>
              </a:defRPr>
            </a:lvl2pPr>
            <a:lvl3pPr marL="1295400" indent="-381000">
              <a:spcBef>
                <a:spcPct val="20000"/>
              </a:spcBef>
              <a:defRPr sz="2000">
                <a:solidFill>
                  <a:schemeClr val="tx1"/>
                </a:solidFill>
                <a:latin typeface="Arial" panose="020B0604020202020204" pitchFamily="34" charset="0"/>
                <a:cs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cs typeface="Arial" panose="020B0604020202020204" pitchFamily="34" charset="0"/>
              </a:defRPr>
            </a:lvl4pPr>
            <a:lvl5pPr marL="2171700" indent="-342900">
              <a:spcBef>
                <a:spcPct val="20000"/>
              </a:spcBef>
              <a:buChar char="»"/>
              <a:defRPr>
                <a:solidFill>
                  <a:schemeClr val="tx1"/>
                </a:solidFill>
                <a:latin typeface="Arial" panose="020B0604020202020204" pitchFamily="34" charset="0"/>
                <a:cs typeface="Arial" panose="020B0604020202020204" pitchFamily="34" charset="0"/>
              </a:defRPr>
            </a:lvl5pPr>
            <a:lvl6pPr marL="26289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30861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5433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4000500" indent="-342900"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AutoNum type="arabicPeriod"/>
            </a:pPr>
            <a:r>
              <a:rPr lang="en-US" altLang="en-US" sz="2000" dirty="0">
                <a:latin typeface="+mn-lt"/>
              </a:rPr>
              <a:t>New ZR or ZED scans channels to discover all local (1-hop) ZR or ZC nodes</a:t>
            </a:r>
          </a:p>
        </p:txBody>
      </p:sp>
      <p:sp>
        <p:nvSpPr>
          <p:cNvPr id="11" name="Line 18"/>
          <p:cNvSpPr>
            <a:spLocks noChangeShapeType="1"/>
          </p:cNvSpPr>
          <p:nvPr/>
        </p:nvSpPr>
        <p:spPr bwMode="auto">
          <a:xfrm>
            <a:off x="1219200" y="1295400"/>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1"/>
          <p:cNvSpPr>
            <a:spLocks noChangeShapeType="1"/>
          </p:cNvSpPr>
          <p:nvPr/>
        </p:nvSpPr>
        <p:spPr bwMode="auto">
          <a:xfrm>
            <a:off x="1219200" y="5821363"/>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2"/>
          <p:cNvSpPr>
            <a:spLocks noChangeShapeType="1"/>
          </p:cNvSpPr>
          <p:nvPr/>
        </p:nvSpPr>
        <p:spPr bwMode="auto">
          <a:xfrm>
            <a:off x="1219200" y="1295400"/>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4"/>
          <p:cNvSpPr>
            <a:spLocks noChangeShapeType="1"/>
          </p:cNvSpPr>
          <p:nvPr/>
        </p:nvSpPr>
        <p:spPr bwMode="auto">
          <a:xfrm>
            <a:off x="9448800" y="1295400"/>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39"/>
          <p:cNvSpPr>
            <a:spLocks noChangeShapeType="1"/>
          </p:cNvSpPr>
          <p:nvPr/>
        </p:nvSpPr>
        <p:spPr bwMode="auto">
          <a:xfrm>
            <a:off x="5334000" y="1295400"/>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40"/>
          <p:cNvSpPr>
            <a:spLocks noChangeShapeType="1"/>
          </p:cNvSpPr>
          <p:nvPr/>
        </p:nvSpPr>
        <p:spPr bwMode="auto">
          <a:xfrm>
            <a:off x="1219200" y="2803525"/>
            <a:ext cx="0" cy="1509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42"/>
          <p:cNvSpPr>
            <a:spLocks noChangeShapeType="1"/>
          </p:cNvSpPr>
          <p:nvPr/>
        </p:nvSpPr>
        <p:spPr bwMode="auto">
          <a:xfrm>
            <a:off x="9448800" y="2803525"/>
            <a:ext cx="0" cy="1509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44"/>
          <p:cNvSpPr>
            <a:spLocks noChangeShapeType="1"/>
          </p:cNvSpPr>
          <p:nvPr/>
        </p:nvSpPr>
        <p:spPr bwMode="auto">
          <a:xfrm>
            <a:off x="1219200" y="4313238"/>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46"/>
          <p:cNvSpPr>
            <a:spLocks noChangeShapeType="1"/>
          </p:cNvSpPr>
          <p:nvPr/>
        </p:nvSpPr>
        <p:spPr bwMode="auto">
          <a:xfrm>
            <a:off x="9448800" y="4313238"/>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48"/>
          <p:cNvSpPr>
            <a:spLocks noChangeShapeType="1"/>
          </p:cNvSpPr>
          <p:nvPr/>
        </p:nvSpPr>
        <p:spPr bwMode="auto">
          <a:xfrm>
            <a:off x="5334000" y="5821363"/>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69"/>
          <p:cNvSpPr txBox="1">
            <a:spLocks noChangeArrowheads="1"/>
          </p:cNvSpPr>
          <p:nvPr/>
        </p:nvSpPr>
        <p:spPr bwMode="auto">
          <a:xfrm>
            <a:off x="5622925" y="2297113"/>
            <a:ext cx="35210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400" b="1" dirty="0"/>
              <a:t>PAN ID/EPID, Stack Profile, Joining Allowed sent back to scanning node. </a:t>
            </a:r>
          </a:p>
        </p:txBody>
      </p:sp>
      <p:grpSp>
        <p:nvGrpSpPr>
          <p:cNvPr id="31" name="Group 94"/>
          <p:cNvGrpSpPr>
            <a:grpSpLocks/>
          </p:cNvGrpSpPr>
          <p:nvPr/>
        </p:nvGrpSpPr>
        <p:grpSpPr bwMode="auto">
          <a:xfrm>
            <a:off x="5710238" y="4572000"/>
            <a:ext cx="2938462" cy="990600"/>
            <a:chOff x="3168" y="3072"/>
            <a:chExt cx="1851" cy="624"/>
          </a:xfrm>
        </p:grpSpPr>
        <p:sp>
          <p:nvSpPr>
            <p:cNvPr id="32" name="Oval 80"/>
            <p:cNvSpPr>
              <a:spLocks noChangeArrowheads="1"/>
            </p:cNvSpPr>
            <p:nvPr/>
          </p:nvSpPr>
          <p:spPr bwMode="auto">
            <a:xfrm>
              <a:off x="4755" y="3285"/>
              <a:ext cx="264" cy="264"/>
            </a:xfrm>
            <a:prstGeom prst="ellipse">
              <a:avLst/>
            </a:prstGeom>
            <a:noFill/>
            <a:ln w="38100">
              <a:pattFill prst="dkUpDiag">
                <a:fgClr>
                  <a:srgbClr val="990000"/>
                </a:fgClr>
                <a:bgClr>
                  <a:srgbClr val="333399"/>
                </a:bgClr>
              </a:patt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81"/>
            <p:cNvSpPr>
              <a:spLocks noChangeArrowheads="1"/>
            </p:cNvSpPr>
            <p:nvPr/>
          </p:nvSpPr>
          <p:spPr bwMode="auto">
            <a:xfrm rot="5400000">
              <a:off x="3168" y="3354"/>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34" name="Oval 82"/>
            <p:cNvSpPr>
              <a:spLocks noChangeArrowheads="1"/>
            </p:cNvSpPr>
            <p:nvPr/>
          </p:nvSpPr>
          <p:spPr bwMode="auto">
            <a:xfrm rot="5400000">
              <a:off x="3171" y="3597"/>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35" name="Line 83"/>
            <p:cNvSpPr>
              <a:spLocks noChangeShapeType="1"/>
            </p:cNvSpPr>
            <p:nvPr/>
          </p:nvSpPr>
          <p:spPr bwMode="auto">
            <a:xfrm rot="5400000" flipH="1">
              <a:off x="3159" y="3561"/>
              <a:ext cx="48" cy="2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84"/>
            <p:cNvSpPr>
              <a:spLocks noChangeShapeType="1"/>
            </p:cNvSpPr>
            <p:nvPr/>
          </p:nvSpPr>
          <p:spPr bwMode="auto">
            <a:xfrm rot="5400000" flipH="1">
              <a:off x="3159" y="3321"/>
              <a:ext cx="45" cy="2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Oval 85"/>
            <p:cNvSpPr>
              <a:spLocks noChangeArrowheads="1"/>
            </p:cNvSpPr>
            <p:nvPr/>
          </p:nvSpPr>
          <p:spPr bwMode="auto">
            <a:xfrm rot="5400000">
              <a:off x="3171" y="3114"/>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38" name="Line 86"/>
            <p:cNvSpPr>
              <a:spLocks noChangeShapeType="1"/>
            </p:cNvSpPr>
            <p:nvPr/>
          </p:nvSpPr>
          <p:spPr bwMode="auto">
            <a:xfrm rot="5400000" flipH="1">
              <a:off x="3162" y="3084"/>
              <a:ext cx="45" cy="2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7"/>
            <p:cNvSpPr>
              <a:spLocks noChangeShapeType="1"/>
            </p:cNvSpPr>
            <p:nvPr/>
          </p:nvSpPr>
          <p:spPr bwMode="auto">
            <a:xfrm flipV="1">
              <a:off x="3315" y="3405"/>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Oval 10"/>
          <p:cNvSpPr>
            <a:spLocks noChangeArrowheads="1"/>
          </p:cNvSpPr>
          <p:nvPr/>
        </p:nvSpPr>
        <p:spPr bwMode="auto">
          <a:xfrm>
            <a:off x="8229600" y="1638300"/>
            <a:ext cx="419100" cy="419100"/>
          </a:xfrm>
          <a:prstGeom prst="ellipse">
            <a:avLst/>
          </a:prstGeom>
          <a:noFill/>
          <a:ln w="38100">
            <a:pattFill prst="dkUpDiag">
              <a:fgClr>
                <a:srgbClr val="990000"/>
              </a:fgClr>
              <a:bgClr>
                <a:srgbClr val="333399"/>
              </a:bgClr>
            </a:patt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57"/>
          <p:cNvSpPr>
            <a:spLocks noChangeArrowheads="1"/>
          </p:cNvSpPr>
          <p:nvPr/>
        </p:nvSpPr>
        <p:spPr bwMode="auto">
          <a:xfrm rot="5400000">
            <a:off x="5710238" y="1747838"/>
            <a:ext cx="157162" cy="157162"/>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42" name="Oval 58"/>
          <p:cNvSpPr>
            <a:spLocks noChangeArrowheads="1"/>
          </p:cNvSpPr>
          <p:nvPr/>
        </p:nvSpPr>
        <p:spPr bwMode="auto">
          <a:xfrm rot="5400000">
            <a:off x="5715000" y="2133600"/>
            <a:ext cx="157163" cy="157163"/>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43" name="Line 60"/>
          <p:cNvSpPr>
            <a:spLocks noChangeShapeType="1"/>
          </p:cNvSpPr>
          <p:nvPr/>
        </p:nvSpPr>
        <p:spPr bwMode="auto">
          <a:xfrm rot="5400000" flipH="1">
            <a:off x="5695950" y="2076450"/>
            <a:ext cx="76200" cy="38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61"/>
          <p:cNvSpPr>
            <a:spLocks noChangeShapeType="1"/>
          </p:cNvSpPr>
          <p:nvPr/>
        </p:nvSpPr>
        <p:spPr bwMode="auto">
          <a:xfrm rot="5400000" flipH="1">
            <a:off x="5695950" y="1695450"/>
            <a:ext cx="71438" cy="3333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Oval 62"/>
          <p:cNvSpPr>
            <a:spLocks noChangeArrowheads="1"/>
          </p:cNvSpPr>
          <p:nvPr/>
        </p:nvSpPr>
        <p:spPr bwMode="auto">
          <a:xfrm rot="5400000">
            <a:off x="5715001" y="1366837"/>
            <a:ext cx="157162" cy="157163"/>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46" name="Line 63"/>
          <p:cNvSpPr>
            <a:spLocks noChangeShapeType="1"/>
          </p:cNvSpPr>
          <p:nvPr/>
        </p:nvSpPr>
        <p:spPr bwMode="auto">
          <a:xfrm rot="5400000" flipH="1">
            <a:off x="5700713" y="1314450"/>
            <a:ext cx="71438" cy="3333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AutoShape 91"/>
          <p:cNvSpPr>
            <a:spLocks noChangeArrowheads="1"/>
          </p:cNvSpPr>
          <p:nvPr/>
        </p:nvSpPr>
        <p:spPr bwMode="auto">
          <a:xfrm flipH="1">
            <a:off x="5943600" y="1295400"/>
            <a:ext cx="220980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8F8F8">
              <a:alpha val="64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64"/>
          <p:cNvSpPr>
            <a:spLocks noChangeShapeType="1"/>
          </p:cNvSpPr>
          <p:nvPr/>
        </p:nvSpPr>
        <p:spPr bwMode="auto">
          <a:xfrm>
            <a:off x="5943600" y="1447800"/>
            <a:ext cx="2209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66"/>
          <p:cNvSpPr>
            <a:spLocks noChangeShapeType="1"/>
          </p:cNvSpPr>
          <p:nvPr/>
        </p:nvSpPr>
        <p:spPr bwMode="auto">
          <a:xfrm flipV="1">
            <a:off x="5943600" y="1981200"/>
            <a:ext cx="2209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67"/>
          <p:cNvSpPr>
            <a:spLocks noChangeShapeType="1"/>
          </p:cNvSpPr>
          <p:nvPr/>
        </p:nvSpPr>
        <p:spPr bwMode="auto">
          <a:xfrm flipV="1">
            <a:off x="5943600" y="18288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1" name="Group 93"/>
          <p:cNvGrpSpPr>
            <a:grpSpLocks/>
          </p:cNvGrpSpPr>
          <p:nvPr/>
        </p:nvGrpSpPr>
        <p:grpSpPr bwMode="auto">
          <a:xfrm>
            <a:off x="5719763" y="3136151"/>
            <a:ext cx="2938462" cy="995362"/>
            <a:chOff x="3168" y="2109"/>
            <a:chExt cx="1851" cy="627"/>
          </a:xfrm>
        </p:grpSpPr>
        <p:sp>
          <p:nvSpPr>
            <p:cNvPr id="52" name="Oval 70"/>
            <p:cNvSpPr>
              <a:spLocks noChangeArrowheads="1"/>
            </p:cNvSpPr>
            <p:nvPr/>
          </p:nvSpPr>
          <p:spPr bwMode="auto">
            <a:xfrm>
              <a:off x="4755" y="2325"/>
              <a:ext cx="264" cy="264"/>
            </a:xfrm>
            <a:prstGeom prst="ellipse">
              <a:avLst/>
            </a:prstGeom>
            <a:noFill/>
            <a:ln w="38100">
              <a:pattFill prst="dkUpDiag">
                <a:fgClr>
                  <a:srgbClr val="990000"/>
                </a:fgClr>
                <a:bgClr>
                  <a:srgbClr val="333399"/>
                </a:bgClr>
              </a:patt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71"/>
            <p:cNvSpPr>
              <a:spLocks noChangeArrowheads="1"/>
            </p:cNvSpPr>
            <p:nvPr/>
          </p:nvSpPr>
          <p:spPr bwMode="auto">
            <a:xfrm rot="5400000">
              <a:off x="3168" y="2394"/>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54" name="Oval 72"/>
            <p:cNvSpPr>
              <a:spLocks noChangeArrowheads="1"/>
            </p:cNvSpPr>
            <p:nvPr/>
          </p:nvSpPr>
          <p:spPr bwMode="auto">
            <a:xfrm rot="5400000">
              <a:off x="3171" y="2637"/>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55" name="Line 73"/>
            <p:cNvSpPr>
              <a:spLocks noChangeShapeType="1"/>
            </p:cNvSpPr>
            <p:nvPr/>
          </p:nvSpPr>
          <p:spPr bwMode="auto">
            <a:xfrm rot="5400000" flipH="1">
              <a:off x="3159" y="2601"/>
              <a:ext cx="48" cy="24"/>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74"/>
            <p:cNvSpPr>
              <a:spLocks noChangeShapeType="1"/>
            </p:cNvSpPr>
            <p:nvPr/>
          </p:nvSpPr>
          <p:spPr bwMode="auto">
            <a:xfrm rot="5400000" flipH="1">
              <a:off x="3159" y="2361"/>
              <a:ext cx="45" cy="2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Oval 75"/>
            <p:cNvSpPr>
              <a:spLocks noChangeArrowheads="1"/>
            </p:cNvSpPr>
            <p:nvPr/>
          </p:nvSpPr>
          <p:spPr bwMode="auto">
            <a:xfrm rot="5400000">
              <a:off x="3171" y="2154"/>
              <a:ext cx="99" cy="99"/>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endParaRPr lang="en-US" altLang="en-US"/>
            </a:p>
          </p:txBody>
        </p:sp>
        <p:sp>
          <p:nvSpPr>
            <p:cNvPr id="58" name="Line 76"/>
            <p:cNvSpPr>
              <a:spLocks noChangeShapeType="1"/>
            </p:cNvSpPr>
            <p:nvPr/>
          </p:nvSpPr>
          <p:spPr bwMode="auto">
            <a:xfrm rot="5400000" flipH="1">
              <a:off x="3162" y="2121"/>
              <a:ext cx="45" cy="2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79"/>
            <p:cNvSpPr>
              <a:spLocks noChangeShapeType="1"/>
            </p:cNvSpPr>
            <p:nvPr/>
          </p:nvSpPr>
          <p:spPr bwMode="auto">
            <a:xfrm flipV="1">
              <a:off x="3315" y="2445"/>
              <a:ext cx="139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8136605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600"/>
                                  </p:stCondLst>
                                  <p:childTnLst>
                                    <p:set>
                                      <p:cBhvr>
                                        <p:cTn id="9" dur="1" fill="hold">
                                          <p:stCondLst>
                                            <p:cond delay="0"/>
                                          </p:stCondLst>
                                        </p:cTn>
                                        <p:tgtEl>
                                          <p:spTgt spid="50"/>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grpId="0" nodeType="afterEffect">
                                  <p:stCondLst>
                                    <p:cond delay="50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D1B9FD3-C7BA-4CCD-971E-08EAE3368AC2}"/>
              </a:ext>
            </a:extLst>
          </p:cNvPr>
          <p:cNvGrpSpPr/>
          <p:nvPr/>
        </p:nvGrpSpPr>
        <p:grpSpPr>
          <a:xfrm>
            <a:off x="616450" y="914400"/>
            <a:ext cx="10501986" cy="5414481"/>
            <a:chOff x="420718" y="244506"/>
            <a:chExt cx="11350564" cy="6613494"/>
          </a:xfrm>
        </p:grpSpPr>
        <p:pic>
          <p:nvPicPr>
            <p:cNvPr id="15" name="Picture 14">
              <a:extLst>
                <a:ext uri="{FF2B5EF4-FFF2-40B4-BE49-F238E27FC236}">
                  <a16:creationId xmlns:a16="http://schemas.microsoft.com/office/drawing/2014/main" id="{1E6755CF-A8B7-40E6-9986-518279B8F0BF}"/>
                </a:ext>
              </a:extLst>
            </p:cNvPr>
            <p:cNvPicPr>
              <a:picLocks noChangeAspect="1"/>
            </p:cNvPicPr>
            <p:nvPr/>
          </p:nvPicPr>
          <p:blipFill rotWithShape="1">
            <a:blip r:embed="rId3"/>
            <a:srcRect t="3566"/>
            <a:stretch/>
          </p:blipFill>
          <p:spPr>
            <a:xfrm>
              <a:off x="420718" y="244506"/>
              <a:ext cx="11350564" cy="6613494"/>
            </a:xfrm>
            <a:prstGeom prst="rect">
              <a:avLst/>
            </a:prstGeom>
          </p:spPr>
        </p:pic>
        <p:sp>
          <p:nvSpPr>
            <p:cNvPr id="2" name="Rectangle 1"/>
            <p:cNvSpPr/>
            <p:nvPr/>
          </p:nvSpPr>
          <p:spPr>
            <a:xfrm>
              <a:off x="515101" y="2930346"/>
              <a:ext cx="57912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648283" y="4602479"/>
              <a:ext cx="2438400" cy="2036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649966" y="4938544"/>
              <a:ext cx="1828800" cy="19657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48283" y="2651322"/>
              <a:ext cx="1752600" cy="2036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41985" y="944387"/>
              <a:ext cx="1397195"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2" name="Rectangle 11">
              <a:extLst>
                <a:ext uri="{FF2B5EF4-FFF2-40B4-BE49-F238E27FC236}">
                  <a16:creationId xmlns:a16="http://schemas.microsoft.com/office/drawing/2014/main" id="{59DC8FD9-8644-4345-BDAF-BAB099FF74C9}"/>
                </a:ext>
              </a:extLst>
            </p:cNvPr>
            <p:cNvSpPr/>
            <p:nvPr/>
          </p:nvSpPr>
          <p:spPr>
            <a:xfrm>
              <a:off x="8649966" y="2979958"/>
              <a:ext cx="1752600" cy="2036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2">
            <a:extLst>
              <a:ext uri="{FF2B5EF4-FFF2-40B4-BE49-F238E27FC236}">
                <a16:creationId xmlns:a16="http://schemas.microsoft.com/office/drawing/2014/main" id="{58440FCA-3FEF-4253-9424-E340141B00FF}"/>
              </a:ext>
            </a:extLst>
          </p:cNvPr>
          <p:cNvSpPr>
            <a:spLocks noGrp="1"/>
          </p:cNvSpPr>
          <p:nvPr>
            <p:ph type="title"/>
          </p:nvPr>
        </p:nvSpPr>
        <p:spPr>
          <a:xfrm>
            <a:off x="457200" y="0"/>
            <a:ext cx="11277600" cy="914400"/>
          </a:xfrm>
        </p:spPr>
        <p:txBody>
          <a:bodyPr/>
          <a:lstStyle/>
          <a:p>
            <a:r>
              <a:rPr lang="en-US" dirty="0"/>
              <a:t>Network Analyzer Capture of Joining a Network</a:t>
            </a:r>
          </a:p>
        </p:txBody>
      </p:sp>
    </p:spTree>
    <p:extLst>
      <p:ext uri="{BB962C8B-B14F-4D97-AF65-F5344CB8AC3E}">
        <p14:creationId xmlns:p14="http://schemas.microsoft.com/office/powerpoint/2010/main" val="3026514836"/>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A8BF0F-FEDD-4733-B431-E0756C6561FB}"/>
              </a:ext>
            </a:extLst>
          </p:cNvPr>
          <p:cNvSpPr>
            <a:spLocks noGrp="1"/>
          </p:cNvSpPr>
          <p:nvPr>
            <p:ph idx="10"/>
          </p:nvPr>
        </p:nvSpPr>
        <p:spPr/>
        <p:txBody>
          <a:bodyPr/>
          <a:lstStyle/>
          <a:p>
            <a:r>
              <a:rPr lang="en-US" dirty="0"/>
              <a:t>Reasons of rejoining </a:t>
            </a:r>
          </a:p>
          <a:p>
            <a:pPr lvl="1"/>
            <a:r>
              <a:rPr lang="en-US" dirty="0"/>
              <a:t>Sleepy end device lost communication with his parent</a:t>
            </a:r>
          </a:p>
          <a:p>
            <a:pPr lvl="1"/>
            <a:r>
              <a:rPr lang="en-US" dirty="0"/>
              <a:t> Devices that have missed the network key update</a:t>
            </a:r>
          </a:p>
          <a:p>
            <a:pPr lvl="1"/>
            <a:r>
              <a:rPr lang="en-US" dirty="0"/>
              <a:t> Devices that have missed a PAN ID update </a:t>
            </a:r>
          </a:p>
          <a:p>
            <a:endParaRPr lang="en-US" dirty="0"/>
          </a:p>
          <a:p>
            <a:r>
              <a:rPr lang="en-US" dirty="0"/>
              <a:t>Types of rejoin </a:t>
            </a:r>
          </a:p>
          <a:p>
            <a:pPr lvl="1"/>
            <a:r>
              <a:rPr lang="en-US" dirty="0"/>
              <a:t>Secure rejoin</a:t>
            </a:r>
          </a:p>
          <a:p>
            <a:pPr lvl="1"/>
            <a:r>
              <a:rPr lang="en-US" dirty="0"/>
              <a:t>Trust center rejoin </a:t>
            </a:r>
          </a:p>
        </p:txBody>
      </p:sp>
      <p:sp>
        <p:nvSpPr>
          <p:cNvPr id="3" name="Title 2">
            <a:extLst>
              <a:ext uri="{FF2B5EF4-FFF2-40B4-BE49-F238E27FC236}">
                <a16:creationId xmlns:a16="http://schemas.microsoft.com/office/drawing/2014/main" id="{FE78ACE1-706A-4308-9B30-3661EA745C3B}"/>
              </a:ext>
            </a:extLst>
          </p:cNvPr>
          <p:cNvSpPr>
            <a:spLocks noGrp="1"/>
          </p:cNvSpPr>
          <p:nvPr>
            <p:ph type="title"/>
          </p:nvPr>
        </p:nvSpPr>
        <p:spPr/>
        <p:txBody>
          <a:bodyPr/>
          <a:lstStyle/>
          <a:p>
            <a:r>
              <a:rPr lang="en-US" dirty="0"/>
              <a:t>Rejoin a Network</a:t>
            </a:r>
          </a:p>
        </p:txBody>
      </p:sp>
      <p:sp>
        <p:nvSpPr>
          <p:cNvPr id="4" name="Slide Number Placeholder 3">
            <a:extLst>
              <a:ext uri="{FF2B5EF4-FFF2-40B4-BE49-F238E27FC236}">
                <a16:creationId xmlns:a16="http://schemas.microsoft.com/office/drawing/2014/main" id="{6E915378-58E8-47E8-AC2A-4130ADD6618A}"/>
              </a:ext>
            </a:extLst>
          </p:cNvPr>
          <p:cNvSpPr>
            <a:spLocks noGrp="1"/>
          </p:cNvSpPr>
          <p:nvPr>
            <p:ph type="sldNum" sz="quarter" idx="12"/>
          </p:nvPr>
        </p:nvSpPr>
        <p:spPr/>
        <p:txBody>
          <a:bodyPr/>
          <a:lstStyle/>
          <a:p>
            <a:fld id="{29A7BD92-6AE5-CF43-B276-274952F2BFB4}" type="slidenum">
              <a:rPr lang="en-US" smtClean="0"/>
              <a:pPr/>
              <a:t>17</a:t>
            </a:fld>
            <a:endParaRPr lang="en-US"/>
          </a:p>
        </p:txBody>
      </p:sp>
      <p:pic>
        <p:nvPicPr>
          <p:cNvPr id="6" name="Picture 5">
            <a:extLst>
              <a:ext uri="{FF2B5EF4-FFF2-40B4-BE49-F238E27FC236}">
                <a16:creationId xmlns:a16="http://schemas.microsoft.com/office/drawing/2014/main" id="{2D3D1E50-A415-44A1-ADD6-F0174E09B0F7}"/>
              </a:ext>
            </a:extLst>
          </p:cNvPr>
          <p:cNvPicPr>
            <a:picLocks noChangeAspect="1"/>
          </p:cNvPicPr>
          <p:nvPr/>
        </p:nvPicPr>
        <p:blipFill rotWithShape="1">
          <a:blip r:embed="rId3"/>
          <a:srcRect l="13589" t="-1502" r="24138" b="1502"/>
          <a:stretch/>
        </p:blipFill>
        <p:spPr>
          <a:xfrm>
            <a:off x="2080936" y="4430808"/>
            <a:ext cx="8030127" cy="1237128"/>
          </a:xfrm>
          <a:prstGeom prst="rect">
            <a:avLst/>
          </a:prstGeom>
        </p:spPr>
      </p:pic>
    </p:spTree>
    <p:extLst>
      <p:ext uri="{BB962C8B-B14F-4D97-AF65-F5344CB8AC3E}">
        <p14:creationId xmlns:p14="http://schemas.microsoft.com/office/powerpoint/2010/main" val="2730480021"/>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Leaving a Network</a:t>
            </a:r>
          </a:p>
        </p:txBody>
      </p:sp>
      <p:sp>
        <p:nvSpPr>
          <p:cNvPr id="11" name="Line 18"/>
          <p:cNvSpPr>
            <a:spLocks noChangeShapeType="1"/>
          </p:cNvSpPr>
          <p:nvPr/>
        </p:nvSpPr>
        <p:spPr bwMode="auto">
          <a:xfrm>
            <a:off x="1219200" y="838201"/>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1"/>
          <p:cNvSpPr>
            <a:spLocks noChangeShapeType="1"/>
          </p:cNvSpPr>
          <p:nvPr/>
        </p:nvSpPr>
        <p:spPr bwMode="auto">
          <a:xfrm>
            <a:off x="6528991" y="5051634"/>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2"/>
          <p:cNvSpPr>
            <a:spLocks noChangeShapeType="1"/>
          </p:cNvSpPr>
          <p:nvPr/>
        </p:nvSpPr>
        <p:spPr bwMode="auto">
          <a:xfrm>
            <a:off x="1219200" y="838201"/>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4"/>
          <p:cNvSpPr>
            <a:spLocks noChangeShapeType="1"/>
          </p:cNvSpPr>
          <p:nvPr/>
        </p:nvSpPr>
        <p:spPr bwMode="auto">
          <a:xfrm>
            <a:off x="9448800" y="838201"/>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39"/>
          <p:cNvSpPr>
            <a:spLocks noChangeShapeType="1"/>
          </p:cNvSpPr>
          <p:nvPr/>
        </p:nvSpPr>
        <p:spPr bwMode="auto">
          <a:xfrm>
            <a:off x="5334000" y="838201"/>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40"/>
          <p:cNvSpPr>
            <a:spLocks noChangeShapeType="1"/>
          </p:cNvSpPr>
          <p:nvPr/>
        </p:nvSpPr>
        <p:spPr bwMode="auto">
          <a:xfrm>
            <a:off x="6528991" y="2033796"/>
            <a:ext cx="0" cy="1509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42"/>
          <p:cNvSpPr>
            <a:spLocks noChangeShapeType="1"/>
          </p:cNvSpPr>
          <p:nvPr/>
        </p:nvSpPr>
        <p:spPr bwMode="auto">
          <a:xfrm>
            <a:off x="10085923" y="2321018"/>
            <a:ext cx="0" cy="1509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44"/>
          <p:cNvSpPr>
            <a:spLocks noChangeShapeType="1"/>
          </p:cNvSpPr>
          <p:nvPr/>
        </p:nvSpPr>
        <p:spPr bwMode="auto">
          <a:xfrm>
            <a:off x="6528991" y="3543509"/>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46"/>
          <p:cNvSpPr>
            <a:spLocks noChangeShapeType="1"/>
          </p:cNvSpPr>
          <p:nvPr/>
        </p:nvSpPr>
        <p:spPr bwMode="auto">
          <a:xfrm>
            <a:off x="10085923" y="3830731"/>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48"/>
          <p:cNvSpPr>
            <a:spLocks noChangeShapeType="1"/>
          </p:cNvSpPr>
          <p:nvPr/>
        </p:nvSpPr>
        <p:spPr bwMode="auto">
          <a:xfrm>
            <a:off x="5971123" y="5338856"/>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Line 40">
            <a:extLst>
              <a:ext uri="{FF2B5EF4-FFF2-40B4-BE49-F238E27FC236}">
                <a16:creationId xmlns:a16="http://schemas.microsoft.com/office/drawing/2014/main" id="{3290583F-1434-4DC9-AD6E-0FDEB2E96533}"/>
              </a:ext>
            </a:extLst>
          </p:cNvPr>
          <p:cNvSpPr>
            <a:spLocks noChangeShapeType="1"/>
          </p:cNvSpPr>
          <p:nvPr/>
        </p:nvSpPr>
        <p:spPr bwMode="auto">
          <a:xfrm>
            <a:off x="1171303" y="5942965"/>
            <a:ext cx="0" cy="1509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24">
            <a:extLst>
              <a:ext uri="{FF2B5EF4-FFF2-40B4-BE49-F238E27FC236}">
                <a16:creationId xmlns:a16="http://schemas.microsoft.com/office/drawing/2014/main" id="{43D55F12-D5ED-4BC0-A169-C504421BDF79}"/>
              </a:ext>
            </a:extLst>
          </p:cNvPr>
          <p:cNvSpPr>
            <a:spLocks noChangeShapeType="1"/>
          </p:cNvSpPr>
          <p:nvPr/>
        </p:nvSpPr>
        <p:spPr bwMode="auto">
          <a:xfrm>
            <a:off x="10085923" y="3194626"/>
            <a:ext cx="0" cy="1508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39">
            <a:extLst>
              <a:ext uri="{FF2B5EF4-FFF2-40B4-BE49-F238E27FC236}">
                <a16:creationId xmlns:a16="http://schemas.microsoft.com/office/drawing/2014/main" id="{9101B9B7-EC34-4695-B5E3-5A8224B06125}"/>
              </a:ext>
            </a:extLst>
          </p:cNvPr>
          <p:cNvSpPr>
            <a:spLocks noChangeShapeType="1"/>
          </p:cNvSpPr>
          <p:nvPr/>
        </p:nvSpPr>
        <p:spPr bwMode="auto">
          <a:xfrm>
            <a:off x="5971123" y="3194626"/>
            <a:ext cx="411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 name="Table 6">
            <a:extLst>
              <a:ext uri="{FF2B5EF4-FFF2-40B4-BE49-F238E27FC236}">
                <a16:creationId xmlns:a16="http://schemas.microsoft.com/office/drawing/2014/main" id="{89F59927-4CF2-44AF-826E-28C3A2027CB0}"/>
              </a:ext>
            </a:extLst>
          </p:cNvPr>
          <p:cNvGraphicFramePr>
            <a:graphicFrameLocks noGrp="1"/>
          </p:cNvGraphicFramePr>
          <p:nvPr>
            <p:extLst/>
          </p:nvPr>
        </p:nvGraphicFramePr>
        <p:xfrm>
          <a:off x="4994030" y="1392331"/>
          <a:ext cx="6528661" cy="4876798"/>
        </p:xfrm>
        <a:graphic>
          <a:graphicData uri="http://schemas.openxmlformats.org/drawingml/2006/table">
            <a:tbl>
              <a:tblPr firstRow="1" bandRow="1">
                <a:tableStyleId>{5C22544A-7EE6-4342-B048-85BDC9FD1C3A}</a:tableStyleId>
              </a:tblPr>
              <a:tblGrid>
                <a:gridCol w="6528661">
                  <a:extLst>
                    <a:ext uri="{9D8B030D-6E8A-4147-A177-3AD203B41FA5}">
                      <a16:colId xmlns:a16="http://schemas.microsoft.com/office/drawing/2014/main" val="1192632102"/>
                    </a:ext>
                  </a:extLst>
                </a:gridCol>
              </a:tblGrid>
              <a:tr h="464135">
                <a:tc>
                  <a:txBody>
                    <a:bodyPr/>
                    <a:lstStyle/>
                    <a:p>
                      <a:r>
                        <a:rPr lang="en-US" dirty="0"/>
                        <a:t>Example Use Cases </a:t>
                      </a:r>
                    </a:p>
                  </a:txBody>
                  <a:tcPr/>
                </a:tc>
                <a:extLst>
                  <a:ext uri="{0D108BD9-81ED-4DB2-BD59-A6C34878D82A}">
                    <a16:rowId xmlns:a16="http://schemas.microsoft.com/office/drawing/2014/main" val="1863629088"/>
                  </a:ext>
                </a:extLst>
              </a:tr>
              <a:tr h="996408">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en-US" sz="1800" dirty="0">
                          <a:latin typeface="+mn-lt"/>
                        </a:rPr>
                        <a:t>Coordinator indicates a device to leave the network</a:t>
                      </a:r>
                      <a:endParaRPr lang="en-US" dirty="0"/>
                    </a:p>
                  </a:txBody>
                  <a:tcPr/>
                </a:tc>
                <a:extLst>
                  <a:ext uri="{0D108BD9-81ED-4DB2-BD59-A6C34878D82A}">
                    <a16:rowId xmlns:a16="http://schemas.microsoft.com/office/drawing/2014/main" val="2277077745"/>
                  </a:ext>
                </a:extLst>
              </a:tr>
              <a:tr h="996408">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en-US" sz="1800" dirty="0"/>
                        <a:t>Device voluntary leaves the network and announces this</a:t>
                      </a:r>
                    </a:p>
                  </a:txBody>
                  <a:tcPr/>
                </a:tc>
                <a:extLst>
                  <a:ext uri="{0D108BD9-81ED-4DB2-BD59-A6C34878D82A}">
                    <a16:rowId xmlns:a16="http://schemas.microsoft.com/office/drawing/2014/main" val="179902213"/>
                  </a:ext>
                </a:extLst>
              </a:tr>
              <a:tr h="996408">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en-US" sz="1800" dirty="0">
                          <a:latin typeface="+mn-lt"/>
                        </a:rPr>
                        <a:t>A router wants his child to join another router. </a:t>
                      </a:r>
                    </a:p>
                  </a:txBody>
                  <a:tcPr/>
                </a:tc>
                <a:extLst>
                  <a:ext uri="{0D108BD9-81ED-4DB2-BD59-A6C34878D82A}">
                    <a16:rowId xmlns:a16="http://schemas.microsoft.com/office/drawing/2014/main" val="293832760"/>
                  </a:ext>
                </a:extLst>
              </a:tr>
              <a:tr h="1423439">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en-US" sz="1800" dirty="0">
                          <a:latin typeface="+mn-lt"/>
                        </a:rPr>
                        <a:t>A router is asked to leave the network as well as his children</a:t>
                      </a:r>
                      <a:endParaRPr lang="en-US" altLang="en-US" sz="1800" dirty="0"/>
                    </a:p>
                  </a:txBody>
                  <a:tcPr/>
                </a:tc>
                <a:extLst>
                  <a:ext uri="{0D108BD9-81ED-4DB2-BD59-A6C34878D82A}">
                    <a16:rowId xmlns:a16="http://schemas.microsoft.com/office/drawing/2014/main" val="516034303"/>
                  </a:ext>
                </a:extLst>
              </a:tr>
            </a:tbl>
          </a:graphicData>
        </a:graphic>
      </p:graphicFrame>
      <p:grpSp>
        <p:nvGrpSpPr>
          <p:cNvPr id="48" name="Group 47">
            <a:extLst>
              <a:ext uri="{FF2B5EF4-FFF2-40B4-BE49-F238E27FC236}">
                <a16:creationId xmlns:a16="http://schemas.microsoft.com/office/drawing/2014/main" id="{58C89C14-21AD-4655-A088-9E31EC9C1631}"/>
              </a:ext>
            </a:extLst>
          </p:cNvPr>
          <p:cNvGrpSpPr/>
          <p:nvPr/>
        </p:nvGrpSpPr>
        <p:grpSpPr>
          <a:xfrm>
            <a:off x="6828393" y="2244158"/>
            <a:ext cx="2471925" cy="379930"/>
            <a:chOff x="5739578" y="1781969"/>
            <a:chExt cx="3378926" cy="533400"/>
          </a:xfrm>
        </p:grpSpPr>
        <p:sp>
          <p:nvSpPr>
            <p:cNvPr id="49" name="Oval 20">
              <a:extLst>
                <a:ext uri="{FF2B5EF4-FFF2-40B4-BE49-F238E27FC236}">
                  <a16:creationId xmlns:a16="http://schemas.microsoft.com/office/drawing/2014/main" id="{A0E37300-16D8-4EAA-8956-41CBD55CCEBC}"/>
                </a:ext>
              </a:extLst>
            </p:cNvPr>
            <p:cNvSpPr>
              <a:spLocks noChangeArrowheads="1"/>
            </p:cNvSpPr>
            <p:nvPr/>
          </p:nvSpPr>
          <p:spPr bwMode="auto">
            <a:xfrm>
              <a:off x="5739578" y="1781969"/>
              <a:ext cx="533400" cy="533400"/>
            </a:xfrm>
            <a:prstGeom prst="ellipse">
              <a:avLst/>
            </a:prstGeom>
            <a:noFill/>
            <a:ln w="762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21">
              <a:extLst>
                <a:ext uri="{FF2B5EF4-FFF2-40B4-BE49-F238E27FC236}">
                  <a16:creationId xmlns:a16="http://schemas.microsoft.com/office/drawing/2014/main" id="{7F9C577E-5E4E-4F25-A049-4183845F867A}"/>
                </a:ext>
              </a:extLst>
            </p:cNvPr>
            <p:cNvSpPr>
              <a:spLocks noChangeArrowheads="1"/>
            </p:cNvSpPr>
            <p:nvPr/>
          </p:nvSpPr>
          <p:spPr bwMode="auto">
            <a:xfrm>
              <a:off x="8699404" y="1839913"/>
              <a:ext cx="419100" cy="419100"/>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1" name="Straight Arrow Connector 50">
              <a:extLst>
                <a:ext uri="{FF2B5EF4-FFF2-40B4-BE49-F238E27FC236}">
                  <a16:creationId xmlns:a16="http://schemas.microsoft.com/office/drawing/2014/main" id="{37F48E6A-C974-41C6-9D8D-6C2BAE3B7297}"/>
                </a:ext>
              </a:extLst>
            </p:cNvPr>
            <p:cNvCxnSpPr>
              <a:cxnSpLocks/>
            </p:cNvCxnSpPr>
            <p:nvPr/>
          </p:nvCxnSpPr>
          <p:spPr>
            <a:xfrm>
              <a:off x="6470469" y="2063931"/>
              <a:ext cx="2098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57B2E68-7E69-48C6-A384-D0C3FD59280C}"/>
              </a:ext>
            </a:extLst>
          </p:cNvPr>
          <p:cNvGrpSpPr/>
          <p:nvPr/>
        </p:nvGrpSpPr>
        <p:grpSpPr>
          <a:xfrm>
            <a:off x="6887765" y="3261173"/>
            <a:ext cx="2406740" cy="379930"/>
            <a:chOff x="5695950" y="3035506"/>
            <a:chExt cx="3378926" cy="533400"/>
          </a:xfrm>
        </p:grpSpPr>
        <p:sp>
          <p:nvSpPr>
            <p:cNvPr id="62" name="Oval 20">
              <a:extLst>
                <a:ext uri="{FF2B5EF4-FFF2-40B4-BE49-F238E27FC236}">
                  <a16:creationId xmlns:a16="http://schemas.microsoft.com/office/drawing/2014/main" id="{69CA069B-5D5F-4ACC-AFED-1E2680BFD847}"/>
                </a:ext>
              </a:extLst>
            </p:cNvPr>
            <p:cNvSpPr>
              <a:spLocks noChangeArrowheads="1"/>
            </p:cNvSpPr>
            <p:nvPr/>
          </p:nvSpPr>
          <p:spPr bwMode="auto">
            <a:xfrm>
              <a:off x="5695950" y="3035506"/>
              <a:ext cx="533400" cy="533400"/>
            </a:xfrm>
            <a:prstGeom prst="ellipse">
              <a:avLst/>
            </a:prstGeom>
            <a:noFill/>
            <a:ln w="762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21">
              <a:extLst>
                <a:ext uri="{FF2B5EF4-FFF2-40B4-BE49-F238E27FC236}">
                  <a16:creationId xmlns:a16="http://schemas.microsoft.com/office/drawing/2014/main" id="{FC4D968C-BB93-4FB0-A3D6-2AC522B7F9D0}"/>
                </a:ext>
              </a:extLst>
            </p:cNvPr>
            <p:cNvSpPr>
              <a:spLocks noChangeArrowheads="1"/>
            </p:cNvSpPr>
            <p:nvPr/>
          </p:nvSpPr>
          <p:spPr bwMode="auto">
            <a:xfrm>
              <a:off x="8655776" y="3093450"/>
              <a:ext cx="419100" cy="419100"/>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4" name="Straight Arrow Connector 63">
              <a:extLst>
                <a:ext uri="{FF2B5EF4-FFF2-40B4-BE49-F238E27FC236}">
                  <a16:creationId xmlns:a16="http://schemas.microsoft.com/office/drawing/2014/main" id="{8A9FECA9-53E3-43CF-A5E8-059308CDA13F}"/>
                </a:ext>
              </a:extLst>
            </p:cNvPr>
            <p:cNvCxnSpPr>
              <a:cxnSpLocks/>
            </p:cNvCxnSpPr>
            <p:nvPr/>
          </p:nvCxnSpPr>
          <p:spPr>
            <a:xfrm flipH="1">
              <a:off x="6402120" y="3303000"/>
              <a:ext cx="21234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1441AD2-4F69-4942-A196-7F9F83C3B636}"/>
              </a:ext>
            </a:extLst>
          </p:cNvPr>
          <p:cNvGrpSpPr/>
          <p:nvPr/>
        </p:nvGrpSpPr>
        <p:grpSpPr>
          <a:xfrm>
            <a:off x="6882655" y="4297571"/>
            <a:ext cx="2411850" cy="327744"/>
            <a:chOff x="6671116" y="3927067"/>
            <a:chExt cx="2411850" cy="327744"/>
          </a:xfrm>
        </p:grpSpPr>
        <p:sp>
          <p:nvSpPr>
            <p:cNvPr id="73" name="Oval 22">
              <a:extLst>
                <a:ext uri="{FF2B5EF4-FFF2-40B4-BE49-F238E27FC236}">
                  <a16:creationId xmlns:a16="http://schemas.microsoft.com/office/drawing/2014/main" id="{F9EC4549-B323-49C1-A5A1-256AF0033A99}"/>
                </a:ext>
              </a:extLst>
            </p:cNvPr>
            <p:cNvSpPr>
              <a:spLocks noChangeArrowheads="1"/>
            </p:cNvSpPr>
            <p:nvPr/>
          </p:nvSpPr>
          <p:spPr bwMode="auto">
            <a:xfrm>
              <a:off x="8777822" y="3927067"/>
              <a:ext cx="305144" cy="305144"/>
            </a:xfrm>
            <a:prstGeom prst="ellipse">
              <a:avLst/>
            </a:prstGeom>
            <a:noFill/>
            <a:ln w="38100">
              <a:solidFill>
                <a:srgbClr val="00008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1">
              <a:extLst>
                <a:ext uri="{FF2B5EF4-FFF2-40B4-BE49-F238E27FC236}">
                  <a16:creationId xmlns:a16="http://schemas.microsoft.com/office/drawing/2014/main" id="{29DEE778-141B-478D-ADE4-1409FEAE51E4}"/>
                </a:ext>
              </a:extLst>
            </p:cNvPr>
            <p:cNvSpPr>
              <a:spLocks noChangeArrowheads="1"/>
            </p:cNvSpPr>
            <p:nvPr/>
          </p:nvSpPr>
          <p:spPr bwMode="auto">
            <a:xfrm>
              <a:off x="6671116" y="3949667"/>
              <a:ext cx="305144" cy="305144"/>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 name="Straight Arrow Connector 74">
              <a:extLst>
                <a:ext uri="{FF2B5EF4-FFF2-40B4-BE49-F238E27FC236}">
                  <a16:creationId xmlns:a16="http://schemas.microsoft.com/office/drawing/2014/main" id="{F497F100-F18C-4476-9FDE-3447F17B5BC6}"/>
                </a:ext>
              </a:extLst>
            </p:cNvPr>
            <p:cNvCxnSpPr>
              <a:cxnSpLocks/>
            </p:cNvCxnSpPr>
            <p:nvPr/>
          </p:nvCxnSpPr>
          <p:spPr>
            <a:xfrm flipV="1">
              <a:off x="7048066" y="4091285"/>
              <a:ext cx="1660855" cy="1928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F81423D0-7266-439E-A4AA-667BB9C1B371}"/>
              </a:ext>
            </a:extLst>
          </p:cNvPr>
          <p:cNvGrpSpPr/>
          <p:nvPr/>
        </p:nvGrpSpPr>
        <p:grpSpPr>
          <a:xfrm>
            <a:off x="6882655" y="5388291"/>
            <a:ext cx="2355314" cy="716007"/>
            <a:chOff x="5699833" y="4678847"/>
            <a:chExt cx="3412248" cy="1037311"/>
          </a:xfrm>
        </p:grpSpPr>
        <p:cxnSp>
          <p:nvCxnSpPr>
            <p:cNvPr id="72" name="Straight Arrow Connector 71">
              <a:extLst>
                <a:ext uri="{FF2B5EF4-FFF2-40B4-BE49-F238E27FC236}">
                  <a16:creationId xmlns:a16="http://schemas.microsoft.com/office/drawing/2014/main" id="{8F802950-6753-4639-9F72-4EB7858D9E33}"/>
                </a:ext>
              </a:extLst>
            </p:cNvPr>
            <p:cNvCxnSpPr>
              <a:cxnSpLocks/>
            </p:cNvCxnSpPr>
            <p:nvPr/>
          </p:nvCxnSpPr>
          <p:spPr>
            <a:xfrm flipV="1">
              <a:off x="7871533" y="4883783"/>
              <a:ext cx="654074" cy="202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Oval 21">
              <a:extLst>
                <a:ext uri="{FF2B5EF4-FFF2-40B4-BE49-F238E27FC236}">
                  <a16:creationId xmlns:a16="http://schemas.microsoft.com/office/drawing/2014/main" id="{C9ECC5E4-61EB-41E0-8041-7BBF6654A224}"/>
                </a:ext>
              </a:extLst>
            </p:cNvPr>
            <p:cNvSpPr>
              <a:spLocks noChangeArrowheads="1"/>
            </p:cNvSpPr>
            <p:nvPr/>
          </p:nvSpPr>
          <p:spPr bwMode="auto">
            <a:xfrm>
              <a:off x="7391400" y="5000151"/>
              <a:ext cx="419100" cy="419100"/>
            </a:xfrm>
            <a:prstGeom prst="ellipse">
              <a:avLst/>
            </a:prstGeom>
            <a:noFill/>
            <a:ln w="381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22">
              <a:extLst>
                <a:ext uri="{FF2B5EF4-FFF2-40B4-BE49-F238E27FC236}">
                  <a16:creationId xmlns:a16="http://schemas.microsoft.com/office/drawing/2014/main" id="{EECA60A5-F11D-4789-9A5C-FA45F5DF7B01}"/>
                </a:ext>
              </a:extLst>
            </p:cNvPr>
            <p:cNvSpPr>
              <a:spLocks noChangeArrowheads="1"/>
            </p:cNvSpPr>
            <p:nvPr/>
          </p:nvSpPr>
          <p:spPr bwMode="auto">
            <a:xfrm>
              <a:off x="8674027" y="4678847"/>
              <a:ext cx="419100" cy="419100"/>
            </a:xfrm>
            <a:prstGeom prst="ellipse">
              <a:avLst/>
            </a:prstGeom>
            <a:noFill/>
            <a:ln w="38100">
              <a:solidFill>
                <a:srgbClr val="00008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22">
              <a:extLst>
                <a:ext uri="{FF2B5EF4-FFF2-40B4-BE49-F238E27FC236}">
                  <a16:creationId xmlns:a16="http://schemas.microsoft.com/office/drawing/2014/main" id="{3D68DFD1-9788-4004-BEDD-929C493792A1}"/>
                </a:ext>
              </a:extLst>
            </p:cNvPr>
            <p:cNvSpPr>
              <a:spLocks noChangeArrowheads="1"/>
            </p:cNvSpPr>
            <p:nvPr/>
          </p:nvSpPr>
          <p:spPr bwMode="auto">
            <a:xfrm>
              <a:off x="8692981" y="5297058"/>
              <a:ext cx="419100" cy="419100"/>
            </a:xfrm>
            <a:prstGeom prst="ellipse">
              <a:avLst/>
            </a:prstGeom>
            <a:noFill/>
            <a:ln w="38100">
              <a:solidFill>
                <a:srgbClr val="00008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20">
              <a:extLst>
                <a:ext uri="{FF2B5EF4-FFF2-40B4-BE49-F238E27FC236}">
                  <a16:creationId xmlns:a16="http://schemas.microsoft.com/office/drawing/2014/main" id="{27931411-CAA1-4748-80C0-100A5C821246}"/>
                </a:ext>
              </a:extLst>
            </p:cNvPr>
            <p:cNvSpPr>
              <a:spLocks noChangeArrowheads="1"/>
            </p:cNvSpPr>
            <p:nvPr/>
          </p:nvSpPr>
          <p:spPr bwMode="auto">
            <a:xfrm>
              <a:off x="5699833" y="4936209"/>
              <a:ext cx="533400" cy="533400"/>
            </a:xfrm>
            <a:prstGeom prst="ellipse">
              <a:avLst/>
            </a:prstGeom>
            <a:noFill/>
            <a:ln w="76200">
              <a:solidFill>
                <a:srgbClr val="990000"/>
              </a:solidFill>
              <a:round/>
              <a:headEnd/>
              <a:tailEnd/>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4" name="Straight Arrow Connector 83">
              <a:extLst>
                <a:ext uri="{FF2B5EF4-FFF2-40B4-BE49-F238E27FC236}">
                  <a16:creationId xmlns:a16="http://schemas.microsoft.com/office/drawing/2014/main" id="{6AFE174C-31E1-4C4E-AE8B-7F758B715240}"/>
                </a:ext>
              </a:extLst>
            </p:cNvPr>
            <p:cNvCxnSpPr>
              <a:cxnSpLocks/>
            </p:cNvCxnSpPr>
            <p:nvPr/>
          </p:nvCxnSpPr>
          <p:spPr>
            <a:xfrm flipV="1">
              <a:off x="6402120" y="5176666"/>
              <a:ext cx="840453" cy="14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D422F48-AD55-4A6E-9E19-7761648EE405}"/>
                </a:ext>
              </a:extLst>
            </p:cNvPr>
            <p:cNvCxnSpPr>
              <a:cxnSpLocks/>
            </p:cNvCxnSpPr>
            <p:nvPr/>
          </p:nvCxnSpPr>
          <p:spPr>
            <a:xfrm>
              <a:off x="7902013" y="5309461"/>
              <a:ext cx="667222" cy="16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Content Placeholder 1">
            <a:extLst>
              <a:ext uri="{FF2B5EF4-FFF2-40B4-BE49-F238E27FC236}">
                <a16:creationId xmlns:a16="http://schemas.microsoft.com/office/drawing/2014/main" id="{DF9EAEDF-5967-4A1E-B143-75E6C82B4C92}"/>
              </a:ext>
            </a:extLst>
          </p:cNvPr>
          <p:cNvSpPr>
            <a:spLocks noGrp="1"/>
          </p:cNvSpPr>
          <p:nvPr>
            <p:ph idx="10"/>
          </p:nvPr>
        </p:nvSpPr>
        <p:spPr>
          <a:xfrm>
            <a:off x="669309" y="1392331"/>
            <a:ext cx="3954856" cy="4876799"/>
          </a:xfrm>
        </p:spPr>
        <p:txBody>
          <a:bodyPr/>
          <a:lstStyle/>
          <a:p>
            <a:r>
              <a:rPr lang="en-US" dirty="0"/>
              <a:t>Leave Request</a:t>
            </a:r>
          </a:p>
          <a:p>
            <a:pPr lvl="1"/>
            <a:r>
              <a:rPr lang="en-US" dirty="0"/>
              <a:t>ZDO Leave</a:t>
            </a:r>
          </a:p>
          <a:p>
            <a:pPr lvl="2"/>
            <a:r>
              <a:rPr lang="en-US" dirty="0"/>
              <a:t>Direct (to router, or to end device)</a:t>
            </a:r>
          </a:p>
          <a:p>
            <a:pPr lvl="2"/>
            <a:r>
              <a:rPr lang="en-US" dirty="0"/>
              <a:t>Indirect (to end device’s parent with end device EUI as target)</a:t>
            </a:r>
          </a:p>
          <a:p>
            <a:pPr lvl="1"/>
            <a:r>
              <a:rPr lang="en-US" dirty="0"/>
              <a:t>APS Remove Device</a:t>
            </a:r>
          </a:p>
          <a:p>
            <a:pPr lvl="2"/>
            <a:endParaRPr lang="en-US" dirty="0"/>
          </a:p>
          <a:p>
            <a:r>
              <a:rPr lang="en-US" dirty="0"/>
              <a:t>Leave Announcement</a:t>
            </a:r>
          </a:p>
          <a:p>
            <a:pPr lvl="1"/>
            <a:r>
              <a:rPr lang="en-US" dirty="0"/>
              <a:t>As a result of Leave Request by another device</a:t>
            </a:r>
          </a:p>
          <a:p>
            <a:pPr lvl="1"/>
            <a:r>
              <a:rPr lang="en-US" dirty="0"/>
              <a:t>Voluntary Leave</a:t>
            </a:r>
          </a:p>
        </p:txBody>
      </p:sp>
    </p:spTree>
    <p:extLst>
      <p:ext uri="{BB962C8B-B14F-4D97-AF65-F5344CB8AC3E}">
        <p14:creationId xmlns:p14="http://schemas.microsoft.com/office/powerpoint/2010/main" val="68947050"/>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E45D5B2-6F06-4F5E-BDCF-31693271C3E8}"/>
              </a:ext>
            </a:extLst>
          </p:cNvPr>
          <p:cNvPicPr>
            <a:picLocks noGrp="1" noChangeAspect="1"/>
          </p:cNvPicPr>
          <p:nvPr>
            <p:ph idx="10"/>
          </p:nvPr>
        </p:nvPicPr>
        <p:blipFill>
          <a:blip r:embed="rId3"/>
          <a:stretch>
            <a:fillRect/>
          </a:stretch>
        </p:blipFill>
        <p:spPr>
          <a:xfrm>
            <a:off x="1850535" y="3271054"/>
            <a:ext cx="3076575" cy="2990850"/>
          </a:xfrm>
          <a:prstGeom prst="rect">
            <a:avLst/>
          </a:prstGeom>
        </p:spPr>
      </p:pic>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Example of ZDO Leave</a:t>
            </a:r>
          </a:p>
        </p:txBody>
      </p:sp>
      <p:sp>
        <p:nvSpPr>
          <p:cNvPr id="4" name="Slide Number Placeholder 3">
            <a:extLst>
              <a:ext uri="{FF2B5EF4-FFF2-40B4-BE49-F238E27FC236}">
                <a16:creationId xmlns:a16="http://schemas.microsoft.com/office/drawing/2014/main" id="{5FFB4579-074B-4861-BFFD-1179CD475E72}"/>
              </a:ext>
            </a:extLst>
          </p:cNvPr>
          <p:cNvSpPr>
            <a:spLocks noGrp="1"/>
          </p:cNvSpPr>
          <p:nvPr>
            <p:ph type="sldNum" sz="quarter" idx="12"/>
          </p:nvPr>
        </p:nvSpPr>
        <p:spPr/>
        <p:txBody>
          <a:bodyPr/>
          <a:lstStyle/>
          <a:p>
            <a:fld id="{29A7BD92-6AE5-CF43-B276-274952F2BFB4}" type="slidenum">
              <a:rPr lang="en-US" smtClean="0"/>
              <a:pPr/>
              <a:t>19</a:t>
            </a:fld>
            <a:endParaRPr lang="en-US"/>
          </a:p>
        </p:txBody>
      </p:sp>
      <p:pic>
        <p:nvPicPr>
          <p:cNvPr id="7" name="Picture 6">
            <a:extLst>
              <a:ext uri="{FF2B5EF4-FFF2-40B4-BE49-F238E27FC236}">
                <a16:creationId xmlns:a16="http://schemas.microsoft.com/office/drawing/2014/main" id="{5C3A3692-E466-4FAB-B2B6-99E5B301A95D}"/>
              </a:ext>
            </a:extLst>
          </p:cNvPr>
          <p:cNvPicPr>
            <a:picLocks noChangeAspect="1"/>
          </p:cNvPicPr>
          <p:nvPr/>
        </p:nvPicPr>
        <p:blipFill rotWithShape="1">
          <a:blip r:embed="rId4"/>
          <a:srcRect b="7263"/>
          <a:stretch/>
        </p:blipFill>
        <p:spPr>
          <a:xfrm>
            <a:off x="6846847" y="3456732"/>
            <a:ext cx="2771775" cy="2897288"/>
          </a:xfrm>
          <a:prstGeom prst="rect">
            <a:avLst/>
          </a:prstGeom>
        </p:spPr>
      </p:pic>
      <p:sp>
        <p:nvSpPr>
          <p:cNvPr id="8" name="Rectangle 7">
            <a:extLst>
              <a:ext uri="{FF2B5EF4-FFF2-40B4-BE49-F238E27FC236}">
                <a16:creationId xmlns:a16="http://schemas.microsoft.com/office/drawing/2014/main" id="{FD0D66F4-EA54-472D-A296-869EA28E6B62}"/>
              </a:ext>
            </a:extLst>
          </p:cNvPr>
          <p:cNvSpPr/>
          <p:nvPr/>
        </p:nvSpPr>
        <p:spPr>
          <a:xfrm>
            <a:off x="1850535" y="4766479"/>
            <a:ext cx="3076575" cy="1159759"/>
          </a:xfrm>
          <a:prstGeom prst="rect">
            <a:avLst/>
          </a:prstGeom>
          <a:noFill/>
          <a:ln w="5715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8">
            <a:extLst>
              <a:ext uri="{FF2B5EF4-FFF2-40B4-BE49-F238E27FC236}">
                <a16:creationId xmlns:a16="http://schemas.microsoft.com/office/drawing/2014/main" id="{7D6A1C84-3029-4BD7-A011-DF47D8A7961F}"/>
              </a:ext>
            </a:extLst>
          </p:cNvPr>
          <p:cNvSpPr/>
          <p:nvPr/>
        </p:nvSpPr>
        <p:spPr>
          <a:xfrm>
            <a:off x="6846847" y="4858596"/>
            <a:ext cx="2771775" cy="1078736"/>
          </a:xfrm>
          <a:prstGeom prst="rect">
            <a:avLst/>
          </a:prstGeom>
          <a:noFill/>
          <a:ln w="5715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0" name="Picture 9">
            <a:extLst>
              <a:ext uri="{FF2B5EF4-FFF2-40B4-BE49-F238E27FC236}">
                <a16:creationId xmlns:a16="http://schemas.microsoft.com/office/drawing/2014/main" id="{C7F86406-0FBC-4C70-B945-09AADEE7E9E2}"/>
              </a:ext>
            </a:extLst>
          </p:cNvPr>
          <p:cNvPicPr>
            <a:picLocks noChangeAspect="1"/>
          </p:cNvPicPr>
          <p:nvPr/>
        </p:nvPicPr>
        <p:blipFill>
          <a:blip r:embed="rId5"/>
          <a:stretch>
            <a:fillRect/>
          </a:stretch>
        </p:blipFill>
        <p:spPr>
          <a:xfrm>
            <a:off x="1855747" y="1214438"/>
            <a:ext cx="7762875" cy="1447800"/>
          </a:xfrm>
          <a:prstGeom prst="rect">
            <a:avLst/>
          </a:prstGeom>
        </p:spPr>
      </p:pic>
    </p:spTree>
    <p:extLst>
      <p:ext uri="{BB962C8B-B14F-4D97-AF65-F5344CB8AC3E}">
        <p14:creationId xmlns:p14="http://schemas.microsoft.com/office/powerpoint/2010/main" val="3771599193"/>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3DD9E246-2A45-4FB6-8375-FE9AE23C4D06}"/>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What’s Zigbee?</a:t>
            </a:r>
          </a:p>
          <a:p>
            <a:r>
              <a:rPr lang="en-US" dirty="0"/>
              <a:t>Protocol Overview</a:t>
            </a:r>
          </a:p>
          <a:p>
            <a:r>
              <a:rPr lang="en-US" dirty="0"/>
              <a:t>Physical Layer</a:t>
            </a:r>
          </a:p>
          <a:p>
            <a:r>
              <a:rPr lang="en-US" dirty="0"/>
              <a:t>MAC Layer</a:t>
            </a:r>
          </a:p>
          <a:p>
            <a:r>
              <a:rPr lang="en-US" dirty="0"/>
              <a:t>Network Layer</a:t>
            </a:r>
          </a:p>
          <a:p>
            <a:r>
              <a:rPr lang="en-US" dirty="0"/>
              <a:t>Application Support Layer</a:t>
            </a:r>
          </a:p>
          <a:p>
            <a:r>
              <a:rPr lang="en-US" dirty="0"/>
              <a:t>Application</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APS Layer</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820096" y="936812"/>
            <a:ext cx="3883585" cy="1824317"/>
          </a:xfrm>
        </p:spPr>
        <p:txBody>
          <a:bodyPr/>
          <a:lstStyle/>
          <a:p>
            <a:r>
              <a:rPr lang="en-US" dirty="0"/>
              <a:t>Data transmission</a:t>
            </a:r>
          </a:p>
          <a:p>
            <a:pPr lvl="1"/>
            <a:r>
              <a:rPr lang="en-US" dirty="0"/>
              <a:t>Group / Multicast</a:t>
            </a:r>
          </a:p>
          <a:p>
            <a:pPr lvl="1"/>
            <a:r>
              <a:rPr lang="en-US" dirty="0">
                <a:solidFill>
                  <a:srgbClr val="FF0000"/>
                </a:solidFill>
              </a:rPr>
              <a:t>End to end retry</a:t>
            </a:r>
          </a:p>
          <a:p>
            <a:pPr lvl="1"/>
            <a:r>
              <a:rPr lang="en-US" dirty="0"/>
              <a:t>Duplicate rejection</a:t>
            </a:r>
          </a:p>
          <a:p>
            <a:pPr lvl="1"/>
            <a:r>
              <a:rPr lang="en-US" dirty="0"/>
              <a:t>Fragmentation</a:t>
            </a:r>
          </a:p>
        </p:txBody>
      </p:sp>
      <p:sp>
        <p:nvSpPr>
          <p:cNvPr id="4" name="Content Placeholder 4">
            <a:extLst>
              <a:ext uri="{FF2B5EF4-FFF2-40B4-BE49-F238E27FC236}">
                <a16:creationId xmlns:a16="http://schemas.microsoft.com/office/drawing/2014/main" id="{2A5A08F9-D679-481A-BDEC-083CFD696BA7}"/>
              </a:ext>
            </a:extLst>
          </p:cNvPr>
          <p:cNvSpPr txBox="1">
            <a:spLocks/>
          </p:cNvSpPr>
          <p:nvPr/>
        </p:nvSpPr>
        <p:spPr>
          <a:xfrm>
            <a:off x="6823077" y="936812"/>
            <a:ext cx="3883585" cy="1241612"/>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Management</a:t>
            </a:r>
          </a:p>
          <a:p>
            <a:pPr lvl="1"/>
            <a:r>
              <a:rPr lang="en-US" dirty="0"/>
              <a:t>Group management</a:t>
            </a:r>
          </a:p>
          <a:p>
            <a:pPr lvl="1"/>
            <a:r>
              <a:rPr lang="en-US" dirty="0">
                <a:solidFill>
                  <a:srgbClr val="FF0000"/>
                </a:solidFill>
              </a:rPr>
              <a:t>Security</a:t>
            </a:r>
          </a:p>
        </p:txBody>
      </p:sp>
      <p:pic>
        <p:nvPicPr>
          <p:cNvPr id="2" name="Picture 1">
            <a:extLst>
              <a:ext uri="{FF2B5EF4-FFF2-40B4-BE49-F238E27FC236}">
                <a16:creationId xmlns:a16="http://schemas.microsoft.com/office/drawing/2014/main" id="{00E94F2F-18E4-4650-B586-8537FF554286}"/>
              </a:ext>
            </a:extLst>
          </p:cNvPr>
          <p:cNvPicPr>
            <a:picLocks noChangeAspect="1"/>
          </p:cNvPicPr>
          <p:nvPr/>
        </p:nvPicPr>
        <p:blipFill>
          <a:blip r:embed="rId3"/>
          <a:stretch>
            <a:fillRect/>
          </a:stretch>
        </p:blipFill>
        <p:spPr>
          <a:xfrm>
            <a:off x="820096" y="2832287"/>
            <a:ext cx="4548829" cy="3088901"/>
          </a:xfrm>
          <a:prstGeom prst="rect">
            <a:avLst/>
          </a:prstGeom>
        </p:spPr>
      </p:pic>
      <p:pic>
        <p:nvPicPr>
          <p:cNvPr id="6" name="Picture 5">
            <a:extLst>
              <a:ext uri="{FF2B5EF4-FFF2-40B4-BE49-F238E27FC236}">
                <a16:creationId xmlns:a16="http://schemas.microsoft.com/office/drawing/2014/main" id="{D25F7324-4C90-47D0-8E1D-C43781152E61}"/>
              </a:ext>
            </a:extLst>
          </p:cNvPr>
          <p:cNvPicPr>
            <a:picLocks noChangeAspect="1"/>
          </p:cNvPicPr>
          <p:nvPr/>
        </p:nvPicPr>
        <p:blipFill>
          <a:blip r:embed="rId4"/>
          <a:stretch>
            <a:fillRect/>
          </a:stretch>
        </p:blipFill>
        <p:spPr>
          <a:xfrm>
            <a:off x="7316881" y="2100822"/>
            <a:ext cx="3295650" cy="4162425"/>
          </a:xfrm>
          <a:prstGeom prst="rect">
            <a:avLst/>
          </a:prstGeom>
        </p:spPr>
      </p:pic>
    </p:spTree>
    <p:extLst>
      <p:ext uri="{BB962C8B-B14F-4D97-AF65-F5344CB8AC3E}">
        <p14:creationId xmlns:p14="http://schemas.microsoft.com/office/powerpoint/2010/main" val="2631477258"/>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b="1" dirty="0"/>
              <a:t>Aps Layer Security</a:t>
            </a:r>
          </a:p>
        </p:txBody>
      </p:sp>
      <p:sp>
        <p:nvSpPr>
          <p:cNvPr id="4" name="Content Placeholder 1">
            <a:extLst>
              <a:ext uri="{FF2B5EF4-FFF2-40B4-BE49-F238E27FC236}">
                <a16:creationId xmlns:a16="http://schemas.microsoft.com/office/drawing/2014/main" id="{F1AB9219-A30A-48C4-8F45-57ABCFE13D3D}"/>
              </a:ext>
            </a:extLst>
          </p:cNvPr>
          <p:cNvSpPr txBox="1">
            <a:spLocks/>
          </p:cNvSpPr>
          <p:nvPr/>
        </p:nvSpPr>
        <p:spPr>
          <a:xfrm>
            <a:off x="6786285" y="1165413"/>
            <a:ext cx="4764740" cy="21067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End to end security</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Link key:</a:t>
            </a:r>
          </a:p>
          <a:p>
            <a:pPr lvl="2">
              <a:buClr>
                <a:srgbClr val="D91E2A"/>
              </a:buClr>
              <a:defRPr/>
            </a:pPr>
            <a:r>
              <a:rPr lang="en-US" sz="1800" dirty="0">
                <a:solidFill>
                  <a:srgbClr val="555555"/>
                </a:solidFill>
                <a:latin typeface="Calibri" panose="020F0502020204030204"/>
              </a:rPr>
              <a:t>Trust center link key</a:t>
            </a:r>
          </a:p>
          <a:p>
            <a:pPr lvl="2">
              <a:buClr>
                <a:srgbClr val="D91E2A"/>
              </a:buClr>
              <a:defRPr/>
            </a:pPr>
            <a:r>
              <a:rPr lang="en-US" sz="1800" dirty="0">
                <a:solidFill>
                  <a:srgbClr val="555555"/>
                </a:solidFill>
                <a:latin typeface="Calibri" panose="020F0502020204030204"/>
              </a:rPr>
              <a:t>Application link key – (SE)</a:t>
            </a:r>
          </a:p>
        </p:txBody>
      </p:sp>
      <p:pic>
        <p:nvPicPr>
          <p:cNvPr id="2" name="Picture 1">
            <a:extLst>
              <a:ext uri="{FF2B5EF4-FFF2-40B4-BE49-F238E27FC236}">
                <a16:creationId xmlns:a16="http://schemas.microsoft.com/office/drawing/2014/main" id="{2A75D1C6-412C-4429-AEA9-A01AE01BA4BB}"/>
              </a:ext>
            </a:extLst>
          </p:cNvPr>
          <p:cNvPicPr>
            <a:picLocks noChangeAspect="1"/>
          </p:cNvPicPr>
          <p:nvPr/>
        </p:nvPicPr>
        <p:blipFill>
          <a:blip r:embed="rId3"/>
          <a:stretch>
            <a:fillRect/>
          </a:stretch>
        </p:blipFill>
        <p:spPr>
          <a:xfrm>
            <a:off x="640975" y="1183341"/>
            <a:ext cx="6226827" cy="2008094"/>
          </a:xfrm>
          <a:prstGeom prst="rect">
            <a:avLst/>
          </a:prstGeom>
        </p:spPr>
      </p:pic>
      <p:sp>
        <p:nvSpPr>
          <p:cNvPr id="5" name="Content Placeholder 1">
            <a:extLst>
              <a:ext uri="{FF2B5EF4-FFF2-40B4-BE49-F238E27FC236}">
                <a16:creationId xmlns:a16="http://schemas.microsoft.com/office/drawing/2014/main" id="{87D2E845-B6CA-44A9-A932-221063274957}"/>
              </a:ext>
            </a:extLst>
          </p:cNvPr>
          <p:cNvSpPr txBox="1">
            <a:spLocks/>
          </p:cNvSpPr>
          <p:nvPr/>
        </p:nvSpPr>
        <p:spPr>
          <a:xfrm>
            <a:off x="640974" y="3532093"/>
            <a:ext cx="6019801" cy="260873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FF0000"/>
                </a:solidFill>
                <a:latin typeface="Calibri" panose="020F0502020204030204"/>
              </a:rPr>
              <a:t>Trust Center</a:t>
            </a:r>
            <a:r>
              <a:rPr lang="en-US" sz="1800" dirty="0">
                <a:solidFill>
                  <a:srgbClr val="555555"/>
                </a:solidFill>
                <a:latin typeface="Calibri" panose="020F0502020204030204"/>
              </a:rPr>
              <a:t>:  All joining devices must be authenticated by trust center.</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FF0000"/>
                </a:solidFill>
                <a:latin typeface="Calibri" panose="020F0502020204030204"/>
              </a:rPr>
              <a:t>TC link key</a:t>
            </a:r>
            <a:r>
              <a:rPr lang="en-US" sz="1800" dirty="0">
                <a:solidFill>
                  <a:srgbClr val="555555"/>
                </a:solidFill>
                <a:latin typeface="Calibri" panose="020F0502020204030204"/>
              </a:rPr>
              <a:t>:  the link key used between trust center and the device</a:t>
            </a:r>
          </a:p>
        </p:txBody>
      </p:sp>
      <p:sp>
        <p:nvSpPr>
          <p:cNvPr id="6" name="Content Placeholder 1">
            <a:extLst>
              <a:ext uri="{FF2B5EF4-FFF2-40B4-BE49-F238E27FC236}">
                <a16:creationId xmlns:a16="http://schemas.microsoft.com/office/drawing/2014/main" id="{47E80A4E-670A-4AA6-8C73-E0FD9277E6D4}"/>
              </a:ext>
            </a:extLst>
          </p:cNvPr>
          <p:cNvSpPr txBox="1">
            <a:spLocks/>
          </p:cNvSpPr>
          <p:nvPr/>
        </p:nvSpPr>
        <p:spPr>
          <a:xfrm>
            <a:off x="6786284" y="3523131"/>
            <a:ext cx="4661645" cy="260873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Global link key: all devices use the same</a:t>
            </a:r>
          </a:p>
          <a:p>
            <a:pPr lvl="2">
              <a:buClr>
                <a:srgbClr val="D91E2A"/>
              </a:buClr>
              <a:defRPr/>
            </a:pPr>
            <a:r>
              <a:rPr lang="en-US" sz="1600" dirty="0">
                <a:solidFill>
                  <a:srgbClr val="555555"/>
                </a:solidFill>
                <a:latin typeface="Calibri" panose="020F0502020204030204"/>
              </a:rPr>
              <a:t>The well-know link key: ZigbeeAlliance09</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Per link key per device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p:txBody>
      </p:sp>
    </p:spTree>
    <p:extLst>
      <p:ext uri="{BB962C8B-B14F-4D97-AF65-F5344CB8AC3E}">
        <p14:creationId xmlns:p14="http://schemas.microsoft.com/office/powerpoint/2010/main" val="1320825039"/>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Overview of Application Layer</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679450" y="1035877"/>
            <a:ext cx="5416550" cy="1725706"/>
          </a:xfrm>
        </p:spPr>
        <p:txBody>
          <a:bodyPr>
            <a:noAutofit/>
          </a:bodyPr>
          <a:lstStyle/>
          <a:p>
            <a:r>
              <a:rPr lang="en-US" altLang="zh-CN" sz="1600" dirty="0">
                <a:solidFill>
                  <a:srgbClr val="FF0000"/>
                </a:solidFill>
              </a:rPr>
              <a:t>Endpoint</a:t>
            </a:r>
            <a:r>
              <a:rPr lang="en-US" altLang="zh-CN" sz="1600" dirty="0"/>
              <a:t>:  </a:t>
            </a:r>
            <a:r>
              <a:rPr lang="en-US" altLang="zh-CN" sz="1600" dirty="0">
                <a:solidFill>
                  <a:srgbClr val="FF0000"/>
                </a:solidFill>
              </a:rPr>
              <a:t>logical device</a:t>
            </a:r>
          </a:p>
          <a:p>
            <a:pPr lvl="1"/>
            <a:r>
              <a:rPr lang="en-US" sz="1600" dirty="0"/>
              <a:t>Endpoints 1-239 are available for user applications</a:t>
            </a:r>
          </a:p>
          <a:p>
            <a:pPr lvl="1"/>
            <a:r>
              <a:rPr lang="en-US" sz="1600" dirty="0"/>
              <a:t>Endpoints 0, 240-255 are reserved for special functions</a:t>
            </a:r>
          </a:p>
          <a:p>
            <a:pPr lvl="2"/>
            <a:r>
              <a:rPr lang="en-US" dirty="0"/>
              <a:t>Endpoint 0: Zigbee Device Object (ZDO); used for network config/admin</a:t>
            </a:r>
          </a:p>
          <a:p>
            <a:pPr lvl="2"/>
            <a:r>
              <a:rPr lang="en-US" dirty="0"/>
              <a:t>Endpoint 255: Used for Broadcasting a message for all endpoints</a:t>
            </a:r>
          </a:p>
        </p:txBody>
      </p:sp>
      <p:sp>
        <p:nvSpPr>
          <p:cNvPr id="6" name="Content Placeholder 4">
            <a:extLst>
              <a:ext uri="{FF2B5EF4-FFF2-40B4-BE49-F238E27FC236}">
                <a16:creationId xmlns:a16="http://schemas.microsoft.com/office/drawing/2014/main" id="{A4C1A59A-5F38-4462-8580-3C56BEFA752B}"/>
              </a:ext>
            </a:extLst>
          </p:cNvPr>
          <p:cNvSpPr txBox="1">
            <a:spLocks/>
          </p:cNvSpPr>
          <p:nvPr/>
        </p:nvSpPr>
        <p:spPr>
          <a:xfrm>
            <a:off x="7250579" y="1116106"/>
            <a:ext cx="3722221" cy="199731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Cluster: communication model</a:t>
            </a:r>
          </a:p>
          <a:p>
            <a:pPr lvl="1"/>
            <a:r>
              <a:rPr lang="en-US" sz="1600" dirty="0"/>
              <a:t>Client/Server model</a:t>
            </a:r>
          </a:p>
          <a:p>
            <a:pPr lvl="1"/>
            <a:r>
              <a:rPr lang="en-US" sz="1600" dirty="0"/>
              <a:t>Defined in Zigbee Cluster Library (ZCL)</a:t>
            </a:r>
          </a:p>
          <a:p>
            <a:pPr lvl="1"/>
            <a:r>
              <a:rPr lang="en-US" sz="1600" dirty="0"/>
              <a:t>Cluster ID </a:t>
            </a:r>
          </a:p>
          <a:p>
            <a:pPr lvl="1"/>
            <a:r>
              <a:rPr lang="en-US" sz="1600" dirty="0"/>
              <a:t>Commands</a:t>
            </a:r>
          </a:p>
          <a:p>
            <a:pPr lvl="1"/>
            <a:r>
              <a:rPr lang="en-US" sz="1600" dirty="0"/>
              <a:t>Attributes</a:t>
            </a:r>
          </a:p>
        </p:txBody>
      </p:sp>
      <p:grpSp>
        <p:nvGrpSpPr>
          <p:cNvPr id="8" name="Group 7">
            <a:extLst>
              <a:ext uri="{FF2B5EF4-FFF2-40B4-BE49-F238E27FC236}">
                <a16:creationId xmlns:a16="http://schemas.microsoft.com/office/drawing/2014/main" id="{15261D28-003A-42BE-B081-1D84EB6C5BA9}"/>
              </a:ext>
            </a:extLst>
          </p:cNvPr>
          <p:cNvGrpSpPr/>
          <p:nvPr/>
        </p:nvGrpSpPr>
        <p:grpSpPr>
          <a:xfrm>
            <a:off x="1432969" y="3113419"/>
            <a:ext cx="3434381" cy="2743200"/>
            <a:chOff x="6957391" y="2701879"/>
            <a:chExt cx="4105955" cy="3698921"/>
          </a:xfrm>
        </p:grpSpPr>
        <p:pic>
          <p:nvPicPr>
            <p:cNvPr id="9" name="Picture 8">
              <a:extLst>
                <a:ext uri="{FF2B5EF4-FFF2-40B4-BE49-F238E27FC236}">
                  <a16:creationId xmlns:a16="http://schemas.microsoft.com/office/drawing/2014/main" id="{AFC6ED56-1F9E-4ED4-86FE-E79336FC1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391" y="2701879"/>
              <a:ext cx="4105955" cy="3698921"/>
            </a:xfrm>
            <a:prstGeom prst="rect">
              <a:avLst/>
            </a:prstGeom>
          </p:spPr>
        </p:pic>
        <p:sp>
          <p:nvSpPr>
            <p:cNvPr id="10" name="TextBox 9">
              <a:extLst>
                <a:ext uri="{FF2B5EF4-FFF2-40B4-BE49-F238E27FC236}">
                  <a16:creationId xmlns:a16="http://schemas.microsoft.com/office/drawing/2014/main" id="{7A4945F8-E59E-42E6-930F-135594ADE2CC}"/>
                </a:ext>
              </a:extLst>
            </p:cNvPr>
            <p:cNvSpPr txBox="1"/>
            <p:nvPr/>
          </p:nvSpPr>
          <p:spPr>
            <a:xfrm>
              <a:off x="7726217" y="2701879"/>
              <a:ext cx="1176412" cy="338554"/>
            </a:xfrm>
            <a:prstGeom prst="rect">
              <a:avLst/>
            </a:prstGeom>
            <a:noFill/>
            <a:ln>
              <a:noFill/>
            </a:ln>
          </p:spPr>
          <p:txBody>
            <a:bodyPr wrap="none" rtlCol="0" anchor="ctr">
              <a:spAutoFit/>
            </a:bodyPr>
            <a:lstStyle/>
            <a:p>
              <a:pPr algn="ctr"/>
              <a:r>
                <a:rPr lang="en-US" sz="1600" b="1" dirty="0"/>
                <a:t>Power Strip</a:t>
              </a:r>
            </a:p>
          </p:txBody>
        </p:sp>
        <p:sp>
          <p:nvSpPr>
            <p:cNvPr id="11" name="TextBox 10">
              <a:extLst>
                <a:ext uri="{FF2B5EF4-FFF2-40B4-BE49-F238E27FC236}">
                  <a16:creationId xmlns:a16="http://schemas.microsoft.com/office/drawing/2014/main" id="{DFB4F6E6-CDF4-43E0-B449-004ADADCF7AA}"/>
                </a:ext>
              </a:extLst>
            </p:cNvPr>
            <p:cNvSpPr txBox="1"/>
            <p:nvPr/>
          </p:nvSpPr>
          <p:spPr>
            <a:xfrm>
              <a:off x="7061586" y="3817568"/>
              <a:ext cx="1088439" cy="338554"/>
            </a:xfrm>
            <a:prstGeom prst="rect">
              <a:avLst/>
            </a:prstGeom>
            <a:noFill/>
            <a:ln>
              <a:noFill/>
            </a:ln>
          </p:spPr>
          <p:txBody>
            <a:bodyPr wrap="none" rtlCol="0" anchor="ctr">
              <a:spAutoFit/>
            </a:bodyPr>
            <a:lstStyle/>
            <a:p>
              <a:pPr algn="ctr"/>
              <a:r>
                <a:rPr lang="en-US" sz="1600" dirty="0"/>
                <a:t>Endpoint 1</a:t>
              </a:r>
            </a:p>
          </p:txBody>
        </p:sp>
        <p:sp>
          <p:nvSpPr>
            <p:cNvPr id="12" name="TextBox 11">
              <a:extLst>
                <a:ext uri="{FF2B5EF4-FFF2-40B4-BE49-F238E27FC236}">
                  <a16:creationId xmlns:a16="http://schemas.microsoft.com/office/drawing/2014/main" id="{EBB0BB60-32FA-4D90-B7DF-3784BE890EA4}"/>
                </a:ext>
              </a:extLst>
            </p:cNvPr>
            <p:cNvSpPr txBox="1"/>
            <p:nvPr/>
          </p:nvSpPr>
          <p:spPr>
            <a:xfrm>
              <a:off x="9062466" y="4045645"/>
              <a:ext cx="1088439" cy="338554"/>
            </a:xfrm>
            <a:prstGeom prst="rect">
              <a:avLst/>
            </a:prstGeom>
            <a:noFill/>
            <a:ln>
              <a:noFill/>
            </a:ln>
          </p:spPr>
          <p:txBody>
            <a:bodyPr wrap="none" rtlCol="0" anchor="ctr">
              <a:spAutoFit/>
            </a:bodyPr>
            <a:lstStyle/>
            <a:p>
              <a:pPr algn="ctr"/>
              <a:r>
                <a:rPr lang="en-US" sz="1600" dirty="0"/>
                <a:t>Endpoint 2</a:t>
              </a:r>
            </a:p>
          </p:txBody>
        </p:sp>
        <p:sp>
          <p:nvSpPr>
            <p:cNvPr id="13" name="TextBox 12">
              <a:extLst>
                <a:ext uri="{FF2B5EF4-FFF2-40B4-BE49-F238E27FC236}">
                  <a16:creationId xmlns:a16="http://schemas.microsoft.com/office/drawing/2014/main" id="{E14981AC-C97A-4E90-91A0-7B223F400049}"/>
                </a:ext>
              </a:extLst>
            </p:cNvPr>
            <p:cNvSpPr txBox="1"/>
            <p:nvPr/>
          </p:nvSpPr>
          <p:spPr>
            <a:xfrm>
              <a:off x="7344769" y="4456183"/>
              <a:ext cx="1088439" cy="338554"/>
            </a:xfrm>
            <a:prstGeom prst="rect">
              <a:avLst/>
            </a:prstGeom>
            <a:noFill/>
            <a:ln>
              <a:noFill/>
            </a:ln>
          </p:spPr>
          <p:txBody>
            <a:bodyPr wrap="none" rtlCol="0" anchor="ctr">
              <a:spAutoFit/>
            </a:bodyPr>
            <a:lstStyle/>
            <a:p>
              <a:pPr algn="ctr"/>
              <a:r>
                <a:rPr lang="en-US" sz="1600" dirty="0"/>
                <a:t>Endpoint 3</a:t>
              </a:r>
            </a:p>
          </p:txBody>
        </p:sp>
        <p:sp>
          <p:nvSpPr>
            <p:cNvPr id="14" name="TextBox 13">
              <a:extLst>
                <a:ext uri="{FF2B5EF4-FFF2-40B4-BE49-F238E27FC236}">
                  <a16:creationId xmlns:a16="http://schemas.microsoft.com/office/drawing/2014/main" id="{DC2ACB2A-08A8-4CF1-9DC3-B67A1F9EB977}"/>
                </a:ext>
              </a:extLst>
            </p:cNvPr>
            <p:cNvSpPr txBox="1"/>
            <p:nvPr/>
          </p:nvSpPr>
          <p:spPr>
            <a:xfrm>
              <a:off x="9385718" y="4625460"/>
              <a:ext cx="1088439" cy="338554"/>
            </a:xfrm>
            <a:prstGeom prst="rect">
              <a:avLst/>
            </a:prstGeom>
            <a:noFill/>
            <a:ln>
              <a:noFill/>
            </a:ln>
          </p:spPr>
          <p:txBody>
            <a:bodyPr wrap="none" rtlCol="0" anchor="ctr">
              <a:spAutoFit/>
            </a:bodyPr>
            <a:lstStyle/>
            <a:p>
              <a:pPr algn="ctr"/>
              <a:r>
                <a:rPr lang="en-US" sz="1600" dirty="0"/>
                <a:t>Endpoint 4</a:t>
              </a:r>
            </a:p>
          </p:txBody>
        </p:sp>
        <p:sp>
          <p:nvSpPr>
            <p:cNvPr id="15" name="TextBox 14">
              <a:extLst>
                <a:ext uri="{FF2B5EF4-FFF2-40B4-BE49-F238E27FC236}">
                  <a16:creationId xmlns:a16="http://schemas.microsoft.com/office/drawing/2014/main" id="{32AC97B9-44B6-41E7-9843-FCE717A614EE}"/>
                </a:ext>
              </a:extLst>
            </p:cNvPr>
            <p:cNvSpPr txBox="1"/>
            <p:nvPr/>
          </p:nvSpPr>
          <p:spPr>
            <a:xfrm>
              <a:off x="7605806" y="5094798"/>
              <a:ext cx="1088439" cy="338554"/>
            </a:xfrm>
            <a:prstGeom prst="rect">
              <a:avLst/>
            </a:prstGeom>
            <a:noFill/>
            <a:ln>
              <a:noFill/>
            </a:ln>
          </p:spPr>
          <p:txBody>
            <a:bodyPr wrap="none" rtlCol="0" anchor="ctr">
              <a:spAutoFit/>
            </a:bodyPr>
            <a:lstStyle/>
            <a:p>
              <a:pPr algn="ctr"/>
              <a:r>
                <a:rPr lang="en-US" sz="1600" dirty="0"/>
                <a:t>Endpoint 5</a:t>
              </a:r>
            </a:p>
          </p:txBody>
        </p:sp>
        <p:sp>
          <p:nvSpPr>
            <p:cNvPr id="16" name="TextBox 15">
              <a:extLst>
                <a:ext uri="{FF2B5EF4-FFF2-40B4-BE49-F238E27FC236}">
                  <a16:creationId xmlns:a16="http://schemas.microsoft.com/office/drawing/2014/main" id="{8A4D32A3-8DC0-49C6-B19F-C0E48640DA79}"/>
                </a:ext>
              </a:extLst>
            </p:cNvPr>
            <p:cNvSpPr txBox="1"/>
            <p:nvPr/>
          </p:nvSpPr>
          <p:spPr>
            <a:xfrm>
              <a:off x="9606685" y="5192614"/>
              <a:ext cx="1088439" cy="338554"/>
            </a:xfrm>
            <a:prstGeom prst="rect">
              <a:avLst/>
            </a:prstGeom>
            <a:noFill/>
            <a:ln>
              <a:noFill/>
            </a:ln>
          </p:spPr>
          <p:txBody>
            <a:bodyPr wrap="none" rtlCol="0" anchor="ctr">
              <a:spAutoFit/>
            </a:bodyPr>
            <a:lstStyle/>
            <a:p>
              <a:pPr algn="ctr"/>
              <a:r>
                <a:rPr lang="en-US" sz="1600" dirty="0"/>
                <a:t>Endpoint 6</a:t>
              </a:r>
            </a:p>
          </p:txBody>
        </p:sp>
      </p:grpSp>
      <p:pic>
        <p:nvPicPr>
          <p:cNvPr id="4" name="Picture 3">
            <a:extLst>
              <a:ext uri="{FF2B5EF4-FFF2-40B4-BE49-F238E27FC236}">
                <a16:creationId xmlns:a16="http://schemas.microsoft.com/office/drawing/2014/main" id="{270D59D9-86AB-4435-B1C5-1A81C1F937F3}"/>
              </a:ext>
            </a:extLst>
          </p:cNvPr>
          <p:cNvPicPr>
            <a:picLocks noChangeAspect="1"/>
          </p:cNvPicPr>
          <p:nvPr/>
        </p:nvPicPr>
        <p:blipFill>
          <a:blip r:embed="rId4"/>
          <a:stretch>
            <a:fillRect/>
          </a:stretch>
        </p:blipFill>
        <p:spPr>
          <a:xfrm>
            <a:off x="6898497" y="3364498"/>
            <a:ext cx="4157247" cy="2357732"/>
          </a:xfrm>
          <a:prstGeom prst="rect">
            <a:avLst/>
          </a:prstGeom>
        </p:spPr>
      </p:pic>
    </p:spTree>
    <p:extLst>
      <p:ext uri="{BB962C8B-B14F-4D97-AF65-F5344CB8AC3E}">
        <p14:creationId xmlns:p14="http://schemas.microsoft.com/office/powerpoint/2010/main" val="636374290"/>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Example of Cluster</a:t>
            </a:r>
          </a:p>
        </p:txBody>
      </p:sp>
      <p:pic>
        <p:nvPicPr>
          <p:cNvPr id="6" name="Picture 5">
            <a:extLst>
              <a:ext uri="{FF2B5EF4-FFF2-40B4-BE49-F238E27FC236}">
                <a16:creationId xmlns:a16="http://schemas.microsoft.com/office/drawing/2014/main" id="{1AF9E2AC-C7CC-4B9C-9F39-E598AA68C899}"/>
              </a:ext>
            </a:extLst>
          </p:cNvPr>
          <p:cNvPicPr>
            <a:picLocks noChangeAspect="1"/>
          </p:cNvPicPr>
          <p:nvPr/>
        </p:nvPicPr>
        <p:blipFill>
          <a:blip r:embed="rId3"/>
          <a:stretch>
            <a:fillRect/>
          </a:stretch>
        </p:blipFill>
        <p:spPr>
          <a:xfrm>
            <a:off x="573742" y="914401"/>
            <a:ext cx="7539317" cy="2537989"/>
          </a:xfrm>
          <a:prstGeom prst="rect">
            <a:avLst/>
          </a:prstGeom>
        </p:spPr>
      </p:pic>
      <p:pic>
        <p:nvPicPr>
          <p:cNvPr id="8" name="Picture 7">
            <a:extLst>
              <a:ext uri="{FF2B5EF4-FFF2-40B4-BE49-F238E27FC236}">
                <a16:creationId xmlns:a16="http://schemas.microsoft.com/office/drawing/2014/main" id="{943C01E7-E8DE-4610-8BED-498CEDC4FD7E}"/>
              </a:ext>
            </a:extLst>
          </p:cNvPr>
          <p:cNvPicPr>
            <a:picLocks noChangeAspect="1"/>
          </p:cNvPicPr>
          <p:nvPr/>
        </p:nvPicPr>
        <p:blipFill>
          <a:blip r:embed="rId4"/>
          <a:stretch>
            <a:fillRect/>
          </a:stretch>
        </p:blipFill>
        <p:spPr>
          <a:xfrm>
            <a:off x="573742" y="3692471"/>
            <a:ext cx="7539317" cy="2486732"/>
          </a:xfrm>
          <a:prstGeom prst="rect">
            <a:avLst/>
          </a:prstGeom>
        </p:spPr>
      </p:pic>
    </p:spTree>
    <p:extLst>
      <p:ext uri="{BB962C8B-B14F-4D97-AF65-F5344CB8AC3E}">
        <p14:creationId xmlns:p14="http://schemas.microsoft.com/office/powerpoint/2010/main" val="3133445589"/>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Tree>
    <p:extLst>
      <p:ext uri="{BB962C8B-B14F-4D97-AF65-F5344CB8AC3E}">
        <p14:creationId xmlns:p14="http://schemas.microsoft.com/office/powerpoint/2010/main" val="2563204218"/>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4"/>
          <p:cNvSpPr>
            <a:spLocks noGrp="1"/>
          </p:cNvSpPr>
          <p:nvPr>
            <p:ph idx="10"/>
          </p:nvPr>
        </p:nvSpPr>
        <p:spPr/>
        <p:txBody>
          <a:bodyPr/>
          <a:lstStyle/>
          <a:p>
            <a:r>
              <a:rPr lang="en-US" dirty="0"/>
              <a:t>In a mesh architecture, every node can be a router for its neighbors</a:t>
            </a:r>
          </a:p>
          <a:p>
            <a:r>
              <a:rPr lang="en-US" dirty="0"/>
              <a:t>Network management and data flow is decentralized</a:t>
            </a:r>
          </a:p>
        </p:txBody>
      </p:sp>
      <p:sp>
        <p:nvSpPr>
          <p:cNvPr id="4" name="Title 3"/>
          <p:cNvSpPr>
            <a:spLocks noGrp="1"/>
          </p:cNvSpPr>
          <p:nvPr>
            <p:ph type="title"/>
          </p:nvPr>
        </p:nvSpPr>
        <p:spPr/>
        <p:txBody>
          <a:bodyPr/>
          <a:lstStyle/>
          <a:p>
            <a:r>
              <a:rPr lang="en-US" dirty="0"/>
              <a:t>What is Zigbee?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3</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C3E8A01-FFC3-47CD-9604-737F244A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158" y="2036159"/>
            <a:ext cx="4641228" cy="4001058"/>
          </a:xfrm>
          <a:prstGeom prst="rect">
            <a:avLst/>
          </a:prstGeom>
        </p:spPr>
      </p:pic>
      <p:pic>
        <p:nvPicPr>
          <p:cNvPr id="9" name="Picture 8">
            <a:extLst>
              <a:ext uri="{FF2B5EF4-FFF2-40B4-BE49-F238E27FC236}">
                <a16:creationId xmlns:a16="http://schemas.microsoft.com/office/drawing/2014/main" id="{3FD91341-C3DC-492D-B98F-71E51176A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2044861"/>
            <a:ext cx="4641228" cy="4001058"/>
          </a:xfrm>
          <a:prstGeom prst="rect">
            <a:avLst/>
          </a:prstGeom>
        </p:spPr>
      </p:pic>
      <p:sp>
        <p:nvSpPr>
          <p:cNvPr id="10" name="TextBox 9">
            <a:extLst>
              <a:ext uri="{FF2B5EF4-FFF2-40B4-BE49-F238E27FC236}">
                <a16:creationId xmlns:a16="http://schemas.microsoft.com/office/drawing/2014/main" id="{095A9265-2703-401C-8C2B-FD04C2CD0A9A}"/>
              </a:ext>
            </a:extLst>
          </p:cNvPr>
          <p:cNvSpPr txBox="1"/>
          <p:nvPr/>
        </p:nvSpPr>
        <p:spPr>
          <a:xfrm>
            <a:off x="1574772" y="6037217"/>
            <a:ext cx="2948243" cy="369332"/>
          </a:xfrm>
          <a:prstGeom prst="rect">
            <a:avLst/>
          </a:prstGeom>
          <a:noFill/>
        </p:spPr>
        <p:txBody>
          <a:bodyPr wrap="none" rtlCol="0">
            <a:spAutoFit/>
          </a:bodyPr>
          <a:lstStyle/>
          <a:p>
            <a:r>
              <a:rPr lang="en-US" dirty="0"/>
              <a:t>Star Network (e.g. 802.11)</a:t>
            </a:r>
          </a:p>
        </p:txBody>
      </p:sp>
      <p:sp>
        <p:nvSpPr>
          <p:cNvPr id="11" name="TextBox 10">
            <a:extLst>
              <a:ext uri="{FF2B5EF4-FFF2-40B4-BE49-F238E27FC236}">
                <a16:creationId xmlns:a16="http://schemas.microsoft.com/office/drawing/2014/main" id="{BEE3F742-6FBD-4F19-BB03-32D885E70AAE}"/>
              </a:ext>
            </a:extLst>
          </p:cNvPr>
          <p:cNvSpPr txBox="1"/>
          <p:nvPr/>
        </p:nvSpPr>
        <p:spPr>
          <a:xfrm>
            <a:off x="7457163" y="6028594"/>
            <a:ext cx="3039615" cy="369332"/>
          </a:xfrm>
          <a:prstGeom prst="rect">
            <a:avLst/>
          </a:prstGeom>
          <a:noFill/>
        </p:spPr>
        <p:txBody>
          <a:bodyPr wrap="none" rtlCol="0">
            <a:spAutoFit/>
          </a:bodyPr>
          <a:lstStyle/>
          <a:p>
            <a:r>
              <a:rPr lang="en-US" dirty="0"/>
              <a:t>Mesh Network (e.g. Zigbee)</a:t>
            </a:r>
          </a:p>
        </p:txBody>
      </p:sp>
    </p:spTree>
    <p:extLst>
      <p:ext uri="{BB962C8B-B14F-4D97-AF65-F5344CB8AC3E}">
        <p14:creationId xmlns:p14="http://schemas.microsoft.com/office/powerpoint/2010/main" val="3476773483"/>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1E6D0-DF03-42E7-A581-4BBE5AE4B91B}"/>
              </a:ext>
            </a:extLst>
          </p:cNvPr>
          <p:cNvSpPr>
            <a:spLocks noGrp="1"/>
          </p:cNvSpPr>
          <p:nvPr>
            <p:ph idx="10"/>
          </p:nvPr>
        </p:nvSpPr>
        <p:spPr>
          <a:xfrm>
            <a:off x="679450" y="1143000"/>
            <a:ext cx="6668012" cy="5029200"/>
          </a:xfrm>
        </p:spPr>
        <p:txBody>
          <a:bodyPr/>
          <a:lstStyle/>
          <a:p>
            <a:r>
              <a:rPr lang="en-US" dirty="0"/>
              <a:t>Star</a:t>
            </a:r>
          </a:p>
          <a:p>
            <a:pPr lvl="1"/>
            <a:r>
              <a:rPr lang="en-US" dirty="0"/>
              <a:t>Network controlled and initiated by central node (coordinator/hub) in</a:t>
            </a:r>
          </a:p>
          <a:p>
            <a:pPr marL="182880" lvl="1" indent="0">
              <a:buNone/>
            </a:pPr>
            <a:r>
              <a:rPr lang="en-US" dirty="0"/>
              <a:t> PAN (Personal Area Network)</a:t>
            </a:r>
          </a:p>
          <a:p>
            <a:pPr lvl="1"/>
            <a:r>
              <a:rPr lang="en-US" dirty="0"/>
              <a:t>End Devices communicate directly with Coordinator</a:t>
            </a:r>
          </a:p>
          <a:p>
            <a:r>
              <a:rPr lang="en-US" dirty="0"/>
              <a:t>Tree</a:t>
            </a:r>
          </a:p>
          <a:p>
            <a:pPr lvl="1"/>
            <a:r>
              <a:rPr lang="en-US" dirty="0"/>
              <a:t>Tree structure rooted at the PAN coordinator</a:t>
            </a:r>
          </a:p>
          <a:p>
            <a:pPr lvl="1"/>
            <a:r>
              <a:rPr lang="en-US" dirty="0"/>
              <a:t>Note that latest Zigbee specification no longer uses this</a:t>
            </a:r>
          </a:p>
          <a:p>
            <a:r>
              <a:rPr lang="en-US" dirty="0"/>
              <a:t>Mesh</a:t>
            </a:r>
          </a:p>
          <a:p>
            <a:pPr lvl="1"/>
            <a:r>
              <a:rPr lang="en-US" dirty="0"/>
              <a:t>Messages may be routed from any source to any destination</a:t>
            </a:r>
          </a:p>
          <a:p>
            <a:pPr lvl="1"/>
            <a:r>
              <a:rPr lang="en-US" dirty="0"/>
              <a:t>Every fixed function device can be a router for its neighbors</a:t>
            </a:r>
          </a:p>
          <a:p>
            <a:pPr lvl="1"/>
            <a:r>
              <a:rPr lang="en-US" dirty="0"/>
              <a:t>Multi-hop topology extends range of the network</a:t>
            </a:r>
          </a:p>
          <a:p>
            <a:pPr lvl="1"/>
            <a:r>
              <a:rPr lang="en-US" dirty="0"/>
              <a:t>High reliability achieved through multiple paths</a:t>
            </a:r>
          </a:p>
        </p:txBody>
      </p:sp>
      <p:sp>
        <p:nvSpPr>
          <p:cNvPr id="3" name="Title 2">
            <a:extLst>
              <a:ext uri="{FF2B5EF4-FFF2-40B4-BE49-F238E27FC236}">
                <a16:creationId xmlns:a16="http://schemas.microsoft.com/office/drawing/2014/main" id="{879E67E4-2879-41E7-BA37-120A4479D1F8}"/>
              </a:ext>
            </a:extLst>
          </p:cNvPr>
          <p:cNvSpPr>
            <a:spLocks noGrp="1"/>
          </p:cNvSpPr>
          <p:nvPr>
            <p:ph type="title"/>
          </p:nvPr>
        </p:nvSpPr>
        <p:spPr/>
        <p:txBody>
          <a:bodyPr/>
          <a:lstStyle/>
          <a:p>
            <a:r>
              <a:rPr lang="en-US" dirty="0"/>
              <a:t>Network Topologies</a:t>
            </a:r>
          </a:p>
        </p:txBody>
      </p:sp>
      <p:sp>
        <p:nvSpPr>
          <p:cNvPr id="5" name="Slide Number Placeholder 4">
            <a:extLst>
              <a:ext uri="{FF2B5EF4-FFF2-40B4-BE49-F238E27FC236}">
                <a16:creationId xmlns:a16="http://schemas.microsoft.com/office/drawing/2014/main" id="{AD19253C-DAE2-45F6-803A-5593D4961C5D}"/>
              </a:ext>
            </a:extLst>
          </p:cNvPr>
          <p:cNvSpPr>
            <a:spLocks noGrp="1"/>
          </p:cNvSpPr>
          <p:nvPr>
            <p:ph type="sldNum" sz="quarter" idx="12"/>
          </p:nvPr>
        </p:nvSpPr>
        <p:spPr/>
        <p:txBody>
          <a:bodyPr/>
          <a:lstStyle/>
          <a:p>
            <a:fld id="{29A7BD92-6AE5-CF43-B276-274952F2BFB4}" type="slidenum">
              <a:rPr lang="en-US" smtClean="0"/>
              <a:pPr/>
              <a:t>4</a:t>
            </a:fld>
            <a:endParaRPr lang="en-US" dirty="0"/>
          </a:p>
        </p:txBody>
      </p:sp>
      <p:pic>
        <p:nvPicPr>
          <p:cNvPr id="6" name="Picture 5">
            <a:extLst>
              <a:ext uri="{FF2B5EF4-FFF2-40B4-BE49-F238E27FC236}">
                <a16:creationId xmlns:a16="http://schemas.microsoft.com/office/drawing/2014/main" id="{776168F4-220B-4B12-A236-20125AF61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8957" y="1330489"/>
            <a:ext cx="1456848" cy="1325994"/>
          </a:xfrm>
          <a:prstGeom prst="rect">
            <a:avLst/>
          </a:prstGeom>
        </p:spPr>
      </p:pic>
      <p:pic>
        <p:nvPicPr>
          <p:cNvPr id="7" name="Picture 6">
            <a:extLst>
              <a:ext uri="{FF2B5EF4-FFF2-40B4-BE49-F238E27FC236}">
                <a16:creationId xmlns:a16="http://schemas.microsoft.com/office/drawing/2014/main" id="{D59CA6B9-F7A1-4B2E-9031-950E073A5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2952" y="4393175"/>
            <a:ext cx="1956928" cy="1822299"/>
          </a:xfrm>
          <a:prstGeom prst="rect">
            <a:avLst/>
          </a:prstGeom>
        </p:spPr>
      </p:pic>
      <p:pic>
        <p:nvPicPr>
          <p:cNvPr id="8" name="Picture 7">
            <a:extLst>
              <a:ext uri="{FF2B5EF4-FFF2-40B4-BE49-F238E27FC236}">
                <a16:creationId xmlns:a16="http://schemas.microsoft.com/office/drawing/2014/main" id="{C32E9EDA-E911-43F9-BE26-54976A5C0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7462" y="1354501"/>
            <a:ext cx="1520433" cy="1370593"/>
          </a:xfrm>
          <a:prstGeom prst="rect">
            <a:avLst/>
          </a:prstGeom>
        </p:spPr>
      </p:pic>
      <p:sp>
        <p:nvSpPr>
          <p:cNvPr id="9" name="TextBox 8">
            <a:extLst>
              <a:ext uri="{FF2B5EF4-FFF2-40B4-BE49-F238E27FC236}">
                <a16:creationId xmlns:a16="http://schemas.microsoft.com/office/drawing/2014/main" id="{4A0BB9DC-7F01-4768-A850-1A92500F9796}"/>
              </a:ext>
            </a:extLst>
          </p:cNvPr>
          <p:cNvSpPr txBox="1"/>
          <p:nvPr/>
        </p:nvSpPr>
        <p:spPr>
          <a:xfrm>
            <a:off x="9916160" y="993081"/>
            <a:ext cx="801431" cy="369332"/>
          </a:xfrm>
          <a:prstGeom prst="rect">
            <a:avLst/>
          </a:prstGeom>
          <a:noFill/>
        </p:spPr>
        <p:txBody>
          <a:bodyPr wrap="square" rtlCol="0">
            <a:spAutoFit/>
          </a:bodyPr>
          <a:lstStyle/>
          <a:p>
            <a:r>
              <a:rPr lang="en-US" dirty="0">
                <a:solidFill>
                  <a:srgbClr val="C00000"/>
                </a:solidFill>
              </a:rPr>
              <a:t>Star</a:t>
            </a:r>
          </a:p>
        </p:txBody>
      </p:sp>
      <p:sp>
        <p:nvSpPr>
          <p:cNvPr id="10" name="TextBox 9">
            <a:extLst>
              <a:ext uri="{FF2B5EF4-FFF2-40B4-BE49-F238E27FC236}">
                <a16:creationId xmlns:a16="http://schemas.microsoft.com/office/drawing/2014/main" id="{3AF035F4-0D97-4C10-8C4D-83461FC77260}"/>
              </a:ext>
            </a:extLst>
          </p:cNvPr>
          <p:cNvSpPr txBox="1"/>
          <p:nvPr/>
        </p:nvSpPr>
        <p:spPr>
          <a:xfrm>
            <a:off x="7627855" y="1010658"/>
            <a:ext cx="716279" cy="369332"/>
          </a:xfrm>
          <a:prstGeom prst="rect">
            <a:avLst/>
          </a:prstGeom>
          <a:noFill/>
        </p:spPr>
        <p:txBody>
          <a:bodyPr wrap="square" rtlCol="0">
            <a:spAutoFit/>
          </a:bodyPr>
          <a:lstStyle/>
          <a:p>
            <a:r>
              <a:rPr lang="en-US" dirty="0">
                <a:solidFill>
                  <a:srgbClr val="C00000"/>
                </a:solidFill>
              </a:rPr>
              <a:t>Tree</a:t>
            </a:r>
          </a:p>
        </p:txBody>
      </p:sp>
      <p:sp>
        <p:nvSpPr>
          <p:cNvPr id="11" name="TextBox 10">
            <a:extLst>
              <a:ext uri="{FF2B5EF4-FFF2-40B4-BE49-F238E27FC236}">
                <a16:creationId xmlns:a16="http://schemas.microsoft.com/office/drawing/2014/main" id="{FA5169A6-F997-4691-A40B-DCCCAF726D29}"/>
              </a:ext>
            </a:extLst>
          </p:cNvPr>
          <p:cNvSpPr txBox="1"/>
          <p:nvPr/>
        </p:nvSpPr>
        <p:spPr>
          <a:xfrm>
            <a:off x="8878577" y="4009903"/>
            <a:ext cx="724414" cy="369332"/>
          </a:xfrm>
          <a:prstGeom prst="rect">
            <a:avLst/>
          </a:prstGeom>
          <a:noFill/>
        </p:spPr>
        <p:txBody>
          <a:bodyPr wrap="square" rtlCol="0">
            <a:spAutoFit/>
          </a:bodyPr>
          <a:lstStyle/>
          <a:p>
            <a:r>
              <a:rPr lang="en-US" dirty="0">
                <a:solidFill>
                  <a:srgbClr val="C00000"/>
                </a:solidFill>
              </a:rPr>
              <a:t>Mesh</a:t>
            </a:r>
          </a:p>
        </p:txBody>
      </p:sp>
      <p:sp>
        <p:nvSpPr>
          <p:cNvPr id="12" name="TextBox 11">
            <a:extLst>
              <a:ext uri="{FF2B5EF4-FFF2-40B4-BE49-F238E27FC236}">
                <a16:creationId xmlns:a16="http://schemas.microsoft.com/office/drawing/2014/main" id="{253D55F9-72E0-461D-B0D4-2DB6A7E931B1}"/>
              </a:ext>
            </a:extLst>
          </p:cNvPr>
          <p:cNvSpPr txBox="1"/>
          <p:nvPr/>
        </p:nvSpPr>
        <p:spPr>
          <a:xfrm>
            <a:off x="8451262" y="2982838"/>
            <a:ext cx="2266329" cy="954107"/>
          </a:xfrm>
          <a:prstGeom prst="rect">
            <a:avLst/>
          </a:prstGeom>
          <a:noFill/>
        </p:spPr>
        <p:txBody>
          <a:bodyPr wrap="square" rtlCol="0">
            <a:spAutoFit/>
          </a:bodyPr>
          <a:lstStyle/>
          <a:p>
            <a:r>
              <a:rPr lang="en-US" sz="1400" dirty="0"/>
              <a:t>Coordinator</a:t>
            </a:r>
          </a:p>
          <a:p>
            <a:r>
              <a:rPr lang="en-US" sz="1400" dirty="0"/>
              <a:t>Full Function Device (FFD)</a:t>
            </a:r>
          </a:p>
          <a:p>
            <a:r>
              <a:rPr lang="en-US" sz="1400" dirty="0"/>
              <a:t>Reduced Function Device (RFD)</a:t>
            </a:r>
          </a:p>
        </p:txBody>
      </p:sp>
      <p:pic>
        <p:nvPicPr>
          <p:cNvPr id="13" name="Picture 12">
            <a:extLst>
              <a:ext uri="{FF2B5EF4-FFF2-40B4-BE49-F238E27FC236}">
                <a16:creationId xmlns:a16="http://schemas.microsoft.com/office/drawing/2014/main" id="{CB45237A-7B45-4D09-9441-9D759B7747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1058" y="3533345"/>
            <a:ext cx="120204" cy="120204"/>
          </a:xfrm>
          <a:prstGeom prst="rect">
            <a:avLst/>
          </a:prstGeom>
        </p:spPr>
      </p:pic>
      <p:pic>
        <p:nvPicPr>
          <p:cNvPr id="14" name="Picture 13">
            <a:extLst>
              <a:ext uri="{FF2B5EF4-FFF2-40B4-BE49-F238E27FC236}">
                <a16:creationId xmlns:a16="http://schemas.microsoft.com/office/drawing/2014/main" id="{70FBEA86-9514-4530-B6BC-3139050911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2952" y="3297164"/>
            <a:ext cx="184314" cy="184314"/>
          </a:xfrm>
          <a:prstGeom prst="rect">
            <a:avLst/>
          </a:prstGeom>
        </p:spPr>
      </p:pic>
      <p:pic>
        <p:nvPicPr>
          <p:cNvPr id="15" name="Picture 14">
            <a:extLst>
              <a:ext uri="{FF2B5EF4-FFF2-40B4-BE49-F238E27FC236}">
                <a16:creationId xmlns:a16="http://schemas.microsoft.com/office/drawing/2014/main" id="{1452E9B9-E80E-48EB-9E5E-E68052C823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07240" y="3098232"/>
            <a:ext cx="160273" cy="160273"/>
          </a:xfrm>
          <a:prstGeom prst="rect">
            <a:avLst/>
          </a:prstGeom>
        </p:spPr>
      </p:pic>
    </p:spTree>
    <p:extLst>
      <p:ext uri="{BB962C8B-B14F-4D97-AF65-F5344CB8AC3E}">
        <p14:creationId xmlns:p14="http://schemas.microsoft.com/office/powerpoint/2010/main" val="4074975369"/>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Overview</a:t>
            </a:r>
          </a:p>
        </p:txBody>
      </p:sp>
      <p:sp>
        <p:nvSpPr>
          <p:cNvPr id="4" name="Footer Placeholder 3">
            <a:extLst>
              <a:ext uri="{FF2B5EF4-FFF2-40B4-BE49-F238E27FC236}">
                <a16:creationId xmlns:a16="http://schemas.microsoft.com/office/drawing/2014/main" id="{3DD9E246-2A45-4FB6-8375-FE9AE23C4D06}"/>
              </a:ext>
            </a:extLst>
          </p:cNvPr>
          <p:cNvSpPr>
            <a:spLocks noGrp="1"/>
          </p:cNvSpPr>
          <p:nvPr>
            <p:ph type="ftr" sz="quarter" idx="11"/>
          </p:nvPr>
        </p:nvSpPr>
        <p:spPr/>
        <p:txBody>
          <a:bodyPr/>
          <a:lstStyle/>
          <a:p>
            <a:r>
              <a:rPr lang="en-US" dirty="0"/>
              <a:t>Silicon Labs Confidential</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5</a:t>
            </a:fld>
            <a:endParaRPr lang="en-US" dirty="0"/>
          </a:p>
        </p:txBody>
      </p:sp>
      <p:pic>
        <p:nvPicPr>
          <p:cNvPr id="2" name="Picture 1">
            <a:extLst>
              <a:ext uri="{FF2B5EF4-FFF2-40B4-BE49-F238E27FC236}">
                <a16:creationId xmlns:a16="http://schemas.microsoft.com/office/drawing/2014/main" id="{484D61ED-07CE-4F1D-8065-B68E88C00AEF}"/>
              </a:ext>
            </a:extLst>
          </p:cNvPr>
          <p:cNvPicPr>
            <a:picLocks noChangeAspect="1"/>
          </p:cNvPicPr>
          <p:nvPr/>
        </p:nvPicPr>
        <p:blipFill>
          <a:blip r:embed="rId3"/>
          <a:stretch>
            <a:fillRect/>
          </a:stretch>
        </p:blipFill>
        <p:spPr>
          <a:xfrm>
            <a:off x="776896" y="1139155"/>
            <a:ext cx="7156870" cy="5036889"/>
          </a:xfrm>
          <a:prstGeom prst="rect">
            <a:avLst/>
          </a:prstGeom>
        </p:spPr>
      </p:pic>
      <p:sp>
        <p:nvSpPr>
          <p:cNvPr id="9" name="Content Placeholder 1">
            <a:extLst>
              <a:ext uri="{FF2B5EF4-FFF2-40B4-BE49-F238E27FC236}">
                <a16:creationId xmlns:a16="http://schemas.microsoft.com/office/drawing/2014/main" id="{FA5E4F1B-33B0-46BE-AC46-2C2E868F9CCC}"/>
              </a:ext>
            </a:extLst>
          </p:cNvPr>
          <p:cNvSpPr>
            <a:spLocks noGrp="1"/>
          </p:cNvSpPr>
          <p:nvPr>
            <p:ph idx="10"/>
          </p:nvPr>
        </p:nvSpPr>
        <p:spPr>
          <a:xfrm>
            <a:off x="8086166" y="1139155"/>
            <a:ext cx="3328938" cy="2953871"/>
          </a:xfrm>
        </p:spPr>
        <p:txBody>
          <a:bodyPr>
            <a:normAutofit/>
          </a:bodyPr>
          <a:lstStyle/>
          <a:p>
            <a:r>
              <a:rPr lang="en-US" dirty="0">
                <a:hlinkClick r:id="rId4"/>
              </a:rPr>
              <a:t>802.15.4 spec</a:t>
            </a:r>
            <a:endParaRPr lang="en-US" dirty="0"/>
          </a:p>
          <a:p>
            <a:r>
              <a:rPr lang="en-US" dirty="0">
                <a:hlinkClick r:id="rId5"/>
              </a:rPr>
              <a:t>www.zigbee.org</a:t>
            </a:r>
            <a:endParaRPr lang="en-US" dirty="0"/>
          </a:p>
          <a:p>
            <a:r>
              <a:rPr lang="en-US" dirty="0">
                <a:hlinkClick r:id="rId6"/>
              </a:rPr>
              <a:t>UG103 series</a:t>
            </a:r>
            <a:br>
              <a:rPr lang="en-US" dirty="0"/>
            </a:br>
            <a:endParaRPr lang="en-US" dirty="0"/>
          </a:p>
        </p:txBody>
      </p:sp>
    </p:spTree>
    <p:extLst>
      <p:ext uri="{BB962C8B-B14F-4D97-AF65-F5344CB8AC3E}">
        <p14:creationId xmlns:p14="http://schemas.microsoft.com/office/powerpoint/2010/main" val="278132608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b="1" dirty="0"/>
              <a:t>Physical Layer</a:t>
            </a:r>
          </a:p>
        </p:txBody>
      </p:sp>
      <p:sp>
        <p:nvSpPr>
          <p:cNvPr id="9" name="Content Placeholder 1"/>
          <p:cNvSpPr>
            <a:spLocks noGrp="1"/>
          </p:cNvSpPr>
          <p:nvPr>
            <p:ph sz="quarter" idx="13"/>
          </p:nvPr>
        </p:nvSpPr>
        <p:spPr>
          <a:xfrm>
            <a:off x="6849435" y="4855396"/>
            <a:ext cx="4180368" cy="1446028"/>
          </a:xfrm>
        </p:spPr>
        <p:txBody>
          <a:bodyPr anchor="t">
            <a:normAutofit/>
          </a:bodyPr>
          <a:lstStyle/>
          <a:p>
            <a:pPr lvl="1"/>
            <a:r>
              <a:rPr lang="en-US" sz="2400" dirty="0"/>
              <a:t>Link quality estimation</a:t>
            </a:r>
          </a:p>
          <a:p>
            <a:pPr lvl="1"/>
            <a:r>
              <a:rPr lang="en-US" sz="2400" dirty="0"/>
              <a:t>Energy detection</a:t>
            </a:r>
          </a:p>
          <a:p>
            <a:pPr lvl="1"/>
            <a:r>
              <a:rPr lang="en-US" sz="2400" dirty="0"/>
              <a:t>Range ~ 2 km line of sight</a:t>
            </a:r>
          </a:p>
          <a:p>
            <a:pPr marL="182880" lvl="1" indent="0">
              <a:buNone/>
            </a:pPr>
            <a:endParaRPr lang="en-US" dirty="0"/>
          </a:p>
          <a:p>
            <a:pPr marL="182880" lvl="1" indent="0">
              <a:buNone/>
            </a:pPr>
            <a:endParaRPr lang="en-US" dirty="0"/>
          </a:p>
          <a:p>
            <a:pPr marL="182880" lvl="1" indent="0">
              <a:buNone/>
            </a:pPr>
            <a:endParaRPr lang="en-US" dirty="0"/>
          </a:p>
        </p:txBody>
      </p:sp>
      <p:sp>
        <p:nvSpPr>
          <p:cNvPr id="2" name="Footer Placeholder 1"/>
          <p:cNvSpPr>
            <a:spLocks noGrp="1"/>
          </p:cNvSpPr>
          <p:nvPr>
            <p:ph type="ftr"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rPr>
              <a:t>Silicon Labs Confidential</a:t>
            </a:r>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1" name="Content Placeholder 1">
            <a:extLst>
              <a:ext uri="{FF2B5EF4-FFF2-40B4-BE49-F238E27FC236}">
                <a16:creationId xmlns:a16="http://schemas.microsoft.com/office/drawing/2014/main" id="{BECE5E78-B675-4109-8019-6D7028635A5D}"/>
              </a:ext>
            </a:extLst>
          </p:cNvPr>
          <p:cNvSpPr txBox="1">
            <a:spLocks/>
          </p:cNvSpPr>
          <p:nvPr/>
        </p:nvSpPr>
        <p:spPr>
          <a:xfrm>
            <a:off x="1162197" y="4430076"/>
            <a:ext cx="9636642" cy="191992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dirty="0"/>
              <a:t>Interface between physical radio and MAC layer</a:t>
            </a:r>
          </a:p>
          <a:p>
            <a:pPr lvl="1"/>
            <a:r>
              <a:rPr lang="en-US" sz="2600" dirty="0"/>
              <a:t>Radio On/ Off</a:t>
            </a:r>
          </a:p>
          <a:p>
            <a:pPr lvl="1"/>
            <a:r>
              <a:rPr lang="en-US" sz="2600" dirty="0"/>
              <a:t>Modulation / Demodulation</a:t>
            </a:r>
          </a:p>
          <a:p>
            <a:pPr lvl="1"/>
            <a:r>
              <a:rPr lang="en-US" sz="2600" dirty="0"/>
              <a:t>Channel selection</a:t>
            </a:r>
            <a:endParaRPr lang="en-US" sz="1900" dirty="0"/>
          </a:p>
          <a:p>
            <a:pPr marL="182880" lvl="1" indent="0">
              <a:buFont typeface="Wingdings" panose="05000000000000000000" pitchFamily="2" charset="2"/>
              <a:buNone/>
            </a:pPr>
            <a:endParaRPr lang="en-US" dirty="0"/>
          </a:p>
        </p:txBody>
      </p:sp>
      <p:pic>
        <p:nvPicPr>
          <p:cNvPr id="8" name="Picture 7">
            <a:extLst>
              <a:ext uri="{FF2B5EF4-FFF2-40B4-BE49-F238E27FC236}">
                <a16:creationId xmlns:a16="http://schemas.microsoft.com/office/drawing/2014/main" id="{6C89A9AA-EFFC-4985-9E0E-725C7F2C15FB}"/>
              </a:ext>
            </a:extLst>
          </p:cNvPr>
          <p:cNvPicPr>
            <a:picLocks noChangeAspect="1"/>
          </p:cNvPicPr>
          <p:nvPr/>
        </p:nvPicPr>
        <p:blipFill>
          <a:blip r:embed="rId3"/>
          <a:stretch>
            <a:fillRect/>
          </a:stretch>
        </p:blipFill>
        <p:spPr>
          <a:xfrm>
            <a:off x="823912" y="914400"/>
            <a:ext cx="10544175" cy="3562350"/>
          </a:xfrm>
          <a:prstGeom prst="rect">
            <a:avLst/>
          </a:prstGeom>
        </p:spPr>
      </p:pic>
    </p:spTree>
    <p:extLst>
      <p:ext uri="{BB962C8B-B14F-4D97-AF65-F5344CB8AC3E}">
        <p14:creationId xmlns:p14="http://schemas.microsoft.com/office/powerpoint/2010/main" val="3208554199"/>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b="1" dirty="0"/>
              <a:t>MAC Layer</a:t>
            </a:r>
          </a:p>
        </p:txBody>
      </p:sp>
      <p:sp>
        <p:nvSpPr>
          <p:cNvPr id="2" name="Footer Placeholder 1"/>
          <p:cNvSpPr>
            <a:spLocks noGrp="1"/>
          </p:cNvSpPr>
          <p:nvPr>
            <p:ph type="ftr"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rPr>
              <a:t>Silicon Labs Confidential</a:t>
            </a:r>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2" name="Content Placeholder 1">
            <a:extLst>
              <a:ext uri="{FF2B5EF4-FFF2-40B4-BE49-F238E27FC236}">
                <a16:creationId xmlns:a16="http://schemas.microsoft.com/office/drawing/2014/main" id="{5E4B048B-35DE-47FE-B5D6-7828800B7567}"/>
              </a:ext>
            </a:extLst>
          </p:cNvPr>
          <p:cNvSpPr txBox="1">
            <a:spLocks/>
          </p:cNvSpPr>
          <p:nvPr/>
        </p:nvSpPr>
        <p:spPr>
          <a:xfrm>
            <a:off x="680123" y="1188592"/>
            <a:ext cx="5347097" cy="1646005"/>
          </a:xfrm>
          <a:prstGeom prst="rect">
            <a:avLst/>
          </a:prstGeom>
        </p:spPr>
        <p:txBody>
          <a:bodyPr vert="horz" lIns="91440" tIns="45720" rIns="91440" bIns="45720" rtlCol="0" anchor="t">
            <a:normAutofit fontScale="92500" lnSpcReduction="2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t>Takes care of 1 hop communication and acknowledgements </a:t>
            </a:r>
          </a:p>
          <a:p>
            <a:pPr lvl="1"/>
            <a:r>
              <a:rPr lang="en-US" sz="2200" dirty="0"/>
              <a:t>Verifies integrity of packet using CRC</a:t>
            </a:r>
          </a:p>
          <a:p>
            <a:pPr lvl="1"/>
            <a:r>
              <a:rPr lang="en-US" sz="2200" dirty="0"/>
              <a:t>Uses data from the physical layer to sense activity and randomize message transmission (CSMA – CA)</a:t>
            </a:r>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p:txBody>
      </p:sp>
      <p:grpSp>
        <p:nvGrpSpPr>
          <p:cNvPr id="8" name="Group 7">
            <a:extLst>
              <a:ext uri="{FF2B5EF4-FFF2-40B4-BE49-F238E27FC236}">
                <a16:creationId xmlns:a16="http://schemas.microsoft.com/office/drawing/2014/main" id="{5D06A0D8-2916-4D26-BEF1-8FDBFA9CB3C2}"/>
              </a:ext>
            </a:extLst>
          </p:cNvPr>
          <p:cNvGrpSpPr/>
          <p:nvPr/>
        </p:nvGrpSpPr>
        <p:grpSpPr>
          <a:xfrm>
            <a:off x="680123" y="2860921"/>
            <a:ext cx="10957904" cy="3384948"/>
            <a:chOff x="617048" y="1028362"/>
            <a:chExt cx="10957904" cy="3384948"/>
          </a:xfrm>
        </p:grpSpPr>
        <p:pic>
          <p:nvPicPr>
            <p:cNvPr id="5" name="Picture 4">
              <a:extLst>
                <a:ext uri="{FF2B5EF4-FFF2-40B4-BE49-F238E27FC236}">
                  <a16:creationId xmlns:a16="http://schemas.microsoft.com/office/drawing/2014/main" id="{4056DFDF-8868-4F2E-8EC8-750F35DFDA7D}"/>
                </a:ext>
              </a:extLst>
            </p:cNvPr>
            <p:cNvPicPr>
              <a:picLocks noChangeAspect="1"/>
            </p:cNvPicPr>
            <p:nvPr/>
          </p:nvPicPr>
          <p:blipFill>
            <a:blip r:embed="rId3"/>
            <a:stretch>
              <a:fillRect/>
            </a:stretch>
          </p:blipFill>
          <p:spPr>
            <a:xfrm>
              <a:off x="617048" y="1028362"/>
              <a:ext cx="10957904" cy="3384948"/>
            </a:xfrm>
            <a:prstGeom prst="rect">
              <a:avLst/>
            </a:prstGeom>
          </p:spPr>
        </p:pic>
        <p:sp>
          <p:nvSpPr>
            <p:cNvPr id="9" name="Content Placeholder 1">
              <a:extLst>
                <a:ext uri="{FF2B5EF4-FFF2-40B4-BE49-F238E27FC236}">
                  <a16:creationId xmlns:a16="http://schemas.microsoft.com/office/drawing/2014/main" id="{465D5971-133B-4512-9B2B-6219E3A74EC6}"/>
                </a:ext>
              </a:extLst>
            </p:cNvPr>
            <p:cNvSpPr txBox="1">
              <a:spLocks/>
            </p:cNvSpPr>
            <p:nvPr/>
          </p:nvSpPr>
          <p:spPr>
            <a:xfrm>
              <a:off x="617048" y="2198683"/>
              <a:ext cx="4124712" cy="1925058"/>
            </a:xfrm>
            <a:prstGeom prst="rect">
              <a:avLst/>
            </a:prstGeom>
          </p:spPr>
          <p:txBody>
            <a:bodyPr vert="horz" lIns="91440" tIns="45720" rIns="91440" bIns="45720" rtlCol="0" anchor="t">
              <a:no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4 MAC Frames</a:t>
              </a:r>
            </a:p>
            <a:p>
              <a:pPr lvl="2"/>
              <a:r>
                <a:rPr lang="en-US" sz="2000" dirty="0"/>
                <a:t>Beacon</a:t>
              </a:r>
            </a:p>
            <a:p>
              <a:pPr lvl="2"/>
              <a:r>
                <a:rPr lang="en-US" sz="2000" dirty="0"/>
                <a:t>Data</a:t>
              </a:r>
            </a:p>
            <a:p>
              <a:pPr lvl="2"/>
              <a:r>
                <a:rPr lang="en-US" sz="2000" dirty="0"/>
                <a:t>ACK</a:t>
              </a:r>
            </a:p>
            <a:p>
              <a:pPr lvl="2"/>
              <a:r>
                <a:rPr lang="en-US" sz="2000" dirty="0"/>
                <a:t>MAC Command</a:t>
              </a:r>
            </a:p>
          </p:txBody>
        </p:sp>
      </p:grpSp>
    </p:spTree>
    <p:extLst>
      <p:ext uri="{BB962C8B-B14F-4D97-AF65-F5344CB8AC3E}">
        <p14:creationId xmlns:p14="http://schemas.microsoft.com/office/powerpoint/2010/main" val="115896839"/>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751166" y="1143000"/>
            <a:ext cx="3139515" cy="4092388"/>
          </a:xfrm>
        </p:spPr>
        <p:txBody>
          <a:bodyPr/>
          <a:lstStyle/>
          <a:p>
            <a:r>
              <a:rPr lang="en-US" b="1" dirty="0">
                <a:solidFill>
                  <a:srgbClr val="C00000"/>
                </a:solidFill>
              </a:rPr>
              <a:t>Basic Concepts</a:t>
            </a:r>
          </a:p>
          <a:p>
            <a:pPr lvl="1"/>
            <a:r>
              <a:rPr lang="en-US" dirty="0"/>
              <a:t>Node Type</a:t>
            </a:r>
          </a:p>
          <a:p>
            <a:pPr lvl="1"/>
            <a:r>
              <a:rPr lang="en-US" dirty="0"/>
              <a:t>PAN ID</a:t>
            </a:r>
          </a:p>
          <a:p>
            <a:pPr lvl="1"/>
            <a:r>
              <a:rPr lang="en-US" dirty="0"/>
              <a:t>Extend PAN ID</a:t>
            </a:r>
          </a:p>
          <a:p>
            <a:pPr lvl="1"/>
            <a:r>
              <a:rPr lang="en-US" dirty="0"/>
              <a:t>EUI64 / Long Address</a:t>
            </a:r>
          </a:p>
          <a:p>
            <a:pPr lvl="1"/>
            <a:r>
              <a:rPr lang="en-US" dirty="0"/>
              <a:t>Node ID / Short Address</a:t>
            </a:r>
          </a:p>
        </p:txBody>
      </p:sp>
      <p:sp>
        <p:nvSpPr>
          <p:cNvPr id="4" name="Content Placeholder 4">
            <a:extLst>
              <a:ext uri="{FF2B5EF4-FFF2-40B4-BE49-F238E27FC236}">
                <a16:creationId xmlns:a16="http://schemas.microsoft.com/office/drawing/2014/main" id="{24435294-042E-4DCD-97E4-B30B39830A83}"/>
              </a:ext>
            </a:extLst>
          </p:cNvPr>
          <p:cNvSpPr txBox="1">
            <a:spLocks/>
          </p:cNvSpPr>
          <p:nvPr/>
        </p:nvSpPr>
        <p:spPr>
          <a:xfrm>
            <a:off x="4337049" y="1143000"/>
            <a:ext cx="3139515" cy="3195918"/>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Network Security</a:t>
            </a:r>
          </a:p>
          <a:p>
            <a:pPr lvl="1"/>
            <a:r>
              <a:rPr lang="en-US" dirty="0"/>
              <a:t>Message authentication</a:t>
            </a:r>
          </a:p>
          <a:p>
            <a:pPr lvl="1"/>
            <a:r>
              <a:rPr lang="en-US" dirty="0"/>
              <a:t>Encryption</a:t>
            </a:r>
          </a:p>
          <a:p>
            <a:pPr lvl="1"/>
            <a:r>
              <a:rPr lang="en-US" dirty="0"/>
              <a:t>Replay Attack Protect</a:t>
            </a:r>
          </a:p>
          <a:p>
            <a:pPr lvl="1"/>
            <a:r>
              <a:rPr lang="en-US" dirty="0"/>
              <a:t>Network Key Update</a:t>
            </a:r>
          </a:p>
        </p:txBody>
      </p:sp>
      <p:sp>
        <p:nvSpPr>
          <p:cNvPr id="6" name="Content Placeholder 4">
            <a:extLst>
              <a:ext uri="{FF2B5EF4-FFF2-40B4-BE49-F238E27FC236}">
                <a16:creationId xmlns:a16="http://schemas.microsoft.com/office/drawing/2014/main" id="{B02A110F-AA6F-4387-9B23-34F6B36967BB}"/>
              </a:ext>
            </a:extLst>
          </p:cNvPr>
          <p:cNvSpPr txBox="1">
            <a:spLocks/>
          </p:cNvSpPr>
          <p:nvPr/>
        </p:nvSpPr>
        <p:spPr>
          <a:xfrm>
            <a:off x="7922932" y="1143000"/>
            <a:ext cx="3139515" cy="393102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Network Activities</a:t>
            </a:r>
          </a:p>
          <a:p>
            <a:pPr lvl="1"/>
            <a:r>
              <a:rPr lang="en-US" dirty="0"/>
              <a:t>Form network</a:t>
            </a:r>
          </a:p>
          <a:p>
            <a:pPr lvl="1"/>
            <a:r>
              <a:rPr lang="en-US" dirty="0"/>
              <a:t>Join network</a:t>
            </a:r>
          </a:p>
          <a:p>
            <a:pPr lvl="1"/>
            <a:r>
              <a:rPr lang="en-US" dirty="0"/>
              <a:t>Rejoin network</a:t>
            </a:r>
          </a:p>
          <a:p>
            <a:pPr lvl="1"/>
            <a:r>
              <a:rPr lang="en-US" dirty="0"/>
              <a:t>Leave network</a:t>
            </a:r>
          </a:p>
        </p:txBody>
      </p:sp>
    </p:spTree>
    <p:extLst>
      <p:ext uri="{BB962C8B-B14F-4D97-AF65-F5344CB8AC3E}">
        <p14:creationId xmlns:p14="http://schemas.microsoft.com/office/powerpoint/2010/main" val="2986740516"/>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AA168AE-E6B9-4DA1-8660-4B93CDC445E1}"/>
              </a:ext>
            </a:extLst>
          </p:cNvPr>
          <p:cNvGraphicFramePr>
            <a:graphicFrameLocks noGrp="1"/>
          </p:cNvGraphicFramePr>
          <p:nvPr>
            <p:ph idx="10"/>
            <p:extLst/>
          </p:nvPr>
        </p:nvGraphicFramePr>
        <p:xfrm>
          <a:off x="679450" y="1143001"/>
          <a:ext cx="10820400" cy="3635607"/>
        </p:xfrm>
        <a:graphic>
          <a:graphicData uri="http://schemas.openxmlformats.org/drawingml/2006/table">
            <a:tbl>
              <a:tblPr firstRow="1" bandRow="1">
                <a:tableStyleId>{5C22544A-7EE6-4342-B048-85BDC9FD1C3A}</a:tableStyleId>
              </a:tblPr>
              <a:tblGrid>
                <a:gridCol w="3587750">
                  <a:extLst>
                    <a:ext uri="{9D8B030D-6E8A-4147-A177-3AD203B41FA5}">
                      <a16:colId xmlns:a16="http://schemas.microsoft.com/office/drawing/2014/main" val="1495436377"/>
                    </a:ext>
                  </a:extLst>
                </a:gridCol>
                <a:gridCol w="3625850">
                  <a:extLst>
                    <a:ext uri="{9D8B030D-6E8A-4147-A177-3AD203B41FA5}">
                      <a16:colId xmlns:a16="http://schemas.microsoft.com/office/drawing/2014/main" val="2004712161"/>
                    </a:ext>
                  </a:extLst>
                </a:gridCol>
                <a:gridCol w="3606800">
                  <a:extLst>
                    <a:ext uri="{9D8B030D-6E8A-4147-A177-3AD203B41FA5}">
                      <a16:colId xmlns:a16="http://schemas.microsoft.com/office/drawing/2014/main" val="2318254066"/>
                    </a:ext>
                  </a:extLst>
                </a:gridCol>
              </a:tblGrid>
              <a:tr h="581949">
                <a:tc>
                  <a:txBody>
                    <a:bodyPr/>
                    <a:lstStyle/>
                    <a:p>
                      <a:pPr algn="ctr"/>
                      <a:r>
                        <a:rPr lang="en-US" sz="2800" dirty="0"/>
                        <a:t>ZigBee Coordinator</a:t>
                      </a:r>
                      <a:endParaRPr lang="hu-HU" sz="2800" dirty="0"/>
                    </a:p>
                  </a:txBody>
                  <a:tcPr anchor="ctr"/>
                </a:tc>
                <a:tc>
                  <a:txBody>
                    <a:bodyPr/>
                    <a:lstStyle/>
                    <a:p>
                      <a:pPr algn="ctr"/>
                      <a:r>
                        <a:rPr lang="en-US" sz="2800" dirty="0"/>
                        <a:t>ZigBee Router</a:t>
                      </a:r>
                      <a:endParaRPr lang="hu-HU" sz="2800" dirty="0"/>
                    </a:p>
                  </a:txBody>
                  <a:tcPr anchor="ctr"/>
                </a:tc>
                <a:tc>
                  <a:txBody>
                    <a:bodyPr/>
                    <a:lstStyle/>
                    <a:p>
                      <a:pPr algn="ctr"/>
                      <a:r>
                        <a:rPr lang="en-US" sz="2800" dirty="0"/>
                        <a:t>ZigBee End Device</a:t>
                      </a:r>
                      <a:endParaRPr lang="hu-HU" sz="2800" dirty="0"/>
                    </a:p>
                  </a:txBody>
                  <a:tcPr anchor="ctr"/>
                </a:tc>
                <a:extLst>
                  <a:ext uri="{0D108BD9-81ED-4DB2-BD59-A6C34878D82A}">
                    <a16:rowId xmlns:a16="http://schemas.microsoft.com/office/drawing/2014/main" val="1401021010"/>
                  </a:ext>
                </a:extLst>
              </a:tr>
              <a:tr h="581949">
                <a:tc>
                  <a:txBody>
                    <a:bodyPr/>
                    <a:lstStyle/>
                    <a:p>
                      <a:pPr algn="ctr"/>
                      <a:r>
                        <a:rPr lang="en-US" sz="2800" dirty="0">
                          <a:solidFill>
                            <a:srgbClr val="FF0000"/>
                          </a:solidFill>
                        </a:rPr>
                        <a:t>There can be only ONE!</a:t>
                      </a:r>
                      <a:endParaRPr lang="hu-HU" sz="2800" dirty="0">
                        <a:solidFill>
                          <a:srgbClr val="FF0000"/>
                        </a:solidFill>
                      </a:endParaRPr>
                    </a:p>
                  </a:txBody>
                  <a:tcPr anchor="ctr"/>
                </a:tc>
                <a:tc>
                  <a:txBody>
                    <a:bodyPr/>
                    <a:lstStyle/>
                    <a:p>
                      <a:pPr algn="ctr"/>
                      <a:r>
                        <a:rPr lang="en-US" sz="2800" dirty="0"/>
                        <a:t>Message routing</a:t>
                      </a:r>
                      <a:endParaRPr lang="hu-HU" sz="2800" dirty="0"/>
                    </a:p>
                  </a:txBody>
                  <a:tcPr anchor="ctr"/>
                </a:tc>
                <a:tc>
                  <a:txBody>
                    <a:bodyPr/>
                    <a:lstStyle/>
                    <a:p>
                      <a:pPr algn="ctr"/>
                      <a:r>
                        <a:rPr lang="en-US" sz="2800" dirty="0"/>
                        <a:t>Leaf nodes</a:t>
                      </a:r>
                      <a:endParaRPr lang="hu-HU" sz="2800" dirty="0"/>
                    </a:p>
                  </a:txBody>
                  <a:tcPr anchor="ctr"/>
                </a:tc>
                <a:extLst>
                  <a:ext uri="{0D108BD9-81ED-4DB2-BD59-A6C34878D82A}">
                    <a16:rowId xmlns:a16="http://schemas.microsoft.com/office/drawing/2014/main" val="1493721498"/>
                  </a:ext>
                </a:extLst>
              </a:tr>
              <a:tr h="860626">
                <a:tc>
                  <a:txBody>
                    <a:bodyPr/>
                    <a:lstStyle/>
                    <a:p>
                      <a:pPr algn="ctr"/>
                      <a:r>
                        <a:rPr lang="en-US" sz="2800" dirty="0"/>
                        <a:t>Always 0x0000</a:t>
                      </a:r>
                      <a:endParaRPr lang="hu-HU" sz="2800" dirty="0"/>
                    </a:p>
                  </a:txBody>
                  <a:tcPr anchor="ctr"/>
                </a:tc>
                <a:tc>
                  <a:txBody>
                    <a:bodyPr/>
                    <a:lstStyle/>
                    <a:p>
                      <a:pPr algn="ctr"/>
                      <a:r>
                        <a:rPr lang="en-US" sz="2800" dirty="0"/>
                        <a:t>Can also serve as end devices</a:t>
                      </a:r>
                      <a:endParaRPr lang="hu-HU" sz="2800" dirty="0"/>
                    </a:p>
                  </a:txBody>
                  <a:tcPr anchor="ctr"/>
                </a:tc>
                <a:tc>
                  <a:txBody>
                    <a:bodyPr/>
                    <a:lstStyle/>
                    <a:p>
                      <a:pPr algn="ctr"/>
                      <a:r>
                        <a:rPr lang="en-US" sz="2800" dirty="0"/>
                        <a:t>Can be sleepy devices</a:t>
                      </a:r>
                      <a:endParaRPr lang="hu-HU" sz="2800" dirty="0"/>
                    </a:p>
                  </a:txBody>
                  <a:tcPr anchor="ctr"/>
                </a:tc>
                <a:extLst>
                  <a:ext uri="{0D108BD9-81ED-4DB2-BD59-A6C34878D82A}">
                    <a16:rowId xmlns:a16="http://schemas.microsoft.com/office/drawing/2014/main" val="297236904"/>
                  </a:ext>
                </a:extLst>
              </a:tr>
              <a:tr h="860626">
                <a:tc>
                  <a:txBody>
                    <a:bodyPr/>
                    <a:lstStyle/>
                    <a:p>
                      <a:pPr algn="ctr"/>
                      <a:r>
                        <a:rPr lang="en-US" sz="2800" dirty="0"/>
                        <a:t>Trust Center, Network Manager</a:t>
                      </a:r>
                      <a:endParaRPr lang="hu-HU" sz="2800" dirty="0"/>
                    </a:p>
                  </a:txBody>
                  <a:tcPr anchor="ctr"/>
                </a:tc>
                <a:tc>
                  <a:txBody>
                    <a:bodyPr/>
                    <a:lstStyle/>
                    <a:p>
                      <a:pPr algn="ctr"/>
                      <a:r>
                        <a:rPr lang="en-US" sz="2800" dirty="0"/>
                        <a:t>Cannot be sleepy</a:t>
                      </a:r>
                      <a:endParaRPr lang="hu-HU" sz="2800" dirty="0"/>
                    </a:p>
                  </a:txBody>
                  <a:tcPr anchor="ctr"/>
                </a:tc>
                <a:tc>
                  <a:txBody>
                    <a:bodyPr/>
                    <a:lstStyle/>
                    <a:p>
                      <a:pPr algn="ctr"/>
                      <a:r>
                        <a:rPr lang="en-US" sz="2800" dirty="0"/>
                        <a:t>Has parent</a:t>
                      </a:r>
                      <a:endParaRPr lang="hu-HU" sz="2800" dirty="0"/>
                    </a:p>
                  </a:txBody>
                  <a:tcPr anchor="ctr"/>
                </a:tc>
                <a:extLst>
                  <a:ext uri="{0D108BD9-81ED-4DB2-BD59-A6C34878D82A}">
                    <a16:rowId xmlns:a16="http://schemas.microsoft.com/office/drawing/2014/main" val="2381051068"/>
                  </a:ext>
                </a:extLst>
              </a:tr>
              <a:tr h="581949">
                <a:tc>
                  <a:txBody>
                    <a:bodyPr/>
                    <a:lstStyle/>
                    <a:p>
                      <a:pPr algn="ctr"/>
                      <a:r>
                        <a:rPr lang="en-US" sz="2800" dirty="0"/>
                        <a:t>Acts as Router</a:t>
                      </a:r>
                      <a:endParaRPr lang="hu-HU" sz="2800" dirty="0"/>
                    </a:p>
                  </a:txBody>
                  <a:tcPr anchor="ctr"/>
                </a:tc>
                <a:tc>
                  <a:txBody>
                    <a:bodyPr/>
                    <a:lstStyle/>
                    <a:p>
                      <a:pPr algn="ctr"/>
                      <a:r>
                        <a:rPr lang="en-US" sz="2800" dirty="0"/>
                        <a:t>Lives with the network</a:t>
                      </a:r>
                      <a:endParaRPr lang="hu-HU" sz="2800" dirty="0"/>
                    </a:p>
                  </a:txBody>
                  <a:tcPr anchor="ctr"/>
                </a:tc>
                <a:tc>
                  <a:txBody>
                    <a:bodyPr/>
                    <a:lstStyle/>
                    <a:p>
                      <a:pPr algn="ctr"/>
                      <a:r>
                        <a:rPr lang="en-US" sz="2800" dirty="0"/>
                        <a:t>Parent responsibility</a:t>
                      </a:r>
                      <a:endParaRPr lang="hu-HU" sz="2800" dirty="0"/>
                    </a:p>
                  </a:txBody>
                  <a:tcPr anchor="ctr"/>
                </a:tc>
                <a:extLst>
                  <a:ext uri="{0D108BD9-81ED-4DB2-BD59-A6C34878D82A}">
                    <a16:rowId xmlns:a16="http://schemas.microsoft.com/office/drawing/2014/main" val="1359242757"/>
                  </a:ext>
                </a:extLst>
              </a:tr>
            </a:tbl>
          </a:graphicData>
        </a:graphic>
      </p:graphicFrame>
      <p:sp>
        <p:nvSpPr>
          <p:cNvPr id="3" name="Title 2">
            <a:extLst>
              <a:ext uri="{FF2B5EF4-FFF2-40B4-BE49-F238E27FC236}">
                <a16:creationId xmlns:a16="http://schemas.microsoft.com/office/drawing/2014/main" id="{D95B5170-C0FD-49A5-9E11-841A3552DE3B}"/>
              </a:ext>
            </a:extLst>
          </p:cNvPr>
          <p:cNvSpPr>
            <a:spLocks noGrp="1"/>
          </p:cNvSpPr>
          <p:nvPr>
            <p:ph type="title"/>
          </p:nvPr>
        </p:nvSpPr>
        <p:spPr/>
        <p:txBody>
          <a:bodyPr/>
          <a:lstStyle/>
          <a:p>
            <a:r>
              <a:rPr lang="en-US" dirty="0"/>
              <a:t>Node Types	</a:t>
            </a:r>
            <a:endParaRPr lang="hu-HU" dirty="0"/>
          </a:p>
        </p:txBody>
      </p:sp>
      <p:sp>
        <p:nvSpPr>
          <p:cNvPr id="4" name="Slide Number Placeholder 3">
            <a:extLst>
              <a:ext uri="{FF2B5EF4-FFF2-40B4-BE49-F238E27FC236}">
                <a16:creationId xmlns:a16="http://schemas.microsoft.com/office/drawing/2014/main" id="{A1E459E3-608E-4F4F-A188-02E1FEB75F93}"/>
              </a:ext>
            </a:extLst>
          </p:cNvPr>
          <p:cNvSpPr>
            <a:spLocks noGrp="1"/>
          </p:cNvSpPr>
          <p:nvPr>
            <p:ph type="sldNum" sz="quarter" idx="12"/>
          </p:nvPr>
        </p:nvSpPr>
        <p:spPr/>
        <p:txBody>
          <a:bodyPr/>
          <a:lstStyle/>
          <a:p>
            <a:fld id="{29A7BD92-6AE5-CF43-B276-274952F2BFB4}" type="slidenum">
              <a:rPr lang="en-US" smtClean="0"/>
              <a:pPr/>
              <a:t>9</a:t>
            </a:fld>
            <a:endParaRPr lang="en-US"/>
          </a:p>
        </p:txBody>
      </p:sp>
      <p:sp>
        <p:nvSpPr>
          <p:cNvPr id="7" name="Oval 6">
            <a:extLst>
              <a:ext uri="{FF2B5EF4-FFF2-40B4-BE49-F238E27FC236}">
                <a16:creationId xmlns:a16="http://schemas.microsoft.com/office/drawing/2014/main" id="{9B5F5CFF-3F2C-42BA-A9DC-2B733AF44870}"/>
              </a:ext>
            </a:extLst>
          </p:cNvPr>
          <p:cNvSpPr/>
          <p:nvPr/>
        </p:nvSpPr>
        <p:spPr>
          <a:xfrm>
            <a:off x="1647825" y="5007208"/>
            <a:ext cx="1187450" cy="12091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ZC</a:t>
            </a:r>
            <a:endParaRPr lang="hu-HU" sz="2800" b="1" dirty="0"/>
          </a:p>
        </p:txBody>
      </p:sp>
      <p:sp>
        <p:nvSpPr>
          <p:cNvPr id="10" name="Oval 9">
            <a:extLst>
              <a:ext uri="{FF2B5EF4-FFF2-40B4-BE49-F238E27FC236}">
                <a16:creationId xmlns:a16="http://schemas.microsoft.com/office/drawing/2014/main" id="{6392411F-12DF-4D99-ACCA-7C913F784650}"/>
              </a:ext>
            </a:extLst>
          </p:cNvPr>
          <p:cNvSpPr/>
          <p:nvPr/>
        </p:nvSpPr>
        <p:spPr>
          <a:xfrm>
            <a:off x="5495925" y="5007208"/>
            <a:ext cx="1187450" cy="12091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ZR</a:t>
            </a:r>
            <a:endParaRPr lang="hu-HU" sz="2800" b="1" dirty="0"/>
          </a:p>
        </p:txBody>
      </p:sp>
      <p:sp>
        <p:nvSpPr>
          <p:cNvPr id="12" name="Oval 11">
            <a:extLst>
              <a:ext uri="{FF2B5EF4-FFF2-40B4-BE49-F238E27FC236}">
                <a16:creationId xmlns:a16="http://schemas.microsoft.com/office/drawing/2014/main" id="{4D5A6432-8418-4198-97FC-5625A05423CF}"/>
              </a:ext>
            </a:extLst>
          </p:cNvPr>
          <p:cNvSpPr/>
          <p:nvPr/>
        </p:nvSpPr>
        <p:spPr>
          <a:xfrm>
            <a:off x="9134475" y="5045307"/>
            <a:ext cx="1187450" cy="1209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ZED</a:t>
            </a:r>
            <a:endParaRPr lang="hu-HU" sz="2800" b="1" dirty="0"/>
          </a:p>
        </p:txBody>
      </p:sp>
    </p:spTree>
    <p:extLst>
      <p:ext uri="{BB962C8B-B14F-4D97-AF65-F5344CB8AC3E}">
        <p14:creationId xmlns:p14="http://schemas.microsoft.com/office/powerpoint/2010/main" val="3724146490"/>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88E5C257-99A9-40B2-A1DE-0EB62604DA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6025</Words>
  <Application>Microsoft Office PowerPoint</Application>
  <PresentationFormat>Widescreen</PresentationFormat>
  <Paragraphs>386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Symbol</vt:lpstr>
      <vt:lpstr>Wingdings</vt:lpstr>
      <vt:lpstr>Silicon Labs 2018 Theme</vt:lpstr>
      <vt:lpstr>Zigbee Basic</vt:lpstr>
      <vt:lpstr>Agenda</vt:lpstr>
      <vt:lpstr>What is Zigbee?</vt:lpstr>
      <vt:lpstr>Network Topologies</vt:lpstr>
      <vt:lpstr>Overview</vt:lpstr>
      <vt:lpstr>Physical Layer</vt:lpstr>
      <vt:lpstr>MAC Layer</vt:lpstr>
      <vt:lpstr>Network Layer</vt:lpstr>
      <vt:lpstr>Node Types </vt:lpstr>
      <vt:lpstr>Addressing in Zigbee: PAN ID </vt:lpstr>
      <vt:lpstr>Addressing in Zigbee: Extended PAN ID </vt:lpstr>
      <vt:lpstr>Addressing in Zigbee: Node ID </vt:lpstr>
      <vt:lpstr>Network Layer Security</vt:lpstr>
      <vt:lpstr>Creating a Network</vt:lpstr>
      <vt:lpstr>Joining a Network</vt:lpstr>
      <vt:lpstr>Network Analyzer Capture of Joining a Network</vt:lpstr>
      <vt:lpstr>Rejoin a Network</vt:lpstr>
      <vt:lpstr>Leaving a Network</vt:lpstr>
      <vt:lpstr>Example of ZDO Leave</vt:lpstr>
      <vt:lpstr>APS Layer</vt:lpstr>
      <vt:lpstr>Aps Layer Security</vt:lpstr>
      <vt:lpstr>Overview of Application Layer</vt:lpstr>
      <vt:lpstr>Example of Cluster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2019-11-06T09:34:35Z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