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7"/>
  </p:notesMasterIdLst>
  <p:handoutMasterIdLst>
    <p:handoutMasterId r:id="rId38"/>
  </p:handout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1" r:id="rId30"/>
    <p:sldId id="960" r:id="rId31"/>
    <p:sldId id="943" r:id="rId32"/>
    <p:sldId id="958" r:id="rId33"/>
    <p:sldId id="939" r:id="rId34"/>
    <p:sldId id="959" r:id="rId35"/>
    <p:sldId id="28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73690" autoAdjust="0"/>
  </p:normalViewPr>
  <p:slideViewPr>
    <p:cSldViewPr snapToGrid="0" snapToObjects="1" showGuides="1">
      <p:cViewPr varScale="1">
        <p:scale>
          <a:sx n="92" d="100"/>
          <a:sy n="92" d="100"/>
        </p:scale>
        <p:origin x="1044" y="90"/>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837F58-ABD9-4602-B4E1-A78B0BB5E215}"/>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9435E3-B4DC-459A-8C21-A5317F4B6D7E}"/>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1B8E5D8A-71AB-46F7-A787-3EC36B289EE3}" type="datetime1">
              <a:rPr lang="en-US" smtClean="0"/>
              <a:t>2019-12-25</a:t>
            </a:fld>
            <a:endParaRPr lang="en-US"/>
          </a:p>
        </p:txBody>
      </p:sp>
      <p:sp>
        <p:nvSpPr>
          <p:cNvPr id="4" name="Footer Placeholder 3">
            <a:extLst>
              <a:ext uri="{FF2B5EF4-FFF2-40B4-BE49-F238E27FC236}">
                <a16:creationId xmlns:a16="http://schemas.microsoft.com/office/drawing/2014/main" id="{3ACAC00E-AFB5-4353-8A9B-DA8A51E3492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170DA3-76F4-4CE6-81F0-E726A59F7B3A}"/>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EED87F9-F98D-4619-B76E-3FEDF21B9716}" type="slidenum">
              <a:rPr lang="en-US" smtClean="0"/>
              <a:t>‹#›</a:t>
            </a:fld>
            <a:endParaRPr lang="en-US"/>
          </a:p>
        </p:txBody>
      </p:sp>
    </p:spTree>
    <p:extLst>
      <p:ext uri="{BB962C8B-B14F-4D97-AF65-F5344CB8AC3E}">
        <p14:creationId xmlns:p14="http://schemas.microsoft.com/office/powerpoint/2010/main" val="14233684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C686D39-1D02-4CFA-BFB6-1440032DFFBF}" type="datetime1">
              <a:rPr lang="en-US" smtClean="0"/>
              <a:t>2019-12-25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training. In this training, we will introduce the SDK and starter kits of Silicon Labs' Zigbee solution.</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dirty="0"/>
          </a:p>
        </p:txBody>
      </p:sp>
      <p:sp>
        <p:nvSpPr>
          <p:cNvPr id="5" name="Date Placeholder 4">
            <a:extLst>
              <a:ext uri="{FF2B5EF4-FFF2-40B4-BE49-F238E27FC236}">
                <a16:creationId xmlns:a16="http://schemas.microsoft.com/office/drawing/2014/main" id="{F5DD9DF2-0E55-4E95-94C6-57BC43E28BFA}"/>
              </a:ext>
            </a:extLst>
          </p:cNvPr>
          <p:cNvSpPr>
            <a:spLocks noGrp="1"/>
          </p:cNvSpPr>
          <p:nvPr>
            <p:ph type="dt" idx="1"/>
          </p:nvPr>
        </p:nvSpPr>
        <p:spPr/>
        <p:txBody>
          <a:bodyPr/>
          <a:lstStyle/>
          <a:p>
            <a:fld id="{28E04623-A347-46D9-B2F9-4CFAEA667799}" type="datetime1">
              <a:rPr lang="en-US" smtClean="0"/>
              <a:t>2019-12-25</a:t>
            </a:fld>
            <a:endParaRPr lang="en-US" dirty="0"/>
          </a:p>
        </p:txBody>
      </p:sp>
      <p:sp>
        <p:nvSpPr>
          <p:cNvPr id="6" name="Footer Placeholder 5">
            <a:extLst>
              <a:ext uri="{FF2B5EF4-FFF2-40B4-BE49-F238E27FC236}">
                <a16:creationId xmlns:a16="http://schemas.microsoft.com/office/drawing/2014/main" id="{ACDE6301-3B7C-4E57-9F9D-66F53905F979}"/>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9C5B8759-4690-4CC6-A9CF-5300835DCD15}"/>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directory hierarchy of the SDK.</a:t>
            </a:r>
          </a:p>
          <a:p>
            <a:endParaRPr lang="en-US" dirty="0"/>
          </a:p>
          <a:p>
            <a:pPr marL="228600" indent="-228600">
              <a:buAutoNum type="arabicPeriod"/>
            </a:pPr>
            <a:r>
              <a:rPr lang="en-US" dirty="0"/>
              <a:t>In the documentation folder, you can find many documents of our SDK. Those are good learning materials.</a:t>
            </a:r>
          </a:p>
          <a:p>
            <a:pPr marL="228600" indent="-228600">
              <a:buAutoNum type="arabicPeriod"/>
            </a:pPr>
            <a:r>
              <a:rPr lang="en-US" dirty="0"/>
              <a:t>Most part of the SDK are provided by plugins, and most of the plugins are open-sourced.</a:t>
            </a:r>
          </a:p>
          <a:p>
            <a:pPr marL="0" indent="0">
              <a:buNone/>
            </a:pPr>
            <a:r>
              <a:rPr lang="en-US" dirty="0"/>
              <a:t> </a:t>
            </a:r>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dirty="0"/>
          </a:p>
        </p:txBody>
      </p:sp>
      <p:sp>
        <p:nvSpPr>
          <p:cNvPr id="5" name="Date Placeholder 4">
            <a:extLst>
              <a:ext uri="{FF2B5EF4-FFF2-40B4-BE49-F238E27FC236}">
                <a16:creationId xmlns:a16="http://schemas.microsoft.com/office/drawing/2014/main" id="{91D6E2BE-8558-46F5-930C-A05018649CC1}"/>
              </a:ext>
            </a:extLst>
          </p:cNvPr>
          <p:cNvSpPr>
            <a:spLocks noGrp="1"/>
          </p:cNvSpPr>
          <p:nvPr>
            <p:ph type="dt" idx="1"/>
          </p:nvPr>
        </p:nvSpPr>
        <p:spPr/>
        <p:txBody>
          <a:bodyPr/>
          <a:lstStyle/>
          <a:p>
            <a:fld id="{54A51179-64B9-45E2-970A-3958A6040788}" type="datetime1">
              <a:rPr lang="en-US" smtClean="0"/>
              <a:t>2019-12-25</a:t>
            </a:fld>
            <a:endParaRPr lang="en-US" dirty="0"/>
          </a:p>
        </p:txBody>
      </p:sp>
      <p:sp>
        <p:nvSpPr>
          <p:cNvPr id="6" name="Footer Placeholder 5">
            <a:extLst>
              <a:ext uri="{FF2B5EF4-FFF2-40B4-BE49-F238E27FC236}">
                <a16:creationId xmlns:a16="http://schemas.microsoft.com/office/drawing/2014/main" id="{C18B09CC-56F6-42D3-A003-DB0E9F129E4B}"/>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5C1A050C-5610-447A-AE7B-8DF94D69A9CD}"/>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dirty="0"/>
          </a:p>
        </p:txBody>
      </p:sp>
      <p:sp>
        <p:nvSpPr>
          <p:cNvPr id="5" name="Date Placeholder 4">
            <a:extLst>
              <a:ext uri="{FF2B5EF4-FFF2-40B4-BE49-F238E27FC236}">
                <a16:creationId xmlns:a16="http://schemas.microsoft.com/office/drawing/2014/main" id="{9421949C-64CB-47BD-8DE4-6812DB26D153}"/>
              </a:ext>
            </a:extLst>
          </p:cNvPr>
          <p:cNvSpPr>
            <a:spLocks noGrp="1"/>
          </p:cNvSpPr>
          <p:nvPr>
            <p:ph type="dt" idx="1"/>
          </p:nvPr>
        </p:nvSpPr>
        <p:spPr/>
        <p:txBody>
          <a:bodyPr/>
          <a:lstStyle/>
          <a:p>
            <a:fld id="{0C0E18D7-68FF-4770-85FB-500064F910D6}" type="datetime1">
              <a:rPr lang="en-US" smtClean="0"/>
              <a:t>2019-12-25</a:t>
            </a:fld>
            <a:endParaRPr lang="en-US" dirty="0"/>
          </a:p>
        </p:txBody>
      </p:sp>
      <p:sp>
        <p:nvSpPr>
          <p:cNvPr id="6" name="Footer Placeholder 5">
            <a:extLst>
              <a:ext uri="{FF2B5EF4-FFF2-40B4-BE49-F238E27FC236}">
                <a16:creationId xmlns:a16="http://schemas.microsoft.com/office/drawing/2014/main" id="{4A2DDF89-D3CE-4784-86FC-22540E982BC9}"/>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6AC686C7-EE7C-4437-B084-76F609B15CB1}"/>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a:t>
            </a:r>
          </a:p>
          <a:p>
            <a:r>
              <a:rPr lang="en-US" dirty="0"/>
              <a:t>The</a:t>
            </a:r>
            <a:r>
              <a:rPr lang="en-US" baseline="0" dirty="0"/>
              <a:t> Wireless STK provides the starting point for development providing the hardware and access to mesh software.  </a:t>
            </a:r>
          </a:p>
          <a:p>
            <a:endParaRPr lang="en-US" baseline="0" dirty="0"/>
          </a:p>
          <a:p>
            <a:r>
              <a:rPr lang="en-US" baseline="0" dirty="0"/>
              <a:t>Different radio boards for both SoCs and modules plug into the WSTK main boards, providing a unified development platform from both the hardware and software perspective.</a:t>
            </a:r>
          </a:p>
          <a:p>
            <a:endParaRPr lang="en-US" dirty="0"/>
          </a:p>
          <a:p>
            <a:r>
              <a:rPr lang="en-US" dirty="0"/>
              <a:t>The mother board of the starter kit can be used as a debugger. It can be used to debug custom board as well as our develop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
        <p:nvSpPr>
          <p:cNvPr id="5" name="Date Placeholder 4">
            <a:extLst>
              <a:ext uri="{FF2B5EF4-FFF2-40B4-BE49-F238E27FC236}">
                <a16:creationId xmlns:a16="http://schemas.microsoft.com/office/drawing/2014/main" id="{E99662D5-B7ED-4057-ADAB-C89BE9683209}"/>
              </a:ext>
            </a:extLst>
          </p:cNvPr>
          <p:cNvSpPr>
            <a:spLocks noGrp="1"/>
          </p:cNvSpPr>
          <p:nvPr>
            <p:ph type="dt" idx="1"/>
          </p:nvPr>
        </p:nvSpPr>
        <p:spPr/>
        <p:txBody>
          <a:bodyPr/>
          <a:lstStyle/>
          <a:p>
            <a:fld id="{D65A9996-66DF-4715-921D-D24DB866D84D}" type="datetime1">
              <a:rPr lang="en-US" smtClean="0"/>
              <a:t>2019-12-25</a:t>
            </a:fld>
            <a:endParaRPr lang="en-US" dirty="0"/>
          </a:p>
        </p:txBody>
      </p:sp>
      <p:sp>
        <p:nvSpPr>
          <p:cNvPr id="6" name="Footer Placeholder 5">
            <a:extLst>
              <a:ext uri="{FF2B5EF4-FFF2-40B4-BE49-F238E27FC236}">
                <a16:creationId xmlns:a16="http://schemas.microsoft.com/office/drawing/2014/main" id="{624DB334-F0F4-4688-904D-5BF3B004AF22}"/>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98D9D718-ABC8-4291-878D-E0872A0E725E}"/>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talk about our tools. Our IoT projects are developed through Simplicity Studio, which is a super IDE,  and many useful tools are integrated in it.</a:t>
            </a:r>
          </a:p>
          <a:p>
            <a:endParaRPr lang="en-US" dirty="0"/>
          </a:p>
          <a:p>
            <a:r>
              <a:rPr lang="en-US" dirty="0"/>
              <a:t>For Zigbee applications, we usually use AppBuilder, Hardware Configurator and Netowork Analyzer.</a:t>
            </a:r>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
        <p:nvSpPr>
          <p:cNvPr id="5" name="Date Placeholder 4">
            <a:extLst>
              <a:ext uri="{FF2B5EF4-FFF2-40B4-BE49-F238E27FC236}">
                <a16:creationId xmlns:a16="http://schemas.microsoft.com/office/drawing/2014/main" id="{B6BD22B9-1256-4A71-AA25-71E7F2AE397D}"/>
              </a:ext>
            </a:extLst>
          </p:cNvPr>
          <p:cNvSpPr>
            <a:spLocks noGrp="1"/>
          </p:cNvSpPr>
          <p:nvPr>
            <p:ph type="dt" idx="1"/>
          </p:nvPr>
        </p:nvSpPr>
        <p:spPr/>
        <p:txBody>
          <a:bodyPr/>
          <a:lstStyle/>
          <a:p>
            <a:fld id="{F006A448-5F92-4DF0-A753-36E1427BE335}" type="datetime1">
              <a:rPr lang="en-US" smtClean="0"/>
              <a:t>2019-12-25</a:t>
            </a:fld>
            <a:endParaRPr lang="en-US" dirty="0"/>
          </a:p>
        </p:txBody>
      </p:sp>
      <p:sp>
        <p:nvSpPr>
          <p:cNvPr id="6" name="Footer Placeholder 5">
            <a:extLst>
              <a:ext uri="{FF2B5EF4-FFF2-40B4-BE49-F238E27FC236}">
                <a16:creationId xmlns:a16="http://schemas.microsoft.com/office/drawing/2014/main" id="{00699B44-1EC5-4FCA-A782-54211DB2739B}"/>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13A877BE-8903-4530-9AD3-A65510010F6B}"/>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show you how to create a Zigbee project.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
        <p:nvSpPr>
          <p:cNvPr id="5" name="Date Placeholder 4">
            <a:extLst>
              <a:ext uri="{FF2B5EF4-FFF2-40B4-BE49-F238E27FC236}">
                <a16:creationId xmlns:a16="http://schemas.microsoft.com/office/drawing/2014/main" id="{31E40DB1-0752-47C4-8BE7-6A705834C12E}"/>
              </a:ext>
            </a:extLst>
          </p:cNvPr>
          <p:cNvSpPr>
            <a:spLocks noGrp="1"/>
          </p:cNvSpPr>
          <p:nvPr>
            <p:ph type="dt" idx="1"/>
          </p:nvPr>
        </p:nvSpPr>
        <p:spPr/>
        <p:txBody>
          <a:bodyPr/>
          <a:lstStyle/>
          <a:p>
            <a:fld id="{CA4F6253-CE60-4477-9BD7-919C15BE0851}" type="datetime1">
              <a:rPr lang="en-US" smtClean="0"/>
              <a:t>2019-12-25</a:t>
            </a:fld>
            <a:endParaRPr lang="en-US" dirty="0"/>
          </a:p>
        </p:txBody>
      </p:sp>
      <p:sp>
        <p:nvSpPr>
          <p:cNvPr id="6" name="Footer Placeholder 5">
            <a:extLst>
              <a:ext uri="{FF2B5EF4-FFF2-40B4-BE49-F238E27FC236}">
                <a16:creationId xmlns:a16="http://schemas.microsoft.com/office/drawing/2014/main" id="{5638D041-4C71-4224-BF44-60BD01A9E61B}"/>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75B613FA-A24B-4B13-92C8-28D84F4CE566}"/>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“Borads” field,  if you are using a starter kit, you can just select one from the list. If you are using a custom board and you are familiar with Silicon Labs' solution, you can leave this field empty and just select the part.</a:t>
            </a:r>
          </a:p>
          <a:p>
            <a:r>
              <a:rPr lang="en-US" dirty="0"/>
              <a:t>Otherwise, you should select a starter kit which has the closest part with yours.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
        <p:nvSpPr>
          <p:cNvPr id="5" name="Date Placeholder 4">
            <a:extLst>
              <a:ext uri="{FF2B5EF4-FFF2-40B4-BE49-F238E27FC236}">
                <a16:creationId xmlns:a16="http://schemas.microsoft.com/office/drawing/2014/main" id="{52E0522D-ED37-4C31-A217-A9E81AA3A91E}"/>
              </a:ext>
            </a:extLst>
          </p:cNvPr>
          <p:cNvSpPr>
            <a:spLocks noGrp="1"/>
          </p:cNvSpPr>
          <p:nvPr>
            <p:ph type="dt" idx="1"/>
          </p:nvPr>
        </p:nvSpPr>
        <p:spPr/>
        <p:txBody>
          <a:bodyPr/>
          <a:lstStyle/>
          <a:p>
            <a:fld id="{DF57D2AB-9BE9-40C6-B0D8-A8AA1B9A4CF0}" type="datetime1">
              <a:rPr lang="en-US" smtClean="0"/>
              <a:t>2019-12-25</a:t>
            </a:fld>
            <a:endParaRPr lang="en-US" dirty="0"/>
          </a:p>
        </p:txBody>
      </p:sp>
      <p:sp>
        <p:nvSpPr>
          <p:cNvPr id="6" name="Footer Placeholder 5">
            <a:extLst>
              <a:ext uri="{FF2B5EF4-FFF2-40B4-BE49-F238E27FC236}">
                <a16:creationId xmlns:a16="http://schemas.microsoft.com/office/drawing/2014/main" id="{C9619EB9-3A44-4E21-A395-FA9D4152FDC0}"/>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0B75E0A7-A72B-453E-A7AC-0DC21844268C}"/>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tab, you can see the board/part and toolchain. You can also change them here. Just remember that you need to save and generate the project after you changed.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
        <p:nvSpPr>
          <p:cNvPr id="5" name="Date Placeholder 4">
            <a:extLst>
              <a:ext uri="{FF2B5EF4-FFF2-40B4-BE49-F238E27FC236}">
                <a16:creationId xmlns:a16="http://schemas.microsoft.com/office/drawing/2014/main" id="{5B0A1060-2D9B-4928-A4BC-9AB8A26BCB9F}"/>
              </a:ext>
            </a:extLst>
          </p:cNvPr>
          <p:cNvSpPr>
            <a:spLocks noGrp="1"/>
          </p:cNvSpPr>
          <p:nvPr>
            <p:ph type="dt" idx="1"/>
          </p:nvPr>
        </p:nvSpPr>
        <p:spPr/>
        <p:txBody>
          <a:bodyPr/>
          <a:lstStyle/>
          <a:p>
            <a:fld id="{5D231007-63E9-49FC-8682-DCE836E5A75B}" type="datetime1">
              <a:rPr lang="en-US" smtClean="0"/>
              <a:t>2019-12-25</a:t>
            </a:fld>
            <a:endParaRPr lang="en-US" dirty="0"/>
          </a:p>
        </p:txBody>
      </p:sp>
      <p:sp>
        <p:nvSpPr>
          <p:cNvPr id="6" name="Footer Placeholder 5">
            <a:extLst>
              <a:ext uri="{FF2B5EF4-FFF2-40B4-BE49-F238E27FC236}">
                <a16:creationId xmlns:a16="http://schemas.microsoft.com/office/drawing/2014/main" id="{09FAEA8C-0E6A-4457-8EA8-69B70B434440}"/>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4AE81A42-1AAC-440F-BB3F-198F672232BB}"/>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“stack” tab, you can choose the device type. Here you can choose it as a coordinator, router, end device or sleepy end device.</a:t>
            </a:r>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
        <p:nvSpPr>
          <p:cNvPr id="5" name="Date Placeholder 4">
            <a:extLst>
              <a:ext uri="{FF2B5EF4-FFF2-40B4-BE49-F238E27FC236}">
                <a16:creationId xmlns:a16="http://schemas.microsoft.com/office/drawing/2014/main" id="{9CD53600-4301-4342-887C-D8F6602DE17A}"/>
              </a:ext>
            </a:extLst>
          </p:cNvPr>
          <p:cNvSpPr>
            <a:spLocks noGrp="1"/>
          </p:cNvSpPr>
          <p:nvPr>
            <p:ph type="dt" idx="1"/>
          </p:nvPr>
        </p:nvSpPr>
        <p:spPr/>
        <p:txBody>
          <a:bodyPr/>
          <a:lstStyle/>
          <a:p>
            <a:fld id="{ADB91313-FD9F-4FE3-AF86-AF06501880BB}" type="datetime1">
              <a:rPr lang="en-US" smtClean="0"/>
              <a:t>2019-12-25</a:t>
            </a:fld>
            <a:endParaRPr lang="en-US"/>
          </a:p>
        </p:txBody>
      </p:sp>
      <p:sp>
        <p:nvSpPr>
          <p:cNvPr id="6" name="Footer Placeholder 5">
            <a:extLst>
              <a:ext uri="{FF2B5EF4-FFF2-40B4-BE49-F238E27FC236}">
                <a16:creationId xmlns:a16="http://schemas.microsoft.com/office/drawing/2014/main" id="{D4B568E9-3F40-4702-B137-FA3B1D040898}"/>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32EC5F7B-54AA-44D4-AE3C-658BE20F9557}"/>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“ZCL Clusters” tab, you can configure the endpoint and clusters in the endpoint. </a:t>
            </a:r>
          </a:p>
          <a:p>
            <a:r>
              <a:rPr lang="en-US" dirty="0"/>
              <a:t>Each cluster has a client side and a server side. You need to select the right side according to your design.</a:t>
            </a:r>
          </a:p>
          <a:p>
            <a:endParaRPr lang="en-US" dirty="0"/>
          </a:p>
          <a:p>
            <a:r>
              <a:rPr lang="en-US" dirty="0"/>
              <a:t>You would also need to select the corresponding attributes.</a:t>
            </a:r>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
        <p:nvSpPr>
          <p:cNvPr id="5" name="Date Placeholder 4">
            <a:extLst>
              <a:ext uri="{FF2B5EF4-FFF2-40B4-BE49-F238E27FC236}">
                <a16:creationId xmlns:a16="http://schemas.microsoft.com/office/drawing/2014/main" id="{B7F52818-0BFE-4D38-BCD2-F79DC5F0522B}"/>
              </a:ext>
            </a:extLst>
          </p:cNvPr>
          <p:cNvSpPr>
            <a:spLocks noGrp="1"/>
          </p:cNvSpPr>
          <p:nvPr>
            <p:ph type="dt" idx="1"/>
          </p:nvPr>
        </p:nvSpPr>
        <p:spPr/>
        <p:txBody>
          <a:bodyPr/>
          <a:lstStyle/>
          <a:p>
            <a:fld id="{2E4F1316-2CCB-4ABC-AEE8-B98EABCB481A}" type="datetime1">
              <a:rPr lang="en-US" smtClean="0"/>
              <a:t>2019-12-25</a:t>
            </a:fld>
            <a:endParaRPr lang="en-US"/>
          </a:p>
        </p:txBody>
      </p:sp>
      <p:sp>
        <p:nvSpPr>
          <p:cNvPr id="6" name="Footer Placeholder 5">
            <a:extLst>
              <a:ext uri="{FF2B5EF4-FFF2-40B4-BE49-F238E27FC236}">
                <a16:creationId xmlns:a16="http://schemas.microsoft.com/office/drawing/2014/main" id="{1ABC01DB-C04D-4889-A5D3-558C6EA07A1F}"/>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0AF3ADBC-6562-4F53-9346-B1B57CA94149}"/>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also need to select the corresponding commands of the selected clusters.</a:t>
            </a:r>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
        <p:nvSpPr>
          <p:cNvPr id="5" name="Date Placeholder 4">
            <a:extLst>
              <a:ext uri="{FF2B5EF4-FFF2-40B4-BE49-F238E27FC236}">
                <a16:creationId xmlns:a16="http://schemas.microsoft.com/office/drawing/2014/main" id="{6845A793-B610-4E75-A011-44DE7C5DA673}"/>
              </a:ext>
            </a:extLst>
          </p:cNvPr>
          <p:cNvSpPr>
            <a:spLocks noGrp="1"/>
          </p:cNvSpPr>
          <p:nvPr>
            <p:ph type="dt" idx="1"/>
          </p:nvPr>
        </p:nvSpPr>
        <p:spPr/>
        <p:txBody>
          <a:bodyPr/>
          <a:lstStyle/>
          <a:p>
            <a:fld id="{B48999D2-046B-4F1E-9AE6-64D1C9E36619}" type="datetime1">
              <a:rPr lang="en-US" smtClean="0"/>
              <a:t>2019-12-25</a:t>
            </a:fld>
            <a:endParaRPr lang="en-US"/>
          </a:p>
        </p:txBody>
      </p:sp>
      <p:sp>
        <p:nvSpPr>
          <p:cNvPr id="6" name="Footer Placeholder 5">
            <a:extLst>
              <a:ext uri="{FF2B5EF4-FFF2-40B4-BE49-F238E27FC236}">
                <a16:creationId xmlns:a16="http://schemas.microsoft.com/office/drawing/2014/main" id="{36B4C09A-D11E-4F9B-833C-D3ECD9AD86FB}"/>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312DE3E0-973C-4F43-AA8B-050C8DD79F34}"/>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is the agenda of this training. We will start with three aspects, the Socs, software and SDK and development tools.</a:t>
            </a:r>
          </a:p>
          <a:p>
            <a:pPr marL="0" indent="0">
              <a:buNone/>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
        <p:nvSpPr>
          <p:cNvPr id="5" name="Date Placeholder 4">
            <a:extLst>
              <a:ext uri="{FF2B5EF4-FFF2-40B4-BE49-F238E27FC236}">
                <a16:creationId xmlns:a16="http://schemas.microsoft.com/office/drawing/2014/main" id="{BCABC990-A47E-4522-A255-A7E909D91CAD}"/>
              </a:ext>
            </a:extLst>
          </p:cNvPr>
          <p:cNvSpPr>
            <a:spLocks noGrp="1"/>
          </p:cNvSpPr>
          <p:nvPr>
            <p:ph type="dt" idx="1"/>
          </p:nvPr>
        </p:nvSpPr>
        <p:spPr/>
        <p:txBody>
          <a:bodyPr/>
          <a:lstStyle/>
          <a:p>
            <a:fld id="{52D76D36-2E53-4AEC-8A65-533E955CB7C9}" type="datetime1">
              <a:rPr lang="en-US" smtClean="0"/>
              <a:t>2019-12-25</a:t>
            </a:fld>
            <a:endParaRPr lang="en-US" dirty="0"/>
          </a:p>
        </p:txBody>
      </p:sp>
      <p:sp>
        <p:nvSpPr>
          <p:cNvPr id="6" name="Footer Placeholder 5">
            <a:extLst>
              <a:ext uri="{FF2B5EF4-FFF2-40B4-BE49-F238E27FC236}">
                <a16:creationId xmlns:a16="http://schemas.microsoft.com/office/drawing/2014/main" id="{0CFCEBCF-CC84-43F1-90C9-1225E55EB203}"/>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71BCED21-F251-4AB5-AB20-20440393D356}"/>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before, the SDK is provided by many plugins. You can select the plugins you need in the “plugins” tab.</a:t>
            </a:r>
          </a:p>
          <a:p>
            <a:endParaRPr lang="en-US" dirty="0"/>
          </a:p>
          <a:p>
            <a:r>
              <a:rPr lang="en-US" dirty="0"/>
              <a:t>In the right side of the plugin, you can see the status of this plugin. Also the description of this plugin.</a:t>
            </a:r>
          </a:p>
          <a:p>
            <a:r>
              <a:rPr lang="en-US" dirty="0"/>
              <a:t>There might be some options of the plugin.</a:t>
            </a:r>
          </a:p>
          <a:p>
            <a:endParaRPr lang="en-US" dirty="0"/>
          </a:p>
          <a:p>
            <a:r>
              <a:rPr lang="en-US" dirty="0"/>
              <a:t>In the right bottom. You can find there is some properties of the plugin, like the source or library path of the plugin, the callbacks implemented and defined. You can also get the dependency of the plugin by the APIs field.</a:t>
            </a:r>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
        <p:nvSpPr>
          <p:cNvPr id="5" name="Date Placeholder 4">
            <a:extLst>
              <a:ext uri="{FF2B5EF4-FFF2-40B4-BE49-F238E27FC236}">
                <a16:creationId xmlns:a16="http://schemas.microsoft.com/office/drawing/2014/main" id="{555AEB72-50F6-4449-B75A-D29C090E82D2}"/>
              </a:ext>
            </a:extLst>
          </p:cNvPr>
          <p:cNvSpPr>
            <a:spLocks noGrp="1"/>
          </p:cNvSpPr>
          <p:nvPr>
            <p:ph type="dt" idx="1"/>
          </p:nvPr>
        </p:nvSpPr>
        <p:spPr/>
        <p:txBody>
          <a:bodyPr/>
          <a:lstStyle/>
          <a:p>
            <a:fld id="{30F26E73-6BD6-462B-B741-49185686DCC3}" type="datetime1">
              <a:rPr lang="en-US" smtClean="0"/>
              <a:t>2019-12-25</a:t>
            </a:fld>
            <a:endParaRPr lang="en-US"/>
          </a:p>
        </p:txBody>
      </p:sp>
      <p:sp>
        <p:nvSpPr>
          <p:cNvPr id="6" name="Footer Placeholder 5">
            <a:extLst>
              <a:ext uri="{FF2B5EF4-FFF2-40B4-BE49-F238E27FC236}">
                <a16:creationId xmlns:a16="http://schemas.microsoft.com/office/drawing/2014/main" id="{F22F8675-7551-4806-9837-E207EDA4F7C3}"/>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38A6734F-3812-42AD-AD86-0DC5B7C105ED}"/>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commonly used plugins.</a:t>
            </a:r>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
        <p:nvSpPr>
          <p:cNvPr id="5" name="Date Placeholder 4">
            <a:extLst>
              <a:ext uri="{FF2B5EF4-FFF2-40B4-BE49-F238E27FC236}">
                <a16:creationId xmlns:a16="http://schemas.microsoft.com/office/drawing/2014/main" id="{D36D8C82-FFAF-4391-AE8D-95132552E0B6}"/>
              </a:ext>
            </a:extLst>
          </p:cNvPr>
          <p:cNvSpPr>
            <a:spLocks noGrp="1"/>
          </p:cNvSpPr>
          <p:nvPr>
            <p:ph type="dt" idx="1"/>
          </p:nvPr>
        </p:nvSpPr>
        <p:spPr/>
        <p:txBody>
          <a:bodyPr/>
          <a:lstStyle/>
          <a:p>
            <a:fld id="{01BD2D7F-6458-4248-8F97-11446D1EE74B}" type="datetime1">
              <a:rPr lang="en-US" smtClean="0"/>
              <a:t>2019-12-25</a:t>
            </a:fld>
            <a:endParaRPr lang="en-US"/>
          </a:p>
        </p:txBody>
      </p:sp>
      <p:sp>
        <p:nvSpPr>
          <p:cNvPr id="6" name="Footer Placeholder 5">
            <a:extLst>
              <a:ext uri="{FF2B5EF4-FFF2-40B4-BE49-F238E27FC236}">
                <a16:creationId xmlns:a16="http://schemas.microsoft.com/office/drawing/2014/main" id="{37477FBA-F0FA-46B6-97B7-5091ED84F4BC}"/>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1FED9908-6BD5-4175-92F0-53650D293239}"/>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recommends you to use callbacks to implement your application. Actually most of the source code has been finished by the framework. You can add your custom source code in the callbacks if you need.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
        <p:nvSpPr>
          <p:cNvPr id="5" name="Date Placeholder 4">
            <a:extLst>
              <a:ext uri="{FF2B5EF4-FFF2-40B4-BE49-F238E27FC236}">
                <a16:creationId xmlns:a16="http://schemas.microsoft.com/office/drawing/2014/main" id="{D0917E12-821C-4614-BB45-46B333A7CB12}"/>
              </a:ext>
            </a:extLst>
          </p:cNvPr>
          <p:cNvSpPr>
            <a:spLocks noGrp="1"/>
          </p:cNvSpPr>
          <p:nvPr>
            <p:ph type="dt" idx="1"/>
          </p:nvPr>
        </p:nvSpPr>
        <p:spPr/>
        <p:txBody>
          <a:bodyPr/>
          <a:lstStyle/>
          <a:p>
            <a:fld id="{2353A662-E435-40B4-BE04-16EA22DA1EDE}" type="datetime1">
              <a:rPr lang="en-US" smtClean="0"/>
              <a:t>2019-12-25</a:t>
            </a:fld>
            <a:endParaRPr lang="en-US"/>
          </a:p>
        </p:txBody>
      </p:sp>
      <p:sp>
        <p:nvSpPr>
          <p:cNvPr id="6" name="Footer Placeholder 5">
            <a:extLst>
              <a:ext uri="{FF2B5EF4-FFF2-40B4-BE49-F238E27FC236}">
                <a16:creationId xmlns:a16="http://schemas.microsoft.com/office/drawing/2014/main" id="{CBE79128-75F1-488F-AA00-19F118389C93}"/>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16C798CA-DD79-4337-9C57-7F3388FB4AD3}"/>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call flow of the callbacks.</a:t>
            </a:r>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
        <p:nvSpPr>
          <p:cNvPr id="5" name="Date Placeholder 4">
            <a:extLst>
              <a:ext uri="{FF2B5EF4-FFF2-40B4-BE49-F238E27FC236}">
                <a16:creationId xmlns:a16="http://schemas.microsoft.com/office/drawing/2014/main" id="{90D45758-398C-4C65-A435-D6145C30362A}"/>
              </a:ext>
            </a:extLst>
          </p:cNvPr>
          <p:cNvSpPr>
            <a:spLocks noGrp="1"/>
          </p:cNvSpPr>
          <p:nvPr>
            <p:ph type="dt" idx="1"/>
          </p:nvPr>
        </p:nvSpPr>
        <p:spPr/>
        <p:txBody>
          <a:bodyPr/>
          <a:lstStyle/>
          <a:p>
            <a:fld id="{87AC05D4-219F-40E9-885F-2AAE65A314E6}" type="datetime1">
              <a:rPr lang="en-US" smtClean="0"/>
              <a:t>2019-12-25</a:t>
            </a:fld>
            <a:endParaRPr lang="en-US"/>
          </a:p>
        </p:txBody>
      </p:sp>
      <p:sp>
        <p:nvSpPr>
          <p:cNvPr id="6" name="Footer Placeholder 5">
            <a:extLst>
              <a:ext uri="{FF2B5EF4-FFF2-40B4-BE49-F238E27FC236}">
                <a16:creationId xmlns:a16="http://schemas.microsoft.com/office/drawing/2014/main" id="{41519F8E-05A5-4CC0-ADC7-9CFB0B8A8486}"/>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8269D7C4-CE7F-449F-BE60-106A204E7B56}"/>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“Includes” tab, you can add your custom macros, event and custom tokens. </a:t>
            </a:r>
          </a:p>
          <a:p>
            <a:r>
              <a:rPr lang="en-US" dirty="0"/>
              <a:t>In the hands-on part this afternoon, you will use them.</a:t>
            </a:r>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
        <p:nvSpPr>
          <p:cNvPr id="5" name="Date Placeholder 4">
            <a:extLst>
              <a:ext uri="{FF2B5EF4-FFF2-40B4-BE49-F238E27FC236}">
                <a16:creationId xmlns:a16="http://schemas.microsoft.com/office/drawing/2014/main" id="{6737C97E-7912-4CB1-955B-F61159A98FBC}"/>
              </a:ext>
            </a:extLst>
          </p:cNvPr>
          <p:cNvSpPr>
            <a:spLocks noGrp="1"/>
          </p:cNvSpPr>
          <p:nvPr>
            <p:ph type="dt" idx="1"/>
          </p:nvPr>
        </p:nvSpPr>
        <p:spPr/>
        <p:txBody>
          <a:bodyPr/>
          <a:lstStyle/>
          <a:p>
            <a:fld id="{4F2E5627-A636-454A-871C-A292E8EBFED8}" type="datetime1">
              <a:rPr lang="en-US" smtClean="0"/>
              <a:t>2019-12-25</a:t>
            </a:fld>
            <a:endParaRPr lang="en-US"/>
          </a:p>
        </p:txBody>
      </p:sp>
      <p:sp>
        <p:nvSpPr>
          <p:cNvPr id="6" name="Footer Placeholder 5">
            <a:extLst>
              <a:ext uri="{FF2B5EF4-FFF2-40B4-BE49-F238E27FC236}">
                <a16:creationId xmlns:a16="http://schemas.microsoft.com/office/drawing/2014/main" id="{4987AAB3-E24F-4F3F-BCA1-EEAFD7107431}"/>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05A97F33-823C-4A85-87B7-BD640FB39E7D}"/>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
        <p:nvSpPr>
          <p:cNvPr id="5" name="Date Placeholder 4">
            <a:extLst>
              <a:ext uri="{FF2B5EF4-FFF2-40B4-BE49-F238E27FC236}">
                <a16:creationId xmlns:a16="http://schemas.microsoft.com/office/drawing/2014/main" id="{CB9D0395-3721-4D2A-A5FA-2FE4F4AFD24E}"/>
              </a:ext>
            </a:extLst>
          </p:cNvPr>
          <p:cNvSpPr>
            <a:spLocks noGrp="1"/>
          </p:cNvSpPr>
          <p:nvPr>
            <p:ph type="dt" idx="1"/>
          </p:nvPr>
        </p:nvSpPr>
        <p:spPr/>
        <p:txBody>
          <a:bodyPr/>
          <a:lstStyle/>
          <a:p>
            <a:fld id="{276C90CA-AB1B-4BD9-9D35-871B3E203207}" type="datetime1">
              <a:rPr lang="en-US" smtClean="0"/>
              <a:t>2019-12-25</a:t>
            </a:fld>
            <a:endParaRPr lang="en-US"/>
          </a:p>
        </p:txBody>
      </p:sp>
      <p:sp>
        <p:nvSpPr>
          <p:cNvPr id="6" name="Footer Placeholder 5">
            <a:extLst>
              <a:ext uri="{FF2B5EF4-FFF2-40B4-BE49-F238E27FC236}">
                <a16:creationId xmlns:a16="http://schemas.microsoft.com/office/drawing/2014/main" id="{E8ECEE0D-B17C-4B17-8339-92B34811EA8E}"/>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34F7EADE-581E-45EB-BDCC-430552DA545C}"/>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custom board, you would need to change the hardware configuration according to your schematic.</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
        <p:nvSpPr>
          <p:cNvPr id="5" name="Date Placeholder 4">
            <a:extLst>
              <a:ext uri="{FF2B5EF4-FFF2-40B4-BE49-F238E27FC236}">
                <a16:creationId xmlns:a16="http://schemas.microsoft.com/office/drawing/2014/main" id="{26ECEC8A-E901-4438-BC0D-2F6691D3A937}"/>
              </a:ext>
            </a:extLst>
          </p:cNvPr>
          <p:cNvSpPr>
            <a:spLocks noGrp="1"/>
          </p:cNvSpPr>
          <p:nvPr>
            <p:ph type="dt" idx="1"/>
          </p:nvPr>
        </p:nvSpPr>
        <p:spPr/>
        <p:txBody>
          <a:bodyPr/>
          <a:lstStyle/>
          <a:p>
            <a:fld id="{0C815BF9-DE42-4E85-A534-1D2BE78481D4}" type="datetime1">
              <a:rPr lang="en-US" smtClean="0"/>
              <a:t>2019-12-25</a:t>
            </a:fld>
            <a:endParaRPr lang="en-US"/>
          </a:p>
        </p:txBody>
      </p:sp>
      <p:sp>
        <p:nvSpPr>
          <p:cNvPr id="6" name="Footer Placeholder 5">
            <a:extLst>
              <a:ext uri="{FF2B5EF4-FFF2-40B4-BE49-F238E27FC236}">
                <a16:creationId xmlns:a16="http://schemas.microsoft.com/office/drawing/2014/main" id="{A6336421-14F8-4F9B-9953-AE468432E7CA}"/>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C58E98A6-9AE9-445D-8B0B-513F8983183E}"/>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5275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the approaches of flashing programs.</a:t>
            </a:r>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
        <p:nvSpPr>
          <p:cNvPr id="5" name="Date Placeholder 4">
            <a:extLst>
              <a:ext uri="{FF2B5EF4-FFF2-40B4-BE49-F238E27FC236}">
                <a16:creationId xmlns:a16="http://schemas.microsoft.com/office/drawing/2014/main" id="{04449F2D-3000-401B-B18D-1275EAE5F328}"/>
              </a:ext>
            </a:extLst>
          </p:cNvPr>
          <p:cNvSpPr>
            <a:spLocks noGrp="1"/>
          </p:cNvSpPr>
          <p:nvPr>
            <p:ph type="dt" idx="1"/>
          </p:nvPr>
        </p:nvSpPr>
        <p:spPr/>
        <p:txBody>
          <a:bodyPr/>
          <a:lstStyle/>
          <a:p>
            <a:fld id="{05BA36E4-3519-4BFA-A089-7154BC05CC50}" type="datetime1">
              <a:rPr lang="en-US" smtClean="0"/>
              <a:t>2019-12-25</a:t>
            </a:fld>
            <a:endParaRPr lang="en-US"/>
          </a:p>
        </p:txBody>
      </p:sp>
      <p:sp>
        <p:nvSpPr>
          <p:cNvPr id="6" name="Footer Placeholder 5">
            <a:extLst>
              <a:ext uri="{FF2B5EF4-FFF2-40B4-BE49-F238E27FC236}">
                <a16:creationId xmlns:a16="http://schemas.microsoft.com/office/drawing/2014/main" id="{5335ABE4-F5EC-4BA3-A7F8-58A1C70C8AAD}"/>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6AD1DD06-F53F-4929-9955-E065D1989845}"/>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useful commands you would used during debugging and testing.</a:t>
            </a:r>
          </a:p>
          <a:p>
            <a:r>
              <a:rPr lang="en-US" dirty="0"/>
              <a:t>First, the command to create a network. You would need to specify four parameters, like the security model, PAN ID, power and channel.</a:t>
            </a:r>
          </a:p>
          <a:p>
            <a:endParaRPr lang="en-US" dirty="0"/>
          </a:p>
          <a:p>
            <a:r>
              <a:rPr lang="en-US" dirty="0"/>
              <a:t>Then you will need to open the network for new device to join.</a:t>
            </a:r>
          </a:p>
          <a:p>
            <a:r>
              <a:rPr lang="en-US" dirty="0"/>
              <a:t>With the first command, you tell the coordinator to use the well-known link key for new devices.</a:t>
            </a:r>
          </a:p>
          <a:p>
            <a:r>
              <a:rPr lang="en-US" dirty="0"/>
              <a:t>With the second command, you tell the coordinator to use the specified link key for the new device.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
        <p:nvSpPr>
          <p:cNvPr id="5" name="Date Placeholder 4">
            <a:extLst>
              <a:ext uri="{FF2B5EF4-FFF2-40B4-BE49-F238E27FC236}">
                <a16:creationId xmlns:a16="http://schemas.microsoft.com/office/drawing/2014/main" id="{288AE36E-0B08-441A-A070-9F3859AA7F5E}"/>
              </a:ext>
            </a:extLst>
          </p:cNvPr>
          <p:cNvSpPr>
            <a:spLocks noGrp="1"/>
          </p:cNvSpPr>
          <p:nvPr>
            <p:ph type="dt" idx="1"/>
          </p:nvPr>
        </p:nvSpPr>
        <p:spPr/>
        <p:txBody>
          <a:bodyPr/>
          <a:lstStyle/>
          <a:p>
            <a:fld id="{9AA90A32-BCC8-4CD3-B242-AAB1328F6136}" type="datetime1">
              <a:rPr lang="en-US" smtClean="0"/>
              <a:t>2019-12-25</a:t>
            </a:fld>
            <a:endParaRPr lang="en-US"/>
          </a:p>
        </p:txBody>
      </p:sp>
      <p:sp>
        <p:nvSpPr>
          <p:cNvPr id="6" name="Footer Placeholder 5">
            <a:extLst>
              <a:ext uri="{FF2B5EF4-FFF2-40B4-BE49-F238E27FC236}">
                <a16:creationId xmlns:a16="http://schemas.microsoft.com/office/drawing/2014/main" id="{9FF74FA2-F11F-4BB8-A061-34115E1D83F3}"/>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AE4A0237-8841-4142-BE95-B7E4F4520999}"/>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network-</a:t>
            </a:r>
            <a:r>
              <a:rPr lang="en-US" dirty="0" err="1"/>
              <a:t>steeing</a:t>
            </a:r>
            <a:r>
              <a:rPr lang="en-US" dirty="0"/>
              <a:t> command, you can start joining.</a:t>
            </a:r>
          </a:p>
          <a:p>
            <a:endParaRPr lang="en-US" dirty="0"/>
          </a:p>
          <a:p>
            <a:r>
              <a:rPr lang="en-US" dirty="0"/>
              <a:t>With the </a:t>
            </a:r>
            <a:r>
              <a:rPr lang="en-US" dirty="0" err="1"/>
              <a:t>zcl</a:t>
            </a:r>
            <a:r>
              <a:rPr lang="en-US" dirty="0"/>
              <a:t> command, you fill a message buffer with the command.</a:t>
            </a:r>
          </a:p>
          <a:p>
            <a:endParaRPr lang="en-US" dirty="0"/>
          </a:p>
          <a:p>
            <a:r>
              <a:rPr lang="en-US" dirty="0"/>
              <a:t>With the send command, you send the filled message buffer out.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
        <p:nvSpPr>
          <p:cNvPr id="5" name="Date Placeholder 4">
            <a:extLst>
              <a:ext uri="{FF2B5EF4-FFF2-40B4-BE49-F238E27FC236}">
                <a16:creationId xmlns:a16="http://schemas.microsoft.com/office/drawing/2014/main" id="{88DF7A69-2135-4666-B088-F7A8272C25E2}"/>
              </a:ext>
            </a:extLst>
          </p:cNvPr>
          <p:cNvSpPr>
            <a:spLocks noGrp="1"/>
          </p:cNvSpPr>
          <p:nvPr>
            <p:ph type="dt" idx="1"/>
          </p:nvPr>
        </p:nvSpPr>
        <p:spPr/>
        <p:txBody>
          <a:bodyPr/>
          <a:lstStyle/>
          <a:p>
            <a:fld id="{A149B5A0-D36F-460D-9153-E3DF52484F72}" type="datetime1">
              <a:rPr lang="en-US" smtClean="0"/>
              <a:t>2019-12-25</a:t>
            </a:fld>
            <a:endParaRPr lang="en-US"/>
          </a:p>
        </p:txBody>
      </p:sp>
      <p:sp>
        <p:nvSpPr>
          <p:cNvPr id="6" name="Footer Placeholder 5">
            <a:extLst>
              <a:ext uri="{FF2B5EF4-FFF2-40B4-BE49-F238E27FC236}">
                <a16:creationId xmlns:a16="http://schemas.microsoft.com/office/drawing/2014/main" id="{3A39B540-DD7E-4934-81D9-EFDB63F48908}"/>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902832B5-33D5-4CE8-A4FC-411EE8EA5383}"/>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Socs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dirty="0"/>
          </a:p>
        </p:txBody>
      </p:sp>
      <p:sp>
        <p:nvSpPr>
          <p:cNvPr id="5" name="Date Placeholder 4">
            <a:extLst>
              <a:ext uri="{FF2B5EF4-FFF2-40B4-BE49-F238E27FC236}">
                <a16:creationId xmlns:a16="http://schemas.microsoft.com/office/drawing/2014/main" id="{5168AE5C-63DF-46F9-BB1F-43A64EF3AC19}"/>
              </a:ext>
            </a:extLst>
          </p:cNvPr>
          <p:cNvSpPr>
            <a:spLocks noGrp="1"/>
          </p:cNvSpPr>
          <p:nvPr>
            <p:ph type="dt" idx="1"/>
          </p:nvPr>
        </p:nvSpPr>
        <p:spPr/>
        <p:txBody>
          <a:bodyPr/>
          <a:lstStyle/>
          <a:p>
            <a:fld id="{A7D8C0F5-E26E-4FA0-90D5-26CF3B8D8183}" type="datetime1">
              <a:rPr lang="en-US" smtClean="0"/>
              <a:t>2019-12-25</a:t>
            </a:fld>
            <a:endParaRPr lang="en-US" dirty="0"/>
          </a:p>
        </p:txBody>
      </p:sp>
      <p:sp>
        <p:nvSpPr>
          <p:cNvPr id="6" name="Footer Placeholder 5">
            <a:extLst>
              <a:ext uri="{FF2B5EF4-FFF2-40B4-BE49-F238E27FC236}">
                <a16:creationId xmlns:a16="http://schemas.microsoft.com/office/drawing/2014/main" id="{3F01AF46-037C-4877-BBA2-40B34AC0C8A8}"/>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6C79FD83-4B6F-4E23-BA86-22D5E09AD69B}"/>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debug, you can use these print functions to print debug info in your application.</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
        <p:nvSpPr>
          <p:cNvPr id="5" name="Date Placeholder 4">
            <a:extLst>
              <a:ext uri="{FF2B5EF4-FFF2-40B4-BE49-F238E27FC236}">
                <a16:creationId xmlns:a16="http://schemas.microsoft.com/office/drawing/2014/main" id="{AAB074B3-D14B-4B8E-964D-6DA3A9255CFD}"/>
              </a:ext>
            </a:extLst>
          </p:cNvPr>
          <p:cNvSpPr>
            <a:spLocks noGrp="1"/>
          </p:cNvSpPr>
          <p:nvPr>
            <p:ph type="dt" idx="1"/>
          </p:nvPr>
        </p:nvSpPr>
        <p:spPr/>
        <p:txBody>
          <a:bodyPr/>
          <a:lstStyle/>
          <a:p>
            <a:fld id="{A47DB902-FA1C-441E-AA29-053B486765C0}" type="datetime1">
              <a:rPr lang="en-US" smtClean="0"/>
              <a:t>2019-12-25</a:t>
            </a:fld>
            <a:endParaRPr lang="en-US"/>
          </a:p>
        </p:txBody>
      </p:sp>
      <p:sp>
        <p:nvSpPr>
          <p:cNvPr id="6" name="Footer Placeholder 5">
            <a:extLst>
              <a:ext uri="{FF2B5EF4-FFF2-40B4-BE49-F238E27FC236}">
                <a16:creationId xmlns:a16="http://schemas.microsoft.com/office/drawing/2014/main" id="{98B75CD6-5F63-4C91-976A-9D5045E0C4B4}"/>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03FD8C35-FA44-4F7A-8FA1-03BE8D9D2522}"/>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will show you how to use Network Analyzer to start capture. It’s the most useful approach to debug </a:t>
            </a:r>
            <a:r>
              <a:rPr lang="en-US"/>
              <a:t>a network issue.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
        <p:nvSpPr>
          <p:cNvPr id="5" name="Date Placeholder 4">
            <a:extLst>
              <a:ext uri="{FF2B5EF4-FFF2-40B4-BE49-F238E27FC236}">
                <a16:creationId xmlns:a16="http://schemas.microsoft.com/office/drawing/2014/main" id="{A1703294-6B43-444F-B449-657B4C63F85E}"/>
              </a:ext>
            </a:extLst>
          </p:cNvPr>
          <p:cNvSpPr>
            <a:spLocks noGrp="1"/>
          </p:cNvSpPr>
          <p:nvPr>
            <p:ph type="dt" idx="1"/>
          </p:nvPr>
        </p:nvSpPr>
        <p:spPr/>
        <p:txBody>
          <a:bodyPr/>
          <a:lstStyle/>
          <a:p>
            <a:fld id="{513001E7-AF9B-49BC-8D31-489D0B325779}" type="datetime1">
              <a:rPr lang="en-US" smtClean="0"/>
              <a:t>2019-12-25</a:t>
            </a:fld>
            <a:endParaRPr lang="en-US"/>
          </a:p>
        </p:txBody>
      </p:sp>
      <p:sp>
        <p:nvSpPr>
          <p:cNvPr id="6" name="Footer Placeholder 5">
            <a:extLst>
              <a:ext uri="{FF2B5EF4-FFF2-40B4-BE49-F238E27FC236}">
                <a16:creationId xmlns:a16="http://schemas.microsoft.com/office/drawing/2014/main" id="{6E75A185-90BB-4667-AA2A-06EBE11A8DE9}"/>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1D47579B-69CA-4BBB-8EB7-2883438D98B3}"/>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32</a:t>
            </a:fld>
            <a:endParaRPr lang="en-US"/>
          </a:p>
        </p:txBody>
      </p:sp>
      <p:sp>
        <p:nvSpPr>
          <p:cNvPr id="5" name="Date Placeholder 4">
            <a:extLst>
              <a:ext uri="{FF2B5EF4-FFF2-40B4-BE49-F238E27FC236}">
                <a16:creationId xmlns:a16="http://schemas.microsoft.com/office/drawing/2014/main" id="{D51F2C08-4C50-4D34-B23C-5965CEB6F517}"/>
              </a:ext>
            </a:extLst>
          </p:cNvPr>
          <p:cNvSpPr>
            <a:spLocks noGrp="1"/>
          </p:cNvSpPr>
          <p:nvPr>
            <p:ph type="dt" idx="1"/>
          </p:nvPr>
        </p:nvSpPr>
        <p:spPr/>
        <p:txBody>
          <a:bodyPr/>
          <a:lstStyle/>
          <a:p>
            <a:fld id="{FF8CC733-21BC-4F36-9D16-5D8900E6412C}" type="datetime1">
              <a:rPr lang="en-US" smtClean="0"/>
              <a:t>2019-12-25</a:t>
            </a:fld>
            <a:endParaRPr lang="en-US"/>
          </a:p>
        </p:txBody>
      </p:sp>
      <p:sp>
        <p:nvSpPr>
          <p:cNvPr id="6" name="Footer Placeholder 5">
            <a:extLst>
              <a:ext uri="{FF2B5EF4-FFF2-40B4-BE49-F238E27FC236}">
                <a16:creationId xmlns:a16="http://schemas.microsoft.com/office/drawing/2014/main" id="{D529844B-7B10-4331-BD85-0CB04B8E475D}"/>
              </a:ext>
            </a:extLst>
          </p:cNvPr>
          <p:cNvSpPr>
            <a:spLocks noGrp="1"/>
          </p:cNvSpPr>
          <p:nvPr>
            <p:ph type="ftr" sz="quarter" idx="4"/>
          </p:nvPr>
        </p:nvSpPr>
        <p:spPr/>
        <p:txBody>
          <a:bodyPr/>
          <a:lstStyle/>
          <a:p>
            <a:endParaRPr lang="en-US"/>
          </a:p>
        </p:txBody>
      </p:sp>
      <p:sp>
        <p:nvSpPr>
          <p:cNvPr id="7" name="Header Placeholder 6">
            <a:extLst>
              <a:ext uri="{FF2B5EF4-FFF2-40B4-BE49-F238E27FC236}">
                <a16:creationId xmlns:a16="http://schemas.microsoft.com/office/drawing/2014/main" id="{D885B719-8952-4097-BC06-9CC1892E34CB}"/>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SoCs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dirty="0"/>
          </a:p>
        </p:txBody>
      </p:sp>
      <p:sp>
        <p:nvSpPr>
          <p:cNvPr id="5" name="Date Placeholder 4">
            <a:extLst>
              <a:ext uri="{FF2B5EF4-FFF2-40B4-BE49-F238E27FC236}">
                <a16:creationId xmlns:a16="http://schemas.microsoft.com/office/drawing/2014/main" id="{EBA7191E-DA92-40E1-9191-97CA34CAD2B0}"/>
              </a:ext>
            </a:extLst>
          </p:cNvPr>
          <p:cNvSpPr>
            <a:spLocks noGrp="1"/>
          </p:cNvSpPr>
          <p:nvPr>
            <p:ph type="dt" idx="1"/>
          </p:nvPr>
        </p:nvSpPr>
        <p:spPr/>
        <p:txBody>
          <a:bodyPr/>
          <a:lstStyle/>
          <a:p>
            <a:fld id="{553540C0-D396-483A-8CF2-6799B63FE412}" type="datetime1">
              <a:rPr lang="en-US" smtClean="0"/>
              <a:t>2019-12-25</a:t>
            </a:fld>
            <a:endParaRPr lang="en-US" dirty="0"/>
          </a:p>
        </p:txBody>
      </p:sp>
      <p:sp>
        <p:nvSpPr>
          <p:cNvPr id="6" name="Footer Placeholder 5">
            <a:extLst>
              <a:ext uri="{FF2B5EF4-FFF2-40B4-BE49-F238E27FC236}">
                <a16:creationId xmlns:a16="http://schemas.microsoft.com/office/drawing/2014/main" id="{DBC1661A-6D4C-4AAE-AFF1-197D1461FCFF}"/>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109C1BE9-7927-4670-9F20-B8BFF71DDAA8}"/>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We have four device families in Mighty Gecko series, MG1, MG12, MG13 and MG21.</a:t>
            </a:r>
          </a:p>
          <a:p>
            <a:r>
              <a:rPr lang="en-US" dirty="0"/>
              <a:t>The transmitting power of each can be up to 19dbm.</a:t>
            </a:r>
          </a:p>
          <a:p>
            <a:endParaRPr lang="en-US" dirty="0"/>
          </a:p>
          <a:p>
            <a:r>
              <a:rPr lang="en-US" dirty="0"/>
              <a:t>For MG21 family, we have different flash size from 512KB, 768KB and 1MB. </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dirty="0"/>
          </a:p>
        </p:txBody>
      </p:sp>
      <p:sp>
        <p:nvSpPr>
          <p:cNvPr id="5" name="Date Placeholder 4">
            <a:extLst>
              <a:ext uri="{FF2B5EF4-FFF2-40B4-BE49-F238E27FC236}">
                <a16:creationId xmlns:a16="http://schemas.microsoft.com/office/drawing/2014/main" id="{7CC0894F-C0E3-4258-8DA8-3F5C7F868E19}"/>
              </a:ext>
            </a:extLst>
          </p:cNvPr>
          <p:cNvSpPr>
            <a:spLocks noGrp="1"/>
          </p:cNvSpPr>
          <p:nvPr>
            <p:ph type="dt" idx="1"/>
          </p:nvPr>
        </p:nvSpPr>
        <p:spPr/>
        <p:txBody>
          <a:bodyPr/>
          <a:lstStyle/>
          <a:p>
            <a:fld id="{E60FD3DB-43FD-4F23-A27B-B9BD4CACB020}" type="datetime1">
              <a:rPr lang="en-US" smtClean="0"/>
              <a:t>2019-12-25</a:t>
            </a:fld>
            <a:endParaRPr lang="en-US" dirty="0"/>
          </a:p>
        </p:txBody>
      </p:sp>
      <p:sp>
        <p:nvSpPr>
          <p:cNvPr id="6" name="Footer Placeholder 5">
            <a:extLst>
              <a:ext uri="{FF2B5EF4-FFF2-40B4-BE49-F238E27FC236}">
                <a16:creationId xmlns:a16="http://schemas.microsoft.com/office/drawing/2014/main" id="{2ABE99C0-4584-47A8-844D-47EFE2DC6C79}"/>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21672C20-7A08-4482-84A6-EDBA1AA4C300}"/>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SoC.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dBm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cryptos required for IoT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
        <p:nvSpPr>
          <p:cNvPr id="5" name="Date Placeholder 4">
            <a:extLst>
              <a:ext uri="{FF2B5EF4-FFF2-40B4-BE49-F238E27FC236}">
                <a16:creationId xmlns:a16="http://schemas.microsoft.com/office/drawing/2014/main" id="{8C67492D-ECFA-4730-8EC2-E62CD49A2396}"/>
              </a:ext>
            </a:extLst>
          </p:cNvPr>
          <p:cNvSpPr>
            <a:spLocks noGrp="1"/>
          </p:cNvSpPr>
          <p:nvPr>
            <p:ph type="dt" idx="1"/>
          </p:nvPr>
        </p:nvSpPr>
        <p:spPr/>
        <p:txBody>
          <a:bodyPr/>
          <a:lstStyle/>
          <a:p>
            <a:fld id="{1DC50AD6-101E-4C12-9C8D-EC568BE0D630}" type="datetime1">
              <a:rPr lang="en-US" smtClean="0"/>
              <a:t>2019-12-25</a:t>
            </a:fld>
            <a:endParaRPr lang="en-US" dirty="0"/>
          </a:p>
        </p:txBody>
      </p:sp>
      <p:sp>
        <p:nvSpPr>
          <p:cNvPr id="6" name="Footer Placeholder 5">
            <a:extLst>
              <a:ext uri="{FF2B5EF4-FFF2-40B4-BE49-F238E27FC236}">
                <a16:creationId xmlns:a16="http://schemas.microsoft.com/office/drawing/2014/main" id="{4A4AFB31-6E79-4333-9731-820031F1F0FA}"/>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D9EFDE02-2032-4D3C-829E-E08E9694B3B5}"/>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dirty="0"/>
          </a:p>
        </p:txBody>
      </p:sp>
      <p:sp>
        <p:nvSpPr>
          <p:cNvPr id="5" name="Date Placeholder 4">
            <a:extLst>
              <a:ext uri="{FF2B5EF4-FFF2-40B4-BE49-F238E27FC236}">
                <a16:creationId xmlns:a16="http://schemas.microsoft.com/office/drawing/2014/main" id="{61DA93EB-2D07-43F1-813F-03FE12815640}"/>
              </a:ext>
            </a:extLst>
          </p:cNvPr>
          <p:cNvSpPr>
            <a:spLocks noGrp="1"/>
          </p:cNvSpPr>
          <p:nvPr>
            <p:ph type="dt" idx="1"/>
          </p:nvPr>
        </p:nvSpPr>
        <p:spPr/>
        <p:txBody>
          <a:bodyPr/>
          <a:lstStyle/>
          <a:p>
            <a:fld id="{B2CB35FA-AFE4-478C-BD33-A429FC619F8C}" type="datetime1">
              <a:rPr lang="en-US" smtClean="0"/>
              <a:t>2019-12-25</a:t>
            </a:fld>
            <a:endParaRPr lang="en-US" dirty="0"/>
          </a:p>
        </p:txBody>
      </p:sp>
      <p:sp>
        <p:nvSpPr>
          <p:cNvPr id="6" name="Footer Placeholder 5">
            <a:extLst>
              <a:ext uri="{FF2B5EF4-FFF2-40B4-BE49-F238E27FC236}">
                <a16:creationId xmlns:a16="http://schemas.microsoft.com/office/drawing/2014/main" id="{8159DDF2-3A0C-4A39-8BC4-3B4C241BA0AD}"/>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7AC11B1C-995F-4158-9F65-656E6848359D}"/>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EmberZnet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dirty="0"/>
          </a:p>
        </p:txBody>
      </p:sp>
      <p:sp>
        <p:nvSpPr>
          <p:cNvPr id="5" name="Date Placeholder 4">
            <a:extLst>
              <a:ext uri="{FF2B5EF4-FFF2-40B4-BE49-F238E27FC236}">
                <a16:creationId xmlns:a16="http://schemas.microsoft.com/office/drawing/2014/main" id="{A8FF04CF-AE2D-417B-B8F3-6FB6559777F3}"/>
              </a:ext>
            </a:extLst>
          </p:cNvPr>
          <p:cNvSpPr>
            <a:spLocks noGrp="1"/>
          </p:cNvSpPr>
          <p:nvPr>
            <p:ph type="dt" idx="1"/>
          </p:nvPr>
        </p:nvSpPr>
        <p:spPr/>
        <p:txBody>
          <a:bodyPr/>
          <a:lstStyle/>
          <a:p>
            <a:fld id="{E36C4223-C6B0-4ACB-9115-6EC5459B8A01}" type="datetime1">
              <a:rPr lang="en-US" smtClean="0"/>
              <a:t>2019-12-25</a:t>
            </a:fld>
            <a:endParaRPr lang="en-US" dirty="0"/>
          </a:p>
        </p:txBody>
      </p:sp>
      <p:sp>
        <p:nvSpPr>
          <p:cNvPr id="6" name="Footer Placeholder 5">
            <a:extLst>
              <a:ext uri="{FF2B5EF4-FFF2-40B4-BE49-F238E27FC236}">
                <a16:creationId xmlns:a16="http://schemas.microsoft.com/office/drawing/2014/main" id="{9E7709A6-636F-4076-B8C3-A3DD4D496BF2}"/>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A413926E-E8C3-4977-895A-F1A6DC55D8F0}"/>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Zigbee projects, we have three types of bootloader. The purpose of using a bootloader is to support upgrading.</a:t>
            </a:r>
          </a:p>
          <a:p>
            <a:endParaRPr lang="en-US" dirty="0"/>
          </a:p>
          <a:p>
            <a:r>
              <a:rPr lang="en-US" dirty="0"/>
              <a:t>First, Bootload-xmodem-uart, also called as standalone bootloader. Normally used in NCP. When ncp needs to upgrade, it will reset and stay at bootloader stage. Then the host will transfer the new ncp image through xmodem and overwrite the current ncp image.</a:t>
            </a:r>
          </a:p>
          <a:p>
            <a:endParaRPr lang="en-US" dirty="0"/>
          </a:p>
          <a:p>
            <a:r>
              <a:rPr lang="en-US" dirty="0"/>
              <a:t>Then we have internal storage bootloader and external storage bootloader. These two are mainly used for Soc applications. The difference is where the new image is saved.</a:t>
            </a:r>
          </a:p>
          <a:p>
            <a:r>
              <a:rPr lang="en-US" dirty="0"/>
              <a:t>With internal storage bootloader, new image will be saved in internal flash.</a:t>
            </a:r>
          </a:p>
          <a:p>
            <a:r>
              <a:rPr lang="en-US" dirty="0"/>
              <a:t>With external storage bootloader, new image will be save in external flash.</a:t>
            </a:r>
          </a:p>
          <a:p>
            <a:endParaRPr lang="en-US" dirty="0"/>
          </a:p>
          <a:p>
            <a:r>
              <a:rPr lang="en-US" dirty="0"/>
              <a:t>We have already provided some pre-built bootloader for some of our starter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dirty="0"/>
          </a:p>
        </p:txBody>
      </p:sp>
      <p:sp>
        <p:nvSpPr>
          <p:cNvPr id="5" name="Date Placeholder 4">
            <a:extLst>
              <a:ext uri="{FF2B5EF4-FFF2-40B4-BE49-F238E27FC236}">
                <a16:creationId xmlns:a16="http://schemas.microsoft.com/office/drawing/2014/main" id="{74E5FAAB-9B9B-4190-9AD8-48A3223C7A4D}"/>
              </a:ext>
            </a:extLst>
          </p:cNvPr>
          <p:cNvSpPr>
            <a:spLocks noGrp="1"/>
          </p:cNvSpPr>
          <p:nvPr>
            <p:ph type="dt" idx="1"/>
          </p:nvPr>
        </p:nvSpPr>
        <p:spPr/>
        <p:txBody>
          <a:bodyPr/>
          <a:lstStyle/>
          <a:p>
            <a:fld id="{828066C5-C640-4D90-9DC6-5EF0FB060C25}" type="datetime1">
              <a:rPr lang="en-US" smtClean="0"/>
              <a:t>2019-12-25</a:t>
            </a:fld>
            <a:endParaRPr lang="en-US" dirty="0"/>
          </a:p>
        </p:txBody>
      </p:sp>
      <p:sp>
        <p:nvSpPr>
          <p:cNvPr id="6" name="Footer Placeholder 5">
            <a:extLst>
              <a:ext uri="{FF2B5EF4-FFF2-40B4-BE49-F238E27FC236}">
                <a16:creationId xmlns:a16="http://schemas.microsoft.com/office/drawing/2014/main" id="{ECF5D12A-6698-4A3E-9FFF-0C6C883CA6D8}"/>
              </a:ext>
            </a:extLst>
          </p:cNvPr>
          <p:cNvSpPr>
            <a:spLocks noGrp="1"/>
          </p:cNvSpPr>
          <p:nvPr>
            <p:ph type="ftr" sz="quarter" idx="4"/>
          </p:nvPr>
        </p:nvSpPr>
        <p:spPr/>
        <p:txBody>
          <a:bodyPr/>
          <a:lstStyle/>
          <a:p>
            <a:endParaRPr lang="en-US" dirty="0"/>
          </a:p>
        </p:txBody>
      </p:sp>
      <p:sp>
        <p:nvSpPr>
          <p:cNvPr id="7" name="Header Placeholder 6">
            <a:extLst>
              <a:ext uri="{FF2B5EF4-FFF2-40B4-BE49-F238E27FC236}">
                <a16:creationId xmlns:a16="http://schemas.microsoft.com/office/drawing/2014/main" id="{7DBD566E-C321-4430-9C51-0095F28D9DC8}"/>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EmberZnet and WSTK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EmberZnet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910861642"/>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v2.6\protocol\zigbee\documentation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v2.6\protocol\zigbee\app\framework\plugin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v2.6\protocol\zigbee\app\framework\plugin-host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v2.6\protocol\zigbee\app\framework\plugin-soc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72AF60D-A562-4271-A6E3-0F5DCF7BC61A}"/>
              </a:ext>
            </a:extLst>
          </p:cNvPr>
          <p:cNvSpPr/>
          <p:nvPr/>
        </p:nvSpPr>
        <p:spPr>
          <a:xfrm>
            <a:off x="3962924"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dirty="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pic>
        <p:nvPicPr>
          <p:cNvPr id="2" name="Picture 1">
            <a:extLst>
              <a:ext uri="{FF2B5EF4-FFF2-40B4-BE49-F238E27FC236}">
                <a16:creationId xmlns:a16="http://schemas.microsoft.com/office/drawing/2014/main" id="{32F4DE3E-F231-484F-BD29-8B879D3A2604}"/>
              </a:ext>
            </a:extLst>
          </p:cNvPr>
          <p:cNvPicPr>
            <a:picLocks noChangeAspect="1"/>
          </p:cNvPicPr>
          <p:nvPr/>
        </p:nvPicPr>
        <p:blipFill>
          <a:blip r:embed="rId3"/>
          <a:stretch>
            <a:fillRect/>
          </a:stretch>
        </p:blipFill>
        <p:spPr>
          <a:xfrm>
            <a:off x="4876126" y="1191419"/>
            <a:ext cx="4210050" cy="1171575"/>
          </a:xfrm>
          <a:prstGeom prst="rect">
            <a:avLst/>
          </a:prstGeom>
        </p:spPr>
      </p:pic>
      <p:pic>
        <p:nvPicPr>
          <p:cNvPr id="4" name="Picture 3">
            <a:extLst>
              <a:ext uri="{FF2B5EF4-FFF2-40B4-BE49-F238E27FC236}">
                <a16:creationId xmlns:a16="http://schemas.microsoft.com/office/drawing/2014/main" id="{D2E63295-6546-4B95-B237-BAFF42C8D21A}"/>
              </a:ext>
            </a:extLst>
          </p:cNvPr>
          <p:cNvPicPr>
            <a:picLocks noChangeAspect="1"/>
          </p:cNvPicPr>
          <p:nvPr/>
        </p:nvPicPr>
        <p:blipFill>
          <a:blip r:embed="rId4"/>
          <a:stretch>
            <a:fillRect/>
          </a:stretch>
        </p:blipFill>
        <p:spPr>
          <a:xfrm>
            <a:off x="4876126" y="2640013"/>
            <a:ext cx="5133975" cy="1619250"/>
          </a:xfrm>
          <a:prstGeom prst="rect">
            <a:avLst/>
          </a:prstGeom>
        </p:spPr>
      </p:pic>
      <p:pic>
        <p:nvPicPr>
          <p:cNvPr id="7" name="Picture 6">
            <a:extLst>
              <a:ext uri="{FF2B5EF4-FFF2-40B4-BE49-F238E27FC236}">
                <a16:creationId xmlns:a16="http://schemas.microsoft.com/office/drawing/2014/main" id="{F7429A17-9633-4CAB-8F82-7DF34AEBE6B8}"/>
              </a:ext>
            </a:extLst>
          </p:cNvPr>
          <p:cNvPicPr>
            <a:picLocks noChangeAspect="1"/>
          </p:cNvPicPr>
          <p:nvPr/>
        </p:nvPicPr>
        <p:blipFill>
          <a:blip r:embed="rId5"/>
          <a:stretch>
            <a:fillRect/>
          </a:stretch>
        </p:blipFill>
        <p:spPr>
          <a:xfrm>
            <a:off x="4876126" y="4259263"/>
            <a:ext cx="3933825" cy="1123950"/>
          </a:xfrm>
          <a:prstGeom prst="rect">
            <a:avLst/>
          </a:prstGeom>
        </p:spPr>
      </p:pic>
      <p:pic>
        <p:nvPicPr>
          <p:cNvPr id="8" name="Picture 7">
            <a:extLst>
              <a:ext uri="{FF2B5EF4-FFF2-40B4-BE49-F238E27FC236}">
                <a16:creationId xmlns:a16="http://schemas.microsoft.com/office/drawing/2014/main" id="{25C9CA43-8AFB-42D0-94D7-A5C4CA1D6F1C}"/>
              </a:ext>
            </a:extLst>
          </p:cNvPr>
          <p:cNvPicPr>
            <a:picLocks noChangeAspect="1"/>
          </p:cNvPicPr>
          <p:nvPr/>
        </p:nvPicPr>
        <p:blipFill>
          <a:blip r:embed="rId6"/>
          <a:stretch>
            <a:fillRect/>
          </a:stretch>
        </p:blipFill>
        <p:spPr>
          <a:xfrm>
            <a:off x="761326" y="2836862"/>
            <a:ext cx="3690024" cy="1533525"/>
          </a:xfrm>
          <a:prstGeom prst="rect">
            <a:avLst/>
          </a:prstGeom>
        </p:spPr>
      </p:pic>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“File”</a:t>
            </a:r>
            <a:r>
              <a:rPr lang="en-US" sz="1400" dirty="0">
                <a:sym typeface="Wingdings" panose="05000000000000000000" pitchFamily="2" charset="2"/>
              </a:rPr>
              <a:t>”New””Project”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AppBuilder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a:t>EmberZnet SDK &amp; 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Plugins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2987386" cy="3650673"/>
          </a:xfrm>
        </p:spPr>
        <p:txBody>
          <a:bodyPr/>
          <a:lstStyle/>
          <a:p>
            <a:r>
              <a:rPr lang="en-US" dirty="0">
                <a:solidFill>
                  <a:srgbClr val="C00000"/>
                </a:solidFill>
              </a:rPr>
              <a:t>Coordinator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Creator</a:t>
            </a:r>
          </a:p>
          <a:p>
            <a:pPr lvl="1"/>
            <a:r>
              <a:rPr lang="en-US" dirty="0"/>
              <a:t>Network Creator Security</a:t>
            </a:r>
          </a:p>
          <a:p>
            <a:pPr lvl="1"/>
            <a:endParaRPr lang="en-US" dirty="0"/>
          </a:p>
        </p:txBody>
      </p:sp>
      <p:sp>
        <p:nvSpPr>
          <p:cNvPr id="4" name="Content Placeholder 4">
            <a:extLst>
              <a:ext uri="{FF2B5EF4-FFF2-40B4-BE49-F238E27FC236}">
                <a16:creationId xmlns:a16="http://schemas.microsoft.com/office/drawing/2014/main" id="{CCAC7D93-4933-49F9-8CAC-40EC6EC95116}"/>
              </a:ext>
            </a:extLst>
          </p:cNvPr>
          <p:cNvSpPr txBox="1">
            <a:spLocks/>
          </p:cNvSpPr>
          <p:nvPr/>
        </p:nvSpPr>
        <p:spPr>
          <a:xfrm>
            <a:off x="4138468" y="1143000"/>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Router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Steering</a:t>
            </a:r>
          </a:p>
          <a:p>
            <a:pPr lvl="1"/>
            <a:r>
              <a:rPr lang="en-US" dirty="0"/>
              <a:t>Update TC Link Key</a:t>
            </a:r>
          </a:p>
          <a:p>
            <a:pPr lvl="1"/>
            <a:endParaRPr lang="en-US" dirty="0"/>
          </a:p>
        </p:txBody>
      </p:sp>
      <p:sp>
        <p:nvSpPr>
          <p:cNvPr id="6" name="Content Placeholder 4">
            <a:extLst>
              <a:ext uri="{FF2B5EF4-FFF2-40B4-BE49-F238E27FC236}">
                <a16:creationId xmlns:a16="http://schemas.microsoft.com/office/drawing/2014/main" id="{D8460E5F-56CD-4E62-9B03-4734A0CE2EE8}"/>
              </a:ext>
            </a:extLst>
          </p:cNvPr>
          <p:cNvSpPr txBox="1">
            <a:spLocks/>
          </p:cNvSpPr>
          <p:nvPr/>
        </p:nvSpPr>
        <p:spPr>
          <a:xfrm>
            <a:off x="7597486" y="1142999"/>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End Device</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Leaf</a:t>
            </a:r>
            <a:r>
              <a:rPr lang="en-US" dirty="0"/>
              <a:t> Library</a:t>
            </a:r>
          </a:p>
          <a:p>
            <a:pPr lvl="1"/>
            <a:r>
              <a:rPr lang="en-US" dirty="0"/>
              <a:t>Network Steering</a:t>
            </a:r>
          </a:p>
          <a:p>
            <a:pPr lvl="1"/>
            <a:r>
              <a:rPr lang="en-US" dirty="0"/>
              <a:t>Update TC Link Key</a:t>
            </a:r>
          </a:p>
          <a:p>
            <a:pPr lvl="1"/>
            <a:r>
              <a:rPr lang="en-US" dirty="0"/>
              <a:t>End Device Support</a:t>
            </a:r>
          </a:p>
          <a:p>
            <a:pPr lvl="1"/>
            <a:r>
              <a:rPr lang="en-US" dirty="0"/>
              <a:t>Idle/Sleep</a:t>
            </a:r>
          </a:p>
          <a:p>
            <a:pPr lvl="1"/>
            <a:endParaRPr lang="en-US" dirty="0"/>
          </a:p>
        </p:txBody>
      </p:sp>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3056383326"/>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solidFill>
                            <a:srgbClr val="FF0000"/>
                          </a:solidFill>
                        </a:rPr>
                        <a:t>znet-cli.c</a:t>
                      </a:r>
                      <a:r>
                        <a:rPr lang="en-US" dirty="0">
                          <a:solidFill>
                            <a:srgbClr val="FF0000"/>
                          </a:solidFill>
                        </a:rPr>
                        <a:t>/</a:t>
                      </a:r>
                      <a:r>
                        <a:rPr lang="en-US" dirty="0" err="1">
                          <a:solidFill>
                            <a:srgbClr val="FF0000"/>
                          </a:solidFill>
                        </a:rPr>
                        <a:t>znet-cli.h</a:t>
                      </a:r>
                      <a:endParaRPr lang="en-US" dirty="0">
                        <a:solidFill>
                          <a:srgbClr val="FF0000"/>
                        </a:solidFill>
                      </a:endParaRPr>
                    </a:p>
                  </a:txBody>
                  <a:tcPr/>
                </a:tc>
                <a:tc>
                  <a:txBody>
                    <a:bodyPr/>
                    <a:lstStyle/>
                    <a:p>
                      <a:r>
                        <a:rPr lang="en-US" dirty="0">
                          <a:solidFill>
                            <a:srgbClr val="FF0000"/>
                          </a:solidFill>
                        </a:rPr>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Hardware Configurator</a:t>
            </a:r>
          </a:p>
        </p:txBody>
      </p:sp>
      <p:pic>
        <p:nvPicPr>
          <p:cNvPr id="4" name="Picture 3">
            <a:extLst>
              <a:ext uri="{FF2B5EF4-FFF2-40B4-BE49-F238E27FC236}">
                <a16:creationId xmlns:a16="http://schemas.microsoft.com/office/drawing/2014/main" id="{46A94657-BCC5-4AD3-BA8B-4DE3FF9F7E30}"/>
              </a:ext>
            </a:extLst>
          </p:cNvPr>
          <p:cNvPicPr>
            <a:picLocks noChangeAspect="1"/>
          </p:cNvPicPr>
          <p:nvPr/>
        </p:nvPicPr>
        <p:blipFill>
          <a:blip r:embed="rId3"/>
          <a:stretch>
            <a:fillRect/>
          </a:stretch>
        </p:blipFill>
        <p:spPr>
          <a:xfrm>
            <a:off x="1004887" y="1045803"/>
            <a:ext cx="10182225" cy="5183399"/>
          </a:xfrm>
          <a:prstGeom prst="rect">
            <a:avLst/>
          </a:prstGeom>
        </p:spPr>
      </p:pic>
    </p:spTree>
    <p:extLst>
      <p:ext uri="{BB962C8B-B14F-4D97-AF65-F5344CB8AC3E}">
        <p14:creationId xmlns:p14="http://schemas.microsoft.com/office/powerpoint/2010/main" val="388524285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323565" y="4273167"/>
            <a:ext cx="2624437" cy="461665"/>
          </a:xfrm>
          <a:prstGeom prst="rect">
            <a:avLst/>
          </a:prstGeom>
          <a:noFill/>
        </p:spPr>
        <p:txBody>
          <a:bodyPr wrap="none" rtlCol="0">
            <a:spAutoFit/>
          </a:bodyPr>
          <a:lstStyle/>
          <a:p>
            <a:pPr algn="ctr"/>
            <a:r>
              <a:rPr lang="en-US" sz="2400" dirty="0"/>
              <a:t>Software + Stacks</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E585C2E2-CA52-4951-9EF5-BE9FF707751C}"/>
              </a:ext>
            </a:extLst>
          </p:cNvPr>
          <p:cNvSpPr/>
          <p:nvPr/>
        </p:nvSpPr>
        <p:spPr>
          <a:xfrm>
            <a:off x="3999081" y="1749197"/>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90D8818-4290-46B7-AF12-577BF93AA505}"/>
              </a:ext>
            </a:extLst>
          </p:cNvPr>
          <p:cNvSpPr/>
          <p:nvPr/>
        </p:nvSpPr>
        <p:spPr>
          <a:xfrm>
            <a:off x="7620749" y="1749197"/>
            <a:ext cx="3885450"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Socs</a:t>
            </a:r>
          </a:p>
        </p:txBody>
      </p:sp>
      <p:graphicFrame>
        <p:nvGraphicFramePr>
          <p:cNvPr id="10" name="Content Placeholder 3"/>
          <p:cNvGraphicFramePr>
            <a:graphicFrameLocks/>
          </p:cNvGraphicFramePr>
          <p:nvPr>
            <p:extLst/>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1271540077"/>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extLst/>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extLst/>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extLst/>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extLst/>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extLst/>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extLst/>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extLst/>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and Stack</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(SoC)</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a:solidFill>
                  <a:srgbClr val="C00000"/>
                </a:solidFill>
              </a:rPr>
              <a:t>SoC</a:t>
            </a: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836919782"/>
              </p:ext>
            </p:extLst>
          </p:nvPr>
        </p:nvGraphicFramePr>
        <p:xfrm>
          <a:off x="457200" y="914400"/>
          <a:ext cx="11277600" cy="148336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Bootloader-xmodem-uart</a:t>
                      </a:r>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3236760236"/>
              </p:ext>
            </p:extLst>
          </p:nvPr>
        </p:nvGraphicFramePr>
        <p:xfrm>
          <a:off x="457200" y="2976881"/>
          <a:ext cx="11277600" cy="148336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Bootloader-xmodem-uart</a:t>
                      </a:r>
                    </a:p>
                  </a:txBody>
                  <a:tcPr/>
                </a:tc>
                <a:tc>
                  <a:txBody>
                    <a:bodyPr/>
                    <a:lstStyle/>
                    <a:p>
                      <a:r>
                        <a:rPr lang="en-US" dirty="0"/>
                        <a:t>v2.6\platform\bootloader\sample-apps\bootloader-uart-xmodem</a:t>
                      </a:r>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v2.6\platform\bootloader\sample-apps\bootloader-storage-internal-single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v2.6\platform\bootloader\sample-apps\bootloader-storage-spiflash-single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3047</Words>
  <Application>Microsoft Office PowerPoint</Application>
  <PresentationFormat>Widescreen</PresentationFormat>
  <Paragraphs>547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 and Stack</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Typical Plugins</vt:lpstr>
      <vt:lpstr>AppBuilder - Callbacks</vt:lpstr>
      <vt:lpstr>Callbacks Flow</vt:lpstr>
      <vt:lpstr>AppBuilder – Custom settings</vt:lpstr>
      <vt:lpstr>Generated Files</vt:lpstr>
      <vt:lpstr>Hardware Configurator</vt:lpstr>
      <vt:lpstr>Flash/Program</vt:lpstr>
      <vt:lpstr>CLI Commands</vt:lpstr>
      <vt:lpstr>CLI 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2019-12-25T04:00:20Z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