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033" r:id="rId1"/>
  </p:sldMasterIdLst>
  <p:notesMasterIdLst>
    <p:notesMasterId r:id="rId31"/>
  </p:notesMasterIdLst>
  <p:sldIdLst>
    <p:sldId id="257" r:id="rId2"/>
    <p:sldId id="448" r:id="rId3"/>
    <p:sldId id="449" r:id="rId4"/>
    <p:sldId id="357" r:id="rId5"/>
    <p:sldId id="358" r:id="rId6"/>
    <p:sldId id="359" r:id="rId7"/>
    <p:sldId id="443" r:id="rId8"/>
    <p:sldId id="420" r:id="rId9"/>
    <p:sldId id="451" r:id="rId10"/>
    <p:sldId id="422" r:id="rId11"/>
    <p:sldId id="424" r:id="rId12"/>
    <p:sldId id="425" r:id="rId13"/>
    <p:sldId id="427" r:id="rId14"/>
    <p:sldId id="428" r:id="rId15"/>
    <p:sldId id="429" r:id="rId16"/>
    <p:sldId id="430" r:id="rId17"/>
    <p:sldId id="431" r:id="rId18"/>
    <p:sldId id="421" r:id="rId19"/>
    <p:sldId id="434" r:id="rId20"/>
    <p:sldId id="435" r:id="rId21"/>
    <p:sldId id="437" r:id="rId22"/>
    <p:sldId id="438" r:id="rId23"/>
    <p:sldId id="439" r:id="rId24"/>
    <p:sldId id="440" r:id="rId25"/>
    <p:sldId id="446" r:id="rId26"/>
    <p:sldId id="447" r:id="rId27"/>
    <p:sldId id="444" r:id="rId28"/>
    <p:sldId id="432" r:id="rId29"/>
    <p:sldId id="284" r:id="rId3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2160">
          <p15:clr>
            <a:srgbClr val="A4A3A4"/>
          </p15:clr>
        </p15:guide>
        <p15:guide id="2" orient="horz" pos="216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D633"/>
    <a:srgbClr val="FFAA00"/>
    <a:srgbClr val="BCE100"/>
    <a:srgbClr val="6CBF00"/>
    <a:srgbClr val="0086D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65" autoAdjust="0"/>
    <p:restoredTop sz="60772" autoAdjust="0"/>
  </p:normalViewPr>
  <p:slideViewPr>
    <p:cSldViewPr snapToGrid="0" snapToObjects="1" showGuides="1">
      <p:cViewPr varScale="1">
        <p:scale>
          <a:sx n="69" d="100"/>
          <a:sy n="69" d="100"/>
        </p:scale>
        <p:origin x="-1944" y="-102"/>
      </p:cViewPr>
      <p:guideLst>
        <p:guide orient="horz" pos="2160"/>
        <p:guide pos="2160"/>
      </p:guideLst>
    </p:cSldViewPr>
  </p:slideViewPr>
  <p:notesTextViewPr>
    <p:cViewPr>
      <p:scale>
        <a:sx n="125" d="100"/>
        <a:sy n="125" d="100"/>
      </p:scale>
      <p:origin x="0" y="0"/>
    </p:cViewPr>
  </p:notesTextViewPr>
  <p:sorterViewPr>
    <p:cViewPr>
      <p:scale>
        <a:sx n="100" d="100"/>
        <a:sy n="100" d="100"/>
      </p:scale>
      <p:origin x="0" y="0"/>
    </p:cViewPr>
  </p:sorterViewPr>
  <p:notesViewPr>
    <p:cSldViewPr snapToGrid="0" snapToObjects="1" showGuides="1">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3CAB3C29-341D-6743-A203-2F7086D57830}" type="datetimeFigureOut">
              <a:rPr lang="en-US" smtClean="0"/>
              <a:pPr/>
              <a:t>2/24/2019</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C75FF4B0-9BED-1F44-B7FA-2C35D3BE17CF}" type="slidenum">
              <a:rPr lang="en-US" smtClean="0"/>
              <a:pPr/>
              <a:t>‹#›</a:t>
            </a:fld>
            <a:endParaRPr lang="en-US"/>
          </a:p>
        </p:txBody>
      </p:sp>
    </p:spTree>
    <p:extLst>
      <p:ext uri="{BB962C8B-B14F-4D97-AF65-F5344CB8AC3E}">
        <p14:creationId xmlns:p14="http://schemas.microsoft.com/office/powerpoint/2010/main" xmlns="" val="1744373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will be looking into the Z-Wave Embedded SDK offering.</a:t>
            </a:r>
          </a:p>
        </p:txBody>
      </p:sp>
      <p:sp>
        <p:nvSpPr>
          <p:cNvPr id="4" name="Slide Number Placeholder 3"/>
          <p:cNvSpPr>
            <a:spLocks noGrp="1"/>
          </p:cNvSpPr>
          <p:nvPr>
            <p:ph type="sldNum" sz="quarter" idx="10"/>
          </p:nvPr>
        </p:nvSpPr>
        <p:spPr/>
        <p:txBody>
          <a:bodyPr/>
          <a:lstStyle/>
          <a:p>
            <a:fld id="{C75FF4B0-9BED-1F44-B7FA-2C35D3BE17CF}" type="slidenum">
              <a:rPr lang="en-US" smtClean="0"/>
              <a:pPr/>
              <a:t>1</a:t>
            </a:fld>
            <a:endParaRPr lang="en-US"/>
          </a:p>
        </p:txBody>
      </p:sp>
    </p:spTree>
    <p:extLst>
      <p:ext uri="{BB962C8B-B14F-4D97-AF65-F5344CB8AC3E}">
        <p14:creationId xmlns:p14="http://schemas.microsoft.com/office/powerpoint/2010/main" xmlns="" val="1736500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step is to configure Role Type and Device Type. This is done in the </a:t>
            </a:r>
            <a:r>
              <a:rPr lang="en-US" dirty="0" err="1"/>
              <a:t>config_app.h</a:t>
            </a:r>
            <a:r>
              <a:rPr lang="en-US" dirty="0"/>
              <a:t> file.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Role Type you must decide if your device should be Always On, </a:t>
            </a:r>
            <a:r>
              <a:rPr lang="en-US" altLang="en-US" sz="1200" dirty="0"/>
              <a:t>Sleeping or Frequently Listening. For most device types this is up to the developer to decide, but always refer to the Specification to be sure.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t>For Device Type you must refer to the “Device Type Specification”, which we see an example of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t>For a Notification Sensor Device Type, this could be a movement detection, the generic type is defined as a “Sensor Notification”.</a:t>
            </a:r>
          </a:p>
        </p:txBody>
      </p:sp>
      <p:sp>
        <p:nvSpPr>
          <p:cNvPr id="4" name="Slide Number Placeholder 3"/>
          <p:cNvSpPr>
            <a:spLocks noGrp="1"/>
          </p:cNvSpPr>
          <p:nvPr>
            <p:ph type="sldNum" sz="quarter" idx="10"/>
          </p:nvPr>
        </p:nvSpPr>
        <p:spPr/>
        <p:txBody>
          <a:bodyPr/>
          <a:lstStyle/>
          <a:p>
            <a:fld id="{C75FF4B0-9BED-1F44-B7FA-2C35D3BE17CF}" type="slidenum">
              <a:rPr lang="en-US" smtClean="0"/>
              <a:pPr/>
              <a:t>10</a:t>
            </a:fld>
            <a:endParaRPr lang="en-US"/>
          </a:p>
        </p:txBody>
      </p:sp>
    </p:spTree>
    <p:extLst>
      <p:ext uri="{BB962C8B-B14F-4D97-AF65-F5344CB8AC3E}">
        <p14:creationId xmlns:p14="http://schemas.microsoft.com/office/powerpoint/2010/main" xmlns="" val="1498073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information is then used in the Application Framework using the “</a:t>
            </a:r>
            <a:r>
              <a:rPr lang="en-US" dirty="0" err="1"/>
              <a:t>Config_App.h</a:t>
            </a:r>
            <a:r>
              <a:rPr lang="en-US" dirty="0"/>
              <a:t>” file.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case, our role type is “NOT_LISTENING”. This means we are a battery powered sleeping device.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the type is configured as defined in the specification as “SENSOR_NOTIFICATION</a:t>
            </a:r>
            <a:r>
              <a:rPr lang="en-US"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These defines already exist</a:t>
            </a:r>
            <a:r>
              <a:rPr lang="en-US" baseline="0" dirty="0" smtClean="0"/>
              <a:t> in the framework, you just need to fill in the information.</a:t>
            </a:r>
            <a:endParaRPr lang="en-US" dirty="0"/>
          </a:p>
        </p:txBody>
      </p:sp>
      <p:sp>
        <p:nvSpPr>
          <p:cNvPr id="4" name="Slide Number Placeholder 3"/>
          <p:cNvSpPr>
            <a:spLocks noGrp="1"/>
          </p:cNvSpPr>
          <p:nvPr>
            <p:ph type="sldNum" sz="quarter" idx="10"/>
          </p:nvPr>
        </p:nvSpPr>
        <p:spPr/>
        <p:txBody>
          <a:bodyPr/>
          <a:lstStyle/>
          <a:p>
            <a:fld id="{C75FF4B0-9BED-1F44-B7FA-2C35D3BE17CF}" type="slidenum">
              <a:rPr lang="en-US" smtClean="0"/>
              <a:pPr/>
              <a:t>11</a:t>
            </a:fld>
            <a:endParaRPr lang="en-US"/>
          </a:p>
        </p:txBody>
      </p:sp>
    </p:spTree>
    <p:extLst>
      <p:ext uri="{BB962C8B-B14F-4D97-AF65-F5344CB8AC3E}">
        <p14:creationId xmlns:p14="http://schemas.microsoft.com/office/powerpoint/2010/main" xmlns="" val="3307007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manufacturer and product ID’s are used to identify a Z-Wave product from a manufacturer point of view. </a:t>
            </a:r>
          </a:p>
          <a:p>
            <a:r>
              <a:rPr lang="en-US" sz="1200" b="0" i="0" u="none" strike="noStrike" kern="1200" baseline="0" dirty="0">
                <a:solidFill>
                  <a:schemeClr val="tx1"/>
                </a:solidFill>
                <a:latin typeface="+mn-lt"/>
                <a:ea typeface="+mn-ea"/>
                <a:cs typeface="+mn-cs"/>
              </a:rPr>
              <a:t>Other applications can also use this information to show a company logo, type of product, user guide, etc. on the user interface.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This information is exchanged via the Manufacturer Specific CC and is also defined in the “</a:t>
            </a:r>
            <a:r>
              <a:rPr lang="en-US" sz="1200" b="0" i="0" u="none" strike="noStrike" kern="1200" baseline="0" dirty="0" err="1">
                <a:solidFill>
                  <a:schemeClr val="tx1"/>
                </a:solidFill>
                <a:latin typeface="+mn-lt"/>
                <a:ea typeface="+mn-ea"/>
                <a:cs typeface="+mn-cs"/>
              </a:rPr>
              <a:t>Config_App.h</a:t>
            </a:r>
            <a:r>
              <a:rPr lang="en-US" sz="1200" b="0" i="0" u="none" strike="noStrike" kern="1200" baseline="0" dirty="0">
                <a:solidFill>
                  <a:schemeClr val="tx1"/>
                </a:solidFill>
                <a:latin typeface="+mn-lt"/>
                <a:ea typeface="+mn-ea"/>
                <a:cs typeface="+mn-cs"/>
              </a:rPr>
              <a:t>” file, and the IDs are issued by the Z-Wave Alliance.</a:t>
            </a:r>
            <a:endParaRPr lang="en-US" altLang="en-US" sz="1200" dirty="0"/>
          </a:p>
        </p:txBody>
      </p:sp>
      <p:sp>
        <p:nvSpPr>
          <p:cNvPr id="4" name="Slide Number Placeholder 3"/>
          <p:cNvSpPr>
            <a:spLocks noGrp="1"/>
          </p:cNvSpPr>
          <p:nvPr>
            <p:ph type="sldNum" sz="quarter" idx="10"/>
          </p:nvPr>
        </p:nvSpPr>
        <p:spPr/>
        <p:txBody>
          <a:bodyPr/>
          <a:lstStyle/>
          <a:p>
            <a:fld id="{C75FF4B0-9BED-1F44-B7FA-2C35D3BE17CF}" type="slidenum">
              <a:rPr lang="en-US" smtClean="0"/>
              <a:pPr/>
              <a:t>12</a:t>
            </a:fld>
            <a:endParaRPr lang="en-US"/>
          </a:p>
        </p:txBody>
      </p:sp>
    </p:spTree>
    <p:extLst>
      <p:ext uri="{BB962C8B-B14F-4D97-AF65-F5344CB8AC3E}">
        <p14:creationId xmlns:p14="http://schemas.microsoft.com/office/powerpoint/2010/main" xmlns="" val="338706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Association Group Information you must define the Lifeline group and optionally any other groups.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saw an example of this in the Fundamentals Lesson, where a Motion sensor sends notifications to both the lifeline, which is the gateway, and to other devices like a Siren and a Lamp.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is how we would implement that in the framework;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sensor reading is mapped to the Lifeline group, together with a battery level and other relevant information.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Then we have another group which handles local application functionality such as turning on a lamp based on movement by sending a Basic Set.</a:t>
            </a:r>
            <a:endParaRPr lang="en-US" altLang="en-US" sz="1200" dirty="0"/>
          </a:p>
        </p:txBody>
      </p:sp>
      <p:sp>
        <p:nvSpPr>
          <p:cNvPr id="4" name="Slide Number Placeholder 3"/>
          <p:cNvSpPr>
            <a:spLocks noGrp="1"/>
          </p:cNvSpPr>
          <p:nvPr>
            <p:ph type="sldNum" sz="quarter" idx="10"/>
          </p:nvPr>
        </p:nvSpPr>
        <p:spPr/>
        <p:txBody>
          <a:bodyPr/>
          <a:lstStyle/>
          <a:p>
            <a:fld id="{C75FF4B0-9BED-1F44-B7FA-2C35D3BE17CF}" type="slidenum">
              <a:rPr lang="en-US" smtClean="0"/>
              <a:pPr/>
              <a:t>13</a:t>
            </a:fld>
            <a:endParaRPr lang="en-US"/>
          </a:p>
        </p:txBody>
      </p:sp>
    </p:spTree>
    <p:extLst>
      <p:ext uri="{BB962C8B-B14F-4D97-AF65-F5344CB8AC3E}">
        <p14:creationId xmlns:p14="http://schemas.microsoft.com/office/powerpoint/2010/main" xmlns="" val="1929700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Text needs update…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Each endpoint specifies a set of device and command classes supported and can be controlled individually.</a:t>
            </a:r>
            <a:endParaRPr lang="en-US" sz="1200" kern="1200" dirty="0">
              <a:solidFill>
                <a:schemeClr val="tx1"/>
              </a:solidFill>
              <a:effectLst/>
              <a:latin typeface="+mn-lt"/>
              <a:ea typeface="+mn-ea"/>
              <a:cs typeface="+mn-cs"/>
            </a:endParaRPr>
          </a:p>
          <a:p>
            <a:endParaRPr lang="en-US" altLang="en-US" sz="1200" dirty="0"/>
          </a:p>
        </p:txBody>
      </p:sp>
      <p:sp>
        <p:nvSpPr>
          <p:cNvPr id="4" name="Slide Number Placeholder 3"/>
          <p:cNvSpPr>
            <a:spLocks noGrp="1"/>
          </p:cNvSpPr>
          <p:nvPr>
            <p:ph type="sldNum" sz="quarter" idx="10"/>
          </p:nvPr>
        </p:nvSpPr>
        <p:spPr/>
        <p:txBody>
          <a:bodyPr/>
          <a:lstStyle/>
          <a:p>
            <a:fld id="{C75FF4B0-9BED-1F44-B7FA-2C35D3BE17CF}" type="slidenum">
              <a:rPr lang="en-US" smtClean="0"/>
              <a:pPr/>
              <a:t>14</a:t>
            </a:fld>
            <a:endParaRPr lang="en-US"/>
          </a:p>
        </p:txBody>
      </p:sp>
    </p:spTree>
    <p:extLst>
      <p:ext uri="{BB962C8B-B14F-4D97-AF65-F5344CB8AC3E}">
        <p14:creationId xmlns:p14="http://schemas.microsoft.com/office/powerpoint/2010/main" xmlns="" val="2261417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a:t>In the </a:t>
            </a:r>
            <a:r>
              <a:rPr lang="en-US" altLang="en-US" sz="1200" dirty="0" err="1"/>
              <a:t>config_rf.h</a:t>
            </a:r>
            <a:r>
              <a:rPr lang="en-US" altLang="en-US" sz="1200" dirty="0"/>
              <a:t> file you configure the output power of the device.</a:t>
            </a:r>
          </a:p>
          <a:p>
            <a:endParaRPr lang="en-US" altLang="en-US" sz="1200" dirty="0"/>
          </a:p>
          <a:p>
            <a:r>
              <a:rPr lang="en-US" altLang="en-US" sz="1200" dirty="0"/>
              <a:t>This is defined by using 2 variables called </a:t>
            </a:r>
            <a:r>
              <a:rPr lang="en-US" dirty="0"/>
              <a:t>APP_MEASURED_0DBM_TX_POWER and APP_MAX_TX_POWER.</a:t>
            </a:r>
          </a:p>
          <a:p>
            <a:endParaRPr lang="en-US" altLang="en-US" sz="1200" dirty="0"/>
          </a:p>
          <a:p>
            <a:endParaRPr lang="en-US" altLang="en-US" sz="1200" dirty="0"/>
          </a:p>
          <a:p>
            <a:r>
              <a:rPr lang="en-US" altLang="en-US" sz="1200" dirty="0"/>
              <a:t>This needs to be done on the finished product, with the actual hardware and antenna design.</a:t>
            </a:r>
          </a:p>
          <a:p>
            <a:r>
              <a:rPr lang="en-US" altLang="en-US" sz="1200" dirty="0"/>
              <a:t>The first step is to calibrate the output power to 0 dBm. This is done by setting </a:t>
            </a:r>
            <a:r>
              <a:rPr lang="en-US" dirty="0"/>
              <a:t>APP_MAX_TX_POWER to 0, and </a:t>
            </a:r>
          </a:p>
          <a:p>
            <a:r>
              <a:rPr lang="en-US" dirty="0"/>
              <a:t>then use APP_MEASURED_0DBM_TX_POWER to tune the TX power in a conducted environment.</a:t>
            </a:r>
          </a:p>
          <a:p>
            <a:endParaRPr lang="en-US" altLang="en-US" sz="1200" dirty="0"/>
          </a:p>
          <a:p>
            <a:r>
              <a:rPr lang="en-US" altLang="en-US" sz="1200" dirty="0"/>
              <a:t>After this, the </a:t>
            </a:r>
            <a:r>
              <a:rPr lang="en-US" dirty="0"/>
              <a:t>APP_MAX_TX_POWER parameter can be used to set the desired output power in dBm.</a:t>
            </a:r>
            <a:endParaRPr lang="en-US" altLang="en-US" sz="1200" dirty="0"/>
          </a:p>
        </p:txBody>
      </p:sp>
      <p:sp>
        <p:nvSpPr>
          <p:cNvPr id="4" name="Slide Number Placeholder 3"/>
          <p:cNvSpPr>
            <a:spLocks noGrp="1"/>
          </p:cNvSpPr>
          <p:nvPr>
            <p:ph type="sldNum" sz="quarter" idx="10"/>
          </p:nvPr>
        </p:nvSpPr>
        <p:spPr/>
        <p:txBody>
          <a:bodyPr/>
          <a:lstStyle/>
          <a:p>
            <a:fld id="{C75FF4B0-9BED-1F44-B7FA-2C35D3BE17CF}" type="slidenum">
              <a:rPr lang="en-US" smtClean="0"/>
              <a:pPr/>
              <a:t>15</a:t>
            </a:fld>
            <a:endParaRPr lang="en-US"/>
          </a:p>
        </p:txBody>
      </p:sp>
    </p:spTree>
    <p:extLst>
      <p:ext uri="{BB962C8B-B14F-4D97-AF65-F5344CB8AC3E}">
        <p14:creationId xmlns:p14="http://schemas.microsoft.com/office/powerpoint/2010/main" xmlns="" val="1523811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And finally we must include the needed command classes in the main file.</a:t>
            </a:r>
          </a:p>
          <a:p>
            <a:endParaRPr lang="en-US" b="0" dirty="0"/>
          </a:p>
          <a:p>
            <a:r>
              <a:rPr lang="en-US" b="0" dirty="0"/>
              <a:t>The command classes are added to the </a:t>
            </a:r>
            <a:r>
              <a:rPr lang="en-US" b="0" dirty="0" err="1"/>
              <a:t>cmdClassLists</a:t>
            </a:r>
            <a:r>
              <a:rPr lang="en-US" b="0" dirty="0"/>
              <a:t>, which are divided based on security.</a:t>
            </a:r>
          </a:p>
          <a:p>
            <a:endParaRPr lang="en-US" b="0" dirty="0"/>
          </a:p>
          <a:p>
            <a:r>
              <a:rPr lang="en-US" b="0" dirty="0"/>
              <a:t>These are already defined in the framework, and implemented with all the general command classes. You only need to add your specific command classes based on the device type.</a:t>
            </a:r>
          </a:p>
          <a:p>
            <a:endParaRPr lang="en-US" b="0" dirty="0"/>
          </a:p>
          <a:p>
            <a:r>
              <a:rPr lang="en-US" b="0" dirty="0"/>
              <a:t>As an example, the Door Lock Command Class should only be added to the </a:t>
            </a:r>
            <a:r>
              <a:rPr lang="en-US" dirty="0" err="1"/>
              <a:t>cmdClassListSecure</a:t>
            </a:r>
            <a:r>
              <a:rPr lang="en-US" dirty="0"/>
              <a:t>, because</a:t>
            </a:r>
          </a:p>
          <a:p>
            <a:r>
              <a:rPr lang="en-US" b="0" dirty="0"/>
              <a:t>we only want the controller to be able to talk with the Door Lock securely.</a:t>
            </a:r>
          </a:p>
          <a:p>
            <a:endParaRPr lang="en-US" b="0" dirty="0"/>
          </a:p>
          <a:p>
            <a:endParaRPr lang="en-US" b="1" dirty="0"/>
          </a:p>
          <a:p>
            <a:endParaRPr lang="en-US" b="1" dirty="0"/>
          </a:p>
          <a:p>
            <a:endParaRPr lang="en-US" b="1" dirty="0"/>
          </a:p>
          <a:p>
            <a:r>
              <a:rPr lang="en-US" b="1" dirty="0"/>
              <a:t>[BONUS INFO]</a:t>
            </a:r>
          </a:p>
          <a:p>
            <a:r>
              <a:rPr lang="en-US" b="1" dirty="0" err="1"/>
              <a:t>cmdClassListNonSecureNotIncluded</a:t>
            </a:r>
            <a:r>
              <a:rPr lang="en-US" b="1" dirty="0"/>
              <a:t> </a:t>
            </a:r>
            <a:r>
              <a:rPr lang="en-US" b="0" dirty="0"/>
              <a:t>(</a:t>
            </a:r>
            <a:r>
              <a:rPr lang="en-US" dirty="0"/>
              <a:t>NIF, before inclusion)</a:t>
            </a:r>
            <a:endParaRPr lang="en-US" b="1" dirty="0"/>
          </a:p>
          <a:p>
            <a:r>
              <a:rPr lang="en-US" sz="1200" b="0" i="0" u="none" strike="noStrike" kern="1200" baseline="0" dirty="0">
                <a:solidFill>
                  <a:schemeClr val="tx1"/>
                </a:solidFill>
                <a:latin typeface="+mn-lt"/>
                <a:ea typeface="+mn-ea"/>
                <a:cs typeface="+mn-cs"/>
              </a:rPr>
              <a:t>when the node is not included or non-securely included.</a:t>
            </a:r>
          </a:p>
          <a:p>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cmdClassListNonSecureIncludedSecure</a:t>
            </a:r>
            <a:r>
              <a:rPr lang="en-US" b="1" dirty="0"/>
              <a:t> </a:t>
            </a:r>
            <a:r>
              <a:rPr lang="en-US" b="0" dirty="0"/>
              <a:t>(</a:t>
            </a:r>
            <a:r>
              <a:rPr lang="en-US" dirty="0"/>
              <a:t>NIF, after secure inclusion (support when unsecure))</a:t>
            </a:r>
            <a:endParaRPr lang="en-US" b="1" dirty="0"/>
          </a:p>
          <a:p>
            <a:r>
              <a:rPr lang="en-US" sz="1200" b="0" i="0" u="none" strike="noStrike" kern="1200" baseline="0" dirty="0">
                <a:solidFill>
                  <a:schemeClr val="tx1"/>
                </a:solidFill>
                <a:latin typeface="+mn-lt"/>
                <a:ea typeface="+mn-ea"/>
                <a:cs typeface="+mn-cs"/>
              </a:rPr>
              <a:t>represents the Command Classes that are supported non-securely even though the device has been securely included.</a:t>
            </a:r>
          </a:p>
          <a:p>
            <a:endParaRPr lang="en-US" altLang="en-US" sz="1200" b="0" i="0" u="none" strike="noStrike" kern="1200" baseline="0" dirty="0">
              <a:solidFill>
                <a:schemeClr val="tx1"/>
              </a:solidFill>
              <a:latin typeface="+mn-lt"/>
              <a:ea typeface="+mn-ea"/>
              <a:cs typeface="+mn-cs"/>
            </a:endParaRPr>
          </a:p>
          <a:p>
            <a:r>
              <a:rPr lang="en-US" b="1" dirty="0" err="1"/>
              <a:t>cmdClassListSecure</a:t>
            </a:r>
            <a:r>
              <a:rPr lang="en-US" b="1" dirty="0"/>
              <a:t> </a:t>
            </a:r>
            <a:r>
              <a:rPr lang="en-US" b="0" dirty="0"/>
              <a:t>(</a:t>
            </a:r>
            <a:r>
              <a:rPr lang="en-US" dirty="0"/>
              <a:t>Secure </a:t>
            </a:r>
            <a:r>
              <a:rPr lang="en-US" dirty="0" err="1"/>
              <a:t>Cmds</a:t>
            </a:r>
            <a:r>
              <a:rPr lang="en-US" dirty="0"/>
              <a:t> Supported Report)</a:t>
            </a:r>
            <a:endParaRPr lang="en-US" altLang="en-US" sz="1200" b="1"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when node is securely included. It contains the Command Classes that are supported securely only.</a:t>
            </a:r>
            <a:endParaRPr lang="en-US" altLang="en-US" sz="1200" dirty="0"/>
          </a:p>
        </p:txBody>
      </p:sp>
      <p:sp>
        <p:nvSpPr>
          <p:cNvPr id="4" name="Slide Number Placeholder 3"/>
          <p:cNvSpPr>
            <a:spLocks noGrp="1"/>
          </p:cNvSpPr>
          <p:nvPr>
            <p:ph type="sldNum" sz="quarter" idx="10"/>
          </p:nvPr>
        </p:nvSpPr>
        <p:spPr/>
        <p:txBody>
          <a:bodyPr/>
          <a:lstStyle/>
          <a:p>
            <a:fld id="{C75FF4B0-9BED-1F44-B7FA-2C35D3BE17CF}" type="slidenum">
              <a:rPr lang="en-US" smtClean="0"/>
              <a:pPr/>
              <a:t>16</a:t>
            </a:fld>
            <a:endParaRPr lang="en-US"/>
          </a:p>
        </p:txBody>
      </p:sp>
    </p:spTree>
    <p:extLst>
      <p:ext uri="{BB962C8B-B14F-4D97-AF65-F5344CB8AC3E}">
        <p14:creationId xmlns:p14="http://schemas.microsoft.com/office/powerpoint/2010/main" xmlns="" val="2922984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a:t>This completes the configuration needed for developing a new application using the framework.</a:t>
            </a:r>
          </a:p>
          <a:p>
            <a:endParaRPr lang="en-US" altLang="en-US" sz="1200" dirty="0"/>
          </a:p>
          <a:p>
            <a:r>
              <a:rPr lang="en-US" altLang="en-US" sz="1200" dirty="0"/>
              <a:t>We have now setup the </a:t>
            </a:r>
          </a:p>
          <a:p>
            <a:r>
              <a:rPr lang="en-US" dirty="0"/>
              <a:t>Role Type, this could be a </a:t>
            </a:r>
            <a:r>
              <a:rPr lang="en-US" altLang="en-US" dirty="0"/>
              <a:t>Sleeping devices.</a:t>
            </a:r>
            <a:endParaRPr lang="en-US" dirty="0"/>
          </a:p>
          <a:p>
            <a:r>
              <a:rPr lang="en-US" dirty="0"/>
              <a:t>Generic Type + Specific Type, this could be a Notification Sensor</a:t>
            </a:r>
          </a:p>
          <a:p>
            <a:r>
              <a:rPr lang="en-US" dirty="0"/>
              <a:t>Manufacture ID + Product ID, so other devices know which logo to display in the user interface</a:t>
            </a:r>
          </a:p>
          <a:p>
            <a:r>
              <a:rPr lang="en-US" dirty="0"/>
              <a:t>Association Group Information, including the Lifeline + other groups, so our gateway gets the notifications from our sensor</a:t>
            </a:r>
          </a:p>
          <a:p>
            <a:endParaRPr lang="en-US" dirty="0"/>
          </a:p>
          <a:p>
            <a:r>
              <a:rPr lang="en-US" dirty="0"/>
              <a:t>We know how to tune the output power.</a:t>
            </a:r>
          </a:p>
          <a:p>
            <a:endParaRPr lang="en-US" dirty="0"/>
          </a:p>
          <a:p>
            <a:r>
              <a:rPr lang="en-US" dirty="0"/>
              <a:t>And we have added support for application command classes.</a:t>
            </a:r>
          </a:p>
          <a:p>
            <a:endParaRPr lang="en-US" dirty="0"/>
          </a:p>
          <a:p>
            <a:endParaRPr lang="en-US" dirty="0"/>
          </a:p>
          <a:p>
            <a:r>
              <a:rPr lang="en-US" dirty="0"/>
              <a:t>Now we just need to implement the actual application logic. Yah!</a:t>
            </a:r>
          </a:p>
        </p:txBody>
      </p:sp>
      <p:sp>
        <p:nvSpPr>
          <p:cNvPr id="4" name="Slide Number Placeholder 3"/>
          <p:cNvSpPr>
            <a:spLocks noGrp="1"/>
          </p:cNvSpPr>
          <p:nvPr>
            <p:ph type="sldNum" sz="quarter" idx="10"/>
          </p:nvPr>
        </p:nvSpPr>
        <p:spPr/>
        <p:txBody>
          <a:bodyPr/>
          <a:lstStyle/>
          <a:p>
            <a:fld id="{C75FF4B0-9BED-1F44-B7FA-2C35D3BE17CF}" type="slidenum">
              <a:rPr lang="en-US" smtClean="0"/>
              <a:pPr/>
              <a:t>17</a:t>
            </a:fld>
            <a:endParaRPr lang="en-US"/>
          </a:p>
        </p:txBody>
      </p:sp>
    </p:spTree>
    <p:extLst>
      <p:ext uri="{BB962C8B-B14F-4D97-AF65-F5344CB8AC3E}">
        <p14:creationId xmlns:p14="http://schemas.microsoft.com/office/powerpoint/2010/main" xmlns="" val="20930449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In order to implement our application logic, let’s dig into the flow of the framework.</a:t>
            </a:r>
          </a:p>
          <a:p>
            <a:endParaRPr lang="da-DK" dirty="0"/>
          </a:p>
        </p:txBody>
      </p:sp>
      <p:sp>
        <p:nvSpPr>
          <p:cNvPr id="4" name="Slide Number Placeholder 3"/>
          <p:cNvSpPr>
            <a:spLocks noGrp="1"/>
          </p:cNvSpPr>
          <p:nvPr>
            <p:ph type="sldNum" sz="quarter" idx="5"/>
          </p:nvPr>
        </p:nvSpPr>
        <p:spPr/>
        <p:txBody>
          <a:bodyPr/>
          <a:lstStyle/>
          <a:p>
            <a:fld id="{C75FF4B0-9BED-1F44-B7FA-2C35D3BE17CF}" type="slidenum">
              <a:rPr lang="en-US" smtClean="0"/>
              <a:pPr/>
              <a:t>18</a:t>
            </a:fld>
            <a:endParaRPr lang="en-US"/>
          </a:p>
        </p:txBody>
      </p:sp>
    </p:spTree>
    <p:extLst>
      <p:ext uri="{BB962C8B-B14F-4D97-AF65-F5344CB8AC3E}">
        <p14:creationId xmlns:p14="http://schemas.microsoft.com/office/powerpoint/2010/main" xmlns="" val="4133916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is the flow you will encounter the functions in in the main source file:</a:t>
            </a:r>
          </a:p>
          <a:p>
            <a:endParaRPr lang="en-US" b="1" dirty="0"/>
          </a:p>
          <a:p>
            <a:r>
              <a:rPr lang="en-US" b="1" dirty="0" err="1"/>
              <a:t>ApplicationInit</a:t>
            </a:r>
            <a:r>
              <a:rPr lang="en-US" dirty="0"/>
              <a:t> is </a:t>
            </a:r>
            <a:r>
              <a:rPr lang="en-US" dirty="0" smtClean="0"/>
              <a:t>used by</a:t>
            </a:r>
            <a:r>
              <a:rPr lang="en-US" baseline="0" dirty="0" smtClean="0"/>
              <a:t> </a:t>
            </a:r>
            <a:r>
              <a:rPr lang="en-US" baseline="0" smtClean="0"/>
              <a:t>the framework</a:t>
            </a:r>
            <a:r>
              <a:rPr lang="en-US" smtClean="0"/>
              <a:t> </a:t>
            </a:r>
            <a:r>
              <a:rPr lang="en-US" dirty="0"/>
              <a:t>to initialize the application.</a:t>
            </a:r>
          </a:p>
          <a:p>
            <a:endParaRPr lang="en-US" dirty="0"/>
          </a:p>
          <a:p>
            <a:r>
              <a:rPr lang="en-US" b="1" dirty="0" err="1"/>
              <a:t>ApplicationTask</a:t>
            </a:r>
            <a:endParaRPr lang="en-US" b="1" dirty="0"/>
          </a:p>
          <a:p>
            <a:r>
              <a:rPr lang="en-US" dirty="0"/>
              <a:t>Setup events and this is where you configure your IO. </a:t>
            </a:r>
          </a:p>
          <a:p>
            <a:endParaRPr lang="en-US" dirty="0"/>
          </a:p>
          <a:p>
            <a:r>
              <a:rPr lang="en-US" sz="1200" b="1" kern="1200" dirty="0" err="1">
                <a:solidFill>
                  <a:schemeClr val="tx1"/>
                </a:solidFill>
                <a:latin typeface="+mn-lt"/>
                <a:ea typeface="+mn-ea"/>
                <a:cs typeface="+mn-cs"/>
              </a:rPr>
              <a:t>Transport_ApplicationCommandHandlerEx</a:t>
            </a:r>
            <a:endParaRPr lang="en-US" dirty="0"/>
          </a:p>
          <a:p>
            <a:r>
              <a:rPr lang="en-US" dirty="0"/>
              <a:t>This is where you will received the incoming RF frames</a:t>
            </a:r>
          </a:p>
          <a:p>
            <a:endParaRPr lang="en-US" dirty="0"/>
          </a:p>
          <a:p>
            <a:r>
              <a:rPr lang="en-US" sz="1200" b="1" kern="1200" dirty="0" err="1">
                <a:solidFill>
                  <a:schemeClr val="tx1"/>
                </a:solidFill>
                <a:latin typeface="+mn-lt"/>
                <a:ea typeface="+mn-ea"/>
                <a:cs typeface="+mn-cs"/>
              </a:rPr>
              <a:t>AppStateManager</a:t>
            </a:r>
            <a:endParaRPr lang="en-US" sz="1200" b="1" kern="1200" dirty="0">
              <a:solidFill>
                <a:schemeClr val="tx1"/>
              </a:solidFill>
              <a:latin typeface="+mn-lt"/>
              <a:ea typeface="+mn-ea"/>
              <a:cs typeface="+mn-cs"/>
            </a:endParaRPr>
          </a:p>
          <a:p>
            <a:r>
              <a:rPr lang="en-US" sz="1200" kern="1200" dirty="0">
                <a:solidFill>
                  <a:schemeClr val="tx1"/>
                </a:solidFill>
                <a:latin typeface="+mn-lt"/>
                <a:ea typeface="+mn-ea"/>
                <a:cs typeface="+mn-cs"/>
              </a:rPr>
              <a:t>The core state machine of this sample application, and typically where you need to add your own functionality</a:t>
            </a:r>
          </a:p>
          <a:p>
            <a:endParaRPr lang="en-US"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CommandClass</a:t>
            </a:r>
            <a:r>
              <a:rPr lang="en-US" b="1" dirty="0"/>
              <a:t> functions, e.g. </a:t>
            </a:r>
            <a:r>
              <a:rPr lang="en-US" b="1" dirty="0" err="1"/>
              <a:t>CC_Basic_Set_handler</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where you will implement the application logic for the various command classes.</a:t>
            </a:r>
          </a:p>
          <a:p>
            <a:endParaRPr lang="en-US" dirty="0"/>
          </a:p>
          <a:p>
            <a:endParaRPr lang="en-US" dirty="0"/>
          </a:p>
          <a:p>
            <a:endParaRPr lang="en-US" dirty="0"/>
          </a:p>
          <a:p>
            <a:r>
              <a:rPr lang="en-US" dirty="0"/>
              <a:t>[BONUS]</a:t>
            </a:r>
          </a:p>
          <a:p>
            <a:r>
              <a:rPr lang="en-US" b="1" dirty="0" err="1"/>
              <a:t>ApplicationTask</a:t>
            </a:r>
            <a:r>
              <a:rPr lang="en-US" b="1" dirty="0"/>
              <a:t> </a:t>
            </a:r>
            <a:r>
              <a:rPr lang="en-US" b="0" dirty="0"/>
              <a:t>is a RTOS task. </a:t>
            </a:r>
            <a:r>
              <a:rPr lang="en-US" dirty="0"/>
              <a:t>RTOS task wait &amp; process of events.</a:t>
            </a:r>
          </a:p>
        </p:txBody>
      </p:sp>
      <p:sp>
        <p:nvSpPr>
          <p:cNvPr id="4" name="Slide Number Placeholder 3"/>
          <p:cNvSpPr>
            <a:spLocks noGrp="1"/>
          </p:cNvSpPr>
          <p:nvPr>
            <p:ph type="sldNum" sz="quarter" idx="10"/>
          </p:nvPr>
        </p:nvSpPr>
        <p:spPr/>
        <p:txBody>
          <a:bodyPr/>
          <a:lstStyle/>
          <a:p>
            <a:fld id="{C75FF4B0-9BED-1F44-B7FA-2C35D3BE17CF}" type="slidenum">
              <a:rPr lang="en-US" smtClean="0"/>
              <a:pPr/>
              <a:t>19</a:t>
            </a:fld>
            <a:endParaRPr lang="en-US"/>
          </a:p>
        </p:txBody>
      </p:sp>
    </p:spTree>
    <p:extLst>
      <p:ext uri="{BB962C8B-B14F-4D97-AF65-F5344CB8AC3E}">
        <p14:creationId xmlns:p14="http://schemas.microsoft.com/office/powerpoint/2010/main" xmlns="" val="524343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Z-Wave Development Kit contains mainly 2 parts: The Embedded SDK and the Controller SDK.</a:t>
            </a:r>
          </a:p>
          <a:p>
            <a:endParaRPr lang="en-US" dirty="0"/>
          </a:p>
          <a:p>
            <a:r>
              <a:rPr lang="en-US" dirty="0"/>
              <a:t>The Controller SDK enables you to develop gateways connecting the end-devices to the cloud. We will cover the Controller SDK in the next lesson.</a:t>
            </a:r>
          </a:p>
          <a:p>
            <a:endParaRPr lang="en-US" dirty="0"/>
          </a:p>
          <a:p>
            <a:r>
              <a:rPr lang="en-US" dirty="0"/>
              <a:t>The Embedded SDK is in</a:t>
            </a:r>
            <a:r>
              <a:rPr lang="en-US" sz="1200" b="0" i="0" kern="1200" dirty="0">
                <a:solidFill>
                  <a:schemeClr val="tx1"/>
                </a:solidFill>
                <a:effectLst/>
                <a:latin typeface="+mn-lt"/>
                <a:ea typeface="+mn-ea"/>
                <a:cs typeface="+mn-cs"/>
              </a:rPr>
              <a:t>tended to help developers creating Z-Wave compliant products.</a:t>
            </a:r>
          </a:p>
          <a:p>
            <a:r>
              <a:rPr lang="en-US" sz="1200" b="0" i="0" u="none" strike="noStrike" kern="1200" baseline="0" dirty="0">
                <a:solidFill>
                  <a:schemeClr val="tx1"/>
                </a:solidFill>
                <a:latin typeface="+mn-lt"/>
                <a:ea typeface="+mn-ea"/>
                <a:cs typeface="+mn-cs"/>
              </a:rPr>
              <a:t>The Embedded Kit is designed especially for embedded Z-Wave software and hardware development. The kit includes sample embedded applications for quick prototyping, the Z-Wave protocol is already implemented, and the developer kit includes Z-Wave hardware modules for building prototypes.</a:t>
            </a:r>
          </a:p>
          <a:p>
            <a:r>
              <a:rPr lang="en-US" sz="1200" b="0" i="0" u="none" strike="noStrike" kern="1200" baseline="0" dirty="0">
                <a:solidFill>
                  <a:schemeClr val="tx1"/>
                </a:solidFill>
                <a:latin typeface="+mn-lt"/>
                <a:ea typeface="+mn-ea"/>
                <a:cs typeface="+mn-cs"/>
              </a:rPr>
              <a:t>In addition, it contains the </a:t>
            </a:r>
            <a:r>
              <a:rPr lang="en-US" sz="1200" b="0" i="0" u="none" strike="noStrike" kern="1200" baseline="0" dirty="0" err="1">
                <a:solidFill>
                  <a:schemeClr val="tx1"/>
                </a:solidFill>
                <a:latin typeface="+mn-lt"/>
                <a:ea typeface="+mn-ea"/>
                <a:cs typeface="+mn-cs"/>
              </a:rPr>
              <a:t>Zniffer</a:t>
            </a:r>
            <a:r>
              <a:rPr lang="en-US" sz="1200" b="0" i="0" u="none" strike="noStrike" kern="1200" baseline="0" dirty="0">
                <a:solidFill>
                  <a:schemeClr val="tx1"/>
                </a:solidFill>
                <a:latin typeface="+mn-lt"/>
                <a:ea typeface="+mn-ea"/>
                <a:cs typeface="+mn-cs"/>
              </a:rPr>
              <a:t> tool for analyzing the RF traffic, which we already saw in the Security lesson.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75FF4B0-9BED-1F44-B7FA-2C35D3BE17CF}" type="slidenum">
              <a:rPr lang="en-US" smtClean="0"/>
              <a:pPr/>
              <a:t>2</a:t>
            </a:fld>
            <a:endParaRPr lang="en-US"/>
          </a:p>
        </p:txBody>
      </p:sp>
    </p:spTree>
    <p:extLst>
      <p:ext uri="{BB962C8B-B14F-4D97-AF65-F5344CB8AC3E}">
        <p14:creationId xmlns:p14="http://schemas.microsoft.com/office/powerpoint/2010/main" xmlns="" val="24695455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Depending on the functionality, and mainly depending on the role type, these are the most common states in the </a:t>
            </a:r>
            <a:r>
              <a:rPr lang="en-US" dirty="0" err="1"/>
              <a:t>AppStateManager</a:t>
            </a:r>
            <a:r>
              <a:rPr lang="en-US" dirty="0"/>
              <a:t>.</a:t>
            </a:r>
          </a:p>
          <a:p>
            <a:endParaRPr lang="en-US" dirty="0"/>
          </a:p>
          <a:p>
            <a:r>
              <a:rPr lang="en-US" dirty="0"/>
              <a:t>Most of the states are used by the framework, for example the Startup and </a:t>
            </a:r>
            <a:r>
              <a:rPr lang="en-US" dirty="0" err="1"/>
              <a:t>Learn_Mode</a:t>
            </a:r>
            <a:r>
              <a:rPr lang="en-US" dirty="0"/>
              <a:t> state.</a:t>
            </a:r>
          </a:p>
          <a:p>
            <a:endParaRPr lang="en-US" dirty="0"/>
          </a:p>
          <a:p>
            <a:r>
              <a:rPr lang="en-US" dirty="0"/>
              <a:t>The states you most likely need to know are Idle and </a:t>
            </a:r>
            <a:r>
              <a:rPr lang="en-US" dirty="0" err="1"/>
              <a:t>Transmit_Data</a:t>
            </a:r>
            <a:r>
              <a:rPr lang="en-US" dirty="0"/>
              <a:t>.</a:t>
            </a:r>
          </a:p>
          <a:p>
            <a:endParaRPr lang="en-US" dirty="0"/>
          </a:p>
          <a:p>
            <a:r>
              <a:rPr lang="en-US" dirty="0"/>
              <a:t>The “Idle state” is our looping state, meaning this is the state we will be in, while waiting for incoming events.</a:t>
            </a:r>
          </a:p>
          <a:p>
            <a:r>
              <a:rPr lang="en-US" dirty="0"/>
              <a:t>When a event is received, we typically switch to another state.</a:t>
            </a:r>
          </a:p>
          <a:p>
            <a:endParaRPr lang="en-US" dirty="0"/>
          </a:p>
          <a:p>
            <a:r>
              <a:rPr lang="en-US" dirty="0"/>
              <a:t>That could be the “Transmit Data” state, where we usually send out data, for example a notification.</a:t>
            </a:r>
          </a:p>
          <a:p>
            <a:endParaRPr lang="en-US" dirty="0"/>
          </a:p>
        </p:txBody>
      </p:sp>
      <p:sp>
        <p:nvSpPr>
          <p:cNvPr id="4" name="Slide Number Placeholder 3"/>
          <p:cNvSpPr>
            <a:spLocks noGrp="1"/>
          </p:cNvSpPr>
          <p:nvPr>
            <p:ph type="sldNum" sz="quarter" idx="10"/>
          </p:nvPr>
        </p:nvSpPr>
        <p:spPr/>
        <p:txBody>
          <a:bodyPr/>
          <a:lstStyle/>
          <a:p>
            <a:fld id="{C75FF4B0-9BED-1F44-B7FA-2C35D3BE17CF}" type="slidenum">
              <a:rPr lang="en-US" smtClean="0"/>
              <a:pPr/>
              <a:t>20</a:t>
            </a:fld>
            <a:endParaRPr lang="en-US"/>
          </a:p>
        </p:txBody>
      </p:sp>
    </p:spTree>
    <p:extLst>
      <p:ext uri="{BB962C8B-B14F-4D97-AF65-F5344CB8AC3E}">
        <p14:creationId xmlns:p14="http://schemas.microsoft.com/office/powerpoint/2010/main" xmlns="" val="9721104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state then has the option of executing multiple events.</a:t>
            </a:r>
          </a:p>
          <a:p>
            <a:endParaRPr lang="en-US" dirty="0"/>
          </a:p>
          <a:p>
            <a:r>
              <a:rPr lang="en-US" dirty="0"/>
              <a:t>In this example we have instructed our state machine to go to state </a:t>
            </a:r>
            <a:r>
              <a:rPr lang="en-US" dirty="0" err="1"/>
              <a:t>State</a:t>
            </a:r>
            <a:r>
              <a:rPr lang="en-US" dirty="0"/>
              <a:t> App Learn Mode,</a:t>
            </a:r>
          </a:p>
          <a:p>
            <a:r>
              <a:rPr lang="en-US" dirty="0"/>
              <a:t>Which is a state that is already implemented by the general framework.</a:t>
            </a:r>
          </a:p>
          <a:p>
            <a:endParaRPr lang="en-US" dirty="0"/>
          </a:p>
          <a:p>
            <a:r>
              <a:rPr lang="en-US" dirty="0"/>
              <a:t>While we are in this state we can execute several events depending on what we receive, e.g.</a:t>
            </a:r>
          </a:p>
          <a:p>
            <a:r>
              <a:rPr lang="en-US" dirty="0"/>
              <a:t>events from button presses or events that can be thrown </a:t>
            </a:r>
            <a:r>
              <a:rPr lang="en-US"/>
              <a:t>from other parts of the code.</a:t>
            </a:r>
            <a:endParaRPr lang="en-US" dirty="0"/>
          </a:p>
        </p:txBody>
      </p:sp>
      <p:sp>
        <p:nvSpPr>
          <p:cNvPr id="4" name="Slide Number Placeholder 3"/>
          <p:cNvSpPr>
            <a:spLocks noGrp="1"/>
          </p:cNvSpPr>
          <p:nvPr>
            <p:ph type="sldNum" sz="quarter" idx="10"/>
          </p:nvPr>
        </p:nvSpPr>
        <p:spPr/>
        <p:txBody>
          <a:bodyPr/>
          <a:lstStyle/>
          <a:p>
            <a:fld id="{C75FF4B0-9BED-1F44-B7FA-2C35D3BE17CF}" type="slidenum">
              <a:rPr lang="en-US" smtClean="0"/>
              <a:pPr/>
              <a:t>21</a:t>
            </a:fld>
            <a:endParaRPr lang="en-US"/>
          </a:p>
        </p:txBody>
      </p:sp>
    </p:spTree>
    <p:extLst>
      <p:ext uri="{BB962C8B-B14F-4D97-AF65-F5344CB8AC3E}">
        <p14:creationId xmlns:p14="http://schemas.microsoft.com/office/powerpoint/2010/main" xmlns="" val="15976950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same goes for this example from State App Idle.</a:t>
            </a:r>
          </a:p>
          <a:p>
            <a:endParaRPr lang="en-US" dirty="0"/>
          </a:p>
          <a:p>
            <a:r>
              <a:rPr lang="en-US" dirty="0"/>
              <a:t>If we received an external interrupt from the </a:t>
            </a:r>
            <a:r>
              <a:rPr lang="en-US" dirty="0" err="1"/>
              <a:t>Pir_Event_Btn</a:t>
            </a:r>
            <a:r>
              <a:rPr lang="en-US" dirty="0"/>
              <a:t> we execute the code for that event.</a:t>
            </a:r>
          </a:p>
        </p:txBody>
      </p:sp>
      <p:sp>
        <p:nvSpPr>
          <p:cNvPr id="4" name="Slide Number Placeholder 3"/>
          <p:cNvSpPr>
            <a:spLocks noGrp="1"/>
          </p:cNvSpPr>
          <p:nvPr>
            <p:ph type="sldNum" sz="quarter" idx="10"/>
          </p:nvPr>
        </p:nvSpPr>
        <p:spPr/>
        <p:txBody>
          <a:bodyPr/>
          <a:lstStyle/>
          <a:p>
            <a:fld id="{C75FF4B0-9BED-1F44-B7FA-2C35D3BE17CF}" type="slidenum">
              <a:rPr lang="en-US" smtClean="0"/>
              <a:pPr/>
              <a:t>22</a:t>
            </a:fld>
            <a:endParaRPr lang="en-US"/>
          </a:p>
        </p:txBody>
      </p:sp>
    </p:spTree>
    <p:extLst>
      <p:ext uri="{BB962C8B-B14F-4D97-AF65-F5344CB8AC3E}">
        <p14:creationId xmlns:p14="http://schemas.microsoft.com/office/powerpoint/2010/main" xmlns="" val="25527457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when an event is received in the Idle state, we want the state machine to go to another state.</a:t>
            </a:r>
          </a:p>
          <a:p>
            <a:endParaRPr lang="en-US" dirty="0"/>
          </a:p>
          <a:p>
            <a:r>
              <a:rPr lang="en-US" dirty="0"/>
              <a:t>So in the example from before, where we received an external interrupt from the </a:t>
            </a:r>
            <a:r>
              <a:rPr lang="en-US" dirty="0" err="1"/>
              <a:t>Pir_Event_Btn</a:t>
            </a:r>
            <a:r>
              <a:rPr lang="en-US" dirty="0"/>
              <a:t>,</a:t>
            </a:r>
          </a:p>
          <a:p>
            <a:endParaRPr lang="en-US" dirty="0"/>
          </a:p>
          <a:p>
            <a:r>
              <a:rPr lang="en-US" dirty="0"/>
              <a:t>we then instructs the state machine to go to state “Transmit Data” and add 3 job-events to the queue.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state machine will go to the state “Transmit Data” and process the events in the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the queue is empty, it will return to the Idle state, waiting for new interrupts.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r>
              <a:rPr lang="en-US" dirty="0"/>
              <a:t>Now, we could then find the Transmit Data State in the code and explore what these events do, but I will</a:t>
            </a:r>
          </a:p>
          <a:p>
            <a:r>
              <a:rPr lang="en-US" dirty="0"/>
              <a:t>leave that as an exercise for you to explore further on your own.</a:t>
            </a:r>
          </a:p>
        </p:txBody>
      </p:sp>
      <p:sp>
        <p:nvSpPr>
          <p:cNvPr id="4" name="Slide Number Placeholder 3"/>
          <p:cNvSpPr>
            <a:spLocks noGrp="1"/>
          </p:cNvSpPr>
          <p:nvPr>
            <p:ph type="sldNum" sz="quarter" idx="10"/>
          </p:nvPr>
        </p:nvSpPr>
        <p:spPr/>
        <p:txBody>
          <a:bodyPr/>
          <a:lstStyle/>
          <a:p>
            <a:fld id="{C75FF4B0-9BED-1F44-B7FA-2C35D3BE17CF}" type="slidenum">
              <a:rPr lang="en-US" smtClean="0"/>
              <a:pPr/>
              <a:t>23</a:t>
            </a:fld>
            <a:endParaRPr lang="en-US"/>
          </a:p>
        </p:txBody>
      </p:sp>
    </p:spTree>
    <p:extLst>
      <p:ext uri="{BB962C8B-B14F-4D97-AF65-F5344CB8AC3E}">
        <p14:creationId xmlns:p14="http://schemas.microsoft.com/office/powerpoint/2010/main" xmlns="" val="22018223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C75FF4B0-9BED-1F44-B7FA-2C35D3BE17CF}" type="slidenum">
              <a:rPr lang="en-US" smtClean="0"/>
              <a:pPr/>
              <a:t>24</a:t>
            </a:fld>
            <a:endParaRPr lang="en-US"/>
          </a:p>
        </p:txBody>
      </p:sp>
    </p:spTree>
    <p:extLst>
      <p:ext uri="{BB962C8B-B14F-4D97-AF65-F5344CB8AC3E}">
        <p14:creationId xmlns:p14="http://schemas.microsoft.com/office/powerpoint/2010/main" xmlns="" val="26973653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Z-Wave chip provides several low energy modes (EM). Each energy mode manages whether the CPU and the various peripherals are available.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These modes are identical to other </a:t>
            </a:r>
            <a:r>
              <a:rPr lang="en-US" sz="1200" b="0" i="0" u="none" strike="noStrike" kern="1200" baseline="0" dirty="0" err="1">
                <a:solidFill>
                  <a:schemeClr val="tx1"/>
                </a:solidFill>
                <a:latin typeface="+mn-lt"/>
                <a:ea typeface="+mn-ea"/>
                <a:cs typeface="+mn-cs"/>
              </a:rPr>
              <a:t>Silabs</a:t>
            </a:r>
            <a:r>
              <a:rPr lang="en-US" sz="1200" b="0" i="0" u="none" strike="noStrike" kern="1200" baseline="0" dirty="0">
                <a:solidFill>
                  <a:schemeClr val="tx1"/>
                </a:solidFill>
                <a:latin typeface="+mn-lt"/>
                <a:ea typeface="+mn-ea"/>
                <a:cs typeface="+mn-cs"/>
              </a:rPr>
              <a:t> Gecko chips, where</a:t>
            </a:r>
          </a:p>
          <a:p>
            <a:r>
              <a:rPr lang="en-US" sz="1200" b="0" i="0" u="none" strike="noStrike" kern="1200" baseline="0" dirty="0">
                <a:solidFill>
                  <a:schemeClr val="tx1"/>
                </a:solidFill>
                <a:latin typeface="+mn-lt"/>
                <a:ea typeface="+mn-ea"/>
                <a:cs typeface="+mn-cs"/>
              </a:rPr>
              <a:t>EM0 Active mode provides the highest number of features, enabling the CPU, Radio, and peripherals with the highest clock frequency.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and down to</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EM4 Shutoff Mode which provides the lowest power state, only allowing the chip to return to EM0 Active on a specific wake-up condition.</a:t>
            </a:r>
            <a:endParaRPr lang="en-US" dirty="0"/>
          </a:p>
        </p:txBody>
      </p:sp>
      <p:sp>
        <p:nvSpPr>
          <p:cNvPr id="4" name="Slide Number Placeholder 3"/>
          <p:cNvSpPr>
            <a:spLocks noGrp="1"/>
          </p:cNvSpPr>
          <p:nvPr>
            <p:ph type="sldNum" sz="quarter" idx="10"/>
          </p:nvPr>
        </p:nvSpPr>
        <p:spPr/>
        <p:txBody>
          <a:bodyPr/>
          <a:lstStyle/>
          <a:p>
            <a:fld id="{C75FF4B0-9BED-1F44-B7FA-2C35D3BE17CF}" type="slidenum">
              <a:rPr lang="en-US" smtClean="0"/>
              <a:pPr/>
              <a:t>25</a:t>
            </a:fld>
            <a:endParaRPr lang="en-US"/>
          </a:p>
        </p:txBody>
      </p:sp>
    </p:spTree>
    <p:extLst>
      <p:ext uri="{BB962C8B-B14F-4D97-AF65-F5344CB8AC3E}">
        <p14:creationId xmlns:p14="http://schemas.microsoft.com/office/powerpoint/2010/main" xmlns="" val="34534606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Z-Wave Power Manager is owned by the Z-Wave protocol thread and controls what energy mode the</a:t>
            </a:r>
          </a:p>
          <a:p>
            <a:r>
              <a:rPr lang="en-US" sz="1200" b="0" i="0" u="none" strike="noStrike" kern="1200" baseline="0" dirty="0">
                <a:solidFill>
                  <a:schemeClr val="tx1"/>
                </a:solidFill>
                <a:latin typeface="+mn-lt"/>
                <a:ea typeface="+mn-ea"/>
                <a:cs typeface="+mn-cs"/>
              </a:rPr>
              <a:t>RTOS should go to when idle.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protocol will always try to go to sleep mode, if not instructed otherwise.</a:t>
            </a:r>
          </a:p>
          <a:p>
            <a:r>
              <a:rPr lang="en-US" sz="1200" b="0" i="0" u="none" strike="noStrike" kern="1200" baseline="0" dirty="0">
                <a:solidFill>
                  <a:schemeClr val="tx1"/>
                </a:solidFill>
                <a:latin typeface="+mn-lt"/>
                <a:ea typeface="+mn-ea"/>
                <a:cs typeface="+mn-cs"/>
              </a:rPr>
              <a:t>This means you do not have to put the Z-Wave module to sleep – you need to make sure it is awake for your functionality to be executed.</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It uses the concept of </a:t>
            </a:r>
            <a:r>
              <a:rPr lang="en-US" sz="1200" b="0" i="1" u="none" strike="noStrike" kern="1200" baseline="0" dirty="0">
                <a:solidFill>
                  <a:schemeClr val="tx1"/>
                </a:solidFill>
                <a:latin typeface="+mn-lt"/>
                <a:ea typeface="+mn-ea"/>
                <a:cs typeface="+mn-cs"/>
              </a:rPr>
              <a:t>Power Locks </a:t>
            </a:r>
            <a:r>
              <a:rPr lang="en-US" sz="1200" b="0" i="0" u="none" strike="noStrike" kern="1200" baseline="0" dirty="0">
                <a:solidFill>
                  <a:schemeClr val="tx1"/>
                </a:solidFill>
                <a:latin typeface="+mn-lt"/>
                <a:ea typeface="+mn-ea"/>
                <a:cs typeface="+mn-cs"/>
              </a:rPr>
              <a:t>where regions of code can lock the</a:t>
            </a:r>
          </a:p>
          <a:p>
            <a:r>
              <a:rPr lang="en-US" sz="1200" b="0" i="0" u="none" strike="noStrike" kern="1200" baseline="0" dirty="0">
                <a:solidFill>
                  <a:schemeClr val="tx1"/>
                </a:solidFill>
                <a:latin typeface="+mn-lt"/>
                <a:ea typeface="+mn-ea"/>
                <a:cs typeface="+mn-cs"/>
              </a:rPr>
              <a:t>chip from entering a specific energy mode.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An example is shown here, where we use </a:t>
            </a:r>
            <a:r>
              <a:rPr lang="en-US" sz="1200" b="0" i="0" u="none" strike="noStrike" kern="1200" baseline="0" dirty="0" err="1">
                <a:solidFill>
                  <a:schemeClr val="tx1"/>
                </a:solidFill>
                <a:latin typeface="+mn-lt"/>
                <a:ea typeface="+mn-ea"/>
                <a:cs typeface="+mn-cs"/>
              </a:rPr>
              <a:t>ZAF_PM_StayAwake</a:t>
            </a:r>
            <a:r>
              <a:rPr lang="en-US" sz="1200" b="0" i="0" u="none" strike="noStrike" kern="1200" baseline="0" dirty="0">
                <a:solidFill>
                  <a:schemeClr val="tx1"/>
                </a:solidFill>
                <a:latin typeface="+mn-lt"/>
                <a:ea typeface="+mn-ea"/>
                <a:cs typeface="+mn-cs"/>
              </a:rPr>
              <a:t> and </a:t>
            </a:r>
            <a:r>
              <a:rPr lang="en-US" sz="1200" b="0" i="0" u="none" strike="noStrike" kern="1200" baseline="0" dirty="0" err="1">
                <a:solidFill>
                  <a:schemeClr val="tx1"/>
                </a:solidFill>
                <a:latin typeface="+mn-lt"/>
                <a:ea typeface="+mn-ea"/>
                <a:cs typeface="+mn-cs"/>
              </a:rPr>
              <a:t>ZAF_PM_Cancel</a:t>
            </a:r>
            <a:r>
              <a:rPr lang="en-US" sz="1200" b="0" i="0" u="none" strike="noStrike" kern="1200" baseline="0" dirty="0">
                <a:solidFill>
                  <a:schemeClr val="tx1"/>
                </a:solidFill>
                <a:latin typeface="+mn-lt"/>
                <a:ea typeface="+mn-ea"/>
                <a:cs typeface="+mn-cs"/>
              </a:rPr>
              <a:t> around the code we need to be executed.</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Power Manager keeps track of all the power locks and</a:t>
            </a:r>
          </a:p>
          <a:p>
            <a:r>
              <a:rPr lang="en-US" sz="1200" b="0" i="0" u="none" strike="noStrike" kern="1200" baseline="0" dirty="0">
                <a:solidFill>
                  <a:schemeClr val="tx1"/>
                </a:solidFill>
                <a:latin typeface="+mn-lt"/>
                <a:ea typeface="+mn-ea"/>
                <a:cs typeface="+mn-cs"/>
              </a:rPr>
              <a:t>ensures that the chip does not at any time enter a power mode lower than what is currently requested.</a:t>
            </a:r>
            <a:endParaRPr lang="en-US" dirty="0"/>
          </a:p>
        </p:txBody>
      </p:sp>
      <p:sp>
        <p:nvSpPr>
          <p:cNvPr id="4" name="Slide Number Placeholder 3"/>
          <p:cNvSpPr>
            <a:spLocks noGrp="1"/>
          </p:cNvSpPr>
          <p:nvPr>
            <p:ph type="sldNum" sz="quarter" idx="10"/>
          </p:nvPr>
        </p:nvSpPr>
        <p:spPr/>
        <p:txBody>
          <a:bodyPr/>
          <a:lstStyle/>
          <a:p>
            <a:fld id="{C75FF4B0-9BED-1F44-B7FA-2C35D3BE17CF}" type="slidenum">
              <a:rPr lang="en-US" smtClean="0"/>
              <a:pPr/>
              <a:t>26</a:t>
            </a:fld>
            <a:endParaRPr lang="en-US"/>
          </a:p>
        </p:txBody>
      </p:sp>
    </p:spTree>
    <p:extLst>
      <p:ext uri="{BB962C8B-B14F-4D97-AF65-F5344CB8AC3E}">
        <p14:creationId xmlns:p14="http://schemas.microsoft.com/office/powerpoint/2010/main" xmlns="" val="28645836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Let’s have a look at the Z-Wave Development Kit.</a:t>
            </a:r>
          </a:p>
        </p:txBody>
      </p:sp>
      <p:sp>
        <p:nvSpPr>
          <p:cNvPr id="4" name="Slide Number Placeholder 3"/>
          <p:cNvSpPr>
            <a:spLocks noGrp="1"/>
          </p:cNvSpPr>
          <p:nvPr>
            <p:ph type="sldNum" sz="quarter" idx="5"/>
          </p:nvPr>
        </p:nvSpPr>
        <p:spPr/>
        <p:txBody>
          <a:bodyPr/>
          <a:lstStyle/>
          <a:p>
            <a:fld id="{C75FF4B0-9BED-1F44-B7FA-2C35D3BE17CF}" type="slidenum">
              <a:rPr lang="en-US" smtClean="0"/>
              <a:pPr/>
              <a:t>27</a:t>
            </a:fld>
            <a:endParaRPr lang="en-US"/>
          </a:p>
        </p:txBody>
      </p:sp>
    </p:spTree>
    <p:extLst>
      <p:ext uri="{BB962C8B-B14F-4D97-AF65-F5344CB8AC3E}">
        <p14:creationId xmlns:p14="http://schemas.microsoft.com/office/powerpoint/2010/main" xmlns="" val="32879099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kit contains 2 WSTK Main Development Boards.</a:t>
            </a:r>
          </a:p>
          <a:p>
            <a:r>
              <a:rPr lang="en-US" dirty="0"/>
              <a:t>These are generic </a:t>
            </a:r>
            <a:r>
              <a:rPr lang="en-US" dirty="0" err="1"/>
              <a:t>Silabs</a:t>
            </a:r>
            <a:r>
              <a:rPr lang="en-US" dirty="0"/>
              <a:t> boards used for many different modules.</a:t>
            </a:r>
          </a:p>
          <a:p>
            <a:r>
              <a:rPr lang="en-US" dirty="0"/>
              <a:t>It contains a display, a temperature sensor, a </a:t>
            </a:r>
            <a:r>
              <a:rPr lang="en-US" dirty="0" err="1"/>
              <a:t>Segger</a:t>
            </a:r>
            <a:r>
              <a:rPr lang="en-US" dirty="0"/>
              <a:t> debugger and easy access to peripherals.</a:t>
            </a:r>
          </a:p>
          <a:p>
            <a:endParaRPr lang="en-US" dirty="0"/>
          </a:p>
          <a:p>
            <a:r>
              <a:rPr lang="en-US" dirty="0"/>
              <a:t>We then have 2 Expansion boards, with several buttons and LEDs that we use in the sample applications that ships with the Z-Wave SDK.</a:t>
            </a:r>
          </a:p>
          <a:p>
            <a:endParaRPr lang="en-US" dirty="0"/>
          </a:p>
          <a:p>
            <a:r>
              <a:rPr lang="en-US" dirty="0"/>
              <a:t>We have 2 radio boards with the Z-Wave </a:t>
            </a:r>
            <a:r>
              <a:rPr lang="en-US" dirty="0" err="1"/>
              <a:t>SiP</a:t>
            </a:r>
            <a:r>
              <a:rPr lang="en-US" dirty="0"/>
              <a:t> module, which can be used for both slave and controller development.</a:t>
            </a:r>
          </a:p>
          <a:p>
            <a:endParaRPr lang="en-US" dirty="0"/>
          </a:p>
          <a:p>
            <a:r>
              <a:rPr lang="en-US" dirty="0"/>
              <a:t>And finally we have a </a:t>
            </a:r>
            <a:r>
              <a:rPr lang="en-US" dirty="0" err="1"/>
              <a:t>Zniffer</a:t>
            </a:r>
            <a:r>
              <a:rPr lang="en-US" dirty="0"/>
              <a:t> to capture Z-Wave RF packages</a:t>
            </a:r>
          </a:p>
          <a:p>
            <a:r>
              <a:rPr lang="en-US" dirty="0"/>
              <a:t>And a Z-Wave Controller used to build a Z-Wave network.</a:t>
            </a:r>
          </a:p>
        </p:txBody>
      </p:sp>
      <p:sp>
        <p:nvSpPr>
          <p:cNvPr id="4" name="Slide Number Placeholder 3"/>
          <p:cNvSpPr>
            <a:spLocks noGrp="1"/>
          </p:cNvSpPr>
          <p:nvPr>
            <p:ph type="sldNum" sz="quarter" idx="10"/>
          </p:nvPr>
        </p:nvSpPr>
        <p:spPr/>
        <p:txBody>
          <a:bodyPr/>
          <a:lstStyle/>
          <a:p>
            <a:fld id="{C75FF4B0-9BED-1F44-B7FA-2C35D3BE17CF}" type="slidenum">
              <a:rPr lang="en-US" smtClean="0"/>
              <a:pPr/>
              <a:t>28</a:t>
            </a:fld>
            <a:endParaRPr lang="en-US"/>
          </a:p>
        </p:txBody>
      </p:sp>
    </p:spTree>
    <p:extLst>
      <p:ext uri="{BB962C8B-B14F-4D97-AF65-F5344CB8AC3E}">
        <p14:creationId xmlns:p14="http://schemas.microsoft.com/office/powerpoint/2010/main" xmlns="" val="2181638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concludes the lesson on the </a:t>
            </a:r>
            <a:r>
              <a:rPr lang="en-US"/>
              <a:t>Z-Wave Embedded SDK.</a:t>
            </a:r>
            <a:endParaRPr lang="en-US" dirty="0"/>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pPr/>
              <a:t>29</a:t>
            </a:fld>
            <a:endParaRPr lang="en-US"/>
          </a:p>
        </p:txBody>
      </p:sp>
    </p:spTree>
    <p:extLst>
      <p:ext uri="{BB962C8B-B14F-4D97-AF65-F5344CB8AC3E}">
        <p14:creationId xmlns:p14="http://schemas.microsoft.com/office/powerpoint/2010/main" xmlns="" val="1168181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With the Z-Wave 700 release, Z-Wave is now running on the </a:t>
            </a:r>
            <a:r>
              <a:rPr lang="en-US" sz="1200" kern="1200" dirty="0" err="1">
                <a:solidFill>
                  <a:schemeClr val="tx1"/>
                </a:solidFill>
                <a:effectLst/>
                <a:latin typeface="+mn-lt"/>
                <a:ea typeface="+mn-ea"/>
                <a:cs typeface="+mn-cs"/>
              </a:rPr>
              <a:t>Silabs</a:t>
            </a:r>
            <a:r>
              <a:rPr lang="en-US" sz="1200" kern="1200" dirty="0">
                <a:solidFill>
                  <a:schemeClr val="tx1"/>
                </a:solidFill>
                <a:effectLst/>
                <a:latin typeface="+mn-lt"/>
                <a:ea typeface="+mn-ea"/>
                <a:cs typeface="+mn-cs"/>
              </a:rPr>
              <a:t> Gecko Chip platform.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means you will get all the benefits of the </a:t>
            </a:r>
            <a:r>
              <a:rPr lang="en-US" sz="1200" kern="1200" dirty="0" err="1">
                <a:solidFill>
                  <a:schemeClr val="tx1"/>
                </a:solidFill>
                <a:effectLst/>
                <a:latin typeface="+mn-lt"/>
                <a:ea typeface="+mn-ea"/>
                <a:cs typeface="+mn-cs"/>
              </a:rPr>
              <a:t>Silabs</a:t>
            </a:r>
            <a:r>
              <a:rPr lang="en-US" sz="1200" kern="1200" dirty="0">
                <a:solidFill>
                  <a:schemeClr val="tx1"/>
                </a:solidFill>
                <a:effectLst/>
                <a:latin typeface="+mn-lt"/>
                <a:ea typeface="+mn-ea"/>
                <a:cs typeface="+mn-cs"/>
              </a:rPr>
              <a:t> ecosystem, like the Eclipse based IDE Simplicity Studio, with integrated debugger and energy profiler.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Z-Wave software now uses a Real Time Operating System to divide the Z-Wave protocol and the application into two independent tasks and using an event driving architecture to ensure no direct function calls between protocol and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protocol handles power management to automatic power down to lowest possible power mode.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everything has been redesigned, existing customers will find the Z-Wave Framework has been kept, thereby ensuring easy development for both existing and new customers.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[BONUS]</a:t>
            </a:r>
            <a:endParaRPr lang="en-US" b="1" dirty="0"/>
          </a:p>
          <a:p>
            <a:pPr marL="0" indent="0">
              <a:buFontTx/>
              <a:buNone/>
            </a:pPr>
            <a:endParaRPr lang="en-US" b="1" dirty="0"/>
          </a:p>
          <a:p>
            <a:pPr marL="0" indent="0">
              <a:buFontTx/>
              <a:buNone/>
            </a:pPr>
            <a:r>
              <a:rPr lang="en-US" b="1" dirty="0"/>
              <a:t>Event driven</a:t>
            </a:r>
          </a:p>
          <a:p>
            <a:pPr marL="0" indent="0">
              <a:buFontTx/>
              <a:buNone/>
            </a:pPr>
            <a:r>
              <a:rPr lang="en-US" dirty="0"/>
              <a:t>Event Queues no callback functions like 500 series</a:t>
            </a:r>
          </a:p>
          <a:p>
            <a:endParaRPr lang="en-US" dirty="0"/>
          </a:p>
          <a:p>
            <a:r>
              <a:rPr lang="en-US" b="1" dirty="0"/>
              <a:t>Z-Wave task</a:t>
            </a:r>
          </a:p>
          <a:p>
            <a:r>
              <a:rPr lang="en-US" dirty="0"/>
              <a:t>Handles communication and protocol events</a:t>
            </a:r>
          </a:p>
          <a:p>
            <a:endParaRPr lang="en-US" dirty="0"/>
          </a:p>
          <a:p>
            <a:r>
              <a:rPr lang="en-US" b="1" dirty="0"/>
              <a:t>Application task</a:t>
            </a:r>
          </a:p>
          <a:p>
            <a:r>
              <a:rPr lang="en-US" dirty="0"/>
              <a:t>Handles application code events</a:t>
            </a:r>
          </a:p>
          <a:p>
            <a:endParaRPr lang="en-US" dirty="0"/>
          </a:p>
          <a:p>
            <a:pPr marL="0" indent="0">
              <a:buFontTx/>
              <a:buNone/>
            </a:pPr>
            <a:r>
              <a:rPr lang="en-US" b="1" dirty="0"/>
              <a:t>Low Power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Shut down of the processor is handled by the protocol</a:t>
            </a:r>
            <a:endParaRPr lang="en-US" b="1" dirty="0"/>
          </a:p>
          <a:p>
            <a:pPr marL="0" indent="0">
              <a:buFontTx/>
              <a:buNone/>
            </a:pPr>
            <a:r>
              <a:rPr lang="en-US" dirty="0"/>
              <a:t>When the application returns from a function the protocol takes over and performs the shut down based on internal rules for which sleep level is allowed</a:t>
            </a:r>
          </a:p>
        </p:txBody>
      </p:sp>
      <p:sp>
        <p:nvSpPr>
          <p:cNvPr id="4" name="Slide Number Placeholder 3"/>
          <p:cNvSpPr>
            <a:spLocks noGrp="1"/>
          </p:cNvSpPr>
          <p:nvPr>
            <p:ph type="sldNum" sz="quarter" idx="5"/>
          </p:nvPr>
        </p:nvSpPr>
        <p:spPr/>
        <p:txBody>
          <a:bodyPr/>
          <a:lstStyle/>
          <a:p>
            <a:fld id="{C75FF4B0-9BED-1F44-B7FA-2C35D3BE17CF}" type="slidenum">
              <a:rPr lang="en-US" smtClean="0"/>
              <a:pPr/>
              <a:t>3</a:t>
            </a:fld>
            <a:endParaRPr lang="en-US"/>
          </a:p>
        </p:txBody>
      </p:sp>
    </p:spTree>
    <p:extLst>
      <p:ext uri="{BB962C8B-B14F-4D97-AF65-F5344CB8AC3E}">
        <p14:creationId xmlns:p14="http://schemas.microsoft.com/office/powerpoint/2010/main" xmlns="" val="2554438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have a look at the building blocks in an End-Device.</a:t>
            </a:r>
          </a:p>
          <a:p>
            <a:endParaRPr lang="en-US" dirty="0"/>
          </a:p>
          <a:p>
            <a:endParaRPr lang="en-US" dirty="0"/>
          </a:p>
          <a:p>
            <a:r>
              <a:rPr lang="en-US" dirty="0"/>
              <a:t>Communicating directly with the Z-Wave hardware module, we have the Z-Wave Protocol running in a separate task.</a:t>
            </a:r>
          </a:p>
          <a:p>
            <a:r>
              <a:rPr lang="en-US" dirty="0"/>
              <a:t>The protocol module handles everything related to Z-Wave like the Security 2, </a:t>
            </a:r>
            <a:r>
              <a:rPr lang="en-US" dirty="0" err="1"/>
              <a:t>SmartStart</a:t>
            </a:r>
            <a:r>
              <a:rPr lang="en-US" dirty="0"/>
              <a:t>, Routing in the mesh network, Power management of the chip and so on.</a:t>
            </a:r>
          </a:p>
        </p:txBody>
      </p:sp>
      <p:sp>
        <p:nvSpPr>
          <p:cNvPr id="4" name="Slide Number Placeholder 3"/>
          <p:cNvSpPr>
            <a:spLocks noGrp="1"/>
          </p:cNvSpPr>
          <p:nvPr>
            <p:ph type="sldNum" sz="quarter" idx="10"/>
          </p:nvPr>
        </p:nvSpPr>
        <p:spPr/>
        <p:txBody>
          <a:bodyPr/>
          <a:lstStyle/>
          <a:p>
            <a:fld id="{C87A3038-85BA-B346-A0D6-67F4F39F36BE}" type="slidenum">
              <a:rPr lang="en-US" smtClean="0"/>
              <a:pPr/>
              <a:t>4</a:t>
            </a:fld>
            <a:endParaRPr lang="en-US"/>
          </a:p>
        </p:txBody>
      </p:sp>
    </p:spTree>
    <p:extLst>
      <p:ext uri="{BB962C8B-B14F-4D97-AF65-F5344CB8AC3E}">
        <p14:creationId xmlns:p14="http://schemas.microsoft.com/office/powerpoint/2010/main" xmlns="" val="762539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top of the protocol, we have the Application Framework, also running in a separate thread.</a:t>
            </a:r>
          </a:p>
          <a:p>
            <a:endParaRPr lang="en-US" dirty="0"/>
          </a:p>
          <a:p>
            <a:r>
              <a:rPr lang="en-US" dirty="0"/>
              <a:t>The framework is the foundation of which you will build your application on.</a:t>
            </a:r>
          </a:p>
          <a:p>
            <a:r>
              <a:rPr lang="en-US" dirty="0"/>
              <a:t>The framework handles all the generic mandatory command classes like OTA, Association, Supervision and Version.</a:t>
            </a:r>
          </a:p>
          <a:p>
            <a:endParaRPr lang="en-US" dirty="0"/>
          </a:p>
          <a:p>
            <a:r>
              <a:rPr lang="en-US" dirty="0"/>
              <a:t>You will then have to implement the required command classes for your device type.</a:t>
            </a:r>
          </a:p>
          <a:p>
            <a:r>
              <a:rPr lang="en-US" dirty="0"/>
              <a:t>So for a Wall Plug you would have to implement the Binary Switch Command class.</a:t>
            </a:r>
          </a:p>
          <a:p>
            <a:endParaRPr lang="en-US" dirty="0"/>
          </a:p>
        </p:txBody>
      </p:sp>
      <p:sp>
        <p:nvSpPr>
          <p:cNvPr id="4" name="Slide Number Placeholder 3"/>
          <p:cNvSpPr>
            <a:spLocks noGrp="1"/>
          </p:cNvSpPr>
          <p:nvPr>
            <p:ph type="sldNum" sz="quarter" idx="10"/>
          </p:nvPr>
        </p:nvSpPr>
        <p:spPr/>
        <p:txBody>
          <a:bodyPr/>
          <a:lstStyle/>
          <a:p>
            <a:fld id="{C87A3038-85BA-B346-A0D6-67F4F39F36BE}" type="slidenum">
              <a:rPr lang="en-US" smtClean="0"/>
              <a:pPr/>
              <a:t>5</a:t>
            </a:fld>
            <a:endParaRPr lang="en-US"/>
          </a:p>
        </p:txBody>
      </p:sp>
    </p:spTree>
    <p:extLst>
      <p:ext uri="{BB962C8B-B14F-4D97-AF65-F5344CB8AC3E}">
        <p14:creationId xmlns:p14="http://schemas.microsoft.com/office/powerpoint/2010/main" xmlns="" val="471264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Embedded SDK also ships with a number of Pre-Certified Sample Applications.</a:t>
            </a:r>
          </a:p>
          <a:p>
            <a:endParaRPr lang="en-US" dirty="0"/>
          </a:p>
          <a:p>
            <a:r>
              <a:rPr lang="en-US" dirty="0"/>
              <a:t>The certified applications are build on top of the framework, and implements the needed command classes for the specific device types.</a:t>
            </a:r>
          </a:p>
          <a:p>
            <a:endParaRPr lang="en-US" dirty="0"/>
          </a:p>
          <a:p>
            <a:r>
              <a:rPr lang="en-US" dirty="0"/>
              <a:t>Since the applications are already certified, you basically only need to modify the interface to match your hardware and optionally you can add more functionality in the form of optional command classes.</a:t>
            </a:r>
          </a:p>
          <a:p>
            <a:endParaRPr lang="en-US" dirty="0"/>
          </a:p>
          <a:p>
            <a:r>
              <a:rPr lang="en-US" dirty="0"/>
              <a:t>However, even though the sample applications are already certified you still need to pass certification for your product!</a:t>
            </a:r>
          </a:p>
        </p:txBody>
      </p:sp>
      <p:sp>
        <p:nvSpPr>
          <p:cNvPr id="4" name="Slide Number Placeholder 3"/>
          <p:cNvSpPr>
            <a:spLocks noGrp="1"/>
          </p:cNvSpPr>
          <p:nvPr>
            <p:ph type="sldNum" sz="quarter" idx="10"/>
          </p:nvPr>
        </p:nvSpPr>
        <p:spPr/>
        <p:txBody>
          <a:bodyPr/>
          <a:lstStyle/>
          <a:p>
            <a:fld id="{C87A3038-85BA-B346-A0D6-67F4F39F36BE}" type="slidenum">
              <a:rPr lang="en-US" smtClean="0"/>
              <a:pPr/>
              <a:t>6</a:t>
            </a:fld>
            <a:endParaRPr lang="en-US"/>
          </a:p>
        </p:txBody>
      </p:sp>
    </p:spTree>
    <p:extLst>
      <p:ext uri="{BB962C8B-B14F-4D97-AF65-F5344CB8AC3E}">
        <p14:creationId xmlns:p14="http://schemas.microsoft.com/office/powerpoint/2010/main" xmlns="" val="333953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Instead of having a file specific to the different platforms like we had in the past where the ZDP03A board would have a file and the ZDB50101 and the ZDB5202 would have a different file</a:t>
            </a:r>
          </a:p>
          <a:p>
            <a:r>
              <a:rPr lang="en-US" dirty="0"/>
              <a:t>- Now you have one common header file with a set of functions that call upon a C file with our specific dev platform and will call a client’s specific hardware c file</a:t>
            </a:r>
          </a:p>
        </p:txBody>
      </p:sp>
      <p:sp>
        <p:nvSpPr>
          <p:cNvPr id="4" name="Slide Number Placeholder 3"/>
          <p:cNvSpPr>
            <a:spLocks noGrp="1"/>
          </p:cNvSpPr>
          <p:nvPr>
            <p:ph type="sldNum" sz="quarter" idx="10"/>
          </p:nvPr>
        </p:nvSpPr>
        <p:spPr/>
        <p:txBody>
          <a:bodyPr/>
          <a:lstStyle/>
          <a:p>
            <a:fld id="{C75FF4B0-9BED-1F44-B7FA-2C35D3BE17CF}" type="slidenum">
              <a:rPr lang="en-US" smtClean="0"/>
              <a:pPr/>
              <a:t>7</a:t>
            </a:fld>
            <a:endParaRPr lang="en-US"/>
          </a:p>
        </p:txBody>
      </p:sp>
    </p:spTree>
    <p:extLst>
      <p:ext uri="{BB962C8B-B14F-4D97-AF65-F5344CB8AC3E}">
        <p14:creationId xmlns:p14="http://schemas.microsoft.com/office/powerpoint/2010/main" xmlns="" val="2418530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In this section we will cover how to configure the Z-Wave framework to fit your needs based on the device type you are developing.</a:t>
            </a:r>
          </a:p>
        </p:txBody>
      </p:sp>
      <p:sp>
        <p:nvSpPr>
          <p:cNvPr id="4" name="Slide Number Placeholder 3"/>
          <p:cNvSpPr>
            <a:spLocks noGrp="1"/>
          </p:cNvSpPr>
          <p:nvPr>
            <p:ph type="sldNum" sz="quarter" idx="5"/>
          </p:nvPr>
        </p:nvSpPr>
        <p:spPr/>
        <p:txBody>
          <a:bodyPr/>
          <a:lstStyle/>
          <a:p>
            <a:fld id="{C75FF4B0-9BED-1F44-B7FA-2C35D3BE17CF}" type="slidenum">
              <a:rPr lang="en-US" smtClean="0"/>
              <a:pPr/>
              <a:t>8</a:t>
            </a:fld>
            <a:endParaRPr lang="en-US"/>
          </a:p>
        </p:txBody>
      </p:sp>
    </p:spTree>
    <p:extLst>
      <p:ext uri="{BB962C8B-B14F-4D97-AF65-F5344CB8AC3E}">
        <p14:creationId xmlns:p14="http://schemas.microsoft.com/office/powerpoint/2010/main" xmlns="" val="3013406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setup the framework to fit your device, you need to configure 3 files</a:t>
            </a:r>
            <a:r>
              <a:rPr lang="en-US" sz="1200" dirty="0"/>
              <a:t>:</a:t>
            </a:r>
          </a:p>
          <a:p>
            <a:pPr>
              <a:lnSpc>
                <a:spcPct val="90000"/>
              </a:lnSpc>
            </a:pPr>
            <a:r>
              <a:rPr lang="en-US" dirty="0" err="1"/>
              <a:t>config_app.h</a:t>
            </a:r>
            <a:r>
              <a:rPr lang="en-US" dirty="0"/>
              <a:t>, </a:t>
            </a:r>
            <a:r>
              <a:rPr lang="en-US" dirty="0" err="1"/>
              <a:t>config_rf.h</a:t>
            </a:r>
            <a:r>
              <a:rPr lang="en-US" dirty="0"/>
              <a:t> and the Main source file of the application.</a:t>
            </a:r>
          </a:p>
          <a:p>
            <a:pPr>
              <a:lnSpc>
                <a:spcPct val="90000"/>
              </a:lnSpc>
            </a:pPr>
            <a:endParaRPr lang="en-US" dirty="0"/>
          </a:p>
          <a:p>
            <a:pPr>
              <a:lnSpc>
                <a:spcPct val="90000"/>
              </a:lnSpc>
            </a:pPr>
            <a:r>
              <a:rPr lang="en-US" dirty="0"/>
              <a:t>In the following slides, we will go through these files.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75FF4B0-9BED-1F44-B7FA-2C35D3BE17CF}" type="slidenum">
              <a:rPr lang="en-US" smtClean="0"/>
              <a:pPr/>
              <a:t>9</a:t>
            </a:fld>
            <a:endParaRPr lang="en-US"/>
          </a:p>
        </p:txBody>
      </p:sp>
    </p:spTree>
    <p:extLst>
      <p:ext uri="{BB962C8B-B14F-4D97-AF65-F5344CB8AC3E}">
        <p14:creationId xmlns:p14="http://schemas.microsoft.com/office/powerpoint/2010/main" xmlns="" val="33386733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light-title-slide">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5B102488-5F21-43D9-8708-963BDC34D90B}"/>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91440" y="0"/>
            <a:ext cx="12099174" cy="6858000"/>
          </a:xfrm>
          <a:prstGeom prst="rect">
            <a:avLst/>
          </a:prstGeom>
        </p:spPr>
      </p:pic>
      <p:sp>
        <p:nvSpPr>
          <p:cNvPr id="307202" name="Rectangle 2"/>
          <p:cNvSpPr>
            <a:spLocks noGrp="1" noChangeArrowheads="1"/>
          </p:cNvSpPr>
          <p:nvPr>
            <p:ph type="ctrTitle"/>
          </p:nvPr>
        </p:nvSpPr>
        <p:spPr>
          <a:xfrm>
            <a:off x="457200" y="3040032"/>
            <a:ext cx="11277600" cy="506668"/>
          </a:xfrm>
        </p:spPr>
        <p:txBody>
          <a:bodyPr anchor="b" anchorCtr="0"/>
          <a:lstStyle>
            <a:lvl1pPr marL="0" indent="0" algn="l">
              <a:tabLst>
                <a:tab pos="3078163" algn="l"/>
              </a:tabLst>
              <a:defRPr sz="3200">
                <a:solidFill>
                  <a:schemeClr val="tx2"/>
                </a:solidFill>
              </a:defRPr>
            </a:lvl1pPr>
          </a:lstStyle>
          <a:p>
            <a:r>
              <a:rPr lang="en-US"/>
              <a:t>Click to edit Master title style</a:t>
            </a:r>
            <a:endParaRPr lang="en-US" dirty="0"/>
          </a:p>
        </p:txBody>
      </p:sp>
      <p:sp>
        <p:nvSpPr>
          <p:cNvPr id="307203" name="Rectangle 3"/>
          <p:cNvSpPr>
            <a:spLocks noGrp="1" noChangeArrowheads="1"/>
          </p:cNvSpPr>
          <p:nvPr>
            <p:ph type="subTitle" idx="1" hasCustomPrompt="1"/>
          </p:nvPr>
        </p:nvSpPr>
        <p:spPr>
          <a:xfrm>
            <a:off x="457200" y="3546700"/>
            <a:ext cx="11277600" cy="353943"/>
          </a:xfrm>
          <a:ln>
            <a:noFill/>
          </a:ln>
        </p:spPr>
        <p:txBody>
          <a:bodyPr wrap="square" lIns="91440" tIns="91440" rIns="91440" bIns="91440" anchor="t" anchorCtr="0">
            <a:noAutofit/>
          </a:bodyPr>
          <a:lstStyle>
            <a:lvl1pPr marL="0" indent="0" algn="l">
              <a:buFont typeface="Symbol" pitchFamily="18" charset="2"/>
              <a:buNone/>
              <a:tabLst>
                <a:tab pos="11085236" algn="r"/>
              </a:tabLst>
              <a:defRPr sz="1400" b="0" cap="all" spc="300" baseline="0">
                <a:solidFill>
                  <a:schemeClr val="tx1"/>
                </a:solidFill>
                <a:latin typeface="+mn-lt"/>
              </a:defRPr>
            </a:lvl1pPr>
          </a:lstStyle>
          <a:p>
            <a:r>
              <a:rPr lang="en-US" dirty="0"/>
              <a:t>CLICK TO ENTER PRESENTER | DD MONTH 2017</a:t>
            </a:r>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xmlns=""/>
              </a:ext>
            </a:extLst>
          </a:blip>
          <a:stretch>
            <a:fillRect/>
          </a:stretch>
        </p:blipFill>
        <p:spPr>
          <a:xfrm>
            <a:off x="565624" y="475018"/>
            <a:ext cx="1244979" cy="622490"/>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xmlns=""/>
              </a:ext>
            </a:extLst>
          </a:blip>
          <a:stretch>
            <a:fillRect/>
          </a:stretch>
        </p:blipFill>
        <p:spPr>
          <a:xfrm>
            <a:off x="565624" y="475018"/>
            <a:ext cx="1244979" cy="622490"/>
          </a:xfrm>
          <a:prstGeom prst="rect">
            <a:avLst/>
          </a:prstGeom>
        </p:spPr>
      </p:pic>
    </p:spTree>
    <p:extLst>
      <p:ext uri="{BB962C8B-B14F-4D97-AF65-F5344CB8AC3E}">
        <p14:creationId xmlns:p14="http://schemas.microsoft.com/office/powerpoint/2010/main" xmlns="" val="1787681769"/>
      </p:ext>
    </p:extLst>
  </p:cSld>
  <p:clrMapOvr>
    <a:masterClrMapping/>
  </p:clrMapOvr>
  <p:transition spd="med">
    <p:wipe/>
  </p:transition>
  <p:extLst mod="1">
    <p:ext uri="{DCECCB84-F9BA-43D5-87BE-67443E8EF086}">
      <p15:sldGuideLst xmlns:p15="http://schemas.microsoft.com/office/powerpoint/2012/main" xmlns="">
        <p15:guide id="1"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bg>
      <p:bgPr>
        <a:solidFill>
          <a:schemeClr val="bg2"/>
        </a:solidFill>
        <a:effectLst/>
      </p:bgPr>
    </p:bg>
    <p:spTree>
      <p:nvGrpSpPr>
        <p:cNvPr id="1" name=""/>
        <p:cNvGrpSpPr/>
        <p:nvPr/>
      </p:nvGrpSpPr>
      <p:grpSpPr>
        <a:xfrm>
          <a:off x="0" y="0"/>
          <a:ext cx="0" cy="0"/>
          <a:chOff x="0" y="0"/>
          <a:chExt cx="0" cy="0"/>
        </a:xfrm>
      </p:grpSpPr>
      <p:sp>
        <p:nvSpPr>
          <p:cNvPr id="7" name="Rectangle 6"/>
          <p:cNvSpPr/>
          <p:nvPr/>
        </p:nvSpPr>
        <p:spPr>
          <a:xfrm>
            <a:off x="457200" y="457199"/>
            <a:ext cx="11277600" cy="59435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Footer Placeholder 2"/>
          <p:cNvSpPr>
            <a:spLocks noGrp="1"/>
          </p:cNvSpPr>
          <p:nvPr>
            <p:ph type="ftr" sz="quarter" idx="10"/>
          </p:nvPr>
        </p:nvSpPr>
        <p:spPr/>
        <p:txBody>
          <a:bodyPr/>
          <a:lstStyle/>
          <a:p>
            <a:r>
              <a:rPr lang="en-US"/>
              <a:t>Silicon Labs Confidential</a:t>
            </a:r>
            <a:endParaRPr lang="en-US" dirty="0"/>
          </a:p>
        </p:txBody>
      </p:sp>
      <p:sp>
        <p:nvSpPr>
          <p:cNvPr id="4" name="Slide Number Placeholder 3"/>
          <p:cNvSpPr>
            <a:spLocks noGrp="1"/>
          </p:cNvSpPr>
          <p:nvPr>
            <p:ph type="sldNum" sz="quarter" idx="1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xmlns="" val="965318052"/>
      </p:ext>
    </p:extLst>
  </p:cSld>
  <p:clrMapOvr>
    <a:masterClrMapping/>
  </p:clrMapOvr>
  <p:transition spd="med">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light-divider">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8D9EF3CA-2BB9-8142-96F6-4CE2B52E1DB7}"/>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91440" y="0"/>
            <a:ext cx="12099174" cy="6858000"/>
          </a:xfrm>
          <a:prstGeom prst="rect">
            <a:avLst/>
          </a:prstGeom>
        </p:spPr>
      </p:pic>
      <p:pic>
        <p:nvPicPr>
          <p:cNvPr id="6" name="Picture 5">
            <a:extLst>
              <a:ext uri="{FF2B5EF4-FFF2-40B4-BE49-F238E27FC236}">
                <a16:creationId xmlns:a16="http://schemas.microsoft.com/office/drawing/2014/main" xmlns="" id="{5B102488-5F21-43D9-8708-963BDC34D90B}"/>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91440" y="0"/>
            <a:ext cx="12099174" cy="6858000"/>
          </a:xfrm>
          <a:prstGeom prst="rect">
            <a:avLst/>
          </a:prstGeom>
        </p:spPr>
      </p:pic>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xmlns="" id="{B04EC185-D65C-2E41-A41C-F6E27623E76B}"/>
              </a:ext>
            </a:extLst>
          </p:cNvPr>
          <p:cNvSpPr>
            <a:spLocks noGrp="1"/>
          </p:cNvSpPr>
          <p:nvPr>
            <p:ph type="title"/>
          </p:nvPr>
        </p:nvSpPr>
        <p:spPr>
          <a:xfrm>
            <a:off x="457200" y="2820917"/>
            <a:ext cx="10476854" cy="608083"/>
          </a:xfrm>
        </p:spPr>
        <p:txBody>
          <a:body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xmlns="" id="{1154C575-C080-9248-9367-944B912E1E84}"/>
              </a:ext>
            </a:extLst>
          </p:cNvPr>
          <p:cNvSpPr>
            <a:spLocks noGrp="1"/>
          </p:cNvSpPr>
          <p:nvPr>
            <p:ph type="body" sz="quarter" idx="11"/>
          </p:nvPr>
        </p:nvSpPr>
        <p:spPr>
          <a:xfrm>
            <a:off x="457201" y="3436975"/>
            <a:ext cx="6695268" cy="2514600"/>
          </a:xfrm>
        </p:spPr>
        <p:txBody>
          <a:bodyPr/>
          <a:lstStyle>
            <a:lvl1pPr marL="0" indent="0">
              <a:buNone/>
              <a:defRPr>
                <a:latin typeface="+mj-lt"/>
              </a:defRPr>
            </a:lvl1pPr>
            <a:lvl2pPr marL="182880" indent="0">
              <a:buNone/>
              <a:defRPr/>
            </a:lvl2pPr>
            <a:lvl3pPr marL="365760" indent="0">
              <a:buNone/>
              <a:defRPr/>
            </a:lvl3pPr>
            <a:lvl4pPr marL="548640" indent="0">
              <a:buNone/>
              <a:defRPr/>
            </a:lvl4pPr>
            <a:lvl5pPr marL="73152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1441792292"/>
      </p:ext>
    </p:extLst>
  </p:cSld>
  <p:clrMapOvr>
    <a:masterClrMapping/>
  </p:clrMapOvr>
  <p:transition spd="med">
    <p:wipe/>
  </p:transition>
  <p:hf hdr="0" dt="0"/>
  <p:extLst mod="1">
    <p:ext uri="{DCECCB84-F9BA-43D5-87BE-67443E8EF086}">
      <p15:sldGuideLst xmlns:p15="http://schemas.microsoft.com/office/powerpoint/2012/main" xmlns="">
        <p15:guide id="1"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picture">
    <p:bg>
      <p:bgPr>
        <a:solidFill>
          <a:schemeClr val="bg1"/>
        </a:solidFill>
        <a:effectLst/>
      </p:bgPr>
    </p:bg>
    <p:spTree>
      <p:nvGrpSpPr>
        <p:cNvPr id="1" name=""/>
        <p:cNvGrpSpPr/>
        <p:nvPr/>
      </p:nvGrpSpPr>
      <p:grpSpPr>
        <a:xfrm>
          <a:off x="0" y="0"/>
          <a:ext cx="0" cy="0"/>
          <a:chOff x="0" y="0"/>
          <a:chExt cx="0" cy="0"/>
        </a:xfrm>
      </p:grpSpPr>
      <p:sp>
        <p:nvSpPr>
          <p:cNvPr id="10" name="Picture Placeholder 4"/>
          <p:cNvSpPr>
            <a:spLocks noGrp="1"/>
          </p:cNvSpPr>
          <p:nvPr>
            <p:ph type="pic" sz="quarter" idx="17"/>
          </p:nvPr>
        </p:nvSpPr>
        <p:spPr>
          <a:xfrm>
            <a:off x="457200" y="457200"/>
            <a:ext cx="11277600" cy="5943600"/>
          </a:xfrm>
          <a:solidFill>
            <a:schemeClr val="tx1"/>
          </a:solidFill>
        </p:spPr>
        <p:txBody>
          <a:bodyPr lIns="274320" tIns="1097280" bIns="0" anchor="t" anchorCtr="0"/>
          <a:lstStyle>
            <a:lvl1pPr marL="0" indent="0" algn="ctr">
              <a:buFontTx/>
              <a:buNone/>
              <a:defRPr>
                <a:solidFill>
                  <a:schemeClr val="bg1">
                    <a:lumMod val="85000"/>
                  </a:schemeClr>
                </a:solidFill>
              </a:defRPr>
            </a:lvl1pPr>
          </a:lstStyle>
          <a:p>
            <a:r>
              <a:rPr lang="en-US"/>
              <a:t>Click icon to add picture</a:t>
            </a:r>
            <a:endParaRPr lang="en-US" dirty="0"/>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6"/>
          <p:cNvSpPr>
            <a:spLocks noGrp="1"/>
          </p:cNvSpPr>
          <p:nvPr>
            <p:ph sz="quarter" idx="16"/>
          </p:nvPr>
        </p:nvSpPr>
        <p:spPr>
          <a:xfrm>
            <a:off x="457200" y="2830377"/>
            <a:ext cx="5638800" cy="1197251"/>
          </a:xfrm>
          <a:solidFill>
            <a:schemeClr val="bg1"/>
          </a:solidFill>
          <a:ln>
            <a:noFill/>
          </a:ln>
        </p:spPr>
        <p:txBody>
          <a:bodyPr wrap="square" lIns="274320" tIns="274320" rIns="274320" bIns="274320" anchor="ctr">
            <a:spAutoFit/>
          </a:bodyPr>
          <a:lstStyle>
            <a:lvl1pPr marL="0" indent="0">
              <a:lnSpc>
                <a:spcPct val="90000"/>
              </a:lnSpc>
              <a:spcBef>
                <a:spcPts val="1200"/>
              </a:spcBef>
              <a:buFontTx/>
              <a:buNone/>
              <a:defRPr sz="2400">
                <a:solidFill>
                  <a:schemeClr val="tx1"/>
                </a:solidFill>
                <a:latin typeface="+mj-lt"/>
              </a:defRPr>
            </a:lvl1pPr>
            <a:lvl2pPr marL="0" indent="0">
              <a:spcBef>
                <a:spcPts val="600"/>
              </a:spcBef>
              <a:buNone/>
              <a:defRPr sz="1600">
                <a:solidFill>
                  <a:schemeClr val="tx1"/>
                </a:solidFill>
              </a:defRPr>
            </a:lvl2pPr>
            <a:lvl3pPr marL="182880" indent="0">
              <a:spcBef>
                <a:spcPts val="600"/>
              </a:spcBef>
              <a:buNone/>
              <a:defRPr sz="1800">
                <a:solidFill>
                  <a:schemeClr val="tx2"/>
                </a:solidFill>
              </a:defRPr>
            </a:lvl3pPr>
            <a:lvl4pPr marL="365760" indent="0">
              <a:spcBef>
                <a:spcPts val="600"/>
              </a:spcBef>
              <a:buNone/>
              <a:defRPr sz="1600">
                <a:solidFill>
                  <a:schemeClr val="tx2"/>
                </a:solidFill>
              </a:defRPr>
            </a:lvl4pPr>
            <a:lvl5pPr marL="731520">
              <a:spcBef>
                <a:spcPts val="900"/>
              </a:spcBef>
              <a:defRPr sz="1200"/>
            </a:lvl5pPr>
          </a:lstStyle>
          <a:p>
            <a:pPr lvl="0"/>
            <a:r>
              <a:rPr lang="en-US"/>
              <a:t>Edit Master text styles</a:t>
            </a:r>
          </a:p>
          <a:p>
            <a:pPr lvl="1"/>
            <a:r>
              <a:rPr lang="en-US"/>
              <a:t>Second level</a:t>
            </a:r>
          </a:p>
        </p:txBody>
      </p:sp>
      <p:sp>
        <p:nvSpPr>
          <p:cNvPr id="6" name="Footer Placeholder 5"/>
          <p:cNvSpPr>
            <a:spLocks noGrp="1"/>
          </p:cNvSpPr>
          <p:nvPr>
            <p:ph type="ftr" sz="quarter" idx="18"/>
          </p:nvPr>
        </p:nvSpPr>
        <p:spPr/>
        <p:txBody>
          <a:bodyPr/>
          <a:lstStyle/>
          <a:p>
            <a:r>
              <a:rPr lang="en-US"/>
              <a:t>Silicon Labs Confidential</a:t>
            </a:r>
            <a:endParaRPr lang="en-US" dirty="0"/>
          </a:p>
        </p:txBody>
      </p:sp>
      <p:sp>
        <p:nvSpPr>
          <p:cNvPr id="9" name="Slide Number Placeholder 8"/>
          <p:cNvSpPr>
            <a:spLocks noGrp="1"/>
          </p:cNvSpPr>
          <p:nvPr>
            <p:ph type="sldNum" sz="quarter" idx="19"/>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xmlns="" val="1631647114"/>
      </p:ext>
    </p:extLst>
  </p:cSld>
  <p:clrMapOvr>
    <a:masterClrMapping/>
  </p:clrMapOvr>
  <p:transition spd="med">
    <p:wipe/>
  </p:transition>
  <p:extLst mod="1">
    <p:ext uri="{DCECCB84-F9BA-43D5-87BE-67443E8EF086}">
      <p15:sldGuideLst xmlns:p15="http://schemas.microsoft.com/office/powerpoint/2012/main" xmlns="">
        <p15:guide id="1"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p:bg>
      <p:bgPr>
        <a:solidFill>
          <a:schemeClr val="bg1"/>
        </a:solidFill>
        <a:effectLst/>
      </p:bgPr>
    </p:bg>
    <p:spTree>
      <p:nvGrpSpPr>
        <p:cNvPr id="1" name=""/>
        <p:cNvGrpSpPr/>
        <p:nvPr/>
      </p:nvGrpSpPr>
      <p:grpSpPr>
        <a:xfrm>
          <a:off x="0" y="0"/>
          <a:ext cx="0" cy="0"/>
          <a:chOff x="0" y="0"/>
          <a:chExt cx="0" cy="0"/>
        </a:xfrm>
      </p:grpSpPr>
      <p:sp>
        <p:nvSpPr>
          <p:cNvPr id="10" name="Picture Placeholder 4"/>
          <p:cNvSpPr>
            <a:spLocks noGrp="1"/>
          </p:cNvSpPr>
          <p:nvPr>
            <p:ph type="pic" sz="quarter" idx="17"/>
          </p:nvPr>
        </p:nvSpPr>
        <p:spPr>
          <a:xfrm>
            <a:off x="457200" y="457200"/>
            <a:ext cx="11277600" cy="5943600"/>
          </a:xfrm>
          <a:solidFill>
            <a:schemeClr val="tx1"/>
          </a:solidFill>
        </p:spPr>
        <p:txBody>
          <a:bodyPr lIns="274320" tIns="1097280" bIns="0" anchor="t" anchorCtr="0"/>
          <a:lstStyle>
            <a:lvl1pPr marL="0" indent="0" algn="ctr">
              <a:buFontTx/>
              <a:buNone/>
              <a:defRPr>
                <a:solidFill>
                  <a:schemeClr val="bg1">
                    <a:lumMod val="85000"/>
                  </a:schemeClr>
                </a:solidFill>
              </a:defRPr>
            </a:lvl1pPr>
          </a:lstStyle>
          <a:p>
            <a:r>
              <a:rPr lang="en-US"/>
              <a:t>Click icon to add picture</a:t>
            </a:r>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8"/>
          </p:nvPr>
        </p:nvSpPr>
        <p:spPr/>
        <p:txBody>
          <a:bodyPr/>
          <a:lstStyle/>
          <a:p>
            <a:r>
              <a:rPr lang="en-US"/>
              <a:t>Silicon Labs Confidential</a:t>
            </a:r>
            <a:endParaRPr lang="en-US" dirty="0"/>
          </a:p>
        </p:txBody>
      </p:sp>
      <p:sp>
        <p:nvSpPr>
          <p:cNvPr id="3" name="Slide Number Placeholder 2"/>
          <p:cNvSpPr>
            <a:spLocks noGrp="1"/>
          </p:cNvSpPr>
          <p:nvPr>
            <p:ph type="sldNum" sz="quarter" idx="19"/>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xmlns="" val="333828421"/>
      </p:ext>
    </p:extLst>
  </p:cSld>
  <p:clrMapOvr>
    <a:masterClrMapping/>
  </p:clrMapOvr>
  <p:transition spd="med">
    <p:wipe/>
  </p:transition>
  <p:extLst mod="1">
    <p:ext uri="{DCECCB84-F9BA-43D5-87BE-67443E8EF086}">
      <p15:sldGuideLst xmlns:p15="http://schemas.microsoft.com/office/powerpoint/2012/main" xmlns="">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le-dual-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2650980" y="914400"/>
            <a:ext cx="3419592"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2650980" y="1270855"/>
            <a:ext cx="3419592" cy="3474719"/>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2650980" y="914400"/>
            <a:ext cx="3419592"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265098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2650980" y="4745574"/>
            <a:ext cx="3419592" cy="1654820"/>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6127488" y="914400"/>
            <a:ext cx="3419591"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6127487" y="1270855"/>
            <a:ext cx="3419593" cy="3474719"/>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6127486" y="914400"/>
            <a:ext cx="3419594"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4" name="Rectangle 43"/>
          <p:cNvSpPr/>
          <p:nvPr/>
        </p:nvSpPr>
        <p:spPr>
          <a:xfrm>
            <a:off x="611808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 Placeholder 33"/>
          <p:cNvSpPr>
            <a:spLocks noGrp="1"/>
          </p:cNvSpPr>
          <p:nvPr>
            <p:ph type="body" sz="quarter" idx="14"/>
          </p:nvPr>
        </p:nvSpPr>
        <p:spPr>
          <a:xfrm>
            <a:off x="6127487" y="4745574"/>
            <a:ext cx="3419592" cy="1654820"/>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2650980" y="1270855"/>
            <a:ext cx="3419592" cy="3474719"/>
          </a:xfrm>
        </p:spPr>
        <p:txBody>
          <a:bodyPr tIns="45720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6127486" y="1270855"/>
            <a:ext cx="3419594" cy="3474719"/>
          </a:xfrm>
        </p:spPr>
        <p:txBody>
          <a:bodyPr tIns="45720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sz="1200">
                <a:solidFill>
                  <a:schemeClr val="tx1"/>
                </a:solidFill>
              </a:defRPr>
            </a:lvl1pPr>
          </a:lstStyle>
          <a:p>
            <a:pPr lvl="0"/>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9"/>
          </p:nvPr>
        </p:nvSpPr>
        <p:spPr/>
        <p:txBody>
          <a:bodyPr/>
          <a:lstStyle/>
          <a:p>
            <a:r>
              <a:rPr lang="en-US"/>
              <a:t>Silicon Labs Confidential</a:t>
            </a:r>
            <a:endParaRPr lang="en-US" dirty="0"/>
          </a:p>
        </p:txBody>
      </p:sp>
      <p:sp>
        <p:nvSpPr>
          <p:cNvPr id="7" name="Slide Number Placeholder 6"/>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xmlns="" val="2279013769"/>
      </p:ext>
    </p:extLst>
  </p:cSld>
  <p:clrMapOvr>
    <a:masterClrMapping/>
  </p:clrMapOvr>
  <p:transition spd="med">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le-triple-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918972" y="914400"/>
            <a:ext cx="3419856"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918972" y="1271262"/>
            <a:ext cx="3419856"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9189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9144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918972" y="5301672"/>
            <a:ext cx="3419856" cy="1098722"/>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4386072" y="914400"/>
            <a:ext cx="3419856"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4384675" y="1271262"/>
            <a:ext cx="3421252"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43860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4" name="Rectangle 43"/>
          <p:cNvSpPr/>
          <p:nvPr/>
        </p:nvSpPr>
        <p:spPr>
          <a:xfrm>
            <a:off x="43815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 Placeholder 33"/>
          <p:cNvSpPr>
            <a:spLocks noGrp="1"/>
          </p:cNvSpPr>
          <p:nvPr>
            <p:ph type="body" sz="quarter" idx="14"/>
          </p:nvPr>
        </p:nvSpPr>
        <p:spPr>
          <a:xfrm>
            <a:off x="4386072" y="5301672"/>
            <a:ext cx="3419856" cy="1098722"/>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1" name="Rectangle 50"/>
          <p:cNvSpPr/>
          <p:nvPr/>
        </p:nvSpPr>
        <p:spPr>
          <a:xfrm>
            <a:off x="7855076" y="914806"/>
            <a:ext cx="3419856" cy="548558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2" name="Rectangle 51"/>
          <p:cNvSpPr/>
          <p:nvPr/>
        </p:nvSpPr>
        <p:spPr>
          <a:xfrm>
            <a:off x="7855076" y="1271262"/>
            <a:ext cx="3419856"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 Placeholder 30"/>
          <p:cNvSpPr>
            <a:spLocks noGrp="1"/>
          </p:cNvSpPr>
          <p:nvPr>
            <p:ph type="body" sz="quarter" idx="15"/>
          </p:nvPr>
        </p:nvSpPr>
        <p:spPr>
          <a:xfrm>
            <a:off x="7855076"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4" name="Rectangle 53"/>
          <p:cNvSpPr/>
          <p:nvPr/>
        </p:nvSpPr>
        <p:spPr>
          <a:xfrm>
            <a:off x="7850504"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 Placeholder 33"/>
          <p:cNvSpPr>
            <a:spLocks noGrp="1"/>
          </p:cNvSpPr>
          <p:nvPr>
            <p:ph type="body" sz="quarter" idx="16"/>
          </p:nvPr>
        </p:nvSpPr>
        <p:spPr>
          <a:xfrm>
            <a:off x="7855076" y="5301672"/>
            <a:ext cx="3419856" cy="1098722"/>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918972" y="1271262"/>
            <a:ext cx="3419856" cy="3474314"/>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4381500" y="1271262"/>
            <a:ext cx="3424427" cy="3474314"/>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63" name="Content Placeholder 60"/>
          <p:cNvSpPr>
            <a:spLocks noGrp="1"/>
          </p:cNvSpPr>
          <p:nvPr>
            <p:ph sz="quarter" idx="19" hasCustomPrompt="1"/>
          </p:nvPr>
        </p:nvSpPr>
        <p:spPr>
          <a:xfrm>
            <a:off x="7855076" y="1271262"/>
            <a:ext cx="3419856" cy="3474314"/>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20"/>
          </p:nvPr>
        </p:nvSpPr>
        <p:spPr/>
        <p:txBody>
          <a:bodyPr/>
          <a:lstStyle/>
          <a:p>
            <a:r>
              <a:rPr lang="en-US"/>
              <a:t>Silicon Labs Confidential</a:t>
            </a:r>
            <a:endParaRPr lang="en-US" dirty="0"/>
          </a:p>
        </p:txBody>
      </p:sp>
      <p:sp>
        <p:nvSpPr>
          <p:cNvPr id="7" name="Slide Number Placeholder 6"/>
          <p:cNvSpPr>
            <a:spLocks noGrp="1"/>
          </p:cNvSpPr>
          <p:nvPr>
            <p:ph type="sldNum" sz="quarter" idx="2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xmlns="" val="3400616488"/>
      </p:ext>
    </p:extLst>
  </p:cSld>
  <p:clrMapOvr>
    <a:masterClrMapping/>
  </p:clrMapOvr>
  <p:transition spd="med">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le-quad-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277160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5" name="Rectangle 34"/>
          <p:cNvSpPr/>
          <p:nvPr/>
        </p:nvSpPr>
        <p:spPr>
          <a:xfrm>
            <a:off x="457200" y="1270854"/>
            <a:ext cx="277160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Placeholder 30"/>
          <p:cNvSpPr>
            <a:spLocks noGrp="1"/>
          </p:cNvSpPr>
          <p:nvPr>
            <p:ph type="body" sz="quarter" idx="11"/>
          </p:nvPr>
        </p:nvSpPr>
        <p:spPr>
          <a:xfrm>
            <a:off x="457200" y="914400"/>
            <a:ext cx="277160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4" name="Text Placeholder 33"/>
          <p:cNvSpPr>
            <a:spLocks noGrp="1"/>
          </p:cNvSpPr>
          <p:nvPr>
            <p:ph type="body" sz="quarter" idx="12"/>
          </p:nvPr>
        </p:nvSpPr>
        <p:spPr>
          <a:xfrm>
            <a:off x="457200" y="4745574"/>
            <a:ext cx="277160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457200" y="1270854"/>
            <a:ext cx="2771606" cy="3474722"/>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68" name="Rectangle 67"/>
          <p:cNvSpPr/>
          <p:nvPr/>
        </p:nvSpPr>
        <p:spPr>
          <a:xfrm>
            <a:off x="3285723" y="914400"/>
            <a:ext cx="277977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9" name="Rectangle 68"/>
          <p:cNvSpPr/>
          <p:nvPr/>
        </p:nvSpPr>
        <p:spPr>
          <a:xfrm>
            <a:off x="3285723" y="1270854"/>
            <a:ext cx="277977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 Placeholder 30"/>
          <p:cNvSpPr>
            <a:spLocks noGrp="1"/>
          </p:cNvSpPr>
          <p:nvPr>
            <p:ph type="body" sz="quarter" idx="24"/>
          </p:nvPr>
        </p:nvSpPr>
        <p:spPr>
          <a:xfrm>
            <a:off x="3285723" y="914400"/>
            <a:ext cx="277977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71" name="Text Placeholder 33"/>
          <p:cNvSpPr>
            <a:spLocks noGrp="1"/>
          </p:cNvSpPr>
          <p:nvPr>
            <p:ph type="body" sz="quarter" idx="25"/>
          </p:nvPr>
        </p:nvSpPr>
        <p:spPr>
          <a:xfrm>
            <a:off x="3285723" y="4745574"/>
            <a:ext cx="277977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72" name="Content Placeholder 60"/>
          <p:cNvSpPr>
            <a:spLocks noGrp="1"/>
          </p:cNvSpPr>
          <p:nvPr>
            <p:ph sz="quarter" idx="26" hasCustomPrompt="1"/>
          </p:nvPr>
        </p:nvSpPr>
        <p:spPr>
          <a:xfrm>
            <a:off x="3285723" y="1270853"/>
            <a:ext cx="2779776"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0" name="Rectangle 59"/>
          <p:cNvSpPr/>
          <p:nvPr/>
        </p:nvSpPr>
        <p:spPr>
          <a:xfrm>
            <a:off x="6122416" y="914400"/>
            <a:ext cx="2777734"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4" name="Rectangle 63"/>
          <p:cNvSpPr/>
          <p:nvPr/>
        </p:nvSpPr>
        <p:spPr>
          <a:xfrm>
            <a:off x="6122416" y="1270854"/>
            <a:ext cx="2777734"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 Placeholder 30"/>
          <p:cNvSpPr>
            <a:spLocks noGrp="1"/>
          </p:cNvSpPr>
          <p:nvPr>
            <p:ph type="body" sz="quarter" idx="21"/>
          </p:nvPr>
        </p:nvSpPr>
        <p:spPr>
          <a:xfrm>
            <a:off x="6122416" y="914400"/>
            <a:ext cx="2777734"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66" name="Text Placeholder 33"/>
          <p:cNvSpPr>
            <a:spLocks noGrp="1"/>
          </p:cNvSpPr>
          <p:nvPr>
            <p:ph type="body" sz="quarter" idx="22"/>
          </p:nvPr>
        </p:nvSpPr>
        <p:spPr>
          <a:xfrm>
            <a:off x="6122416" y="4745574"/>
            <a:ext cx="2777734"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marL="0" marR="0" lvl="0" indent="0" algn="ctr" defTabSz="914377" rtl="0" eaLnBrk="1" fontAlgn="base" latinLnBrk="0" hangingPunct="1">
              <a:lnSpc>
                <a:spcPct val="95000"/>
              </a:lnSpc>
              <a:spcBef>
                <a:spcPts val="300"/>
              </a:spcBef>
              <a:spcAft>
                <a:spcPct val="0"/>
              </a:spcAft>
              <a:buClr>
                <a:schemeClr val="tx2"/>
              </a:buClr>
              <a:buSzTx/>
              <a:buFontTx/>
              <a:buNone/>
              <a:tabLst/>
              <a:defRPr/>
            </a:pPr>
            <a:r>
              <a:rPr lang="en-US"/>
              <a:t>Edit Master text styles</a:t>
            </a:r>
          </a:p>
          <a:p>
            <a:pPr marL="0" marR="0" lvl="1" indent="0" algn="ctr" defTabSz="914377" rtl="0" eaLnBrk="1" fontAlgn="base" latinLnBrk="0" hangingPunct="1">
              <a:lnSpc>
                <a:spcPct val="95000"/>
              </a:lnSpc>
              <a:spcBef>
                <a:spcPts val="300"/>
              </a:spcBef>
              <a:spcAft>
                <a:spcPct val="0"/>
              </a:spcAft>
              <a:buClr>
                <a:schemeClr val="tx2"/>
              </a:buClr>
              <a:buSzTx/>
              <a:buFontTx/>
              <a:buNone/>
              <a:tabLst/>
              <a:defRPr/>
            </a:pPr>
            <a:r>
              <a:rPr lang="en-US"/>
              <a:t>Second level</a:t>
            </a:r>
          </a:p>
        </p:txBody>
      </p:sp>
      <p:sp>
        <p:nvSpPr>
          <p:cNvPr id="67" name="Content Placeholder 60"/>
          <p:cNvSpPr>
            <a:spLocks noGrp="1"/>
          </p:cNvSpPr>
          <p:nvPr>
            <p:ph sz="quarter" idx="23" hasCustomPrompt="1"/>
          </p:nvPr>
        </p:nvSpPr>
        <p:spPr>
          <a:xfrm>
            <a:off x="6122416" y="1270854"/>
            <a:ext cx="2777734"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0" name="Rectangle 49"/>
          <p:cNvSpPr/>
          <p:nvPr/>
        </p:nvSpPr>
        <p:spPr>
          <a:xfrm>
            <a:off x="8955024" y="914400"/>
            <a:ext cx="277977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6" name="Rectangle 55"/>
          <p:cNvSpPr/>
          <p:nvPr/>
        </p:nvSpPr>
        <p:spPr>
          <a:xfrm>
            <a:off x="8955024" y="1270854"/>
            <a:ext cx="277977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 Placeholder 30"/>
          <p:cNvSpPr>
            <a:spLocks noGrp="1"/>
          </p:cNvSpPr>
          <p:nvPr>
            <p:ph type="body" sz="quarter" idx="18"/>
          </p:nvPr>
        </p:nvSpPr>
        <p:spPr>
          <a:xfrm>
            <a:off x="8955024" y="914400"/>
            <a:ext cx="277977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8" name="Text Placeholder 33"/>
          <p:cNvSpPr>
            <a:spLocks noGrp="1"/>
          </p:cNvSpPr>
          <p:nvPr>
            <p:ph type="body" sz="quarter" idx="19"/>
          </p:nvPr>
        </p:nvSpPr>
        <p:spPr>
          <a:xfrm>
            <a:off x="8955024" y="4745574"/>
            <a:ext cx="277977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9" name="Content Placeholder 60"/>
          <p:cNvSpPr>
            <a:spLocks noGrp="1"/>
          </p:cNvSpPr>
          <p:nvPr>
            <p:ph sz="quarter" idx="20" hasCustomPrompt="1"/>
          </p:nvPr>
        </p:nvSpPr>
        <p:spPr>
          <a:xfrm>
            <a:off x="8955024" y="1270853"/>
            <a:ext cx="2779776"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8" name="Footer Placeholder 7"/>
          <p:cNvSpPr>
            <a:spLocks noGrp="1"/>
          </p:cNvSpPr>
          <p:nvPr>
            <p:ph type="ftr" sz="quarter" idx="27"/>
          </p:nvPr>
        </p:nvSpPr>
        <p:spPr/>
        <p:txBody>
          <a:bodyPr/>
          <a:lstStyle/>
          <a:p>
            <a:r>
              <a:rPr lang="en-US"/>
              <a:t>Silicon Labs Confidential</a:t>
            </a:r>
            <a:endParaRPr lang="en-US" dirty="0"/>
          </a:p>
        </p:txBody>
      </p:sp>
      <p:sp>
        <p:nvSpPr>
          <p:cNvPr id="9" name="Slide Number Placeholder 8"/>
          <p:cNvSpPr>
            <a:spLocks noGrp="1"/>
          </p:cNvSpPr>
          <p:nvPr>
            <p:ph type="sldNum" sz="quarter" idx="28"/>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xmlns="" val="2265974597"/>
      </p:ext>
    </p:extLst>
  </p:cSld>
  <p:clrMapOvr>
    <a:masterClrMapping/>
  </p:clrMapOvr>
  <p:transition spd="med">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ix-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918972" y="914399"/>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918972" y="1271262"/>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9189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9144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918972" y="2770794"/>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4386072" y="914399"/>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4384675" y="1271262"/>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43860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5" name="Text Placeholder 33"/>
          <p:cNvSpPr>
            <a:spLocks noGrp="1"/>
          </p:cNvSpPr>
          <p:nvPr>
            <p:ph type="body" sz="quarter" idx="14"/>
          </p:nvPr>
        </p:nvSpPr>
        <p:spPr>
          <a:xfrm>
            <a:off x="4386072" y="2770794"/>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1" name="Rectangle 50"/>
          <p:cNvSpPr/>
          <p:nvPr/>
        </p:nvSpPr>
        <p:spPr>
          <a:xfrm>
            <a:off x="7855076" y="914805"/>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2" name="Rectangle 51"/>
          <p:cNvSpPr/>
          <p:nvPr/>
        </p:nvSpPr>
        <p:spPr>
          <a:xfrm>
            <a:off x="7855076" y="1271262"/>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 Placeholder 30"/>
          <p:cNvSpPr>
            <a:spLocks noGrp="1"/>
          </p:cNvSpPr>
          <p:nvPr>
            <p:ph type="body" sz="quarter" idx="15"/>
          </p:nvPr>
        </p:nvSpPr>
        <p:spPr>
          <a:xfrm>
            <a:off x="7855076"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4" name="Rectangle 53"/>
          <p:cNvSpPr/>
          <p:nvPr/>
        </p:nvSpPr>
        <p:spPr>
          <a:xfrm>
            <a:off x="7850504"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 Placeholder 33"/>
          <p:cNvSpPr>
            <a:spLocks noGrp="1"/>
          </p:cNvSpPr>
          <p:nvPr>
            <p:ph type="body" sz="quarter" idx="16"/>
          </p:nvPr>
        </p:nvSpPr>
        <p:spPr>
          <a:xfrm>
            <a:off x="7855076" y="2770794"/>
            <a:ext cx="3419856" cy="859374"/>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918972" y="1271262"/>
            <a:ext cx="3419856" cy="1499530"/>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4381500" y="1271261"/>
            <a:ext cx="3424427" cy="1499531"/>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63" name="Content Placeholder 60"/>
          <p:cNvSpPr>
            <a:spLocks noGrp="1"/>
          </p:cNvSpPr>
          <p:nvPr>
            <p:ph sz="quarter" idx="19" hasCustomPrompt="1"/>
          </p:nvPr>
        </p:nvSpPr>
        <p:spPr>
          <a:xfrm>
            <a:off x="7855076" y="1271262"/>
            <a:ext cx="3419856" cy="1499127"/>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20"/>
          </p:nvPr>
        </p:nvSpPr>
        <p:spPr/>
        <p:txBody>
          <a:bodyPr/>
          <a:lstStyle/>
          <a:p>
            <a:r>
              <a:rPr lang="en-US"/>
              <a:t>Silicon Labs Confidential</a:t>
            </a:r>
            <a:endParaRPr lang="en-US" dirty="0"/>
          </a:p>
        </p:txBody>
      </p:sp>
      <p:sp>
        <p:nvSpPr>
          <p:cNvPr id="7" name="Slide Number Placeholder 6"/>
          <p:cNvSpPr>
            <a:spLocks noGrp="1"/>
          </p:cNvSpPr>
          <p:nvPr>
            <p:ph type="sldNum" sz="quarter" idx="21"/>
          </p:nvPr>
        </p:nvSpPr>
        <p:spPr/>
        <p:txBody>
          <a:bodyPr/>
          <a:lstStyle/>
          <a:p>
            <a:fld id="{29A7BD92-6AE5-CF43-B276-274952F2BFB4}" type="slidenum">
              <a:rPr lang="en-US" smtClean="0"/>
              <a:pPr/>
              <a:t>‹#›</a:t>
            </a:fld>
            <a:endParaRPr lang="en-US" dirty="0"/>
          </a:p>
        </p:txBody>
      </p:sp>
      <p:sp>
        <p:nvSpPr>
          <p:cNvPr id="24" name="Rectangle 23"/>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0" name="Rectangle 29"/>
          <p:cNvSpPr/>
          <p:nvPr/>
        </p:nvSpPr>
        <p:spPr>
          <a:xfrm>
            <a:off x="918972" y="3684626"/>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3" name="Rectangle 32"/>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 Placeholder 30"/>
          <p:cNvSpPr>
            <a:spLocks noGrp="1"/>
          </p:cNvSpPr>
          <p:nvPr>
            <p:ph type="body" sz="quarter" idx="22"/>
          </p:nvPr>
        </p:nvSpPr>
        <p:spPr>
          <a:xfrm>
            <a:off x="918972"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7" name="Text Placeholder 33"/>
          <p:cNvSpPr>
            <a:spLocks noGrp="1"/>
          </p:cNvSpPr>
          <p:nvPr>
            <p:ph type="body" sz="quarter" idx="23"/>
          </p:nvPr>
        </p:nvSpPr>
        <p:spPr>
          <a:xfrm>
            <a:off x="918972" y="5541021"/>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38" name="Rectangle 37"/>
          <p:cNvSpPr/>
          <p:nvPr/>
        </p:nvSpPr>
        <p:spPr>
          <a:xfrm>
            <a:off x="4386072" y="3684626"/>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9" name="Rectangle 38"/>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 Placeholder 30"/>
          <p:cNvSpPr>
            <a:spLocks noGrp="1"/>
          </p:cNvSpPr>
          <p:nvPr>
            <p:ph type="body" sz="quarter" idx="24"/>
          </p:nvPr>
        </p:nvSpPr>
        <p:spPr>
          <a:xfrm>
            <a:off x="4386072"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6" name="Text Placeholder 33"/>
          <p:cNvSpPr>
            <a:spLocks noGrp="1"/>
          </p:cNvSpPr>
          <p:nvPr>
            <p:ph type="body" sz="quarter" idx="25"/>
          </p:nvPr>
        </p:nvSpPr>
        <p:spPr>
          <a:xfrm>
            <a:off x="4386072" y="5541021"/>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7" name="Rectangle 46"/>
          <p:cNvSpPr/>
          <p:nvPr/>
        </p:nvSpPr>
        <p:spPr>
          <a:xfrm>
            <a:off x="7855076" y="3685032"/>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8" name="Rectangle 47"/>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0"/>
          <p:cNvSpPr>
            <a:spLocks noGrp="1"/>
          </p:cNvSpPr>
          <p:nvPr>
            <p:ph type="body" sz="quarter" idx="26"/>
          </p:nvPr>
        </p:nvSpPr>
        <p:spPr>
          <a:xfrm>
            <a:off x="7855076"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0" name="Text Placeholder 33"/>
          <p:cNvSpPr>
            <a:spLocks noGrp="1"/>
          </p:cNvSpPr>
          <p:nvPr>
            <p:ph type="body" sz="quarter" idx="27"/>
          </p:nvPr>
        </p:nvSpPr>
        <p:spPr>
          <a:xfrm>
            <a:off x="7855076" y="5541021"/>
            <a:ext cx="3419856" cy="859374"/>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6" name="Content Placeholder 60"/>
          <p:cNvSpPr>
            <a:spLocks noGrp="1"/>
          </p:cNvSpPr>
          <p:nvPr>
            <p:ph sz="quarter" idx="28" hasCustomPrompt="1"/>
          </p:nvPr>
        </p:nvSpPr>
        <p:spPr>
          <a:xfrm>
            <a:off x="918972" y="4041489"/>
            <a:ext cx="3419856" cy="1499530"/>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7" name="Content Placeholder 60"/>
          <p:cNvSpPr>
            <a:spLocks noGrp="1"/>
          </p:cNvSpPr>
          <p:nvPr>
            <p:ph sz="quarter" idx="29" hasCustomPrompt="1"/>
          </p:nvPr>
        </p:nvSpPr>
        <p:spPr>
          <a:xfrm>
            <a:off x="4381500" y="4041488"/>
            <a:ext cx="3424427" cy="1499531"/>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8" name="Content Placeholder 60"/>
          <p:cNvSpPr>
            <a:spLocks noGrp="1"/>
          </p:cNvSpPr>
          <p:nvPr>
            <p:ph sz="quarter" idx="30" hasCustomPrompt="1"/>
          </p:nvPr>
        </p:nvSpPr>
        <p:spPr>
          <a:xfrm>
            <a:off x="7855076" y="4041489"/>
            <a:ext cx="3419856" cy="1499127"/>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9" name="Rectangle 58"/>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4" name="Rectangle 43">
            <a:extLst>
              <a:ext uri="{FF2B5EF4-FFF2-40B4-BE49-F238E27FC236}">
                <a16:creationId xmlns:a16="http://schemas.microsoft.com/office/drawing/2014/main" xmlns="" id="{1A2E8BD4-BE75-7B4A-913B-399868EC08F6}"/>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4" name="Rectangle 63">
            <a:extLst>
              <a:ext uri="{FF2B5EF4-FFF2-40B4-BE49-F238E27FC236}">
                <a16:creationId xmlns:a16="http://schemas.microsoft.com/office/drawing/2014/main" xmlns="" id="{EA21308E-ADCE-324E-8F58-80AAF08CE2E3}"/>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xmlns="" id="{05B03B78-09D2-5346-B25E-294EAA5EF25C}"/>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xmlns="" id="{1083C06A-A455-2746-9903-700FB00CC165}"/>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xmlns="" id="{68C7D543-35B2-804E-8A03-7191A0229CEB}"/>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0" name="Rectangle 69">
            <a:extLst>
              <a:ext uri="{FF2B5EF4-FFF2-40B4-BE49-F238E27FC236}">
                <a16:creationId xmlns:a16="http://schemas.microsoft.com/office/drawing/2014/main" xmlns="" id="{F86551E3-D754-D444-83F5-3BC03736C853}"/>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2" name="Rectangle 71">
            <a:extLst>
              <a:ext uri="{FF2B5EF4-FFF2-40B4-BE49-F238E27FC236}">
                <a16:creationId xmlns:a16="http://schemas.microsoft.com/office/drawing/2014/main" xmlns="" id="{86D95270-2486-A047-AE2B-6A393CA82219}"/>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xmlns="" id="{7525AC67-83B9-814E-A597-81542C079DBE}"/>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xmlns="" id="{87B95C14-95D0-3B40-84C5-1997DC902410}"/>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xmlns="" id="{357A6769-A3FE-AF45-A5B9-B4DE07654241}"/>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8" name="Rectangle 77">
            <a:extLst>
              <a:ext uri="{FF2B5EF4-FFF2-40B4-BE49-F238E27FC236}">
                <a16:creationId xmlns:a16="http://schemas.microsoft.com/office/drawing/2014/main" xmlns="" id="{9C8896EC-57D3-D14C-8C64-7C13BABBD65B}"/>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0" name="Rectangle 79">
            <a:extLst>
              <a:ext uri="{FF2B5EF4-FFF2-40B4-BE49-F238E27FC236}">
                <a16:creationId xmlns:a16="http://schemas.microsoft.com/office/drawing/2014/main" xmlns="" id="{8BA7915E-116F-6C4B-8C6B-F1DCB1CCFA84}"/>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a:extLst>
              <a:ext uri="{FF2B5EF4-FFF2-40B4-BE49-F238E27FC236}">
                <a16:creationId xmlns:a16="http://schemas.microsoft.com/office/drawing/2014/main" xmlns="" id="{02BA596E-8DF1-6848-81CC-F32DEAA26CE5}"/>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a:extLst>
              <a:ext uri="{FF2B5EF4-FFF2-40B4-BE49-F238E27FC236}">
                <a16:creationId xmlns:a16="http://schemas.microsoft.com/office/drawing/2014/main" xmlns="" id="{C33A89F1-FC67-1848-A20B-36296B088A11}"/>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xmlns="" id="{F2705203-A13A-C544-99F4-CEF3FA1C0B95}"/>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6" name="Rectangle 85">
            <a:extLst>
              <a:ext uri="{FF2B5EF4-FFF2-40B4-BE49-F238E27FC236}">
                <a16:creationId xmlns:a16="http://schemas.microsoft.com/office/drawing/2014/main" xmlns="" id="{4D7E306C-65B5-E24F-9F75-6A7D096FF30A}"/>
              </a:ext>
            </a:extLst>
          </p:cNvPr>
          <p:cNvSpPr/>
          <p:nvPr userDrawn="1"/>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8" name="Rectangle 87">
            <a:extLst>
              <a:ext uri="{FF2B5EF4-FFF2-40B4-BE49-F238E27FC236}">
                <a16:creationId xmlns:a16="http://schemas.microsoft.com/office/drawing/2014/main" xmlns="" id="{90AAB2C3-5BA5-684D-8ADA-EF1412D87D3E}"/>
              </a:ext>
            </a:extLst>
          </p:cNvPr>
          <p:cNvSpPr/>
          <p:nvPr userDrawn="1"/>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a:extLst>
              <a:ext uri="{FF2B5EF4-FFF2-40B4-BE49-F238E27FC236}">
                <a16:creationId xmlns:a16="http://schemas.microsoft.com/office/drawing/2014/main" xmlns="" id="{86508930-77D3-2F44-8FB5-82777D818B3E}"/>
              </a:ext>
            </a:extLst>
          </p:cNvPr>
          <p:cNvSpPr/>
          <p:nvPr userDrawn="1"/>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a:extLst>
              <a:ext uri="{FF2B5EF4-FFF2-40B4-BE49-F238E27FC236}">
                <a16:creationId xmlns:a16="http://schemas.microsoft.com/office/drawing/2014/main" xmlns="" id="{715D9808-3CEA-D344-AD04-878335C3A293}"/>
              </a:ext>
            </a:extLst>
          </p:cNvPr>
          <p:cNvSpPr/>
          <p:nvPr userDrawn="1"/>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xmlns="" id="{B811A609-4BD0-D542-B1AE-4D2501266EBF}"/>
              </a:ext>
            </a:extLst>
          </p:cNvPr>
          <p:cNvSpPr/>
          <p:nvPr userDrawn="1"/>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Tree>
    <p:extLst>
      <p:ext uri="{BB962C8B-B14F-4D97-AF65-F5344CB8AC3E}">
        <p14:creationId xmlns:p14="http://schemas.microsoft.com/office/powerpoint/2010/main" xmlns="" val="1165536769"/>
      </p:ext>
    </p:extLst>
  </p:cSld>
  <p:clrMapOvr>
    <a:masterClrMapping/>
  </p:clrMapOvr>
  <p:transition spd="med">
    <p:wipe/>
  </p:transition>
  <p:extLst mod="1">
    <p:ext uri="{DCECCB84-F9BA-43D5-87BE-67443E8EF086}">
      <p15:sldGuideLst xmlns:p15="http://schemas.microsoft.com/office/powerpoint/2012/main" xmlns="">
        <p15:guide id="9" orient="horz" pos="2173" userDrawn="1">
          <p15:clr>
            <a:srgbClr val="FBAE40"/>
          </p15:clr>
        </p15:guide>
        <p15:guide id="10" orient="horz" pos="2147"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ual-content-blue-callou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7"/>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rgbClr val="FFFFFF"/>
              </a:solidFill>
            </a:endParaRPr>
          </a:p>
        </p:txBody>
      </p:sp>
      <p:sp>
        <p:nvSpPr>
          <p:cNvPr id="2" name="Rectangle 1"/>
          <p:cNvSpPr/>
          <p:nvPr/>
        </p:nvSpPr>
        <p:spPr>
          <a:xfrm>
            <a:off x="6096000" y="914396"/>
            <a:ext cx="1813560" cy="5486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6"/>
          <p:cNvSpPr>
            <a:spLocks noGrp="1"/>
          </p:cNvSpPr>
          <p:nvPr>
            <p:ph sz="quarter" idx="14"/>
          </p:nvPr>
        </p:nvSpPr>
        <p:spPr>
          <a:xfrm>
            <a:off x="679450" y="1143000"/>
            <a:ext cx="5187951" cy="5029202"/>
          </a:xfrm>
        </p:spPr>
        <p:txBody>
          <a:bodyPr anchor="ctr"/>
          <a:lstStyle>
            <a:lvl1pPr marL="0" indent="0">
              <a:lnSpc>
                <a:spcPct val="90000"/>
              </a:lnSpc>
              <a:spcBef>
                <a:spcPts val="1200"/>
              </a:spcBef>
              <a:buFontTx/>
              <a:buNone/>
              <a:defRPr sz="2400">
                <a:latin typeface="+mj-lt"/>
              </a:defRPr>
            </a:lvl1pPr>
            <a:lvl2pPr marL="182880">
              <a:spcBef>
                <a:spcPts val="1200"/>
              </a:spcBef>
              <a:defRPr sz="1600"/>
            </a:lvl2pPr>
            <a:lvl3pPr marL="365760">
              <a:spcBef>
                <a:spcPts val="600"/>
              </a:spcBef>
              <a:defRPr sz="1400"/>
            </a:lvl3pPr>
            <a:lvl4pPr marL="548640">
              <a:spcBef>
                <a:spcPts val="600"/>
              </a:spcBef>
              <a:defRPr sz="1200"/>
            </a:lvl4pPr>
            <a:lvl5pPr marL="731520">
              <a:spcBef>
                <a:spcPts val="900"/>
              </a:spcBef>
              <a:defRPr sz="1100"/>
            </a:lvl5pPr>
          </a:lstStyle>
          <a:p>
            <a:pPr lvl="0"/>
            <a:r>
              <a:rPr lang="en-US"/>
              <a:t>Edit Master text styles</a:t>
            </a:r>
          </a:p>
          <a:p>
            <a:pPr lvl="1"/>
            <a:r>
              <a:rPr lang="en-US"/>
              <a:t>Second level</a:t>
            </a:r>
          </a:p>
          <a:p>
            <a:pPr lvl="2"/>
            <a:r>
              <a:rPr lang="en-US"/>
              <a:t>Third level</a:t>
            </a:r>
          </a:p>
          <a:p>
            <a:pPr lvl="3"/>
            <a:r>
              <a:rPr lang="en-US"/>
              <a:t>Fourth level</a:t>
            </a:r>
          </a:p>
        </p:txBody>
      </p:sp>
      <p:sp>
        <p:nvSpPr>
          <p:cNvPr id="10" name="Content Placeholder 6"/>
          <p:cNvSpPr>
            <a:spLocks noGrp="1"/>
          </p:cNvSpPr>
          <p:nvPr>
            <p:ph sz="quarter" idx="15"/>
          </p:nvPr>
        </p:nvSpPr>
        <p:spPr>
          <a:xfrm>
            <a:off x="8134066" y="1143000"/>
            <a:ext cx="3143534" cy="5029202"/>
          </a:xfrm>
        </p:spPr>
        <p:txBody>
          <a:bodyPr anchor="ctr"/>
          <a:lstStyle>
            <a:lvl1pPr marL="0" indent="0">
              <a:lnSpc>
                <a:spcPct val="90000"/>
              </a:lnSpc>
              <a:spcBef>
                <a:spcPts val="1200"/>
              </a:spcBef>
              <a:buFontTx/>
              <a:buNone/>
              <a:defRPr sz="2400">
                <a:latin typeface="+mj-lt"/>
              </a:defRPr>
            </a:lvl1pPr>
            <a:lvl2pPr marL="182880">
              <a:spcBef>
                <a:spcPts val="1200"/>
              </a:spcBef>
              <a:defRPr sz="1600"/>
            </a:lvl2pPr>
            <a:lvl3pPr marL="365760">
              <a:spcBef>
                <a:spcPts val="600"/>
              </a:spcBef>
              <a:defRPr sz="1400"/>
            </a:lvl3pPr>
            <a:lvl4pPr marL="548640">
              <a:spcBef>
                <a:spcPts val="600"/>
              </a:spcBef>
              <a:defRPr sz="1200"/>
            </a:lvl4pPr>
            <a:lvl5pPr marL="731520">
              <a:spcBef>
                <a:spcPts val="900"/>
              </a:spcBef>
              <a:defRPr sz="1100"/>
            </a:lvl5pPr>
          </a:lstStyle>
          <a:p>
            <a:pPr lvl="0"/>
            <a:r>
              <a:rPr lang="en-US"/>
              <a:t>Edit Master text styles</a:t>
            </a:r>
          </a:p>
          <a:p>
            <a:pPr lvl="1"/>
            <a:r>
              <a:rPr lang="en-US"/>
              <a:t>Second level</a:t>
            </a:r>
          </a:p>
          <a:p>
            <a:pPr lvl="2"/>
            <a:r>
              <a:rPr lang="en-US"/>
              <a:t>Third level</a:t>
            </a:r>
          </a:p>
          <a:p>
            <a:pPr lvl="3"/>
            <a:r>
              <a:rPr lang="en-US"/>
              <a:t>Fourth level</a:t>
            </a:r>
          </a:p>
        </p:txBody>
      </p:sp>
      <p:sp>
        <p:nvSpPr>
          <p:cNvPr id="11" name="Title Placeholder 1"/>
          <p:cNvSpPr>
            <a:spLocks noGrp="1"/>
          </p:cNvSpPr>
          <p:nvPr>
            <p:ph type="title"/>
          </p:nvPr>
        </p:nvSpPr>
        <p:spPr>
          <a:xfrm>
            <a:off x="457200" y="0"/>
            <a:ext cx="11277600" cy="9144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5" name="Footer Placeholder 4"/>
          <p:cNvSpPr>
            <a:spLocks noGrp="1"/>
          </p:cNvSpPr>
          <p:nvPr>
            <p:ph type="ftr" sz="quarter" idx="16"/>
          </p:nvPr>
        </p:nvSpPr>
        <p:spPr/>
        <p:txBody>
          <a:bodyPr/>
          <a:lstStyle/>
          <a:p>
            <a:r>
              <a:rPr lang="en-US"/>
              <a:t>Silicon Labs Confidential</a:t>
            </a:r>
            <a:endParaRPr lang="en-US" dirty="0"/>
          </a:p>
        </p:txBody>
      </p:sp>
      <p:sp>
        <p:nvSpPr>
          <p:cNvPr id="7" name="Slide Number Placeholder 6"/>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xmlns="" val="3731471752"/>
      </p:ext>
    </p:extLst>
  </p:cSld>
  <p:clrMapOvr>
    <a:masterClrMapping/>
  </p:clrMapOvr>
  <p:transition spd="med">
    <p:wipe/>
  </p:transition>
  <p:extLst mod="1">
    <p:ext uri="{DCECCB84-F9BA-43D5-87BE-67443E8EF086}">
      <p15:sldGuideLst xmlns:p15="http://schemas.microsoft.com/office/powerpoint/2012/main" xmlns="">
        <p15:guide id="1" pos="4416">
          <p15:clr>
            <a:srgbClr val="FBAE40"/>
          </p15:clr>
        </p15:guide>
        <p15:guide id="2" pos="4560">
          <p15:clr>
            <a:srgbClr val="FBAE40"/>
          </p15:clr>
        </p15:guide>
        <p15:guide id="4" pos="72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le-dual-content-comparison">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1371600" y="914400"/>
            <a:ext cx="4698971"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Content Placeholder 2"/>
          <p:cNvSpPr>
            <a:spLocks noGrp="1"/>
          </p:cNvSpPr>
          <p:nvPr>
            <p:ph idx="10" hasCustomPrompt="1"/>
          </p:nvPr>
        </p:nvSpPr>
        <p:spPr>
          <a:xfrm>
            <a:off x="1371600" y="1270855"/>
            <a:ext cx="4698970" cy="2394985"/>
          </a:xfrm>
          <a:prstGeom prst="rect">
            <a:avLst/>
          </a:prstGeom>
          <a:noFill/>
        </p:spPr>
        <p:txBody>
          <a:bodyPr lIns="182880" tIns="0" rIns="182880" bIns="91440" anchor="ctr" anchorCtr="0"/>
          <a:lstStyle>
            <a:lvl1pPr marL="0" indent="0" algn="ctr">
              <a:buNone/>
              <a:defRPr sz="1800">
                <a:solidFill>
                  <a:schemeClr val="tx1"/>
                </a:solidFill>
              </a:defRPr>
            </a:lvl1pPr>
            <a:lvl2pPr marL="0" indent="0" algn="ctr">
              <a:buNone/>
              <a:defRPr sz="1600">
                <a:solidFill>
                  <a:schemeClr val="tx1"/>
                </a:solidFill>
              </a:defRPr>
            </a:lvl2pPr>
            <a:lvl3pPr marL="0" indent="0" algn="ctr">
              <a:buNone/>
              <a:defRPr sz="1200">
                <a:solidFill>
                  <a:schemeClr val="tx1"/>
                </a:solidFill>
              </a:defRPr>
            </a:lvl3pPr>
            <a:lvl4pPr marL="0" indent="0" algn="ctr">
              <a:buNone/>
              <a:defRPr sz="1100">
                <a:solidFill>
                  <a:schemeClr val="bg2">
                    <a:lumMod val="50000"/>
                  </a:schemeClr>
                </a:solidFill>
              </a:defRPr>
            </a:lvl4pPr>
            <a:lvl5pPr>
              <a:defRPr sz="1400"/>
            </a:lvl5pPr>
          </a:lstStyle>
          <a:p>
            <a:pPr lvl="0"/>
            <a:r>
              <a:rPr lang="en-US" dirty="0"/>
              <a:t>Edit Master text styles</a:t>
            </a:r>
          </a:p>
          <a:p>
            <a:pPr lvl="1"/>
            <a:r>
              <a:rPr lang="en-US" dirty="0"/>
              <a:t>Second level</a:t>
            </a:r>
          </a:p>
          <a:p>
            <a:pPr lvl="2"/>
            <a:r>
              <a:rPr lang="en-US" dirty="0"/>
              <a:t>Third level</a:t>
            </a:r>
          </a:p>
        </p:txBody>
      </p:sp>
      <p:sp>
        <p:nvSpPr>
          <p:cNvPr id="15" name="Picture Placeholder 10"/>
          <p:cNvSpPr>
            <a:spLocks noGrp="1"/>
          </p:cNvSpPr>
          <p:nvPr>
            <p:ph type="pic" sz="quarter" idx="12"/>
          </p:nvPr>
        </p:nvSpPr>
        <p:spPr>
          <a:xfrm>
            <a:off x="1371600" y="3665842"/>
            <a:ext cx="4698971" cy="2734958"/>
          </a:xfrm>
        </p:spPr>
        <p:txBody>
          <a:bodyPr tIns="548640">
            <a:normAutofit/>
          </a:bodyPr>
          <a:lstStyle>
            <a:lvl1pPr marL="0" indent="0" algn="ctr">
              <a:buFontTx/>
              <a:buNone/>
              <a:defRPr sz="1400">
                <a:solidFill>
                  <a:schemeClr val="tx1"/>
                </a:solidFill>
              </a:defRPr>
            </a:lvl1pPr>
          </a:lstStyle>
          <a:p>
            <a:r>
              <a:rPr lang="en-US"/>
              <a:t>Click icon to add picture</a:t>
            </a:r>
            <a:endParaRPr lang="en-US" dirty="0"/>
          </a:p>
        </p:txBody>
      </p:sp>
      <p:sp>
        <p:nvSpPr>
          <p:cNvPr id="16" name="Rectangle 15"/>
          <p:cNvSpPr/>
          <p:nvPr/>
        </p:nvSpPr>
        <p:spPr>
          <a:xfrm>
            <a:off x="6129338" y="914400"/>
            <a:ext cx="4691062"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Content Placeholder 2"/>
          <p:cNvSpPr>
            <a:spLocks noGrp="1"/>
          </p:cNvSpPr>
          <p:nvPr>
            <p:ph idx="15"/>
          </p:nvPr>
        </p:nvSpPr>
        <p:spPr>
          <a:xfrm>
            <a:off x="6127482" y="4025644"/>
            <a:ext cx="4692918" cy="2375156"/>
          </a:xfrm>
          <a:prstGeom prst="rect">
            <a:avLst/>
          </a:prstGeom>
          <a:noFill/>
        </p:spPr>
        <p:txBody>
          <a:bodyPr lIns="182880" tIns="0" rIns="182880" bIns="91440" anchor="ctr" anchorCtr="0">
            <a:normAutofit/>
          </a:bodyPr>
          <a:lstStyle>
            <a:lvl1pPr marL="0" indent="0" algn="ctr">
              <a:buNone/>
              <a:defRPr sz="1800">
                <a:solidFill>
                  <a:schemeClr val="tx1"/>
                </a:solidFill>
              </a:defRPr>
            </a:lvl1pPr>
            <a:lvl2pPr marL="0" indent="0" algn="ctr">
              <a:buNone/>
              <a:defRPr sz="1600">
                <a:solidFill>
                  <a:schemeClr val="tx1"/>
                </a:solidFill>
              </a:defRPr>
            </a:lvl2pPr>
            <a:lvl3pPr marL="0" indent="0" algn="ctr">
              <a:buNone/>
              <a:defRPr sz="1400">
                <a:solidFill>
                  <a:schemeClr val="tx1"/>
                </a:solidFill>
              </a:defRPr>
            </a:lvl3pPr>
            <a:lvl4pPr marL="0" indent="0" algn="ctr">
              <a:buNone/>
              <a:defRPr sz="12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20" name="Picture Placeholder 10"/>
          <p:cNvSpPr>
            <a:spLocks noGrp="1"/>
          </p:cNvSpPr>
          <p:nvPr>
            <p:ph type="pic" sz="quarter" idx="16"/>
          </p:nvPr>
        </p:nvSpPr>
        <p:spPr>
          <a:xfrm>
            <a:off x="6127485" y="917749"/>
            <a:ext cx="4692915" cy="2748091"/>
          </a:xfrm>
        </p:spPr>
        <p:txBody>
          <a:bodyPr tIns="548640">
            <a:normAutofit/>
          </a:bodyPr>
          <a:lstStyle>
            <a:lvl1pPr marL="0" indent="0" algn="ctr">
              <a:buFontTx/>
              <a:buNone/>
              <a:defRPr sz="1400">
                <a:solidFill>
                  <a:schemeClr val="tx1"/>
                </a:solidFill>
              </a:defRPr>
            </a:lvl1pPr>
          </a:lstStyle>
          <a:p>
            <a:r>
              <a:rPr lang="en-US"/>
              <a:t>Click icon to add picture</a:t>
            </a:r>
            <a:endParaRPr lang="en-US" dirty="0"/>
          </a:p>
        </p:txBody>
      </p:sp>
      <p:sp>
        <p:nvSpPr>
          <p:cNvPr id="3" name="Title 2"/>
          <p:cNvSpPr>
            <a:spLocks noGrp="1"/>
          </p:cNvSpPr>
          <p:nvPr>
            <p:ph type="title"/>
          </p:nvPr>
        </p:nvSpPr>
        <p:spPr/>
        <p:txBody>
          <a:bodyPr/>
          <a:lstStyle/>
          <a:p>
            <a:r>
              <a:rPr lang="en-US"/>
              <a:t>Click to edit Master title style</a:t>
            </a:r>
            <a:endParaRPr lang="en-US" dirty="0"/>
          </a:p>
        </p:txBody>
      </p:sp>
      <p:sp>
        <p:nvSpPr>
          <p:cNvPr id="13" name="Text Placeholder 30"/>
          <p:cNvSpPr>
            <a:spLocks noGrp="1"/>
          </p:cNvSpPr>
          <p:nvPr>
            <p:ph type="body" sz="quarter" idx="17"/>
          </p:nvPr>
        </p:nvSpPr>
        <p:spPr>
          <a:xfrm>
            <a:off x="1371601" y="914400"/>
            <a:ext cx="4698970"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14" name="Text Placeholder 30"/>
          <p:cNvSpPr>
            <a:spLocks noGrp="1"/>
          </p:cNvSpPr>
          <p:nvPr>
            <p:ph type="body" sz="quarter" idx="18"/>
          </p:nvPr>
        </p:nvSpPr>
        <p:spPr>
          <a:xfrm>
            <a:off x="6127483" y="3665840"/>
            <a:ext cx="4692918"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 name="Footer Placeholder 3"/>
          <p:cNvSpPr>
            <a:spLocks noGrp="1"/>
          </p:cNvSpPr>
          <p:nvPr>
            <p:ph type="ftr" sz="quarter" idx="19"/>
          </p:nvPr>
        </p:nvSpPr>
        <p:spPr/>
        <p:txBody>
          <a:bodyPr/>
          <a:lstStyle/>
          <a:p>
            <a:r>
              <a:rPr lang="en-US"/>
              <a:t>Silicon Labs Confidential</a:t>
            </a:r>
            <a:endParaRPr lang="en-US" dirty="0"/>
          </a:p>
        </p:txBody>
      </p:sp>
      <p:sp>
        <p:nvSpPr>
          <p:cNvPr id="5" name="Slide Number Placeholder 4"/>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xmlns="" val="680835567"/>
      </p:ext>
    </p:extLst>
  </p:cSld>
  <p:clrMapOvr>
    <a:masterClrMapping/>
  </p:clrMapOvr>
  <p:transition spd="med">
    <p:wipe/>
  </p:transition>
  <p:extLst mod="1">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ngle-content">
    <p:bg>
      <p:bgPr>
        <a:solidFill>
          <a:schemeClr val="bg2"/>
        </a:solidFill>
        <a:effectLst/>
      </p:bgPr>
    </p:bg>
    <p:spTree>
      <p:nvGrpSpPr>
        <p:cNvPr id="1" name=""/>
        <p:cNvGrpSpPr/>
        <p:nvPr/>
      </p:nvGrpSpPr>
      <p:grpSpPr>
        <a:xfrm>
          <a:off x="0" y="0"/>
          <a:ext cx="0" cy="0"/>
          <a:chOff x="0" y="0"/>
          <a:chExt cx="0" cy="0"/>
        </a:xfrm>
      </p:grpSpPr>
      <p:sp>
        <p:nvSpPr>
          <p:cNvPr id="8" name="Rectangle 7"/>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Content Placeholder 2"/>
          <p:cNvSpPr>
            <a:spLocks noGrp="1"/>
          </p:cNvSpPr>
          <p:nvPr>
            <p:ph idx="10"/>
          </p:nvPr>
        </p:nvSpPr>
        <p:spPr>
          <a:xfrm>
            <a:off x="679450" y="1143000"/>
            <a:ext cx="10820400" cy="50292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3" name="Title 2"/>
          <p:cNvSpPr>
            <a:spLocks noGrp="1"/>
          </p:cNvSpPr>
          <p:nvPr>
            <p:ph type="title"/>
          </p:nvPr>
        </p:nvSpPr>
        <p:spPr/>
        <p:txBody>
          <a:bodyPr/>
          <a:lstStyle/>
          <a:p>
            <a:r>
              <a:rPr lang="en-US"/>
              <a:t>Click to edit Master title style</a:t>
            </a:r>
            <a:endParaRPr lang="en-US" dirty="0"/>
          </a:p>
        </p:txBody>
      </p:sp>
      <p:sp>
        <p:nvSpPr>
          <p:cNvPr id="13" name="Footer Placeholder 12"/>
          <p:cNvSpPr>
            <a:spLocks noGrp="1"/>
          </p:cNvSpPr>
          <p:nvPr>
            <p:ph type="ftr" sz="quarter" idx="11"/>
          </p:nvPr>
        </p:nvSpPr>
        <p:spPr/>
        <p:txBody>
          <a:bodyPr/>
          <a:lstStyle/>
          <a:p>
            <a:r>
              <a:rPr lang="en-US"/>
              <a:t>Silicon Labs Confidential</a:t>
            </a:r>
            <a:endParaRPr lang="en-US" dirty="0"/>
          </a:p>
        </p:txBody>
      </p:sp>
      <p:sp>
        <p:nvSpPr>
          <p:cNvPr id="14" name="Slide Number Placeholder 13"/>
          <p:cNvSpPr>
            <a:spLocks noGrp="1"/>
          </p:cNvSpPr>
          <p:nvPr>
            <p:ph type="sldNum" sz="quarter" idx="12"/>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xmlns="" val="2509800658"/>
      </p:ext>
    </p:extLst>
  </p:cSld>
  <p:clrMapOvr>
    <a:masterClrMapping/>
  </p:clrMapOvr>
  <p:transition spd="med">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roduct-detail-w-o-tabl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Content Placeholder 2"/>
          <p:cNvSpPr>
            <a:spLocks noGrp="1"/>
          </p:cNvSpPr>
          <p:nvPr>
            <p:ph sz="half" idx="1" hasCustomPrompt="1"/>
          </p:nvPr>
        </p:nvSpPr>
        <p:spPr>
          <a:xfrm>
            <a:off x="1071562" y="1143000"/>
            <a:ext cx="3875087" cy="4496423"/>
          </a:xfrm>
        </p:spPr>
        <p:txBody>
          <a:bodyPr tIns="182880" bIns="182880"/>
          <a:lstStyle>
            <a:lvl1pPr>
              <a:defRPr sz="1600" baseline="0"/>
            </a:lvl1pPr>
          </a:lstStyle>
          <a:p>
            <a:pPr lvl="0"/>
            <a:r>
              <a:rPr lang="en-US" dirty="0"/>
              <a:t>Click to add block diagram</a:t>
            </a:r>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5410202" y="1512330"/>
            <a:ext cx="6089648" cy="1866602"/>
          </a:xfrm>
        </p:spPr>
        <p:txBody>
          <a:bodyPr lIns="182880" tIns="91440" bIns="91440" numCol="2" spcCol="91440" anchor="t">
            <a:normAutofit/>
          </a:bodyPr>
          <a:lstStyle>
            <a:lvl1pPr>
              <a:lnSpc>
                <a:spcPct val="90000"/>
              </a:lnSpc>
              <a:spcBef>
                <a:spcPts val="600"/>
              </a:spcBef>
              <a:defRPr sz="1400"/>
            </a:lvl1pPr>
            <a:lvl2pPr>
              <a:lnSpc>
                <a:spcPct val="90000"/>
              </a:lnSpc>
              <a:spcBef>
                <a:spcPts val="600"/>
              </a:spcBef>
              <a:defRPr sz="1200"/>
            </a:lvl2pPr>
            <a:lvl3pPr>
              <a:lnSpc>
                <a:spcPct val="90000"/>
              </a:lnSpc>
              <a:spcBef>
                <a:spcPts val="600"/>
              </a:spcBef>
              <a:defRPr sz="1100"/>
            </a:lvl3pPr>
            <a:lvl4pPr>
              <a:lnSpc>
                <a:spcPct val="90000"/>
              </a:lnSpc>
              <a:spcBef>
                <a:spcPts val="600"/>
              </a:spcBef>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Slide Number Placeholder 7"/>
          <p:cNvSpPr>
            <a:spLocks noGrp="1"/>
          </p:cNvSpPr>
          <p:nvPr>
            <p:ph type="sldNum" sz="quarter" idx="16"/>
          </p:nvPr>
        </p:nvSpPr>
        <p:spPr/>
        <p:txBody>
          <a:bodyPr/>
          <a:lstStyle/>
          <a:p>
            <a:fld id="{29A7BD92-6AE5-CF43-B276-274952F2BFB4}" type="slidenum">
              <a:rPr lang="en-US" smtClean="0"/>
              <a:pPr/>
              <a:t>‹#›</a:t>
            </a:fld>
            <a:endParaRPr lang="en-US" dirty="0"/>
          </a:p>
        </p:txBody>
      </p:sp>
      <p:sp>
        <p:nvSpPr>
          <p:cNvPr id="2" name="Footer Placeholder 1"/>
          <p:cNvSpPr>
            <a:spLocks noGrp="1"/>
          </p:cNvSpPr>
          <p:nvPr>
            <p:ph type="ftr" sz="quarter" idx="17"/>
          </p:nvPr>
        </p:nvSpPr>
        <p:spPr/>
        <p:txBody>
          <a:bodyPr/>
          <a:lstStyle/>
          <a:p>
            <a:r>
              <a:rPr lang="en-US"/>
              <a:t>Silicon Labs Confidential</a:t>
            </a:r>
            <a:endParaRPr lang="en-US" dirty="0"/>
          </a:p>
        </p:txBody>
      </p:sp>
      <p:sp>
        <p:nvSpPr>
          <p:cNvPr id="9" name="Rectangle 8"/>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0" name="Rectangle 9"/>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sp>
        <p:nvSpPr>
          <p:cNvPr id="11" name="Content Placeholder 6"/>
          <p:cNvSpPr>
            <a:spLocks noGrp="1"/>
          </p:cNvSpPr>
          <p:nvPr>
            <p:ph sz="quarter" idx="18"/>
          </p:nvPr>
        </p:nvSpPr>
        <p:spPr>
          <a:xfrm>
            <a:off x="5416555" y="3855986"/>
            <a:ext cx="6083295" cy="2316214"/>
          </a:xfrm>
        </p:spPr>
        <p:txBody>
          <a:bodyPr lIns="182880" tIns="91440" bIns="91440" numCol="2" spcCol="91440" anchor="t">
            <a:normAutofit/>
          </a:bodyPr>
          <a:lstStyle>
            <a:lvl1pPr>
              <a:lnSpc>
                <a:spcPct val="90000"/>
              </a:lnSpc>
              <a:spcBef>
                <a:spcPts val="600"/>
              </a:spcBef>
              <a:defRPr sz="1400"/>
            </a:lvl1pPr>
            <a:lvl2pPr>
              <a:lnSpc>
                <a:spcPct val="90000"/>
              </a:lnSpc>
              <a:spcBef>
                <a:spcPts val="600"/>
              </a:spcBef>
              <a:defRPr sz="1200"/>
            </a:lvl2pPr>
            <a:lvl3pPr>
              <a:lnSpc>
                <a:spcPct val="90000"/>
              </a:lnSpc>
              <a:spcBef>
                <a:spcPts val="600"/>
              </a:spcBef>
              <a:defRPr sz="1100"/>
            </a:lvl3pPr>
            <a:lvl4pPr>
              <a:lnSpc>
                <a:spcPct val="90000"/>
              </a:lnSpc>
              <a:spcBef>
                <a:spcPts val="600"/>
              </a:spcBef>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17"/>
          <p:cNvSpPr>
            <a:spLocks noGrp="1"/>
          </p:cNvSpPr>
          <p:nvPr>
            <p:ph type="body" sz="quarter" idx="19" hasCustomPrompt="1"/>
          </p:nvPr>
        </p:nvSpPr>
        <p:spPr>
          <a:xfrm>
            <a:off x="1071564" y="5639423"/>
            <a:ext cx="3875086" cy="533401"/>
          </a:xfrm>
        </p:spPr>
        <p:txBody>
          <a:bodyPr wrap="square" tIns="91440" bIns="91440" anchor="ctr">
            <a:noAutofit/>
          </a:bodyPr>
          <a:lstStyle>
            <a:lvl1pPr marL="0" indent="0" algn="ctr">
              <a:spcBef>
                <a:spcPts val="600"/>
              </a:spcBef>
              <a:buFontTx/>
              <a:buNone/>
              <a:defRPr sz="1400" baseline="0">
                <a:solidFill>
                  <a:schemeClr val="tx1"/>
                </a:solidFill>
              </a:defRPr>
            </a:lvl1pPr>
          </a:lstStyle>
          <a:p>
            <a:pPr lvl="0"/>
            <a:r>
              <a:rPr lang="en-US" dirty="0"/>
              <a:t>Additional information here</a:t>
            </a:r>
          </a:p>
        </p:txBody>
      </p:sp>
      <p:cxnSp>
        <p:nvCxnSpPr>
          <p:cNvPr id="20" name="Straight Connector 19"/>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20"/>
          </p:nvPr>
        </p:nvSpPr>
        <p:spPr>
          <a:xfrm rot="16200000">
            <a:off x="-2099471" y="3464718"/>
            <a:ext cx="5486398" cy="385762"/>
          </a:xfrm>
          <a:solidFill>
            <a:schemeClr val="accent1"/>
          </a:solidFill>
        </p:spPr>
        <p:txBody>
          <a:bodyPr anchor="ctr">
            <a:normAutofit/>
          </a:bodyPr>
          <a:lstStyle>
            <a:lvl1pPr marL="0" indent="0" algn="ctr">
              <a:buNone/>
              <a:defRPr sz="1400">
                <a:solidFill>
                  <a:schemeClr val="bg1"/>
                </a:solidFill>
              </a:defRPr>
            </a:lvl1pPr>
          </a:lstStyle>
          <a:p>
            <a:pPr lvl="0"/>
            <a:r>
              <a:rPr lang="en-US"/>
              <a:t>Edit Master text styles</a:t>
            </a:r>
          </a:p>
        </p:txBody>
      </p:sp>
      <p:sp>
        <p:nvSpPr>
          <p:cNvPr id="15" name="Rectangle 14">
            <a:extLst>
              <a:ext uri="{FF2B5EF4-FFF2-40B4-BE49-F238E27FC236}">
                <a16:creationId xmlns:a16="http://schemas.microsoft.com/office/drawing/2014/main" xmlns="" id="{A70118BD-8500-F84D-986B-E284CF4B8663}"/>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6" name="Rectangle 15">
            <a:extLst>
              <a:ext uri="{FF2B5EF4-FFF2-40B4-BE49-F238E27FC236}">
                <a16:creationId xmlns:a16="http://schemas.microsoft.com/office/drawing/2014/main" xmlns="" id="{00F14C4E-C403-9245-A7DE-FB8FA327E29D}"/>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17" name="Straight Connector 16">
            <a:extLst>
              <a:ext uri="{FF2B5EF4-FFF2-40B4-BE49-F238E27FC236}">
                <a16:creationId xmlns:a16="http://schemas.microsoft.com/office/drawing/2014/main" xmlns="" id="{87EF78B9-8C7A-BB4D-ABE9-F40E5EFA44EC}"/>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xmlns="" id="{D876D8D7-10EF-A04C-9415-49E0C913A0FB}"/>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9" name="Rectangle 18">
            <a:extLst>
              <a:ext uri="{FF2B5EF4-FFF2-40B4-BE49-F238E27FC236}">
                <a16:creationId xmlns:a16="http://schemas.microsoft.com/office/drawing/2014/main" xmlns="" id="{6E7C39EB-E167-B346-B712-92ABB0BF75AD}"/>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1" name="Straight Connector 20">
            <a:extLst>
              <a:ext uri="{FF2B5EF4-FFF2-40B4-BE49-F238E27FC236}">
                <a16:creationId xmlns:a16="http://schemas.microsoft.com/office/drawing/2014/main" xmlns="" id="{466DFCA9-DAED-3741-87E0-8A788CD33B31}"/>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xmlns="" id="{117B51E1-4AED-DB42-AD96-5A9FB61ED019}"/>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3" name="Rectangle 22">
            <a:extLst>
              <a:ext uri="{FF2B5EF4-FFF2-40B4-BE49-F238E27FC236}">
                <a16:creationId xmlns:a16="http://schemas.microsoft.com/office/drawing/2014/main" xmlns="" id="{32DEE475-A2D5-E14F-9F3A-43FB432C2DDE}"/>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4" name="Straight Connector 23">
            <a:extLst>
              <a:ext uri="{FF2B5EF4-FFF2-40B4-BE49-F238E27FC236}">
                <a16:creationId xmlns:a16="http://schemas.microsoft.com/office/drawing/2014/main" xmlns="" id="{A3AD7A21-2DCE-B04E-9377-494784E12B9A}"/>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xmlns="" id="{F8A5EFC8-95EF-5A45-85AF-741D41772FA2}"/>
              </a:ext>
            </a:extLst>
          </p:cNvPr>
          <p:cNvSpPr/>
          <p:nvPr/>
        </p:nvSpPr>
        <p:spPr>
          <a:xfrm>
            <a:off x="5410202" y="1143000"/>
            <a:ext cx="6089648" cy="261610"/>
          </a:xfrm>
          <a:prstGeom prst="rect">
            <a:avLst/>
          </a:prstGeom>
          <a:solidFill>
            <a:schemeClr val="accent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6" name="Rectangle 25">
            <a:extLst>
              <a:ext uri="{FF2B5EF4-FFF2-40B4-BE49-F238E27FC236}">
                <a16:creationId xmlns:a16="http://schemas.microsoft.com/office/drawing/2014/main" xmlns="" id="{112CC734-5C86-9145-B7EF-5BC343A9E833}"/>
              </a:ext>
            </a:extLst>
          </p:cNvPr>
          <p:cNvSpPr/>
          <p:nvPr/>
        </p:nvSpPr>
        <p:spPr>
          <a:xfrm>
            <a:off x="5410202" y="3486654"/>
            <a:ext cx="6089648" cy="261610"/>
          </a:xfrm>
          <a:prstGeom prst="rect">
            <a:avLst/>
          </a:prstGeom>
          <a:solidFill>
            <a:schemeClr val="accent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7" name="Straight Connector 26">
            <a:extLst>
              <a:ext uri="{FF2B5EF4-FFF2-40B4-BE49-F238E27FC236}">
                <a16:creationId xmlns:a16="http://schemas.microsoft.com/office/drawing/2014/main" xmlns="" id="{F6ED15B8-ADA4-324F-BA09-09DB8AC9DE89}"/>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xmlns="" id="{D223C678-F749-2143-B9BE-C374CF56F289}"/>
              </a:ext>
            </a:extLst>
          </p:cNvPr>
          <p:cNvSpPr/>
          <p:nvPr userDrawn="1"/>
        </p:nvSpPr>
        <p:spPr>
          <a:xfrm>
            <a:off x="5410202" y="1143000"/>
            <a:ext cx="6089648" cy="261610"/>
          </a:xfrm>
          <a:prstGeom prst="rect">
            <a:avLst/>
          </a:prstGeom>
          <a:solidFill>
            <a:schemeClr val="accent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9" name="Rectangle 28">
            <a:extLst>
              <a:ext uri="{FF2B5EF4-FFF2-40B4-BE49-F238E27FC236}">
                <a16:creationId xmlns:a16="http://schemas.microsoft.com/office/drawing/2014/main" xmlns="" id="{5CA51D17-7C77-8B49-8423-A7AC69BA68B2}"/>
              </a:ext>
            </a:extLst>
          </p:cNvPr>
          <p:cNvSpPr/>
          <p:nvPr userDrawn="1"/>
        </p:nvSpPr>
        <p:spPr>
          <a:xfrm>
            <a:off x="5410202" y="3486654"/>
            <a:ext cx="6089648" cy="261610"/>
          </a:xfrm>
          <a:prstGeom prst="rect">
            <a:avLst/>
          </a:prstGeom>
          <a:solidFill>
            <a:schemeClr val="accent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30" name="Straight Connector 29">
            <a:extLst>
              <a:ext uri="{FF2B5EF4-FFF2-40B4-BE49-F238E27FC236}">
                <a16:creationId xmlns:a16="http://schemas.microsoft.com/office/drawing/2014/main" xmlns="" id="{4349CBFC-4AE9-D14C-A773-4CA1FC7097C2}"/>
              </a:ext>
            </a:extLst>
          </p:cNvPr>
          <p:cNvCxnSpPr/>
          <p:nvPr userDrawn="1"/>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030320550"/>
      </p:ext>
    </p:extLst>
  </p:cSld>
  <p:clrMapOvr>
    <a:masterClrMapping/>
  </p:clrMapOvr>
  <p:transition spd="med">
    <p:wipe/>
  </p:transition>
  <p:extLst mod="1">
    <p:ext uri="{DCECCB84-F9BA-43D5-87BE-67443E8EF086}">
      <p15:sldGuideLst xmlns:p15="http://schemas.microsoft.com/office/powerpoint/2012/main" xmlns=""/>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Market Opportunity">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3AD1D600-8D4E-9440-BD68-670F10BFF878}"/>
              </a:ext>
            </a:extLst>
          </p:cNvPr>
          <p:cNvSpPr/>
          <p:nvPr/>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3" name="Content Placeholder 9">
            <a:extLst>
              <a:ext uri="{FF2B5EF4-FFF2-40B4-BE49-F238E27FC236}">
                <a16:creationId xmlns:a16="http://schemas.microsoft.com/office/drawing/2014/main" xmlns="" id="{E5757108-B059-A248-8F1C-8F86A0FEF605}"/>
              </a:ext>
            </a:extLst>
          </p:cNvPr>
          <p:cNvSpPr>
            <a:spLocks noGrp="1"/>
          </p:cNvSpPr>
          <p:nvPr>
            <p:ph sz="quarter" idx="22"/>
          </p:nvPr>
        </p:nvSpPr>
        <p:spPr>
          <a:xfrm>
            <a:off x="679449" y="1418095"/>
            <a:ext cx="5181601" cy="3107412"/>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8" name="Title 4">
            <a:extLst>
              <a:ext uri="{FF2B5EF4-FFF2-40B4-BE49-F238E27FC236}">
                <a16:creationId xmlns:a16="http://schemas.microsoft.com/office/drawing/2014/main" xmlns="" id="{54C80A73-F9E9-4046-8E7E-5EF6EAC211F7}"/>
              </a:ext>
            </a:extLst>
          </p:cNvPr>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21" name="Footer Placeholder 8">
            <a:extLst>
              <a:ext uri="{FF2B5EF4-FFF2-40B4-BE49-F238E27FC236}">
                <a16:creationId xmlns:a16="http://schemas.microsoft.com/office/drawing/2014/main" xmlns="" id="{C3E21816-985A-4842-9B5C-1AE1FD67F93D}"/>
              </a:ext>
            </a:extLst>
          </p:cNvPr>
          <p:cNvSpPr>
            <a:spLocks noGrp="1"/>
          </p:cNvSpPr>
          <p:nvPr>
            <p:ph type="ftr" sz="quarter" idx="15"/>
          </p:nvPr>
        </p:nvSpPr>
        <p:spPr>
          <a:xfrm>
            <a:off x="776896" y="6400801"/>
            <a:ext cx="10957904" cy="457200"/>
          </a:xfrm>
        </p:spPr>
        <p:txBody>
          <a:bodyPr/>
          <a:lstStyle/>
          <a:p>
            <a:r>
              <a:rPr lang="en-US"/>
              <a:t>Silicon Labs Confidential</a:t>
            </a:r>
            <a:endParaRPr lang="en-US" dirty="0"/>
          </a:p>
        </p:txBody>
      </p:sp>
      <p:sp>
        <p:nvSpPr>
          <p:cNvPr id="22" name="Slide Number Placeholder 9">
            <a:extLst>
              <a:ext uri="{FF2B5EF4-FFF2-40B4-BE49-F238E27FC236}">
                <a16:creationId xmlns:a16="http://schemas.microsoft.com/office/drawing/2014/main" xmlns="" id="{60C016E8-485E-4B4C-9B12-494CE681D889}"/>
              </a:ext>
            </a:extLst>
          </p:cNvPr>
          <p:cNvSpPr>
            <a:spLocks noGrp="1"/>
          </p:cNvSpPr>
          <p:nvPr>
            <p:ph type="sldNum" sz="quarter" idx="16"/>
          </p:nvPr>
        </p:nvSpPr>
        <p:spPr>
          <a:xfrm>
            <a:off x="457199" y="6400800"/>
            <a:ext cx="319696" cy="457200"/>
          </a:xfrm>
        </p:spPr>
        <p:txBody>
          <a:bodyPr/>
          <a:lstStyle/>
          <a:p>
            <a:fld id="{29A7BD92-6AE5-CF43-B276-274952F2BFB4}" type="slidenum">
              <a:rPr lang="en-US" smtClean="0"/>
              <a:pPr/>
              <a:t>‹#›</a:t>
            </a:fld>
            <a:endParaRPr lang="en-US" dirty="0"/>
          </a:p>
        </p:txBody>
      </p:sp>
      <p:cxnSp>
        <p:nvCxnSpPr>
          <p:cNvPr id="23" name="Straight Connector 22">
            <a:extLst>
              <a:ext uri="{FF2B5EF4-FFF2-40B4-BE49-F238E27FC236}">
                <a16:creationId xmlns:a16="http://schemas.microsoft.com/office/drawing/2014/main" xmlns="" id="{889DDCA8-8073-7B4D-8A83-8532760E15A0}"/>
              </a:ext>
            </a:extLst>
          </p:cNvPr>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9">
            <a:extLst>
              <a:ext uri="{FF2B5EF4-FFF2-40B4-BE49-F238E27FC236}">
                <a16:creationId xmlns:a16="http://schemas.microsoft.com/office/drawing/2014/main" xmlns="" id="{D3349FF2-9B18-554A-A94D-3C2C9A6FAA25}"/>
              </a:ext>
            </a:extLst>
          </p:cNvPr>
          <p:cNvSpPr>
            <a:spLocks noGrp="1"/>
          </p:cNvSpPr>
          <p:nvPr>
            <p:ph sz="quarter" idx="13"/>
          </p:nvPr>
        </p:nvSpPr>
        <p:spPr>
          <a:xfrm>
            <a:off x="6324600" y="1418095"/>
            <a:ext cx="5175250" cy="3107412"/>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29" name="Text Placeholder 28">
            <a:extLst>
              <a:ext uri="{FF2B5EF4-FFF2-40B4-BE49-F238E27FC236}">
                <a16:creationId xmlns:a16="http://schemas.microsoft.com/office/drawing/2014/main" xmlns="" id="{2440EF58-44DC-F34E-95FC-2EA13B3013F1}"/>
              </a:ext>
            </a:extLst>
          </p:cNvPr>
          <p:cNvSpPr>
            <a:spLocks noGrp="1"/>
          </p:cNvSpPr>
          <p:nvPr>
            <p:ph type="body" sz="quarter" idx="20" hasCustomPrompt="1"/>
          </p:nvPr>
        </p:nvSpPr>
        <p:spPr>
          <a:xfrm>
            <a:off x="679450" y="1108128"/>
            <a:ext cx="5187950" cy="260188"/>
          </a:xfrm>
        </p:spPr>
        <p:txBody>
          <a:bodyPr anchor="ctr">
            <a:noAutofit/>
          </a:bodyPr>
          <a:lstStyle>
            <a:lvl1pPr marL="0" indent="0" algn="ctr">
              <a:buNone/>
              <a:defRPr sz="1200" spc="100" baseline="0"/>
            </a:lvl1pPr>
            <a:lvl2pPr marL="182880" indent="0">
              <a:buNone/>
              <a:defRPr sz="1200"/>
            </a:lvl2pPr>
            <a:lvl3pPr marL="365760" indent="0">
              <a:buNone/>
              <a:defRPr sz="1200"/>
            </a:lvl3pPr>
            <a:lvl4pPr marL="548640" indent="0">
              <a:buNone/>
              <a:defRPr sz="1200"/>
            </a:lvl4pPr>
            <a:lvl5pPr marL="731520" indent="0">
              <a:buNone/>
              <a:defRPr sz="1200"/>
            </a:lvl5pPr>
          </a:lstStyle>
          <a:p>
            <a:pPr lvl="0"/>
            <a:r>
              <a:rPr lang="en-US" dirty="0"/>
              <a:t>EDIT MASTER TEXT STYLES</a:t>
            </a:r>
          </a:p>
        </p:txBody>
      </p:sp>
      <p:sp>
        <p:nvSpPr>
          <p:cNvPr id="30" name="Text Placeholder 28">
            <a:extLst>
              <a:ext uri="{FF2B5EF4-FFF2-40B4-BE49-F238E27FC236}">
                <a16:creationId xmlns:a16="http://schemas.microsoft.com/office/drawing/2014/main" xmlns="" id="{7EEC2D55-F1DE-FA4B-A258-428D3D36C29E}"/>
              </a:ext>
            </a:extLst>
          </p:cNvPr>
          <p:cNvSpPr>
            <a:spLocks noGrp="1"/>
          </p:cNvSpPr>
          <p:nvPr>
            <p:ph type="body" sz="quarter" idx="21" hasCustomPrompt="1"/>
          </p:nvPr>
        </p:nvSpPr>
        <p:spPr>
          <a:xfrm>
            <a:off x="6321424" y="1108128"/>
            <a:ext cx="5178426" cy="260188"/>
          </a:xfrm>
        </p:spPr>
        <p:txBody>
          <a:bodyPr anchor="ctr">
            <a:noAutofit/>
          </a:bodyPr>
          <a:lstStyle>
            <a:lvl1pPr marL="0" indent="0" algn="ctr">
              <a:buNone/>
              <a:defRPr sz="1200" spc="100" baseline="0"/>
            </a:lvl1pPr>
            <a:lvl2pPr marL="182880" indent="0">
              <a:buNone/>
              <a:defRPr sz="1200"/>
            </a:lvl2pPr>
            <a:lvl3pPr marL="365760" indent="0">
              <a:buNone/>
              <a:defRPr sz="1200"/>
            </a:lvl3pPr>
            <a:lvl4pPr marL="548640" indent="0">
              <a:buNone/>
              <a:defRPr sz="1200"/>
            </a:lvl4pPr>
            <a:lvl5pPr marL="731520" indent="0">
              <a:buNone/>
              <a:defRPr sz="1200"/>
            </a:lvl5pPr>
          </a:lstStyle>
          <a:p>
            <a:pPr lvl="0"/>
            <a:r>
              <a:rPr lang="en-US" dirty="0"/>
              <a:t>EDIT MASTER TEXT STYLES</a:t>
            </a:r>
          </a:p>
        </p:txBody>
      </p:sp>
      <p:sp>
        <p:nvSpPr>
          <p:cNvPr id="19" name="Content Placeholder 6">
            <a:extLst>
              <a:ext uri="{FF2B5EF4-FFF2-40B4-BE49-F238E27FC236}">
                <a16:creationId xmlns:a16="http://schemas.microsoft.com/office/drawing/2014/main" xmlns="" id="{5F4CB608-1865-2E47-BF8A-850A58CA77AC}"/>
              </a:ext>
            </a:extLst>
          </p:cNvPr>
          <p:cNvSpPr>
            <a:spLocks noGrp="1"/>
          </p:cNvSpPr>
          <p:nvPr>
            <p:ph sz="quarter" idx="14"/>
          </p:nvPr>
        </p:nvSpPr>
        <p:spPr>
          <a:xfrm>
            <a:off x="679450" y="4719235"/>
            <a:ext cx="5187950" cy="1542080"/>
          </a:xfrm>
        </p:spPr>
        <p:txBody>
          <a:bodyPr anchor="t">
            <a:normAutofit/>
          </a:bodyPr>
          <a:lstStyle>
            <a:lvl1pPr>
              <a:lnSpc>
                <a:spcPct val="90000"/>
              </a:lnSpc>
              <a:defRPr sz="1400"/>
            </a:lvl1pPr>
            <a:lvl2pPr>
              <a:lnSpc>
                <a:spcPct val="90000"/>
              </a:lnSpc>
              <a:defRPr sz="1200"/>
            </a:lvl2pPr>
            <a:lvl3pPr>
              <a:lnSpc>
                <a:spcPct val="90000"/>
              </a:lnSpc>
              <a:defRPr sz="1100"/>
            </a:lvl3pPr>
            <a:lvl4pPr>
              <a:lnSpc>
                <a:spcPct val="90000"/>
              </a:lnSpc>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25" name="Content Placeholder 6">
            <a:extLst>
              <a:ext uri="{FF2B5EF4-FFF2-40B4-BE49-F238E27FC236}">
                <a16:creationId xmlns:a16="http://schemas.microsoft.com/office/drawing/2014/main" xmlns="" id="{264585F3-5B37-E340-BB36-BF899EBE4C86}"/>
              </a:ext>
            </a:extLst>
          </p:cNvPr>
          <p:cNvSpPr>
            <a:spLocks noGrp="1"/>
          </p:cNvSpPr>
          <p:nvPr>
            <p:ph sz="quarter" idx="19"/>
          </p:nvPr>
        </p:nvSpPr>
        <p:spPr>
          <a:xfrm>
            <a:off x="6321425" y="4719235"/>
            <a:ext cx="5187950" cy="1542080"/>
          </a:xfrm>
        </p:spPr>
        <p:txBody>
          <a:bodyPr anchor="t">
            <a:normAutofit/>
          </a:bodyPr>
          <a:lstStyle>
            <a:lvl1pPr>
              <a:lnSpc>
                <a:spcPct val="90000"/>
              </a:lnSpc>
              <a:defRPr sz="1400"/>
            </a:lvl1pPr>
            <a:lvl2pPr>
              <a:lnSpc>
                <a:spcPct val="90000"/>
              </a:lnSpc>
              <a:defRPr sz="1200"/>
            </a:lvl2pPr>
            <a:lvl3pPr>
              <a:lnSpc>
                <a:spcPct val="90000"/>
              </a:lnSpc>
              <a:defRPr sz="1100"/>
            </a:lvl3pPr>
            <a:lvl4pPr>
              <a:lnSpc>
                <a:spcPct val="90000"/>
              </a:lnSpc>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xmlns="" val="1928524871"/>
      </p:ext>
    </p:extLst>
  </p:cSld>
  <p:clrMapOvr>
    <a:masterClrMapping/>
  </p:clrMapOvr>
  <p:transition spd="med">
    <p:wipe dir="r"/>
  </p:transition>
  <p:hf hdr="0" dt="0"/>
  <p:extLst mod="1">
    <p:ext uri="{DCECCB84-F9BA-43D5-87BE-67443E8EF086}">
      <p15:sldGuideLst xmlns:p15="http://schemas.microsoft.com/office/powerpoint/2012/main" xmlns="">
        <p15:guide id="6" orient="horz" pos="3888">
          <p15:clr>
            <a:srgbClr val="FBAE40"/>
          </p15:clr>
        </p15:guide>
        <p15:guide id="7" pos="206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egment Detail">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111B0170-4407-094E-99B7-77A0D4396FB9}"/>
              </a:ext>
            </a:extLst>
          </p:cNvPr>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Picture Placeholder 10">
            <a:extLst>
              <a:ext uri="{FF2B5EF4-FFF2-40B4-BE49-F238E27FC236}">
                <a16:creationId xmlns:a16="http://schemas.microsoft.com/office/drawing/2014/main" xmlns="" id="{BC092A6A-06E3-7048-ABCC-EBDC942DFB04}"/>
              </a:ext>
            </a:extLst>
          </p:cNvPr>
          <p:cNvSpPr>
            <a:spLocks noGrp="1"/>
          </p:cNvSpPr>
          <p:nvPr>
            <p:ph type="pic" sz="quarter" idx="15"/>
          </p:nvPr>
        </p:nvSpPr>
        <p:spPr>
          <a:xfrm>
            <a:off x="457200" y="914400"/>
            <a:ext cx="3995928" cy="5486400"/>
          </a:xfrm>
        </p:spPr>
        <p:txBody>
          <a:bodyPr>
            <a:normAutofit/>
          </a:bodyPr>
          <a:lstStyle>
            <a:lvl1pPr marL="0" indent="0" algn="ctr">
              <a:buNone/>
              <a:defRPr sz="1400"/>
            </a:lvl1pPr>
          </a:lstStyle>
          <a:p>
            <a:r>
              <a:rPr lang="en-US"/>
              <a:t>Click icon to add picture</a:t>
            </a:r>
            <a:endParaRPr lang="en-US" dirty="0"/>
          </a:p>
        </p:txBody>
      </p:sp>
      <p:sp>
        <p:nvSpPr>
          <p:cNvPr id="16" name="Title 2">
            <a:extLst>
              <a:ext uri="{FF2B5EF4-FFF2-40B4-BE49-F238E27FC236}">
                <a16:creationId xmlns:a16="http://schemas.microsoft.com/office/drawing/2014/main" xmlns="" id="{95E313C6-5A93-9046-8797-EC4BBB5A6972}"/>
              </a:ext>
            </a:extLst>
          </p:cNvPr>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13" name="TextBox 12"/>
          <p:cNvSpPr txBox="1"/>
          <p:nvPr/>
        </p:nvSpPr>
        <p:spPr>
          <a:xfrm>
            <a:off x="9855200" y="1375576"/>
            <a:ext cx="1879600" cy="230832"/>
          </a:xfrm>
          <a:prstGeom prst="rect">
            <a:avLst/>
          </a:prstGeom>
          <a:noFill/>
        </p:spPr>
        <p:txBody>
          <a:bodyPr wrap="square" bIns="0" rtlCol="0">
            <a:spAutoFit/>
          </a:bodyPr>
          <a:lstStyle/>
          <a:p>
            <a:pPr algn="ctr"/>
            <a:r>
              <a:rPr lang="en-US" sz="1200" spc="100" dirty="0">
                <a:solidFill>
                  <a:schemeClr val="tx1"/>
                </a:solidFill>
              </a:rPr>
              <a:t>KEY </a:t>
            </a:r>
            <a:r>
              <a:rPr lang="en-US" sz="1200" spc="100" baseline="0" dirty="0">
                <a:solidFill>
                  <a:schemeClr val="tx1"/>
                </a:solidFill>
              </a:rPr>
              <a:t>RELATIONSHIPS</a:t>
            </a:r>
          </a:p>
        </p:txBody>
      </p:sp>
      <p:cxnSp>
        <p:nvCxnSpPr>
          <p:cNvPr id="8" name="Straight Connector 7"/>
          <p:cNvCxnSpPr>
            <a:cxnSpLocks/>
          </p:cNvCxnSpPr>
          <p:nvPr/>
        </p:nvCxnSpPr>
        <p:spPr>
          <a:xfrm>
            <a:off x="4445000" y="1371600"/>
            <a:ext cx="0" cy="45719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a:off x="9857257" y="1451594"/>
            <a:ext cx="0" cy="4492004"/>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697794" y="3863117"/>
            <a:ext cx="4906582" cy="276999"/>
          </a:xfrm>
          <a:prstGeom prst="rect">
            <a:avLst/>
          </a:prstGeom>
        </p:spPr>
        <p:txBody>
          <a:bodyPr wrap="square" lIns="91440" rIns="91440">
            <a:spAutoFit/>
          </a:bodyPr>
          <a:lstStyle/>
          <a:p>
            <a:r>
              <a:rPr lang="en-US" sz="1200" b="0" spc="100" dirty="0">
                <a:solidFill>
                  <a:schemeClr val="tx1"/>
                </a:solidFill>
              </a:rPr>
              <a:t>PROVIDING</a:t>
            </a:r>
            <a:r>
              <a:rPr lang="en-US" sz="1200" b="0" spc="100" baseline="0" dirty="0">
                <a:solidFill>
                  <a:schemeClr val="tx1"/>
                </a:solidFill>
              </a:rPr>
              <a:t> VALUE TO OUR CUSTOMERS</a:t>
            </a:r>
            <a:endParaRPr lang="en-US" sz="1200" b="0" spc="100" dirty="0">
              <a:solidFill>
                <a:schemeClr val="tx1"/>
              </a:solidFill>
            </a:endParaRPr>
          </a:p>
        </p:txBody>
      </p:sp>
      <p:sp>
        <p:nvSpPr>
          <p:cNvPr id="21" name="Text Placeholder 20"/>
          <p:cNvSpPr>
            <a:spLocks noGrp="1"/>
          </p:cNvSpPr>
          <p:nvPr>
            <p:ph type="body" sz="quarter" idx="11" hasCustomPrompt="1"/>
          </p:nvPr>
        </p:nvSpPr>
        <p:spPr>
          <a:xfrm>
            <a:off x="4697793" y="4267199"/>
            <a:ext cx="4906582" cy="1676399"/>
          </a:xfrm>
        </p:spPr>
        <p:txBody>
          <a:bodyPr lIns="91440" rIns="91440">
            <a:noAutofit/>
          </a:bodyPr>
          <a:lstStyle>
            <a:lvl1pPr marL="171450" indent="-171450">
              <a:buClr>
                <a:schemeClr val="tx2"/>
              </a:buClr>
              <a:buFont typeface="Wingdings" charset="2"/>
              <a:buChar char="§"/>
              <a:defRPr sz="1200">
                <a:solidFill>
                  <a:schemeClr val="tx1"/>
                </a:solidFill>
              </a:defRPr>
            </a:lvl1pPr>
            <a:lvl2pPr marL="182880">
              <a:defRPr sz="1100"/>
            </a:lvl2pPr>
            <a:lvl3pPr>
              <a:defRPr sz="1050"/>
            </a:lvl3pPr>
            <a:lvl4pPr>
              <a:defRPr sz="1000"/>
            </a:lvl4pPr>
            <a:lvl5pPr>
              <a:defRPr sz="1000"/>
            </a:lvl5pPr>
          </a:lstStyle>
          <a:p>
            <a:pPr lvl="0"/>
            <a:r>
              <a:rPr lang="en-US" dirty="0"/>
              <a:t>Edit Master text styles</a:t>
            </a:r>
          </a:p>
        </p:txBody>
      </p:sp>
      <p:sp>
        <p:nvSpPr>
          <p:cNvPr id="43" name="TextBox 42"/>
          <p:cNvSpPr txBox="1"/>
          <p:nvPr/>
        </p:nvSpPr>
        <p:spPr>
          <a:xfrm>
            <a:off x="4697792" y="1371600"/>
            <a:ext cx="4906583" cy="230832"/>
          </a:xfrm>
          <a:prstGeom prst="rect">
            <a:avLst/>
          </a:prstGeom>
          <a:noFill/>
        </p:spPr>
        <p:txBody>
          <a:bodyPr wrap="square" bIns="0" rtlCol="0">
            <a:spAutoFit/>
          </a:bodyPr>
          <a:lstStyle/>
          <a:p>
            <a:pPr algn="ctr"/>
            <a:r>
              <a:rPr lang="en-US" sz="1200" spc="100" baseline="0" dirty="0">
                <a:solidFill>
                  <a:schemeClr val="tx1"/>
                </a:solidFill>
              </a:rPr>
              <a:t>APPLICATIONS</a:t>
            </a:r>
          </a:p>
        </p:txBody>
      </p:sp>
      <p:cxnSp>
        <p:nvCxnSpPr>
          <p:cNvPr id="60" name="Straight Connector 59"/>
          <p:cNvCxnSpPr>
            <a:cxnSpLocks/>
          </p:cNvCxnSpPr>
          <p:nvPr/>
        </p:nvCxnSpPr>
        <p:spPr>
          <a:xfrm flipH="1">
            <a:off x="4697793" y="3657600"/>
            <a:ext cx="4906582" cy="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xmlns="" id="{015C70AF-A211-824D-B8F1-176B5B6C15F6}"/>
              </a:ext>
            </a:extLst>
          </p:cNvPr>
          <p:cNvSpPr>
            <a:spLocks noGrp="1"/>
          </p:cNvSpPr>
          <p:nvPr>
            <p:ph type="ftr" sz="quarter" idx="12"/>
          </p:nvPr>
        </p:nvSpPr>
        <p:spPr/>
        <p:txBody>
          <a:bodyPr/>
          <a:lstStyle/>
          <a:p>
            <a:r>
              <a:rPr lang="en-US"/>
              <a:t>Silicon Labs Confidential</a:t>
            </a:r>
            <a:endParaRPr lang="en-US" dirty="0"/>
          </a:p>
        </p:txBody>
      </p:sp>
      <p:sp>
        <p:nvSpPr>
          <p:cNvPr id="5" name="Slide Number Placeholder 4">
            <a:extLst>
              <a:ext uri="{FF2B5EF4-FFF2-40B4-BE49-F238E27FC236}">
                <a16:creationId xmlns:a16="http://schemas.microsoft.com/office/drawing/2014/main" xmlns="" id="{97C955AE-BE48-0440-B947-4DA51A461EAE}"/>
              </a:ext>
            </a:extLst>
          </p:cNvPr>
          <p:cNvSpPr>
            <a:spLocks noGrp="1"/>
          </p:cNvSpPr>
          <p:nvPr>
            <p:ph type="sldNum" sz="quarter" idx="13"/>
          </p:nvPr>
        </p:nvSpPr>
        <p:spPr>
          <a:xfrm>
            <a:off x="457199" y="6400800"/>
            <a:ext cx="319696" cy="457200"/>
          </a:xfrm>
        </p:spPr>
        <p:txBody>
          <a:bodyPr/>
          <a:lstStyle/>
          <a:p>
            <a:fld id="{29A7BD92-6AE5-CF43-B276-274952F2BFB4}" type="slidenum">
              <a:rPr lang="en-US" smtClean="0"/>
              <a:pPr/>
              <a:t>‹#›</a:t>
            </a:fld>
            <a:endParaRPr lang="en-US" dirty="0"/>
          </a:p>
        </p:txBody>
      </p:sp>
      <p:sp>
        <p:nvSpPr>
          <p:cNvPr id="22" name="Content Placeholder 6">
            <a:extLst>
              <a:ext uri="{FF2B5EF4-FFF2-40B4-BE49-F238E27FC236}">
                <a16:creationId xmlns:a16="http://schemas.microsoft.com/office/drawing/2014/main" xmlns="" id="{C756EB6F-E11E-FA46-B313-A7C435FE3D61}"/>
              </a:ext>
            </a:extLst>
          </p:cNvPr>
          <p:cNvSpPr>
            <a:spLocks noGrp="1"/>
          </p:cNvSpPr>
          <p:nvPr>
            <p:ph sz="quarter" idx="14"/>
          </p:nvPr>
        </p:nvSpPr>
        <p:spPr>
          <a:xfrm>
            <a:off x="679451" y="1371600"/>
            <a:ext cx="3512668" cy="45719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601928701"/>
      </p:ext>
    </p:extLst>
  </p:cSld>
  <p:clrMapOvr>
    <a:masterClrMapping/>
  </p:clrMapOvr>
  <p:transition spd="med">
    <p:wipe dir="r"/>
  </p:transition>
  <p:hf hdr="0" dt="0"/>
  <p:extLst mod="1">
    <p:ext uri="{DCECCB84-F9BA-43D5-87BE-67443E8EF086}">
      <p15:sldGuideLst xmlns:p15="http://schemas.microsoft.com/office/powerpoint/2012/main" xmlns="">
        <p15:guide id="4" pos="5138">
          <p15:clr>
            <a:srgbClr val="FBAE40"/>
          </p15:clr>
        </p15:guide>
        <p15:guide id="5" pos="6208">
          <p15:clr>
            <a:srgbClr val="FBAE40"/>
          </p15:clr>
        </p15:guide>
        <p15:guide id="6" orient="horz" pos="1351">
          <p15:clr>
            <a:srgbClr val="FBAE40"/>
          </p15:clr>
        </p15:guide>
        <p15:guide id="7" pos="2952">
          <p15:clr>
            <a:srgbClr val="FBAE40"/>
          </p15:clr>
        </p15:guide>
        <p15:guide id="8" pos="6050">
          <p15:clr>
            <a:srgbClr val="FBAE40"/>
          </p15:clr>
        </p15:guide>
        <p15:guide id="9" pos="6792">
          <p15:clr>
            <a:srgbClr val="FBAE40"/>
          </p15:clr>
        </p15:guide>
        <p15:guide id="10" pos="4045">
          <p15:clr>
            <a:srgbClr val="FBAE40"/>
          </p15:clr>
        </p15:guide>
        <p15:guide id="11" orient="horz" pos="1761">
          <p15:clr>
            <a:srgbClr val="FBAE40"/>
          </p15:clr>
        </p15:guide>
        <p15:guide id="12" pos="1824">
          <p15:clr>
            <a:srgbClr val="FBAE40"/>
          </p15:clr>
        </p15:guide>
        <p15:guide id="13" orient="horz" pos="100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1_light-divider">
    <p:bg>
      <p:bgPr>
        <a:solidFill>
          <a:schemeClr val="bg1"/>
        </a:solidFill>
        <a:effectLst/>
      </p:bgPr>
    </p:bg>
    <p:spTree>
      <p:nvGrpSpPr>
        <p:cNvPr id="1" name=""/>
        <p:cNvGrpSpPr/>
        <p:nvPr/>
      </p:nvGrpSpPr>
      <p:grpSpPr>
        <a:xfrm>
          <a:off x="0" y="0"/>
          <a:ext cx="0" cy="0"/>
          <a:chOff x="0" y="0"/>
          <a:chExt cx="0" cy="0"/>
        </a:xfrm>
      </p:grpSpPr>
      <p:sp>
        <p:nvSpPr>
          <p:cNvPr id="24" name="Rectangle 3"/>
          <p:cNvSpPr>
            <a:spLocks noGrp="1" noChangeArrowheads="1"/>
          </p:cNvSpPr>
          <p:nvPr>
            <p:ph type="subTitle" idx="1" hasCustomPrompt="1"/>
          </p:nvPr>
        </p:nvSpPr>
        <p:spPr>
          <a:xfrm>
            <a:off x="457200" y="3546700"/>
            <a:ext cx="11277600" cy="389337"/>
          </a:xfrm>
          <a:ln>
            <a:noFill/>
          </a:ln>
        </p:spPr>
        <p:txBody>
          <a:bodyPr wrap="square" lIns="91440" tIns="91440" rIns="91440" bIns="91440" anchor="t" anchorCtr="0">
            <a:spAutoFit/>
          </a:bodyPr>
          <a:lstStyle>
            <a:lvl1pPr marL="0" indent="0" algn="l">
              <a:buFont typeface="Symbol" pitchFamily="18" charset="2"/>
              <a:buNone/>
              <a:tabLst>
                <a:tab pos="11085236" algn="r"/>
              </a:tabLst>
              <a:defRPr sz="1400" b="0" cap="all" spc="300" baseline="0">
                <a:solidFill>
                  <a:schemeClr val="tx1"/>
                </a:solidFill>
                <a:latin typeface="+mn-lt"/>
              </a:defRPr>
            </a:lvl1pPr>
          </a:lstStyle>
          <a:p>
            <a:r>
              <a:rPr lang="en-US" dirty="0"/>
              <a:t>CLICK TO ENTER PRESENTER | DD MONTH 2017</a:t>
            </a:r>
          </a:p>
        </p:txBody>
      </p:sp>
      <p:sp>
        <p:nvSpPr>
          <p:cNvPr id="25" name="Text Placeholder 21"/>
          <p:cNvSpPr>
            <a:spLocks noGrp="1"/>
          </p:cNvSpPr>
          <p:nvPr>
            <p:ph type="body" sz="quarter" idx="10"/>
          </p:nvPr>
        </p:nvSpPr>
        <p:spPr>
          <a:xfrm>
            <a:off x="457200" y="3008313"/>
            <a:ext cx="11277600" cy="538162"/>
          </a:xfrm>
        </p:spPr>
        <p:txBody>
          <a:bodyPr anchor="b">
            <a:spAutoFit/>
          </a:bodyPr>
          <a:lstStyle>
            <a:lvl1pPr marL="0" indent="0" algn="l" defTabSz="914377" rtl="0" eaLnBrk="1" latinLnBrk="0" hangingPunct="1">
              <a:lnSpc>
                <a:spcPct val="90000"/>
              </a:lnSpc>
              <a:spcBef>
                <a:spcPct val="0"/>
              </a:spcBef>
              <a:buNone/>
              <a:tabLst>
                <a:tab pos="3078163" algn="l"/>
              </a:tabLst>
              <a:defRPr lang="en-US" sz="3200" b="0" kern="1200" spc="-50" baseline="0" dirty="0" smtClean="0">
                <a:solidFill>
                  <a:schemeClr val="tx2"/>
                </a:solidFill>
                <a:latin typeface="+mj-lt"/>
                <a:ea typeface="+mj-ea"/>
                <a:cs typeface="+mj-cs"/>
              </a:defRPr>
            </a:lvl1pPr>
          </a:lstStyle>
          <a:p>
            <a:pPr lvl="0"/>
            <a:r>
              <a:rPr lang="en-US"/>
              <a:t>Edit Master text styles</a:t>
            </a:r>
          </a:p>
        </p:txBody>
      </p:sp>
      <p:pic>
        <p:nvPicPr>
          <p:cNvPr id="10" name="Picture 9">
            <a:extLst>
              <a:ext uri="{FF2B5EF4-FFF2-40B4-BE49-F238E27FC236}">
                <a16:creationId xmlns:a16="http://schemas.microsoft.com/office/drawing/2014/main" xmlns="" id="{0E7D3AC9-6FAA-7A43-9C03-76E90A3335AA}"/>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91440" y="0"/>
            <a:ext cx="12099174" cy="6858000"/>
          </a:xfrm>
          <a:prstGeom prst="rect">
            <a:avLst/>
          </a:prstGeom>
        </p:spPr>
      </p:pic>
      <p:pic>
        <p:nvPicPr>
          <p:cNvPr id="5" name="Picture 4">
            <a:extLst>
              <a:ext uri="{FF2B5EF4-FFF2-40B4-BE49-F238E27FC236}">
                <a16:creationId xmlns:a16="http://schemas.microsoft.com/office/drawing/2014/main" xmlns="" id="{4BE419D7-7932-1F48-8A12-915AE99CA937}"/>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91440" y="0"/>
            <a:ext cx="12099174" cy="6858000"/>
          </a:xfrm>
          <a:prstGeom prst="rect">
            <a:avLst/>
          </a:prstGeom>
        </p:spPr>
      </p:pic>
      <p:pic>
        <p:nvPicPr>
          <p:cNvPr id="6" name="Picture 5">
            <a:extLst>
              <a:ext uri="{FF2B5EF4-FFF2-40B4-BE49-F238E27FC236}">
                <a16:creationId xmlns:a16="http://schemas.microsoft.com/office/drawing/2014/main" xmlns="" id="{970ADDB2-7B42-8941-92B0-0DF7C000BC0D}"/>
              </a:ext>
            </a:extLst>
          </p:cNvPr>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91440" y="0"/>
            <a:ext cx="12099174" cy="6858000"/>
          </a:xfrm>
          <a:prstGeom prst="rect">
            <a:avLst/>
          </a:prstGeom>
        </p:spPr>
      </p:pic>
    </p:spTree>
    <p:extLst>
      <p:ext uri="{BB962C8B-B14F-4D97-AF65-F5344CB8AC3E}">
        <p14:creationId xmlns:p14="http://schemas.microsoft.com/office/powerpoint/2010/main" xmlns="" val="496823173"/>
      </p:ext>
    </p:extLst>
  </p:cSld>
  <p:clrMapOvr>
    <a:masterClrMapping/>
  </p:clrMapOvr>
  <p:transition spd="med">
    <p:wipe/>
  </p:transition>
  <p:extLst mod="1">
    <p:ext uri="{DCECCB84-F9BA-43D5-87BE-67443E8EF086}">
      <p15:sldGuideLst xmlns:p15="http://schemas.microsoft.com/office/powerpoint/2012/main" xmlns=""/>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name="3_light-divider">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5B102488-5F21-43D9-8708-963BDC34D90B}"/>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91441" y="0"/>
            <a:ext cx="12099175" cy="6858000"/>
          </a:xfrm>
          <a:prstGeom prst="rect">
            <a:avLst/>
          </a:prstGeom>
        </p:spPr>
      </p:pic>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Rectangle 3"/>
          <p:cNvSpPr>
            <a:spLocks noGrp="1" noChangeArrowheads="1"/>
          </p:cNvSpPr>
          <p:nvPr>
            <p:ph type="subTitle" idx="1" hasCustomPrompt="1"/>
          </p:nvPr>
        </p:nvSpPr>
        <p:spPr>
          <a:xfrm>
            <a:off x="457200" y="3546701"/>
            <a:ext cx="11277600" cy="389337"/>
          </a:xfrm>
          <a:ln>
            <a:noFill/>
          </a:ln>
        </p:spPr>
        <p:txBody>
          <a:bodyPr wrap="square" lIns="91440" tIns="91440" rIns="91440" bIns="91440" anchor="t" anchorCtr="0">
            <a:spAutoFit/>
          </a:bodyPr>
          <a:lstStyle>
            <a:lvl1pPr marL="0" indent="0" algn="l">
              <a:buFont typeface="Symbol" pitchFamily="18" charset="2"/>
              <a:buNone/>
              <a:tabLst>
                <a:tab pos="11084959" algn="r"/>
              </a:tabLst>
              <a:defRPr sz="1400" b="0" cap="all" spc="300" baseline="0">
                <a:solidFill>
                  <a:schemeClr val="tx1"/>
                </a:solidFill>
                <a:latin typeface="+mn-lt"/>
              </a:defRPr>
            </a:lvl1pPr>
          </a:lstStyle>
          <a:p>
            <a:r>
              <a:rPr lang="en-US" dirty="0"/>
              <a:t>CLICK TO ENTER PRESENTER | DD MONTH 2017</a:t>
            </a:r>
          </a:p>
        </p:txBody>
      </p:sp>
      <p:sp>
        <p:nvSpPr>
          <p:cNvPr id="25" name="Text Placeholder 21"/>
          <p:cNvSpPr>
            <a:spLocks noGrp="1"/>
          </p:cNvSpPr>
          <p:nvPr>
            <p:ph type="body" sz="quarter" idx="10"/>
          </p:nvPr>
        </p:nvSpPr>
        <p:spPr>
          <a:xfrm>
            <a:off x="457200" y="3010945"/>
            <a:ext cx="11277600" cy="535531"/>
          </a:xfrm>
        </p:spPr>
        <p:txBody>
          <a:bodyPr anchor="b">
            <a:spAutoFit/>
          </a:bodyPr>
          <a:lstStyle>
            <a:lvl1pPr marL="0" indent="0" algn="l" defTabSz="914354" rtl="0" eaLnBrk="1" latinLnBrk="0" hangingPunct="1">
              <a:lnSpc>
                <a:spcPct val="90000"/>
              </a:lnSpc>
              <a:spcBef>
                <a:spcPct val="0"/>
              </a:spcBef>
              <a:buNone/>
              <a:tabLst>
                <a:tab pos="3078086" algn="l"/>
              </a:tabLst>
              <a:defRPr lang="en-US" sz="3200" b="0" kern="1200" spc="-51" baseline="0" dirty="0" smtClean="0">
                <a:solidFill>
                  <a:schemeClr val="tx2"/>
                </a:solidFill>
                <a:latin typeface="+mj-lt"/>
                <a:ea typeface="+mj-ea"/>
                <a:cs typeface="+mj-cs"/>
              </a:defRPr>
            </a:lvl1pPr>
          </a:lstStyle>
          <a:p>
            <a:pPr lvl="0"/>
            <a:r>
              <a:rPr lang="en-US"/>
              <a:t>Edit Master text styles</a:t>
            </a:r>
          </a:p>
        </p:txBody>
      </p:sp>
      <p:pic>
        <p:nvPicPr>
          <p:cNvPr id="8" name="Picture 7">
            <a:extLst>
              <a:ext uri="{FF2B5EF4-FFF2-40B4-BE49-F238E27FC236}">
                <a16:creationId xmlns:a16="http://schemas.microsoft.com/office/drawing/2014/main" xmlns="" id="{59266CD8-AC45-784C-8E35-F765EC4D05C4}"/>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91441" y="0"/>
            <a:ext cx="12099175" cy="6858000"/>
          </a:xfrm>
          <a:prstGeom prst="rect">
            <a:avLst/>
          </a:prstGeom>
        </p:spPr>
      </p:pic>
      <p:pic>
        <p:nvPicPr>
          <p:cNvPr id="9" name="Picture 8">
            <a:extLst>
              <a:ext uri="{FF2B5EF4-FFF2-40B4-BE49-F238E27FC236}">
                <a16:creationId xmlns:a16="http://schemas.microsoft.com/office/drawing/2014/main" xmlns="" id="{8D9EF3CA-2BB9-8142-96F6-4CE2B52E1DB7}"/>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91441" y="0"/>
            <a:ext cx="12099175" cy="6858000"/>
          </a:xfrm>
          <a:prstGeom prst="rect">
            <a:avLst/>
          </a:prstGeom>
        </p:spPr>
      </p:pic>
      <p:pic>
        <p:nvPicPr>
          <p:cNvPr id="10" name="Picture 9">
            <a:extLst>
              <a:ext uri="{FF2B5EF4-FFF2-40B4-BE49-F238E27FC236}">
                <a16:creationId xmlns:a16="http://schemas.microsoft.com/office/drawing/2014/main" xmlns="" id="{0E7D3AC9-6FAA-7A43-9C03-76E90A3335AA}"/>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91441" y="0"/>
            <a:ext cx="12099175" cy="6858000"/>
          </a:xfrm>
          <a:prstGeom prst="rect">
            <a:avLst/>
          </a:prstGeom>
        </p:spPr>
      </p:pic>
    </p:spTree>
    <p:extLst>
      <p:ext uri="{BB962C8B-B14F-4D97-AF65-F5344CB8AC3E}">
        <p14:creationId xmlns:p14="http://schemas.microsoft.com/office/powerpoint/2010/main" xmlns="" val="1402309361"/>
      </p:ext>
    </p:extLst>
  </p:cSld>
  <p:clrMapOvr>
    <a:masterClrMapping/>
  </p:clrMapOvr>
  <p:transition spd="med">
    <p:wipe/>
  </p:transition>
  <p:extLst mod="1">
    <p:ext uri="{DCECCB84-F9BA-43D5-87BE-67443E8EF086}">
      <p15:sldGuideLst xmlns:p15="http://schemas.microsoft.com/office/powerpoint/2012/main" xmlns="">
        <p15:guide id="1"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ual-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6324600" y="1371600"/>
            <a:ext cx="5175250" cy="4572000"/>
          </a:xfrm>
        </p:spPr>
        <p:txBody>
          <a:bodyPr anchor="t">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12" name="Content Placeholder 6"/>
          <p:cNvSpPr>
            <a:spLocks noGrp="1"/>
          </p:cNvSpPr>
          <p:nvPr>
            <p:ph sz="quarter" idx="14"/>
          </p:nvPr>
        </p:nvSpPr>
        <p:spPr>
          <a:xfrm>
            <a:off x="679450" y="1371600"/>
            <a:ext cx="5187950" cy="4572000"/>
          </a:xfrm>
        </p:spPr>
        <p:txBody>
          <a:bodyPr anchor="t">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Footer Placeholder 8"/>
          <p:cNvSpPr>
            <a:spLocks noGrp="1"/>
          </p:cNvSpPr>
          <p:nvPr>
            <p:ph type="ftr" sz="quarter" idx="15"/>
          </p:nvPr>
        </p:nvSpPr>
        <p:spPr/>
        <p:txBody>
          <a:bodyPr/>
          <a:lstStyle/>
          <a:p>
            <a:r>
              <a:rPr lang="en-US"/>
              <a:t>Silicon Labs Confidential</a:t>
            </a:r>
            <a:endParaRPr lang="en-US" dirty="0"/>
          </a:p>
        </p:txBody>
      </p:sp>
      <p:sp>
        <p:nvSpPr>
          <p:cNvPr id="10" name="Slide Number Placeholder 9"/>
          <p:cNvSpPr>
            <a:spLocks noGrp="1"/>
          </p:cNvSpPr>
          <p:nvPr>
            <p:ph type="sldNum" sz="quarter" idx="16"/>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xmlns="" val="2131053998"/>
      </p:ext>
    </p:extLst>
  </p:cSld>
  <p:clrMapOvr>
    <a:masterClrMapping/>
  </p:clrMapOvr>
  <p:transition spd="med">
    <p:wipe/>
  </p:transition>
  <p:extLst mod="1">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riple-content">
    <p:bg>
      <p:bgPr>
        <a:solidFill>
          <a:schemeClr val="bg2"/>
        </a:solidFill>
        <a:effectLst/>
      </p:bgPr>
    </p:bg>
    <p:spTree>
      <p:nvGrpSpPr>
        <p:cNvPr id="1" name=""/>
        <p:cNvGrpSpPr/>
        <p:nvPr/>
      </p:nvGrpSpPr>
      <p:grpSpPr>
        <a:xfrm>
          <a:off x="0" y="0"/>
          <a:ext cx="0" cy="0"/>
          <a:chOff x="0" y="0"/>
          <a:chExt cx="0" cy="0"/>
        </a:xfrm>
      </p:grpSpPr>
      <p:sp>
        <p:nvSpPr>
          <p:cNvPr id="12" name="Rectangle 11"/>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0" name="Content Placeholder 9"/>
          <p:cNvSpPr>
            <a:spLocks noGrp="1"/>
          </p:cNvSpPr>
          <p:nvPr>
            <p:ph sz="quarter" idx="12"/>
          </p:nvPr>
        </p:nvSpPr>
        <p:spPr>
          <a:xfrm>
            <a:off x="6324600" y="1143002"/>
            <a:ext cx="5175250" cy="5029198"/>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1" name="Content Placeholder 9"/>
          <p:cNvSpPr>
            <a:spLocks noGrp="1"/>
          </p:cNvSpPr>
          <p:nvPr>
            <p:ph sz="quarter" idx="13"/>
          </p:nvPr>
        </p:nvSpPr>
        <p:spPr>
          <a:xfrm>
            <a:off x="679450" y="1143002"/>
            <a:ext cx="5187950"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Content Placeholder 9"/>
          <p:cNvSpPr>
            <a:spLocks noGrp="1"/>
          </p:cNvSpPr>
          <p:nvPr>
            <p:ph sz="quarter" idx="16"/>
          </p:nvPr>
        </p:nvSpPr>
        <p:spPr>
          <a:xfrm>
            <a:off x="679450" y="4000501"/>
            <a:ext cx="5187950" cy="2171700"/>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cxnSp>
        <p:nvCxnSpPr>
          <p:cNvPr id="6" name="Straight Connector 5"/>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p:nvPr>
        </p:nvSpPr>
        <p:spPr/>
        <p:txBody>
          <a:bodyPr/>
          <a:lstStyle/>
          <a:p>
            <a:r>
              <a:rPr lang="en-US"/>
              <a:t>Click to edit Master title style</a:t>
            </a:r>
          </a:p>
        </p:txBody>
      </p:sp>
      <p:sp>
        <p:nvSpPr>
          <p:cNvPr id="7" name="Footer Placeholder 6"/>
          <p:cNvSpPr>
            <a:spLocks noGrp="1"/>
          </p:cNvSpPr>
          <p:nvPr>
            <p:ph type="ftr" sz="quarter" idx="17"/>
          </p:nvPr>
        </p:nvSpPr>
        <p:spPr/>
        <p:txBody>
          <a:bodyPr/>
          <a:lstStyle/>
          <a:p>
            <a:r>
              <a:rPr lang="en-US"/>
              <a:t>Silicon Labs Confidential</a:t>
            </a:r>
            <a:endParaRPr lang="en-US" dirty="0"/>
          </a:p>
        </p:txBody>
      </p:sp>
      <p:sp>
        <p:nvSpPr>
          <p:cNvPr id="9" name="Slide Number Placeholder 8"/>
          <p:cNvSpPr>
            <a:spLocks noGrp="1"/>
          </p:cNvSpPr>
          <p:nvPr>
            <p:ph type="sldNum" sz="quarter" idx="18"/>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xmlns="" val="634275540"/>
      </p:ext>
    </p:extLst>
  </p:cSld>
  <p:clrMapOvr>
    <a:masterClrMapping/>
  </p:clrMapOvr>
  <p:transition spd="med">
    <p:wipe/>
  </p:transition>
  <p:extLst mod="1">
    <p:ext uri="{DCECCB84-F9BA-43D5-87BE-67443E8EF086}">
      <p15:sldGuideLst xmlns:p15="http://schemas.microsoft.com/office/powerpoint/2012/main" xmlns="">
        <p15:guide id="1" orient="horz" pos="24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ad-content">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15" name="Straight Connector 14"/>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a:t>Click to edit Master title style</a:t>
            </a:r>
            <a:endParaRPr lang="en-US" dirty="0"/>
          </a:p>
        </p:txBody>
      </p:sp>
      <p:sp>
        <p:nvSpPr>
          <p:cNvPr id="11" name="Content Placeholder 9"/>
          <p:cNvSpPr>
            <a:spLocks noGrp="1"/>
          </p:cNvSpPr>
          <p:nvPr>
            <p:ph sz="quarter" idx="13"/>
          </p:nvPr>
        </p:nvSpPr>
        <p:spPr>
          <a:xfrm>
            <a:off x="6324600" y="1143002"/>
            <a:ext cx="5175250"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Content Placeholder 9"/>
          <p:cNvSpPr>
            <a:spLocks noGrp="1"/>
          </p:cNvSpPr>
          <p:nvPr>
            <p:ph sz="quarter" idx="16"/>
          </p:nvPr>
        </p:nvSpPr>
        <p:spPr>
          <a:xfrm>
            <a:off x="6324600" y="4000499"/>
            <a:ext cx="5175250" cy="2171701"/>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Content Placeholder 9"/>
          <p:cNvSpPr>
            <a:spLocks noGrp="1"/>
          </p:cNvSpPr>
          <p:nvPr>
            <p:ph sz="quarter" idx="17"/>
          </p:nvPr>
        </p:nvSpPr>
        <p:spPr>
          <a:xfrm>
            <a:off x="679450" y="1143002"/>
            <a:ext cx="5187951"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2" name="Content Placeholder 9"/>
          <p:cNvSpPr>
            <a:spLocks noGrp="1"/>
          </p:cNvSpPr>
          <p:nvPr>
            <p:ph sz="quarter" idx="18"/>
          </p:nvPr>
        </p:nvSpPr>
        <p:spPr>
          <a:xfrm>
            <a:off x="679450" y="4000501"/>
            <a:ext cx="5181600" cy="2171700"/>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Footer Placeholder 4"/>
          <p:cNvSpPr>
            <a:spLocks noGrp="1"/>
          </p:cNvSpPr>
          <p:nvPr>
            <p:ph type="ftr" sz="quarter" idx="19"/>
          </p:nvPr>
        </p:nvSpPr>
        <p:spPr/>
        <p:txBody>
          <a:bodyPr/>
          <a:lstStyle/>
          <a:p>
            <a:r>
              <a:rPr lang="en-US"/>
              <a:t>Silicon Labs Confidential</a:t>
            </a:r>
            <a:endParaRPr lang="en-US" dirty="0"/>
          </a:p>
        </p:txBody>
      </p:sp>
      <p:sp>
        <p:nvSpPr>
          <p:cNvPr id="6" name="Slide Number Placeholder 5"/>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xmlns="" val="1108891576"/>
      </p:ext>
    </p:extLst>
  </p:cSld>
  <p:clrMapOvr>
    <a:masterClrMapping/>
  </p:clrMapOvr>
  <p:transition spd="med">
    <p:wipe/>
  </p:transition>
  <p:extLst mod="1">
    <p:ext uri="{DCECCB84-F9BA-43D5-87BE-67443E8EF086}">
      <p15:sldGuideLst xmlns:p15="http://schemas.microsoft.com/office/powerpoint/2012/main" xmlns="">
        <p15:guide id="1" orient="horz" pos="2448">
          <p15:clr>
            <a:srgbClr val="FBAE40"/>
          </p15:clr>
        </p15:guide>
        <p15:guide id="2" pos="3770">
          <p15:clr>
            <a:srgbClr val="FBAE40"/>
          </p15:clr>
        </p15:guide>
        <p15:guide id="3" pos="390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ual-content-horizontal">
    <p:bg>
      <p:bgPr>
        <a:solidFill>
          <a:schemeClr val="bg2"/>
        </a:solidFill>
        <a:effectLst/>
      </p:bgPr>
    </p:bg>
    <p:spTree>
      <p:nvGrpSpPr>
        <p:cNvPr id="1" name=""/>
        <p:cNvGrpSpPr/>
        <p:nvPr/>
      </p:nvGrpSpPr>
      <p:grpSpPr>
        <a:xfrm>
          <a:off x="0" y="0"/>
          <a:ext cx="0" cy="0"/>
          <a:chOff x="0" y="0"/>
          <a:chExt cx="0" cy="0"/>
        </a:xfrm>
      </p:grpSpPr>
      <p:sp>
        <p:nvSpPr>
          <p:cNvPr id="12" name="Rectangle 11"/>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 name="Title 2"/>
          <p:cNvSpPr>
            <a:spLocks noGrp="1"/>
          </p:cNvSpPr>
          <p:nvPr>
            <p:ph type="title"/>
          </p:nvPr>
        </p:nvSpPr>
        <p:spPr/>
        <p:txBody>
          <a:bodyPr/>
          <a:lstStyle/>
          <a:p>
            <a:r>
              <a:rPr lang="en-US"/>
              <a:t>Click to edit Master title style</a:t>
            </a:r>
            <a:endParaRPr lang="en-US" dirty="0"/>
          </a:p>
        </p:txBody>
      </p:sp>
      <p:sp>
        <p:nvSpPr>
          <p:cNvPr id="5" name="Content Placeholder 2"/>
          <p:cNvSpPr>
            <a:spLocks noGrp="1"/>
          </p:cNvSpPr>
          <p:nvPr>
            <p:ph idx="10"/>
          </p:nvPr>
        </p:nvSpPr>
        <p:spPr>
          <a:xfrm>
            <a:off x="685799" y="1143000"/>
            <a:ext cx="10820401" cy="32004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Content Placeholder 2"/>
          <p:cNvSpPr>
            <a:spLocks noGrp="1"/>
          </p:cNvSpPr>
          <p:nvPr>
            <p:ph idx="13"/>
          </p:nvPr>
        </p:nvSpPr>
        <p:spPr>
          <a:xfrm>
            <a:off x="685799" y="4572001"/>
            <a:ext cx="10820401" cy="16002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Footer Placeholder 6"/>
          <p:cNvSpPr>
            <a:spLocks noGrp="1"/>
          </p:cNvSpPr>
          <p:nvPr>
            <p:ph type="ftr" sz="quarter" idx="14"/>
          </p:nvPr>
        </p:nvSpPr>
        <p:spPr/>
        <p:txBody>
          <a:bodyPr/>
          <a:lstStyle/>
          <a:p>
            <a:r>
              <a:rPr lang="en-US"/>
              <a:t>Silicon Labs Confidential</a:t>
            </a:r>
            <a:endParaRPr lang="en-US" dirty="0"/>
          </a:p>
        </p:txBody>
      </p:sp>
      <p:sp>
        <p:nvSpPr>
          <p:cNvPr id="8" name="Slide Number Placeholder 7"/>
          <p:cNvSpPr>
            <a:spLocks noGrp="1"/>
          </p:cNvSpPr>
          <p:nvPr>
            <p:ph type="sldNum" sz="quarter" idx="15"/>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xmlns="" val="1143313019"/>
      </p:ext>
    </p:extLst>
  </p:cSld>
  <p:clrMapOvr>
    <a:masterClrMapping/>
  </p:clrMapOvr>
  <p:transition spd="med">
    <p:wipe/>
  </p:transition>
  <p:extLst mod="1">
    <p:ext uri="{DCECCB84-F9BA-43D5-87BE-67443E8EF086}">
      <p15:sldGuideLst xmlns:p15="http://schemas.microsoft.com/office/powerpoint/2012/main" xmlns="">
        <p15:guide id="1" pos="3808">
          <p15:clr>
            <a:srgbClr val="FBAE40"/>
          </p15:clr>
        </p15:guide>
        <p15:guide id="2" pos="3876">
          <p15:clr>
            <a:srgbClr val="FBAE40"/>
          </p15:clr>
        </p15:guide>
        <p15:guide id="3" orient="horz" pos="2880">
          <p15:clr>
            <a:srgbClr val="FBAE40"/>
          </p15:clr>
        </p15:guide>
        <p15:guide id="4" orient="horz" pos="2736">
          <p15:clr>
            <a:srgbClr val="FBAE40"/>
          </p15:clr>
        </p15:guide>
        <p15:guide id="5" orient="horz" pos="720">
          <p15:clr>
            <a:srgbClr val="FBAE40"/>
          </p15:clr>
        </p15:guide>
        <p15:guide id="6"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ingle-content-pictur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7"/>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 name="Title 4"/>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10" name="Picture Placeholder 5"/>
          <p:cNvSpPr>
            <a:spLocks noGrp="1"/>
          </p:cNvSpPr>
          <p:nvPr>
            <p:ph type="pic" sz="quarter" idx="15"/>
          </p:nvPr>
        </p:nvSpPr>
        <p:spPr>
          <a:xfrm>
            <a:off x="460484" y="914400"/>
            <a:ext cx="6549916" cy="5486400"/>
          </a:xfrm>
          <a:ln>
            <a:noFill/>
          </a:ln>
        </p:spPr>
        <p:txBody>
          <a:bodyPr tIns="1371600">
            <a:normAutofit/>
          </a:bodyPr>
          <a:lstStyle>
            <a:lvl1pPr marL="0" indent="0" algn="ctr">
              <a:buNone/>
              <a:defRPr sz="1400"/>
            </a:lvl1pPr>
          </a:lstStyle>
          <a:p>
            <a:r>
              <a:rPr lang="en-US"/>
              <a:t>Click icon to add picture</a:t>
            </a:r>
            <a:endParaRPr lang="en-US" dirty="0"/>
          </a:p>
        </p:txBody>
      </p:sp>
      <p:sp>
        <p:nvSpPr>
          <p:cNvPr id="11" name="Content Placeholder 6"/>
          <p:cNvSpPr>
            <a:spLocks noGrp="1"/>
          </p:cNvSpPr>
          <p:nvPr>
            <p:ph sz="quarter" idx="13"/>
          </p:nvPr>
        </p:nvSpPr>
        <p:spPr>
          <a:xfrm>
            <a:off x="7239000" y="1143000"/>
            <a:ext cx="4267200" cy="5029200"/>
          </a:xfrm>
        </p:spPr>
        <p:txBody>
          <a:bodyPr lIns="0" rIns="0" anchor="ctr">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6"/>
          </p:nvPr>
        </p:nvSpPr>
        <p:spPr/>
        <p:txBody>
          <a:bodyPr/>
          <a:lstStyle/>
          <a:p>
            <a:r>
              <a:rPr lang="en-US"/>
              <a:t>Silicon Labs Confidential</a:t>
            </a:r>
            <a:endParaRPr lang="en-US" dirty="0"/>
          </a:p>
        </p:txBody>
      </p:sp>
      <p:sp>
        <p:nvSpPr>
          <p:cNvPr id="7" name="Slide Number Placeholder 6"/>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xmlns="" val="1256834189"/>
      </p:ext>
    </p:extLst>
  </p:cSld>
  <p:clrMapOvr>
    <a:masterClrMapping/>
  </p:clrMapOvr>
  <p:transition spd="med">
    <p:wipe/>
  </p:transition>
  <p:extLst mod="1">
    <p:ext uri="{DCECCB84-F9BA-43D5-87BE-67443E8EF086}">
      <p15:sldGuideLst xmlns:p15="http://schemas.microsoft.com/office/powerpoint/2012/main" xmlns="">
        <p15:guide id="1" pos="4416">
          <p15:clr>
            <a:srgbClr val="FBAE40"/>
          </p15:clr>
        </p15:guide>
        <p15:guide id="2" pos="45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ingle-content-picture-blu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Rectangle 1"/>
          <p:cNvSpPr/>
          <p:nvPr/>
        </p:nvSpPr>
        <p:spPr>
          <a:xfrm>
            <a:off x="7010400" y="914397"/>
            <a:ext cx="4724400" cy="54863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9" name="Picture Placeholder 5"/>
          <p:cNvSpPr>
            <a:spLocks noGrp="1"/>
          </p:cNvSpPr>
          <p:nvPr>
            <p:ph type="pic" sz="quarter" idx="15"/>
          </p:nvPr>
        </p:nvSpPr>
        <p:spPr>
          <a:xfrm>
            <a:off x="460483" y="914400"/>
            <a:ext cx="6549917" cy="5486400"/>
          </a:xfrm>
          <a:ln>
            <a:noFill/>
          </a:ln>
        </p:spPr>
        <p:txBody>
          <a:bodyPr tIns="1371600">
            <a:normAutofit/>
          </a:bodyPr>
          <a:lstStyle>
            <a:lvl1pPr marL="0" indent="0" algn="ctr">
              <a:buNone/>
              <a:defRPr sz="1400"/>
            </a:lvl1pPr>
          </a:lstStyle>
          <a:p>
            <a:r>
              <a:rPr lang="en-US"/>
              <a:t>Click icon to add picture</a:t>
            </a:r>
            <a:endParaRPr lang="en-US" dirty="0"/>
          </a:p>
        </p:txBody>
      </p:sp>
      <p:sp>
        <p:nvSpPr>
          <p:cNvPr id="14" name="Content Placeholder 6"/>
          <p:cNvSpPr>
            <a:spLocks noGrp="1"/>
          </p:cNvSpPr>
          <p:nvPr>
            <p:ph sz="quarter" idx="13"/>
          </p:nvPr>
        </p:nvSpPr>
        <p:spPr>
          <a:xfrm>
            <a:off x="7239000" y="914398"/>
            <a:ext cx="4267200" cy="5486406"/>
          </a:xfrm>
        </p:spPr>
        <p:txBody>
          <a:bodyPr lIns="0" rIns="0" anchor="ctr">
            <a:normAutofit/>
          </a:bodyPr>
          <a:lstStyle>
            <a:lvl1pPr>
              <a:buClr>
                <a:schemeClr val="bg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100">
                <a:solidFill>
                  <a:schemeClr val="bg1"/>
                </a:solidFill>
              </a:defRPr>
            </a:lvl4pPr>
            <a:lvl5pPr>
              <a:buClr>
                <a:schemeClr val="bg1"/>
              </a:buClr>
              <a:defRPr sz="10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Footer Placeholder 5"/>
          <p:cNvSpPr>
            <a:spLocks noGrp="1"/>
          </p:cNvSpPr>
          <p:nvPr>
            <p:ph type="ftr" sz="quarter" idx="16"/>
          </p:nvPr>
        </p:nvSpPr>
        <p:spPr/>
        <p:txBody>
          <a:bodyPr/>
          <a:lstStyle/>
          <a:p>
            <a:r>
              <a:rPr lang="en-US"/>
              <a:t>Silicon Labs Confidential</a:t>
            </a:r>
            <a:endParaRPr lang="en-US" dirty="0"/>
          </a:p>
        </p:txBody>
      </p:sp>
      <p:sp>
        <p:nvSpPr>
          <p:cNvPr id="8" name="Slide Number Placeholder 7"/>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xmlns="" val="3360022600"/>
      </p:ext>
    </p:extLst>
  </p:cSld>
  <p:clrMapOvr>
    <a:masterClrMapping/>
  </p:clrMapOvr>
  <p:transition spd="med">
    <p:wipe/>
  </p:transition>
  <p:extLst mod="1">
    <p:ext uri="{DCECCB84-F9BA-43D5-87BE-67443E8EF086}">
      <p15:sldGuideLst xmlns:p15="http://schemas.microsoft.com/office/powerpoint/2012/main" xmlns="">
        <p15:guide id="1" pos="4416">
          <p15:clr>
            <a:srgbClr val="FBAE40"/>
          </p15:clr>
        </p15:guide>
        <p15:guide id="2" pos="4560">
          <p15:clr>
            <a:srgbClr val="FBAE40"/>
          </p15:clr>
        </p15:guide>
        <p15:guide id="3" orient="horz" pos="2880">
          <p15:clr>
            <a:srgbClr val="FBAE40"/>
          </p15:clr>
        </p15:guide>
        <p15:guide id="4" pos="7248">
          <p15:clr>
            <a:srgbClr val="FBAE40"/>
          </p15:clr>
        </p15:guide>
        <p15:guide id="5" orient="horz" pos="3456">
          <p15:clr>
            <a:srgbClr val="FBAE40"/>
          </p15:clr>
        </p15:guide>
        <p15:guide id="6" pos="4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light-gray-title-only">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Footer Placeholder 4"/>
          <p:cNvSpPr>
            <a:spLocks noGrp="1"/>
          </p:cNvSpPr>
          <p:nvPr>
            <p:ph type="ftr" sz="quarter" idx="10"/>
          </p:nvPr>
        </p:nvSpPr>
        <p:spPr/>
        <p:txBody>
          <a:bodyPr/>
          <a:lstStyle/>
          <a:p>
            <a:r>
              <a:rPr lang="en-US"/>
              <a:t>Silicon Labs Confidential</a:t>
            </a:r>
            <a:endParaRPr lang="en-US" dirty="0"/>
          </a:p>
        </p:txBody>
      </p:sp>
      <p:sp>
        <p:nvSpPr>
          <p:cNvPr id="6" name="Slide Number Placeholder 5"/>
          <p:cNvSpPr>
            <a:spLocks noGrp="1"/>
          </p:cNvSpPr>
          <p:nvPr>
            <p:ph type="sldNum" sz="quarter" idx="1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xmlns="" val="2349683469"/>
      </p:ext>
    </p:extLst>
  </p:cSld>
  <p:clrMapOvr>
    <a:overrideClrMapping bg1="lt1" tx1="dk1" bg2="lt2" tx2="dk2" accent1="accent1" accent2="accent2" accent3="accent3" accent4="accent4" accent5="accent5" accent6="accent6" hlink="hlink" folHlink="folHlink"/>
  </p:clrMapOvr>
  <p:transition spd="med">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11277600" cy="914400"/>
          </a:xfrm>
          <a:prstGeom prst="rect">
            <a:avLst/>
          </a:prstGeom>
        </p:spPr>
        <p:txBody>
          <a:bodyPr vert="horz" lIns="91440" tIns="45720" rIns="91440" bIns="45720" rtlCol="0" anchor="ctr">
            <a:noAutofit/>
          </a:bodyPr>
          <a:lstStyle/>
          <a:p>
            <a:r>
              <a:rPr lang="en-US" dirty="0"/>
              <a:t>Click to edit Master title</a:t>
            </a:r>
          </a:p>
        </p:txBody>
      </p:sp>
      <p:sp>
        <p:nvSpPr>
          <p:cNvPr id="7" name="Text Placeholder 6"/>
          <p:cNvSpPr>
            <a:spLocks noGrp="1"/>
          </p:cNvSpPr>
          <p:nvPr>
            <p:ph type="body" idx="1"/>
          </p:nvPr>
        </p:nvSpPr>
        <p:spPr>
          <a:xfrm>
            <a:off x="457200" y="914400"/>
            <a:ext cx="11277600" cy="5486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3"/>
          </p:nvPr>
        </p:nvSpPr>
        <p:spPr>
          <a:xfrm>
            <a:off x="776896" y="6400801"/>
            <a:ext cx="10957904" cy="457200"/>
          </a:xfrm>
          <a:prstGeom prst="rect">
            <a:avLst/>
          </a:prstGeom>
        </p:spPr>
        <p:txBody>
          <a:bodyPr vert="horz" lIns="91440" tIns="45720" rIns="91440" bIns="45720" rtlCol="0" anchor="ctr"/>
          <a:lstStyle>
            <a:lvl1pPr algn="r">
              <a:defRPr lang="en-US" sz="800" smtClean="0">
                <a:effectLst/>
              </a:defRPr>
            </a:lvl1pPr>
          </a:lstStyle>
          <a:p>
            <a:r>
              <a:rPr lang="en-US"/>
              <a:t>Silicon Labs Confidential</a:t>
            </a:r>
            <a:endParaRPr lang="en-US" dirty="0"/>
          </a:p>
        </p:txBody>
      </p:sp>
      <p:sp>
        <p:nvSpPr>
          <p:cNvPr id="4" name="Slide Number Placeholder 3"/>
          <p:cNvSpPr>
            <a:spLocks noGrp="1"/>
          </p:cNvSpPr>
          <p:nvPr>
            <p:ph type="sldNum" sz="quarter" idx="4"/>
          </p:nvPr>
        </p:nvSpPr>
        <p:spPr>
          <a:xfrm>
            <a:off x="457199" y="6400800"/>
            <a:ext cx="319696" cy="457200"/>
          </a:xfrm>
          <a:prstGeom prst="rect">
            <a:avLst/>
          </a:prstGeom>
        </p:spPr>
        <p:txBody>
          <a:bodyPr vert="horz" lIns="91440" tIns="45720" rIns="0" bIns="45720" rtlCol="0" anchor="ctr"/>
          <a:lstStyle>
            <a:lvl1pPr algn="l">
              <a:defRPr sz="800">
                <a:solidFill>
                  <a:schemeClr val="tx1"/>
                </a:solidFill>
              </a:defRPr>
            </a:lvl1pPr>
          </a:lstStyle>
          <a:p>
            <a:fld id="{29A7BD92-6AE5-CF43-B276-274952F2BFB4}" type="slidenum">
              <a:rPr lang="en-US" smtClean="0"/>
              <a:pPr/>
              <a:t>‹#›</a:t>
            </a:fld>
            <a:endParaRPr lang="en-US" dirty="0"/>
          </a:p>
        </p:txBody>
      </p:sp>
      <p:sp>
        <p:nvSpPr>
          <p:cNvPr id="3" name="TextBox 2"/>
          <p:cNvSpPr txBox="1"/>
          <p:nvPr/>
        </p:nvSpPr>
        <p:spPr>
          <a:xfrm>
            <a:off x="776897" y="6400801"/>
            <a:ext cx="2107497" cy="457200"/>
          </a:xfrm>
          <a:prstGeom prst="rect">
            <a:avLst/>
          </a:prstGeom>
          <a:noFill/>
          <a:ln>
            <a:noFill/>
          </a:ln>
        </p:spPr>
        <p:txBody>
          <a:bodyPr wrap="none" tIns="182880" bIns="182880" rtlCol="0" anchor="ctr">
            <a:noAutofit/>
          </a:bodyPr>
          <a:lstStyle/>
          <a:p>
            <a:pPr algn="l"/>
            <a:endParaRPr lang="en-US" sz="800" spc="0">
              <a:solidFill>
                <a:schemeClr val="tx1"/>
              </a:solidFill>
            </a:endParaRPr>
          </a:p>
        </p:txBody>
      </p:sp>
    </p:spTree>
    <p:extLst>
      <p:ext uri="{BB962C8B-B14F-4D97-AF65-F5344CB8AC3E}">
        <p14:creationId xmlns:p14="http://schemas.microsoft.com/office/powerpoint/2010/main" xmlns="" val="4040498210"/>
      </p:ext>
    </p:extLst>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 id="2147484045" r:id="rId12"/>
    <p:sldLayoutId id="2147484046" r:id="rId13"/>
    <p:sldLayoutId id="2147484047" r:id="rId14"/>
    <p:sldLayoutId id="2147484048" r:id="rId15"/>
    <p:sldLayoutId id="2147484049" r:id="rId16"/>
    <p:sldLayoutId id="2147484050" r:id="rId17"/>
    <p:sldLayoutId id="2147484051" r:id="rId18"/>
    <p:sldLayoutId id="2147484052" r:id="rId19"/>
    <p:sldLayoutId id="2147484053" r:id="rId20"/>
    <p:sldLayoutId id="2147484054" r:id="rId21"/>
    <p:sldLayoutId id="2147484055" r:id="rId22"/>
    <p:sldLayoutId id="2147484056" r:id="rId23"/>
    <p:sldLayoutId id="2147484059" r:id="rId24"/>
  </p:sldLayoutIdLst>
  <p:transition spd="med">
    <p:wipe/>
  </p:transition>
  <p:hf hdr="0" dt="0"/>
  <p:txStyles>
    <p:titleStyle>
      <a:lvl1pPr algn="l" defTabSz="914377" rtl="0" eaLnBrk="1" latinLnBrk="0" hangingPunct="1">
        <a:lnSpc>
          <a:spcPct val="90000"/>
        </a:lnSpc>
        <a:spcBef>
          <a:spcPct val="0"/>
        </a:spcBef>
        <a:buNone/>
        <a:defRPr sz="3200" b="0" kern="1200" spc="-50" baseline="0">
          <a:solidFill>
            <a:schemeClr val="tx2"/>
          </a:solidFill>
          <a:latin typeface="+mj-lt"/>
          <a:ea typeface="+mj-ea"/>
          <a:cs typeface="+mj-cs"/>
        </a:defRPr>
      </a:lvl1pPr>
    </p:titleStyle>
    <p:body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dirty="0" smtClean="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dirty="0" smtClean="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dirty="0" smtClean="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dirty="0" smtClean="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200" b="0" kern="1200" dirty="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3840">
          <p15:clr>
            <a:srgbClr val="F26B43"/>
          </p15:clr>
        </p15:guide>
        <p15:guide id="2" pos="7392">
          <p15:clr>
            <a:srgbClr val="F26B43"/>
          </p15:clr>
        </p15:guide>
        <p15:guide id="3" pos="288">
          <p15:clr>
            <a:srgbClr val="F26B43"/>
          </p15:clr>
        </p15:guide>
        <p15:guide id="6" orient="horz" pos="4032">
          <p15:clr>
            <a:srgbClr val="F26B43"/>
          </p15:clr>
        </p15:guide>
        <p15:guide id="7" orient="horz" pos="576">
          <p15:clr>
            <a:srgbClr val="F26B43"/>
          </p15:clr>
        </p15:guide>
        <p15:guide id="9" orient="horz" pos="3888">
          <p15:clr>
            <a:srgbClr val="F26B43"/>
          </p15:clr>
        </p15:guide>
        <p15:guide id="10" orient="horz" pos="720">
          <p15:clr>
            <a:srgbClr val="F26B43"/>
          </p15:clr>
        </p15:guide>
        <p15:guide id="12" pos="428">
          <p15:clr>
            <a:srgbClr val="F26B43"/>
          </p15:clr>
        </p15:guide>
        <p15:guide id="15" pos="7244">
          <p15:clr>
            <a:srgbClr val="F26B43"/>
          </p15:clr>
        </p15:guide>
        <p15:guide id="37" pos="3696">
          <p15:clr>
            <a:srgbClr val="F26B43"/>
          </p15:clr>
        </p15:guide>
        <p15:guide id="39" pos="3984">
          <p15:clr>
            <a:srgbClr val="F26B43"/>
          </p15:clr>
        </p15:guide>
        <p15:guide id="40" orient="horz" pos="144">
          <p15:clr>
            <a:srgbClr val="F26B43"/>
          </p15:clr>
        </p15:guide>
        <p15:guide id="41" orient="horz" pos="864">
          <p15:clr>
            <a:srgbClr val="F26B43"/>
          </p15:clr>
        </p15:guide>
        <p15:guide id="42" orient="horz" pos="374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0032"/>
            <a:ext cx="11277600" cy="506668"/>
          </a:xfrm>
        </p:spPr>
        <p:txBody>
          <a:bodyPr/>
          <a:lstStyle/>
          <a:p>
            <a:r>
              <a:rPr lang="en-US" dirty="0"/>
              <a:t>Lesson 4: Embedded SDK</a:t>
            </a:r>
          </a:p>
        </p:txBody>
      </p:sp>
      <p:sp>
        <p:nvSpPr>
          <p:cNvPr id="3" name="Subtitle 2"/>
          <p:cNvSpPr>
            <a:spLocks noGrp="1"/>
          </p:cNvSpPr>
          <p:nvPr>
            <p:ph type="subTitle" idx="1"/>
          </p:nvPr>
        </p:nvSpPr>
        <p:spPr/>
        <p:txBody>
          <a:bodyPr/>
          <a:lstStyle/>
          <a:p>
            <a:r>
              <a:rPr lang="en-US" dirty="0"/>
              <a:t>2019</a:t>
            </a:r>
          </a:p>
        </p:txBody>
      </p:sp>
    </p:spTree>
    <p:extLst>
      <p:ext uri="{BB962C8B-B14F-4D97-AF65-F5344CB8AC3E}">
        <p14:creationId xmlns:p14="http://schemas.microsoft.com/office/powerpoint/2010/main" xmlns="" val="493714252"/>
      </p:ext>
    </p:extLst>
  </p:cSld>
  <p:clrMapOvr>
    <a:masterClrMapping/>
  </p:clrMapOvr>
  <p:transition spd="med">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Basic Framework Configuration: </a:t>
            </a:r>
            <a:r>
              <a:rPr lang="en-US" dirty="0" err="1"/>
              <a:t>config_app.h</a:t>
            </a:r>
            <a:endParaRPr lang="en-US" dirty="0"/>
          </a:p>
        </p:txBody>
      </p:sp>
      <p:sp>
        <p:nvSpPr>
          <p:cNvPr id="8" name="Content Placeholder 7"/>
          <p:cNvSpPr>
            <a:spLocks noGrp="1"/>
          </p:cNvSpPr>
          <p:nvPr>
            <p:ph sz="quarter" idx="14"/>
          </p:nvPr>
        </p:nvSpPr>
        <p:spPr>
          <a:xfrm>
            <a:off x="679449" y="1371600"/>
            <a:ext cx="9651093" cy="4572000"/>
          </a:xfrm>
        </p:spPr>
        <p:txBody>
          <a:bodyPr anchor="t"/>
          <a:lstStyle/>
          <a:p>
            <a:pPr marL="0" indent="0">
              <a:lnSpc>
                <a:spcPct val="90000"/>
              </a:lnSpc>
              <a:buNone/>
            </a:pPr>
            <a:r>
              <a:rPr lang="en-US" b="1" dirty="0" err="1"/>
              <a:t>config_app.h</a:t>
            </a:r>
            <a:endParaRPr lang="en-US" dirty="0"/>
          </a:p>
          <a:p>
            <a:pPr marL="0" indent="0">
              <a:lnSpc>
                <a:spcPct val="90000"/>
              </a:lnSpc>
              <a:buNone/>
            </a:pPr>
            <a:endParaRPr lang="en-US" dirty="0"/>
          </a:p>
          <a:p>
            <a:pPr marL="0" indent="0">
              <a:lnSpc>
                <a:spcPct val="90000"/>
              </a:lnSpc>
              <a:buNone/>
            </a:pPr>
            <a:r>
              <a:rPr lang="en-US" u="sng" dirty="0"/>
              <a:t>Using Spec SDS14224</a:t>
            </a:r>
          </a:p>
          <a:p>
            <a:pPr marL="0" indent="0">
              <a:lnSpc>
                <a:spcPct val="90000"/>
              </a:lnSpc>
              <a:buNone/>
            </a:pPr>
            <a:r>
              <a:rPr lang="en-US" dirty="0"/>
              <a:t>Configure Role Type: Always On, </a:t>
            </a:r>
            <a:r>
              <a:rPr lang="en-US" altLang="en-US" dirty="0"/>
              <a:t>Sleeping devices, Frequently Listening slaves (</a:t>
            </a:r>
            <a:r>
              <a:rPr lang="en-US" altLang="en-US" dirty="0" err="1"/>
              <a:t>FLiRS</a:t>
            </a:r>
            <a:r>
              <a:rPr lang="en-US" altLang="en-US" dirty="0"/>
              <a:t>)</a:t>
            </a:r>
            <a:endParaRPr lang="en-US" dirty="0"/>
          </a:p>
          <a:p>
            <a:pPr marL="0" indent="0">
              <a:lnSpc>
                <a:spcPct val="90000"/>
              </a:lnSpc>
              <a:buNone/>
            </a:pPr>
            <a:r>
              <a:rPr lang="en-US" dirty="0"/>
              <a:t>Configure Generic Type and Specific Type.</a:t>
            </a:r>
          </a:p>
          <a:p>
            <a:pPr marL="0" indent="0">
              <a:lnSpc>
                <a:spcPct val="90000"/>
              </a:lnSpc>
              <a:buNone/>
            </a:pPr>
            <a:endParaRPr lang="en-US" dirty="0"/>
          </a:p>
        </p:txBody>
      </p:sp>
      <p:sp>
        <p:nvSpPr>
          <p:cNvPr id="2" name="Footer Placeholder 1"/>
          <p:cNvSpPr>
            <a:spLocks noGrp="1"/>
          </p:cNvSpPr>
          <p:nvPr>
            <p:ph type="ftr" sz="quarter" idx="15"/>
          </p:nvPr>
        </p:nvSpPr>
        <p:spPr/>
        <p:txBody>
          <a:bodyPr/>
          <a:lstStyle/>
          <a:p>
            <a:r>
              <a:rPr lang="en-US"/>
              <a:t>Silicon Labs Confidential</a:t>
            </a:r>
            <a:endParaRPr lang="en-US" dirty="0"/>
          </a:p>
        </p:txBody>
      </p:sp>
      <p:sp>
        <p:nvSpPr>
          <p:cNvPr id="4" name="Slide Number Placeholder 3"/>
          <p:cNvSpPr>
            <a:spLocks noGrp="1"/>
          </p:cNvSpPr>
          <p:nvPr>
            <p:ph type="sldNum" sz="quarter" idx="16"/>
          </p:nvPr>
        </p:nvSpPr>
        <p:spPr/>
        <p:txBody>
          <a:bodyPr/>
          <a:lstStyle/>
          <a:p>
            <a:fld id="{29A7BD92-6AE5-CF43-B276-274952F2BFB4}" type="slidenum">
              <a:rPr lang="en-US" smtClean="0"/>
              <a:pPr/>
              <a:t>10</a:t>
            </a:fld>
            <a:endParaRPr lang="en-US" dirty="0"/>
          </a:p>
        </p:txBody>
      </p:sp>
      <p:pic>
        <p:nvPicPr>
          <p:cNvPr id="9" name="Picture 8">
            <a:extLst>
              <a:ext uri="{FF2B5EF4-FFF2-40B4-BE49-F238E27FC236}">
                <a16:creationId xmlns:a16="http://schemas.microsoft.com/office/drawing/2014/main" xmlns="" id="{2D5F824A-3BD3-4D17-BB71-843588ED40E1}"/>
              </a:ext>
            </a:extLst>
          </p:cNvPr>
          <p:cNvPicPr>
            <a:picLocks noChangeAspect="1"/>
          </p:cNvPicPr>
          <p:nvPr/>
        </p:nvPicPr>
        <p:blipFill>
          <a:blip r:embed="rId3" cstate="print"/>
          <a:stretch>
            <a:fillRect/>
          </a:stretch>
        </p:blipFill>
        <p:spPr>
          <a:xfrm>
            <a:off x="3871912" y="3449782"/>
            <a:ext cx="7496175" cy="2619375"/>
          </a:xfrm>
          <a:prstGeom prst="rect">
            <a:avLst/>
          </a:prstGeom>
        </p:spPr>
      </p:pic>
    </p:spTree>
    <p:extLst>
      <p:ext uri="{BB962C8B-B14F-4D97-AF65-F5344CB8AC3E}">
        <p14:creationId xmlns:p14="http://schemas.microsoft.com/office/powerpoint/2010/main" xmlns="" val="1427691250"/>
      </p:ext>
    </p:extLst>
  </p:cSld>
  <p:clrMapOvr>
    <a:masterClrMapping/>
  </p:clrMapOvr>
  <p:transition spd="med">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Basic Framework Configuration: </a:t>
            </a:r>
            <a:r>
              <a:rPr lang="en-US" dirty="0" err="1"/>
              <a:t>config_app.h</a:t>
            </a:r>
            <a:endParaRPr lang="en-US" dirty="0"/>
          </a:p>
        </p:txBody>
      </p:sp>
      <p:sp>
        <p:nvSpPr>
          <p:cNvPr id="8" name="Content Placeholder 7"/>
          <p:cNvSpPr>
            <a:spLocks noGrp="1"/>
          </p:cNvSpPr>
          <p:nvPr>
            <p:ph sz="quarter" idx="14"/>
          </p:nvPr>
        </p:nvSpPr>
        <p:spPr>
          <a:xfrm>
            <a:off x="679449" y="1371600"/>
            <a:ext cx="9651093" cy="4572000"/>
          </a:xfrm>
        </p:spPr>
        <p:txBody>
          <a:bodyPr anchor="t"/>
          <a:lstStyle/>
          <a:p>
            <a:pPr marL="0" indent="0">
              <a:lnSpc>
                <a:spcPct val="90000"/>
              </a:lnSpc>
              <a:buNone/>
            </a:pPr>
            <a:r>
              <a:rPr lang="en-US" b="1" dirty="0" err="1"/>
              <a:t>config_app.h</a:t>
            </a:r>
            <a:r>
              <a:rPr lang="en-US" b="1" dirty="0"/>
              <a:t> - example</a:t>
            </a:r>
          </a:p>
          <a:p>
            <a:pPr marL="0" indent="0">
              <a:lnSpc>
                <a:spcPct val="90000"/>
              </a:lnSpc>
              <a:buNone/>
            </a:pPr>
            <a:endParaRPr lang="en-US" dirty="0"/>
          </a:p>
          <a:p>
            <a:pPr marL="0" indent="0">
              <a:lnSpc>
                <a:spcPct val="90000"/>
              </a:lnSpc>
              <a:buNone/>
            </a:pPr>
            <a:r>
              <a:rPr lang="en-US" dirty="0"/>
              <a:t>Configure Role Type: Always On, </a:t>
            </a:r>
            <a:r>
              <a:rPr lang="en-US" altLang="en-US" dirty="0"/>
              <a:t>Sleeping devices, Frequently Listening slaves (</a:t>
            </a:r>
            <a:r>
              <a:rPr lang="en-US" altLang="en-US" dirty="0" err="1"/>
              <a:t>FLiRS</a:t>
            </a:r>
            <a:r>
              <a:rPr lang="en-US" altLang="en-US" dirty="0"/>
              <a:t>)</a:t>
            </a:r>
          </a:p>
          <a:p>
            <a:pPr marL="0" indent="0">
              <a:lnSpc>
                <a:spcPct val="90000"/>
              </a:lnSpc>
              <a:buNone/>
            </a:pPr>
            <a:endParaRPr lang="en-US" dirty="0"/>
          </a:p>
          <a:p>
            <a:pPr marL="0" indent="0">
              <a:lnSpc>
                <a:spcPct val="90000"/>
              </a:lnSpc>
              <a:buNone/>
            </a:pPr>
            <a:endParaRPr lang="en-US" dirty="0"/>
          </a:p>
          <a:p>
            <a:pPr marL="0" indent="0">
              <a:lnSpc>
                <a:spcPct val="90000"/>
              </a:lnSpc>
              <a:buNone/>
            </a:pPr>
            <a:endParaRPr lang="en-US" dirty="0"/>
          </a:p>
          <a:p>
            <a:pPr marL="0" indent="0">
              <a:lnSpc>
                <a:spcPct val="90000"/>
              </a:lnSpc>
              <a:buNone/>
            </a:pPr>
            <a:r>
              <a:rPr lang="en-US" dirty="0"/>
              <a:t/>
            </a:r>
            <a:br>
              <a:rPr lang="en-US" dirty="0"/>
            </a:br>
            <a:r>
              <a:rPr lang="en-US" dirty="0"/>
              <a:t/>
            </a:r>
            <a:br>
              <a:rPr lang="en-US" dirty="0"/>
            </a:br>
            <a:r>
              <a:rPr lang="en-US" dirty="0"/>
              <a:t>Configure Generic Type and Specific Type.</a:t>
            </a:r>
          </a:p>
          <a:p>
            <a:pPr marL="0" indent="0">
              <a:lnSpc>
                <a:spcPct val="90000"/>
              </a:lnSpc>
              <a:buNone/>
            </a:pPr>
            <a:endParaRPr lang="en-US" dirty="0"/>
          </a:p>
        </p:txBody>
      </p:sp>
      <p:sp>
        <p:nvSpPr>
          <p:cNvPr id="2" name="Footer Placeholder 1"/>
          <p:cNvSpPr>
            <a:spLocks noGrp="1"/>
          </p:cNvSpPr>
          <p:nvPr>
            <p:ph type="ftr" sz="quarter" idx="15"/>
          </p:nvPr>
        </p:nvSpPr>
        <p:spPr/>
        <p:txBody>
          <a:bodyPr/>
          <a:lstStyle/>
          <a:p>
            <a:r>
              <a:rPr lang="en-US"/>
              <a:t>Silicon Labs Confidential</a:t>
            </a:r>
            <a:endParaRPr lang="en-US" dirty="0"/>
          </a:p>
        </p:txBody>
      </p:sp>
      <p:sp>
        <p:nvSpPr>
          <p:cNvPr id="4" name="Slide Number Placeholder 3"/>
          <p:cNvSpPr>
            <a:spLocks noGrp="1"/>
          </p:cNvSpPr>
          <p:nvPr>
            <p:ph type="sldNum" sz="quarter" idx="16"/>
          </p:nvPr>
        </p:nvSpPr>
        <p:spPr/>
        <p:txBody>
          <a:bodyPr/>
          <a:lstStyle/>
          <a:p>
            <a:fld id="{29A7BD92-6AE5-CF43-B276-274952F2BFB4}" type="slidenum">
              <a:rPr lang="en-US" smtClean="0"/>
              <a:pPr/>
              <a:t>11</a:t>
            </a:fld>
            <a:endParaRPr lang="en-US" dirty="0"/>
          </a:p>
        </p:txBody>
      </p:sp>
      <p:pic>
        <p:nvPicPr>
          <p:cNvPr id="11" name="Picture 10">
            <a:extLst>
              <a:ext uri="{FF2B5EF4-FFF2-40B4-BE49-F238E27FC236}">
                <a16:creationId xmlns:a16="http://schemas.microsoft.com/office/drawing/2014/main" xmlns="" id="{A782EFA6-C76F-41E4-A2A4-23AF7B739112}"/>
              </a:ext>
            </a:extLst>
          </p:cNvPr>
          <p:cNvPicPr>
            <a:picLocks noChangeAspect="1"/>
          </p:cNvPicPr>
          <p:nvPr/>
        </p:nvPicPr>
        <p:blipFill>
          <a:blip r:embed="rId3" cstate="print"/>
          <a:stretch>
            <a:fillRect/>
          </a:stretch>
        </p:blipFill>
        <p:spPr>
          <a:xfrm>
            <a:off x="1035196" y="2590367"/>
            <a:ext cx="6343650" cy="428625"/>
          </a:xfrm>
          <a:prstGeom prst="rect">
            <a:avLst/>
          </a:prstGeom>
        </p:spPr>
      </p:pic>
      <p:pic>
        <p:nvPicPr>
          <p:cNvPr id="12" name="Picture 11">
            <a:extLst>
              <a:ext uri="{FF2B5EF4-FFF2-40B4-BE49-F238E27FC236}">
                <a16:creationId xmlns:a16="http://schemas.microsoft.com/office/drawing/2014/main" xmlns="" id="{6B40692F-8008-4386-A4C2-92D55CA62478}"/>
              </a:ext>
            </a:extLst>
          </p:cNvPr>
          <p:cNvPicPr>
            <a:picLocks noChangeAspect="1"/>
          </p:cNvPicPr>
          <p:nvPr/>
        </p:nvPicPr>
        <p:blipFill>
          <a:blip r:embed="rId4" cstate="print"/>
          <a:stretch>
            <a:fillRect/>
          </a:stretch>
        </p:blipFill>
        <p:spPr>
          <a:xfrm>
            <a:off x="1035196" y="3233304"/>
            <a:ext cx="7600950" cy="485775"/>
          </a:xfrm>
          <a:prstGeom prst="rect">
            <a:avLst/>
          </a:prstGeom>
        </p:spPr>
      </p:pic>
      <p:pic>
        <p:nvPicPr>
          <p:cNvPr id="13" name="Picture 12">
            <a:extLst>
              <a:ext uri="{FF2B5EF4-FFF2-40B4-BE49-F238E27FC236}">
                <a16:creationId xmlns:a16="http://schemas.microsoft.com/office/drawing/2014/main" xmlns="" id="{85730CB5-A532-411F-AD71-FA7DCC5CA57E}"/>
              </a:ext>
            </a:extLst>
          </p:cNvPr>
          <p:cNvPicPr>
            <a:picLocks noChangeAspect="1"/>
          </p:cNvPicPr>
          <p:nvPr/>
        </p:nvPicPr>
        <p:blipFill>
          <a:blip r:embed="rId5" cstate="print"/>
          <a:stretch>
            <a:fillRect/>
          </a:stretch>
        </p:blipFill>
        <p:spPr>
          <a:xfrm>
            <a:off x="1035196" y="4571133"/>
            <a:ext cx="5419725" cy="619125"/>
          </a:xfrm>
          <a:prstGeom prst="rect">
            <a:avLst/>
          </a:prstGeom>
        </p:spPr>
      </p:pic>
    </p:spTree>
    <p:extLst>
      <p:ext uri="{BB962C8B-B14F-4D97-AF65-F5344CB8AC3E}">
        <p14:creationId xmlns:p14="http://schemas.microsoft.com/office/powerpoint/2010/main" xmlns="" val="910561835"/>
      </p:ext>
    </p:extLst>
  </p:cSld>
  <p:clrMapOvr>
    <a:masterClrMapping/>
  </p:clrMapOvr>
  <p:transition spd="med">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Basic Framework Configuration: </a:t>
            </a:r>
            <a:r>
              <a:rPr lang="en-US" dirty="0" err="1"/>
              <a:t>config_app.h</a:t>
            </a:r>
            <a:endParaRPr lang="en-US" dirty="0"/>
          </a:p>
        </p:txBody>
      </p:sp>
      <p:sp>
        <p:nvSpPr>
          <p:cNvPr id="8" name="Content Placeholder 7"/>
          <p:cNvSpPr>
            <a:spLocks noGrp="1"/>
          </p:cNvSpPr>
          <p:nvPr>
            <p:ph sz="quarter" idx="14"/>
          </p:nvPr>
        </p:nvSpPr>
        <p:spPr>
          <a:xfrm>
            <a:off x="679449" y="1371600"/>
            <a:ext cx="9651093" cy="4572000"/>
          </a:xfrm>
        </p:spPr>
        <p:txBody>
          <a:bodyPr anchor="t"/>
          <a:lstStyle/>
          <a:p>
            <a:pPr marL="0" indent="0">
              <a:lnSpc>
                <a:spcPct val="90000"/>
              </a:lnSpc>
              <a:buNone/>
            </a:pPr>
            <a:r>
              <a:rPr lang="en-US" b="1" dirty="0" err="1"/>
              <a:t>config_app.h</a:t>
            </a:r>
            <a:r>
              <a:rPr lang="en-US" b="1" dirty="0"/>
              <a:t> </a:t>
            </a:r>
            <a:r>
              <a:rPr lang="en-US" b="1" i="1" dirty="0"/>
              <a:t>(continued)</a:t>
            </a:r>
            <a:endParaRPr lang="en-US" i="1" dirty="0"/>
          </a:p>
          <a:p>
            <a:pPr marL="0" indent="0">
              <a:lnSpc>
                <a:spcPct val="90000"/>
              </a:lnSpc>
              <a:buNone/>
            </a:pPr>
            <a:endParaRPr lang="en-US" dirty="0"/>
          </a:p>
          <a:p>
            <a:pPr marL="0" indent="0">
              <a:lnSpc>
                <a:spcPct val="90000"/>
              </a:lnSpc>
              <a:buNone/>
            </a:pPr>
            <a:r>
              <a:rPr lang="en-US" dirty="0"/>
              <a:t>Manufacturer Specific CC</a:t>
            </a:r>
          </a:p>
          <a:p>
            <a:r>
              <a:rPr lang="en-US" dirty="0"/>
              <a:t>APP_MANUFACTURER_ID</a:t>
            </a:r>
          </a:p>
          <a:p>
            <a:r>
              <a:rPr lang="en-US" dirty="0"/>
              <a:t>APP_PRODUCT_ID</a:t>
            </a:r>
          </a:p>
          <a:p>
            <a:endParaRPr lang="en-US" dirty="0"/>
          </a:p>
          <a:p>
            <a:endParaRPr lang="en-US" dirty="0"/>
          </a:p>
          <a:p>
            <a:pPr marL="0" indent="0">
              <a:buNone/>
            </a:pPr>
            <a:r>
              <a:rPr lang="en-US" dirty="0"/>
              <a:t>Example:</a:t>
            </a:r>
          </a:p>
          <a:p>
            <a:pPr marL="0" indent="0">
              <a:buNone/>
            </a:pPr>
            <a:endParaRPr lang="en-US" dirty="0"/>
          </a:p>
          <a:p>
            <a:pPr marL="0" indent="0">
              <a:lnSpc>
                <a:spcPct val="90000"/>
              </a:lnSpc>
              <a:buNone/>
            </a:pPr>
            <a:endParaRPr lang="en-US" dirty="0"/>
          </a:p>
          <a:p>
            <a:pPr marL="0" indent="0">
              <a:lnSpc>
                <a:spcPct val="90000"/>
              </a:lnSpc>
              <a:buNone/>
            </a:pPr>
            <a:endParaRPr lang="en-US" dirty="0"/>
          </a:p>
        </p:txBody>
      </p:sp>
      <p:sp>
        <p:nvSpPr>
          <p:cNvPr id="2" name="Footer Placeholder 1"/>
          <p:cNvSpPr>
            <a:spLocks noGrp="1"/>
          </p:cNvSpPr>
          <p:nvPr>
            <p:ph type="ftr" sz="quarter" idx="15"/>
          </p:nvPr>
        </p:nvSpPr>
        <p:spPr/>
        <p:txBody>
          <a:bodyPr/>
          <a:lstStyle/>
          <a:p>
            <a:r>
              <a:rPr lang="en-US"/>
              <a:t>Silicon Labs Confidential</a:t>
            </a:r>
            <a:endParaRPr lang="en-US" dirty="0"/>
          </a:p>
        </p:txBody>
      </p:sp>
      <p:sp>
        <p:nvSpPr>
          <p:cNvPr id="4" name="Slide Number Placeholder 3"/>
          <p:cNvSpPr>
            <a:spLocks noGrp="1"/>
          </p:cNvSpPr>
          <p:nvPr>
            <p:ph type="sldNum" sz="quarter" idx="16"/>
          </p:nvPr>
        </p:nvSpPr>
        <p:spPr/>
        <p:txBody>
          <a:bodyPr/>
          <a:lstStyle/>
          <a:p>
            <a:fld id="{29A7BD92-6AE5-CF43-B276-274952F2BFB4}" type="slidenum">
              <a:rPr lang="en-US" smtClean="0"/>
              <a:pPr/>
              <a:t>12</a:t>
            </a:fld>
            <a:endParaRPr lang="en-US" dirty="0"/>
          </a:p>
        </p:txBody>
      </p:sp>
      <p:pic>
        <p:nvPicPr>
          <p:cNvPr id="3" name="Picture 2">
            <a:extLst>
              <a:ext uri="{FF2B5EF4-FFF2-40B4-BE49-F238E27FC236}">
                <a16:creationId xmlns:a16="http://schemas.microsoft.com/office/drawing/2014/main" xmlns="" id="{0D0AD9DF-912C-4931-A087-AD2E4FD93076}"/>
              </a:ext>
            </a:extLst>
          </p:cNvPr>
          <p:cNvPicPr>
            <a:picLocks noChangeAspect="1"/>
          </p:cNvPicPr>
          <p:nvPr/>
        </p:nvPicPr>
        <p:blipFill>
          <a:blip r:embed="rId3" cstate="print"/>
          <a:stretch>
            <a:fillRect/>
          </a:stretch>
        </p:blipFill>
        <p:spPr>
          <a:xfrm>
            <a:off x="859657" y="4438650"/>
            <a:ext cx="7639050" cy="1504950"/>
          </a:xfrm>
          <a:prstGeom prst="rect">
            <a:avLst/>
          </a:prstGeom>
        </p:spPr>
      </p:pic>
    </p:spTree>
    <p:extLst>
      <p:ext uri="{BB962C8B-B14F-4D97-AF65-F5344CB8AC3E}">
        <p14:creationId xmlns:p14="http://schemas.microsoft.com/office/powerpoint/2010/main" xmlns="" val="2756050914"/>
      </p:ext>
    </p:extLst>
  </p:cSld>
  <p:clrMapOvr>
    <a:masterClrMapping/>
  </p:clrMapOvr>
  <p:transition spd="med">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Basic Framework Configuration: </a:t>
            </a:r>
            <a:r>
              <a:rPr lang="en-US" dirty="0" err="1"/>
              <a:t>config_app.h</a:t>
            </a:r>
            <a:endParaRPr lang="en-US" dirty="0"/>
          </a:p>
        </p:txBody>
      </p:sp>
      <p:sp>
        <p:nvSpPr>
          <p:cNvPr id="8" name="Content Placeholder 7"/>
          <p:cNvSpPr>
            <a:spLocks noGrp="1"/>
          </p:cNvSpPr>
          <p:nvPr>
            <p:ph sz="quarter" idx="14"/>
          </p:nvPr>
        </p:nvSpPr>
        <p:spPr>
          <a:xfrm>
            <a:off x="679449" y="1371600"/>
            <a:ext cx="9651093" cy="4572000"/>
          </a:xfrm>
        </p:spPr>
        <p:txBody>
          <a:bodyPr anchor="t"/>
          <a:lstStyle/>
          <a:p>
            <a:pPr marL="0" indent="0">
              <a:lnSpc>
                <a:spcPct val="90000"/>
              </a:lnSpc>
              <a:buNone/>
            </a:pPr>
            <a:r>
              <a:rPr lang="en-US" b="1" dirty="0" err="1"/>
              <a:t>config_app.h</a:t>
            </a:r>
            <a:r>
              <a:rPr lang="en-US" b="1" dirty="0"/>
              <a:t> </a:t>
            </a:r>
            <a:r>
              <a:rPr lang="en-US" b="1" i="1" dirty="0"/>
              <a:t>(continued)</a:t>
            </a:r>
            <a:endParaRPr lang="en-US" i="1" dirty="0"/>
          </a:p>
          <a:p>
            <a:pPr marL="0" indent="0">
              <a:lnSpc>
                <a:spcPct val="90000"/>
              </a:lnSpc>
              <a:buNone/>
            </a:pPr>
            <a:endParaRPr lang="en-US" dirty="0"/>
          </a:p>
          <a:p>
            <a:pPr marL="0" indent="0">
              <a:lnSpc>
                <a:spcPct val="90000"/>
              </a:lnSpc>
              <a:buNone/>
            </a:pPr>
            <a:r>
              <a:rPr lang="en-US" dirty="0"/>
              <a:t>Association Group Information (AGI) </a:t>
            </a:r>
          </a:p>
          <a:p>
            <a:r>
              <a:rPr lang="en-US" dirty="0"/>
              <a:t>Lifeline</a:t>
            </a:r>
          </a:p>
          <a:p>
            <a:r>
              <a:rPr lang="en-US" dirty="0"/>
              <a:t>Other groups?</a:t>
            </a:r>
          </a:p>
          <a:p>
            <a:endParaRPr lang="en-US" dirty="0"/>
          </a:p>
          <a:p>
            <a:endParaRPr lang="en-US" dirty="0"/>
          </a:p>
          <a:p>
            <a:pPr marL="0" indent="0">
              <a:buNone/>
            </a:pPr>
            <a:r>
              <a:rPr lang="en-US" dirty="0"/>
              <a:t>Example:</a:t>
            </a:r>
          </a:p>
          <a:p>
            <a:pPr marL="0" indent="0">
              <a:buNone/>
            </a:pPr>
            <a:endParaRPr lang="en-US" dirty="0"/>
          </a:p>
          <a:p>
            <a:pPr marL="0" indent="0">
              <a:lnSpc>
                <a:spcPct val="90000"/>
              </a:lnSpc>
              <a:buNone/>
            </a:pPr>
            <a:endParaRPr lang="en-US" dirty="0"/>
          </a:p>
          <a:p>
            <a:pPr marL="0" indent="0">
              <a:lnSpc>
                <a:spcPct val="90000"/>
              </a:lnSpc>
              <a:buNone/>
            </a:pPr>
            <a:endParaRPr lang="en-US" dirty="0"/>
          </a:p>
        </p:txBody>
      </p:sp>
      <p:sp>
        <p:nvSpPr>
          <p:cNvPr id="2" name="Footer Placeholder 1"/>
          <p:cNvSpPr>
            <a:spLocks noGrp="1"/>
          </p:cNvSpPr>
          <p:nvPr>
            <p:ph type="ftr" sz="quarter" idx="15"/>
          </p:nvPr>
        </p:nvSpPr>
        <p:spPr/>
        <p:txBody>
          <a:bodyPr/>
          <a:lstStyle/>
          <a:p>
            <a:r>
              <a:rPr lang="en-US"/>
              <a:t>Silicon Labs Confidential</a:t>
            </a:r>
            <a:endParaRPr lang="en-US" dirty="0"/>
          </a:p>
        </p:txBody>
      </p:sp>
      <p:sp>
        <p:nvSpPr>
          <p:cNvPr id="4" name="Slide Number Placeholder 3"/>
          <p:cNvSpPr>
            <a:spLocks noGrp="1"/>
          </p:cNvSpPr>
          <p:nvPr>
            <p:ph type="sldNum" sz="quarter" idx="16"/>
          </p:nvPr>
        </p:nvSpPr>
        <p:spPr/>
        <p:txBody>
          <a:bodyPr/>
          <a:lstStyle/>
          <a:p>
            <a:fld id="{29A7BD92-6AE5-CF43-B276-274952F2BFB4}" type="slidenum">
              <a:rPr lang="en-US" smtClean="0"/>
              <a:pPr/>
              <a:t>13</a:t>
            </a:fld>
            <a:endParaRPr lang="en-US" dirty="0"/>
          </a:p>
        </p:txBody>
      </p:sp>
      <p:pic>
        <p:nvPicPr>
          <p:cNvPr id="9" name="Picture 8">
            <a:extLst>
              <a:ext uri="{FF2B5EF4-FFF2-40B4-BE49-F238E27FC236}">
                <a16:creationId xmlns:a16="http://schemas.microsoft.com/office/drawing/2014/main" xmlns="" id="{3F0F43BD-F880-4632-B4F4-38057A194383}"/>
              </a:ext>
            </a:extLst>
          </p:cNvPr>
          <p:cNvPicPr>
            <a:picLocks noChangeAspect="1"/>
          </p:cNvPicPr>
          <p:nvPr/>
        </p:nvPicPr>
        <p:blipFill>
          <a:blip r:embed="rId3" cstate="print"/>
          <a:stretch>
            <a:fillRect/>
          </a:stretch>
        </p:blipFill>
        <p:spPr>
          <a:xfrm>
            <a:off x="679449" y="4384964"/>
            <a:ext cx="10833102" cy="1257345"/>
          </a:xfrm>
          <a:prstGeom prst="rect">
            <a:avLst/>
          </a:prstGeom>
        </p:spPr>
      </p:pic>
    </p:spTree>
    <p:extLst>
      <p:ext uri="{BB962C8B-B14F-4D97-AF65-F5344CB8AC3E}">
        <p14:creationId xmlns:p14="http://schemas.microsoft.com/office/powerpoint/2010/main" xmlns="" val="2781173096"/>
      </p:ext>
    </p:extLst>
  </p:cSld>
  <p:clrMapOvr>
    <a:masterClrMapping/>
  </p:clrMapOvr>
  <p:transition spd="med">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Basic Framework Configuration: </a:t>
            </a:r>
            <a:r>
              <a:rPr lang="en-US" dirty="0" err="1"/>
              <a:t>config_app.h</a:t>
            </a:r>
            <a:endParaRPr lang="en-US" dirty="0"/>
          </a:p>
        </p:txBody>
      </p:sp>
      <p:sp>
        <p:nvSpPr>
          <p:cNvPr id="8" name="Content Placeholder 7"/>
          <p:cNvSpPr>
            <a:spLocks noGrp="1"/>
          </p:cNvSpPr>
          <p:nvPr>
            <p:ph sz="quarter" idx="14"/>
          </p:nvPr>
        </p:nvSpPr>
        <p:spPr>
          <a:xfrm>
            <a:off x="679449" y="1371600"/>
            <a:ext cx="9651093" cy="4572000"/>
          </a:xfrm>
        </p:spPr>
        <p:txBody>
          <a:bodyPr anchor="t"/>
          <a:lstStyle/>
          <a:p>
            <a:pPr marL="0" indent="0">
              <a:lnSpc>
                <a:spcPct val="90000"/>
              </a:lnSpc>
              <a:buNone/>
            </a:pPr>
            <a:r>
              <a:rPr lang="en-US" b="1" dirty="0" err="1"/>
              <a:t>config_app.h</a:t>
            </a:r>
            <a:r>
              <a:rPr lang="en-US" b="1" dirty="0"/>
              <a:t> </a:t>
            </a:r>
            <a:r>
              <a:rPr lang="en-US" b="1" i="1" dirty="0"/>
              <a:t>(continued)</a:t>
            </a:r>
            <a:endParaRPr lang="en-US" i="1" dirty="0"/>
          </a:p>
          <a:p>
            <a:pPr marL="0" indent="0">
              <a:lnSpc>
                <a:spcPct val="90000"/>
              </a:lnSpc>
              <a:buNone/>
            </a:pPr>
            <a:endParaRPr lang="en-US" dirty="0"/>
          </a:p>
          <a:p>
            <a:pPr marL="0" indent="0">
              <a:lnSpc>
                <a:spcPct val="90000"/>
              </a:lnSpc>
              <a:buNone/>
            </a:pPr>
            <a:r>
              <a:rPr lang="en-US" dirty="0"/>
              <a:t>Endpoint: Example of </a:t>
            </a:r>
            <a:r>
              <a:rPr lang="en-US" dirty="0" err="1"/>
              <a:t>PowerStrip</a:t>
            </a:r>
            <a:endParaRPr lang="en-US" dirty="0"/>
          </a:p>
          <a:p>
            <a:r>
              <a:rPr lang="en-US" dirty="0"/>
              <a:t>Endpoint 1 Device Type: 	Binary Switch</a:t>
            </a:r>
          </a:p>
          <a:p>
            <a:r>
              <a:rPr lang="en-US" dirty="0"/>
              <a:t>Endpoint 2 Device Type: 	Multilevel Switch</a:t>
            </a:r>
          </a:p>
          <a:p>
            <a:endParaRPr lang="en-US" dirty="0"/>
          </a:p>
          <a:p>
            <a:pPr marL="0" indent="0">
              <a:buNone/>
            </a:pPr>
            <a:endParaRPr lang="en-US" dirty="0"/>
          </a:p>
          <a:p>
            <a:pPr marL="0" indent="0">
              <a:buNone/>
            </a:pPr>
            <a:endParaRPr lang="en-US" dirty="0"/>
          </a:p>
          <a:p>
            <a:pPr marL="0" indent="0">
              <a:lnSpc>
                <a:spcPct val="90000"/>
              </a:lnSpc>
              <a:buNone/>
            </a:pPr>
            <a:endParaRPr lang="en-US" dirty="0"/>
          </a:p>
          <a:p>
            <a:pPr marL="0" indent="0">
              <a:lnSpc>
                <a:spcPct val="90000"/>
              </a:lnSpc>
              <a:buNone/>
            </a:pPr>
            <a:endParaRPr lang="en-US" dirty="0"/>
          </a:p>
        </p:txBody>
      </p:sp>
      <p:sp>
        <p:nvSpPr>
          <p:cNvPr id="2" name="Footer Placeholder 1"/>
          <p:cNvSpPr>
            <a:spLocks noGrp="1"/>
          </p:cNvSpPr>
          <p:nvPr>
            <p:ph type="ftr" sz="quarter" idx="15"/>
          </p:nvPr>
        </p:nvSpPr>
        <p:spPr/>
        <p:txBody>
          <a:bodyPr/>
          <a:lstStyle/>
          <a:p>
            <a:r>
              <a:rPr lang="en-US"/>
              <a:t>Silicon Labs Confidential</a:t>
            </a:r>
            <a:endParaRPr lang="en-US" dirty="0"/>
          </a:p>
        </p:txBody>
      </p:sp>
      <p:sp>
        <p:nvSpPr>
          <p:cNvPr id="4" name="Slide Number Placeholder 3"/>
          <p:cNvSpPr>
            <a:spLocks noGrp="1"/>
          </p:cNvSpPr>
          <p:nvPr>
            <p:ph type="sldNum" sz="quarter" idx="16"/>
          </p:nvPr>
        </p:nvSpPr>
        <p:spPr/>
        <p:txBody>
          <a:bodyPr/>
          <a:lstStyle/>
          <a:p>
            <a:fld id="{29A7BD92-6AE5-CF43-B276-274952F2BFB4}" type="slidenum">
              <a:rPr lang="en-US" smtClean="0"/>
              <a:pPr/>
              <a:t>14</a:t>
            </a:fld>
            <a:endParaRPr lang="en-US" dirty="0"/>
          </a:p>
        </p:txBody>
      </p:sp>
      <p:pic>
        <p:nvPicPr>
          <p:cNvPr id="7" name="Picture 6">
            <a:extLst>
              <a:ext uri="{FF2B5EF4-FFF2-40B4-BE49-F238E27FC236}">
                <a16:creationId xmlns:a16="http://schemas.microsoft.com/office/drawing/2014/main" xmlns="" id="{B4A6B11F-600A-4FBA-B398-C3049E915156}"/>
              </a:ext>
            </a:extLst>
          </p:cNvPr>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174959" y="1378528"/>
            <a:ext cx="766445" cy="945515"/>
          </a:xfrm>
          <a:prstGeom prst="rect">
            <a:avLst/>
          </a:prstGeom>
          <a:noFill/>
          <a:ln>
            <a:noFill/>
          </a:ln>
        </p:spPr>
      </p:pic>
      <p:pic>
        <p:nvPicPr>
          <p:cNvPr id="3" name="Picture 2">
            <a:extLst>
              <a:ext uri="{FF2B5EF4-FFF2-40B4-BE49-F238E27FC236}">
                <a16:creationId xmlns:a16="http://schemas.microsoft.com/office/drawing/2014/main" xmlns="" id="{6C3109EC-A536-48EA-8290-DC3F79A8CBDA}"/>
              </a:ext>
            </a:extLst>
          </p:cNvPr>
          <p:cNvPicPr>
            <a:picLocks noChangeAspect="1"/>
          </p:cNvPicPr>
          <p:nvPr/>
        </p:nvPicPr>
        <p:blipFill>
          <a:blip r:embed="rId4" cstate="print"/>
          <a:stretch>
            <a:fillRect/>
          </a:stretch>
        </p:blipFill>
        <p:spPr>
          <a:xfrm>
            <a:off x="6255848" y="3955416"/>
            <a:ext cx="5400000" cy="1700896"/>
          </a:xfrm>
          <a:prstGeom prst="rect">
            <a:avLst/>
          </a:prstGeom>
        </p:spPr>
      </p:pic>
      <p:pic>
        <p:nvPicPr>
          <p:cNvPr id="5" name="Picture 4">
            <a:extLst>
              <a:ext uri="{FF2B5EF4-FFF2-40B4-BE49-F238E27FC236}">
                <a16:creationId xmlns:a16="http://schemas.microsoft.com/office/drawing/2014/main" xmlns="" id="{8973640D-AAD2-4464-8133-68A9E289A9EC}"/>
              </a:ext>
            </a:extLst>
          </p:cNvPr>
          <p:cNvPicPr>
            <a:picLocks noChangeAspect="1"/>
          </p:cNvPicPr>
          <p:nvPr/>
        </p:nvPicPr>
        <p:blipFill>
          <a:blip r:embed="rId5" cstate="print"/>
          <a:stretch>
            <a:fillRect/>
          </a:stretch>
        </p:blipFill>
        <p:spPr>
          <a:xfrm>
            <a:off x="776896" y="3955416"/>
            <a:ext cx="5400000" cy="1807287"/>
          </a:xfrm>
          <a:prstGeom prst="rect">
            <a:avLst/>
          </a:prstGeom>
        </p:spPr>
      </p:pic>
    </p:spTree>
    <p:extLst>
      <p:ext uri="{BB962C8B-B14F-4D97-AF65-F5344CB8AC3E}">
        <p14:creationId xmlns:p14="http://schemas.microsoft.com/office/powerpoint/2010/main" xmlns="" val="2617064690"/>
      </p:ext>
    </p:extLst>
  </p:cSld>
  <p:clrMapOvr>
    <a:masterClrMapping/>
  </p:clrMapOvr>
  <p:transition spd="med">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Basic Framework Configuration: </a:t>
            </a:r>
            <a:r>
              <a:rPr lang="en-US" dirty="0" err="1"/>
              <a:t>config_rf.h</a:t>
            </a:r>
            <a:endParaRPr lang="en-US" dirty="0"/>
          </a:p>
        </p:txBody>
      </p:sp>
      <p:sp>
        <p:nvSpPr>
          <p:cNvPr id="8" name="Content Placeholder 7"/>
          <p:cNvSpPr>
            <a:spLocks noGrp="1"/>
          </p:cNvSpPr>
          <p:nvPr>
            <p:ph sz="quarter" idx="14"/>
          </p:nvPr>
        </p:nvSpPr>
        <p:spPr>
          <a:xfrm>
            <a:off x="679449" y="1371600"/>
            <a:ext cx="9651093" cy="4572000"/>
          </a:xfrm>
        </p:spPr>
        <p:txBody>
          <a:bodyPr anchor="t"/>
          <a:lstStyle/>
          <a:p>
            <a:pPr marL="0" indent="0">
              <a:lnSpc>
                <a:spcPct val="90000"/>
              </a:lnSpc>
              <a:buNone/>
            </a:pPr>
            <a:r>
              <a:rPr lang="en-US" b="1" dirty="0" err="1"/>
              <a:t>config_rf.h</a:t>
            </a:r>
            <a:endParaRPr lang="en-US" i="1" dirty="0"/>
          </a:p>
          <a:p>
            <a:pPr marL="0" indent="0">
              <a:lnSpc>
                <a:spcPct val="90000"/>
              </a:lnSpc>
              <a:buNone/>
            </a:pPr>
            <a:endParaRPr lang="en-US" dirty="0"/>
          </a:p>
          <a:p>
            <a:pPr marL="0" indent="0">
              <a:lnSpc>
                <a:spcPct val="90000"/>
              </a:lnSpc>
              <a:buNone/>
            </a:pPr>
            <a:r>
              <a:rPr lang="en-US" dirty="0"/>
              <a:t>Two parameters for configuring TX power</a:t>
            </a:r>
          </a:p>
          <a:p>
            <a:r>
              <a:rPr lang="en-US" dirty="0"/>
              <a:t>APP_MEASURED_0DBM_TX_POWER</a:t>
            </a:r>
            <a:br>
              <a:rPr lang="en-US" dirty="0"/>
            </a:br>
            <a:r>
              <a:rPr lang="en-US" i="1" dirty="0"/>
              <a:t>is for tuning of TX power to 0 dBm in a conducted environment. During the turning process, 'APP_MAX_TX_POWER' should be 0 (0dBm).</a:t>
            </a:r>
          </a:p>
          <a:p>
            <a:r>
              <a:rPr lang="en-US" dirty="0"/>
              <a:t>APP_MAX_TX_POWER</a:t>
            </a:r>
            <a:br>
              <a:rPr lang="en-US" dirty="0"/>
            </a:br>
            <a:r>
              <a:rPr lang="en-US" i="1" dirty="0"/>
              <a:t>is a value from -100 to +100 </a:t>
            </a:r>
            <a:r>
              <a:rPr lang="en-US" i="1" dirty="0" err="1"/>
              <a:t>deci</a:t>
            </a:r>
            <a:r>
              <a:rPr lang="en-US" i="1" dirty="0"/>
              <a:t> dBm (-10dBm to +10dBm) and is for adjusting TX power by the application framework after completion of TX power tuning.</a:t>
            </a:r>
          </a:p>
          <a:p>
            <a:pPr marL="0" indent="0">
              <a:buNone/>
            </a:pPr>
            <a:endParaRPr lang="en-US" dirty="0"/>
          </a:p>
          <a:p>
            <a:pPr marL="0" indent="0">
              <a:buNone/>
            </a:pPr>
            <a:endParaRPr lang="en-US" dirty="0"/>
          </a:p>
          <a:p>
            <a:pPr marL="0" indent="0">
              <a:lnSpc>
                <a:spcPct val="90000"/>
              </a:lnSpc>
              <a:buNone/>
            </a:pPr>
            <a:endParaRPr lang="en-US" dirty="0"/>
          </a:p>
          <a:p>
            <a:pPr marL="0" indent="0">
              <a:lnSpc>
                <a:spcPct val="90000"/>
              </a:lnSpc>
              <a:buNone/>
            </a:pPr>
            <a:endParaRPr lang="en-US" dirty="0"/>
          </a:p>
        </p:txBody>
      </p:sp>
      <p:sp>
        <p:nvSpPr>
          <p:cNvPr id="2" name="Footer Placeholder 1"/>
          <p:cNvSpPr>
            <a:spLocks noGrp="1"/>
          </p:cNvSpPr>
          <p:nvPr>
            <p:ph type="ftr" sz="quarter" idx="15"/>
          </p:nvPr>
        </p:nvSpPr>
        <p:spPr/>
        <p:txBody>
          <a:bodyPr/>
          <a:lstStyle/>
          <a:p>
            <a:r>
              <a:rPr lang="en-US"/>
              <a:t>Silicon Labs Confidential</a:t>
            </a:r>
            <a:endParaRPr lang="en-US" dirty="0"/>
          </a:p>
        </p:txBody>
      </p:sp>
      <p:sp>
        <p:nvSpPr>
          <p:cNvPr id="4" name="Slide Number Placeholder 3"/>
          <p:cNvSpPr>
            <a:spLocks noGrp="1"/>
          </p:cNvSpPr>
          <p:nvPr>
            <p:ph type="sldNum" sz="quarter" idx="16"/>
          </p:nvPr>
        </p:nvSpPr>
        <p:spPr/>
        <p:txBody>
          <a:bodyPr/>
          <a:lstStyle/>
          <a:p>
            <a:fld id="{29A7BD92-6AE5-CF43-B276-274952F2BFB4}" type="slidenum">
              <a:rPr lang="en-US" smtClean="0"/>
              <a:pPr/>
              <a:t>15</a:t>
            </a:fld>
            <a:endParaRPr lang="en-US" dirty="0"/>
          </a:p>
        </p:txBody>
      </p:sp>
      <p:pic>
        <p:nvPicPr>
          <p:cNvPr id="9" name="Picture 8">
            <a:extLst>
              <a:ext uri="{FF2B5EF4-FFF2-40B4-BE49-F238E27FC236}">
                <a16:creationId xmlns:a16="http://schemas.microsoft.com/office/drawing/2014/main" xmlns="" id="{46301F8F-3483-494B-B391-EA4DE840E89C}"/>
              </a:ext>
            </a:extLst>
          </p:cNvPr>
          <p:cNvPicPr>
            <a:picLocks noChangeAspect="1"/>
          </p:cNvPicPr>
          <p:nvPr/>
        </p:nvPicPr>
        <p:blipFill>
          <a:blip r:embed="rId3" cstate="print"/>
          <a:stretch>
            <a:fillRect/>
          </a:stretch>
        </p:blipFill>
        <p:spPr>
          <a:xfrm>
            <a:off x="1044040" y="4429125"/>
            <a:ext cx="5334000" cy="1057275"/>
          </a:xfrm>
          <a:prstGeom prst="rect">
            <a:avLst/>
          </a:prstGeom>
        </p:spPr>
      </p:pic>
    </p:spTree>
    <p:extLst>
      <p:ext uri="{BB962C8B-B14F-4D97-AF65-F5344CB8AC3E}">
        <p14:creationId xmlns:p14="http://schemas.microsoft.com/office/powerpoint/2010/main" xmlns="" val="131702104"/>
      </p:ext>
    </p:extLst>
  </p:cSld>
  <p:clrMapOvr>
    <a:masterClrMapping/>
  </p:clrMapOvr>
  <p:transition spd="med">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Basic Framework Configuration: main source file</a:t>
            </a:r>
          </a:p>
        </p:txBody>
      </p:sp>
      <p:sp>
        <p:nvSpPr>
          <p:cNvPr id="8" name="Content Placeholder 7"/>
          <p:cNvSpPr>
            <a:spLocks noGrp="1"/>
          </p:cNvSpPr>
          <p:nvPr>
            <p:ph sz="quarter" idx="14"/>
          </p:nvPr>
        </p:nvSpPr>
        <p:spPr>
          <a:xfrm>
            <a:off x="679449" y="1371600"/>
            <a:ext cx="10764406" cy="4572000"/>
          </a:xfrm>
        </p:spPr>
        <p:txBody>
          <a:bodyPr anchor="t"/>
          <a:lstStyle/>
          <a:p>
            <a:pPr marL="0" indent="0">
              <a:lnSpc>
                <a:spcPct val="90000"/>
              </a:lnSpc>
              <a:buNone/>
            </a:pPr>
            <a:r>
              <a:rPr lang="en-US" b="1" dirty="0"/>
              <a:t>Main source file</a:t>
            </a:r>
            <a:endParaRPr lang="en-US" i="1" dirty="0"/>
          </a:p>
          <a:p>
            <a:pPr marL="0" indent="0">
              <a:lnSpc>
                <a:spcPct val="90000"/>
              </a:lnSpc>
              <a:buNone/>
            </a:pPr>
            <a:endParaRPr lang="en-US" dirty="0"/>
          </a:p>
          <a:p>
            <a:pPr marL="0" indent="0">
              <a:lnSpc>
                <a:spcPct val="90000"/>
              </a:lnSpc>
              <a:buNone/>
            </a:pPr>
            <a:r>
              <a:rPr lang="en-US" dirty="0"/>
              <a:t>Supported Command Classes by device</a:t>
            </a:r>
          </a:p>
          <a:p>
            <a:pPr>
              <a:lnSpc>
                <a:spcPct val="90000"/>
              </a:lnSpc>
            </a:pPr>
            <a:r>
              <a:rPr lang="en-US" dirty="0" err="1"/>
              <a:t>cmdClassListNonSecureNotIncluded</a:t>
            </a:r>
            <a:r>
              <a:rPr lang="en-US" dirty="0"/>
              <a:t>[]</a:t>
            </a:r>
          </a:p>
          <a:p>
            <a:pPr>
              <a:lnSpc>
                <a:spcPct val="90000"/>
              </a:lnSpc>
            </a:pPr>
            <a:r>
              <a:rPr lang="en-US" dirty="0" err="1"/>
              <a:t>cmdClassListNonSecureIncludedSecure</a:t>
            </a:r>
            <a:r>
              <a:rPr lang="en-US" dirty="0"/>
              <a:t>[]</a:t>
            </a:r>
          </a:p>
          <a:p>
            <a:pPr>
              <a:lnSpc>
                <a:spcPct val="90000"/>
              </a:lnSpc>
            </a:pPr>
            <a:r>
              <a:rPr lang="en-US" dirty="0" err="1"/>
              <a:t>cmdClassListSecure</a:t>
            </a:r>
            <a:r>
              <a:rPr lang="en-US" dirty="0"/>
              <a:t>[]</a:t>
            </a:r>
          </a:p>
          <a:p>
            <a:pPr marL="0" indent="0">
              <a:buNone/>
            </a:pPr>
            <a:endParaRPr lang="en-US" dirty="0"/>
          </a:p>
          <a:p>
            <a:pPr marL="0" indent="0">
              <a:buNone/>
            </a:pPr>
            <a:endParaRPr lang="en-US" dirty="0"/>
          </a:p>
          <a:p>
            <a:pPr marL="0" indent="0">
              <a:buNone/>
            </a:pPr>
            <a:r>
              <a:rPr lang="en-US" i="1" dirty="0"/>
              <a:t>Example</a:t>
            </a:r>
          </a:p>
          <a:p>
            <a:pPr marL="0" indent="0">
              <a:buNone/>
            </a:pPr>
            <a:r>
              <a:rPr lang="en-US" dirty="0"/>
              <a:t>Door Lock Command Class is only added to </a:t>
            </a:r>
            <a:r>
              <a:rPr lang="en-US" dirty="0" err="1"/>
              <a:t>cmdClassListSecure</a:t>
            </a:r>
            <a:r>
              <a:rPr lang="en-US" dirty="0"/>
              <a:t> !!</a:t>
            </a:r>
          </a:p>
          <a:p>
            <a:pPr marL="0" indent="0">
              <a:buNone/>
            </a:pPr>
            <a:endParaRPr lang="en-US" dirty="0"/>
          </a:p>
          <a:p>
            <a:pPr marL="0" indent="0">
              <a:lnSpc>
                <a:spcPct val="90000"/>
              </a:lnSpc>
              <a:buNone/>
            </a:pPr>
            <a:endParaRPr lang="en-US" dirty="0"/>
          </a:p>
          <a:p>
            <a:pPr marL="0" indent="0">
              <a:lnSpc>
                <a:spcPct val="90000"/>
              </a:lnSpc>
              <a:buNone/>
            </a:pPr>
            <a:endParaRPr lang="en-US" dirty="0"/>
          </a:p>
        </p:txBody>
      </p:sp>
      <p:sp>
        <p:nvSpPr>
          <p:cNvPr id="2" name="Footer Placeholder 1"/>
          <p:cNvSpPr>
            <a:spLocks noGrp="1"/>
          </p:cNvSpPr>
          <p:nvPr>
            <p:ph type="ftr" sz="quarter" idx="15"/>
          </p:nvPr>
        </p:nvSpPr>
        <p:spPr/>
        <p:txBody>
          <a:bodyPr/>
          <a:lstStyle/>
          <a:p>
            <a:r>
              <a:rPr lang="en-US"/>
              <a:t>Silicon Labs Confidential</a:t>
            </a:r>
            <a:endParaRPr lang="en-US" dirty="0"/>
          </a:p>
        </p:txBody>
      </p:sp>
      <p:sp>
        <p:nvSpPr>
          <p:cNvPr id="4" name="Slide Number Placeholder 3"/>
          <p:cNvSpPr>
            <a:spLocks noGrp="1"/>
          </p:cNvSpPr>
          <p:nvPr>
            <p:ph type="sldNum" sz="quarter" idx="16"/>
          </p:nvPr>
        </p:nvSpPr>
        <p:spPr/>
        <p:txBody>
          <a:bodyPr/>
          <a:lstStyle/>
          <a:p>
            <a:fld id="{29A7BD92-6AE5-CF43-B276-274952F2BFB4}" type="slidenum">
              <a:rPr lang="en-US" smtClean="0"/>
              <a:pPr/>
              <a:t>16</a:t>
            </a:fld>
            <a:endParaRPr lang="en-US" dirty="0"/>
          </a:p>
        </p:txBody>
      </p:sp>
      <p:pic>
        <p:nvPicPr>
          <p:cNvPr id="3" name="Picture 2">
            <a:extLst>
              <a:ext uri="{FF2B5EF4-FFF2-40B4-BE49-F238E27FC236}">
                <a16:creationId xmlns:a16="http://schemas.microsoft.com/office/drawing/2014/main" xmlns="" id="{B73242C9-04D7-4B66-9E2B-A6B6C3785322}"/>
              </a:ext>
            </a:extLst>
          </p:cNvPr>
          <p:cNvPicPr>
            <a:picLocks noChangeAspect="1"/>
          </p:cNvPicPr>
          <p:nvPr/>
        </p:nvPicPr>
        <p:blipFill>
          <a:blip r:embed="rId3" cstate="print"/>
          <a:stretch>
            <a:fillRect/>
          </a:stretch>
        </p:blipFill>
        <p:spPr>
          <a:xfrm>
            <a:off x="6977145" y="1020621"/>
            <a:ext cx="3519405" cy="5380180"/>
          </a:xfrm>
          <a:prstGeom prst="rect">
            <a:avLst/>
          </a:prstGeom>
        </p:spPr>
      </p:pic>
    </p:spTree>
    <p:extLst>
      <p:ext uri="{BB962C8B-B14F-4D97-AF65-F5344CB8AC3E}">
        <p14:creationId xmlns:p14="http://schemas.microsoft.com/office/powerpoint/2010/main" xmlns="" val="2692484482"/>
      </p:ext>
    </p:extLst>
  </p:cSld>
  <p:clrMapOvr>
    <a:masterClrMapping/>
  </p:clrMapOvr>
  <p:transition spd="med">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Basic Framework Configuration: Done!</a:t>
            </a:r>
          </a:p>
        </p:txBody>
      </p:sp>
      <p:sp>
        <p:nvSpPr>
          <p:cNvPr id="8" name="Content Placeholder 7"/>
          <p:cNvSpPr>
            <a:spLocks noGrp="1"/>
          </p:cNvSpPr>
          <p:nvPr>
            <p:ph sz="quarter" idx="14"/>
          </p:nvPr>
        </p:nvSpPr>
        <p:spPr>
          <a:xfrm>
            <a:off x="679449" y="1371600"/>
            <a:ext cx="9651093" cy="4572000"/>
          </a:xfrm>
        </p:spPr>
        <p:txBody>
          <a:bodyPr anchor="t"/>
          <a:lstStyle/>
          <a:p>
            <a:pPr marL="0" indent="0">
              <a:lnSpc>
                <a:spcPct val="90000"/>
              </a:lnSpc>
              <a:buNone/>
            </a:pPr>
            <a:r>
              <a:rPr lang="en-US" b="1" dirty="0"/>
              <a:t>Main source file</a:t>
            </a:r>
            <a:endParaRPr lang="en-US" i="1" dirty="0"/>
          </a:p>
          <a:p>
            <a:pPr marL="0" indent="0">
              <a:lnSpc>
                <a:spcPct val="90000"/>
              </a:lnSpc>
              <a:buNone/>
            </a:pPr>
            <a:endParaRPr lang="en-US" dirty="0"/>
          </a:p>
          <a:p>
            <a:pPr marL="0" indent="0">
              <a:lnSpc>
                <a:spcPct val="90000"/>
              </a:lnSpc>
              <a:buNone/>
            </a:pPr>
            <a:r>
              <a:rPr lang="en-US" dirty="0"/>
              <a:t>All basics configurations are now done!</a:t>
            </a:r>
          </a:p>
          <a:p>
            <a:r>
              <a:rPr lang="en-US" dirty="0"/>
              <a:t>Role Type</a:t>
            </a:r>
          </a:p>
          <a:p>
            <a:r>
              <a:rPr lang="en-US" dirty="0"/>
              <a:t>Generic Type + Specific Type</a:t>
            </a:r>
          </a:p>
          <a:p>
            <a:r>
              <a:rPr lang="en-US" dirty="0"/>
              <a:t>Manufacture ID + Product ID</a:t>
            </a:r>
          </a:p>
          <a:p>
            <a:r>
              <a:rPr lang="en-US" dirty="0"/>
              <a:t>AGI: Lifeline + other groups</a:t>
            </a:r>
          </a:p>
          <a:p>
            <a:r>
              <a:rPr lang="en-US" dirty="0"/>
              <a:t>TX power tuning</a:t>
            </a:r>
          </a:p>
          <a:p>
            <a:r>
              <a:rPr lang="en-US" dirty="0"/>
              <a:t>Support for application command classes</a:t>
            </a:r>
          </a:p>
          <a:p>
            <a:endParaRPr lang="en-US" dirty="0"/>
          </a:p>
          <a:p>
            <a:pPr marL="0" indent="0">
              <a:buNone/>
            </a:pPr>
            <a:r>
              <a:rPr lang="en-US" b="1" dirty="0"/>
              <a:t>Next Step</a:t>
            </a:r>
            <a:r>
              <a:rPr lang="en-US" dirty="0"/>
              <a:t>: Implement your application logic!</a:t>
            </a:r>
          </a:p>
          <a:p>
            <a:pPr marL="0" indent="0">
              <a:lnSpc>
                <a:spcPct val="90000"/>
              </a:lnSpc>
              <a:buNone/>
            </a:pPr>
            <a:endParaRPr lang="en-US" dirty="0"/>
          </a:p>
          <a:p>
            <a:pPr marL="0" indent="0">
              <a:lnSpc>
                <a:spcPct val="90000"/>
              </a:lnSpc>
              <a:buNone/>
            </a:pPr>
            <a:endParaRPr lang="en-US" dirty="0"/>
          </a:p>
        </p:txBody>
      </p:sp>
      <p:sp>
        <p:nvSpPr>
          <p:cNvPr id="2" name="Footer Placeholder 1"/>
          <p:cNvSpPr>
            <a:spLocks noGrp="1"/>
          </p:cNvSpPr>
          <p:nvPr>
            <p:ph type="ftr" sz="quarter" idx="15"/>
          </p:nvPr>
        </p:nvSpPr>
        <p:spPr/>
        <p:txBody>
          <a:bodyPr/>
          <a:lstStyle/>
          <a:p>
            <a:r>
              <a:rPr lang="en-US"/>
              <a:t>Silicon Labs Confidential</a:t>
            </a:r>
            <a:endParaRPr lang="en-US" dirty="0"/>
          </a:p>
        </p:txBody>
      </p:sp>
      <p:sp>
        <p:nvSpPr>
          <p:cNvPr id="4" name="Slide Number Placeholder 3"/>
          <p:cNvSpPr>
            <a:spLocks noGrp="1"/>
          </p:cNvSpPr>
          <p:nvPr>
            <p:ph type="sldNum" sz="quarter" idx="16"/>
          </p:nvPr>
        </p:nvSpPr>
        <p:spPr/>
        <p:txBody>
          <a:bodyPr/>
          <a:lstStyle/>
          <a:p>
            <a:fld id="{29A7BD92-6AE5-CF43-B276-274952F2BFB4}" type="slidenum">
              <a:rPr lang="en-US" smtClean="0"/>
              <a:pPr/>
              <a:t>17</a:t>
            </a:fld>
            <a:endParaRPr lang="en-US" dirty="0"/>
          </a:p>
        </p:txBody>
      </p:sp>
    </p:spTree>
    <p:extLst>
      <p:ext uri="{BB962C8B-B14F-4D97-AF65-F5344CB8AC3E}">
        <p14:creationId xmlns:p14="http://schemas.microsoft.com/office/powerpoint/2010/main" xmlns="" val="2938382145"/>
      </p:ext>
    </p:extLst>
  </p:cSld>
  <p:clrMapOvr>
    <a:masterClrMapping/>
  </p:clrMapOvr>
  <p:transition spd="med">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E321AF44-8BA4-4FEA-84C8-11DCC1D4B97B}"/>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xmlns="" id="{D572CE4F-1C58-499D-BCAE-9E139C43903E}"/>
              </a:ext>
            </a:extLst>
          </p:cNvPr>
          <p:cNvSpPr>
            <a:spLocks noGrp="1"/>
          </p:cNvSpPr>
          <p:nvPr>
            <p:ph type="body" sz="quarter" idx="10"/>
          </p:nvPr>
        </p:nvSpPr>
        <p:spPr/>
        <p:txBody>
          <a:bodyPr/>
          <a:lstStyle/>
          <a:p>
            <a:r>
              <a:rPr lang="en-US" dirty="0"/>
              <a:t>Framework Flow</a:t>
            </a:r>
          </a:p>
        </p:txBody>
      </p:sp>
    </p:spTree>
    <p:extLst>
      <p:ext uri="{BB962C8B-B14F-4D97-AF65-F5344CB8AC3E}">
        <p14:creationId xmlns:p14="http://schemas.microsoft.com/office/powerpoint/2010/main" xmlns="" val="3343308366"/>
      </p:ext>
    </p:extLst>
  </p:cSld>
  <p:clrMapOvr>
    <a:masterClrMapping/>
  </p:clrMapOvr>
  <p:transition spd="med">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Framework Flow</a:t>
            </a:r>
          </a:p>
        </p:txBody>
      </p:sp>
      <p:sp>
        <p:nvSpPr>
          <p:cNvPr id="8" name="Content Placeholder 7"/>
          <p:cNvSpPr>
            <a:spLocks noGrp="1"/>
          </p:cNvSpPr>
          <p:nvPr>
            <p:ph sz="quarter" idx="14"/>
          </p:nvPr>
        </p:nvSpPr>
        <p:spPr>
          <a:xfrm>
            <a:off x="679449" y="1371600"/>
            <a:ext cx="10957904" cy="4572000"/>
          </a:xfrm>
        </p:spPr>
        <p:txBody>
          <a:bodyPr anchor="t"/>
          <a:lstStyle/>
          <a:p>
            <a:pPr marL="0" indent="0">
              <a:lnSpc>
                <a:spcPct val="90000"/>
              </a:lnSpc>
              <a:buNone/>
            </a:pPr>
            <a:r>
              <a:rPr lang="en-US" b="1" dirty="0"/>
              <a:t>Overview of framework flow</a:t>
            </a:r>
          </a:p>
          <a:p>
            <a:pPr marL="0" indent="0">
              <a:lnSpc>
                <a:spcPct val="90000"/>
              </a:lnSpc>
              <a:buNone/>
            </a:pPr>
            <a:endParaRPr lang="en-US" dirty="0"/>
          </a:p>
          <a:p>
            <a:pPr marL="0" indent="0">
              <a:lnSpc>
                <a:spcPct val="90000"/>
              </a:lnSpc>
              <a:buNone/>
            </a:pPr>
            <a:r>
              <a:rPr lang="en-US" dirty="0"/>
              <a:t>Functions in the main file you need to know</a:t>
            </a:r>
          </a:p>
          <a:p>
            <a:pPr>
              <a:lnSpc>
                <a:spcPct val="90000"/>
              </a:lnSpc>
            </a:pPr>
            <a:r>
              <a:rPr lang="en-US" i="1" dirty="0" err="1"/>
              <a:t>ApplicationInit</a:t>
            </a:r>
            <a:r>
              <a:rPr lang="en-US" i="1" dirty="0"/>
              <a:t>					</a:t>
            </a:r>
            <a:r>
              <a:rPr lang="en-US" dirty="0"/>
              <a:t>Initialize the application.</a:t>
            </a:r>
            <a:endParaRPr lang="en-US" i="1" dirty="0"/>
          </a:p>
          <a:p>
            <a:pPr>
              <a:lnSpc>
                <a:spcPct val="90000"/>
              </a:lnSpc>
            </a:pPr>
            <a:r>
              <a:rPr lang="en-US" i="1" dirty="0" err="1"/>
              <a:t>ApplicationTask</a:t>
            </a:r>
            <a:r>
              <a:rPr lang="en-US" i="1" dirty="0"/>
              <a:t>					</a:t>
            </a:r>
            <a:r>
              <a:rPr lang="en-US" dirty="0"/>
              <a:t>Setup of events and IO. </a:t>
            </a:r>
          </a:p>
          <a:p>
            <a:pPr>
              <a:lnSpc>
                <a:spcPct val="90000"/>
              </a:lnSpc>
            </a:pPr>
            <a:r>
              <a:rPr lang="en-US" i="1" dirty="0" err="1"/>
              <a:t>Transport_ApplicationCommandHandlerEx</a:t>
            </a:r>
            <a:r>
              <a:rPr lang="en-US" i="1" dirty="0"/>
              <a:t>		</a:t>
            </a:r>
            <a:r>
              <a:rPr lang="en-US" dirty="0"/>
              <a:t>Incoming RF frames</a:t>
            </a:r>
          </a:p>
          <a:p>
            <a:pPr>
              <a:lnSpc>
                <a:spcPct val="90000"/>
              </a:lnSpc>
            </a:pPr>
            <a:r>
              <a:rPr lang="en-US" i="1" dirty="0" err="1"/>
              <a:t>AppStateManager</a:t>
            </a:r>
            <a:r>
              <a:rPr lang="en-US" i="1" dirty="0"/>
              <a:t>					</a:t>
            </a:r>
            <a:r>
              <a:rPr lang="en-US" dirty="0"/>
              <a:t>Core state machine of framework</a:t>
            </a:r>
          </a:p>
          <a:p>
            <a:pPr>
              <a:lnSpc>
                <a:spcPct val="90000"/>
              </a:lnSpc>
            </a:pPr>
            <a:r>
              <a:rPr lang="en-US" i="1" dirty="0" err="1"/>
              <a:t>CommandClass</a:t>
            </a:r>
            <a:r>
              <a:rPr lang="en-US" i="1" dirty="0"/>
              <a:t> functions, e.g. </a:t>
            </a:r>
            <a:r>
              <a:rPr lang="en-US" i="1" dirty="0" err="1"/>
              <a:t>CC_Basic_Set_handler</a:t>
            </a:r>
            <a:r>
              <a:rPr lang="en-US" i="1" dirty="0"/>
              <a:t>		</a:t>
            </a:r>
            <a:r>
              <a:rPr lang="en-US" dirty="0"/>
              <a:t>Application logic for various command classes</a:t>
            </a:r>
          </a:p>
          <a:p>
            <a:pPr>
              <a:lnSpc>
                <a:spcPct val="90000"/>
              </a:lnSpc>
            </a:pPr>
            <a:endParaRPr lang="en-US" dirty="0"/>
          </a:p>
          <a:p>
            <a:pPr>
              <a:lnSpc>
                <a:spcPct val="90000"/>
              </a:lnSpc>
            </a:pPr>
            <a:endParaRPr lang="en-US" dirty="0"/>
          </a:p>
        </p:txBody>
      </p:sp>
      <p:sp>
        <p:nvSpPr>
          <p:cNvPr id="2" name="Footer Placeholder 1"/>
          <p:cNvSpPr>
            <a:spLocks noGrp="1"/>
          </p:cNvSpPr>
          <p:nvPr>
            <p:ph type="ftr" sz="quarter" idx="15"/>
          </p:nvPr>
        </p:nvSpPr>
        <p:spPr/>
        <p:txBody>
          <a:bodyPr/>
          <a:lstStyle/>
          <a:p>
            <a:r>
              <a:rPr lang="en-US"/>
              <a:t>Silicon Labs Confidential</a:t>
            </a:r>
            <a:endParaRPr lang="en-US" dirty="0"/>
          </a:p>
        </p:txBody>
      </p:sp>
      <p:sp>
        <p:nvSpPr>
          <p:cNvPr id="4" name="Slide Number Placeholder 3"/>
          <p:cNvSpPr>
            <a:spLocks noGrp="1"/>
          </p:cNvSpPr>
          <p:nvPr>
            <p:ph type="sldNum" sz="quarter" idx="16"/>
          </p:nvPr>
        </p:nvSpPr>
        <p:spPr/>
        <p:txBody>
          <a:bodyPr/>
          <a:lstStyle/>
          <a:p>
            <a:fld id="{29A7BD92-6AE5-CF43-B276-274952F2BFB4}" type="slidenum">
              <a:rPr lang="en-US" smtClean="0"/>
              <a:pPr/>
              <a:t>19</a:t>
            </a:fld>
            <a:endParaRPr lang="en-US" dirty="0"/>
          </a:p>
        </p:txBody>
      </p:sp>
    </p:spTree>
    <p:extLst>
      <p:ext uri="{BB962C8B-B14F-4D97-AF65-F5344CB8AC3E}">
        <p14:creationId xmlns:p14="http://schemas.microsoft.com/office/powerpoint/2010/main" xmlns="" val="1420854468"/>
      </p:ext>
    </p:extLst>
  </p:cSld>
  <p:clrMapOvr>
    <a:masterClrMapping/>
  </p:clrMapOvr>
  <p:transition spd="med">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78F9E4-F70A-AC49-B872-3CA481399DCC}"/>
              </a:ext>
            </a:extLst>
          </p:cNvPr>
          <p:cNvSpPr>
            <a:spLocks noGrp="1"/>
          </p:cNvSpPr>
          <p:nvPr>
            <p:ph type="title"/>
          </p:nvPr>
        </p:nvSpPr>
        <p:spPr/>
        <p:txBody>
          <a:bodyPr/>
          <a:lstStyle/>
          <a:p>
            <a:r>
              <a:rPr lang="en-US" dirty="0"/>
              <a:t>Embedded Development Kit</a:t>
            </a:r>
          </a:p>
        </p:txBody>
      </p:sp>
      <p:sp>
        <p:nvSpPr>
          <p:cNvPr id="4" name="Content Placeholder 3">
            <a:extLst>
              <a:ext uri="{FF2B5EF4-FFF2-40B4-BE49-F238E27FC236}">
                <a16:creationId xmlns:a16="http://schemas.microsoft.com/office/drawing/2014/main" xmlns="" id="{38013421-4CD3-CF47-8D62-64C4AB2C0D21}"/>
              </a:ext>
            </a:extLst>
          </p:cNvPr>
          <p:cNvSpPr>
            <a:spLocks noGrp="1"/>
          </p:cNvSpPr>
          <p:nvPr>
            <p:ph sz="quarter" idx="13"/>
          </p:nvPr>
        </p:nvSpPr>
        <p:spPr/>
        <p:txBody>
          <a:bodyPr/>
          <a:lstStyle/>
          <a:p>
            <a:r>
              <a:rPr lang="en-US" dirty="0"/>
              <a:t>Z-Wave Libraries Supporting Slave and Controller devices</a:t>
            </a:r>
          </a:p>
          <a:p>
            <a:endParaRPr lang="en-US" dirty="0"/>
          </a:p>
          <a:p>
            <a:r>
              <a:rPr lang="en-US" dirty="0"/>
              <a:t>Sample Applications based on the App Framework</a:t>
            </a:r>
          </a:p>
          <a:p>
            <a:endParaRPr lang="en-US" dirty="0"/>
          </a:p>
          <a:p>
            <a:r>
              <a:rPr lang="en-US" dirty="0"/>
              <a:t>Modular library of robust code</a:t>
            </a:r>
          </a:p>
          <a:p>
            <a:endParaRPr lang="en-US" dirty="0"/>
          </a:p>
          <a:p>
            <a:r>
              <a:rPr lang="en-US" dirty="0"/>
              <a:t>Helps eliminate errors and minimizes the need for custom coding</a:t>
            </a:r>
          </a:p>
          <a:p>
            <a:endParaRPr lang="en-US" dirty="0"/>
          </a:p>
          <a:p>
            <a:r>
              <a:rPr lang="en-US" dirty="0"/>
              <a:t>Streamlined Development time</a:t>
            </a:r>
          </a:p>
        </p:txBody>
      </p:sp>
      <p:cxnSp>
        <p:nvCxnSpPr>
          <p:cNvPr id="39" name="Straight Connector 38">
            <a:extLst>
              <a:ext uri="{FF2B5EF4-FFF2-40B4-BE49-F238E27FC236}">
                <a16:creationId xmlns:a16="http://schemas.microsoft.com/office/drawing/2014/main" xmlns="" id="{A8427013-2123-9F4C-990B-92D110742613}"/>
              </a:ext>
            </a:extLst>
          </p:cNvPr>
          <p:cNvCxnSpPr>
            <a:cxnSpLocks/>
          </p:cNvCxnSpPr>
          <p:nvPr/>
        </p:nvCxnSpPr>
        <p:spPr>
          <a:xfrm>
            <a:off x="6980223"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 name="Content Placeholder 8">
            <a:extLst>
              <a:ext uri="{FF2B5EF4-FFF2-40B4-BE49-F238E27FC236}">
                <a16:creationId xmlns:a16="http://schemas.microsoft.com/office/drawing/2014/main" xmlns="" id="{6543BC27-5BDF-43FE-B124-DCAEFBB19C9D}"/>
              </a:ext>
            </a:extLst>
          </p:cNvPr>
          <p:cNvPicPr>
            <a:picLocks noChangeAspect="1"/>
          </p:cNvPicPr>
          <p:nvPr/>
        </p:nvPicPr>
        <p:blipFill>
          <a:blip r:embed="rId3" cstate="print">
            <a:extLst>
              <a:ext uri="{28A0092B-C50C-407E-A947-70E740481C1C}">
                <a14:useLocalDpi xmlns:a14="http://schemas.microsoft.com/office/drawing/2010/main" xmlns=""/>
              </a:ext>
            </a:extLst>
          </a:blip>
          <a:stretch>
            <a:fillRect/>
          </a:stretch>
        </p:blipFill>
        <p:spPr>
          <a:xfrm>
            <a:off x="957073" y="2169174"/>
            <a:ext cx="5834774" cy="3183876"/>
          </a:xfrm>
          <a:prstGeom prst="rect">
            <a:avLst/>
          </a:prstGeom>
        </p:spPr>
      </p:pic>
    </p:spTree>
    <p:extLst>
      <p:ext uri="{BB962C8B-B14F-4D97-AF65-F5344CB8AC3E}">
        <p14:creationId xmlns:p14="http://schemas.microsoft.com/office/powerpoint/2010/main" xmlns="" val="2309088782"/>
      </p:ext>
    </p:extLst>
  </p:cSld>
  <p:clrMapOvr>
    <a:masterClrMapping/>
  </p:clrMapOvr>
  <p:transition spd="med">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Framework Flow</a:t>
            </a:r>
          </a:p>
        </p:txBody>
      </p:sp>
      <p:sp>
        <p:nvSpPr>
          <p:cNvPr id="8" name="Content Placeholder 7"/>
          <p:cNvSpPr>
            <a:spLocks noGrp="1"/>
          </p:cNvSpPr>
          <p:nvPr>
            <p:ph sz="quarter" idx="14"/>
          </p:nvPr>
        </p:nvSpPr>
        <p:spPr>
          <a:xfrm>
            <a:off x="679449" y="1371600"/>
            <a:ext cx="9651093" cy="4572000"/>
          </a:xfrm>
        </p:spPr>
        <p:txBody>
          <a:bodyPr anchor="t"/>
          <a:lstStyle/>
          <a:p>
            <a:pPr marL="0" indent="0">
              <a:lnSpc>
                <a:spcPct val="90000"/>
              </a:lnSpc>
              <a:buNone/>
            </a:pPr>
            <a:r>
              <a:rPr lang="en-US" b="1" dirty="0" err="1"/>
              <a:t>AppStateManager</a:t>
            </a:r>
            <a:r>
              <a:rPr lang="en-US" b="1" dirty="0"/>
              <a:t>: States</a:t>
            </a:r>
          </a:p>
          <a:p>
            <a:pPr marL="0" indent="0">
              <a:lnSpc>
                <a:spcPct val="90000"/>
              </a:lnSpc>
              <a:buNone/>
            </a:pPr>
            <a:endParaRPr lang="en-US" dirty="0"/>
          </a:p>
          <a:p>
            <a:pPr marL="0" indent="0">
              <a:lnSpc>
                <a:spcPct val="90000"/>
              </a:lnSpc>
              <a:buNone/>
            </a:pPr>
            <a:r>
              <a:rPr lang="en-US" dirty="0"/>
              <a:t>Depending on functionality, the most common states are</a:t>
            </a:r>
          </a:p>
          <a:p>
            <a:r>
              <a:rPr lang="en-US" i="1" dirty="0"/>
              <a:t>STATE_APP_STARTUP			</a:t>
            </a:r>
            <a:r>
              <a:rPr lang="en-US" dirty="0"/>
              <a:t>Init state</a:t>
            </a:r>
          </a:p>
          <a:p>
            <a:r>
              <a:rPr lang="en-US" dirty="0"/>
              <a:t> </a:t>
            </a:r>
            <a:r>
              <a:rPr lang="en-US" b="1" i="1" dirty="0"/>
              <a:t>STATE_APP_IDLE				</a:t>
            </a:r>
            <a:r>
              <a:rPr lang="en-US" b="1" dirty="0"/>
              <a:t>The ‘looping’ state, if no other states</a:t>
            </a:r>
          </a:p>
          <a:p>
            <a:r>
              <a:rPr lang="en-US" dirty="0"/>
              <a:t> </a:t>
            </a:r>
            <a:r>
              <a:rPr lang="en-US" i="1" dirty="0"/>
              <a:t>STATE_APP_LEARN_MODE			</a:t>
            </a:r>
            <a:r>
              <a:rPr lang="en-US" dirty="0"/>
              <a:t>Inclusion, </a:t>
            </a:r>
            <a:r>
              <a:rPr lang="en-US" dirty="0" err="1"/>
              <a:t>SmartStart</a:t>
            </a:r>
            <a:r>
              <a:rPr lang="en-US" dirty="0"/>
              <a:t>, etc.</a:t>
            </a:r>
          </a:p>
          <a:p>
            <a:r>
              <a:rPr lang="en-US" dirty="0"/>
              <a:t> </a:t>
            </a:r>
            <a:r>
              <a:rPr lang="en-US" i="1" dirty="0"/>
              <a:t>STATE_APP_RESET				“</a:t>
            </a:r>
            <a:r>
              <a:rPr lang="en-US" dirty="0" err="1"/>
              <a:t>DeviceResetLocally</a:t>
            </a:r>
            <a:r>
              <a:rPr lang="en-US" dirty="0"/>
              <a:t>”</a:t>
            </a:r>
            <a:endParaRPr lang="en-US" i="1" dirty="0"/>
          </a:p>
          <a:p>
            <a:r>
              <a:rPr lang="en-US" dirty="0"/>
              <a:t> </a:t>
            </a:r>
            <a:r>
              <a:rPr lang="en-US" b="1" i="1" dirty="0"/>
              <a:t>STATE_APP_TRANSMIT_DATA			</a:t>
            </a:r>
            <a:r>
              <a:rPr lang="en-US" b="1" dirty="0"/>
              <a:t>Usually used for sending data (e.g. notifications)</a:t>
            </a:r>
          </a:p>
          <a:p>
            <a:r>
              <a:rPr lang="en-US" dirty="0"/>
              <a:t> </a:t>
            </a:r>
            <a:r>
              <a:rPr lang="en-US" i="1" dirty="0"/>
              <a:t>STATE_APP_POWERDOWN			</a:t>
            </a:r>
            <a:r>
              <a:rPr lang="en-US" dirty="0"/>
              <a:t>Waiting for power down….</a:t>
            </a:r>
          </a:p>
        </p:txBody>
      </p:sp>
      <p:sp>
        <p:nvSpPr>
          <p:cNvPr id="2" name="Footer Placeholder 1"/>
          <p:cNvSpPr>
            <a:spLocks noGrp="1"/>
          </p:cNvSpPr>
          <p:nvPr>
            <p:ph type="ftr" sz="quarter" idx="15"/>
          </p:nvPr>
        </p:nvSpPr>
        <p:spPr/>
        <p:txBody>
          <a:bodyPr/>
          <a:lstStyle/>
          <a:p>
            <a:r>
              <a:rPr lang="en-US"/>
              <a:t>Silicon Labs Confidential</a:t>
            </a:r>
            <a:endParaRPr lang="en-US" dirty="0"/>
          </a:p>
        </p:txBody>
      </p:sp>
      <p:sp>
        <p:nvSpPr>
          <p:cNvPr id="4" name="Slide Number Placeholder 3"/>
          <p:cNvSpPr>
            <a:spLocks noGrp="1"/>
          </p:cNvSpPr>
          <p:nvPr>
            <p:ph type="sldNum" sz="quarter" idx="16"/>
          </p:nvPr>
        </p:nvSpPr>
        <p:spPr/>
        <p:txBody>
          <a:bodyPr/>
          <a:lstStyle/>
          <a:p>
            <a:fld id="{29A7BD92-6AE5-CF43-B276-274952F2BFB4}" type="slidenum">
              <a:rPr lang="en-US" smtClean="0"/>
              <a:pPr/>
              <a:t>20</a:t>
            </a:fld>
            <a:endParaRPr lang="en-US" dirty="0"/>
          </a:p>
        </p:txBody>
      </p:sp>
    </p:spTree>
    <p:extLst>
      <p:ext uri="{BB962C8B-B14F-4D97-AF65-F5344CB8AC3E}">
        <p14:creationId xmlns:p14="http://schemas.microsoft.com/office/powerpoint/2010/main" xmlns="" val="2907138636"/>
      </p:ext>
    </p:extLst>
  </p:cSld>
  <p:clrMapOvr>
    <a:masterClrMapping/>
  </p:clrMapOvr>
  <p:transition spd="med">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Framework Flow</a:t>
            </a:r>
          </a:p>
        </p:txBody>
      </p:sp>
      <p:sp>
        <p:nvSpPr>
          <p:cNvPr id="8" name="Content Placeholder 7"/>
          <p:cNvSpPr>
            <a:spLocks noGrp="1"/>
          </p:cNvSpPr>
          <p:nvPr>
            <p:ph sz="quarter" idx="14"/>
          </p:nvPr>
        </p:nvSpPr>
        <p:spPr>
          <a:xfrm>
            <a:off x="679449" y="1371600"/>
            <a:ext cx="9651093" cy="4572000"/>
          </a:xfrm>
        </p:spPr>
        <p:txBody>
          <a:bodyPr anchor="t"/>
          <a:lstStyle/>
          <a:p>
            <a:pPr marL="0" indent="0">
              <a:lnSpc>
                <a:spcPct val="90000"/>
              </a:lnSpc>
              <a:buNone/>
            </a:pPr>
            <a:r>
              <a:rPr lang="en-US" b="1" dirty="0" err="1"/>
              <a:t>AppStateManager</a:t>
            </a:r>
            <a:r>
              <a:rPr lang="en-US" b="1" dirty="0"/>
              <a:t>: Events</a:t>
            </a:r>
          </a:p>
          <a:p>
            <a:pPr marL="0" indent="0">
              <a:lnSpc>
                <a:spcPct val="90000"/>
              </a:lnSpc>
              <a:buNone/>
            </a:pPr>
            <a:endParaRPr lang="en-US" dirty="0"/>
          </a:p>
          <a:p>
            <a:pPr marL="0" indent="0">
              <a:lnSpc>
                <a:spcPct val="90000"/>
              </a:lnSpc>
              <a:buNone/>
            </a:pPr>
            <a:r>
              <a:rPr lang="en-US" dirty="0"/>
              <a:t>Each state has the option of executing multiple events.</a:t>
            </a:r>
          </a:p>
          <a:p>
            <a:pPr marL="0" indent="0">
              <a:lnSpc>
                <a:spcPct val="90000"/>
              </a:lnSpc>
              <a:buNone/>
            </a:pPr>
            <a:r>
              <a:rPr lang="en-US" dirty="0"/>
              <a:t>Example: State Learn Mode</a:t>
            </a:r>
          </a:p>
          <a:p>
            <a:pPr marL="0" indent="0">
              <a:lnSpc>
                <a:spcPct val="90000"/>
              </a:lnSpc>
              <a:buNone/>
            </a:pPr>
            <a:endParaRPr lang="en-US" dirty="0"/>
          </a:p>
        </p:txBody>
      </p:sp>
      <p:sp>
        <p:nvSpPr>
          <p:cNvPr id="2" name="Footer Placeholder 1"/>
          <p:cNvSpPr>
            <a:spLocks noGrp="1"/>
          </p:cNvSpPr>
          <p:nvPr>
            <p:ph type="ftr" sz="quarter" idx="15"/>
          </p:nvPr>
        </p:nvSpPr>
        <p:spPr/>
        <p:txBody>
          <a:bodyPr/>
          <a:lstStyle/>
          <a:p>
            <a:r>
              <a:rPr lang="en-US"/>
              <a:t>Silicon Labs Confidential</a:t>
            </a:r>
            <a:endParaRPr lang="en-US" dirty="0"/>
          </a:p>
        </p:txBody>
      </p:sp>
      <p:sp>
        <p:nvSpPr>
          <p:cNvPr id="4" name="Slide Number Placeholder 3"/>
          <p:cNvSpPr>
            <a:spLocks noGrp="1"/>
          </p:cNvSpPr>
          <p:nvPr>
            <p:ph type="sldNum" sz="quarter" idx="16"/>
          </p:nvPr>
        </p:nvSpPr>
        <p:spPr/>
        <p:txBody>
          <a:bodyPr/>
          <a:lstStyle/>
          <a:p>
            <a:fld id="{29A7BD92-6AE5-CF43-B276-274952F2BFB4}" type="slidenum">
              <a:rPr lang="en-US" smtClean="0"/>
              <a:pPr/>
              <a:t>21</a:t>
            </a:fld>
            <a:endParaRPr lang="en-US" dirty="0"/>
          </a:p>
        </p:txBody>
      </p:sp>
      <p:pic>
        <p:nvPicPr>
          <p:cNvPr id="5" name="Picture 4">
            <a:extLst>
              <a:ext uri="{FF2B5EF4-FFF2-40B4-BE49-F238E27FC236}">
                <a16:creationId xmlns:a16="http://schemas.microsoft.com/office/drawing/2014/main" xmlns="" id="{7229FA8D-7601-4E18-89E1-1754A2CB61AD}"/>
              </a:ext>
            </a:extLst>
          </p:cNvPr>
          <p:cNvPicPr>
            <a:picLocks noChangeAspect="1"/>
          </p:cNvPicPr>
          <p:nvPr/>
        </p:nvPicPr>
        <p:blipFill>
          <a:blip r:embed="rId3" cstate="print"/>
          <a:stretch>
            <a:fillRect/>
          </a:stretch>
        </p:blipFill>
        <p:spPr>
          <a:xfrm>
            <a:off x="1145268" y="2895600"/>
            <a:ext cx="7648575" cy="3276600"/>
          </a:xfrm>
          <a:prstGeom prst="rect">
            <a:avLst/>
          </a:prstGeom>
        </p:spPr>
      </p:pic>
    </p:spTree>
    <p:extLst>
      <p:ext uri="{BB962C8B-B14F-4D97-AF65-F5344CB8AC3E}">
        <p14:creationId xmlns:p14="http://schemas.microsoft.com/office/powerpoint/2010/main" xmlns="" val="428212693"/>
      </p:ext>
    </p:extLst>
  </p:cSld>
  <p:clrMapOvr>
    <a:masterClrMapping/>
  </p:clrMapOvr>
  <p:transition spd="med">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Framework Flow</a:t>
            </a:r>
          </a:p>
        </p:txBody>
      </p:sp>
      <p:sp>
        <p:nvSpPr>
          <p:cNvPr id="8" name="Content Placeholder 7"/>
          <p:cNvSpPr>
            <a:spLocks noGrp="1"/>
          </p:cNvSpPr>
          <p:nvPr>
            <p:ph sz="quarter" idx="14"/>
          </p:nvPr>
        </p:nvSpPr>
        <p:spPr>
          <a:xfrm>
            <a:off x="679449" y="1371600"/>
            <a:ext cx="9651093" cy="4572000"/>
          </a:xfrm>
        </p:spPr>
        <p:txBody>
          <a:bodyPr anchor="t"/>
          <a:lstStyle/>
          <a:p>
            <a:pPr marL="0" indent="0">
              <a:lnSpc>
                <a:spcPct val="90000"/>
              </a:lnSpc>
              <a:buNone/>
            </a:pPr>
            <a:r>
              <a:rPr lang="en-US" b="1" dirty="0" err="1"/>
              <a:t>AppStateManager</a:t>
            </a:r>
            <a:r>
              <a:rPr lang="en-US" b="1" dirty="0"/>
              <a:t>: Events</a:t>
            </a:r>
          </a:p>
          <a:p>
            <a:pPr marL="0" indent="0">
              <a:lnSpc>
                <a:spcPct val="90000"/>
              </a:lnSpc>
              <a:buNone/>
            </a:pPr>
            <a:endParaRPr lang="en-US" dirty="0"/>
          </a:p>
          <a:p>
            <a:pPr marL="0" indent="0">
              <a:lnSpc>
                <a:spcPct val="90000"/>
              </a:lnSpc>
              <a:buNone/>
            </a:pPr>
            <a:r>
              <a:rPr lang="en-US" dirty="0"/>
              <a:t>Each state has the option of executing events.</a:t>
            </a:r>
          </a:p>
          <a:p>
            <a:pPr marL="0" indent="0">
              <a:lnSpc>
                <a:spcPct val="90000"/>
              </a:lnSpc>
              <a:buNone/>
            </a:pPr>
            <a:r>
              <a:rPr lang="en-US" dirty="0"/>
              <a:t>Example: State App Idle</a:t>
            </a:r>
          </a:p>
          <a:p>
            <a:pPr marL="0" indent="0">
              <a:lnSpc>
                <a:spcPct val="90000"/>
              </a:lnSpc>
              <a:buNone/>
            </a:pPr>
            <a:endParaRPr lang="en-US" dirty="0"/>
          </a:p>
        </p:txBody>
      </p:sp>
      <p:sp>
        <p:nvSpPr>
          <p:cNvPr id="2" name="Footer Placeholder 1"/>
          <p:cNvSpPr>
            <a:spLocks noGrp="1"/>
          </p:cNvSpPr>
          <p:nvPr>
            <p:ph type="ftr" sz="quarter" idx="15"/>
          </p:nvPr>
        </p:nvSpPr>
        <p:spPr/>
        <p:txBody>
          <a:bodyPr/>
          <a:lstStyle/>
          <a:p>
            <a:r>
              <a:rPr lang="en-US"/>
              <a:t>Silicon Labs Confidential</a:t>
            </a:r>
            <a:endParaRPr lang="en-US" dirty="0"/>
          </a:p>
        </p:txBody>
      </p:sp>
      <p:sp>
        <p:nvSpPr>
          <p:cNvPr id="4" name="Slide Number Placeholder 3"/>
          <p:cNvSpPr>
            <a:spLocks noGrp="1"/>
          </p:cNvSpPr>
          <p:nvPr>
            <p:ph type="sldNum" sz="quarter" idx="16"/>
          </p:nvPr>
        </p:nvSpPr>
        <p:spPr/>
        <p:txBody>
          <a:bodyPr/>
          <a:lstStyle/>
          <a:p>
            <a:fld id="{29A7BD92-6AE5-CF43-B276-274952F2BFB4}" type="slidenum">
              <a:rPr lang="en-US" smtClean="0"/>
              <a:pPr/>
              <a:t>22</a:t>
            </a:fld>
            <a:endParaRPr lang="en-US" dirty="0"/>
          </a:p>
        </p:txBody>
      </p:sp>
      <p:pic>
        <p:nvPicPr>
          <p:cNvPr id="7" name="Picture 6">
            <a:extLst>
              <a:ext uri="{FF2B5EF4-FFF2-40B4-BE49-F238E27FC236}">
                <a16:creationId xmlns:a16="http://schemas.microsoft.com/office/drawing/2014/main" xmlns="" id="{C3366960-6F6E-4BDD-9E85-4526B36220B5}"/>
              </a:ext>
            </a:extLst>
          </p:cNvPr>
          <p:cNvPicPr>
            <a:picLocks noChangeAspect="1"/>
          </p:cNvPicPr>
          <p:nvPr/>
        </p:nvPicPr>
        <p:blipFill>
          <a:blip r:embed="rId3" cstate="print"/>
          <a:stretch>
            <a:fillRect/>
          </a:stretch>
        </p:blipFill>
        <p:spPr>
          <a:xfrm>
            <a:off x="1096241" y="2962275"/>
            <a:ext cx="7505700" cy="2524125"/>
          </a:xfrm>
          <a:prstGeom prst="rect">
            <a:avLst/>
          </a:prstGeom>
        </p:spPr>
      </p:pic>
    </p:spTree>
    <p:extLst>
      <p:ext uri="{BB962C8B-B14F-4D97-AF65-F5344CB8AC3E}">
        <p14:creationId xmlns:p14="http://schemas.microsoft.com/office/powerpoint/2010/main" xmlns="" val="707262561"/>
      </p:ext>
    </p:extLst>
  </p:cSld>
  <p:clrMapOvr>
    <a:masterClrMapping/>
  </p:clrMapOvr>
  <p:transition spd="med">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Framework Flow</a:t>
            </a:r>
          </a:p>
        </p:txBody>
      </p:sp>
      <p:sp>
        <p:nvSpPr>
          <p:cNvPr id="8" name="Content Placeholder 7"/>
          <p:cNvSpPr>
            <a:spLocks noGrp="1"/>
          </p:cNvSpPr>
          <p:nvPr>
            <p:ph sz="quarter" idx="14"/>
          </p:nvPr>
        </p:nvSpPr>
        <p:spPr>
          <a:xfrm>
            <a:off x="679449" y="1371600"/>
            <a:ext cx="9651093" cy="4572000"/>
          </a:xfrm>
        </p:spPr>
        <p:txBody>
          <a:bodyPr anchor="t"/>
          <a:lstStyle/>
          <a:p>
            <a:pPr marL="0" indent="0">
              <a:lnSpc>
                <a:spcPct val="90000"/>
              </a:lnSpc>
              <a:buNone/>
            </a:pPr>
            <a:r>
              <a:rPr lang="en-US" b="1" dirty="0" err="1"/>
              <a:t>AppStateManager</a:t>
            </a:r>
            <a:r>
              <a:rPr lang="en-US" b="1" dirty="0"/>
              <a:t>: Events</a:t>
            </a:r>
          </a:p>
          <a:p>
            <a:pPr marL="0" indent="0">
              <a:lnSpc>
                <a:spcPct val="90000"/>
              </a:lnSpc>
              <a:buNone/>
            </a:pPr>
            <a:endParaRPr lang="en-US" dirty="0"/>
          </a:p>
          <a:p>
            <a:pPr marL="0" indent="0">
              <a:lnSpc>
                <a:spcPct val="90000"/>
              </a:lnSpc>
              <a:buNone/>
            </a:pPr>
            <a:r>
              <a:rPr lang="en-US" dirty="0"/>
              <a:t>Add events to the job queue</a:t>
            </a:r>
          </a:p>
          <a:p>
            <a:pPr marL="0" indent="0">
              <a:lnSpc>
                <a:spcPct val="90000"/>
              </a:lnSpc>
              <a:buNone/>
            </a:pPr>
            <a:endParaRPr lang="en-US" dirty="0"/>
          </a:p>
        </p:txBody>
      </p:sp>
      <p:sp>
        <p:nvSpPr>
          <p:cNvPr id="2" name="Footer Placeholder 1"/>
          <p:cNvSpPr>
            <a:spLocks noGrp="1"/>
          </p:cNvSpPr>
          <p:nvPr>
            <p:ph type="ftr" sz="quarter" idx="15"/>
          </p:nvPr>
        </p:nvSpPr>
        <p:spPr/>
        <p:txBody>
          <a:bodyPr/>
          <a:lstStyle/>
          <a:p>
            <a:r>
              <a:rPr lang="en-US"/>
              <a:t>Silicon Labs Confidential</a:t>
            </a:r>
            <a:endParaRPr lang="en-US" dirty="0"/>
          </a:p>
        </p:txBody>
      </p:sp>
      <p:sp>
        <p:nvSpPr>
          <p:cNvPr id="4" name="Slide Number Placeholder 3"/>
          <p:cNvSpPr>
            <a:spLocks noGrp="1"/>
          </p:cNvSpPr>
          <p:nvPr>
            <p:ph type="sldNum" sz="quarter" idx="16"/>
          </p:nvPr>
        </p:nvSpPr>
        <p:spPr/>
        <p:txBody>
          <a:bodyPr/>
          <a:lstStyle/>
          <a:p>
            <a:fld id="{29A7BD92-6AE5-CF43-B276-274952F2BFB4}" type="slidenum">
              <a:rPr lang="en-US" smtClean="0"/>
              <a:pPr/>
              <a:t>23</a:t>
            </a:fld>
            <a:endParaRPr lang="en-US" dirty="0"/>
          </a:p>
        </p:txBody>
      </p:sp>
      <p:pic>
        <p:nvPicPr>
          <p:cNvPr id="3" name="Picture 2">
            <a:extLst>
              <a:ext uri="{FF2B5EF4-FFF2-40B4-BE49-F238E27FC236}">
                <a16:creationId xmlns:a16="http://schemas.microsoft.com/office/drawing/2014/main" xmlns="" id="{40E1E2F3-97E0-41E1-97FC-B1FBB5D6D8A5}"/>
              </a:ext>
            </a:extLst>
          </p:cNvPr>
          <p:cNvPicPr>
            <a:picLocks noChangeAspect="1"/>
          </p:cNvPicPr>
          <p:nvPr/>
        </p:nvPicPr>
        <p:blipFill>
          <a:blip r:embed="rId3" cstate="print"/>
          <a:stretch>
            <a:fillRect/>
          </a:stretch>
        </p:blipFill>
        <p:spPr>
          <a:xfrm>
            <a:off x="1116157" y="2781300"/>
            <a:ext cx="6496050" cy="2705100"/>
          </a:xfrm>
          <a:prstGeom prst="rect">
            <a:avLst/>
          </a:prstGeom>
        </p:spPr>
      </p:pic>
    </p:spTree>
    <p:extLst>
      <p:ext uri="{BB962C8B-B14F-4D97-AF65-F5344CB8AC3E}">
        <p14:creationId xmlns:p14="http://schemas.microsoft.com/office/powerpoint/2010/main" xmlns="" val="228895227"/>
      </p:ext>
    </p:extLst>
  </p:cSld>
  <p:clrMapOvr>
    <a:masterClrMapping/>
  </p:clrMapOvr>
  <p:transition spd="med">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E321AF44-8BA4-4FEA-84C8-11DCC1D4B97B}"/>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xmlns="" id="{D572CE4F-1C58-499D-BCAE-9E139C43903E}"/>
              </a:ext>
            </a:extLst>
          </p:cNvPr>
          <p:cNvSpPr>
            <a:spLocks noGrp="1"/>
          </p:cNvSpPr>
          <p:nvPr>
            <p:ph type="body" sz="quarter" idx="10"/>
          </p:nvPr>
        </p:nvSpPr>
        <p:spPr/>
        <p:txBody>
          <a:bodyPr/>
          <a:lstStyle/>
          <a:p>
            <a:r>
              <a:rPr lang="en-US" dirty="0"/>
              <a:t>Power Management</a:t>
            </a:r>
          </a:p>
        </p:txBody>
      </p:sp>
    </p:spTree>
    <p:extLst>
      <p:ext uri="{BB962C8B-B14F-4D97-AF65-F5344CB8AC3E}">
        <p14:creationId xmlns:p14="http://schemas.microsoft.com/office/powerpoint/2010/main" xmlns="" val="1829299456"/>
      </p:ext>
    </p:extLst>
  </p:cSld>
  <p:clrMapOvr>
    <a:masterClrMapping/>
  </p:clrMapOvr>
  <p:transition spd="med">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Energy Modes</a:t>
            </a:r>
          </a:p>
        </p:txBody>
      </p:sp>
      <p:sp>
        <p:nvSpPr>
          <p:cNvPr id="8" name="Content Placeholder 7"/>
          <p:cNvSpPr>
            <a:spLocks noGrp="1"/>
          </p:cNvSpPr>
          <p:nvPr>
            <p:ph sz="quarter" idx="14"/>
          </p:nvPr>
        </p:nvSpPr>
        <p:spPr>
          <a:xfrm>
            <a:off x="679449" y="1371600"/>
            <a:ext cx="9651093" cy="4572000"/>
          </a:xfrm>
        </p:spPr>
        <p:txBody>
          <a:bodyPr anchor="t"/>
          <a:lstStyle/>
          <a:p>
            <a:pPr marL="0" indent="0">
              <a:lnSpc>
                <a:spcPct val="90000"/>
              </a:lnSpc>
              <a:buNone/>
            </a:pPr>
            <a:r>
              <a:rPr lang="en-US" b="1" dirty="0"/>
              <a:t>Available energy modes</a:t>
            </a:r>
            <a:endParaRPr lang="en-US" dirty="0"/>
          </a:p>
          <a:p>
            <a:pPr marL="0" indent="0">
              <a:lnSpc>
                <a:spcPct val="90000"/>
              </a:lnSpc>
              <a:buNone/>
            </a:pPr>
            <a:endParaRPr lang="en-US" dirty="0"/>
          </a:p>
          <a:p>
            <a:pPr marL="0" indent="0">
              <a:lnSpc>
                <a:spcPct val="90000"/>
              </a:lnSpc>
              <a:buNone/>
            </a:pPr>
            <a:endParaRPr lang="en-US" dirty="0"/>
          </a:p>
        </p:txBody>
      </p:sp>
      <p:sp>
        <p:nvSpPr>
          <p:cNvPr id="2" name="Footer Placeholder 1"/>
          <p:cNvSpPr>
            <a:spLocks noGrp="1"/>
          </p:cNvSpPr>
          <p:nvPr>
            <p:ph type="ftr" sz="quarter" idx="15"/>
          </p:nvPr>
        </p:nvSpPr>
        <p:spPr/>
        <p:txBody>
          <a:bodyPr/>
          <a:lstStyle/>
          <a:p>
            <a:r>
              <a:rPr lang="en-US"/>
              <a:t>Silicon Labs Confidential</a:t>
            </a:r>
            <a:endParaRPr lang="en-US" dirty="0"/>
          </a:p>
        </p:txBody>
      </p:sp>
      <p:sp>
        <p:nvSpPr>
          <p:cNvPr id="4" name="Slide Number Placeholder 3"/>
          <p:cNvSpPr>
            <a:spLocks noGrp="1"/>
          </p:cNvSpPr>
          <p:nvPr>
            <p:ph type="sldNum" sz="quarter" idx="16"/>
          </p:nvPr>
        </p:nvSpPr>
        <p:spPr/>
        <p:txBody>
          <a:bodyPr/>
          <a:lstStyle/>
          <a:p>
            <a:fld id="{29A7BD92-6AE5-CF43-B276-274952F2BFB4}" type="slidenum">
              <a:rPr lang="en-US" smtClean="0"/>
              <a:pPr/>
              <a:t>25</a:t>
            </a:fld>
            <a:endParaRPr lang="en-US" dirty="0"/>
          </a:p>
        </p:txBody>
      </p:sp>
      <p:graphicFrame>
        <p:nvGraphicFramePr>
          <p:cNvPr id="5" name="Table 4">
            <a:extLst>
              <a:ext uri="{FF2B5EF4-FFF2-40B4-BE49-F238E27FC236}">
                <a16:creationId xmlns:a16="http://schemas.microsoft.com/office/drawing/2014/main" xmlns="" id="{033CFE09-2641-4DFF-80F9-BF9FA6943967}"/>
              </a:ext>
            </a:extLst>
          </p:cNvPr>
          <p:cNvGraphicFramePr>
            <a:graphicFrameLocks noGrp="1"/>
          </p:cNvGraphicFramePr>
          <p:nvPr>
            <p:extLst>
              <p:ext uri="{D42A27DB-BD31-4B8C-83A1-F6EECF244321}">
                <p14:modId xmlns:p14="http://schemas.microsoft.com/office/powerpoint/2010/main" xmlns="" val="3406481485"/>
              </p:ext>
            </p:extLst>
          </p:nvPr>
        </p:nvGraphicFramePr>
        <p:xfrm>
          <a:off x="1132112" y="2224081"/>
          <a:ext cx="9198430" cy="3147518"/>
        </p:xfrm>
        <a:graphic>
          <a:graphicData uri="http://schemas.openxmlformats.org/drawingml/2006/table">
            <a:tbl>
              <a:tblPr bandRow="1">
                <a:tableStyleId>{7DF18680-E054-41AD-8BC1-D1AEF772440D}</a:tableStyleId>
              </a:tblPr>
              <a:tblGrid>
                <a:gridCol w="3352802">
                  <a:extLst>
                    <a:ext uri="{9D8B030D-6E8A-4147-A177-3AD203B41FA5}">
                      <a16:colId xmlns:a16="http://schemas.microsoft.com/office/drawing/2014/main" xmlns="" val="156442854"/>
                    </a:ext>
                  </a:extLst>
                </a:gridCol>
                <a:gridCol w="5845628">
                  <a:extLst>
                    <a:ext uri="{9D8B030D-6E8A-4147-A177-3AD203B41FA5}">
                      <a16:colId xmlns:a16="http://schemas.microsoft.com/office/drawing/2014/main" xmlns="" val="2984392664"/>
                    </a:ext>
                  </a:extLst>
                </a:gridCol>
              </a:tblGrid>
              <a:tr h="56619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800" b="0" kern="1200" dirty="0">
                          <a:solidFill>
                            <a:prstClr val="black"/>
                          </a:solidFill>
                          <a:latin typeface="+mn-lt"/>
                          <a:ea typeface="+mn-ea"/>
                          <a:cs typeface="+mn-cs"/>
                        </a:rPr>
                        <a:t>EM0 Active</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800" b="0" kern="1200" dirty="0">
                          <a:solidFill>
                            <a:prstClr val="black"/>
                          </a:solidFill>
                          <a:latin typeface="+mn-lt"/>
                          <a:ea typeface="+mn-ea"/>
                          <a:cs typeface="+mn-cs"/>
                        </a:rPr>
                        <a:t>Radio available for RX or TX, flash memory access</a:t>
                      </a:r>
                    </a:p>
                  </a:txBody>
                  <a:tcPr/>
                </a:tc>
                <a:extLst>
                  <a:ext uri="{0D108BD9-81ED-4DB2-BD59-A6C34878D82A}">
                    <a16:rowId xmlns:a16="http://schemas.microsoft.com/office/drawing/2014/main" xmlns="" val="146762228"/>
                  </a:ext>
                </a:extLst>
              </a:tr>
              <a:tr h="56619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800" b="0" kern="1200" dirty="0">
                          <a:solidFill>
                            <a:prstClr val="black"/>
                          </a:solidFill>
                          <a:latin typeface="+mn-lt"/>
                          <a:ea typeface="+mn-ea"/>
                          <a:cs typeface="+mn-cs"/>
                        </a:rPr>
                        <a:t>EM1 Sleep</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800" b="0" kern="1200" dirty="0">
                          <a:solidFill>
                            <a:prstClr val="black"/>
                          </a:solidFill>
                          <a:latin typeface="+mn-lt"/>
                          <a:ea typeface="+mn-ea"/>
                          <a:cs typeface="+mn-cs"/>
                        </a:rPr>
                        <a:t>MCU sleeping. Radio available for RX or TX, flash memory access</a:t>
                      </a:r>
                    </a:p>
                  </a:txBody>
                  <a:tcPr/>
                </a:tc>
                <a:extLst>
                  <a:ext uri="{0D108BD9-81ED-4DB2-BD59-A6C34878D82A}">
                    <a16:rowId xmlns:a16="http://schemas.microsoft.com/office/drawing/2014/main" xmlns="" val="1033123758"/>
                  </a:ext>
                </a:extLst>
              </a:tr>
              <a:tr h="56619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800" b="0" kern="1200" dirty="0">
                          <a:solidFill>
                            <a:prstClr val="black"/>
                          </a:solidFill>
                          <a:latin typeface="+mn-lt"/>
                          <a:ea typeface="+mn-ea"/>
                          <a:cs typeface="+mn-cs"/>
                        </a:rPr>
                        <a:t>EM2 Deep Sleep</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800" b="0" kern="1200" dirty="0">
                          <a:solidFill>
                            <a:prstClr val="black"/>
                          </a:solidFill>
                          <a:latin typeface="+mn-lt"/>
                          <a:ea typeface="+mn-ea"/>
                          <a:cs typeface="+mn-cs"/>
                        </a:rPr>
                        <a:t>Memory and registers retain their values, HF clocks inactive</a:t>
                      </a:r>
                    </a:p>
                  </a:txBody>
                  <a:tcPr/>
                </a:tc>
                <a:extLst>
                  <a:ext uri="{0D108BD9-81ED-4DB2-BD59-A6C34878D82A}">
                    <a16:rowId xmlns:a16="http://schemas.microsoft.com/office/drawing/2014/main" xmlns="" val="727740028"/>
                  </a:ext>
                </a:extLst>
              </a:tr>
              <a:tr h="56619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800" b="0" kern="1200" dirty="0">
                          <a:solidFill>
                            <a:prstClr val="black"/>
                          </a:solidFill>
                          <a:latin typeface="+mn-lt"/>
                          <a:ea typeface="+mn-ea"/>
                          <a:cs typeface="+mn-cs"/>
                        </a:rPr>
                        <a:t>EM3 Stop</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800" b="0" kern="1200" dirty="0">
                          <a:solidFill>
                            <a:prstClr val="black"/>
                          </a:solidFill>
                          <a:latin typeface="+mn-lt"/>
                          <a:ea typeface="+mn-ea"/>
                          <a:cs typeface="+mn-cs"/>
                        </a:rPr>
                        <a:t>Memory and registers retain their values, LF clocks inactive</a:t>
                      </a:r>
                    </a:p>
                  </a:txBody>
                  <a:tcPr/>
                </a:tc>
                <a:extLst>
                  <a:ext uri="{0D108BD9-81ED-4DB2-BD59-A6C34878D82A}">
                    <a16:rowId xmlns:a16="http://schemas.microsoft.com/office/drawing/2014/main" xmlns="" val="2223068268"/>
                  </a:ext>
                </a:extLst>
              </a:tr>
              <a:tr h="80885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800" b="0" kern="1200" dirty="0">
                          <a:solidFill>
                            <a:prstClr val="black"/>
                          </a:solidFill>
                          <a:latin typeface="+mn-lt"/>
                          <a:ea typeface="+mn-ea"/>
                          <a:cs typeface="+mn-cs"/>
                        </a:rPr>
                        <a:t>EM4 Shutoff</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800" b="0" kern="1200" dirty="0">
                          <a:solidFill>
                            <a:prstClr val="black"/>
                          </a:solidFill>
                          <a:latin typeface="+mn-lt"/>
                          <a:ea typeface="+mn-ea"/>
                          <a:cs typeface="+mn-cs"/>
                        </a:rPr>
                        <a:t>MCU completely shut down. No RAM retention. Only wakeup by reset and external interrupts.</a:t>
                      </a:r>
                    </a:p>
                  </a:txBody>
                  <a:tcPr/>
                </a:tc>
                <a:extLst>
                  <a:ext uri="{0D108BD9-81ED-4DB2-BD59-A6C34878D82A}">
                    <a16:rowId xmlns:a16="http://schemas.microsoft.com/office/drawing/2014/main" xmlns="" val="1150969384"/>
                  </a:ext>
                </a:extLst>
              </a:tr>
            </a:tbl>
          </a:graphicData>
        </a:graphic>
      </p:graphicFrame>
    </p:spTree>
    <p:extLst>
      <p:ext uri="{BB962C8B-B14F-4D97-AF65-F5344CB8AC3E}">
        <p14:creationId xmlns:p14="http://schemas.microsoft.com/office/powerpoint/2010/main" xmlns="" val="2190701101"/>
      </p:ext>
    </p:extLst>
  </p:cSld>
  <p:clrMapOvr>
    <a:masterClrMapping/>
  </p:clrMapOvr>
  <p:transition spd="med">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Z-Wave Power Manager</a:t>
            </a:r>
          </a:p>
        </p:txBody>
      </p:sp>
      <p:sp>
        <p:nvSpPr>
          <p:cNvPr id="8" name="Content Placeholder 7"/>
          <p:cNvSpPr>
            <a:spLocks noGrp="1"/>
          </p:cNvSpPr>
          <p:nvPr>
            <p:ph sz="quarter" idx="14"/>
          </p:nvPr>
        </p:nvSpPr>
        <p:spPr>
          <a:xfrm>
            <a:off x="679449" y="1371600"/>
            <a:ext cx="9651093" cy="4572000"/>
          </a:xfrm>
        </p:spPr>
        <p:txBody>
          <a:bodyPr anchor="t">
            <a:normAutofit/>
          </a:bodyPr>
          <a:lstStyle/>
          <a:p>
            <a:pPr marL="0" indent="0">
              <a:lnSpc>
                <a:spcPct val="90000"/>
              </a:lnSpc>
              <a:buNone/>
            </a:pPr>
            <a:r>
              <a:rPr lang="en-US" b="1" dirty="0"/>
              <a:t>Power Manager</a:t>
            </a:r>
          </a:p>
          <a:p>
            <a:pPr>
              <a:lnSpc>
                <a:spcPct val="90000"/>
              </a:lnSpc>
            </a:pPr>
            <a:r>
              <a:rPr lang="en-US" dirty="0"/>
              <a:t>Z-Wave Protocol controls the energy mode</a:t>
            </a:r>
          </a:p>
          <a:p>
            <a:pPr>
              <a:lnSpc>
                <a:spcPct val="90000"/>
              </a:lnSpc>
            </a:pPr>
            <a:r>
              <a:rPr lang="en-US" dirty="0"/>
              <a:t>Will always go to sleep mode if possible</a:t>
            </a:r>
          </a:p>
          <a:p>
            <a:pPr>
              <a:lnSpc>
                <a:spcPct val="90000"/>
              </a:lnSpc>
            </a:pPr>
            <a:endParaRPr lang="en-US" dirty="0"/>
          </a:p>
          <a:p>
            <a:pPr marL="0" indent="0">
              <a:lnSpc>
                <a:spcPct val="90000"/>
              </a:lnSpc>
              <a:buNone/>
            </a:pPr>
            <a:r>
              <a:rPr lang="en-US" b="1" dirty="0"/>
              <a:t>Power Locks</a:t>
            </a:r>
            <a:endParaRPr lang="en-US" dirty="0"/>
          </a:p>
          <a:p>
            <a:r>
              <a:rPr lang="en-US" dirty="0"/>
              <a:t>lock the chip from entering sleep mode. </a:t>
            </a:r>
          </a:p>
          <a:p>
            <a:pPr marL="0" indent="0">
              <a:lnSpc>
                <a:spcPct val="90000"/>
              </a:lnSpc>
              <a:buNone/>
            </a:pPr>
            <a:endParaRPr lang="en-US" dirty="0"/>
          </a:p>
          <a:p>
            <a:pPr marL="0" indent="0">
              <a:lnSpc>
                <a:spcPct val="90000"/>
              </a:lnSpc>
              <a:buNone/>
            </a:pPr>
            <a:r>
              <a:rPr lang="en-US" b="1" dirty="0"/>
              <a:t>Power Lock Type</a:t>
            </a:r>
          </a:p>
          <a:p>
            <a:r>
              <a:rPr lang="en-US" dirty="0"/>
              <a:t>PM_TYPE_RADIO		</a:t>
            </a:r>
            <a:br>
              <a:rPr lang="en-US" dirty="0"/>
            </a:br>
            <a:r>
              <a:rPr lang="en-US" dirty="0"/>
              <a:t>don’t enter EM2/EM3/EM4</a:t>
            </a:r>
          </a:p>
          <a:p>
            <a:r>
              <a:rPr lang="pt-BR" dirty="0"/>
              <a:t>PM_TYPE_PERIPHERAL	</a:t>
            </a:r>
            <a:br>
              <a:rPr lang="pt-BR" dirty="0"/>
            </a:br>
            <a:r>
              <a:rPr lang="pt-BR" dirty="0"/>
              <a:t>don’t enter EM3/EM4</a:t>
            </a:r>
            <a:endParaRPr lang="en-US" dirty="0"/>
          </a:p>
          <a:p>
            <a:pPr marL="0" indent="0">
              <a:lnSpc>
                <a:spcPct val="90000"/>
              </a:lnSpc>
              <a:buNone/>
            </a:pPr>
            <a:endParaRPr lang="en-US" dirty="0"/>
          </a:p>
        </p:txBody>
      </p:sp>
      <p:sp>
        <p:nvSpPr>
          <p:cNvPr id="2" name="Footer Placeholder 1"/>
          <p:cNvSpPr>
            <a:spLocks noGrp="1"/>
          </p:cNvSpPr>
          <p:nvPr>
            <p:ph type="ftr" sz="quarter" idx="15"/>
          </p:nvPr>
        </p:nvSpPr>
        <p:spPr/>
        <p:txBody>
          <a:bodyPr/>
          <a:lstStyle/>
          <a:p>
            <a:r>
              <a:rPr lang="en-US"/>
              <a:t>Silicon Labs Confidential</a:t>
            </a:r>
            <a:endParaRPr lang="en-US" dirty="0"/>
          </a:p>
        </p:txBody>
      </p:sp>
      <p:sp>
        <p:nvSpPr>
          <p:cNvPr id="4" name="Slide Number Placeholder 3"/>
          <p:cNvSpPr>
            <a:spLocks noGrp="1"/>
          </p:cNvSpPr>
          <p:nvPr>
            <p:ph type="sldNum" sz="quarter" idx="16"/>
          </p:nvPr>
        </p:nvSpPr>
        <p:spPr/>
        <p:txBody>
          <a:bodyPr/>
          <a:lstStyle/>
          <a:p>
            <a:fld id="{29A7BD92-6AE5-CF43-B276-274952F2BFB4}" type="slidenum">
              <a:rPr lang="en-US" smtClean="0"/>
              <a:pPr/>
              <a:t>26</a:t>
            </a:fld>
            <a:endParaRPr lang="en-US" dirty="0"/>
          </a:p>
        </p:txBody>
      </p:sp>
      <p:pic>
        <p:nvPicPr>
          <p:cNvPr id="3" name="Picture 2">
            <a:extLst>
              <a:ext uri="{FF2B5EF4-FFF2-40B4-BE49-F238E27FC236}">
                <a16:creationId xmlns:a16="http://schemas.microsoft.com/office/drawing/2014/main" xmlns="" id="{C52D5CE9-F93A-4EDF-9602-D137EE84EE25}"/>
              </a:ext>
            </a:extLst>
          </p:cNvPr>
          <p:cNvPicPr>
            <a:picLocks noChangeAspect="1"/>
          </p:cNvPicPr>
          <p:nvPr/>
        </p:nvPicPr>
        <p:blipFill>
          <a:blip r:embed="rId3" cstate="print"/>
          <a:stretch>
            <a:fillRect/>
          </a:stretch>
        </p:blipFill>
        <p:spPr>
          <a:xfrm>
            <a:off x="5504995" y="1809750"/>
            <a:ext cx="5076825" cy="4133850"/>
          </a:xfrm>
          <a:prstGeom prst="rect">
            <a:avLst/>
          </a:prstGeom>
        </p:spPr>
      </p:pic>
    </p:spTree>
    <p:extLst>
      <p:ext uri="{BB962C8B-B14F-4D97-AF65-F5344CB8AC3E}">
        <p14:creationId xmlns:p14="http://schemas.microsoft.com/office/powerpoint/2010/main" xmlns="" val="1708130070"/>
      </p:ext>
    </p:extLst>
  </p:cSld>
  <p:clrMapOvr>
    <a:masterClrMapping/>
  </p:clrMapOvr>
  <p:transition spd="med">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E321AF44-8BA4-4FEA-84C8-11DCC1D4B97B}"/>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xmlns="" id="{D572CE4F-1C58-499D-BCAE-9E139C43903E}"/>
              </a:ext>
            </a:extLst>
          </p:cNvPr>
          <p:cNvSpPr>
            <a:spLocks noGrp="1"/>
          </p:cNvSpPr>
          <p:nvPr>
            <p:ph type="body" sz="quarter" idx="10"/>
          </p:nvPr>
        </p:nvSpPr>
        <p:spPr/>
        <p:txBody>
          <a:bodyPr/>
          <a:lstStyle/>
          <a:p>
            <a:r>
              <a:rPr lang="en-US" dirty="0"/>
              <a:t>The Development Kit</a:t>
            </a:r>
          </a:p>
        </p:txBody>
      </p:sp>
    </p:spTree>
    <p:extLst>
      <p:ext uri="{BB962C8B-B14F-4D97-AF65-F5344CB8AC3E}">
        <p14:creationId xmlns:p14="http://schemas.microsoft.com/office/powerpoint/2010/main" xmlns="" val="1698781300"/>
      </p:ext>
    </p:extLst>
  </p:cSld>
  <p:clrMapOvr>
    <a:masterClrMapping/>
  </p:clrMapOvr>
  <p:transition spd="med">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Development Kit</a:t>
            </a:r>
          </a:p>
        </p:txBody>
      </p:sp>
      <p:sp>
        <p:nvSpPr>
          <p:cNvPr id="8" name="Content Placeholder 7"/>
          <p:cNvSpPr>
            <a:spLocks noGrp="1"/>
          </p:cNvSpPr>
          <p:nvPr>
            <p:ph sz="quarter" idx="14"/>
          </p:nvPr>
        </p:nvSpPr>
        <p:spPr>
          <a:xfrm>
            <a:off x="679449" y="1371600"/>
            <a:ext cx="9651093" cy="4572000"/>
          </a:xfrm>
        </p:spPr>
        <p:txBody>
          <a:bodyPr anchor="t"/>
          <a:lstStyle/>
          <a:p>
            <a:pPr marL="0" indent="0">
              <a:lnSpc>
                <a:spcPct val="90000"/>
              </a:lnSpc>
              <a:buNone/>
            </a:pPr>
            <a:r>
              <a:rPr lang="en-US" b="1" dirty="0"/>
              <a:t>The hardware in the kit</a:t>
            </a:r>
          </a:p>
          <a:p>
            <a:pPr marL="0" indent="0">
              <a:lnSpc>
                <a:spcPct val="90000"/>
              </a:lnSpc>
              <a:buNone/>
            </a:pPr>
            <a:endParaRPr lang="en-US" dirty="0"/>
          </a:p>
          <a:p>
            <a:pPr lvl="0"/>
            <a:r>
              <a:rPr lang="en-US" dirty="0"/>
              <a:t>WSTK Main Development Board, 2 pcs.</a:t>
            </a:r>
          </a:p>
          <a:p>
            <a:pPr lvl="0"/>
            <a:r>
              <a:rPr lang="en-US" dirty="0"/>
              <a:t>BRD4200A (BRD4202A) Radio Board with ZGM130S</a:t>
            </a:r>
          </a:p>
          <a:p>
            <a:pPr lvl="0"/>
            <a:r>
              <a:rPr lang="en-US" dirty="0"/>
              <a:t>BRD8029A EXP Board, 2 pcs.</a:t>
            </a:r>
          </a:p>
          <a:p>
            <a:pPr lvl="0"/>
            <a:r>
              <a:rPr lang="en-US" dirty="0"/>
              <a:t>UZB7 Controller USB Dongle</a:t>
            </a:r>
          </a:p>
          <a:p>
            <a:pPr lvl="0"/>
            <a:r>
              <a:rPr lang="en-US" dirty="0" err="1"/>
              <a:t>Zniffer</a:t>
            </a:r>
            <a:r>
              <a:rPr lang="en-US" dirty="0"/>
              <a:t> USB Dongle</a:t>
            </a:r>
          </a:p>
          <a:p>
            <a:pPr marL="0" indent="0">
              <a:lnSpc>
                <a:spcPct val="90000"/>
              </a:lnSpc>
              <a:buNone/>
            </a:pPr>
            <a:endParaRPr lang="en-US" dirty="0"/>
          </a:p>
        </p:txBody>
      </p:sp>
      <p:sp>
        <p:nvSpPr>
          <p:cNvPr id="2" name="Footer Placeholder 1"/>
          <p:cNvSpPr>
            <a:spLocks noGrp="1"/>
          </p:cNvSpPr>
          <p:nvPr>
            <p:ph type="ftr" sz="quarter" idx="15"/>
          </p:nvPr>
        </p:nvSpPr>
        <p:spPr/>
        <p:txBody>
          <a:bodyPr/>
          <a:lstStyle/>
          <a:p>
            <a:r>
              <a:rPr lang="en-US"/>
              <a:t>Silicon Labs Confidential</a:t>
            </a:r>
            <a:endParaRPr lang="en-US" dirty="0"/>
          </a:p>
        </p:txBody>
      </p:sp>
      <p:sp>
        <p:nvSpPr>
          <p:cNvPr id="4" name="Slide Number Placeholder 3"/>
          <p:cNvSpPr>
            <a:spLocks noGrp="1"/>
          </p:cNvSpPr>
          <p:nvPr>
            <p:ph type="sldNum" sz="quarter" idx="16"/>
          </p:nvPr>
        </p:nvSpPr>
        <p:spPr/>
        <p:txBody>
          <a:bodyPr/>
          <a:lstStyle/>
          <a:p>
            <a:fld id="{29A7BD92-6AE5-CF43-B276-274952F2BFB4}" type="slidenum">
              <a:rPr lang="en-US" smtClean="0"/>
              <a:pPr/>
              <a:t>28</a:t>
            </a:fld>
            <a:endParaRPr lang="en-US" dirty="0"/>
          </a:p>
        </p:txBody>
      </p:sp>
      <p:pic>
        <p:nvPicPr>
          <p:cNvPr id="9" name="Picture 8">
            <a:extLst>
              <a:ext uri="{FF2B5EF4-FFF2-40B4-BE49-F238E27FC236}">
                <a16:creationId xmlns:a16="http://schemas.microsoft.com/office/drawing/2014/main" xmlns="" id="{84B24D16-EFAE-4268-9A03-9B70C79DC10B}"/>
              </a:ext>
            </a:extLst>
          </p:cNvPr>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55848" y="1324292"/>
            <a:ext cx="5039995" cy="4666615"/>
          </a:xfrm>
          <a:prstGeom prst="rect">
            <a:avLst/>
          </a:prstGeom>
          <a:noFill/>
          <a:ln>
            <a:noFill/>
          </a:ln>
        </p:spPr>
      </p:pic>
      <p:pic>
        <p:nvPicPr>
          <p:cNvPr id="3" name="Picture 2">
            <a:extLst>
              <a:ext uri="{FF2B5EF4-FFF2-40B4-BE49-F238E27FC236}">
                <a16:creationId xmlns:a16="http://schemas.microsoft.com/office/drawing/2014/main" xmlns="" id="{D7ACF64A-2F16-4677-94DC-673C21870E69}"/>
              </a:ext>
            </a:extLst>
          </p:cNvPr>
          <p:cNvPicPr>
            <a:picLocks noChangeAspect="1"/>
          </p:cNvPicPr>
          <p:nvPr/>
        </p:nvPicPr>
        <p:blipFill>
          <a:blip r:embed="rId4" cstate="print"/>
          <a:stretch>
            <a:fillRect/>
          </a:stretch>
        </p:blipFill>
        <p:spPr>
          <a:xfrm>
            <a:off x="1379868" y="4271327"/>
            <a:ext cx="3910679" cy="1900873"/>
          </a:xfrm>
          <a:prstGeom prst="rect">
            <a:avLst/>
          </a:prstGeom>
        </p:spPr>
      </p:pic>
    </p:spTree>
    <p:extLst>
      <p:ext uri="{BB962C8B-B14F-4D97-AF65-F5344CB8AC3E}">
        <p14:creationId xmlns:p14="http://schemas.microsoft.com/office/powerpoint/2010/main" xmlns="" val="3028960139"/>
      </p:ext>
    </p:extLst>
  </p:cSld>
  <p:clrMapOvr>
    <a:masterClrMapping/>
  </p:clrMapOvr>
  <p:transition spd="med">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22F13E-D36B-594E-9B2B-34732A25B65B}"/>
              </a:ext>
            </a:extLst>
          </p:cNvPr>
          <p:cNvSpPr>
            <a:spLocks noGrp="1"/>
          </p:cNvSpPr>
          <p:nvPr>
            <p:ph type="title"/>
          </p:nvPr>
        </p:nvSpPr>
        <p:spPr/>
        <p:txBody>
          <a:bodyPr/>
          <a:lstStyle/>
          <a:p>
            <a:r>
              <a:rPr lang="en-US"/>
              <a:t>Thank you!</a:t>
            </a:r>
            <a:endParaRPr lang="en-US" dirty="0"/>
          </a:p>
        </p:txBody>
      </p:sp>
      <p:sp>
        <p:nvSpPr>
          <p:cNvPr id="5" name="Text Placeholder 4"/>
          <p:cNvSpPr>
            <a:spLocks noGrp="1"/>
          </p:cNvSpPr>
          <p:nvPr>
            <p:ph type="body" sz="quarter" idx="11"/>
          </p:nvPr>
        </p:nvSpPr>
        <p:spPr/>
        <p:txBody>
          <a:bodyPr>
            <a:normAutofit lnSpcReduction="10000"/>
          </a:bodyPr>
          <a:lstStyle/>
          <a:p>
            <a:r>
              <a:rPr lang="fi-FI" dirty="0"/>
              <a:t>silabs.com</a:t>
            </a:r>
          </a:p>
          <a:p>
            <a:endParaRPr lang="fi-FI" dirty="0"/>
          </a:p>
          <a:p>
            <a:endParaRPr lang="fi-FI" dirty="0"/>
          </a:p>
          <a:p>
            <a:endParaRPr lang="fi-FI" dirty="0"/>
          </a:p>
          <a:p>
            <a:endParaRPr lang="fi-FI" dirty="0"/>
          </a:p>
          <a:p>
            <a:r>
              <a:rPr lang="en-US" dirty="0"/>
              <a:t>End of Lesson 4: Embedded SDK</a:t>
            </a:r>
          </a:p>
        </p:txBody>
      </p:sp>
    </p:spTree>
    <p:extLst>
      <p:ext uri="{BB962C8B-B14F-4D97-AF65-F5344CB8AC3E}">
        <p14:creationId xmlns:p14="http://schemas.microsoft.com/office/powerpoint/2010/main" xmlns="" val="1080136101"/>
      </p:ext>
    </p:extLst>
  </p:cSld>
  <p:clrMapOvr>
    <a:masterClrMapping/>
  </p:clrMapOvr>
  <p:transition spd="med">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78F9E4-F70A-AC49-B872-3CA481399DCC}"/>
              </a:ext>
            </a:extLst>
          </p:cNvPr>
          <p:cNvSpPr>
            <a:spLocks noGrp="1"/>
          </p:cNvSpPr>
          <p:nvPr>
            <p:ph type="title"/>
          </p:nvPr>
        </p:nvSpPr>
        <p:spPr/>
        <p:txBody>
          <a:bodyPr/>
          <a:lstStyle/>
          <a:p>
            <a:r>
              <a:rPr lang="en-US" dirty="0"/>
              <a:t>The Application Framework on Z-Wave 700</a:t>
            </a:r>
          </a:p>
        </p:txBody>
      </p:sp>
      <p:sp>
        <p:nvSpPr>
          <p:cNvPr id="4" name="Content Placeholder 3">
            <a:extLst>
              <a:ext uri="{FF2B5EF4-FFF2-40B4-BE49-F238E27FC236}">
                <a16:creationId xmlns:a16="http://schemas.microsoft.com/office/drawing/2014/main" xmlns="" id="{38013421-4CD3-CF47-8D62-64C4AB2C0D21}"/>
              </a:ext>
            </a:extLst>
          </p:cNvPr>
          <p:cNvSpPr>
            <a:spLocks noGrp="1"/>
          </p:cNvSpPr>
          <p:nvPr>
            <p:ph sz="quarter" idx="13"/>
          </p:nvPr>
        </p:nvSpPr>
        <p:spPr>
          <a:xfrm>
            <a:off x="6476999" y="1143000"/>
            <a:ext cx="5095875" cy="5029200"/>
          </a:xfrm>
        </p:spPr>
        <p:txBody>
          <a:bodyPr>
            <a:normAutofit fontScale="92500" lnSpcReduction="10000"/>
          </a:bodyPr>
          <a:lstStyle/>
          <a:p>
            <a:pPr marL="0" lvl="0" indent="0" defTabSz="914400" fontAlgn="auto">
              <a:lnSpc>
                <a:spcPct val="100000"/>
              </a:lnSpc>
              <a:spcBef>
                <a:spcPts val="0"/>
              </a:spcBef>
              <a:buClrTx/>
              <a:buNone/>
              <a:defRPr/>
            </a:pPr>
            <a:r>
              <a:rPr lang="en-US" sz="1700" dirty="0"/>
              <a:t>Z-Wave 700 running on </a:t>
            </a:r>
            <a:r>
              <a:rPr lang="en-US" sz="1700" dirty="0" err="1"/>
              <a:t>Silabs</a:t>
            </a:r>
            <a:r>
              <a:rPr lang="en-US" sz="1700" dirty="0"/>
              <a:t> Gecko Chip platform !!</a:t>
            </a:r>
          </a:p>
          <a:p>
            <a:pPr marL="0" indent="0">
              <a:buNone/>
            </a:pPr>
            <a:endParaRPr lang="en-US" sz="1700" dirty="0"/>
          </a:p>
          <a:p>
            <a:r>
              <a:rPr lang="en-US" sz="1700" dirty="0"/>
              <a:t>Simplicity Studio IDE based on Eclipse</a:t>
            </a:r>
          </a:p>
          <a:p>
            <a:pPr marL="0" indent="0">
              <a:buNone/>
            </a:pPr>
            <a:endParaRPr lang="en-US" sz="1700" dirty="0"/>
          </a:p>
          <a:p>
            <a:r>
              <a:rPr lang="en-US" sz="1700" dirty="0"/>
              <a:t>Real Time Operating System (</a:t>
            </a:r>
            <a:r>
              <a:rPr lang="en-US" sz="1700" dirty="0" err="1"/>
              <a:t>FreeRTOS</a:t>
            </a:r>
            <a:r>
              <a:rPr lang="en-US" sz="1700" dirty="0"/>
              <a:t>)</a:t>
            </a:r>
          </a:p>
          <a:p>
            <a:pPr lvl="1"/>
            <a:r>
              <a:rPr lang="en-US" sz="1700" dirty="0"/>
              <a:t>Z-Wave Protocol task</a:t>
            </a:r>
          </a:p>
          <a:p>
            <a:pPr lvl="1"/>
            <a:r>
              <a:rPr lang="en-US" sz="1700" dirty="0"/>
              <a:t>Application task</a:t>
            </a:r>
          </a:p>
          <a:p>
            <a:pPr lvl="1"/>
            <a:r>
              <a:rPr lang="en-US" sz="1700" dirty="0"/>
              <a:t>No polling: All interaction with the protocol is based on events</a:t>
            </a:r>
          </a:p>
          <a:p>
            <a:pPr marL="182880" lvl="1" indent="0">
              <a:buNone/>
            </a:pPr>
            <a:endParaRPr lang="en-US" sz="1700" dirty="0"/>
          </a:p>
          <a:p>
            <a:r>
              <a:rPr lang="en-US" sz="1700" dirty="0"/>
              <a:t>Low power handled in protocol</a:t>
            </a:r>
          </a:p>
          <a:p>
            <a:pPr lvl="1"/>
            <a:r>
              <a:rPr lang="en-US" sz="1700" dirty="0"/>
              <a:t>Always use lowest possible power mode</a:t>
            </a:r>
          </a:p>
          <a:p>
            <a:pPr marL="182880" lvl="1" indent="0">
              <a:buNone/>
            </a:pPr>
            <a:endParaRPr lang="en-US" sz="1700" dirty="0"/>
          </a:p>
          <a:p>
            <a:r>
              <a:rPr lang="en-US" sz="1700" dirty="0"/>
              <a:t>Hardware abstraction in applications</a:t>
            </a:r>
          </a:p>
          <a:p>
            <a:pPr lvl="1"/>
            <a:r>
              <a:rPr lang="en-US" sz="1700" dirty="0"/>
              <a:t>Introduced a board header file with the possibility of having implementations for each hardware platform</a:t>
            </a:r>
          </a:p>
        </p:txBody>
      </p:sp>
      <p:cxnSp>
        <p:nvCxnSpPr>
          <p:cNvPr id="39" name="Straight Connector 38">
            <a:extLst>
              <a:ext uri="{FF2B5EF4-FFF2-40B4-BE49-F238E27FC236}">
                <a16:creationId xmlns:a16="http://schemas.microsoft.com/office/drawing/2014/main" xmlns="" id="{A8427013-2123-9F4C-990B-92D110742613}"/>
              </a:ext>
            </a:extLst>
          </p:cNvPr>
          <p:cNvCxnSpPr>
            <a:cxnSpLocks/>
          </p:cNvCxnSpPr>
          <p:nvPr/>
        </p:nvCxnSpPr>
        <p:spPr>
          <a:xfrm>
            <a:off x="6218223"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xmlns="" id="{1BE01B92-D8C5-4B36-B4C1-A98A5AF4B4B1}"/>
              </a:ext>
            </a:extLst>
          </p:cNvPr>
          <p:cNvPicPr>
            <a:picLocks noChangeAspect="1"/>
          </p:cNvPicPr>
          <p:nvPr/>
        </p:nvPicPr>
        <p:blipFill rotWithShape="1">
          <a:blip r:embed="rId3" cstate="print">
            <a:extLst>
              <a:ext uri="{28A0092B-C50C-407E-A947-70E740481C1C}">
                <a14:useLocalDpi xmlns:a14="http://schemas.microsoft.com/office/drawing/2010/main" xmlns="" val="0"/>
              </a:ext>
            </a:extLst>
          </a:blip>
          <a:srcRect l="28900" t="15253" r="5900" b="6981"/>
          <a:stretch/>
        </p:blipFill>
        <p:spPr>
          <a:xfrm>
            <a:off x="685800" y="2448068"/>
            <a:ext cx="5467299" cy="2895316"/>
          </a:xfrm>
          <a:prstGeom prst="rect">
            <a:avLst/>
          </a:prstGeom>
        </p:spPr>
      </p:pic>
    </p:spTree>
    <p:extLst>
      <p:ext uri="{BB962C8B-B14F-4D97-AF65-F5344CB8AC3E}">
        <p14:creationId xmlns:p14="http://schemas.microsoft.com/office/powerpoint/2010/main" xmlns="" val="3831249212"/>
      </p:ext>
    </p:extLst>
  </p:cSld>
  <p:clrMapOvr>
    <a:masterClrMapping/>
  </p:clrMapOvr>
  <p:transition spd="med">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noProof="0" dirty="0"/>
              <a:t>Protocol</a:t>
            </a:r>
          </a:p>
        </p:txBody>
      </p:sp>
      <p:sp>
        <p:nvSpPr>
          <p:cNvPr id="24" name="Content Placeholder 2"/>
          <p:cNvSpPr>
            <a:spLocks noGrp="1"/>
          </p:cNvSpPr>
          <p:nvPr>
            <p:ph sz="quarter" idx="13"/>
          </p:nvPr>
        </p:nvSpPr>
        <p:spPr>
          <a:xfrm>
            <a:off x="5818951" y="3106015"/>
            <a:ext cx="5175250" cy="4572000"/>
          </a:xfrm>
        </p:spPr>
        <p:txBody>
          <a:bodyPr/>
          <a:lstStyle/>
          <a:p>
            <a:r>
              <a:rPr lang="en-GB" dirty="0"/>
              <a:t>Security S2</a:t>
            </a:r>
          </a:p>
          <a:p>
            <a:r>
              <a:rPr lang="en-GB" dirty="0" err="1"/>
              <a:t>SmartStart</a:t>
            </a:r>
            <a:endParaRPr lang="en-GB" dirty="0"/>
          </a:p>
          <a:p>
            <a:r>
              <a:rPr lang="en-GB" dirty="0"/>
              <a:t>Power management</a:t>
            </a:r>
          </a:p>
          <a:p>
            <a:r>
              <a:rPr lang="en-GB" dirty="0" err="1"/>
              <a:t>FLiRS</a:t>
            </a:r>
            <a:r>
              <a:rPr lang="en-GB" dirty="0"/>
              <a:t> multicast</a:t>
            </a:r>
          </a:p>
        </p:txBody>
      </p:sp>
      <p:sp>
        <p:nvSpPr>
          <p:cNvPr id="25" name="Left Bracket 24"/>
          <p:cNvSpPr/>
          <p:nvPr/>
        </p:nvSpPr>
        <p:spPr>
          <a:xfrm>
            <a:off x="5818951" y="2988528"/>
            <a:ext cx="448034" cy="1817648"/>
          </a:xfrm>
          <a:prstGeom prst="leftBracket">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400"/>
          </a:p>
        </p:txBody>
      </p:sp>
      <p:cxnSp>
        <p:nvCxnSpPr>
          <p:cNvPr id="26" name="Straight Connector 25"/>
          <p:cNvCxnSpPr>
            <a:cxnSpLocks/>
          </p:cNvCxnSpPr>
          <p:nvPr/>
        </p:nvCxnSpPr>
        <p:spPr>
          <a:xfrm>
            <a:off x="3760268" y="4046096"/>
            <a:ext cx="197182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xmlns="" id="{010C8345-A823-5B49-BD6C-E70162575BB7}"/>
              </a:ext>
            </a:extLst>
          </p:cNvPr>
          <p:cNvSpPr/>
          <p:nvPr/>
        </p:nvSpPr>
        <p:spPr>
          <a:xfrm>
            <a:off x="1447334" y="2367783"/>
            <a:ext cx="2280605" cy="1023256"/>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333" b="1" dirty="0">
                <a:solidFill>
                  <a:schemeClr val="bg1"/>
                </a:solidFill>
              </a:rPr>
              <a:t>Application Framework</a:t>
            </a:r>
          </a:p>
        </p:txBody>
      </p:sp>
      <p:sp>
        <p:nvSpPr>
          <p:cNvPr id="29" name="Rectangle 28">
            <a:extLst>
              <a:ext uri="{FF2B5EF4-FFF2-40B4-BE49-F238E27FC236}">
                <a16:creationId xmlns:a16="http://schemas.microsoft.com/office/drawing/2014/main" xmlns="" id="{5C3F2959-CAD1-694C-B0B5-D24AC2AFAF96}"/>
              </a:ext>
            </a:extLst>
          </p:cNvPr>
          <p:cNvSpPr/>
          <p:nvPr/>
        </p:nvSpPr>
        <p:spPr>
          <a:xfrm>
            <a:off x="1447334" y="3449698"/>
            <a:ext cx="2280605" cy="1141597"/>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333" b="1" dirty="0">
                <a:solidFill>
                  <a:schemeClr val="bg1"/>
                </a:solidFill>
              </a:rPr>
              <a:t>Z-Wave Protocol</a:t>
            </a:r>
          </a:p>
          <a:p>
            <a:pPr algn="ctr"/>
            <a:r>
              <a:rPr lang="en-US" sz="1333" b="1" dirty="0">
                <a:solidFill>
                  <a:schemeClr val="bg1"/>
                </a:solidFill>
              </a:rPr>
              <a:t>•  Security S2</a:t>
            </a:r>
          </a:p>
          <a:p>
            <a:pPr algn="ctr"/>
            <a:r>
              <a:rPr lang="en-US" sz="1333" b="1" dirty="0">
                <a:solidFill>
                  <a:schemeClr val="bg1"/>
                </a:solidFill>
              </a:rPr>
              <a:t>•  SmartStart</a:t>
            </a:r>
          </a:p>
          <a:p>
            <a:pPr algn="ctr"/>
            <a:endParaRPr lang="en-US" sz="1333" b="1" dirty="0">
              <a:solidFill>
                <a:schemeClr val="bg1"/>
              </a:solidFill>
            </a:endParaRPr>
          </a:p>
        </p:txBody>
      </p:sp>
      <p:sp>
        <p:nvSpPr>
          <p:cNvPr id="31" name="Rectangle 30">
            <a:extLst>
              <a:ext uri="{FF2B5EF4-FFF2-40B4-BE49-F238E27FC236}">
                <a16:creationId xmlns:a16="http://schemas.microsoft.com/office/drawing/2014/main" xmlns="" id="{D3EAA234-AB33-1C42-9418-C2CB72646D4A}"/>
              </a:ext>
            </a:extLst>
          </p:cNvPr>
          <p:cNvSpPr/>
          <p:nvPr/>
        </p:nvSpPr>
        <p:spPr>
          <a:xfrm>
            <a:off x="1447334" y="1560487"/>
            <a:ext cx="2280605" cy="339748"/>
          </a:xfrm>
          <a:prstGeom prst="rect">
            <a:avLst/>
          </a:prstGeom>
          <a:solidFill>
            <a:srgbClr val="002060"/>
          </a:solidFill>
          <a:ln w="12700">
            <a:noFill/>
          </a:ln>
          <a:effectLst/>
          <a:scene3d>
            <a:camera prst="orthographicFront"/>
            <a:lightRig rig="threePt" dir="t"/>
          </a:scene3d>
          <a:sp3d extrusionH="63500">
            <a:bevelB w="635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a:solidFill>
                  <a:schemeClr val="bg1"/>
                </a:solidFill>
              </a:rPr>
              <a:t>Product specific code</a:t>
            </a:r>
            <a:endParaRPr lang="en-US" sz="1333" b="1" dirty="0">
              <a:solidFill>
                <a:schemeClr val="bg1"/>
              </a:solidFill>
            </a:endParaRPr>
          </a:p>
        </p:txBody>
      </p:sp>
      <p:sp>
        <p:nvSpPr>
          <p:cNvPr id="32" name="TextBox 31">
            <a:extLst>
              <a:ext uri="{FF2B5EF4-FFF2-40B4-BE49-F238E27FC236}">
                <a16:creationId xmlns:a16="http://schemas.microsoft.com/office/drawing/2014/main" xmlns="" id="{825F6FD9-DF8F-7847-B620-DE4CFD90D5EE}"/>
              </a:ext>
            </a:extLst>
          </p:cNvPr>
          <p:cNvSpPr txBox="1"/>
          <p:nvPr/>
        </p:nvSpPr>
        <p:spPr>
          <a:xfrm>
            <a:off x="1276647" y="1148163"/>
            <a:ext cx="2658644" cy="318100"/>
          </a:xfrm>
          <a:prstGeom prst="rect">
            <a:avLst/>
          </a:prstGeom>
          <a:noFill/>
          <a:ln>
            <a:noFill/>
          </a:ln>
        </p:spPr>
        <p:txBody>
          <a:bodyPr wrap="square" rtlCol="0" anchor="ctr">
            <a:spAutoFit/>
          </a:bodyPr>
          <a:lstStyle/>
          <a:p>
            <a:pPr algn="ctr"/>
            <a:r>
              <a:rPr lang="en-US" sz="1467" b="1"/>
              <a:t>End-device</a:t>
            </a:r>
            <a:endParaRPr lang="en-US" sz="1467" b="1" dirty="0" err="1"/>
          </a:p>
        </p:txBody>
      </p:sp>
      <p:sp>
        <p:nvSpPr>
          <p:cNvPr id="33" name="Rectangle 32">
            <a:extLst>
              <a:ext uri="{FF2B5EF4-FFF2-40B4-BE49-F238E27FC236}">
                <a16:creationId xmlns:a16="http://schemas.microsoft.com/office/drawing/2014/main" xmlns="" id="{7796751C-06BB-D948-ABAA-DEDA3495F89B}"/>
              </a:ext>
            </a:extLst>
          </p:cNvPr>
          <p:cNvSpPr/>
          <p:nvPr/>
        </p:nvSpPr>
        <p:spPr>
          <a:xfrm>
            <a:off x="1456579" y="4657663"/>
            <a:ext cx="2271360" cy="523152"/>
          </a:xfrm>
          <a:prstGeom prst="rect">
            <a:avLst/>
          </a:prstGeom>
          <a:solidFill>
            <a:srgbClr val="703D5E"/>
          </a:solidFill>
          <a:ln w="12700">
            <a:noFill/>
          </a:ln>
          <a:effectLst/>
          <a:scene3d>
            <a:camera prst="orthographicFront"/>
            <a:lightRig rig="threePt" dir="t"/>
          </a:scene3d>
          <a:sp3d extrusionH="63500">
            <a:bevelB w="635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a:solidFill>
                  <a:schemeClr val="bg1"/>
                </a:solidFill>
              </a:rPr>
              <a:t>Z-Wave Module</a:t>
            </a:r>
          </a:p>
        </p:txBody>
      </p:sp>
      <p:sp>
        <p:nvSpPr>
          <p:cNvPr id="30" name="Rectangle 29">
            <a:extLst>
              <a:ext uri="{FF2B5EF4-FFF2-40B4-BE49-F238E27FC236}">
                <a16:creationId xmlns:a16="http://schemas.microsoft.com/office/drawing/2014/main" xmlns="" id="{2BB21C6A-5AEC-9745-BEFE-FDCE5EABFAF9}"/>
              </a:ext>
            </a:extLst>
          </p:cNvPr>
          <p:cNvSpPr/>
          <p:nvPr/>
        </p:nvSpPr>
        <p:spPr>
          <a:xfrm>
            <a:off x="1456579" y="1961781"/>
            <a:ext cx="2271360" cy="342128"/>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333" b="1">
                <a:solidFill>
                  <a:schemeClr val="bg1"/>
                </a:solidFill>
              </a:rPr>
              <a:t>Certified Application</a:t>
            </a:r>
            <a:endParaRPr lang="en-US" sz="1333" b="1" dirty="0">
              <a:solidFill>
                <a:schemeClr val="bg1"/>
              </a:solidFill>
            </a:endParaRPr>
          </a:p>
        </p:txBody>
      </p:sp>
    </p:spTree>
    <p:extLst>
      <p:ext uri="{BB962C8B-B14F-4D97-AF65-F5344CB8AC3E}">
        <p14:creationId xmlns:p14="http://schemas.microsoft.com/office/powerpoint/2010/main" xmlns="" val="2350187250"/>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noProof="0"/>
              <a:t>Application Framework</a:t>
            </a:r>
          </a:p>
        </p:txBody>
      </p:sp>
      <p:sp>
        <p:nvSpPr>
          <p:cNvPr id="24" name="Content Placeholder 2"/>
          <p:cNvSpPr>
            <a:spLocks noGrp="1"/>
          </p:cNvSpPr>
          <p:nvPr>
            <p:ph sz="quarter" idx="13"/>
          </p:nvPr>
        </p:nvSpPr>
        <p:spPr>
          <a:xfrm>
            <a:off x="5998363" y="1900235"/>
            <a:ext cx="5175250" cy="4572000"/>
          </a:xfrm>
        </p:spPr>
        <p:txBody>
          <a:bodyPr/>
          <a:lstStyle/>
          <a:p>
            <a:r>
              <a:rPr lang="en-GB" dirty="0"/>
              <a:t>Mandatory Command Classes Implemented </a:t>
            </a:r>
          </a:p>
          <a:p>
            <a:pPr lvl="1"/>
            <a:r>
              <a:rPr lang="en-GB" dirty="0"/>
              <a:t>OTA handling</a:t>
            </a:r>
          </a:p>
          <a:p>
            <a:pPr lvl="1"/>
            <a:r>
              <a:rPr lang="en-GB" dirty="0"/>
              <a:t>Multichannel </a:t>
            </a:r>
          </a:p>
          <a:p>
            <a:pPr lvl="1"/>
            <a:r>
              <a:rPr lang="en-GB" dirty="0"/>
              <a:t>Supervision</a:t>
            </a:r>
          </a:p>
          <a:p>
            <a:pPr lvl="1"/>
            <a:r>
              <a:rPr lang="en-GB" dirty="0"/>
              <a:t>Etc…</a:t>
            </a:r>
          </a:p>
          <a:p>
            <a:r>
              <a:rPr lang="da-DK" dirty="0"/>
              <a:t>Utilities for rapid development</a:t>
            </a:r>
          </a:p>
          <a:p>
            <a:pPr lvl="1"/>
            <a:r>
              <a:rPr lang="en-GB" dirty="0"/>
              <a:t>Event handling</a:t>
            </a:r>
          </a:p>
          <a:p>
            <a:pPr lvl="1"/>
            <a:r>
              <a:rPr lang="en-GB" dirty="0"/>
              <a:t>Sample Apps</a:t>
            </a:r>
          </a:p>
          <a:p>
            <a:pPr lvl="1"/>
            <a:r>
              <a:rPr lang="en-GB" dirty="0"/>
              <a:t>Etc.</a:t>
            </a:r>
          </a:p>
        </p:txBody>
      </p:sp>
      <p:sp>
        <p:nvSpPr>
          <p:cNvPr id="25" name="Left Bracket 24"/>
          <p:cNvSpPr/>
          <p:nvPr/>
        </p:nvSpPr>
        <p:spPr>
          <a:xfrm>
            <a:off x="5818951" y="1661319"/>
            <a:ext cx="358825" cy="2996343"/>
          </a:xfrm>
          <a:prstGeom prst="leftBracket">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400"/>
          </a:p>
        </p:txBody>
      </p:sp>
      <p:cxnSp>
        <p:nvCxnSpPr>
          <p:cNvPr id="26" name="Straight Connector 25"/>
          <p:cNvCxnSpPr>
            <a:cxnSpLocks/>
          </p:cNvCxnSpPr>
          <p:nvPr/>
        </p:nvCxnSpPr>
        <p:spPr>
          <a:xfrm>
            <a:off x="3760268" y="2905917"/>
            <a:ext cx="197182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0" name="Rectangle 29">
            <a:extLst>
              <a:ext uri="{FF2B5EF4-FFF2-40B4-BE49-F238E27FC236}">
                <a16:creationId xmlns:a16="http://schemas.microsoft.com/office/drawing/2014/main" xmlns="" id="{02207E52-3A86-4240-B55A-D2A2D9EA7F93}"/>
              </a:ext>
            </a:extLst>
          </p:cNvPr>
          <p:cNvSpPr/>
          <p:nvPr/>
        </p:nvSpPr>
        <p:spPr>
          <a:xfrm>
            <a:off x="1447334" y="2367783"/>
            <a:ext cx="2280605" cy="1023256"/>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333" b="1" dirty="0">
                <a:solidFill>
                  <a:schemeClr val="bg1"/>
                </a:solidFill>
              </a:rPr>
              <a:t>Application Framework</a:t>
            </a:r>
          </a:p>
        </p:txBody>
      </p:sp>
      <p:sp>
        <p:nvSpPr>
          <p:cNvPr id="34" name="Rectangle 33">
            <a:extLst>
              <a:ext uri="{FF2B5EF4-FFF2-40B4-BE49-F238E27FC236}">
                <a16:creationId xmlns:a16="http://schemas.microsoft.com/office/drawing/2014/main" xmlns="" id="{9F7EA0FD-A343-2540-B0A9-87B5AFBF77F2}"/>
              </a:ext>
            </a:extLst>
          </p:cNvPr>
          <p:cNvSpPr/>
          <p:nvPr/>
        </p:nvSpPr>
        <p:spPr>
          <a:xfrm>
            <a:off x="1447334" y="3449698"/>
            <a:ext cx="2280605" cy="1141597"/>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333" b="1" dirty="0">
                <a:solidFill>
                  <a:schemeClr val="bg1"/>
                </a:solidFill>
              </a:rPr>
              <a:t>Z-Wave Protocol</a:t>
            </a:r>
          </a:p>
          <a:p>
            <a:pPr algn="ctr"/>
            <a:r>
              <a:rPr lang="en-US" sz="1333" b="1" dirty="0">
                <a:solidFill>
                  <a:schemeClr val="bg1"/>
                </a:solidFill>
              </a:rPr>
              <a:t>•  Security S2</a:t>
            </a:r>
          </a:p>
          <a:p>
            <a:pPr algn="ctr"/>
            <a:r>
              <a:rPr lang="en-US" sz="1333" b="1" dirty="0">
                <a:solidFill>
                  <a:schemeClr val="bg1"/>
                </a:solidFill>
              </a:rPr>
              <a:t>•  SmartStart</a:t>
            </a:r>
          </a:p>
          <a:p>
            <a:pPr algn="ctr"/>
            <a:endParaRPr lang="en-US" sz="1333" b="1" dirty="0">
              <a:solidFill>
                <a:schemeClr val="bg1"/>
              </a:solidFill>
            </a:endParaRPr>
          </a:p>
        </p:txBody>
      </p:sp>
      <p:sp>
        <p:nvSpPr>
          <p:cNvPr id="35" name="Rectangle 34">
            <a:extLst>
              <a:ext uri="{FF2B5EF4-FFF2-40B4-BE49-F238E27FC236}">
                <a16:creationId xmlns:a16="http://schemas.microsoft.com/office/drawing/2014/main" xmlns="" id="{AD3D8737-63C5-CE4F-A0A1-70E741E0ED95}"/>
              </a:ext>
            </a:extLst>
          </p:cNvPr>
          <p:cNvSpPr/>
          <p:nvPr/>
        </p:nvSpPr>
        <p:spPr>
          <a:xfrm>
            <a:off x="1447334" y="1560487"/>
            <a:ext cx="2280605" cy="339748"/>
          </a:xfrm>
          <a:prstGeom prst="rect">
            <a:avLst/>
          </a:prstGeom>
          <a:solidFill>
            <a:srgbClr val="002060"/>
          </a:solidFill>
          <a:ln w="12700">
            <a:noFill/>
          </a:ln>
          <a:effectLst/>
          <a:scene3d>
            <a:camera prst="orthographicFront"/>
            <a:lightRig rig="threePt" dir="t"/>
          </a:scene3d>
          <a:sp3d extrusionH="63500">
            <a:bevelB w="635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a:solidFill>
                  <a:schemeClr val="bg1"/>
                </a:solidFill>
              </a:rPr>
              <a:t>Product specific code</a:t>
            </a:r>
            <a:endParaRPr lang="en-US" sz="1333" b="1" dirty="0">
              <a:solidFill>
                <a:schemeClr val="bg1"/>
              </a:solidFill>
            </a:endParaRPr>
          </a:p>
        </p:txBody>
      </p:sp>
      <p:sp>
        <p:nvSpPr>
          <p:cNvPr id="36" name="TextBox 35">
            <a:extLst>
              <a:ext uri="{FF2B5EF4-FFF2-40B4-BE49-F238E27FC236}">
                <a16:creationId xmlns:a16="http://schemas.microsoft.com/office/drawing/2014/main" xmlns="" id="{E4A5C772-84B6-504C-9A14-EFDA5865F9D2}"/>
              </a:ext>
            </a:extLst>
          </p:cNvPr>
          <p:cNvSpPr txBox="1"/>
          <p:nvPr/>
        </p:nvSpPr>
        <p:spPr>
          <a:xfrm>
            <a:off x="1276647" y="1148163"/>
            <a:ext cx="2658644" cy="318100"/>
          </a:xfrm>
          <a:prstGeom prst="rect">
            <a:avLst/>
          </a:prstGeom>
          <a:noFill/>
          <a:ln>
            <a:noFill/>
          </a:ln>
        </p:spPr>
        <p:txBody>
          <a:bodyPr wrap="square" rtlCol="0" anchor="ctr">
            <a:spAutoFit/>
          </a:bodyPr>
          <a:lstStyle/>
          <a:p>
            <a:pPr algn="ctr"/>
            <a:r>
              <a:rPr lang="en-US" sz="1467" b="1"/>
              <a:t>End-device</a:t>
            </a:r>
            <a:endParaRPr lang="en-US" sz="1467" b="1" dirty="0" err="1"/>
          </a:p>
        </p:txBody>
      </p:sp>
      <p:sp>
        <p:nvSpPr>
          <p:cNvPr id="37" name="Rectangle 36">
            <a:extLst>
              <a:ext uri="{FF2B5EF4-FFF2-40B4-BE49-F238E27FC236}">
                <a16:creationId xmlns:a16="http://schemas.microsoft.com/office/drawing/2014/main" xmlns="" id="{8E9A6C0A-F41F-6F43-A30F-510C079DBB20}"/>
              </a:ext>
            </a:extLst>
          </p:cNvPr>
          <p:cNvSpPr/>
          <p:nvPr/>
        </p:nvSpPr>
        <p:spPr>
          <a:xfrm>
            <a:off x="1456579" y="4657663"/>
            <a:ext cx="2271360" cy="523152"/>
          </a:xfrm>
          <a:prstGeom prst="rect">
            <a:avLst/>
          </a:prstGeom>
          <a:solidFill>
            <a:srgbClr val="703D5E"/>
          </a:solidFill>
          <a:ln w="12700">
            <a:noFill/>
          </a:ln>
          <a:effectLst/>
          <a:scene3d>
            <a:camera prst="orthographicFront"/>
            <a:lightRig rig="threePt" dir="t"/>
          </a:scene3d>
          <a:sp3d extrusionH="63500">
            <a:bevelB w="635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a:solidFill>
                  <a:schemeClr val="bg1"/>
                </a:solidFill>
              </a:rPr>
              <a:t>Z-Wave Module</a:t>
            </a:r>
          </a:p>
        </p:txBody>
      </p:sp>
      <p:sp>
        <p:nvSpPr>
          <p:cNvPr id="38" name="Rectangle 37">
            <a:extLst>
              <a:ext uri="{FF2B5EF4-FFF2-40B4-BE49-F238E27FC236}">
                <a16:creationId xmlns:a16="http://schemas.microsoft.com/office/drawing/2014/main" xmlns="" id="{2937EEFF-D5B3-C94D-943D-1D683E6343B7}"/>
              </a:ext>
            </a:extLst>
          </p:cNvPr>
          <p:cNvSpPr/>
          <p:nvPr/>
        </p:nvSpPr>
        <p:spPr>
          <a:xfrm>
            <a:off x="1456579" y="1961781"/>
            <a:ext cx="2271360" cy="342128"/>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333" b="1">
                <a:solidFill>
                  <a:schemeClr val="bg1"/>
                </a:solidFill>
              </a:rPr>
              <a:t>Certified Application</a:t>
            </a:r>
            <a:endParaRPr lang="en-US" sz="1333" b="1" dirty="0">
              <a:solidFill>
                <a:schemeClr val="bg1"/>
              </a:solidFill>
            </a:endParaRPr>
          </a:p>
        </p:txBody>
      </p:sp>
    </p:spTree>
    <p:extLst>
      <p:ext uri="{BB962C8B-B14F-4D97-AF65-F5344CB8AC3E}">
        <p14:creationId xmlns:p14="http://schemas.microsoft.com/office/powerpoint/2010/main" xmlns="" val="1696332502"/>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noProof="0" dirty="0"/>
              <a:t>Sample </a:t>
            </a:r>
            <a:r>
              <a:rPr lang="en-GB" dirty="0"/>
              <a:t>Applications using the </a:t>
            </a:r>
            <a:r>
              <a:rPr lang="en-GB" noProof="0" dirty="0"/>
              <a:t>Application Framework</a:t>
            </a:r>
          </a:p>
        </p:txBody>
      </p:sp>
      <p:sp>
        <p:nvSpPr>
          <p:cNvPr id="24" name="Content Placeholder 2"/>
          <p:cNvSpPr>
            <a:spLocks noGrp="1"/>
          </p:cNvSpPr>
          <p:nvPr>
            <p:ph sz="quarter" idx="13"/>
          </p:nvPr>
        </p:nvSpPr>
        <p:spPr>
          <a:xfrm>
            <a:off x="5941974" y="1799973"/>
            <a:ext cx="5175250" cy="4572000"/>
          </a:xfrm>
        </p:spPr>
        <p:txBody>
          <a:bodyPr/>
          <a:lstStyle/>
          <a:p>
            <a:r>
              <a:rPr lang="en-GB" dirty="0"/>
              <a:t>Pre certified code</a:t>
            </a:r>
          </a:p>
          <a:p>
            <a:pPr lvl="1"/>
            <a:r>
              <a:rPr lang="en-GB" dirty="0"/>
              <a:t>Switch ON/OFF</a:t>
            </a:r>
          </a:p>
          <a:p>
            <a:pPr lvl="1"/>
            <a:r>
              <a:rPr lang="en-GB" dirty="0"/>
              <a:t>Door lock</a:t>
            </a:r>
          </a:p>
          <a:p>
            <a:pPr lvl="1"/>
            <a:r>
              <a:rPr lang="en-GB" dirty="0"/>
              <a:t>Power strip</a:t>
            </a:r>
          </a:p>
          <a:p>
            <a:pPr lvl="1"/>
            <a:r>
              <a:rPr lang="en-GB" dirty="0"/>
              <a:t>Wall Controller</a:t>
            </a:r>
          </a:p>
          <a:p>
            <a:pPr lvl="1"/>
            <a:r>
              <a:rPr lang="en-GB" dirty="0"/>
              <a:t>PIR sensor</a:t>
            </a:r>
          </a:p>
          <a:p>
            <a:r>
              <a:rPr lang="en-GB" dirty="0"/>
              <a:t>Initialisation</a:t>
            </a:r>
          </a:p>
          <a:p>
            <a:r>
              <a:rPr lang="en-GB" dirty="0"/>
              <a:t>Handles incoming events from protocol and drivers</a:t>
            </a:r>
          </a:p>
          <a:p>
            <a:endParaRPr lang="en-GB" dirty="0"/>
          </a:p>
        </p:txBody>
      </p:sp>
      <p:sp>
        <p:nvSpPr>
          <p:cNvPr id="25" name="Left Bracket 24"/>
          <p:cNvSpPr/>
          <p:nvPr/>
        </p:nvSpPr>
        <p:spPr>
          <a:xfrm>
            <a:off x="5818951" y="1661320"/>
            <a:ext cx="277049" cy="2743412"/>
          </a:xfrm>
          <a:prstGeom prst="leftBracket">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400"/>
          </a:p>
        </p:txBody>
      </p:sp>
      <p:cxnSp>
        <p:nvCxnSpPr>
          <p:cNvPr id="26" name="Straight Connector 25"/>
          <p:cNvCxnSpPr>
            <a:cxnSpLocks/>
          </p:cNvCxnSpPr>
          <p:nvPr/>
        </p:nvCxnSpPr>
        <p:spPr>
          <a:xfrm>
            <a:off x="3760268" y="2120827"/>
            <a:ext cx="2058683"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0" name="Rectangle 29">
            <a:extLst>
              <a:ext uri="{FF2B5EF4-FFF2-40B4-BE49-F238E27FC236}">
                <a16:creationId xmlns:a16="http://schemas.microsoft.com/office/drawing/2014/main" xmlns="" id="{8F8ECA57-9416-7545-850A-9EF9FF34CF44}"/>
              </a:ext>
            </a:extLst>
          </p:cNvPr>
          <p:cNvSpPr/>
          <p:nvPr/>
        </p:nvSpPr>
        <p:spPr>
          <a:xfrm>
            <a:off x="1447334" y="2367783"/>
            <a:ext cx="2280605" cy="1023256"/>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333" b="1" dirty="0">
                <a:solidFill>
                  <a:schemeClr val="bg1"/>
                </a:solidFill>
              </a:rPr>
              <a:t>Application Framework</a:t>
            </a:r>
          </a:p>
        </p:txBody>
      </p:sp>
      <p:sp>
        <p:nvSpPr>
          <p:cNvPr id="34" name="Rectangle 33">
            <a:extLst>
              <a:ext uri="{FF2B5EF4-FFF2-40B4-BE49-F238E27FC236}">
                <a16:creationId xmlns:a16="http://schemas.microsoft.com/office/drawing/2014/main" xmlns="" id="{0989E729-0319-3449-8EC8-4A1DB6E81CB9}"/>
              </a:ext>
            </a:extLst>
          </p:cNvPr>
          <p:cNvSpPr/>
          <p:nvPr/>
        </p:nvSpPr>
        <p:spPr>
          <a:xfrm>
            <a:off x="1447334" y="3449698"/>
            <a:ext cx="2280605" cy="1141597"/>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333" b="1" dirty="0">
                <a:solidFill>
                  <a:schemeClr val="bg1"/>
                </a:solidFill>
              </a:rPr>
              <a:t>Z-Wave Protocol</a:t>
            </a:r>
          </a:p>
          <a:p>
            <a:pPr algn="ctr"/>
            <a:r>
              <a:rPr lang="en-US" sz="1333" b="1" dirty="0">
                <a:solidFill>
                  <a:schemeClr val="bg1"/>
                </a:solidFill>
              </a:rPr>
              <a:t>•  Security S2</a:t>
            </a:r>
          </a:p>
          <a:p>
            <a:pPr algn="ctr"/>
            <a:r>
              <a:rPr lang="en-US" sz="1333" b="1" dirty="0">
                <a:solidFill>
                  <a:schemeClr val="bg1"/>
                </a:solidFill>
              </a:rPr>
              <a:t>•  SmartStart</a:t>
            </a:r>
          </a:p>
          <a:p>
            <a:pPr algn="ctr"/>
            <a:endParaRPr lang="en-US" sz="1333" b="1" dirty="0">
              <a:solidFill>
                <a:schemeClr val="bg1"/>
              </a:solidFill>
            </a:endParaRPr>
          </a:p>
        </p:txBody>
      </p:sp>
      <p:sp>
        <p:nvSpPr>
          <p:cNvPr id="35" name="Rectangle 34">
            <a:extLst>
              <a:ext uri="{FF2B5EF4-FFF2-40B4-BE49-F238E27FC236}">
                <a16:creationId xmlns:a16="http://schemas.microsoft.com/office/drawing/2014/main" xmlns="" id="{03A4AAE6-0C0F-B747-B4DD-93A5D81839B4}"/>
              </a:ext>
            </a:extLst>
          </p:cNvPr>
          <p:cNvSpPr/>
          <p:nvPr/>
        </p:nvSpPr>
        <p:spPr>
          <a:xfrm>
            <a:off x="1447334" y="1560487"/>
            <a:ext cx="2280605" cy="339748"/>
          </a:xfrm>
          <a:prstGeom prst="rect">
            <a:avLst/>
          </a:prstGeom>
          <a:solidFill>
            <a:srgbClr val="002060"/>
          </a:solidFill>
          <a:ln w="12700">
            <a:noFill/>
          </a:ln>
          <a:effectLst/>
          <a:scene3d>
            <a:camera prst="orthographicFront"/>
            <a:lightRig rig="threePt" dir="t"/>
          </a:scene3d>
          <a:sp3d extrusionH="63500">
            <a:bevelB w="635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a:solidFill>
                  <a:schemeClr val="bg1"/>
                </a:solidFill>
              </a:rPr>
              <a:t>Product specific code</a:t>
            </a:r>
            <a:endParaRPr lang="en-US" sz="1333" b="1" dirty="0">
              <a:solidFill>
                <a:schemeClr val="bg1"/>
              </a:solidFill>
            </a:endParaRPr>
          </a:p>
        </p:txBody>
      </p:sp>
      <p:sp>
        <p:nvSpPr>
          <p:cNvPr id="36" name="TextBox 35">
            <a:extLst>
              <a:ext uri="{FF2B5EF4-FFF2-40B4-BE49-F238E27FC236}">
                <a16:creationId xmlns:a16="http://schemas.microsoft.com/office/drawing/2014/main" xmlns="" id="{87441D77-97C2-294C-BD60-B252394878A5}"/>
              </a:ext>
            </a:extLst>
          </p:cNvPr>
          <p:cNvSpPr txBox="1"/>
          <p:nvPr/>
        </p:nvSpPr>
        <p:spPr>
          <a:xfrm>
            <a:off x="1276647" y="1148163"/>
            <a:ext cx="2658644" cy="318100"/>
          </a:xfrm>
          <a:prstGeom prst="rect">
            <a:avLst/>
          </a:prstGeom>
          <a:noFill/>
          <a:ln>
            <a:noFill/>
          </a:ln>
        </p:spPr>
        <p:txBody>
          <a:bodyPr wrap="square" rtlCol="0" anchor="ctr">
            <a:spAutoFit/>
          </a:bodyPr>
          <a:lstStyle/>
          <a:p>
            <a:pPr algn="ctr"/>
            <a:r>
              <a:rPr lang="en-US" sz="1467" b="1"/>
              <a:t>End-device</a:t>
            </a:r>
            <a:endParaRPr lang="en-US" sz="1467" b="1" dirty="0" err="1"/>
          </a:p>
        </p:txBody>
      </p:sp>
      <p:sp>
        <p:nvSpPr>
          <p:cNvPr id="37" name="Rectangle 36">
            <a:extLst>
              <a:ext uri="{FF2B5EF4-FFF2-40B4-BE49-F238E27FC236}">
                <a16:creationId xmlns:a16="http://schemas.microsoft.com/office/drawing/2014/main" xmlns="" id="{F3B3BF81-09F2-6448-8089-44CBFED90EC1}"/>
              </a:ext>
            </a:extLst>
          </p:cNvPr>
          <p:cNvSpPr/>
          <p:nvPr/>
        </p:nvSpPr>
        <p:spPr>
          <a:xfrm>
            <a:off x="1456579" y="4657663"/>
            <a:ext cx="2271360" cy="523152"/>
          </a:xfrm>
          <a:prstGeom prst="rect">
            <a:avLst/>
          </a:prstGeom>
          <a:solidFill>
            <a:srgbClr val="703D5E"/>
          </a:solidFill>
          <a:ln w="12700">
            <a:noFill/>
          </a:ln>
          <a:effectLst/>
          <a:scene3d>
            <a:camera prst="orthographicFront"/>
            <a:lightRig rig="threePt" dir="t"/>
          </a:scene3d>
          <a:sp3d extrusionH="63500">
            <a:bevelB w="635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a:solidFill>
                  <a:schemeClr val="bg1"/>
                </a:solidFill>
              </a:rPr>
              <a:t>Z-Wave Module</a:t>
            </a:r>
          </a:p>
        </p:txBody>
      </p:sp>
      <p:sp>
        <p:nvSpPr>
          <p:cNvPr id="38" name="Rectangle 37">
            <a:extLst>
              <a:ext uri="{FF2B5EF4-FFF2-40B4-BE49-F238E27FC236}">
                <a16:creationId xmlns:a16="http://schemas.microsoft.com/office/drawing/2014/main" xmlns="" id="{A22ED989-159F-EB4E-93D2-35C8087A2E3F}"/>
              </a:ext>
            </a:extLst>
          </p:cNvPr>
          <p:cNvSpPr/>
          <p:nvPr/>
        </p:nvSpPr>
        <p:spPr>
          <a:xfrm>
            <a:off x="1456579" y="1961781"/>
            <a:ext cx="2271360" cy="342128"/>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333" b="1">
                <a:solidFill>
                  <a:schemeClr val="bg1"/>
                </a:solidFill>
              </a:rPr>
              <a:t>Certified Application</a:t>
            </a:r>
            <a:endParaRPr lang="en-US" sz="1333" b="1" dirty="0">
              <a:solidFill>
                <a:schemeClr val="bg1"/>
              </a:solidFill>
            </a:endParaRPr>
          </a:p>
        </p:txBody>
      </p:sp>
    </p:spTree>
    <p:extLst>
      <p:ext uri="{BB962C8B-B14F-4D97-AF65-F5344CB8AC3E}">
        <p14:creationId xmlns:p14="http://schemas.microsoft.com/office/powerpoint/2010/main" xmlns="" val="1654635535"/>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Hardware abstraction in application </a:t>
            </a:r>
          </a:p>
        </p:txBody>
      </p:sp>
      <p:sp>
        <p:nvSpPr>
          <p:cNvPr id="8" name="Content Placeholder 7"/>
          <p:cNvSpPr>
            <a:spLocks noGrp="1"/>
          </p:cNvSpPr>
          <p:nvPr>
            <p:ph sz="quarter" idx="14"/>
          </p:nvPr>
        </p:nvSpPr>
        <p:spPr>
          <a:xfrm>
            <a:off x="679449" y="1371600"/>
            <a:ext cx="9651093" cy="4572000"/>
          </a:xfrm>
        </p:spPr>
        <p:txBody>
          <a:bodyPr anchor="t">
            <a:normAutofit/>
          </a:bodyPr>
          <a:lstStyle/>
          <a:p>
            <a:pPr marL="0" indent="0">
              <a:buNone/>
            </a:pPr>
            <a:r>
              <a:rPr lang="en-US" sz="1800" dirty="0"/>
              <a:t>Board header file with implementations for each hardware platform so that the rest of the project remains unchanged</a:t>
            </a:r>
          </a:p>
        </p:txBody>
      </p:sp>
      <p:sp>
        <p:nvSpPr>
          <p:cNvPr id="2" name="Footer Placeholder 1"/>
          <p:cNvSpPr>
            <a:spLocks noGrp="1"/>
          </p:cNvSpPr>
          <p:nvPr>
            <p:ph type="ftr" sz="quarter" idx="15"/>
          </p:nvPr>
        </p:nvSpPr>
        <p:spPr/>
        <p:txBody>
          <a:bodyPr/>
          <a:lstStyle/>
          <a:p>
            <a:r>
              <a:rPr lang="en-US"/>
              <a:t>Silicon Labs Confidential</a:t>
            </a:r>
            <a:endParaRPr lang="en-US" dirty="0"/>
          </a:p>
        </p:txBody>
      </p:sp>
      <p:sp>
        <p:nvSpPr>
          <p:cNvPr id="4" name="Slide Number Placeholder 3"/>
          <p:cNvSpPr>
            <a:spLocks noGrp="1"/>
          </p:cNvSpPr>
          <p:nvPr>
            <p:ph type="sldNum" sz="quarter" idx="16"/>
          </p:nvPr>
        </p:nvSpPr>
        <p:spPr/>
        <p:txBody>
          <a:bodyPr/>
          <a:lstStyle/>
          <a:p>
            <a:fld id="{29A7BD92-6AE5-CF43-B276-274952F2BFB4}" type="slidenum">
              <a:rPr lang="en-US" smtClean="0"/>
              <a:pPr/>
              <a:t>7</a:t>
            </a:fld>
            <a:endParaRPr lang="en-US" dirty="0"/>
          </a:p>
        </p:txBody>
      </p:sp>
      <p:pic>
        <p:nvPicPr>
          <p:cNvPr id="7" name="Picture 6">
            <a:extLst>
              <a:ext uri="{FF2B5EF4-FFF2-40B4-BE49-F238E27FC236}">
                <a16:creationId xmlns:a16="http://schemas.microsoft.com/office/drawing/2014/main" xmlns="" id="{6B75CB24-566D-425B-B055-426850BAE803}"/>
              </a:ext>
            </a:extLst>
          </p:cNvPr>
          <p:cNvPicPr>
            <a:picLocks noChangeAspect="1"/>
          </p:cNvPicPr>
          <p:nvPr/>
        </p:nvPicPr>
        <p:blipFill>
          <a:blip r:embed="rId3" cstate="print"/>
          <a:stretch>
            <a:fillRect/>
          </a:stretch>
        </p:blipFill>
        <p:spPr>
          <a:xfrm>
            <a:off x="5896556" y="2522110"/>
            <a:ext cx="5481683" cy="3841745"/>
          </a:xfrm>
          <a:prstGeom prst="rect">
            <a:avLst/>
          </a:prstGeom>
        </p:spPr>
      </p:pic>
      <p:grpSp>
        <p:nvGrpSpPr>
          <p:cNvPr id="10" name="Group 9">
            <a:extLst>
              <a:ext uri="{FF2B5EF4-FFF2-40B4-BE49-F238E27FC236}">
                <a16:creationId xmlns:a16="http://schemas.microsoft.com/office/drawing/2014/main" xmlns="" id="{14AE7F65-2128-43F0-BCCE-0ADCD5399998}"/>
              </a:ext>
            </a:extLst>
          </p:cNvPr>
          <p:cNvGrpSpPr/>
          <p:nvPr/>
        </p:nvGrpSpPr>
        <p:grpSpPr>
          <a:xfrm>
            <a:off x="1787471" y="3306965"/>
            <a:ext cx="5468595" cy="2272032"/>
            <a:chOff x="889705" y="2480225"/>
            <a:chExt cx="4101446" cy="1704024"/>
          </a:xfrm>
        </p:grpSpPr>
        <p:cxnSp>
          <p:nvCxnSpPr>
            <p:cNvPr id="11" name="Straight Connector 10">
              <a:extLst>
                <a:ext uri="{FF2B5EF4-FFF2-40B4-BE49-F238E27FC236}">
                  <a16:creationId xmlns:a16="http://schemas.microsoft.com/office/drawing/2014/main" xmlns="" id="{A46FDA6D-697D-49A4-AFBA-B1FB61913156}"/>
                </a:ext>
              </a:extLst>
            </p:cNvPr>
            <p:cNvCxnSpPr>
              <a:cxnSpLocks/>
            </p:cNvCxnSpPr>
            <p:nvPr/>
          </p:nvCxnSpPr>
          <p:spPr>
            <a:xfrm flipV="1">
              <a:off x="889705" y="3472509"/>
              <a:ext cx="3086294" cy="71174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xmlns="" id="{E48CC3B5-5C50-48F5-A4E7-CF0FDF8873C6}"/>
                </a:ext>
              </a:extLst>
            </p:cNvPr>
            <p:cNvCxnSpPr>
              <a:cxnSpLocks/>
            </p:cNvCxnSpPr>
            <p:nvPr/>
          </p:nvCxnSpPr>
          <p:spPr>
            <a:xfrm>
              <a:off x="889705" y="2480225"/>
              <a:ext cx="3086294" cy="379212"/>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a16="http://schemas.microsoft.com/office/drawing/2014/main" xmlns="" id="{2116EF70-A823-4174-BAC4-DC198DC38816}"/>
                </a:ext>
              </a:extLst>
            </p:cNvPr>
            <p:cNvPicPr>
              <a:picLocks noChangeAspect="1"/>
            </p:cNvPicPr>
            <p:nvPr/>
          </p:nvPicPr>
          <p:blipFill rotWithShape="1">
            <a:blip r:embed="rId3" cstate="print"/>
            <a:srcRect t="34218" r="77217" b="46149"/>
            <a:stretch/>
          </p:blipFill>
          <p:spPr>
            <a:xfrm>
              <a:off x="889705" y="2480225"/>
              <a:ext cx="2821599" cy="1704024"/>
            </a:xfrm>
            <a:prstGeom prst="rect">
              <a:avLst/>
            </a:prstGeom>
            <a:ln>
              <a:solidFill>
                <a:schemeClr val="tx1"/>
              </a:solidFill>
            </a:ln>
          </p:spPr>
        </p:pic>
        <p:sp>
          <p:nvSpPr>
            <p:cNvPr id="14" name="Rectangle 13">
              <a:extLst>
                <a:ext uri="{FF2B5EF4-FFF2-40B4-BE49-F238E27FC236}">
                  <a16:creationId xmlns:a16="http://schemas.microsoft.com/office/drawing/2014/main" xmlns="" id="{6EBB032E-257F-466B-A8E9-A9DEED2E1684}"/>
                </a:ext>
              </a:extLst>
            </p:cNvPr>
            <p:cNvSpPr>
              <a:spLocks noChangeAspect="1"/>
            </p:cNvSpPr>
            <p:nvPr/>
          </p:nvSpPr>
          <p:spPr>
            <a:xfrm>
              <a:off x="3975999" y="2859437"/>
              <a:ext cx="1015152" cy="6130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15" name="Straight Connector 14">
              <a:extLst>
                <a:ext uri="{FF2B5EF4-FFF2-40B4-BE49-F238E27FC236}">
                  <a16:creationId xmlns:a16="http://schemas.microsoft.com/office/drawing/2014/main" xmlns="" id="{507FD79D-386B-48C2-B1B5-7A07DB78C58A}"/>
                </a:ext>
              </a:extLst>
            </p:cNvPr>
            <p:cNvCxnSpPr/>
            <p:nvPr/>
          </p:nvCxnSpPr>
          <p:spPr>
            <a:xfrm>
              <a:off x="3711304" y="2480225"/>
              <a:ext cx="1279847" cy="379212"/>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xmlns="" id="{DCAFBC31-D69D-452D-AEDC-AAD5EB71EFAF}"/>
                </a:ext>
              </a:extLst>
            </p:cNvPr>
            <p:cNvCxnSpPr>
              <a:cxnSpLocks/>
            </p:cNvCxnSpPr>
            <p:nvPr/>
          </p:nvCxnSpPr>
          <p:spPr>
            <a:xfrm flipV="1">
              <a:off x="3711304" y="3472509"/>
              <a:ext cx="1279847" cy="71174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xmlns="" val="99549007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E321AF44-8BA4-4FEA-84C8-11DCC1D4B97B}"/>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xmlns="" id="{D572CE4F-1C58-499D-BCAE-9E139C43903E}"/>
              </a:ext>
            </a:extLst>
          </p:cNvPr>
          <p:cNvSpPr>
            <a:spLocks noGrp="1"/>
          </p:cNvSpPr>
          <p:nvPr>
            <p:ph type="body" sz="quarter" idx="10"/>
          </p:nvPr>
        </p:nvSpPr>
        <p:spPr/>
        <p:txBody>
          <a:bodyPr/>
          <a:lstStyle/>
          <a:p>
            <a:r>
              <a:rPr lang="en-US" dirty="0"/>
              <a:t>Basic Framework Configuration</a:t>
            </a:r>
          </a:p>
        </p:txBody>
      </p:sp>
    </p:spTree>
    <p:extLst>
      <p:ext uri="{BB962C8B-B14F-4D97-AF65-F5344CB8AC3E}">
        <p14:creationId xmlns:p14="http://schemas.microsoft.com/office/powerpoint/2010/main" xmlns="" val="1585847363"/>
      </p:ext>
    </p:extLst>
  </p:cSld>
  <p:clrMapOvr>
    <a:masterClrMapping/>
  </p:clrMapOvr>
  <p:transition spd="med">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Basic Framework Configuration</a:t>
            </a:r>
          </a:p>
        </p:txBody>
      </p:sp>
      <p:sp>
        <p:nvSpPr>
          <p:cNvPr id="8" name="Content Placeholder 7"/>
          <p:cNvSpPr>
            <a:spLocks noGrp="1"/>
          </p:cNvSpPr>
          <p:nvPr>
            <p:ph sz="quarter" idx="14"/>
          </p:nvPr>
        </p:nvSpPr>
        <p:spPr>
          <a:xfrm>
            <a:off x="679449" y="1371600"/>
            <a:ext cx="9651093" cy="4572000"/>
          </a:xfrm>
        </p:spPr>
        <p:txBody>
          <a:bodyPr anchor="t"/>
          <a:lstStyle/>
          <a:p>
            <a:pPr marL="0" indent="0">
              <a:lnSpc>
                <a:spcPct val="90000"/>
              </a:lnSpc>
              <a:buNone/>
            </a:pPr>
            <a:r>
              <a:rPr lang="en-US" b="1" dirty="0"/>
              <a:t>Configuration needed in 3 files</a:t>
            </a:r>
            <a:endParaRPr lang="en-US" dirty="0"/>
          </a:p>
          <a:p>
            <a:pPr marL="0" indent="0">
              <a:lnSpc>
                <a:spcPct val="90000"/>
              </a:lnSpc>
              <a:buNone/>
            </a:pPr>
            <a:endParaRPr lang="en-US" dirty="0"/>
          </a:p>
          <a:p>
            <a:pPr>
              <a:lnSpc>
                <a:spcPct val="90000"/>
              </a:lnSpc>
            </a:pPr>
            <a:r>
              <a:rPr lang="en-US" dirty="0" err="1"/>
              <a:t>config_app.h</a:t>
            </a:r>
            <a:endParaRPr lang="en-US" dirty="0"/>
          </a:p>
          <a:p>
            <a:pPr>
              <a:lnSpc>
                <a:spcPct val="90000"/>
              </a:lnSpc>
            </a:pPr>
            <a:r>
              <a:rPr lang="en-US" dirty="0" err="1"/>
              <a:t>config_rf.h</a:t>
            </a:r>
            <a:endParaRPr lang="en-US" dirty="0"/>
          </a:p>
          <a:p>
            <a:pPr>
              <a:lnSpc>
                <a:spcPct val="90000"/>
              </a:lnSpc>
            </a:pPr>
            <a:r>
              <a:rPr lang="en-US" dirty="0"/>
              <a:t>Main source file</a:t>
            </a:r>
          </a:p>
        </p:txBody>
      </p:sp>
      <p:sp>
        <p:nvSpPr>
          <p:cNvPr id="2" name="Footer Placeholder 1"/>
          <p:cNvSpPr>
            <a:spLocks noGrp="1"/>
          </p:cNvSpPr>
          <p:nvPr>
            <p:ph type="ftr" sz="quarter" idx="15"/>
          </p:nvPr>
        </p:nvSpPr>
        <p:spPr/>
        <p:txBody>
          <a:bodyPr/>
          <a:lstStyle/>
          <a:p>
            <a:r>
              <a:rPr lang="en-US"/>
              <a:t>Silicon Labs Confidential</a:t>
            </a:r>
            <a:endParaRPr lang="en-US" dirty="0"/>
          </a:p>
        </p:txBody>
      </p:sp>
      <p:sp>
        <p:nvSpPr>
          <p:cNvPr id="4" name="Slide Number Placeholder 3"/>
          <p:cNvSpPr>
            <a:spLocks noGrp="1"/>
          </p:cNvSpPr>
          <p:nvPr>
            <p:ph type="sldNum" sz="quarter" idx="16"/>
          </p:nvPr>
        </p:nvSpPr>
        <p:spPr/>
        <p:txBody>
          <a:bodyPr/>
          <a:lstStyle/>
          <a:p>
            <a:fld id="{29A7BD92-6AE5-CF43-B276-274952F2BFB4}" type="slidenum">
              <a:rPr lang="en-US" smtClean="0"/>
              <a:pPr/>
              <a:t>9</a:t>
            </a:fld>
            <a:endParaRPr lang="en-US" dirty="0"/>
          </a:p>
        </p:txBody>
      </p:sp>
    </p:spTree>
    <p:extLst>
      <p:ext uri="{BB962C8B-B14F-4D97-AF65-F5344CB8AC3E}">
        <p14:creationId xmlns:p14="http://schemas.microsoft.com/office/powerpoint/2010/main" xmlns="" val="2064429333"/>
      </p:ext>
    </p:extLst>
  </p:cSld>
  <p:clrMapOvr>
    <a:masterClrMapping/>
  </p:clrMapOvr>
  <p:transition spd="med">
    <p:wipe/>
  </p:transition>
  <p:timing>
    <p:tnLst>
      <p:par>
        <p:cTn id="1" dur="indefinite" restart="never" nodeType="tmRoot"/>
      </p:par>
    </p:tnLst>
  </p:timing>
</p:sld>
</file>

<file path=ppt/theme/theme1.xml><?xml version="1.0" encoding="utf-8"?>
<a:theme xmlns:a="http://schemas.openxmlformats.org/drawingml/2006/main" name="Silicon Labs 2018 Theme">
  <a:themeElements>
    <a:clrScheme name="Custom 1">
      <a:dk1>
        <a:srgbClr val="555555"/>
      </a:dk1>
      <a:lt1>
        <a:srgbClr val="FFFFFF"/>
      </a:lt1>
      <a:dk2>
        <a:srgbClr val="D91E2A"/>
      </a:dk2>
      <a:lt2>
        <a:srgbClr val="F2F2F2"/>
      </a:lt2>
      <a:accent1>
        <a:srgbClr val="0086D9"/>
      </a:accent1>
      <a:accent2>
        <a:srgbClr val="00AEFF"/>
      </a:accent2>
      <a:accent3>
        <a:srgbClr val="6BBF01"/>
      </a:accent3>
      <a:accent4>
        <a:srgbClr val="BCE100"/>
      </a:accent4>
      <a:accent5>
        <a:srgbClr val="FFAA00"/>
      </a:accent5>
      <a:accent6>
        <a:srgbClr val="FFD633"/>
      </a:accent6>
      <a:hlink>
        <a:srgbClr val="00AEFF"/>
      </a:hlink>
      <a:folHlink>
        <a:srgbClr val="00AEFF"/>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a:noFill/>
        </a:ln>
      </a:spPr>
      <a:bodyPr wrap="none" rtlCol="0" anchor="ctr">
        <a:spAutoFit/>
      </a:bodyPr>
      <a:lstStyle>
        <a:defPPr algn="ctr">
          <a:defRPr sz="1200" dirty="0" err="1" smtClean="0"/>
        </a:defPPr>
      </a:lstStyle>
    </a:txDef>
  </a:objectDefaults>
  <a:extraClrSchemeLst/>
  <a:extLst>
    <a:ext uri="{05A4C25C-085E-4340-85A3-A5531E510DB2}">
      <thm15:themeFamily xmlns:thm15="http://schemas.microsoft.com/office/thememl/2012/main" xmlns="" name="Presentation4" id="{ACFB399B-333E-1E4F-BF52-446B7B03D200}" vid="{E756F91E-383F-EA43-B962-6A9D533CBB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Silicon Labs 2018 Theme</Template>
  <TotalTime>0</TotalTime>
  <Words>3114</Words>
  <Application>Microsoft Office PowerPoint</Application>
  <PresentationFormat>Custom</PresentationFormat>
  <Paragraphs>519</Paragraphs>
  <Slides>29</Slides>
  <Notes>29</Notes>
  <HiddenSlides>2</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Silicon Labs 2018 Theme</vt:lpstr>
      <vt:lpstr>Lesson 4: Embedded SDK</vt:lpstr>
      <vt:lpstr>Embedded Development Kit</vt:lpstr>
      <vt:lpstr>The Application Framework on Z-Wave 700</vt:lpstr>
      <vt:lpstr>Protocol</vt:lpstr>
      <vt:lpstr>Application Framework</vt:lpstr>
      <vt:lpstr>Sample Applications using the Application Framework</vt:lpstr>
      <vt:lpstr>Hardware abstraction in application </vt:lpstr>
      <vt:lpstr>Slide 8</vt:lpstr>
      <vt:lpstr>Basic Framework Configuration</vt:lpstr>
      <vt:lpstr>Basic Framework Configuration: config_app.h</vt:lpstr>
      <vt:lpstr>Basic Framework Configuration: config_app.h</vt:lpstr>
      <vt:lpstr>Basic Framework Configuration: config_app.h</vt:lpstr>
      <vt:lpstr>Basic Framework Configuration: config_app.h</vt:lpstr>
      <vt:lpstr>Basic Framework Configuration: config_app.h</vt:lpstr>
      <vt:lpstr>Basic Framework Configuration: config_rf.h</vt:lpstr>
      <vt:lpstr>Basic Framework Configuration: main source file</vt:lpstr>
      <vt:lpstr>Basic Framework Configuration: Done!</vt:lpstr>
      <vt:lpstr>Slide 18</vt:lpstr>
      <vt:lpstr>Framework Flow</vt:lpstr>
      <vt:lpstr>Framework Flow</vt:lpstr>
      <vt:lpstr>Framework Flow</vt:lpstr>
      <vt:lpstr>Framework Flow</vt:lpstr>
      <vt:lpstr>Framework Flow</vt:lpstr>
      <vt:lpstr>Slide 24</vt:lpstr>
      <vt:lpstr>Energy Modes</vt:lpstr>
      <vt:lpstr>The Z-Wave Power Manager</vt:lpstr>
      <vt:lpstr>Slide 27</vt:lpstr>
      <vt:lpstr>Development Kit</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2018-05-10T19:12:28Z</dcterms:created>
  <dcterms:modified xsi:type="dcterms:W3CDTF">2019-02-24T19:05:20Z</dcterms:modified>
</cp:coreProperties>
</file>