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28"/>
  </p:notesMasterIdLst>
  <p:sldIdLst>
    <p:sldId id="257" r:id="rId5"/>
    <p:sldId id="306" r:id="rId6"/>
    <p:sldId id="273" r:id="rId7"/>
    <p:sldId id="405" r:id="rId8"/>
    <p:sldId id="308" r:id="rId9"/>
    <p:sldId id="289" r:id="rId10"/>
    <p:sldId id="291" r:id="rId11"/>
    <p:sldId id="390" r:id="rId12"/>
    <p:sldId id="285" r:id="rId13"/>
    <p:sldId id="260" r:id="rId14"/>
    <p:sldId id="270" r:id="rId15"/>
    <p:sldId id="389" r:id="rId16"/>
    <p:sldId id="392" r:id="rId17"/>
    <p:sldId id="388" r:id="rId18"/>
    <p:sldId id="396" r:id="rId19"/>
    <p:sldId id="399" r:id="rId20"/>
    <p:sldId id="397" r:id="rId21"/>
    <p:sldId id="382" r:id="rId22"/>
    <p:sldId id="401" r:id="rId23"/>
    <p:sldId id="403" r:id="rId24"/>
    <p:sldId id="404" r:id="rId25"/>
    <p:sldId id="393" r:id="rId26"/>
    <p:sldId id="284"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68633" autoAdjust="0"/>
  </p:normalViewPr>
  <p:slideViewPr>
    <p:cSldViewPr snapToGrid="0" snapToObjects="1" showGuides="1">
      <p:cViewPr varScale="1">
        <p:scale>
          <a:sx n="86" d="100"/>
          <a:sy n="86" d="100"/>
        </p:scale>
        <p:origin x="1548" y="84"/>
      </p:cViewPr>
      <p:guideLst>
        <p:guide pos="2160"/>
        <p:guide orient="horz" pos="2160"/>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2020-03-09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basic introduction of Zigbee. From this lesson, we will learn what Zigbee is, how it works and the </a:t>
            </a:r>
            <a:r>
              <a:rPr lang="en-US" dirty="0" err="1"/>
              <a:t>the</a:t>
            </a:r>
            <a:r>
              <a:rPr lang="en-US" dirty="0"/>
              <a:t> basic concepts of Zigbee.  This lesson will last for about 75 minutes.</a:t>
            </a:r>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PAN ID:</a:t>
            </a:r>
          </a:p>
          <a:p>
            <a:r>
              <a:rPr lang="en-US" baseline="0" dirty="0"/>
              <a:t>The PAN, or Personal Area Network, is separated from other networks through its PAN ID. This is a 16-bit identifier that all nodes in the same PAN will share. So it’s something akin to a subnet mask in the Ethernet world in that you generally would only be communicating with devices within your local network, which is the PAN in this case. This identifier is placed into the low-level MAC-layer header in every out-going packet, and it allows devices that receive the packet to filter out the messages that don’t pertain to their network. They can compare it against their own PAN ID, and decide if this is a message from someone in their own network, or if it’s from someone in a different network that just happens to be on this channel so there’s no need to try to decode or decrypt it.</a:t>
            </a:r>
          </a:p>
          <a:p>
            <a:endParaRPr lang="en-US" baseline="0" dirty="0"/>
          </a:p>
          <a:p>
            <a:r>
              <a:rPr lang="en-US" baseline="0" dirty="0"/>
              <a:t>The PAN ID is chosen by the coordinator upon network formation. Because the PAN ID is the distinguishing factor between one network and another, it should be random to unsure its uniqueness. It’s recommended that you select a random 16-bit value for your PAN ID that keeps your network from coinciding with any other network that happens to exist in the area. </a:t>
            </a:r>
          </a:p>
          <a:p>
            <a:endParaRPr lang="en-US" baseline="0" dirty="0"/>
          </a:p>
          <a:p>
            <a:r>
              <a:rPr lang="en-US" baseline="0" dirty="0"/>
              <a:t>Now, what if you happened to pick a PAN ID that’s already used by another network? Or what if you did pick a random PAN ID that wasn’t in conflict with any other network, but later another network grew to overlap with yours? If the PAN ID conflict ever happens, the stack can in fact detect such a conflict and can update its PAN ID automatically and inform all the nodes in its network to move to the new PAN ID, so that each node can continue communicating with nodes in its original network and exclude anyone on the conflicting network. You may be wondering how the stack does this.</a:t>
            </a:r>
          </a:p>
          <a:p>
            <a:endParaRPr lang="en-US" baseline="0" dirty="0"/>
          </a:p>
          <a:p>
            <a:r>
              <a:rPr lang="en-US" b="1" baseline="0" dirty="0"/>
              <a:t>Extended PAN ID: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Well, it is done through the use of the extended PAN ID,</a:t>
            </a:r>
            <a:r>
              <a:rPr lang="en-US" baseline="0" dirty="0"/>
              <a:t> which is another network identifier known by all nodes in the PAN.</a:t>
            </a:r>
            <a:endParaRPr lang="en-US" dirty="0"/>
          </a:p>
          <a:p>
            <a:endParaRPr lang="en-US" dirty="0"/>
          </a:p>
          <a:p>
            <a:r>
              <a:rPr lang="en-US" dirty="0"/>
              <a:t>While the normal short 16-bit PAN ID is transmitted</a:t>
            </a:r>
            <a:r>
              <a:rPr lang="en-US" baseline="0" dirty="0"/>
              <a:t> over the air in all the packets because it’s short and simple, the 64-bit extended PAN ID is rarely transmitted over the air. The extended PAN ID is also unique for every PAN, and it’s basically used as a backup criteria when the 16-bit PAN ID is not enough to always distinguish one network from another. For instance, when a PAN ID conflict occurs and you want to notify all devices in your network to move, the way that you distinguish your network from the conflicting network is, those devices in your network all share the same </a:t>
            </a:r>
            <a:r>
              <a:rPr lang="en-US" b="1" baseline="0" dirty="0"/>
              <a:t>extended</a:t>
            </a:r>
            <a:r>
              <a:rPr lang="en-US" baseline="0" dirty="0"/>
              <a:t> PAN ID. The extended PAN ID is highly unlikely to ever conflict because it has 64 bits compared to the 16 bits in the short PAN ID.</a:t>
            </a:r>
          </a:p>
          <a:p>
            <a:endParaRPr lang="en-US" baseline="0" dirty="0"/>
          </a:p>
          <a:p>
            <a:r>
              <a:rPr lang="en-US" baseline="0" dirty="0"/>
              <a:t>The extended PAN ID is also chosen by the coordinator during network formation. It’s only sent over the air in response to an Active Scan when nodes are soliciting the network, or when a PAN ID update is occurring.</a:t>
            </a:r>
          </a:p>
          <a:p>
            <a:endParaRPr lang="en-US" baseline="0" dirty="0"/>
          </a:p>
          <a:p>
            <a:r>
              <a:rPr lang="en-US" baseline="0" dirty="0"/>
              <a:t>It’s also a useful factor in allowing you to select the network. If you are trying to come into a network rather than form one, you might wonder how to tell which networks are available. The way the networks are distinguishable from one another is not only in the PAN ID but also in the extended PAN ID. You might want to do something special where you decide you are only going to use a certain subset of extended PAN IDs so that you can distinguish your networks from other networks, but just don’t limit yourself too much, because the more you limit this the more likely that you have a conflict, and if your extended PAN ID ever conflicts there’s really nothing you can do to fix that. It’s a little like a </a:t>
            </a:r>
            <a:r>
              <a:rPr lang="en-US" baseline="0" dirty="0" err="1"/>
              <a:t>WiFi</a:t>
            </a:r>
            <a:r>
              <a:rPr lang="en-US" baseline="0" dirty="0"/>
              <a:t> SSID, except that those can be the same between networks and this one can’t.</a:t>
            </a:r>
            <a:endParaRPr lang="en-US" dirty="0"/>
          </a:p>
          <a:p>
            <a:endParaRPr lang="hu-HU" dirty="0"/>
          </a:p>
          <a:p>
            <a:endParaRPr lang="en-US" dirty="0"/>
          </a:p>
          <a:p>
            <a:endParaRPr lang="hu-HU" dirty="0"/>
          </a:p>
        </p:txBody>
      </p:sp>
      <p:sp>
        <p:nvSpPr>
          <p:cNvPr id="4" name="Slide Number Placeholder 3"/>
          <p:cNvSpPr>
            <a:spLocks noGrp="1"/>
          </p:cNvSpPr>
          <p:nvPr>
            <p:ph type="sldNum" sz="quarter" idx="10"/>
          </p:nvPr>
        </p:nvSpPr>
        <p:spPr/>
        <p:txBody>
          <a:bodyPr/>
          <a:lstStyle/>
          <a:p>
            <a:fld id="{5D787E92-135F-034D-9DC8-7FF1198D5B11}" type="slidenum">
              <a:rPr lang="en-US" smtClean="0"/>
              <a:t>10</a:t>
            </a:fld>
            <a:endParaRPr lang="en-US"/>
          </a:p>
        </p:txBody>
      </p:sp>
    </p:spTree>
    <p:extLst>
      <p:ext uri="{BB962C8B-B14F-4D97-AF65-F5344CB8AC3E}">
        <p14:creationId xmlns:p14="http://schemas.microsoft.com/office/powerpoint/2010/main" val="1927201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a:t>
            </a:r>
            <a:r>
              <a:rPr lang="en-US" baseline="0" dirty="0"/>
              <a:t> their network-wide criteria, one node is distinguished from another by its individual node addresses.</a:t>
            </a:r>
          </a:p>
          <a:p>
            <a:endParaRPr lang="en-US" baseline="0" dirty="0"/>
          </a:p>
          <a:p>
            <a:r>
              <a:rPr lang="en-US" baseline="0" dirty="0"/>
              <a:t>A node has a short address and a long address. The long address is the IEEE-assigned MAC address, or EUI-64. It is a 64-bit address that is globally unique, meaning no two IEEE-based radios in the world should ever have the same EUI-64. This is generally assigned at manufacturing time. They are assigned when the chips come out of our manufacturing facility before they arrive to you, and they will never change. That’s how you tell one radio from another. But because 64 bits are a lot of data, this long address is not sent over the air very often.</a:t>
            </a:r>
          </a:p>
          <a:p>
            <a:endParaRPr lang="en-US" baseline="0" dirty="0"/>
          </a:p>
          <a:p>
            <a:r>
              <a:rPr lang="en-US" baseline="0" dirty="0"/>
              <a:t>Most of the time the much shorter, 16-bit address is used over the air. This is known as the node ID and unique within a network, similar to an IP address in Ethernet world. It is assigned as the node enters the network, and it’s supposed to be unique within that network. There may be two networks each of which has a node with the same node ID, but because they in different PANs, it doesn’t matter.</a:t>
            </a:r>
          </a:p>
          <a:p>
            <a:endParaRPr lang="en-US" baseline="0" dirty="0"/>
          </a:p>
          <a:p>
            <a:r>
              <a:rPr lang="en-US" baseline="0" dirty="0"/>
              <a:t>Note that it’s possible for two nodes to have chosen the same random node ID when they enter the network. If that happens, much like the PAN ID scheme, there is a method for conflict resolution. When the nodes notice the conflict, based on the EUI-64 information as a fallback, they can agree upon new addresses. So the nodes can change addresses at run-time if required, based on a conflict.</a:t>
            </a:r>
          </a:p>
          <a:p>
            <a:endParaRPr lang="en-US" baseline="0" dirty="0"/>
          </a:p>
          <a:p>
            <a:r>
              <a:rPr lang="en-US" baseline="0" dirty="0"/>
              <a:t>In addition to addresses </a:t>
            </a:r>
            <a:r>
              <a:rPr lang="en-US" b="1" baseline="0" dirty="0"/>
              <a:t>of</a:t>
            </a:r>
            <a:r>
              <a:rPr lang="en-US" baseline="0" dirty="0"/>
              <a:t> the node, there are also concepts of addresses </a:t>
            </a:r>
            <a:r>
              <a:rPr lang="en-US" b="1" baseline="0" dirty="0"/>
              <a:t>within</a:t>
            </a:r>
            <a:r>
              <a:rPr lang="en-US" baseline="0" dirty="0"/>
              <a:t> the node these are Endpoints and Clusters and they are explained in the “Clusters Endpoints Devices” training module. </a:t>
            </a:r>
            <a:endParaRPr lang="hu-HU" dirty="0"/>
          </a:p>
        </p:txBody>
      </p:sp>
      <p:sp>
        <p:nvSpPr>
          <p:cNvPr id="4" name="Slide Number Placeholder 3"/>
          <p:cNvSpPr>
            <a:spLocks noGrp="1"/>
          </p:cNvSpPr>
          <p:nvPr>
            <p:ph type="sldNum" sz="quarter" idx="5"/>
          </p:nvPr>
        </p:nvSpPr>
        <p:spPr/>
        <p:txBody>
          <a:bodyPr/>
          <a:lstStyle/>
          <a:p>
            <a:fld id="{5D787E92-135F-034D-9DC8-7FF1198D5B11}" type="slidenum">
              <a:rPr lang="en-US" smtClean="0"/>
              <a:t>11</a:t>
            </a:fld>
            <a:endParaRPr lang="en-US"/>
          </a:p>
        </p:txBody>
      </p:sp>
    </p:spTree>
    <p:extLst>
      <p:ext uri="{BB962C8B-B14F-4D97-AF65-F5344CB8AC3E}">
        <p14:creationId xmlns:p14="http://schemas.microsoft.com/office/powerpoint/2010/main" val="1217215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application layer, a physical device can be split to several logic devices by implementing multiple endpoints.</a:t>
            </a:r>
          </a:p>
          <a:p>
            <a:endParaRPr lang="en-US" dirty="0"/>
          </a:p>
          <a:p>
            <a:r>
              <a:rPr lang="en-US" dirty="0"/>
              <a:t>Each endpoint represents a logic device. For example, if we have a smart outlet </a:t>
            </a:r>
            <a:r>
              <a:rPr lang="en-US" altLang="zh-CN" dirty="0"/>
              <a:t>adapter with 6 outlets on it. We can implement it with 6 endpoints so that  we can switch on/off each outlet respectively.</a:t>
            </a:r>
          </a:p>
          <a:p>
            <a:endParaRPr lang="en-US" dirty="0"/>
          </a:p>
          <a:p>
            <a:r>
              <a:rPr lang="en-US" dirty="0"/>
              <a:t>The endpoint ID is a 8bit value, ranging from 0 to 255. </a:t>
            </a:r>
          </a:p>
          <a:p>
            <a:r>
              <a:rPr lang="en-US" dirty="0"/>
              <a:t>Endpoint 0 is reserved for Zigbee Device Object, mainly used for management purpose.</a:t>
            </a:r>
          </a:p>
          <a:p>
            <a:r>
              <a:rPr lang="en-US" dirty="0"/>
              <a:t>Endpoint 240 to 254 are reserved for special applications. Like Zigbee Green Power use dedicate endpoint 242.</a:t>
            </a:r>
          </a:p>
          <a:p>
            <a:r>
              <a:rPr lang="en-US" dirty="0"/>
              <a:t>Endpoint 255 is used for broadcasting. </a:t>
            </a:r>
          </a:p>
          <a:p>
            <a:r>
              <a:rPr lang="en-US" dirty="0"/>
              <a:t>Endpoint 1 to 239 can be used by user applications.</a:t>
            </a:r>
          </a:p>
          <a:p>
            <a:endParaRPr lang="en-US" dirty="0"/>
          </a:p>
          <a:p>
            <a:r>
              <a:rPr lang="en-US" dirty="0"/>
              <a:t>In each endpoint, we can configure several clusters. Zigbee cluster is actually a communication model. </a:t>
            </a:r>
          </a:p>
          <a:p>
            <a:r>
              <a:rPr lang="en-US" dirty="0"/>
              <a:t>It’s based on client/server mode and used to describe the application protocol between the two devices.</a:t>
            </a:r>
          </a:p>
          <a:p>
            <a:r>
              <a:rPr lang="en-US" dirty="0"/>
              <a:t>Each cluster has a cluster ID which is defined in Zigbee Cluster Library (ZCL).</a:t>
            </a:r>
          </a:p>
          <a:p>
            <a:r>
              <a:rPr lang="en-US" dirty="0"/>
              <a:t>A cluster may define several attributes and commands.</a:t>
            </a:r>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12</a:t>
            </a:fld>
            <a:endParaRPr lang="en-US"/>
          </a:p>
        </p:txBody>
      </p:sp>
    </p:spTree>
    <p:extLst>
      <p:ext uri="{BB962C8B-B14F-4D97-AF65-F5344CB8AC3E}">
        <p14:creationId xmlns:p14="http://schemas.microsoft.com/office/powerpoint/2010/main" val="73043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which helps to understand the endpoint and clusters.</a:t>
            </a:r>
          </a:p>
          <a:p>
            <a:endParaRPr lang="en-US" dirty="0"/>
          </a:p>
          <a:p>
            <a:r>
              <a:rPr lang="en-US" dirty="0"/>
              <a:t>For example we need to implement a Light with two bulbs.</a:t>
            </a:r>
          </a:p>
          <a:p>
            <a:r>
              <a:rPr lang="en-US" dirty="0"/>
              <a:t>We can define two endpoints in it. Each endpoint represents a bulb.</a:t>
            </a:r>
          </a:p>
          <a:p>
            <a:endParaRPr lang="en-US" dirty="0"/>
          </a:p>
          <a:p>
            <a:r>
              <a:rPr lang="en-US" dirty="0"/>
              <a:t>For the basic function, like turning on/off, we can use the on/off cluster.  The light is the server side, and the switch is the client side.</a:t>
            </a:r>
          </a:p>
          <a:p>
            <a:r>
              <a:rPr lang="en-US" dirty="0"/>
              <a:t>There is an attribute “on/off” defined in the server side, indicating if the light is on or off.</a:t>
            </a:r>
          </a:p>
          <a:p>
            <a:r>
              <a:rPr lang="en-US" dirty="0"/>
              <a:t>There is also commands like “turn on”, “turn off”, “toggle” defined and should be sent from the client side to server side.</a:t>
            </a:r>
          </a:p>
          <a:p>
            <a:endParaRPr lang="en-US" dirty="0"/>
          </a:p>
          <a:p>
            <a:r>
              <a:rPr lang="en-US" dirty="0"/>
              <a:t>If we want more functionalities, like we need to support level control. We can use the level-control cluster.</a:t>
            </a:r>
          </a:p>
          <a:p>
            <a:r>
              <a:rPr lang="en-US" dirty="0"/>
              <a:t>In this cluster, there is an attribute “level” defined in the server side, indicating the brightness of the bulb.</a:t>
            </a:r>
          </a:p>
          <a:p>
            <a:r>
              <a:rPr lang="en-US" dirty="0"/>
              <a:t>There is also commands like “move to level” defined and should be sent from the client side to server side.</a:t>
            </a:r>
          </a:p>
          <a:p>
            <a:endParaRPr lang="en-US" dirty="0"/>
          </a:p>
          <a:p>
            <a:r>
              <a:rPr lang="en-US" dirty="0"/>
              <a:t>And if we need even more functionalities, for example we need to support color control, we can use the color control cluster.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13</a:t>
            </a:fld>
            <a:endParaRPr lang="en-US"/>
          </a:p>
        </p:txBody>
      </p:sp>
    </p:spTree>
    <p:extLst>
      <p:ext uri="{BB962C8B-B14F-4D97-AF65-F5344CB8AC3E}">
        <p14:creationId xmlns:p14="http://schemas.microsoft.com/office/powerpoint/2010/main" val="3422697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Zigbee is a wireless technology, security is very important because hackers can sniffer those packets over the air. Imaging that you have a smart door lock. </a:t>
            </a:r>
          </a:p>
          <a:p>
            <a:r>
              <a:rPr lang="en-US" dirty="0"/>
              <a:t>If the hacker captured the packets of unlocking your door, then he could replay that to open your door. That would be dangerous.</a:t>
            </a:r>
          </a:p>
          <a:p>
            <a:endParaRPr lang="en-US" dirty="0"/>
          </a:p>
          <a:p>
            <a:r>
              <a:rPr lang="en-US" dirty="0"/>
              <a:t>To prevent that from happening, Zigbee defined many security features. Let talk about it.</a:t>
            </a:r>
          </a:p>
          <a:p>
            <a:r>
              <a:rPr lang="en-US" dirty="0"/>
              <a:t>First we will talk about network layer security. Look at the picture at upper left. It shows how an unsecured network frame is secured in network layer.</a:t>
            </a:r>
          </a:p>
          <a:p>
            <a:r>
              <a:rPr lang="en-US" dirty="0"/>
              <a:t>First, the network payload will be encrypted. After that, an security header will be added before the encrypted payload. Then calculate a hash value from the network header, security header and the encrypted payload. Finally appended the 32-bit hash value to the end of the frame. If any byte of the network header, security header and encrypted payload is changed, the hash value will be different. We call this value MIC, short for message integrity check.</a:t>
            </a:r>
          </a:p>
          <a:p>
            <a:endParaRPr lang="en-US" dirty="0"/>
          </a:p>
          <a:p>
            <a:r>
              <a:rPr lang="en-US" dirty="0"/>
              <a:t>The network encryption uses a symmetric encrypting algorithm (AES128), which means the same key is used for encryption and decryption. This is key is called network key.</a:t>
            </a:r>
          </a:p>
          <a:p>
            <a:r>
              <a:rPr lang="en-US" dirty="0"/>
              <a:t>For this reason, all devices in the same Zigbee network will use the same network key.</a:t>
            </a:r>
          </a:p>
          <a:p>
            <a:endParaRPr lang="en-US" dirty="0"/>
          </a:p>
          <a:p>
            <a:r>
              <a:rPr lang="en-US" dirty="0"/>
              <a:t>In the network security header, a field named “frame counter” and the source Eui64 of the node who encrypt the message are added to protect replay attack.</a:t>
            </a:r>
          </a:p>
          <a:p>
            <a:r>
              <a:rPr lang="en-US" dirty="0"/>
              <a:t>A key sequence number is added to support network key updating.</a:t>
            </a:r>
          </a:p>
        </p:txBody>
      </p:sp>
      <p:sp>
        <p:nvSpPr>
          <p:cNvPr id="4" name="Slide Number Placeholder 3"/>
          <p:cNvSpPr>
            <a:spLocks noGrp="1"/>
          </p:cNvSpPr>
          <p:nvPr>
            <p:ph type="sldNum" sz="quarter" idx="5"/>
          </p:nvPr>
        </p:nvSpPr>
        <p:spPr/>
        <p:txBody>
          <a:bodyPr/>
          <a:lstStyle/>
          <a:p>
            <a:fld id="{5D787E92-135F-034D-9DC8-7FF1198D5B11}" type="slidenum">
              <a:rPr lang="en-US" smtClean="0"/>
              <a:t>14</a:t>
            </a:fld>
            <a:endParaRPr lang="en-US"/>
          </a:p>
        </p:txBody>
      </p:sp>
    </p:spTree>
    <p:extLst>
      <p:ext uri="{BB962C8B-B14F-4D97-AF65-F5344CB8AC3E}">
        <p14:creationId xmlns:p14="http://schemas.microsoft.com/office/powerpoint/2010/main" val="2807118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layer security is a hop-by-hop security.</a:t>
            </a:r>
          </a:p>
          <a:p>
            <a:endParaRPr lang="en-US" dirty="0"/>
          </a:p>
          <a:p>
            <a:r>
              <a:rPr lang="en-US" dirty="0"/>
              <a:t>The router node needs to decrypt the message, then encrypt it and replace the info in security header, after that send it out.</a:t>
            </a:r>
          </a:p>
          <a:p>
            <a:r>
              <a:rPr lang="en-US" dirty="0"/>
              <a:t>If the decrypting fails, the message will be dropped immediately.</a:t>
            </a:r>
          </a:p>
          <a:p>
            <a:endParaRPr lang="en-US" dirty="0"/>
          </a:p>
          <a:p>
            <a:r>
              <a:rPr lang="en-US" dirty="0"/>
              <a:t>The benefits of this is to drop the attacking messages as soon as we can.</a:t>
            </a:r>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15</a:t>
            </a:fld>
            <a:endParaRPr lang="en-US"/>
          </a:p>
        </p:txBody>
      </p:sp>
    </p:spTree>
    <p:extLst>
      <p:ext uri="{BB962C8B-B14F-4D97-AF65-F5344CB8AC3E}">
        <p14:creationId xmlns:p14="http://schemas.microsoft.com/office/powerpoint/2010/main" val="2174686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talked in earlier, all devices are using the same network key. Network key is a 16 bytes octets.</a:t>
            </a:r>
          </a:p>
          <a:p>
            <a:r>
              <a:rPr lang="en-US" dirty="0"/>
              <a:t>Normally it’s randomly generated by coordinator when the network is formed.</a:t>
            </a:r>
          </a:p>
          <a:p>
            <a:r>
              <a:rPr lang="en-US" dirty="0"/>
              <a:t>When new devices join network, they must get a copy of the network key.</a:t>
            </a:r>
          </a:p>
          <a:p>
            <a:endParaRPr lang="en-US" dirty="0"/>
          </a:p>
          <a:p>
            <a:r>
              <a:rPr lang="en-US" dirty="0"/>
              <a:t>In Zigbee network, the role who distribute network key to new devices is called trust center. There are two typical security models, centralized security network and distributed security network.</a:t>
            </a:r>
          </a:p>
          <a:p>
            <a:endParaRPr lang="en-US" dirty="0"/>
          </a:p>
          <a:p>
            <a:r>
              <a:rPr lang="en-US" dirty="0"/>
              <a:t>In a centralized security network, there is only one trust center, normally it’s the coordinator. All new devices will get network key from coordinator.</a:t>
            </a:r>
          </a:p>
          <a:p>
            <a:r>
              <a:rPr lang="en-US" dirty="0"/>
              <a:t>In a distributed security network, every router is a trust center. New devices can get network key from every router.</a:t>
            </a:r>
          </a:p>
          <a:p>
            <a:endParaRPr lang="en-US" dirty="0"/>
          </a:p>
          <a:p>
            <a:r>
              <a:rPr lang="en-US" dirty="0"/>
              <a:t>As the network key needs to be transported from one device to another, the key value needs to be encrypted during transporting. </a:t>
            </a:r>
          </a:p>
          <a:p>
            <a:r>
              <a:rPr lang="en-US" dirty="0"/>
              <a:t>This encryption is done in application layer. We will talk about it later.</a:t>
            </a:r>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16</a:t>
            </a:fld>
            <a:endParaRPr lang="en-US"/>
          </a:p>
        </p:txBody>
      </p:sp>
    </p:spTree>
    <p:extLst>
      <p:ext uri="{BB962C8B-B14F-4D97-AF65-F5344CB8AC3E}">
        <p14:creationId xmlns:p14="http://schemas.microsoft.com/office/powerpoint/2010/main" val="1544031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 node will record the frame counter of the received frame and the Eui64 of the node.</a:t>
            </a:r>
          </a:p>
          <a:p>
            <a:r>
              <a:rPr lang="en-US" dirty="0"/>
              <a:t>The frame counter of the next message from the same node must be bigger than the recorded.</a:t>
            </a:r>
          </a:p>
          <a:p>
            <a:r>
              <a:rPr lang="en-US" dirty="0"/>
              <a:t>Otherwise, the message will be considered to be a replay and will be dropped.</a:t>
            </a:r>
          </a:p>
          <a:p>
            <a:endParaRPr lang="en-US" dirty="0"/>
          </a:p>
          <a:p>
            <a:r>
              <a:rPr lang="en-US" dirty="0"/>
              <a:t>To achieve this, on the transmitting side, every node will save it’s outgoing frame counter.</a:t>
            </a:r>
          </a:p>
          <a:p>
            <a:r>
              <a:rPr lang="en-US" dirty="0"/>
              <a:t>On the reception side, nodes need to save frame counters of all neighbors.</a:t>
            </a:r>
          </a:p>
          <a:p>
            <a:endParaRPr lang="en-US" dirty="0"/>
          </a:p>
          <a:p>
            <a:r>
              <a:rPr lang="en-US" dirty="0"/>
              <a:t>As frame counter is a 32-bit value, it could wrap if the device keep running for a very long time. Apparently there could be a problem if the frame counter wraps.</a:t>
            </a:r>
          </a:p>
          <a:p>
            <a:r>
              <a:rPr lang="en-US" dirty="0"/>
              <a:t>To prevent this from happening, the network key must be updated before it wraps.</a:t>
            </a:r>
          </a:p>
          <a:p>
            <a:r>
              <a:rPr lang="en-US" dirty="0"/>
              <a:t>If the network key is updated, the frame counter could start from zero again.</a:t>
            </a:r>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17</a:t>
            </a:fld>
            <a:endParaRPr lang="en-US"/>
          </a:p>
        </p:txBody>
      </p:sp>
    </p:spTree>
    <p:extLst>
      <p:ext uri="{BB962C8B-B14F-4D97-AF65-F5344CB8AC3E}">
        <p14:creationId xmlns:p14="http://schemas.microsoft.com/office/powerpoint/2010/main" val="4081920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400" dirty="0" err="1"/>
              <a:t>Alayer</a:t>
            </a:r>
            <a:r>
              <a:rPr lang="en-US" sz="2400" dirty="0"/>
              <a:t> security is quite similar to network security. </a:t>
            </a:r>
          </a:p>
          <a:p>
            <a:pPr lvl="0"/>
            <a:r>
              <a:rPr lang="en-US" sz="2400" dirty="0"/>
              <a:t>Also symmetric encrypting algorithm (AES128) is used. The key is called link key. For most case, only the transporting network key message needs to be encrypted in application layer, and this only happens between trust center and the new device. So in this case, we also call it as trust center link key.</a:t>
            </a:r>
          </a:p>
          <a:p>
            <a:pPr lvl="0"/>
            <a:endParaRPr lang="en-US" sz="2400" dirty="0"/>
          </a:p>
          <a:p>
            <a:pPr lvl="0"/>
            <a:r>
              <a:rPr lang="en-US" sz="2400" dirty="0"/>
              <a:t>APS layer security is an end-to-end security because only the two peers which participate the communication know the link key.</a:t>
            </a:r>
          </a:p>
          <a:p>
            <a:pPr lvl="0"/>
            <a:endParaRPr lang="en-US" sz="2400" dirty="0"/>
          </a:p>
          <a:p>
            <a:pPr lvl="0"/>
            <a:r>
              <a:rPr lang="en-US" sz="2400" dirty="0"/>
              <a:t>Devices in the network can use the same link key or different link key.</a:t>
            </a:r>
          </a:p>
          <a:p>
            <a:pPr lvl="0"/>
            <a:r>
              <a:rPr lang="en-US" sz="2400" dirty="0"/>
              <a:t>If the devices use the same link key, this key is a global link key.</a:t>
            </a:r>
          </a:p>
          <a:p>
            <a:pPr lvl="0"/>
            <a:endParaRPr lang="en-US" sz="2400" dirty="0"/>
          </a:p>
          <a:p>
            <a:pPr lvl="0"/>
            <a:r>
              <a:rPr lang="en-US" sz="2400" dirty="0"/>
              <a:t>In distributed model, as every router could be a trust center, global link key will be used.</a:t>
            </a:r>
          </a:p>
          <a:p>
            <a:pPr lvl="0"/>
            <a:r>
              <a:rPr lang="en-US" sz="2400" dirty="0"/>
              <a:t>In centralized model, there is also a special global link key being used, which is the well-known link key. It’s the string “ZigbeeAlliance09”.</a:t>
            </a:r>
          </a:p>
          <a:p>
            <a:pPr lvl="0"/>
            <a:r>
              <a:rPr lang="en-US" sz="2400" dirty="0"/>
              <a:t>This is used in the standards before Zigbee 3.0 and is kept to keep backward compatibility.</a:t>
            </a:r>
          </a:p>
          <a:p>
            <a:pPr lvl="0"/>
            <a:endParaRPr lang="en-US" sz="2400" dirty="0"/>
          </a:p>
          <a:p>
            <a:pPr lvl="0"/>
            <a:r>
              <a:rPr lang="en-US" sz="2400" dirty="0"/>
              <a:t>The trust center link key must be preconfigured on the devices so that they can join and work.</a:t>
            </a:r>
          </a:p>
          <a:p>
            <a:pPr lvl="0"/>
            <a:r>
              <a:rPr lang="en-US" sz="2400" dirty="0"/>
              <a:t>It would be easy if they are using the well-know link key.</a:t>
            </a:r>
          </a:p>
          <a:p>
            <a:pPr lvl="0"/>
            <a:r>
              <a:rPr lang="en-US" sz="2400" dirty="0"/>
              <a:t>But what if they need to use different link key?</a:t>
            </a:r>
          </a:p>
          <a:p>
            <a:pPr lvl="0"/>
            <a:endParaRPr lang="en-US" sz="2400" dirty="0"/>
          </a:p>
          <a:p>
            <a:pPr lvl="0"/>
            <a:r>
              <a:rPr lang="en-US" sz="2400" dirty="0"/>
              <a:t>Zigbee defines an approach to configure the link key out of band. It’s the install code.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2006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400" dirty="0"/>
              <a:t>Install code is a 16 bytes polynomial + 2 bytes CRC</a:t>
            </a:r>
          </a:p>
          <a:p>
            <a:pPr lvl="0"/>
            <a:r>
              <a:rPr lang="en-US" sz="2400" dirty="0"/>
              <a:t>When device is manufactured, in the factory, an install code will be programmed into the device.</a:t>
            </a:r>
          </a:p>
          <a:p>
            <a:pPr lvl="0"/>
            <a:r>
              <a:rPr lang="en-US" sz="2400" dirty="0"/>
              <a:t>After that, on the label of the device, the install code and the Eui64 of the device will also be recorded.</a:t>
            </a:r>
          </a:p>
          <a:p>
            <a:pPr lvl="0"/>
            <a:endParaRPr lang="en-US" sz="2400" dirty="0"/>
          </a:p>
          <a:p>
            <a:pPr lvl="0"/>
            <a:r>
              <a:rPr lang="en-US" sz="2400" dirty="0"/>
              <a:t>When device is going to be installed, users get the install code and Eui64 from the label.</a:t>
            </a:r>
          </a:p>
          <a:p>
            <a:pPr lvl="0"/>
            <a:r>
              <a:rPr lang="en-US" sz="2400" dirty="0"/>
              <a:t>Then configure them to coordinator. The coordinator them derive a link key from the install code and set a table to use the link key for this specific device.</a:t>
            </a:r>
          </a:p>
          <a:p>
            <a:pPr lvl="0"/>
            <a:endParaRPr lang="en-US" sz="2400" dirty="0"/>
          </a:p>
          <a:p>
            <a:pPr lvl="0"/>
            <a:r>
              <a:rPr lang="en-US" sz="2400" dirty="0"/>
              <a:t>After that, this link key will be used to encrypt the message in application layer.</a:t>
            </a:r>
          </a:p>
          <a:p>
            <a:pPr lvl="0"/>
            <a:r>
              <a:rPr lang="en-US" sz="2400" dirty="0"/>
              <a:t>On the device side, it reads the install code from the flash and then derive a link key with the same algorithm. This link key should be the same with the derived link key on the coordinator side. So that they can communicate in application layer even if the message is encrypted.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565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agenda of this training.</a:t>
            </a:r>
          </a:p>
          <a:p>
            <a:r>
              <a:rPr lang="en-US" dirty="0"/>
              <a:t>We start with the question “What’s Zigbee”. Together with that, the history of Zigbee and Zigbee Alliance will also be introduced.</a:t>
            </a:r>
          </a:p>
          <a:p>
            <a:r>
              <a:rPr lang="en-US" dirty="0"/>
              <a:t>Then, we give a basic introduction of the protocol overview and then introduce the protocol layers from the bottom to the top.</a:t>
            </a:r>
          </a:p>
          <a:p>
            <a:r>
              <a:rPr lang="en-US" dirty="0"/>
              <a:t>At last, we will introduce the basic joining procedure so that we can get a better understanding of how Zigbee works.</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2</a:t>
            </a:fld>
            <a:endParaRPr lang="en-US"/>
          </a:p>
        </p:txBody>
      </p:sp>
    </p:spTree>
    <p:extLst>
      <p:ext uri="{BB962C8B-B14F-4D97-AF65-F5344CB8AC3E}">
        <p14:creationId xmlns:p14="http://schemas.microsoft.com/office/powerpoint/2010/main" val="342123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First, the coordinator forms a network. To form a Zigbee network, you have to prepare 4 parameters: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PAN ID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Extend PAN ID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working channel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Transmit power</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You need to specify these four parameters.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you don’t, the coordinator will randomly choose a PAN ID and an extended PAN ID.</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you don’t specify a channel, the coordinator will scan and pick a relatively quiet channel to work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After the network formed, new devices can start to join.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First, the new device will start to find the joinable network. In this phase, the new device will send beacon requests on each channel. Routers and coordinators will respond a beacon with the network info carried in the beacon frame. These info includes the PAN ID, the extend PAN ID and also some other properties of the router or coordinator, like if the device permit join, if the device has the capacity to let the new device join.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this stage, the new device may receive multiple beacons from different devices. It will pick up one with the best signal quality and start to send association request. In this </a:t>
            </a:r>
            <a:r>
              <a:rPr lang="en-US" dirty="0" err="1"/>
              <a:t>associaton</a:t>
            </a:r>
            <a:r>
              <a:rPr lang="en-US" dirty="0"/>
              <a:t> request, the PAN ID is set to the chosen PAN and the destination node id is set to the node ID of the chosen device. In this frame, the capability of the new device will be carried on.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When the router or coordinator received this association request, it would pick up a node ID for the new device and respond with an association response.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Then the new device got its node ID and but it can’t communicate with other nodes as it hasn’t gotten the security key.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the device got it’s node ID, the coordinator will transport the current NWK key to the new device.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transporting message is encrypted in application layer with the well-known link key.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the new device receives this message, it uses the well-known link key to decrypt the message and gets the network key.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that, the device is really joined the network and is able to communicate with all other nodes in the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device will send an announce message to notify the other nodes of the network to inform them that I’m joined.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20</a:t>
            </a:fld>
            <a:endParaRPr lang="en-US"/>
          </a:p>
        </p:txBody>
      </p:sp>
    </p:spTree>
    <p:extLst>
      <p:ext uri="{BB962C8B-B14F-4D97-AF65-F5344CB8AC3E}">
        <p14:creationId xmlns:p14="http://schemas.microsoft.com/office/powerpoint/2010/main" val="236272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new device should have been programmed with the install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Before it joins, users need to get the install code and Eui64 of the new device, and then configure them on the coordinator.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coordinator then derive a link key from the install code and set the coordinator to use this link key to encrypt the transport NWK key message for this new device.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coordinator starts to transport network to the new device,  it encrypt the message and transport it to the new device.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the new device receives this message, it reads the install code from flash and derive a link key from it, then use this key to decrypt the message and get the network key.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21</a:t>
            </a:fld>
            <a:endParaRPr lang="en-US"/>
          </a:p>
        </p:txBody>
      </p:sp>
    </p:spTree>
    <p:extLst>
      <p:ext uri="{BB962C8B-B14F-4D97-AF65-F5344CB8AC3E}">
        <p14:creationId xmlns:p14="http://schemas.microsoft.com/office/powerpoint/2010/main" val="2007602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22</a:t>
            </a:fld>
            <a:endParaRPr lang="en-US"/>
          </a:p>
        </p:txBody>
      </p:sp>
    </p:spTree>
    <p:extLst>
      <p:ext uri="{BB962C8B-B14F-4D97-AF65-F5344CB8AC3E}">
        <p14:creationId xmlns:p14="http://schemas.microsoft.com/office/powerpoint/2010/main" val="3582208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10"/>
          </p:nvPr>
        </p:nvSpPr>
        <p:spPr/>
        <p:txBody>
          <a:bodyPr/>
          <a:lstStyle/>
          <a:p>
            <a:fld id="{D81990A0-AC65-4980-BF02-6ACC1434AAED}" type="slidenum">
              <a:rPr lang="en-US" smtClean="0"/>
              <a:t>23</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9250" y="471488"/>
            <a:ext cx="6616700" cy="3721100"/>
          </a:xfrm>
        </p:spPr>
      </p:sp>
      <p:sp>
        <p:nvSpPr>
          <p:cNvPr id="3" name="Notes Placeholder 2"/>
          <p:cNvSpPr>
            <a:spLocks noGrp="1"/>
          </p:cNvSpPr>
          <p:nvPr>
            <p:ph type="body" idx="1"/>
          </p:nvPr>
        </p:nvSpPr>
        <p:spPr/>
        <p:txBody>
          <a:bodyPr/>
          <a:lstStyle/>
          <a:p>
            <a:pPr marL="0" indent="0">
              <a:buNone/>
            </a:pPr>
            <a:r>
              <a:rPr lang="en-US" dirty="0"/>
              <a:t>The left picture demonstrates the typical wireless technologies used in IoT industry. </a:t>
            </a:r>
          </a:p>
          <a:p>
            <a:pPr marL="0" indent="0">
              <a:buNone/>
            </a:pPr>
            <a:r>
              <a:rPr lang="en-US" dirty="0"/>
              <a:t>In this picture, we can get a roughly understanding of Zigbee. </a:t>
            </a:r>
          </a:p>
          <a:p>
            <a:pPr marL="0" indent="0">
              <a:buNone/>
            </a:pPr>
            <a:endParaRPr lang="en-US" dirty="0"/>
          </a:p>
          <a:p>
            <a:pPr marL="0" indent="0">
              <a:buNone/>
            </a:pPr>
            <a:r>
              <a:rPr lang="en-US" dirty="0"/>
              <a:t>Some of the technologies are used in wide area network (WAN), like 2G/3G/4G, NB-IoT, </a:t>
            </a:r>
            <a:r>
              <a:rPr lang="en-US" dirty="0" err="1"/>
              <a:t>LoRA</a:t>
            </a:r>
            <a:r>
              <a:rPr lang="en-US" dirty="0"/>
              <a:t> and </a:t>
            </a:r>
            <a:r>
              <a:rPr lang="en-US" dirty="0" err="1"/>
              <a:t>Sigfox</a:t>
            </a:r>
            <a:r>
              <a:rPr lang="en-US" dirty="0"/>
              <a:t>. They work on either licensed spectrum or unlicensed spectrum, and the transmission distance can be longer than 1km.</a:t>
            </a:r>
          </a:p>
          <a:p>
            <a:pPr marL="0" indent="0">
              <a:buNone/>
            </a:pPr>
            <a:r>
              <a:rPr lang="en-US" dirty="0"/>
              <a:t>The other technologies are used in personal area network (PAN), like Bluetooth, Zigbee, Z-Wave. The transmission distance is normally less than 100 meters.  </a:t>
            </a:r>
          </a:p>
          <a:p>
            <a:pPr marL="0" indent="0">
              <a:buNone/>
            </a:pPr>
            <a:r>
              <a:rPr lang="en-US" dirty="0"/>
              <a:t>Zigbee is one of the most popular wireless technologies used in personal area network (PAN).</a:t>
            </a:r>
          </a:p>
          <a:p>
            <a:pPr marL="0" indent="0">
              <a:buNone/>
            </a:pPr>
            <a:endParaRPr lang="en-US" dirty="0"/>
          </a:p>
          <a:p>
            <a:pPr marL="0" indent="0">
              <a:buNone/>
            </a:pPr>
            <a:r>
              <a:rPr lang="en-US" dirty="0"/>
              <a:t>On the right, it’s a list of the characteristics of Zigbee:</a:t>
            </a:r>
          </a:p>
          <a:p>
            <a:pPr marL="171450" indent="-171450">
              <a:buFont typeface="Arial" panose="020B0604020202020204" pitchFamily="34" charset="0"/>
              <a:buChar char="•"/>
            </a:pPr>
            <a:r>
              <a:rPr lang="en-US" dirty="0"/>
              <a:t>Short range. – Normally the radio can cover from 10 to 100 meters;</a:t>
            </a:r>
          </a:p>
          <a:p>
            <a:pPr marL="171450" indent="-171450">
              <a:buFont typeface="Arial" panose="020B0604020202020204" pitchFamily="34" charset="0"/>
              <a:buChar char="•"/>
            </a:pPr>
            <a:r>
              <a:rPr lang="en-US" dirty="0"/>
              <a:t>Low data rate – the maximum data rate is 250 Kbps;</a:t>
            </a:r>
          </a:p>
          <a:p>
            <a:pPr marL="171450" indent="-171450">
              <a:buFont typeface="Arial" panose="020B0604020202020204" pitchFamily="34" charset="0"/>
              <a:buChar char="•"/>
            </a:pPr>
            <a:r>
              <a:rPr lang="en-US" dirty="0"/>
              <a:t>Low Power – a sleepy end device can use less than 5uA at sleep mode;</a:t>
            </a:r>
          </a:p>
          <a:p>
            <a:pPr marL="171450" indent="-171450">
              <a:buFont typeface="Arial" panose="020B0604020202020204" pitchFamily="34" charset="0"/>
              <a:buChar char="•"/>
            </a:pPr>
            <a:r>
              <a:rPr lang="en-US" dirty="0"/>
              <a:t>It’s a mesh technology – the network can be easily extended to very large. Theoretically maximum nodes number is 65535</a:t>
            </a:r>
          </a:p>
        </p:txBody>
      </p:sp>
      <p:sp>
        <p:nvSpPr>
          <p:cNvPr id="4" name="Slide Number Placeholder 3"/>
          <p:cNvSpPr>
            <a:spLocks noGrp="1"/>
          </p:cNvSpPr>
          <p:nvPr>
            <p:ph type="sldNum" sz="quarter" idx="10"/>
          </p:nvPr>
        </p:nvSpPr>
        <p:spPr/>
        <p:txBody>
          <a:bodyPr/>
          <a:lstStyle/>
          <a:p>
            <a:fld id="{0957E6FD-771F-B742-869F-B9E53C994BCB}" type="slidenum">
              <a:rPr lang="en-US" smtClean="0"/>
              <a:t>3</a:t>
            </a:fld>
            <a:endParaRPr lang="en-US"/>
          </a:p>
        </p:txBody>
      </p:sp>
    </p:spTree>
    <p:extLst>
      <p:ext uri="{BB962C8B-B14F-4D97-AF65-F5344CB8AC3E}">
        <p14:creationId xmlns:p14="http://schemas.microsoft.com/office/powerpoint/2010/main" val="244194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9250" y="471488"/>
            <a:ext cx="6616700" cy="3721100"/>
          </a:xfrm>
        </p:spPr>
      </p:sp>
      <p:sp>
        <p:nvSpPr>
          <p:cNvPr id="3" name="Notes Placeholder 2"/>
          <p:cNvSpPr>
            <a:spLocks noGrp="1"/>
          </p:cNvSpPr>
          <p:nvPr>
            <p:ph type="body" idx="1"/>
          </p:nvPr>
        </p:nvSpPr>
        <p:spPr/>
        <p:txBody>
          <a:bodyPr/>
          <a:lstStyle/>
          <a:p>
            <a:r>
              <a:rPr lang="en-US" dirty="0"/>
              <a:t>ZigBee Alliance is a group of companies that maintain and publish the ZigBee standard. </a:t>
            </a:r>
          </a:p>
          <a:p>
            <a:r>
              <a:rPr lang="en-US" dirty="0"/>
              <a:t>The main job of the Alliance is to develop Zigbee technologies, to certify Zigbee products and to promote Zigbee industry. </a:t>
            </a:r>
          </a:p>
          <a:p>
            <a:r>
              <a:rPr lang="en-US" dirty="0"/>
              <a:t>Silicon Labs is member of the board of Zigbee Alliance.  We provide Zigbee compliant platforms.</a:t>
            </a:r>
          </a:p>
          <a:p>
            <a:endParaRPr lang="en-US" dirty="0"/>
          </a:p>
          <a:p>
            <a:r>
              <a:rPr lang="en-US" dirty="0"/>
              <a:t>In 2016, Zigbee Alliance unified different Zigbee profiles and published the most popular standard </a:t>
            </a:r>
            <a:r>
              <a:rPr lang="en-US" dirty="0" err="1"/>
              <a:t>Zibgee</a:t>
            </a:r>
            <a:r>
              <a:rPr lang="en-US" dirty="0"/>
              <a:t> 3.0. Zigbee 3.0 also enhanced security features as it’s getting more and more important.</a:t>
            </a:r>
          </a:p>
          <a:p>
            <a:r>
              <a:rPr lang="en-US" dirty="0"/>
              <a:t>Zigbee 3.0 can be compatible with the previous standard. Now Zigbee 3.0 is a mandated since 2017.</a:t>
            </a:r>
          </a:p>
        </p:txBody>
      </p:sp>
      <p:sp>
        <p:nvSpPr>
          <p:cNvPr id="4" name="Slide Number Placeholder 3"/>
          <p:cNvSpPr>
            <a:spLocks noGrp="1"/>
          </p:cNvSpPr>
          <p:nvPr>
            <p:ph type="sldNum" sz="quarter" idx="10"/>
          </p:nvPr>
        </p:nvSpPr>
        <p:spPr/>
        <p:txBody>
          <a:bodyPr/>
          <a:lstStyle/>
          <a:p>
            <a:fld id="{0957E6FD-771F-B742-869F-B9E53C994BCB}" type="slidenum">
              <a:rPr lang="en-US" smtClean="0"/>
              <a:t>4</a:t>
            </a:fld>
            <a:endParaRPr lang="en-US"/>
          </a:p>
        </p:txBody>
      </p:sp>
    </p:spTree>
    <p:extLst>
      <p:ext uri="{BB962C8B-B14F-4D97-AF65-F5344CB8AC3E}">
        <p14:creationId xmlns:p14="http://schemas.microsoft.com/office/powerpoint/2010/main" val="421697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protocol overview of Zigbee. </a:t>
            </a:r>
          </a:p>
          <a:p>
            <a:endParaRPr lang="en-US" dirty="0"/>
          </a:p>
          <a:p>
            <a:pPr marL="228600" indent="-228600">
              <a:buAutoNum type="arabicPeriod"/>
            </a:pPr>
            <a:r>
              <a:rPr lang="en-US" dirty="0"/>
              <a:t>The physical layer and MAC layer are defined by IEEE 802.15.4. The rest part are defined by Zigbee specification.</a:t>
            </a:r>
          </a:p>
          <a:p>
            <a:pPr marL="228600" indent="-228600">
              <a:buAutoNum type="arabicPeriod"/>
            </a:pPr>
            <a:r>
              <a:rPr lang="en-US" dirty="0"/>
              <a:t>The physical layer and part of the MAC layer are implemented by the SoC hardware. Normally the hardware is consist of a radio transceiver and a microprocessor. The blocks marked in green are implemented by Zigbee stack. User can develop their applications based on the stack, so that they can save a lot of time.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5</a:t>
            </a:fld>
            <a:endParaRPr lang="en-US"/>
          </a:p>
        </p:txBody>
      </p:sp>
    </p:spTree>
    <p:extLst>
      <p:ext uri="{BB962C8B-B14F-4D97-AF65-F5344CB8AC3E}">
        <p14:creationId xmlns:p14="http://schemas.microsoft.com/office/powerpoint/2010/main" val="2981934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Physical layer handles the transmission and reception of raw bits of data.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PHY layer uses binary phase shift keying (BPSK) in the 868/915 MHz bands and offset quadrature phase shift keying (O-QPSK) at 2.4 GHz. The information is coded onto the carrier with direct sequence spread spectrum (DSSS), an inherently robust method of improving multipath performance and receiver sensitivity through signal processing gain. Note that 2.4 GHz is the most commonly used frequency band for Zigbee communication worldwide. The only official sub GHz support is for UK smart energy. </a:t>
            </a:r>
          </a:p>
          <a:p>
            <a:endParaRPr lang="en-US" b="1" dirty="0"/>
          </a:p>
          <a:p>
            <a:r>
              <a:rPr lang="en-US" b="1" dirty="0"/>
              <a:t>Output power: </a:t>
            </a:r>
          </a:p>
          <a:p>
            <a:r>
              <a:rPr lang="en-US" dirty="0"/>
              <a:t>802.15.4 is designed for low power, low data rate networks with a low-cost objective in mind. These are generally referred to as PANs or Personal Area Networks. The idea here is that these would be low to moderate radio range application designs. But amplification is also possible. It is possible to get up to roughly +20 dBm output power in most countries. In Europe it is regulated a little bit lower to around +10 dBm. But, that's enough to get you anywhere from about one to three kilometers, depending on what your link budget is and what kind of amplification you have and/or what kind of antenna you have. </a:t>
            </a:r>
          </a:p>
          <a:p>
            <a:endParaRPr lang="en-US" dirty="0"/>
          </a:p>
          <a:p>
            <a:r>
              <a:rPr lang="en-US" b="1" dirty="0"/>
              <a:t>Data rate:</a:t>
            </a:r>
          </a:p>
          <a:p>
            <a:r>
              <a:rPr lang="en-US" dirty="0"/>
              <a:t>The raw bit rate is 250 kilobits per second using the 2.4 GHz direct sequence spread spectrum </a:t>
            </a:r>
            <a:r>
              <a:rPr lang="en-US" dirty="0" err="1"/>
              <a:t>Phy</a:t>
            </a:r>
            <a:r>
              <a:rPr lang="en-US" dirty="0"/>
              <a:t> or DSSS. In the real world you are going to see about a quarter or fifth of that. The expected throughout is comparable to a 56k baud modem. Around 52700 kilobits per second on a single hop link. Once you put in multi-hop effects, things will take a little bit longer to propagate. </a:t>
            </a:r>
          </a:p>
          <a:p>
            <a:endParaRPr lang="en-US" dirty="0"/>
          </a:p>
          <a:p>
            <a:r>
              <a:rPr lang="en-US" b="1" dirty="0"/>
              <a:t>Open field range</a:t>
            </a:r>
          </a:p>
          <a:p>
            <a:r>
              <a:rPr lang="en-US" dirty="0"/>
              <a:t>With 2.4 GHz PHY, the ranges we mentioned could be roughly two kilometers with line of sight. This is with a fair amount of amplification and still within legal limits in most areas. And because of all the channels, you have robust communications such that you can avoid interference by making sure to pick channels that are not terribly noisy. Now if you do pick a channel and it becomes noisy, ZigBee has a high level response with what they call "frequency agility." So that some network manager can move the network to a different channel. The other advantage to the 2.4 GHz spectrum is that it's available globally which means you have a wide range install base for your product.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6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function of the MAC layer is to ensure reliable one-hop message delivery by verifying the checksum and sending one-hop acknowledgements. </a:t>
            </a:r>
            <a:r>
              <a:rPr lang="en-US" sz="1200" b="0" i="0" kern="1200" dirty="0">
                <a:solidFill>
                  <a:schemeClr val="tx1"/>
                </a:solidFill>
                <a:effectLst/>
                <a:latin typeface="+mn-lt"/>
                <a:ea typeface="+mn-ea"/>
                <a:cs typeface="+mn-cs"/>
              </a:rPr>
              <a:t>The MAC PDU is shown in the picture. Here are some more details on these functions.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CSMA CA</a:t>
            </a:r>
          </a:p>
          <a:p>
            <a:r>
              <a:rPr lang="en-US" sz="1200" b="0" i="0" u="none" strike="noStrike" kern="1200" baseline="0" dirty="0">
                <a:solidFill>
                  <a:schemeClr val="tx1"/>
                </a:solidFill>
                <a:latin typeface="+mn-lt"/>
                <a:ea typeface="+mn-ea"/>
                <a:cs typeface="+mn-cs"/>
              </a:rPr>
              <a:t>802.15.4 allows for multiple networks to be on the same channel. Therefore there needs to be some way to avoid having packets from different networks collide over the air and cause errors in communication. </a:t>
            </a:r>
            <a:r>
              <a:rPr lang="en-US" sz="1200" b="0" i="0" kern="1200" dirty="0">
                <a:solidFill>
                  <a:schemeClr val="tx1"/>
                </a:solidFill>
                <a:effectLst/>
                <a:latin typeface="+mn-lt"/>
                <a:ea typeface="+mn-ea"/>
                <a:cs typeface="+mn-cs"/>
              </a:rPr>
              <a:t>MAC sub-layer controls access to the radio using CSMA-CA (Carrier sense multiple access with Collision avoidance). Collision avoidance is done by CCA (Clear Channel Assessment). Before transmitting, every node shall check to see if the airwaves are clear (RSSI below CCA threshold). If they are, the node shall go ahead and transmit after a small random </a:t>
            </a:r>
            <a:r>
              <a:rPr lang="en-US" sz="1200" b="0" i="0" kern="1200" dirty="0" err="1">
                <a:solidFill>
                  <a:schemeClr val="tx1"/>
                </a:solidFill>
                <a:effectLst/>
                <a:latin typeface="+mn-lt"/>
                <a:ea typeface="+mn-ea"/>
                <a:cs typeface="+mn-cs"/>
              </a:rPr>
              <a:t>backoff</a:t>
            </a:r>
            <a:r>
              <a:rPr lang="en-US" sz="1200" b="0" i="0" kern="1200" dirty="0">
                <a:solidFill>
                  <a:schemeClr val="tx1"/>
                </a:solidFill>
                <a:effectLst/>
                <a:latin typeface="+mn-lt"/>
                <a:ea typeface="+mn-ea"/>
                <a:cs typeface="+mn-cs"/>
              </a:rPr>
              <a:t>. If the CCA does not pass, then the node shall wait a number of back off periods before trying the process again.  The random </a:t>
            </a:r>
            <a:r>
              <a:rPr lang="en-US" sz="1200" b="0" i="0" kern="1200" dirty="0" err="1">
                <a:solidFill>
                  <a:schemeClr val="tx1"/>
                </a:solidFill>
                <a:effectLst/>
                <a:latin typeface="+mn-lt"/>
                <a:ea typeface="+mn-ea"/>
                <a:cs typeface="+mn-cs"/>
              </a:rPr>
              <a:t>backoff</a:t>
            </a:r>
            <a:r>
              <a:rPr lang="en-US" sz="1200" b="0" i="0" kern="1200" dirty="0">
                <a:solidFill>
                  <a:schemeClr val="tx1"/>
                </a:solidFill>
                <a:effectLst/>
                <a:latin typeface="+mn-lt"/>
                <a:ea typeface="+mn-ea"/>
                <a:cs typeface="+mn-cs"/>
              </a:rPr>
              <a:t> allows multiple nodes to stagger transmissions so at some point they can find clear air to transmit. Although the bit rate is low, since packets are small (128 bytes), each node completes its transmission successfully even if the channel is fairly busy.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Acknowledgements:</a:t>
            </a:r>
          </a:p>
          <a:p>
            <a:r>
              <a:rPr lang="en-US" dirty="0"/>
              <a:t>MAC layer also provides a method for nodes to know that 1 hop unicast transmission have been successfully received by way of acknowledgements and that the integrity of the transmitted message has been preserved by verifying a CRC. </a:t>
            </a:r>
          </a:p>
          <a:p>
            <a:endParaRPr lang="en-US" dirty="0"/>
          </a:p>
          <a:p>
            <a:r>
              <a:rPr lang="en-US" dirty="0"/>
              <a:t>Multi hop transmissions shall be acknowledged on every hop. After the node performs the CCA check and transmits the message, it waits for a MAC acknowledgment. If it does not receive one, the node shall attempt to resend the message multiple times until it eventually succeeds, or the maximum retries have been exhausted. The Silabs Ember </a:t>
            </a:r>
            <a:r>
              <a:rPr lang="en-US" dirty="0" err="1"/>
              <a:t>ZNet</a:t>
            </a:r>
            <a:r>
              <a:rPr lang="en-US" dirty="0"/>
              <a:t> stack provides additional mac retries providing earlier corrective action for a failed message transmission instead of waiting until an end-end retry to kick in, which could take several seconds.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570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layer is defined by Zigbee specification. It’s in charge of the network transmitting, receiving, routing, child maintenance. In this lesson, we only discuss some basic concepts here, including device types in Zigbee, and also addresses in Zigbee.</a:t>
            </a:r>
          </a:p>
        </p:txBody>
      </p:sp>
      <p:sp>
        <p:nvSpPr>
          <p:cNvPr id="4" name="Slide Number Placeholder 3"/>
          <p:cNvSpPr>
            <a:spLocks noGrp="1"/>
          </p:cNvSpPr>
          <p:nvPr>
            <p:ph type="sldNum" sz="quarter" idx="5"/>
          </p:nvPr>
        </p:nvSpPr>
        <p:spPr/>
        <p:txBody>
          <a:bodyPr/>
          <a:lstStyle/>
          <a:p>
            <a:fld id="{5D787E92-135F-034D-9DC8-7FF1198D5B11}" type="slidenum">
              <a:rPr lang="en-US" smtClean="0"/>
              <a:t>8</a:t>
            </a:fld>
            <a:endParaRPr lang="en-US"/>
          </a:p>
        </p:txBody>
      </p:sp>
    </p:spTree>
    <p:extLst>
      <p:ext uri="{BB962C8B-B14F-4D97-AF65-F5344CB8AC3E}">
        <p14:creationId xmlns:p14="http://schemas.microsoft.com/office/powerpoint/2010/main" val="2155857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MAC layer, which is defined in IEEE802.15.4, we have two device types, full function device (FFD) and reduced function device (RFD). </a:t>
            </a:r>
            <a:r>
              <a:rPr lang="en-US" sz="1200" b="0" i="0" kern="1200" dirty="0">
                <a:solidFill>
                  <a:schemeClr val="tx1"/>
                </a:solidFill>
                <a:effectLst/>
                <a:latin typeface="+mn-lt"/>
                <a:ea typeface="+mn-ea"/>
                <a:cs typeface="+mn-cs"/>
              </a:rPr>
              <a:t>An FFD is capable of performing all the duties described in the IEEE 802.15.4 standard and can accept any role in the network. An RFD, on the other hand, has limited capabilities. The processing power and memory size of RFD devices are normally less than those of FFD devices.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ZigBee has three types of basic node types.</a:t>
            </a:r>
            <a:r>
              <a:rPr lang="en-US" baseline="0" dirty="0"/>
              <a:t> They are: the ZigBee coordinator or the ZC, the ZigBee router which we abbreviate as ZR, and the ZigBee end device - the ZED. The differences among these types of nodes or devices mainly come down to how they interact with other nodes in the network.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coordinator is the most important part of the Centralized Zigbee Network. Only one coordinator is allowed per Network. It is the node that form the network. The </a:t>
            </a:r>
            <a:r>
              <a:rPr lang="en-US" baseline="0" dirty="0" err="1"/>
              <a:t>shortID</a:t>
            </a:r>
            <a:r>
              <a:rPr lang="en-US" baseline="0" dirty="0"/>
              <a:t> of the coordinator is always 0x0000.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latin typeface="+mn-lt"/>
                <a:ea typeface="+mn-ea"/>
                <a:cs typeface="+mn-cs"/>
              </a:rPr>
              <a:t>Senondly</a:t>
            </a:r>
            <a:r>
              <a:rPr lang="en-US" sz="1200" b="0" i="0" u="none" strike="noStrike" kern="1200" baseline="0" dirty="0">
                <a:solidFill>
                  <a:schemeClr val="tx1"/>
                </a:solidFill>
                <a:latin typeface="+mn-lt"/>
                <a:ea typeface="+mn-ea"/>
                <a:cs typeface="+mn-cs"/>
              </a:rPr>
              <a:t> we have Routers, they can relay messages from other nodes. It can not fall asleep. Usually it’s powered by a main supply. These devices should be planned to be powered as long as we want the network to function.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End devices are devices that don’t participate in any routing. The only concept of routing that they have is to send things to their parent or get things from their parent. When I say parent I mean there is some router node, potentially the coordinator, that is responsible for that end device, so it bears the responsibility of forwarding messages out and proxying messages in for that end device. An end device relies on its parent for communication to the network. If that communication is lost, the end device then has to go out and find a new parent, and re-attach itself to the network through this new parent.</a:t>
            </a:r>
          </a:p>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9</a:t>
            </a:fld>
            <a:endParaRPr lang="en-US"/>
          </a:p>
        </p:txBody>
      </p:sp>
    </p:spTree>
    <p:extLst>
      <p:ext uri="{BB962C8B-B14F-4D97-AF65-F5344CB8AC3E}">
        <p14:creationId xmlns:p14="http://schemas.microsoft.com/office/powerpoint/2010/main" val="3692099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Zigbee Basic</a:t>
            </a:r>
          </a:p>
        </p:txBody>
      </p:sp>
      <p:sp>
        <p:nvSpPr>
          <p:cNvPr id="3" name="Subtitle 2"/>
          <p:cNvSpPr>
            <a:spLocks noGrp="1"/>
          </p:cNvSpPr>
          <p:nvPr>
            <p:ph type="subTitle" idx="1"/>
          </p:nvPr>
        </p:nvSpPr>
        <p:spPr>
          <a:xfrm>
            <a:off x="457200" y="3723671"/>
            <a:ext cx="11277600" cy="353943"/>
          </a:xfrm>
        </p:spPr>
        <p:txBody>
          <a:bodyPr/>
          <a:lstStyle/>
          <a:p>
            <a:r>
              <a:rPr lang="en-US" dirty="0"/>
              <a:t>Jim Lin</a:t>
            </a:r>
          </a:p>
        </p:txBody>
      </p:sp>
      <p:sp>
        <p:nvSpPr>
          <p:cNvPr id="4" name="Subtitle 2">
            <a:extLst>
              <a:ext uri="{FF2B5EF4-FFF2-40B4-BE49-F238E27FC236}">
                <a16:creationId xmlns:a16="http://schemas.microsoft.com/office/drawing/2014/main" id="{EFA03A7A-8925-4C13-BA01-9B01600AFD8D}"/>
              </a:ext>
            </a:extLst>
          </p:cNvPr>
          <p:cNvSpPr txBox="1">
            <a:spLocks/>
          </p:cNvSpPr>
          <p:nvPr/>
        </p:nvSpPr>
        <p:spPr>
          <a:xfrm>
            <a:off x="457200" y="4053042"/>
            <a:ext cx="11277600" cy="353943"/>
          </a:xfrm>
          <a:prstGeom prst="rect">
            <a:avLst/>
          </a:prstGeom>
          <a:ln>
            <a:noFill/>
          </a:ln>
        </p:spPr>
        <p:txBody>
          <a:bodyPr vert="horz" wrap="square" lIns="91440" tIns="91440" rIns="91440" bIns="91440" rtlCol="0" anchor="t" anchorCtr="0">
            <a:noAutofit/>
          </a:bodyPr>
          <a:lstStyle>
            <a:lvl1pPr marL="0" indent="0" algn="l" defTabSz="914377" rtl="0" eaLnBrk="1" fontAlgn="base" latinLnBrk="0" hangingPunct="1">
              <a:lnSpc>
                <a:spcPct val="95000"/>
              </a:lnSpc>
              <a:spcBef>
                <a:spcPts val="1200"/>
              </a:spcBef>
              <a:spcAft>
                <a:spcPts val="0"/>
              </a:spcAft>
              <a:buClr>
                <a:schemeClr val="tx2"/>
              </a:buClr>
              <a:buFont typeface="Symbol" pitchFamily="18" charset="2"/>
              <a:buNone/>
              <a:tabLst>
                <a:tab pos="11085236" algn="r"/>
              </a:tabLst>
              <a:defRPr lang="en-US" sz="1400" b="0" i="0" kern="1200" cap="all" spc="300" baseline="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3F91BF-F79B-4C69-9C96-416CF1B0B618}"/>
              </a:ext>
            </a:extLst>
          </p:cNvPr>
          <p:cNvSpPr>
            <a:spLocks noGrp="1"/>
          </p:cNvSpPr>
          <p:nvPr>
            <p:ph idx="10"/>
          </p:nvPr>
        </p:nvSpPr>
        <p:spPr>
          <a:xfrm>
            <a:off x="617047" y="942584"/>
            <a:ext cx="6873745" cy="2286000"/>
          </a:xfrm>
        </p:spPr>
        <p:txBody>
          <a:bodyPr>
            <a:noAutofit/>
          </a:bodyPr>
          <a:lstStyle/>
          <a:p>
            <a:pPr marL="0" indent="0">
              <a:buNone/>
            </a:pPr>
            <a:r>
              <a:rPr lang="en-US" b="1" dirty="0"/>
              <a:t>PAN ID </a:t>
            </a:r>
            <a:r>
              <a:rPr lang="en-US" dirty="0"/>
              <a:t>– Personal Area Network Identifier</a:t>
            </a:r>
          </a:p>
          <a:p>
            <a:r>
              <a:rPr lang="en-US" dirty="0"/>
              <a:t>Identifies the network </a:t>
            </a:r>
          </a:p>
          <a:p>
            <a:r>
              <a:rPr lang="en-US" dirty="0"/>
              <a:t>MAC layer filters messages meant for the network </a:t>
            </a:r>
          </a:p>
          <a:p>
            <a:r>
              <a:rPr lang="en-US" dirty="0"/>
              <a:t>Coordinator picks a random value </a:t>
            </a:r>
          </a:p>
          <a:p>
            <a:r>
              <a:rPr lang="en-US" dirty="0"/>
              <a:t>Should be unique but conflicts can happen</a:t>
            </a:r>
          </a:p>
          <a:p>
            <a:r>
              <a:rPr lang="en-US" dirty="0"/>
              <a:t>Stack resolves conflicts -&gt; </a:t>
            </a:r>
            <a:r>
              <a:rPr lang="en-US" b="1" dirty="0" err="1"/>
              <a:t>xPAN</a:t>
            </a:r>
            <a:r>
              <a:rPr lang="en-US" b="1" dirty="0"/>
              <a:t> ID</a:t>
            </a:r>
          </a:p>
          <a:p>
            <a:endParaRPr lang="hu-HU" dirty="0"/>
          </a:p>
        </p:txBody>
      </p:sp>
      <p:sp>
        <p:nvSpPr>
          <p:cNvPr id="3" name="Title 2">
            <a:extLst>
              <a:ext uri="{FF2B5EF4-FFF2-40B4-BE49-F238E27FC236}">
                <a16:creationId xmlns:a16="http://schemas.microsoft.com/office/drawing/2014/main" id="{11114BE2-C47C-4854-B36C-7D19D3F90E24}"/>
              </a:ext>
            </a:extLst>
          </p:cNvPr>
          <p:cNvSpPr>
            <a:spLocks noGrp="1"/>
          </p:cNvSpPr>
          <p:nvPr>
            <p:ph type="title"/>
          </p:nvPr>
        </p:nvSpPr>
        <p:spPr/>
        <p:txBody>
          <a:bodyPr/>
          <a:lstStyle/>
          <a:p>
            <a:r>
              <a:rPr lang="en-US" dirty="0"/>
              <a:t>Addressing in Zigbee: Network Address  -- PAN ID and Extended PAN ID </a:t>
            </a:r>
            <a:endParaRPr lang="hu-HU" dirty="0"/>
          </a:p>
        </p:txBody>
      </p:sp>
      <p:sp>
        <p:nvSpPr>
          <p:cNvPr id="4" name="Slide Number Placeholder 3">
            <a:extLst>
              <a:ext uri="{FF2B5EF4-FFF2-40B4-BE49-F238E27FC236}">
                <a16:creationId xmlns:a16="http://schemas.microsoft.com/office/drawing/2014/main" id="{0D83BA48-3398-4084-B4AD-B89834D1FFB8}"/>
              </a:ext>
            </a:extLst>
          </p:cNvPr>
          <p:cNvSpPr>
            <a:spLocks noGrp="1"/>
          </p:cNvSpPr>
          <p:nvPr>
            <p:ph type="sldNum" sz="quarter" idx="12"/>
          </p:nvPr>
        </p:nvSpPr>
        <p:spPr/>
        <p:txBody>
          <a:bodyPr/>
          <a:lstStyle/>
          <a:p>
            <a:fld id="{29A7BD92-6AE5-CF43-B276-274952F2BFB4}" type="slidenum">
              <a:rPr lang="en-US" smtClean="0"/>
              <a:pPr/>
              <a:t>10</a:t>
            </a:fld>
            <a:endParaRPr lang="en-US"/>
          </a:p>
        </p:txBody>
      </p:sp>
      <p:pic>
        <p:nvPicPr>
          <p:cNvPr id="9" name="Picture 8">
            <a:extLst>
              <a:ext uri="{FF2B5EF4-FFF2-40B4-BE49-F238E27FC236}">
                <a16:creationId xmlns:a16="http://schemas.microsoft.com/office/drawing/2014/main" id="{9437EF81-CD25-4616-B3CD-68205D92C76D}"/>
              </a:ext>
            </a:extLst>
          </p:cNvPr>
          <p:cNvPicPr>
            <a:picLocks noChangeAspect="1"/>
          </p:cNvPicPr>
          <p:nvPr/>
        </p:nvPicPr>
        <p:blipFill>
          <a:blip r:embed="rId3"/>
          <a:stretch>
            <a:fillRect/>
          </a:stretch>
        </p:blipFill>
        <p:spPr>
          <a:xfrm>
            <a:off x="8501101" y="1143000"/>
            <a:ext cx="2676525" cy="5029200"/>
          </a:xfrm>
          <a:prstGeom prst="rect">
            <a:avLst/>
          </a:prstGeom>
        </p:spPr>
      </p:pic>
      <p:sp>
        <p:nvSpPr>
          <p:cNvPr id="10" name="Content Placeholder 1">
            <a:extLst>
              <a:ext uri="{FF2B5EF4-FFF2-40B4-BE49-F238E27FC236}">
                <a16:creationId xmlns:a16="http://schemas.microsoft.com/office/drawing/2014/main" id="{1FDAF5EE-5EC9-438D-A52D-673324CC1DB0}"/>
              </a:ext>
            </a:extLst>
          </p:cNvPr>
          <p:cNvSpPr txBox="1">
            <a:spLocks/>
          </p:cNvSpPr>
          <p:nvPr/>
        </p:nvSpPr>
        <p:spPr>
          <a:xfrm>
            <a:off x="617047" y="3886200"/>
            <a:ext cx="8314238" cy="2514600"/>
          </a:xfrm>
          <a:prstGeom prst="rect">
            <a:avLst/>
          </a:prstGeom>
        </p:spPr>
        <p:txBody>
          <a:bodyPr vert="horz" lIns="91440" tIns="45720" rIns="91440" bIns="45720" rtlCol="0" anchor="t">
            <a:normAutofit lnSpcReduction="10000"/>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Extended PAN ID </a:t>
            </a:r>
            <a:r>
              <a:rPr lang="en-US" dirty="0"/>
              <a:t>–</a:t>
            </a:r>
            <a:r>
              <a:rPr lang="en-US" b="1" dirty="0"/>
              <a:t> </a:t>
            </a:r>
            <a:r>
              <a:rPr lang="en-US" dirty="0"/>
              <a:t>64bit Unique ID</a:t>
            </a:r>
          </a:p>
          <a:p>
            <a:r>
              <a:rPr lang="en-US" dirty="0"/>
              <a:t>Randomly generated by Coordinator at time of network formation</a:t>
            </a:r>
          </a:p>
          <a:p>
            <a:r>
              <a:rPr lang="en-US" dirty="0"/>
              <a:t>Only sent over-the-air in response to active scan. </a:t>
            </a:r>
          </a:p>
          <a:p>
            <a:r>
              <a:rPr lang="en-US" dirty="0"/>
              <a:t>Enhances network selection</a:t>
            </a:r>
          </a:p>
          <a:p>
            <a:r>
              <a:rPr lang="en-US" dirty="0"/>
              <a:t>Short PAN ID changed? Still recognize the network</a:t>
            </a:r>
          </a:p>
          <a:p>
            <a:r>
              <a:rPr lang="en-US" dirty="0"/>
              <a:t>Conflict results in unusable network</a:t>
            </a:r>
          </a:p>
        </p:txBody>
      </p:sp>
    </p:spTree>
    <p:extLst>
      <p:ext uri="{BB962C8B-B14F-4D97-AF65-F5344CB8AC3E}">
        <p14:creationId xmlns:p14="http://schemas.microsoft.com/office/powerpoint/2010/main" val="2125015636"/>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4BFC-E0AC-4992-AF26-33801D1A4DDD}"/>
              </a:ext>
            </a:extLst>
          </p:cNvPr>
          <p:cNvSpPr>
            <a:spLocks noGrp="1"/>
          </p:cNvSpPr>
          <p:nvPr>
            <p:ph type="title"/>
          </p:nvPr>
        </p:nvSpPr>
        <p:spPr/>
        <p:txBody>
          <a:bodyPr/>
          <a:lstStyle/>
          <a:p>
            <a:r>
              <a:rPr lang="en-US" dirty="0"/>
              <a:t>Addressing in Zigbee: Device Address  -- IEEE address and Node ID</a:t>
            </a:r>
            <a:endParaRPr lang="hu-HU" dirty="0"/>
          </a:p>
        </p:txBody>
      </p:sp>
      <p:sp>
        <p:nvSpPr>
          <p:cNvPr id="3" name="Content Placeholder 2">
            <a:extLst>
              <a:ext uri="{FF2B5EF4-FFF2-40B4-BE49-F238E27FC236}">
                <a16:creationId xmlns:a16="http://schemas.microsoft.com/office/drawing/2014/main" id="{5F9C68E2-D031-4CF2-AB91-1DA248EEFF39}"/>
              </a:ext>
            </a:extLst>
          </p:cNvPr>
          <p:cNvSpPr>
            <a:spLocks noGrp="1"/>
          </p:cNvSpPr>
          <p:nvPr>
            <p:ph sz="quarter" idx="13"/>
          </p:nvPr>
        </p:nvSpPr>
        <p:spPr>
          <a:xfrm>
            <a:off x="6324600" y="1371600"/>
            <a:ext cx="5175250" cy="4572000"/>
          </a:xfrm>
        </p:spPr>
        <p:txBody>
          <a:bodyPr/>
          <a:lstStyle/>
          <a:p>
            <a:pPr algn="just"/>
            <a:r>
              <a:rPr lang="en-US" dirty="0"/>
              <a:t>Network Address aka. </a:t>
            </a:r>
            <a:r>
              <a:rPr lang="en-US" b="1" dirty="0">
                <a:solidFill>
                  <a:srgbClr val="FF0000"/>
                </a:solidFill>
              </a:rPr>
              <a:t>Short ID/Node ID</a:t>
            </a:r>
          </a:p>
          <a:p>
            <a:pPr algn="just"/>
            <a:r>
              <a:rPr lang="en-US" dirty="0"/>
              <a:t>Randomly chosen during </a:t>
            </a:r>
            <a:r>
              <a:rPr lang="en-US" b="1" dirty="0"/>
              <a:t>runtime</a:t>
            </a:r>
            <a:r>
              <a:rPr lang="en-US" dirty="0"/>
              <a:t>. </a:t>
            </a:r>
          </a:p>
          <a:p>
            <a:pPr algn="just"/>
            <a:r>
              <a:rPr lang="en-US" dirty="0"/>
              <a:t>Can be conflicting </a:t>
            </a:r>
          </a:p>
          <a:p>
            <a:pPr lvl="1" algn="just"/>
            <a:r>
              <a:rPr lang="en-US" dirty="0"/>
              <a:t>Resolution based on </a:t>
            </a:r>
            <a:r>
              <a:rPr lang="en-US" dirty="0" err="1"/>
              <a:t>LongID</a:t>
            </a:r>
            <a:endParaRPr lang="en-US" dirty="0"/>
          </a:p>
          <a:p>
            <a:pPr algn="just"/>
            <a:r>
              <a:rPr lang="en-US" dirty="0"/>
              <a:t>Size 16bits</a:t>
            </a:r>
          </a:p>
          <a:p>
            <a:pPr algn="just"/>
            <a:r>
              <a:rPr lang="en-US" dirty="0"/>
              <a:t>Should be unique in the network to avoid conflicts</a:t>
            </a:r>
          </a:p>
          <a:p>
            <a:pPr algn="just"/>
            <a:r>
              <a:rPr lang="en-US" dirty="0"/>
              <a:t>Example ID</a:t>
            </a:r>
          </a:p>
          <a:p>
            <a:pPr algn="just"/>
            <a:endParaRPr lang="hu-HU" dirty="0"/>
          </a:p>
          <a:p>
            <a:pPr algn="ctr"/>
            <a:endParaRPr lang="hu-HU" dirty="0"/>
          </a:p>
        </p:txBody>
      </p:sp>
      <p:sp>
        <p:nvSpPr>
          <p:cNvPr id="4" name="Content Placeholder 3">
            <a:extLst>
              <a:ext uri="{FF2B5EF4-FFF2-40B4-BE49-F238E27FC236}">
                <a16:creationId xmlns:a16="http://schemas.microsoft.com/office/drawing/2014/main" id="{07ED25FA-BC94-4BCC-8A20-6B265A9ED872}"/>
              </a:ext>
            </a:extLst>
          </p:cNvPr>
          <p:cNvSpPr>
            <a:spLocks noGrp="1"/>
          </p:cNvSpPr>
          <p:nvPr>
            <p:ph sz="quarter" idx="14"/>
          </p:nvPr>
        </p:nvSpPr>
        <p:spPr>
          <a:xfrm>
            <a:off x="679450" y="1371600"/>
            <a:ext cx="5187950" cy="4572000"/>
          </a:xfrm>
        </p:spPr>
        <p:txBody>
          <a:bodyPr/>
          <a:lstStyle/>
          <a:p>
            <a:pPr algn="just"/>
            <a:r>
              <a:rPr lang="en-US" dirty="0"/>
              <a:t>EUI – 64 address aka </a:t>
            </a:r>
            <a:r>
              <a:rPr lang="en-US" b="1" dirty="0" err="1">
                <a:solidFill>
                  <a:srgbClr val="FF0000"/>
                </a:solidFill>
              </a:rPr>
              <a:t>LongID</a:t>
            </a:r>
            <a:r>
              <a:rPr lang="en-US" b="1" dirty="0">
                <a:solidFill>
                  <a:srgbClr val="FF0000"/>
                </a:solidFill>
              </a:rPr>
              <a:t> / IEEE address</a:t>
            </a:r>
          </a:p>
          <a:p>
            <a:pPr algn="just"/>
            <a:r>
              <a:rPr lang="en-US" dirty="0"/>
              <a:t>Assigned during </a:t>
            </a:r>
            <a:r>
              <a:rPr lang="en-US" b="1" dirty="0"/>
              <a:t>manufacturing</a:t>
            </a:r>
          </a:p>
          <a:p>
            <a:pPr algn="just"/>
            <a:r>
              <a:rPr lang="en-US" dirty="0"/>
              <a:t>Should be </a:t>
            </a:r>
            <a:r>
              <a:rPr lang="en-US" b="1" dirty="0"/>
              <a:t>unique in the world.</a:t>
            </a:r>
          </a:p>
          <a:p>
            <a:pPr lvl="1" algn="just"/>
            <a:r>
              <a:rPr lang="en-US" dirty="0"/>
              <a:t>IEEE assigns ID ranges to companies </a:t>
            </a:r>
          </a:p>
          <a:p>
            <a:pPr algn="just"/>
            <a:r>
              <a:rPr lang="en-US" dirty="0"/>
              <a:t>Standardized to 64 bits</a:t>
            </a:r>
          </a:p>
          <a:p>
            <a:pPr algn="just"/>
            <a:r>
              <a:rPr lang="en-US" dirty="0"/>
              <a:t>Can be changed at the cost of loosing uniqueness</a:t>
            </a:r>
          </a:p>
          <a:p>
            <a:pPr algn="just"/>
            <a:r>
              <a:rPr lang="en-US" dirty="0"/>
              <a:t>Example ID </a:t>
            </a:r>
          </a:p>
          <a:p>
            <a:pPr algn="just"/>
            <a:endParaRPr lang="en-US" dirty="0"/>
          </a:p>
          <a:p>
            <a:pPr algn="just"/>
            <a:endParaRPr lang="en-US" dirty="0"/>
          </a:p>
          <a:p>
            <a:pPr algn="ctr"/>
            <a:endParaRPr lang="hu-HU" dirty="0"/>
          </a:p>
        </p:txBody>
      </p:sp>
      <p:sp>
        <p:nvSpPr>
          <p:cNvPr id="5" name="Slide Number Placeholder 4">
            <a:extLst>
              <a:ext uri="{FF2B5EF4-FFF2-40B4-BE49-F238E27FC236}">
                <a16:creationId xmlns:a16="http://schemas.microsoft.com/office/drawing/2014/main" id="{7C60FC25-B31E-458A-84E2-D8C75F18AEFA}"/>
              </a:ext>
            </a:extLst>
          </p:cNvPr>
          <p:cNvSpPr>
            <a:spLocks noGrp="1"/>
          </p:cNvSpPr>
          <p:nvPr>
            <p:ph type="sldNum" sz="quarter" idx="16"/>
          </p:nvPr>
        </p:nvSpPr>
        <p:spPr/>
        <p:txBody>
          <a:bodyPr/>
          <a:lstStyle/>
          <a:p>
            <a:fld id="{29A7BD92-6AE5-CF43-B276-274952F2BFB4}" type="slidenum">
              <a:rPr lang="en-US" smtClean="0"/>
              <a:pPr/>
              <a:t>11</a:t>
            </a:fld>
            <a:endParaRPr lang="en-US" dirty="0"/>
          </a:p>
        </p:txBody>
      </p:sp>
      <p:pic>
        <p:nvPicPr>
          <p:cNvPr id="7" name="Picture 6">
            <a:extLst>
              <a:ext uri="{FF2B5EF4-FFF2-40B4-BE49-F238E27FC236}">
                <a16:creationId xmlns:a16="http://schemas.microsoft.com/office/drawing/2014/main" id="{068EEE77-2415-40CE-A5F0-D39E43FD0D56}"/>
              </a:ext>
            </a:extLst>
          </p:cNvPr>
          <p:cNvPicPr>
            <a:picLocks noChangeAspect="1"/>
          </p:cNvPicPr>
          <p:nvPr/>
        </p:nvPicPr>
        <p:blipFill>
          <a:blip r:embed="rId3"/>
          <a:stretch>
            <a:fillRect/>
          </a:stretch>
        </p:blipFill>
        <p:spPr>
          <a:xfrm>
            <a:off x="3707173" y="4826000"/>
            <a:ext cx="5234853" cy="1435100"/>
          </a:xfrm>
          <a:prstGeom prst="rect">
            <a:avLst/>
          </a:prstGeom>
        </p:spPr>
      </p:pic>
      <p:sp>
        <p:nvSpPr>
          <p:cNvPr id="22" name="Rectangle 21">
            <a:extLst>
              <a:ext uri="{FF2B5EF4-FFF2-40B4-BE49-F238E27FC236}">
                <a16:creationId xmlns:a16="http://schemas.microsoft.com/office/drawing/2014/main" id="{787C36D0-A00A-413D-9018-221DC68D2833}"/>
              </a:ext>
            </a:extLst>
          </p:cNvPr>
          <p:cNvSpPr/>
          <p:nvPr/>
        </p:nvSpPr>
        <p:spPr>
          <a:xfrm>
            <a:off x="4025900" y="5943600"/>
            <a:ext cx="2298700" cy="3175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hu-HU"/>
          </a:p>
        </p:txBody>
      </p:sp>
      <p:sp>
        <p:nvSpPr>
          <p:cNvPr id="23" name="Rectangle 22">
            <a:extLst>
              <a:ext uri="{FF2B5EF4-FFF2-40B4-BE49-F238E27FC236}">
                <a16:creationId xmlns:a16="http://schemas.microsoft.com/office/drawing/2014/main" id="{6357C7CD-586B-48D5-B081-AB9D7F494C98}"/>
              </a:ext>
            </a:extLst>
          </p:cNvPr>
          <p:cNvSpPr/>
          <p:nvPr/>
        </p:nvSpPr>
        <p:spPr>
          <a:xfrm>
            <a:off x="6629400" y="5562600"/>
            <a:ext cx="736600" cy="2667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hu-HU"/>
          </a:p>
        </p:txBody>
      </p:sp>
      <p:cxnSp>
        <p:nvCxnSpPr>
          <p:cNvPr id="30" name="Straight Arrow Connector 29">
            <a:extLst>
              <a:ext uri="{FF2B5EF4-FFF2-40B4-BE49-F238E27FC236}">
                <a16:creationId xmlns:a16="http://schemas.microsoft.com/office/drawing/2014/main" id="{505EEEFC-C7D2-412B-8EE7-19443804F44C}"/>
              </a:ext>
            </a:extLst>
          </p:cNvPr>
          <p:cNvCxnSpPr/>
          <p:nvPr/>
        </p:nvCxnSpPr>
        <p:spPr>
          <a:xfrm>
            <a:off x="1930400" y="3784600"/>
            <a:ext cx="2095500" cy="2159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56AA0EC4-4C60-4DC8-8EA7-B6DC4DE8C1B3}"/>
              </a:ext>
            </a:extLst>
          </p:cNvPr>
          <p:cNvCxnSpPr/>
          <p:nvPr/>
        </p:nvCxnSpPr>
        <p:spPr>
          <a:xfrm flipH="1">
            <a:off x="7366000" y="3873500"/>
            <a:ext cx="114300" cy="16891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9624558"/>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Overview of Application Layer</a:t>
            </a:r>
          </a:p>
        </p:txBody>
      </p:sp>
      <p:sp>
        <p:nvSpPr>
          <p:cNvPr id="5" name="Content Placeholder 4">
            <a:extLst>
              <a:ext uri="{FF2B5EF4-FFF2-40B4-BE49-F238E27FC236}">
                <a16:creationId xmlns:a16="http://schemas.microsoft.com/office/drawing/2014/main" id="{DF8BDA07-9F00-4F2B-BE15-300C86FCD188}"/>
              </a:ext>
            </a:extLst>
          </p:cNvPr>
          <p:cNvSpPr>
            <a:spLocks noGrp="1"/>
          </p:cNvSpPr>
          <p:nvPr>
            <p:ph idx="10"/>
          </p:nvPr>
        </p:nvSpPr>
        <p:spPr>
          <a:xfrm>
            <a:off x="679450" y="1035877"/>
            <a:ext cx="5416550" cy="1725706"/>
          </a:xfrm>
        </p:spPr>
        <p:txBody>
          <a:bodyPr>
            <a:noAutofit/>
          </a:bodyPr>
          <a:lstStyle/>
          <a:p>
            <a:r>
              <a:rPr lang="en-US" altLang="zh-CN" sz="1600" dirty="0">
                <a:solidFill>
                  <a:srgbClr val="FF0000"/>
                </a:solidFill>
              </a:rPr>
              <a:t>Endpoint</a:t>
            </a:r>
            <a:r>
              <a:rPr lang="en-US" altLang="zh-CN" sz="1600" dirty="0"/>
              <a:t>:  </a:t>
            </a:r>
            <a:r>
              <a:rPr lang="en-US" altLang="zh-CN" sz="1600" dirty="0">
                <a:solidFill>
                  <a:srgbClr val="FF0000"/>
                </a:solidFill>
              </a:rPr>
              <a:t>logical device</a:t>
            </a:r>
          </a:p>
          <a:p>
            <a:pPr lvl="1"/>
            <a:r>
              <a:rPr lang="en-US" sz="1600" dirty="0"/>
              <a:t>Endpoints 1-239 are available for user applications</a:t>
            </a:r>
          </a:p>
          <a:p>
            <a:pPr lvl="1"/>
            <a:r>
              <a:rPr lang="en-US" sz="1600" dirty="0"/>
              <a:t>Endpoints 0, 240-255 are reserved for special functions</a:t>
            </a:r>
          </a:p>
          <a:p>
            <a:pPr lvl="2"/>
            <a:r>
              <a:rPr lang="en-US" dirty="0"/>
              <a:t>Endpoint 0: Zigbee Device Object (ZDO); used for network config/admin</a:t>
            </a:r>
          </a:p>
          <a:p>
            <a:pPr lvl="2"/>
            <a:r>
              <a:rPr lang="en-US" dirty="0"/>
              <a:t>Endpoint 255: Used for Broadcasting a message for all endpoints</a:t>
            </a:r>
          </a:p>
        </p:txBody>
      </p:sp>
      <p:sp>
        <p:nvSpPr>
          <p:cNvPr id="6" name="Content Placeholder 4">
            <a:extLst>
              <a:ext uri="{FF2B5EF4-FFF2-40B4-BE49-F238E27FC236}">
                <a16:creationId xmlns:a16="http://schemas.microsoft.com/office/drawing/2014/main" id="{A4C1A59A-5F38-4462-8580-3C56BEFA752B}"/>
              </a:ext>
            </a:extLst>
          </p:cNvPr>
          <p:cNvSpPr txBox="1">
            <a:spLocks/>
          </p:cNvSpPr>
          <p:nvPr/>
        </p:nvSpPr>
        <p:spPr>
          <a:xfrm>
            <a:off x="7250579" y="1116106"/>
            <a:ext cx="3722221" cy="199731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FF0000"/>
                </a:solidFill>
              </a:rPr>
              <a:t>Cluster: communication model</a:t>
            </a:r>
          </a:p>
          <a:p>
            <a:pPr lvl="1"/>
            <a:r>
              <a:rPr lang="en-US" sz="1600" dirty="0"/>
              <a:t>Client/Server model</a:t>
            </a:r>
          </a:p>
          <a:p>
            <a:pPr lvl="1"/>
            <a:r>
              <a:rPr lang="en-US" sz="1600" dirty="0"/>
              <a:t>Defined in Zigbee Cluster Library (ZCL)</a:t>
            </a:r>
          </a:p>
          <a:p>
            <a:pPr lvl="1"/>
            <a:r>
              <a:rPr lang="en-US" sz="1600" dirty="0"/>
              <a:t>Cluster ID </a:t>
            </a:r>
          </a:p>
          <a:p>
            <a:pPr lvl="1"/>
            <a:r>
              <a:rPr lang="en-US" sz="1600" dirty="0"/>
              <a:t>Commands</a:t>
            </a:r>
          </a:p>
          <a:p>
            <a:pPr lvl="1"/>
            <a:r>
              <a:rPr lang="en-US" sz="1600" dirty="0"/>
              <a:t>Attributes</a:t>
            </a:r>
          </a:p>
        </p:txBody>
      </p:sp>
      <p:grpSp>
        <p:nvGrpSpPr>
          <p:cNvPr id="8" name="Group 7">
            <a:extLst>
              <a:ext uri="{FF2B5EF4-FFF2-40B4-BE49-F238E27FC236}">
                <a16:creationId xmlns:a16="http://schemas.microsoft.com/office/drawing/2014/main" id="{15261D28-003A-42BE-B081-1D84EB6C5BA9}"/>
              </a:ext>
            </a:extLst>
          </p:cNvPr>
          <p:cNvGrpSpPr/>
          <p:nvPr/>
        </p:nvGrpSpPr>
        <p:grpSpPr>
          <a:xfrm>
            <a:off x="1432969" y="3113419"/>
            <a:ext cx="3434381" cy="2743200"/>
            <a:chOff x="6957391" y="2701879"/>
            <a:chExt cx="4105955" cy="3698921"/>
          </a:xfrm>
        </p:grpSpPr>
        <p:pic>
          <p:nvPicPr>
            <p:cNvPr id="9" name="Picture 8">
              <a:extLst>
                <a:ext uri="{FF2B5EF4-FFF2-40B4-BE49-F238E27FC236}">
                  <a16:creationId xmlns:a16="http://schemas.microsoft.com/office/drawing/2014/main" id="{AFC6ED56-1F9E-4ED4-86FE-E79336FC1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391" y="2701879"/>
              <a:ext cx="4105955" cy="3698921"/>
            </a:xfrm>
            <a:prstGeom prst="rect">
              <a:avLst/>
            </a:prstGeom>
          </p:spPr>
        </p:pic>
        <p:sp>
          <p:nvSpPr>
            <p:cNvPr id="10" name="TextBox 9">
              <a:extLst>
                <a:ext uri="{FF2B5EF4-FFF2-40B4-BE49-F238E27FC236}">
                  <a16:creationId xmlns:a16="http://schemas.microsoft.com/office/drawing/2014/main" id="{7A4945F8-E59E-42E6-930F-135594ADE2CC}"/>
                </a:ext>
              </a:extLst>
            </p:cNvPr>
            <p:cNvSpPr txBox="1"/>
            <p:nvPr/>
          </p:nvSpPr>
          <p:spPr>
            <a:xfrm>
              <a:off x="7726217" y="2701879"/>
              <a:ext cx="1176412" cy="338554"/>
            </a:xfrm>
            <a:prstGeom prst="rect">
              <a:avLst/>
            </a:prstGeom>
            <a:noFill/>
            <a:ln>
              <a:noFill/>
            </a:ln>
          </p:spPr>
          <p:txBody>
            <a:bodyPr wrap="none" rtlCol="0" anchor="ctr">
              <a:spAutoFit/>
            </a:bodyPr>
            <a:lstStyle/>
            <a:p>
              <a:pPr algn="ctr"/>
              <a:r>
                <a:rPr lang="en-US" sz="1600" b="1" dirty="0"/>
                <a:t>Power Strip</a:t>
              </a:r>
            </a:p>
          </p:txBody>
        </p:sp>
        <p:sp>
          <p:nvSpPr>
            <p:cNvPr id="11" name="TextBox 10">
              <a:extLst>
                <a:ext uri="{FF2B5EF4-FFF2-40B4-BE49-F238E27FC236}">
                  <a16:creationId xmlns:a16="http://schemas.microsoft.com/office/drawing/2014/main" id="{DFB4F6E6-CDF4-43E0-B449-004ADADCF7AA}"/>
                </a:ext>
              </a:extLst>
            </p:cNvPr>
            <p:cNvSpPr txBox="1"/>
            <p:nvPr/>
          </p:nvSpPr>
          <p:spPr>
            <a:xfrm>
              <a:off x="7061586" y="3817568"/>
              <a:ext cx="1088439" cy="338554"/>
            </a:xfrm>
            <a:prstGeom prst="rect">
              <a:avLst/>
            </a:prstGeom>
            <a:noFill/>
            <a:ln>
              <a:noFill/>
            </a:ln>
          </p:spPr>
          <p:txBody>
            <a:bodyPr wrap="none" rtlCol="0" anchor="ctr">
              <a:spAutoFit/>
            </a:bodyPr>
            <a:lstStyle/>
            <a:p>
              <a:pPr algn="ctr"/>
              <a:r>
                <a:rPr lang="en-US" sz="1600" dirty="0"/>
                <a:t>Endpoint 1</a:t>
              </a:r>
            </a:p>
          </p:txBody>
        </p:sp>
        <p:sp>
          <p:nvSpPr>
            <p:cNvPr id="12" name="TextBox 11">
              <a:extLst>
                <a:ext uri="{FF2B5EF4-FFF2-40B4-BE49-F238E27FC236}">
                  <a16:creationId xmlns:a16="http://schemas.microsoft.com/office/drawing/2014/main" id="{EBB0BB60-32FA-4D90-B7DF-3784BE890EA4}"/>
                </a:ext>
              </a:extLst>
            </p:cNvPr>
            <p:cNvSpPr txBox="1"/>
            <p:nvPr/>
          </p:nvSpPr>
          <p:spPr>
            <a:xfrm>
              <a:off x="9062466" y="4045645"/>
              <a:ext cx="1088439" cy="338554"/>
            </a:xfrm>
            <a:prstGeom prst="rect">
              <a:avLst/>
            </a:prstGeom>
            <a:noFill/>
            <a:ln>
              <a:noFill/>
            </a:ln>
          </p:spPr>
          <p:txBody>
            <a:bodyPr wrap="none" rtlCol="0" anchor="ctr">
              <a:spAutoFit/>
            </a:bodyPr>
            <a:lstStyle/>
            <a:p>
              <a:pPr algn="ctr"/>
              <a:r>
                <a:rPr lang="en-US" sz="1600" dirty="0"/>
                <a:t>Endpoint 2</a:t>
              </a:r>
            </a:p>
          </p:txBody>
        </p:sp>
        <p:sp>
          <p:nvSpPr>
            <p:cNvPr id="13" name="TextBox 12">
              <a:extLst>
                <a:ext uri="{FF2B5EF4-FFF2-40B4-BE49-F238E27FC236}">
                  <a16:creationId xmlns:a16="http://schemas.microsoft.com/office/drawing/2014/main" id="{E14981AC-C97A-4E90-91A0-7B223F400049}"/>
                </a:ext>
              </a:extLst>
            </p:cNvPr>
            <p:cNvSpPr txBox="1"/>
            <p:nvPr/>
          </p:nvSpPr>
          <p:spPr>
            <a:xfrm>
              <a:off x="7344769" y="4456183"/>
              <a:ext cx="1088439" cy="338554"/>
            </a:xfrm>
            <a:prstGeom prst="rect">
              <a:avLst/>
            </a:prstGeom>
            <a:noFill/>
            <a:ln>
              <a:noFill/>
            </a:ln>
          </p:spPr>
          <p:txBody>
            <a:bodyPr wrap="none" rtlCol="0" anchor="ctr">
              <a:spAutoFit/>
            </a:bodyPr>
            <a:lstStyle/>
            <a:p>
              <a:pPr algn="ctr"/>
              <a:r>
                <a:rPr lang="en-US" sz="1600" dirty="0"/>
                <a:t>Endpoint 3</a:t>
              </a:r>
            </a:p>
          </p:txBody>
        </p:sp>
        <p:sp>
          <p:nvSpPr>
            <p:cNvPr id="14" name="TextBox 13">
              <a:extLst>
                <a:ext uri="{FF2B5EF4-FFF2-40B4-BE49-F238E27FC236}">
                  <a16:creationId xmlns:a16="http://schemas.microsoft.com/office/drawing/2014/main" id="{DC2ACB2A-08A8-4CF1-9DC3-B67A1F9EB977}"/>
                </a:ext>
              </a:extLst>
            </p:cNvPr>
            <p:cNvSpPr txBox="1"/>
            <p:nvPr/>
          </p:nvSpPr>
          <p:spPr>
            <a:xfrm>
              <a:off x="9385718" y="4625460"/>
              <a:ext cx="1088439" cy="338554"/>
            </a:xfrm>
            <a:prstGeom prst="rect">
              <a:avLst/>
            </a:prstGeom>
            <a:noFill/>
            <a:ln>
              <a:noFill/>
            </a:ln>
          </p:spPr>
          <p:txBody>
            <a:bodyPr wrap="none" rtlCol="0" anchor="ctr">
              <a:spAutoFit/>
            </a:bodyPr>
            <a:lstStyle/>
            <a:p>
              <a:pPr algn="ctr"/>
              <a:r>
                <a:rPr lang="en-US" sz="1600" dirty="0"/>
                <a:t>Endpoint 4</a:t>
              </a:r>
            </a:p>
          </p:txBody>
        </p:sp>
        <p:sp>
          <p:nvSpPr>
            <p:cNvPr id="15" name="TextBox 14">
              <a:extLst>
                <a:ext uri="{FF2B5EF4-FFF2-40B4-BE49-F238E27FC236}">
                  <a16:creationId xmlns:a16="http://schemas.microsoft.com/office/drawing/2014/main" id="{32AC97B9-44B6-41E7-9843-FCE717A614EE}"/>
                </a:ext>
              </a:extLst>
            </p:cNvPr>
            <p:cNvSpPr txBox="1"/>
            <p:nvPr/>
          </p:nvSpPr>
          <p:spPr>
            <a:xfrm>
              <a:off x="7605806" y="5094798"/>
              <a:ext cx="1088439" cy="338554"/>
            </a:xfrm>
            <a:prstGeom prst="rect">
              <a:avLst/>
            </a:prstGeom>
            <a:noFill/>
            <a:ln>
              <a:noFill/>
            </a:ln>
          </p:spPr>
          <p:txBody>
            <a:bodyPr wrap="none" rtlCol="0" anchor="ctr">
              <a:spAutoFit/>
            </a:bodyPr>
            <a:lstStyle/>
            <a:p>
              <a:pPr algn="ctr"/>
              <a:r>
                <a:rPr lang="en-US" sz="1600" dirty="0"/>
                <a:t>Endpoint 5</a:t>
              </a:r>
            </a:p>
          </p:txBody>
        </p:sp>
        <p:sp>
          <p:nvSpPr>
            <p:cNvPr id="16" name="TextBox 15">
              <a:extLst>
                <a:ext uri="{FF2B5EF4-FFF2-40B4-BE49-F238E27FC236}">
                  <a16:creationId xmlns:a16="http://schemas.microsoft.com/office/drawing/2014/main" id="{8A4D32A3-8DC0-49C6-B19F-C0E48640DA79}"/>
                </a:ext>
              </a:extLst>
            </p:cNvPr>
            <p:cNvSpPr txBox="1"/>
            <p:nvPr/>
          </p:nvSpPr>
          <p:spPr>
            <a:xfrm>
              <a:off x="9606685" y="5192614"/>
              <a:ext cx="1088439" cy="338554"/>
            </a:xfrm>
            <a:prstGeom prst="rect">
              <a:avLst/>
            </a:prstGeom>
            <a:noFill/>
            <a:ln>
              <a:noFill/>
            </a:ln>
          </p:spPr>
          <p:txBody>
            <a:bodyPr wrap="none" rtlCol="0" anchor="ctr">
              <a:spAutoFit/>
            </a:bodyPr>
            <a:lstStyle/>
            <a:p>
              <a:pPr algn="ctr"/>
              <a:r>
                <a:rPr lang="en-US" sz="1600" dirty="0"/>
                <a:t>Endpoint 6</a:t>
              </a:r>
            </a:p>
          </p:txBody>
        </p:sp>
      </p:grpSp>
      <p:pic>
        <p:nvPicPr>
          <p:cNvPr id="4" name="Picture 3">
            <a:extLst>
              <a:ext uri="{FF2B5EF4-FFF2-40B4-BE49-F238E27FC236}">
                <a16:creationId xmlns:a16="http://schemas.microsoft.com/office/drawing/2014/main" id="{270D59D9-86AB-4435-B1C5-1A81C1F937F3}"/>
              </a:ext>
            </a:extLst>
          </p:cNvPr>
          <p:cNvPicPr>
            <a:picLocks noChangeAspect="1"/>
          </p:cNvPicPr>
          <p:nvPr/>
        </p:nvPicPr>
        <p:blipFill>
          <a:blip r:embed="rId4"/>
          <a:stretch>
            <a:fillRect/>
          </a:stretch>
        </p:blipFill>
        <p:spPr>
          <a:xfrm>
            <a:off x="6898497" y="3364498"/>
            <a:ext cx="4157247" cy="2357732"/>
          </a:xfrm>
          <a:prstGeom prst="rect">
            <a:avLst/>
          </a:prstGeom>
        </p:spPr>
      </p:pic>
      <p:sp>
        <p:nvSpPr>
          <p:cNvPr id="17" name="Slide Number Placeholder 4">
            <a:extLst>
              <a:ext uri="{FF2B5EF4-FFF2-40B4-BE49-F238E27FC236}">
                <a16:creationId xmlns:a16="http://schemas.microsoft.com/office/drawing/2014/main" id="{5EA22C41-4BEA-432B-8B8C-DA36F6C52155}"/>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12</a:t>
            </a:fld>
            <a:endParaRPr lang="en-US" sz="800" dirty="0"/>
          </a:p>
        </p:txBody>
      </p:sp>
    </p:spTree>
    <p:extLst>
      <p:ext uri="{BB962C8B-B14F-4D97-AF65-F5344CB8AC3E}">
        <p14:creationId xmlns:p14="http://schemas.microsoft.com/office/powerpoint/2010/main" val="3730424107"/>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Example of Cluster</a:t>
            </a:r>
          </a:p>
        </p:txBody>
      </p:sp>
      <p:sp>
        <p:nvSpPr>
          <p:cNvPr id="5" name="Slide Number Placeholder 4">
            <a:extLst>
              <a:ext uri="{FF2B5EF4-FFF2-40B4-BE49-F238E27FC236}">
                <a16:creationId xmlns:a16="http://schemas.microsoft.com/office/drawing/2014/main" id="{4B3D9D29-B323-46DF-A467-A16E3AF1A0BC}"/>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13</a:t>
            </a:fld>
            <a:endParaRPr lang="en-US" sz="800" dirty="0"/>
          </a:p>
        </p:txBody>
      </p:sp>
      <p:grpSp>
        <p:nvGrpSpPr>
          <p:cNvPr id="15" name="Group 14">
            <a:extLst>
              <a:ext uri="{FF2B5EF4-FFF2-40B4-BE49-F238E27FC236}">
                <a16:creationId xmlns:a16="http://schemas.microsoft.com/office/drawing/2014/main" id="{0B4D09D4-8C19-44E8-88DA-3E7775E2A770}"/>
              </a:ext>
            </a:extLst>
          </p:cNvPr>
          <p:cNvGrpSpPr/>
          <p:nvPr/>
        </p:nvGrpSpPr>
        <p:grpSpPr>
          <a:xfrm>
            <a:off x="2332383" y="1523998"/>
            <a:ext cx="3283225" cy="4538869"/>
            <a:chOff x="1815548" y="1172817"/>
            <a:chExt cx="3882887" cy="4843670"/>
          </a:xfrm>
        </p:grpSpPr>
        <p:sp>
          <p:nvSpPr>
            <p:cNvPr id="2" name="Rectangle: Rounded Corners 1">
              <a:extLst>
                <a:ext uri="{FF2B5EF4-FFF2-40B4-BE49-F238E27FC236}">
                  <a16:creationId xmlns:a16="http://schemas.microsoft.com/office/drawing/2014/main" id="{4615A412-21A4-487B-9CCF-ACCBF75808DD}"/>
                </a:ext>
              </a:extLst>
            </p:cNvPr>
            <p:cNvSpPr/>
            <p:nvPr/>
          </p:nvSpPr>
          <p:spPr>
            <a:xfrm>
              <a:off x="1815548" y="1172817"/>
              <a:ext cx="3882887" cy="484367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Device A</a:t>
              </a: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p:txBody>
        </p:sp>
        <p:sp>
          <p:nvSpPr>
            <p:cNvPr id="4" name="Rectangle: Rounded Corners 3">
              <a:extLst>
                <a:ext uri="{FF2B5EF4-FFF2-40B4-BE49-F238E27FC236}">
                  <a16:creationId xmlns:a16="http://schemas.microsoft.com/office/drawing/2014/main" id="{981D501F-9B13-43BB-8299-E3EEBA6083A2}"/>
                </a:ext>
              </a:extLst>
            </p:cNvPr>
            <p:cNvSpPr/>
            <p:nvPr/>
          </p:nvSpPr>
          <p:spPr>
            <a:xfrm>
              <a:off x="2219739" y="1769165"/>
              <a:ext cx="3101009" cy="184867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point 1</a:t>
              </a:r>
            </a:p>
            <a:p>
              <a:pPr algn="ctr"/>
              <a:endParaRPr lang="en-US" dirty="0"/>
            </a:p>
            <a:p>
              <a:pPr algn="ctr"/>
              <a:endParaRPr lang="en-US" dirty="0"/>
            </a:p>
            <a:p>
              <a:pPr algn="ctr"/>
              <a:endParaRPr lang="en-US" dirty="0"/>
            </a:p>
            <a:p>
              <a:pPr algn="ctr"/>
              <a:endParaRPr lang="en-US" dirty="0"/>
            </a:p>
            <a:p>
              <a:pPr algn="ctr"/>
              <a:endParaRPr lang="en-US" dirty="0"/>
            </a:p>
          </p:txBody>
        </p:sp>
        <p:sp>
          <p:nvSpPr>
            <p:cNvPr id="7" name="Rectangle: Rounded Corners 6">
              <a:extLst>
                <a:ext uri="{FF2B5EF4-FFF2-40B4-BE49-F238E27FC236}">
                  <a16:creationId xmlns:a16="http://schemas.microsoft.com/office/drawing/2014/main" id="{73AC7967-DC6A-470C-A815-A2BE20D7445E}"/>
                </a:ext>
              </a:extLst>
            </p:cNvPr>
            <p:cNvSpPr/>
            <p:nvPr/>
          </p:nvSpPr>
          <p:spPr>
            <a:xfrm>
              <a:off x="2425148" y="2219739"/>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On/Off Cluster</a:t>
              </a:r>
            </a:p>
          </p:txBody>
        </p:sp>
        <p:sp>
          <p:nvSpPr>
            <p:cNvPr id="9" name="Rectangle: Rounded Corners 8">
              <a:extLst>
                <a:ext uri="{FF2B5EF4-FFF2-40B4-BE49-F238E27FC236}">
                  <a16:creationId xmlns:a16="http://schemas.microsoft.com/office/drawing/2014/main" id="{1579EA77-0577-46D0-B8EC-0BB89B7232A9}"/>
                </a:ext>
              </a:extLst>
            </p:cNvPr>
            <p:cNvSpPr/>
            <p:nvPr/>
          </p:nvSpPr>
          <p:spPr>
            <a:xfrm>
              <a:off x="2425147" y="2653747"/>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Level </a:t>
              </a:r>
              <a:r>
                <a:rPr lang="en-US" dirty="0" err="1">
                  <a:solidFill>
                    <a:schemeClr val="tx2">
                      <a:lumMod val="75000"/>
                    </a:schemeClr>
                  </a:solidFill>
                </a:rPr>
                <a:t>ControlCluster</a:t>
              </a:r>
              <a:endParaRPr lang="en-US" dirty="0">
                <a:solidFill>
                  <a:schemeClr val="tx2">
                    <a:lumMod val="75000"/>
                  </a:schemeClr>
                </a:solidFill>
              </a:endParaRPr>
            </a:p>
          </p:txBody>
        </p:sp>
        <p:sp>
          <p:nvSpPr>
            <p:cNvPr id="10" name="Rectangle: Rounded Corners 9">
              <a:extLst>
                <a:ext uri="{FF2B5EF4-FFF2-40B4-BE49-F238E27FC236}">
                  <a16:creationId xmlns:a16="http://schemas.microsoft.com/office/drawing/2014/main" id="{D37857D4-BED2-46BA-9F7E-95A10FB7595C}"/>
                </a:ext>
              </a:extLst>
            </p:cNvPr>
            <p:cNvSpPr/>
            <p:nvPr/>
          </p:nvSpPr>
          <p:spPr>
            <a:xfrm>
              <a:off x="2408582" y="3082786"/>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Color Control Cluster</a:t>
              </a:r>
            </a:p>
          </p:txBody>
        </p:sp>
        <p:sp>
          <p:nvSpPr>
            <p:cNvPr id="11" name="Rectangle: Rounded Corners 10">
              <a:extLst>
                <a:ext uri="{FF2B5EF4-FFF2-40B4-BE49-F238E27FC236}">
                  <a16:creationId xmlns:a16="http://schemas.microsoft.com/office/drawing/2014/main" id="{950DAF82-C591-407A-98D5-3C9B2C01433A}"/>
                </a:ext>
              </a:extLst>
            </p:cNvPr>
            <p:cNvSpPr/>
            <p:nvPr/>
          </p:nvSpPr>
          <p:spPr>
            <a:xfrm>
              <a:off x="2219739" y="3816627"/>
              <a:ext cx="3101009" cy="184867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point 2</a:t>
              </a:r>
            </a:p>
            <a:p>
              <a:pPr algn="ctr"/>
              <a:endParaRPr lang="en-US" dirty="0"/>
            </a:p>
            <a:p>
              <a:pPr algn="ctr"/>
              <a:endParaRPr lang="en-US" dirty="0"/>
            </a:p>
            <a:p>
              <a:pPr algn="ctr"/>
              <a:endParaRPr lang="en-US" dirty="0"/>
            </a:p>
            <a:p>
              <a:pPr algn="ctr"/>
              <a:endParaRPr lang="en-US" dirty="0"/>
            </a:p>
            <a:p>
              <a:pPr algn="ctr"/>
              <a:endParaRPr lang="en-US" dirty="0"/>
            </a:p>
          </p:txBody>
        </p:sp>
        <p:sp>
          <p:nvSpPr>
            <p:cNvPr id="12" name="Rectangle: Rounded Corners 11">
              <a:extLst>
                <a:ext uri="{FF2B5EF4-FFF2-40B4-BE49-F238E27FC236}">
                  <a16:creationId xmlns:a16="http://schemas.microsoft.com/office/drawing/2014/main" id="{81210615-1660-4EFE-8953-34EBC8F83BA5}"/>
                </a:ext>
              </a:extLst>
            </p:cNvPr>
            <p:cNvSpPr/>
            <p:nvPr/>
          </p:nvSpPr>
          <p:spPr>
            <a:xfrm>
              <a:off x="2425148" y="4267201"/>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On/Off Cluster</a:t>
              </a:r>
            </a:p>
          </p:txBody>
        </p:sp>
        <p:sp>
          <p:nvSpPr>
            <p:cNvPr id="13" name="Rectangle: Rounded Corners 12">
              <a:extLst>
                <a:ext uri="{FF2B5EF4-FFF2-40B4-BE49-F238E27FC236}">
                  <a16:creationId xmlns:a16="http://schemas.microsoft.com/office/drawing/2014/main" id="{57152165-1ECE-44C4-862F-D0E5CBD153BA}"/>
                </a:ext>
              </a:extLst>
            </p:cNvPr>
            <p:cNvSpPr/>
            <p:nvPr/>
          </p:nvSpPr>
          <p:spPr>
            <a:xfrm>
              <a:off x="2425147" y="4701209"/>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Level </a:t>
              </a:r>
              <a:r>
                <a:rPr lang="en-US" dirty="0" err="1">
                  <a:solidFill>
                    <a:schemeClr val="tx2">
                      <a:lumMod val="75000"/>
                    </a:schemeClr>
                  </a:solidFill>
                </a:rPr>
                <a:t>ControlCluster</a:t>
              </a:r>
              <a:endParaRPr lang="en-US" dirty="0">
                <a:solidFill>
                  <a:schemeClr val="tx2">
                    <a:lumMod val="75000"/>
                  </a:schemeClr>
                </a:solidFill>
              </a:endParaRPr>
            </a:p>
          </p:txBody>
        </p:sp>
        <p:sp>
          <p:nvSpPr>
            <p:cNvPr id="14" name="Rectangle: Rounded Corners 13">
              <a:extLst>
                <a:ext uri="{FF2B5EF4-FFF2-40B4-BE49-F238E27FC236}">
                  <a16:creationId xmlns:a16="http://schemas.microsoft.com/office/drawing/2014/main" id="{BF9F5252-52C0-4C93-8592-C3C641281C53}"/>
                </a:ext>
              </a:extLst>
            </p:cNvPr>
            <p:cNvSpPr/>
            <p:nvPr/>
          </p:nvSpPr>
          <p:spPr>
            <a:xfrm>
              <a:off x="2408582" y="5130248"/>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Color Control Cluster</a:t>
              </a:r>
            </a:p>
          </p:txBody>
        </p:sp>
      </p:grpSp>
      <p:sp>
        <p:nvSpPr>
          <p:cNvPr id="26" name="TextBox 25">
            <a:extLst>
              <a:ext uri="{FF2B5EF4-FFF2-40B4-BE49-F238E27FC236}">
                <a16:creationId xmlns:a16="http://schemas.microsoft.com/office/drawing/2014/main" id="{64864BAD-F324-48A3-88C6-BE9BEFA93119}"/>
              </a:ext>
            </a:extLst>
          </p:cNvPr>
          <p:cNvSpPr txBox="1"/>
          <p:nvPr/>
        </p:nvSpPr>
        <p:spPr>
          <a:xfrm>
            <a:off x="557412" y="1025675"/>
            <a:ext cx="2290426" cy="276999"/>
          </a:xfrm>
          <a:prstGeom prst="rect">
            <a:avLst/>
          </a:prstGeom>
          <a:noFill/>
          <a:ln>
            <a:noFill/>
          </a:ln>
        </p:spPr>
        <p:txBody>
          <a:bodyPr wrap="square" rtlCol="0" anchor="ctr">
            <a:spAutoFit/>
          </a:bodyPr>
          <a:lstStyle/>
          <a:p>
            <a:pPr algn="ctr"/>
            <a:r>
              <a:rPr lang="en-US" sz="1200" b="1" dirty="0">
                <a:solidFill>
                  <a:schemeClr val="tx2">
                    <a:lumMod val="75000"/>
                  </a:schemeClr>
                </a:solidFill>
              </a:rPr>
              <a:t>Color Control Light with 2 bulbs</a:t>
            </a:r>
          </a:p>
        </p:txBody>
      </p:sp>
      <p:cxnSp>
        <p:nvCxnSpPr>
          <p:cNvPr id="28" name="Straight Arrow Connector 27">
            <a:extLst>
              <a:ext uri="{FF2B5EF4-FFF2-40B4-BE49-F238E27FC236}">
                <a16:creationId xmlns:a16="http://schemas.microsoft.com/office/drawing/2014/main" id="{54A3782B-ECC4-4067-9D7E-0E1A789CCFA6}"/>
              </a:ext>
            </a:extLst>
          </p:cNvPr>
          <p:cNvCxnSpPr>
            <a:cxnSpLocks/>
          </p:cNvCxnSpPr>
          <p:nvPr/>
        </p:nvCxnSpPr>
        <p:spPr>
          <a:xfrm flipH="1" flipV="1">
            <a:off x="2674152" y="1251872"/>
            <a:ext cx="678648" cy="44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1CCB8AE-F417-47C8-B296-9F5BBF7043E6}"/>
              </a:ext>
            </a:extLst>
          </p:cNvPr>
          <p:cNvSpPr txBox="1"/>
          <p:nvPr/>
        </p:nvSpPr>
        <p:spPr>
          <a:xfrm>
            <a:off x="546491" y="2082819"/>
            <a:ext cx="1304518" cy="276999"/>
          </a:xfrm>
          <a:prstGeom prst="rect">
            <a:avLst/>
          </a:prstGeom>
          <a:noFill/>
          <a:ln>
            <a:noFill/>
          </a:ln>
        </p:spPr>
        <p:txBody>
          <a:bodyPr wrap="square" rtlCol="0" anchor="ctr">
            <a:spAutoFit/>
          </a:bodyPr>
          <a:lstStyle/>
          <a:p>
            <a:pPr algn="ctr"/>
            <a:r>
              <a:rPr lang="en-US" sz="1200" b="1" dirty="0">
                <a:solidFill>
                  <a:schemeClr val="tx2">
                    <a:lumMod val="75000"/>
                  </a:schemeClr>
                </a:solidFill>
              </a:rPr>
              <a:t>Bulb 1</a:t>
            </a:r>
          </a:p>
        </p:txBody>
      </p:sp>
      <p:sp>
        <p:nvSpPr>
          <p:cNvPr id="31" name="TextBox 30">
            <a:extLst>
              <a:ext uri="{FF2B5EF4-FFF2-40B4-BE49-F238E27FC236}">
                <a16:creationId xmlns:a16="http://schemas.microsoft.com/office/drawing/2014/main" id="{4DB6E215-A00B-4172-9338-54228ED9CE72}"/>
              </a:ext>
            </a:extLst>
          </p:cNvPr>
          <p:cNvSpPr txBox="1"/>
          <p:nvPr/>
        </p:nvSpPr>
        <p:spPr>
          <a:xfrm>
            <a:off x="557412" y="4001440"/>
            <a:ext cx="1304518" cy="276999"/>
          </a:xfrm>
          <a:prstGeom prst="rect">
            <a:avLst/>
          </a:prstGeom>
          <a:noFill/>
          <a:ln>
            <a:noFill/>
          </a:ln>
        </p:spPr>
        <p:txBody>
          <a:bodyPr wrap="square" rtlCol="0" anchor="ctr">
            <a:spAutoFit/>
          </a:bodyPr>
          <a:lstStyle/>
          <a:p>
            <a:pPr algn="ctr"/>
            <a:r>
              <a:rPr lang="en-US" sz="1200" b="1" dirty="0">
                <a:solidFill>
                  <a:schemeClr val="tx2">
                    <a:lumMod val="75000"/>
                  </a:schemeClr>
                </a:solidFill>
              </a:rPr>
              <a:t>Bulb 2</a:t>
            </a:r>
          </a:p>
        </p:txBody>
      </p:sp>
      <p:cxnSp>
        <p:nvCxnSpPr>
          <p:cNvPr id="35" name="Straight Arrow Connector 34">
            <a:extLst>
              <a:ext uri="{FF2B5EF4-FFF2-40B4-BE49-F238E27FC236}">
                <a16:creationId xmlns:a16="http://schemas.microsoft.com/office/drawing/2014/main" id="{0D6D0236-8A8C-4F29-ACA6-55D21EF61670}"/>
              </a:ext>
            </a:extLst>
          </p:cNvPr>
          <p:cNvCxnSpPr/>
          <p:nvPr/>
        </p:nvCxnSpPr>
        <p:spPr>
          <a:xfrm flipH="1">
            <a:off x="1437861" y="2221318"/>
            <a:ext cx="2014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335B451-C8E4-45DD-B317-0342BFF00073}"/>
              </a:ext>
            </a:extLst>
          </p:cNvPr>
          <p:cNvCxnSpPr/>
          <p:nvPr/>
        </p:nvCxnSpPr>
        <p:spPr>
          <a:xfrm flipH="1" flipV="1">
            <a:off x="1437861" y="4139939"/>
            <a:ext cx="2014330" cy="5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C2A7EAF-A348-42E9-9A0F-B3F6807275BF}"/>
              </a:ext>
            </a:extLst>
          </p:cNvPr>
          <p:cNvSpPr txBox="1"/>
          <p:nvPr/>
        </p:nvSpPr>
        <p:spPr>
          <a:xfrm>
            <a:off x="601449" y="2458278"/>
            <a:ext cx="1381802" cy="285797"/>
          </a:xfrm>
          <a:prstGeom prst="rect">
            <a:avLst/>
          </a:prstGeom>
          <a:noFill/>
          <a:ln>
            <a:noFill/>
          </a:ln>
        </p:spPr>
        <p:txBody>
          <a:bodyPr wrap="square" rtlCol="0" anchor="ctr">
            <a:spAutoFit/>
          </a:bodyPr>
          <a:lstStyle/>
          <a:p>
            <a:pPr algn="ctr"/>
            <a:r>
              <a:rPr lang="en-US" sz="1200" dirty="0"/>
              <a:t>Turn on/Turn off</a:t>
            </a:r>
          </a:p>
        </p:txBody>
      </p:sp>
      <p:sp>
        <p:nvSpPr>
          <p:cNvPr id="39" name="TextBox 38">
            <a:extLst>
              <a:ext uri="{FF2B5EF4-FFF2-40B4-BE49-F238E27FC236}">
                <a16:creationId xmlns:a16="http://schemas.microsoft.com/office/drawing/2014/main" id="{676C11E9-6187-4182-906C-5EB4EA315DC2}"/>
              </a:ext>
            </a:extLst>
          </p:cNvPr>
          <p:cNvSpPr txBox="1"/>
          <p:nvPr/>
        </p:nvSpPr>
        <p:spPr>
          <a:xfrm>
            <a:off x="680876" y="2759938"/>
            <a:ext cx="1381802" cy="285797"/>
          </a:xfrm>
          <a:prstGeom prst="rect">
            <a:avLst/>
          </a:prstGeom>
          <a:noFill/>
          <a:ln>
            <a:noFill/>
          </a:ln>
        </p:spPr>
        <p:txBody>
          <a:bodyPr wrap="square" rtlCol="0" anchor="ctr">
            <a:spAutoFit/>
          </a:bodyPr>
          <a:lstStyle/>
          <a:p>
            <a:pPr algn="ctr"/>
            <a:r>
              <a:rPr lang="en-US" sz="1200" dirty="0"/>
              <a:t>Brightness Control</a:t>
            </a:r>
          </a:p>
        </p:txBody>
      </p:sp>
      <p:sp>
        <p:nvSpPr>
          <p:cNvPr id="40" name="TextBox 39">
            <a:extLst>
              <a:ext uri="{FF2B5EF4-FFF2-40B4-BE49-F238E27FC236}">
                <a16:creationId xmlns:a16="http://schemas.microsoft.com/office/drawing/2014/main" id="{A91A2719-832F-465E-AD6C-A689C54DDAA7}"/>
              </a:ext>
            </a:extLst>
          </p:cNvPr>
          <p:cNvSpPr txBox="1"/>
          <p:nvPr/>
        </p:nvSpPr>
        <p:spPr>
          <a:xfrm>
            <a:off x="529398" y="3056563"/>
            <a:ext cx="1381802" cy="285797"/>
          </a:xfrm>
          <a:prstGeom prst="rect">
            <a:avLst/>
          </a:prstGeom>
          <a:noFill/>
          <a:ln>
            <a:noFill/>
          </a:ln>
        </p:spPr>
        <p:txBody>
          <a:bodyPr wrap="square" rtlCol="0" anchor="ctr">
            <a:spAutoFit/>
          </a:bodyPr>
          <a:lstStyle/>
          <a:p>
            <a:pPr algn="ctr"/>
            <a:r>
              <a:rPr lang="en-US" sz="1200" dirty="0"/>
              <a:t>Color Control</a:t>
            </a:r>
          </a:p>
        </p:txBody>
      </p:sp>
      <p:cxnSp>
        <p:nvCxnSpPr>
          <p:cNvPr id="42" name="Straight Arrow Connector 41">
            <a:extLst>
              <a:ext uri="{FF2B5EF4-FFF2-40B4-BE49-F238E27FC236}">
                <a16:creationId xmlns:a16="http://schemas.microsoft.com/office/drawing/2014/main" id="{D175174F-1906-4A4A-AAE3-D990382397DC}"/>
              </a:ext>
            </a:extLst>
          </p:cNvPr>
          <p:cNvCxnSpPr>
            <a:stCxn id="7" idx="1"/>
          </p:cNvCxnSpPr>
          <p:nvPr/>
        </p:nvCxnSpPr>
        <p:spPr>
          <a:xfrm flipH="1" flipV="1">
            <a:off x="2040835" y="2601176"/>
            <a:ext cx="807003" cy="6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2E627A8-292E-4366-992F-D068FFEDC05F}"/>
              </a:ext>
            </a:extLst>
          </p:cNvPr>
          <p:cNvCxnSpPr>
            <a:cxnSpLocks/>
          </p:cNvCxnSpPr>
          <p:nvPr/>
        </p:nvCxnSpPr>
        <p:spPr>
          <a:xfrm flipH="1" flipV="1">
            <a:off x="1965351" y="2977330"/>
            <a:ext cx="868480" cy="10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633E8E0-4F6A-4C0C-88CE-79D71E4A4C18}"/>
              </a:ext>
            </a:extLst>
          </p:cNvPr>
          <p:cNvCxnSpPr/>
          <p:nvPr/>
        </p:nvCxnSpPr>
        <p:spPr>
          <a:xfrm flipH="1" flipV="1">
            <a:off x="1643270" y="3240821"/>
            <a:ext cx="1190561" cy="23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0" name="Table 49">
            <a:extLst>
              <a:ext uri="{FF2B5EF4-FFF2-40B4-BE49-F238E27FC236}">
                <a16:creationId xmlns:a16="http://schemas.microsoft.com/office/drawing/2014/main" id="{01A0ED5B-5E9B-499E-9374-425AFDD56A8B}"/>
              </a:ext>
            </a:extLst>
          </p:cNvPr>
          <p:cNvGraphicFramePr>
            <a:graphicFrameLocks noGrp="1"/>
          </p:cNvGraphicFramePr>
          <p:nvPr/>
        </p:nvGraphicFramePr>
        <p:xfrm>
          <a:off x="6397486" y="1025675"/>
          <a:ext cx="4217505" cy="672886"/>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336443">
                <a:tc>
                  <a:txBody>
                    <a:bodyPr/>
                    <a:lstStyle/>
                    <a:p>
                      <a:r>
                        <a:rPr lang="en-US" sz="1200" dirty="0"/>
                        <a:t>Attribute</a:t>
                      </a:r>
                    </a:p>
                  </a:txBody>
                  <a:tcPr/>
                </a:tc>
                <a:tc>
                  <a:txBody>
                    <a:bodyPr/>
                    <a:lstStyle/>
                    <a:p>
                      <a:r>
                        <a:rPr lang="en-US" sz="1200" dirty="0"/>
                        <a:t>Value</a:t>
                      </a:r>
                    </a:p>
                  </a:txBody>
                  <a:tcPr/>
                </a:tc>
                <a:extLst>
                  <a:ext uri="{0D108BD9-81ED-4DB2-BD59-A6C34878D82A}">
                    <a16:rowId xmlns:a16="http://schemas.microsoft.com/office/drawing/2014/main" val="2302476457"/>
                  </a:ext>
                </a:extLst>
              </a:tr>
              <a:tr h="336443">
                <a:tc>
                  <a:txBody>
                    <a:bodyPr/>
                    <a:lstStyle/>
                    <a:p>
                      <a:r>
                        <a:rPr lang="en-US" sz="1200" dirty="0"/>
                        <a:t>On/Off</a:t>
                      </a:r>
                    </a:p>
                  </a:txBody>
                  <a:tcPr/>
                </a:tc>
                <a:tc>
                  <a:txBody>
                    <a:bodyPr/>
                    <a:lstStyle/>
                    <a:p>
                      <a:r>
                        <a:rPr lang="en-US" sz="1200" dirty="0"/>
                        <a:t>True/False</a:t>
                      </a:r>
                    </a:p>
                  </a:txBody>
                  <a:tcPr/>
                </a:tc>
                <a:extLst>
                  <a:ext uri="{0D108BD9-81ED-4DB2-BD59-A6C34878D82A}">
                    <a16:rowId xmlns:a16="http://schemas.microsoft.com/office/drawing/2014/main" val="1804234581"/>
                  </a:ext>
                </a:extLst>
              </a:tr>
            </a:tbl>
          </a:graphicData>
        </a:graphic>
      </p:graphicFrame>
      <p:graphicFrame>
        <p:nvGraphicFramePr>
          <p:cNvPr id="51" name="Table 50">
            <a:extLst>
              <a:ext uri="{FF2B5EF4-FFF2-40B4-BE49-F238E27FC236}">
                <a16:creationId xmlns:a16="http://schemas.microsoft.com/office/drawing/2014/main" id="{7F11A32D-FC46-402E-BDCA-F52B8A0329C0}"/>
              </a:ext>
            </a:extLst>
          </p:cNvPr>
          <p:cNvGraphicFramePr>
            <a:graphicFrameLocks noGrp="1"/>
          </p:cNvGraphicFramePr>
          <p:nvPr/>
        </p:nvGraphicFramePr>
        <p:xfrm>
          <a:off x="6397486" y="1781162"/>
          <a:ext cx="4217505" cy="1136187"/>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212515">
                <a:tc>
                  <a:txBody>
                    <a:bodyPr/>
                    <a:lstStyle/>
                    <a:p>
                      <a:r>
                        <a:rPr lang="en-US" sz="1200" dirty="0"/>
                        <a:t>Command</a:t>
                      </a:r>
                    </a:p>
                  </a:txBody>
                  <a:tcPr/>
                </a:tc>
                <a:tc>
                  <a:txBody>
                    <a:bodyPr/>
                    <a:lstStyle/>
                    <a:p>
                      <a:r>
                        <a:rPr lang="en-US" sz="1200" dirty="0"/>
                        <a:t>Direction</a:t>
                      </a:r>
                    </a:p>
                  </a:txBody>
                  <a:tcPr/>
                </a:tc>
                <a:extLst>
                  <a:ext uri="{0D108BD9-81ED-4DB2-BD59-A6C34878D82A}">
                    <a16:rowId xmlns:a16="http://schemas.microsoft.com/office/drawing/2014/main" val="2302476457"/>
                  </a:ext>
                </a:extLst>
              </a:tr>
              <a:tr h="287289">
                <a:tc>
                  <a:txBody>
                    <a:bodyPr/>
                    <a:lstStyle/>
                    <a:p>
                      <a:r>
                        <a:rPr lang="en-US" sz="1200" dirty="0"/>
                        <a:t>On</a:t>
                      </a:r>
                    </a:p>
                  </a:txBody>
                  <a:tcPr/>
                </a:tc>
                <a:tc>
                  <a:txBody>
                    <a:bodyPr/>
                    <a:lstStyle/>
                    <a:p>
                      <a:r>
                        <a:rPr lang="en-US" sz="1200" dirty="0"/>
                        <a:t>Client to Server</a:t>
                      </a:r>
                    </a:p>
                  </a:txBody>
                  <a:tcPr/>
                </a:tc>
                <a:extLst>
                  <a:ext uri="{0D108BD9-81ED-4DB2-BD59-A6C34878D82A}">
                    <a16:rowId xmlns:a16="http://schemas.microsoft.com/office/drawing/2014/main" val="1804234581"/>
                  </a:ext>
                </a:extLst>
              </a:tr>
              <a:tr h="287289">
                <a:tc>
                  <a:txBody>
                    <a:bodyPr/>
                    <a:lstStyle/>
                    <a:p>
                      <a:r>
                        <a:rPr lang="en-US" sz="1200" dirty="0"/>
                        <a:t>Off</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a:t>Client to Server</a:t>
                      </a:r>
                    </a:p>
                  </a:txBody>
                  <a:tcPr/>
                </a:tc>
                <a:extLst>
                  <a:ext uri="{0D108BD9-81ED-4DB2-BD59-A6C34878D82A}">
                    <a16:rowId xmlns:a16="http://schemas.microsoft.com/office/drawing/2014/main" val="3932579156"/>
                  </a:ext>
                </a:extLst>
              </a:tr>
              <a:tr h="287289">
                <a:tc>
                  <a:txBody>
                    <a:bodyPr/>
                    <a:lstStyle/>
                    <a:p>
                      <a:r>
                        <a:rPr lang="en-US" sz="1200" dirty="0"/>
                        <a:t>Toggle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a:t>Client to Server</a:t>
                      </a:r>
                    </a:p>
                  </a:txBody>
                  <a:tcPr/>
                </a:tc>
                <a:extLst>
                  <a:ext uri="{0D108BD9-81ED-4DB2-BD59-A6C34878D82A}">
                    <a16:rowId xmlns:a16="http://schemas.microsoft.com/office/drawing/2014/main" val="2325655108"/>
                  </a:ext>
                </a:extLst>
              </a:tr>
            </a:tbl>
          </a:graphicData>
        </a:graphic>
      </p:graphicFrame>
      <p:graphicFrame>
        <p:nvGraphicFramePr>
          <p:cNvPr id="52" name="Table 51">
            <a:extLst>
              <a:ext uri="{FF2B5EF4-FFF2-40B4-BE49-F238E27FC236}">
                <a16:creationId xmlns:a16="http://schemas.microsoft.com/office/drawing/2014/main" id="{67675539-147C-4065-AB7A-74D28D6D8D1F}"/>
              </a:ext>
            </a:extLst>
          </p:cNvPr>
          <p:cNvGraphicFramePr>
            <a:graphicFrameLocks noGrp="1"/>
          </p:cNvGraphicFramePr>
          <p:nvPr/>
        </p:nvGraphicFramePr>
        <p:xfrm>
          <a:off x="6409431" y="3340723"/>
          <a:ext cx="4217505" cy="672886"/>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336443">
                <a:tc>
                  <a:txBody>
                    <a:bodyPr/>
                    <a:lstStyle/>
                    <a:p>
                      <a:r>
                        <a:rPr lang="en-US" sz="1200" dirty="0"/>
                        <a:t>Attribute</a:t>
                      </a:r>
                    </a:p>
                  </a:txBody>
                  <a:tcPr/>
                </a:tc>
                <a:tc>
                  <a:txBody>
                    <a:bodyPr/>
                    <a:lstStyle/>
                    <a:p>
                      <a:r>
                        <a:rPr lang="en-US" sz="1200" dirty="0"/>
                        <a:t>Value</a:t>
                      </a:r>
                    </a:p>
                  </a:txBody>
                  <a:tcPr/>
                </a:tc>
                <a:extLst>
                  <a:ext uri="{0D108BD9-81ED-4DB2-BD59-A6C34878D82A}">
                    <a16:rowId xmlns:a16="http://schemas.microsoft.com/office/drawing/2014/main" val="2302476457"/>
                  </a:ext>
                </a:extLst>
              </a:tr>
              <a:tr h="336443">
                <a:tc>
                  <a:txBody>
                    <a:bodyPr/>
                    <a:lstStyle/>
                    <a:p>
                      <a:r>
                        <a:rPr lang="en-US" sz="1200" dirty="0"/>
                        <a:t>Current Level</a:t>
                      </a:r>
                    </a:p>
                  </a:txBody>
                  <a:tcPr/>
                </a:tc>
                <a:tc>
                  <a:txBody>
                    <a:bodyPr/>
                    <a:lstStyle/>
                    <a:p>
                      <a:r>
                        <a:rPr lang="en-US" sz="1200" dirty="0"/>
                        <a:t>0-100</a:t>
                      </a:r>
                    </a:p>
                  </a:txBody>
                  <a:tcPr/>
                </a:tc>
                <a:extLst>
                  <a:ext uri="{0D108BD9-81ED-4DB2-BD59-A6C34878D82A}">
                    <a16:rowId xmlns:a16="http://schemas.microsoft.com/office/drawing/2014/main" val="1804234581"/>
                  </a:ext>
                </a:extLst>
              </a:tr>
            </a:tbl>
          </a:graphicData>
        </a:graphic>
      </p:graphicFrame>
      <p:graphicFrame>
        <p:nvGraphicFramePr>
          <p:cNvPr id="53" name="Table 52">
            <a:extLst>
              <a:ext uri="{FF2B5EF4-FFF2-40B4-BE49-F238E27FC236}">
                <a16:creationId xmlns:a16="http://schemas.microsoft.com/office/drawing/2014/main" id="{828E2E50-3D2C-4042-BCE6-65957BC593CD}"/>
              </a:ext>
            </a:extLst>
          </p:cNvPr>
          <p:cNvGraphicFramePr>
            <a:graphicFrameLocks noGrp="1"/>
          </p:cNvGraphicFramePr>
          <p:nvPr/>
        </p:nvGraphicFramePr>
        <p:xfrm>
          <a:off x="6409431" y="4096210"/>
          <a:ext cx="4217505" cy="561609"/>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212515">
                <a:tc>
                  <a:txBody>
                    <a:bodyPr/>
                    <a:lstStyle/>
                    <a:p>
                      <a:r>
                        <a:rPr lang="en-US" sz="1200" dirty="0"/>
                        <a:t>Command</a:t>
                      </a:r>
                    </a:p>
                  </a:txBody>
                  <a:tcPr/>
                </a:tc>
                <a:tc>
                  <a:txBody>
                    <a:bodyPr/>
                    <a:lstStyle/>
                    <a:p>
                      <a:r>
                        <a:rPr lang="en-US" sz="1200" dirty="0"/>
                        <a:t>Direction</a:t>
                      </a:r>
                    </a:p>
                  </a:txBody>
                  <a:tcPr/>
                </a:tc>
                <a:extLst>
                  <a:ext uri="{0D108BD9-81ED-4DB2-BD59-A6C34878D82A}">
                    <a16:rowId xmlns:a16="http://schemas.microsoft.com/office/drawing/2014/main" val="2302476457"/>
                  </a:ext>
                </a:extLst>
              </a:tr>
              <a:tr h="287289">
                <a:tc>
                  <a:txBody>
                    <a:bodyPr/>
                    <a:lstStyle/>
                    <a:p>
                      <a:r>
                        <a:rPr lang="en-US" sz="1200" dirty="0"/>
                        <a:t>Move to level</a:t>
                      </a:r>
                    </a:p>
                  </a:txBody>
                  <a:tcPr/>
                </a:tc>
                <a:tc>
                  <a:txBody>
                    <a:bodyPr/>
                    <a:lstStyle/>
                    <a:p>
                      <a:r>
                        <a:rPr lang="en-US" sz="1200" dirty="0"/>
                        <a:t>Client to Server</a:t>
                      </a:r>
                    </a:p>
                  </a:txBody>
                  <a:tcPr/>
                </a:tc>
                <a:extLst>
                  <a:ext uri="{0D108BD9-81ED-4DB2-BD59-A6C34878D82A}">
                    <a16:rowId xmlns:a16="http://schemas.microsoft.com/office/drawing/2014/main" val="1804234581"/>
                  </a:ext>
                </a:extLst>
              </a:tr>
            </a:tbl>
          </a:graphicData>
        </a:graphic>
      </p:graphicFrame>
      <p:cxnSp>
        <p:nvCxnSpPr>
          <p:cNvPr id="55" name="Straight Arrow Connector 54">
            <a:extLst>
              <a:ext uri="{FF2B5EF4-FFF2-40B4-BE49-F238E27FC236}">
                <a16:creationId xmlns:a16="http://schemas.microsoft.com/office/drawing/2014/main" id="{68628CED-5501-486E-94B4-6243329778FF}"/>
              </a:ext>
            </a:extLst>
          </p:cNvPr>
          <p:cNvCxnSpPr/>
          <p:nvPr/>
        </p:nvCxnSpPr>
        <p:spPr>
          <a:xfrm flipV="1">
            <a:off x="5122564" y="1623391"/>
            <a:ext cx="1198723" cy="1046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06FB7D-7894-46B0-BE61-32C279727A28}"/>
              </a:ext>
            </a:extLst>
          </p:cNvPr>
          <p:cNvCxnSpPr>
            <a:endCxn id="51" idx="1"/>
          </p:cNvCxnSpPr>
          <p:nvPr/>
        </p:nvCxnSpPr>
        <p:spPr>
          <a:xfrm flipV="1">
            <a:off x="5122563" y="2349255"/>
            <a:ext cx="1274923" cy="320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581D56E-AEB1-47FC-B1CB-DC465C97071A}"/>
              </a:ext>
            </a:extLst>
          </p:cNvPr>
          <p:cNvCxnSpPr>
            <a:endCxn id="52" idx="1"/>
          </p:cNvCxnSpPr>
          <p:nvPr/>
        </p:nvCxnSpPr>
        <p:spPr>
          <a:xfrm>
            <a:off x="5122563" y="3045735"/>
            <a:ext cx="1286868" cy="631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D71478D-0BC4-4B5C-9AA2-C1A78EDC2002}"/>
              </a:ext>
            </a:extLst>
          </p:cNvPr>
          <p:cNvCxnSpPr>
            <a:cxnSpLocks/>
            <a:endCxn id="53" idx="1"/>
          </p:cNvCxnSpPr>
          <p:nvPr/>
        </p:nvCxnSpPr>
        <p:spPr>
          <a:xfrm>
            <a:off x="5122563" y="3056563"/>
            <a:ext cx="1286868" cy="1320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4">
            <a:extLst>
              <a:ext uri="{FF2B5EF4-FFF2-40B4-BE49-F238E27FC236}">
                <a16:creationId xmlns:a16="http://schemas.microsoft.com/office/drawing/2014/main" id="{3E521E13-7B6A-4CCA-A547-4A202535ECD6}"/>
              </a:ext>
            </a:extLst>
          </p:cNvPr>
          <p:cNvSpPr txBox="1">
            <a:spLocks/>
          </p:cNvSpPr>
          <p:nvPr/>
        </p:nvSpPr>
        <p:spPr>
          <a:xfrm>
            <a:off x="6095999" y="4830356"/>
            <a:ext cx="5400261" cy="137166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All standard clusters are defined in ZCL spec. </a:t>
            </a:r>
          </a:p>
          <a:p>
            <a:r>
              <a:rPr lang="en-US" sz="1600" dirty="0"/>
              <a:t>Clusters can be customized</a:t>
            </a:r>
          </a:p>
          <a:p>
            <a:pPr lvl="1"/>
            <a:r>
              <a:rPr lang="en-US" sz="1400" dirty="0"/>
              <a:t>Add new clusters</a:t>
            </a:r>
          </a:p>
          <a:p>
            <a:pPr lvl="1"/>
            <a:r>
              <a:rPr lang="en-US" sz="1400" dirty="0"/>
              <a:t>Add new attributes or commands to standard cluster</a:t>
            </a:r>
          </a:p>
          <a:p>
            <a:endParaRPr lang="en-US" sz="1600" dirty="0"/>
          </a:p>
        </p:txBody>
      </p:sp>
    </p:spTree>
    <p:extLst>
      <p:ext uri="{BB962C8B-B14F-4D97-AF65-F5344CB8AC3E}">
        <p14:creationId xmlns:p14="http://schemas.microsoft.com/office/powerpoint/2010/main" val="9747279"/>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Network Layer Security</a:t>
            </a:r>
          </a:p>
        </p:txBody>
      </p:sp>
      <p:cxnSp>
        <p:nvCxnSpPr>
          <p:cNvPr id="17" name="Straight Arrow Connector 16">
            <a:extLst>
              <a:ext uri="{FF2B5EF4-FFF2-40B4-BE49-F238E27FC236}">
                <a16:creationId xmlns:a16="http://schemas.microsoft.com/office/drawing/2014/main" id="{1E86D891-67FE-4658-9CBD-0A2EBAF44FC3}"/>
              </a:ext>
            </a:extLst>
          </p:cNvPr>
          <p:cNvCxnSpPr>
            <a:cxnSpLocks/>
          </p:cNvCxnSpPr>
          <p:nvPr/>
        </p:nvCxnSpPr>
        <p:spPr>
          <a:xfrm flipH="1">
            <a:off x="3296484" y="2854507"/>
            <a:ext cx="594034" cy="1107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0DE5B8F-5A41-462E-802E-73AE4420FF14}"/>
              </a:ext>
            </a:extLst>
          </p:cNvPr>
          <p:cNvPicPr>
            <a:picLocks noChangeAspect="1"/>
          </p:cNvPicPr>
          <p:nvPr/>
        </p:nvPicPr>
        <p:blipFill>
          <a:blip r:embed="rId3"/>
          <a:stretch>
            <a:fillRect/>
          </a:stretch>
        </p:blipFill>
        <p:spPr>
          <a:xfrm>
            <a:off x="1244765" y="4034066"/>
            <a:ext cx="3449792" cy="1818981"/>
          </a:xfrm>
          <a:prstGeom prst="rect">
            <a:avLst/>
          </a:prstGeom>
        </p:spPr>
      </p:pic>
      <p:grpSp>
        <p:nvGrpSpPr>
          <p:cNvPr id="34" name="Group 33">
            <a:extLst>
              <a:ext uri="{FF2B5EF4-FFF2-40B4-BE49-F238E27FC236}">
                <a16:creationId xmlns:a16="http://schemas.microsoft.com/office/drawing/2014/main" id="{2342CFB8-FA36-49FC-862D-0159BA9BDBA8}"/>
              </a:ext>
            </a:extLst>
          </p:cNvPr>
          <p:cNvGrpSpPr/>
          <p:nvPr/>
        </p:nvGrpSpPr>
        <p:grpSpPr>
          <a:xfrm>
            <a:off x="619157" y="1116319"/>
            <a:ext cx="5897415" cy="2312681"/>
            <a:chOff x="457200" y="1325450"/>
            <a:chExt cx="5897415" cy="2312681"/>
          </a:xfrm>
        </p:grpSpPr>
        <p:grpSp>
          <p:nvGrpSpPr>
            <p:cNvPr id="7" name="Group 6">
              <a:extLst>
                <a:ext uri="{FF2B5EF4-FFF2-40B4-BE49-F238E27FC236}">
                  <a16:creationId xmlns:a16="http://schemas.microsoft.com/office/drawing/2014/main" id="{E5EE073D-A9FF-4A4E-97F4-AA0DAA818A01}"/>
                </a:ext>
              </a:extLst>
            </p:cNvPr>
            <p:cNvGrpSpPr/>
            <p:nvPr/>
          </p:nvGrpSpPr>
          <p:grpSpPr>
            <a:xfrm>
              <a:off x="1371442" y="1325450"/>
              <a:ext cx="3893282" cy="331031"/>
              <a:chOff x="891153" y="1511085"/>
              <a:chExt cx="3893282" cy="331031"/>
            </a:xfrm>
          </p:grpSpPr>
          <p:sp>
            <p:nvSpPr>
              <p:cNvPr id="6" name="Rectangle 5">
                <a:extLst>
                  <a:ext uri="{FF2B5EF4-FFF2-40B4-BE49-F238E27FC236}">
                    <a16:creationId xmlns:a16="http://schemas.microsoft.com/office/drawing/2014/main" id="{1BF61064-5595-4C9F-B6AD-09BE078DF64C}"/>
                  </a:ext>
                </a:extLst>
              </p:cNvPr>
              <p:cNvSpPr/>
              <p:nvPr/>
            </p:nvSpPr>
            <p:spPr>
              <a:xfrm>
                <a:off x="891153" y="1511085"/>
                <a:ext cx="503694" cy="325464"/>
              </a:xfrm>
              <a:prstGeom prst="rect">
                <a:avLst/>
              </a:prstGeom>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SYNC</a:t>
                </a:r>
              </a:p>
            </p:txBody>
          </p:sp>
          <p:sp>
            <p:nvSpPr>
              <p:cNvPr id="10" name="Rectangle 9">
                <a:extLst>
                  <a:ext uri="{FF2B5EF4-FFF2-40B4-BE49-F238E27FC236}">
                    <a16:creationId xmlns:a16="http://schemas.microsoft.com/office/drawing/2014/main" id="{BFC38936-8793-4CE2-8B18-520B86FD17A6}"/>
                  </a:ext>
                </a:extLst>
              </p:cNvPr>
              <p:cNvSpPr/>
              <p:nvPr/>
            </p:nvSpPr>
            <p:spPr>
              <a:xfrm>
                <a:off x="1395003" y="1511085"/>
                <a:ext cx="503694" cy="325464"/>
              </a:xfrm>
              <a:prstGeom prst="rect">
                <a:avLst/>
              </a:prstGeom>
              <a:solidFill>
                <a:schemeClr val="accent4">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PHY</a:t>
                </a:r>
              </a:p>
              <a:p>
                <a:pPr algn="ctr"/>
                <a:r>
                  <a:rPr lang="en-US" sz="1000" dirty="0">
                    <a:solidFill>
                      <a:schemeClr val="tx1">
                        <a:lumMod val="50000"/>
                      </a:schemeClr>
                    </a:solidFill>
                  </a:rPr>
                  <a:t>HDR</a:t>
                </a:r>
              </a:p>
            </p:txBody>
          </p:sp>
          <p:sp>
            <p:nvSpPr>
              <p:cNvPr id="12" name="Rectangle 11">
                <a:extLst>
                  <a:ext uri="{FF2B5EF4-FFF2-40B4-BE49-F238E27FC236}">
                    <a16:creationId xmlns:a16="http://schemas.microsoft.com/office/drawing/2014/main" id="{2C6511D9-739A-40EC-A015-ADEEE98E974E}"/>
                  </a:ext>
                </a:extLst>
              </p:cNvPr>
              <p:cNvSpPr/>
              <p:nvPr/>
            </p:nvSpPr>
            <p:spPr>
              <a:xfrm>
                <a:off x="1898697" y="1512025"/>
                <a:ext cx="503694" cy="325464"/>
              </a:xfrm>
              <a:prstGeom prst="rect">
                <a:avLst/>
              </a:prstGeom>
              <a:solidFill>
                <a:schemeClr val="accent2">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MACHDR</a:t>
                </a:r>
              </a:p>
            </p:txBody>
          </p:sp>
          <p:sp>
            <p:nvSpPr>
              <p:cNvPr id="13" name="Rectangle 12">
                <a:extLst>
                  <a:ext uri="{FF2B5EF4-FFF2-40B4-BE49-F238E27FC236}">
                    <a16:creationId xmlns:a16="http://schemas.microsoft.com/office/drawing/2014/main" id="{2D076BA7-11B2-479A-B43A-CEF941AE23CF}"/>
                  </a:ext>
                </a:extLst>
              </p:cNvPr>
              <p:cNvSpPr/>
              <p:nvPr/>
            </p:nvSpPr>
            <p:spPr>
              <a:xfrm>
                <a:off x="2402391" y="1516652"/>
                <a:ext cx="503694" cy="325464"/>
              </a:xfrm>
              <a:prstGeom prst="rect">
                <a:avLst/>
              </a:prstGeom>
              <a:solidFill>
                <a:schemeClr val="accent3">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NWKHDR</a:t>
                </a:r>
              </a:p>
            </p:txBody>
          </p:sp>
          <p:sp>
            <p:nvSpPr>
              <p:cNvPr id="14" name="Rectangle 13">
                <a:extLst>
                  <a:ext uri="{FF2B5EF4-FFF2-40B4-BE49-F238E27FC236}">
                    <a16:creationId xmlns:a16="http://schemas.microsoft.com/office/drawing/2014/main" id="{81E4EDD4-5777-4552-853F-C22896E48662}"/>
                  </a:ext>
                </a:extLst>
              </p:cNvPr>
              <p:cNvSpPr/>
              <p:nvPr/>
            </p:nvSpPr>
            <p:spPr>
              <a:xfrm>
                <a:off x="2906084" y="1512025"/>
                <a:ext cx="1878351" cy="325464"/>
              </a:xfrm>
              <a:prstGeom prst="rect">
                <a:avLst/>
              </a:prstGeom>
              <a:solidFill>
                <a:schemeClr val="accent4">
                  <a:lumMod val="40000"/>
                  <a:lumOff val="6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NWK Payload</a:t>
                </a:r>
              </a:p>
            </p:txBody>
          </p:sp>
        </p:grpSp>
        <p:sp>
          <p:nvSpPr>
            <p:cNvPr id="26" name="Arrow: Down 25">
              <a:extLst>
                <a:ext uri="{FF2B5EF4-FFF2-40B4-BE49-F238E27FC236}">
                  <a16:creationId xmlns:a16="http://schemas.microsoft.com/office/drawing/2014/main" id="{D1E6AFC7-5FD1-4B81-8CD9-F999E5F62B86}"/>
                </a:ext>
              </a:extLst>
            </p:cNvPr>
            <p:cNvSpPr/>
            <p:nvPr/>
          </p:nvSpPr>
          <p:spPr>
            <a:xfrm>
              <a:off x="787014" y="2039879"/>
              <a:ext cx="169658" cy="44429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2E7A7F8-5CAB-4615-8C36-8303B14C052F}"/>
                </a:ext>
              </a:extLst>
            </p:cNvPr>
            <p:cNvGrpSpPr/>
            <p:nvPr/>
          </p:nvGrpSpPr>
          <p:grpSpPr>
            <a:xfrm>
              <a:off x="1371442" y="1986846"/>
              <a:ext cx="4983173" cy="1651285"/>
              <a:chOff x="1371442" y="1986846"/>
              <a:chExt cx="4983173" cy="1651285"/>
            </a:xfrm>
          </p:grpSpPr>
          <p:sp>
            <p:nvSpPr>
              <p:cNvPr id="16" name="Rectangle 15">
                <a:extLst>
                  <a:ext uri="{FF2B5EF4-FFF2-40B4-BE49-F238E27FC236}">
                    <a16:creationId xmlns:a16="http://schemas.microsoft.com/office/drawing/2014/main" id="{7866E768-C40D-4D52-BA70-6A33169A0D90}"/>
                  </a:ext>
                </a:extLst>
              </p:cNvPr>
              <p:cNvSpPr/>
              <p:nvPr/>
            </p:nvSpPr>
            <p:spPr>
              <a:xfrm>
                <a:off x="1371442" y="2702035"/>
                <a:ext cx="503694" cy="325464"/>
              </a:xfrm>
              <a:prstGeom prst="rect">
                <a:avLst/>
              </a:prstGeom>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SYNC</a:t>
                </a:r>
              </a:p>
            </p:txBody>
          </p:sp>
          <p:sp>
            <p:nvSpPr>
              <p:cNvPr id="19" name="Rectangle 18">
                <a:extLst>
                  <a:ext uri="{FF2B5EF4-FFF2-40B4-BE49-F238E27FC236}">
                    <a16:creationId xmlns:a16="http://schemas.microsoft.com/office/drawing/2014/main" id="{BD1450D9-DD4B-457C-A94F-4D7257BD8CAD}"/>
                  </a:ext>
                </a:extLst>
              </p:cNvPr>
              <p:cNvSpPr/>
              <p:nvPr/>
            </p:nvSpPr>
            <p:spPr>
              <a:xfrm>
                <a:off x="1875292" y="2702035"/>
                <a:ext cx="503694" cy="325464"/>
              </a:xfrm>
              <a:prstGeom prst="rect">
                <a:avLst/>
              </a:prstGeom>
              <a:solidFill>
                <a:schemeClr val="accent4">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PHY</a:t>
                </a:r>
              </a:p>
              <a:p>
                <a:pPr algn="ctr"/>
                <a:r>
                  <a:rPr lang="en-US" sz="1000" dirty="0">
                    <a:solidFill>
                      <a:schemeClr val="tx1">
                        <a:lumMod val="50000"/>
                      </a:schemeClr>
                    </a:solidFill>
                  </a:rPr>
                  <a:t>HDR</a:t>
                </a:r>
              </a:p>
            </p:txBody>
          </p:sp>
          <p:sp>
            <p:nvSpPr>
              <p:cNvPr id="20" name="Rectangle 19">
                <a:extLst>
                  <a:ext uri="{FF2B5EF4-FFF2-40B4-BE49-F238E27FC236}">
                    <a16:creationId xmlns:a16="http://schemas.microsoft.com/office/drawing/2014/main" id="{C50FD214-CC08-4B55-B023-022FF495EA20}"/>
                  </a:ext>
                </a:extLst>
              </p:cNvPr>
              <p:cNvSpPr/>
              <p:nvPr/>
            </p:nvSpPr>
            <p:spPr>
              <a:xfrm>
                <a:off x="2378986" y="2702975"/>
                <a:ext cx="503694" cy="325464"/>
              </a:xfrm>
              <a:prstGeom prst="rect">
                <a:avLst/>
              </a:prstGeom>
              <a:solidFill>
                <a:schemeClr val="accent2">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MACHDR</a:t>
                </a:r>
              </a:p>
            </p:txBody>
          </p:sp>
          <p:sp>
            <p:nvSpPr>
              <p:cNvPr id="21" name="Rectangle 20">
                <a:extLst>
                  <a:ext uri="{FF2B5EF4-FFF2-40B4-BE49-F238E27FC236}">
                    <a16:creationId xmlns:a16="http://schemas.microsoft.com/office/drawing/2014/main" id="{E7981C9E-72DF-4753-9BAE-13FFFBC5906D}"/>
                  </a:ext>
                </a:extLst>
              </p:cNvPr>
              <p:cNvSpPr/>
              <p:nvPr/>
            </p:nvSpPr>
            <p:spPr>
              <a:xfrm>
                <a:off x="2882680" y="2707602"/>
                <a:ext cx="503694" cy="325464"/>
              </a:xfrm>
              <a:prstGeom prst="rect">
                <a:avLst/>
              </a:prstGeom>
              <a:solidFill>
                <a:schemeClr val="accent3">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NWKHDR</a:t>
                </a:r>
              </a:p>
            </p:txBody>
          </p:sp>
          <p:sp>
            <p:nvSpPr>
              <p:cNvPr id="22" name="Rectangle 21">
                <a:extLst>
                  <a:ext uri="{FF2B5EF4-FFF2-40B4-BE49-F238E27FC236}">
                    <a16:creationId xmlns:a16="http://schemas.microsoft.com/office/drawing/2014/main" id="{F635D415-21A9-451D-A76C-644325800C59}"/>
                  </a:ext>
                </a:extLst>
              </p:cNvPr>
              <p:cNvSpPr/>
              <p:nvPr/>
            </p:nvSpPr>
            <p:spPr>
              <a:xfrm>
                <a:off x="4082468" y="2708709"/>
                <a:ext cx="1878351" cy="319730"/>
              </a:xfrm>
              <a:prstGeom prst="rect">
                <a:avLst/>
              </a:prstGeom>
              <a:solidFill>
                <a:schemeClr val="tx2">
                  <a:lumMod val="40000"/>
                  <a:lumOff val="6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rgbClr val="FF0000"/>
                    </a:solidFill>
                  </a:rPr>
                  <a:t>Encrypted</a:t>
                </a:r>
                <a:r>
                  <a:rPr lang="en-US" sz="1000" dirty="0">
                    <a:solidFill>
                      <a:schemeClr val="tx1">
                        <a:lumMod val="50000"/>
                      </a:schemeClr>
                    </a:solidFill>
                  </a:rPr>
                  <a:t> NWK Payload</a:t>
                </a:r>
              </a:p>
            </p:txBody>
          </p:sp>
          <p:sp>
            <p:nvSpPr>
              <p:cNvPr id="23" name="Rectangle 22">
                <a:extLst>
                  <a:ext uri="{FF2B5EF4-FFF2-40B4-BE49-F238E27FC236}">
                    <a16:creationId xmlns:a16="http://schemas.microsoft.com/office/drawing/2014/main" id="{B19AC02B-4F87-49A4-BD4E-5A5A40438DFD}"/>
                  </a:ext>
                </a:extLst>
              </p:cNvPr>
              <p:cNvSpPr/>
              <p:nvPr/>
            </p:nvSpPr>
            <p:spPr>
              <a:xfrm>
                <a:off x="3386373" y="2707602"/>
                <a:ext cx="696095" cy="325464"/>
              </a:xfrm>
              <a:prstGeom prst="rect">
                <a:avLst/>
              </a:prstGeom>
              <a:solidFill>
                <a:schemeClr val="tx2">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Auxiliary</a:t>
                </a:r>
              </a:p>
              <a:p>
                <a:pPr algn="ctr"/>
                <a:r>
                  <a:rPr lang="en-US" sz="1000" dirty="0">
                    <a:solidFill>
                      <a:schemeClr val="tx1">
                        <a:lumMod val="50000"/>
                      </a:schemeClr>
                    </a:solidFill>
                  </a:rPr>
                  <a:t>HDR</a:t>
                </a:r>
              </a:p>
            </p:txBody>
          </p:sp>
          <p:sp>
            <p:nvSpPr>
              <p:cNvPr id="24" name="Rectangle 23">
                <a:extLst>
                  <a:ext uri="{FF2B5EF4-FFF2-40B4-BE49-F238E27FC236}">
                    <a16:creationId xmlns:a16="http://schemas.microsoft.com/office/drawing/2014/main" id="{7F2E2893-170E-43A8-8633-C528F1154C03}"/>
                  </a:ext>
                </a:extLst>
              </p:cNvPr>
              <p:cNvSpPr/>
              <p:nvPr/>
            </p:nvSpPr>
            <p:spPr>
              <a:xfrm>
                <a:off x="5952530" y="2702975"/>
                <a:ext cx="402085" cy="325464"/>
              </a:xfrm>
              <a:prstGeom prst="rect">
                <a:avLst/>
              </a:prstGeom>
              <a:solidFill>
                <a:schemeClr val="accent3">
                  <a:lumMod val="20000"/>
                  <a:lumOff val="8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MIC</a:t>
                </a:r>
              </a:p>
            </p:txBody>
          </p:sp>
          <p:sp>
            <p:nvSpPr>
              <p:cNvPr id="8" name="Arrow: Down 7">
                <a:extLst>
                  <a:ext uri="{FF2B5EF4-FFF2-40B4-BE49-F238E27FC236}">
                    <a16:creationId xmlns:a16="http://schemas.microsoft.com/office/drawing/2014/main" id="{173E5E7D-667B-4A70-8264-471016B12BB2}"/>
                  </a:ext>
                </a:extLst>
              </p:cNvPr>
              <p:cNvSpPr/>
              <p:nvPr/>
            </p:nvSpPr>
            <p:spPr>
              <a:xfrm rot="1468167">
                <a:off x="3382245" y="2373519"/>
                <a:ext cx="131628" cy="28923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4C6C2232-B20C-4DDB-AD47-9D37FC431387}"/>
                  </a:ext>
                </a:extLst>
              </p:cNvPr>
              <p:cNvSpPr/>
              <p:nvPr/>
            </p:nvSpPr>
            <p:spPr>
              <a:xfrm rot="19469374">
                <a:off x="6154224" y="2386835"/>
                <a:ext cx="119338" cy="30523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B99507D-6AA0-46D1-B5DF-10C14358FF41}"/>
                  </a:ext>
                </a:extLst>
              </p:cNvPr>
              <p:cNvSpPr txBox="1"/>
              <p:nvPr/>
            </p:nvSpPr>
            <p:spPr>
              <a:xfrm>
                <a:off x="3467743" y="1986846"/>
                <a:ext cx="2867722" cy="461665"/>
              </a:xfrm>
              <a:prstGeom prst="rect">
                <a:avLst/>
              </a:prstGeom>
              <a:noFill/>
              <a:ln>
                <a:noFill/>
              </a:ln>
            </p:spPr>
            <p:txBody>
              <a:bodyPr wrap="square" rtlCol="0" anchor="ctr">
                <a:spAutoFit/>
              </a:bodyPr>
              <a:lstStyle/>
              <a:p>
                <a:r>
                  <a:rPr lang="en-US" sz="1200" dirty="0">
                    <a:solidFill>
                      <a:schemeClr val="tx2"/>
                    </a:solidFill>
                  </a:rPr>
                  <a:t>Application of security suite adds auxiliary header and also an integrity code</a:t>
                </a:r>
              </a:p>
            </p:txBody>
          </p:sp>
          <p:sp>
            <p:nvSpPr>
              <p:cNvPr id="27" name="Left Brace 26">
                <a:extLst>
                  <a:ext uri="{FF2B5EF4-FFF2-40B4-BE49-F238E27FC236}">
                    <a16:creationId xmlns:a16="http://schemas.microsoft.com/office/drawing/2014/main" id="{7D85CEC8-1816-40CE-A7AE-43013174832D}"/>
                  </a:ext>
                </a:extLst>
              </p:cNvPr>
              <p:cNvSpPr/>
              <p:nvPr/>
            </p:nvSpPr>
            <p:spPr>
              <a:xfrm rot="16200000">
                <a:off x="4280673" y="1689275"/>
                <a:ext cx="273864" cy="3069850"/>
              </a:xfrm>
              <a:prstGeom prst="leftBrac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252A7719-2BFC-4B73-A374-991BF6E42E0A}"/>
                  </a:ext>
                </a:extLst>
              </p:cNvPr>
              <p:cNvSpPr txBox="1"/>
              <p:nvPr/>
            </p:nvSpPr>
            <p:spPr>
              <a:xfrm>
                <a:off x="2882680" y="3361132"/>
                <a:ext cx="3086341" cy="276999"/>
              </a:xfrm>
              <a:prstGeom prst="rect">
                <a:avLst/>
              </a:prstGeom>
              <a:noFill/>
              <a:ln>
                <a:noFill/>
              </a:ln>
            </p:spPr>
            <p:txBody>
              <a:bodyPr wrap="square" rtlCol="0" anchor="ctr">
                <a:spAutoFit/>
              </a:bodyPr>
              <a:lstStyle/>
              <a:p>
                <a:r>
                  <a:rPr lang="en-US" sz="1200" dirty="0">
                    <a:solidFill>
                      <a:schemeClr val="tx2"/>
                    </a:solidFill>
                  </a:rPr>
                  <a:t>All the above NWK frame is integrity-protected</a:t>
                </a:r>
              </a:p>
            </p:txBody>
          </p:sp>
          <p:cxnSp>
            <p:nvCxnSpPr>
              <p:cNvPr id="30" name="Connector: Elbow 29">
                <a:extLst>
                  <a:ext uri="{FF2B5EF4-FFF2-40B4-BE49-F238E27FC236}">
                    <a16:creationId xmlns:a16="http://schemas.microsoft.com/office/drawing/2014/main" id="{31AB0F65-3968-4651-91BB-371E92C89FF2}"/>
                  </a:ext>
                </a:extLst>
              </p:cNvPr>
              <p:cNvCxnSpPr>
                <a:stCxn id="28" idx="3"/>
                <a:endCxn id="24" idx="2"/>
              </p:cNvCxnSpPr>
              <p:nvPr/>
            </p:nvCxnSpPr>
            <p:spPr>
              <a:xfrm flipV="1">
                <a:off x="5969021" y="3028439"/>
                <a:ext cx="184552" cy="4711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B3910309-F42A-469B-8F93-8E6CDD7D8AA6}"/>
                </a:ext>
              </a:extLst>
            </p:cNvPr>
            <p:cNvSpPr txBox="1"/>
            <p:nvPr/>
          </p:nvSpPr>
          <p:spPr>
            <a:xfrm>
              <a:off x="500636" y="1355249"/>
              <a:ext cx="870650" cy="276999"/>
            </a:xfrm>
            <a:prstGeom prst="rect">
              <a:avLst/>
            </a:prstGeom>
            <a:noFill/>
            <a:ln>
              <a:noFill/>
            </a:ln>
          </p:spPr>
          <p:txBody>
            <a:bodyPr wrap="square" rtlCol="0" anchor="ctr">
              <a:spAutoFit/>
            </a:bodyPr>
            <a:lstStyle/>
            <a:p>
              <a:pPr algn="ctr"/>
              <a:r>
                <a:rPr lang="en-US" sz="1200" dirty="0">
                  <a:solidFill>
                    <a:schemeClr val="tx2"/>
                  </a:solidFill>
                </a:rPr>
                <a:t>Unsecured</a:t>
              </a:r>
            </a:p>
          </p:txBody>
        </p:sp>
        <p:sp>
          <p:nvSpPr>
            <p:cNvPr id="33" name="TextBox 32">
              <a:extLst>
                <a:ext uri="{FF2B5EF4-FFF2-40B4-BE49-F238E27FC236}">
                  <a16:creationId xmlns:a16="http://schemas.microsoft.com/office/drawing/2014/main" id="{3484A6D0-1F44-406B-B815-D1CCF21B64C2}"/>
                </a:ext>
              </a:extLst>
            </p:cNvPr>
            <p:cNvSpPr txBox="1"/>
            <p:nvPr/>
          </p:nvSpPr>
          <p:spPr>
            <a:xfrm>
              <a:off x="457200" y="2710739"/>
              <a:ext cx="870650" cy="276999"/>
            </a:xfrm>
            <a:prstGeom prst="rect">
              <a:avLst/>
            </a:prstGeom>
            <a:noFill/>
            <a:ln>
              <a:noFill/>
            </a:ln>
          </p:spPr>
          <p:txBody>
            <a:bodyPr wrap="square" rtlCol="0" anchor="ctr">
              <a:spAutoFit/>
            </a:bodyPr>
            <a:lstStyle/>
            <a:p>
              <a:pPr algn="ctr"/>
              <a:r>
                <a:rPr lang="en-US" sz="1200" dirty="0">
                  <a:solidFill>
                    <a:schemeClr val="tx2"/>
                  </a:solidFill>
                </a:rPr>
                <a:t>Secured</a:t>
              </a:r>
            </a:p>
          </p:txBody>
        </p:sp>
      </p:grpSp>
      <p:sp>
        <p:nvSpPr>
          <p:cNvPr id="37" name="Content Placeholder 4">
            <a:extLst>
              <a:ext uri="{FF2B5EF4-FFF2-40B4-BE49-F238E27FC236}">
                <a16:creationId xmlns:a16="http://schemas.microsoft.com/office/drawing/2014/main" id="{C0F174D0-CB34-4111-B484-33EF337CB0B0}"/>
              </a:ext>
            </a:extLst>
          </p:cNvPr>
          <p:cNvSpPr>
            <a:spLocks noGrp="1"/>
          </p:cNvSpPr>
          <p:nvPr>
            <p:ph idx="10"/>
          </p:nvPr>
        </p:nvSpPr>
        <p:spPr>
          <a:xfrm>
            <a:off x="6737244" y="975060"/>
            <a:ext cx="4586537" cy="2174182"/>
          </a:xfrm>
        </p:spPr>
        <p:txBody>
          <a:bodyPr>
            <a:normAutofit/>
          </a:bodyPr>
          <a:lstStyle/>
          <a:p>
            <a:r>
              <a:rPr lang="en-US" altLang="zh-CN" dirty="0">
                <a:solidFill>
                  <a:srgbClr val="555555"/>
                </a:solidFill>
              </a:rPr>
              <a:t>Symmetric Encryption/Decryption</a:t>
            </a:r>
          </a:p>
          <a:p>
            <a:pPr lvl="1"/>
            <a:r>
              <a:rPr lang="en-US" altLang="zh-CN" dirty="0">
                <a:solidFill>
                  <a:srgbClr val="555555"/>
                </a:solidFill>
              </a:rPr>
              <a:t>All devices use the </a:t>
            </a:r>
            <a:r>
              <a:rPr lang="en-US" altLang="zh-CN" dirty="0">
                <a:solidFill>
                  <a:schemeClr val="tx2"/>
                </a:solidFill>
              </a:rPr>
              <a:t>same</a:t>
            </a:r>
            <a:r>
              <a:rPr lang="en-US" altLang="zh-CN" dirty="0">
                <a:solidFill>
                  <a:srgbClr val="555555"/>
                </a:solidFill>
              </a:rPr>
              <a:t> key</a:t>
            </a:r>
          </a:p>
          <a:p>
            <a:r>
              <a:rPr lang="en-US" altLang="zh-CN" dirty="0">
                <a:solidFill>
                  <a:srgbClr val="555555"/>
                </a:solidFill>
              </a:rPr>
              <a:t>Message Integrity Check</a:t>
            </a:r>
          </a:p>
          <a:p>
            <a:r>
              <a:rPr lang="en-US" dirty="0">
                <a:solidFill>
                  <a:srgbClr val="555555"/>
                </a:solidFill>
              </a:rPr>
              <a:t>Replay Attack Protect</a:t>
            </a:r>
          </a:p>
          <a:p>
            <a:r>
              <a:rPr lang="en-US" dirty="0">
                <a:solidFill>
                  <a:srgbClr val="555555"/>
                </a:solidFill>
              </a:rPr>
              <a:t>NWK Key Management</a:t>
            </a:r>
          </a:p>
        </p:txBody>
      </p:sp>
    </p:spTree>
    <p:extLst>
      <p:ext uri="{BB962C8B-B14F-4D97-AF65-F5344CB8AC3E}">
        <p14:creationId xmlns:p14="http://schemas.microsoft.com/office/powerpoint/2010/main" val="165884889"/>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Hop-by-Hop Security</a:t>
            </a:r>
          </a:p>
        </p:txBody>
      </p:sp>
      <p:pic>
        <p:nvPicPr>
          <p:cNvPr id="2" name="Picture 1">
            <a:extLst>
              <a:ext uri="{FF2B5EF4-FFF2-40B4-BE49-F238E27FC236}">
                <a16:creationId xmlns:a16="http://schemas.microsoft.com/office/drawing/2014/main" id="{0F9A6DA4-BF5F-49A7-AE55-3D593B0950A9}"/>
              </a:ext>
            </a:extLst>
          </p:cNvPr>
          <p:cNvPicPr>
            <a:picLocks noChangeAspect="1"/>
          </p:cNvPicPr>
          <p:nvPr/>
        </p:nvPicPr>
        <p:blipFill>
          <a:blip r:embed="rId3"/>
          <a:stretch>
            <a:fillRect/>
          </a:stretch>
        </p:blipFill>
        <p:spPr>
          <a:xfrm>
            <a:off x="733332" y="959035"/>
            <a:ext cx="1997285" cy="4968401"/>
          </a:xfrm>
          <a:prstGeom prst="rect">
            <a:avLst/>
          </a:prstGeom>
        </p:spPr>
      </p:pic>
      <p:pic>
        <p:nvPicPr>
          <p:cNvPr id="8" name="Picture 7">
            <a:extLst>
              <a:ext uri="{FF2B5EF4-FFF2-40B4-BE49-F238E27FC236}">
                <a16:creationId xmlns:a16="http://schemas.microsoft.com/office/drawing/2014/main" id="{98EA404D-7407-4EC5-881E-C6E554B014A1}"/>
              </a:ext>
            </a:extLst>
          </p:cNvPr>
          <p:cNvPicPr>
            <a:picLocks noChangeAspect="1"/>
          </p:cNvPicPr>
          <p:nvPr/>
        </p:nvPicPr>
        <p:blipFill>
          <a:blip r:embed="rId4"/>
          <a:stretch>
            <a:fillRect/>
          </a:stretch>
        </p:blipFill>
        <p:spPr>
          <a:xfrm>
            <a:off x="3849310" y="914400"/>
            <a:ext cx="2038425" cy="5073835"/>
          </a:xfrm>
          <a:prstGeom prst="rect">
            <a:avLst/>
          </a:prstGeom>
        </p:spPr>
      </p:pic>
      <p:sp>
        <p:nvSpPr>
          <p:cNvPr id="9" name="Arrow: Right 8">
            <a:extLst>
              <a:ext uri="{FF2B5EF4-FFF2-40B4-BE49-F238E27FC236}">
                <a16:creationId xmlns:a16="http://schemas.microsoft.com/office/drawing/2014/main" id="{6FAE40AB-C550-491A-A399-D9D988668ADF}"/>
              </a:ext>
            </a:extLst>
          </p:cNvPr>
          <p:cNvSpPr/>
          <p:nvPr/>
        </p:nvSpPr>
        <p:spPr>
          <a:xfrm>
            <a:off x="2893113" y="3121891"/>
            <a:ext cx="632810" cy="30710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2ACC2-3CEE-408C-AF47-3B3695E7D0A1}"/>
              </a:ext>
            </a:extLst>
          </p:cNvPr>
          <p:cNvSpPr/>
          <p:nvPr/>
        </p:nvSpPr>
        <p:spPr>
          <a:xfrm>
            <a:off x="1237673" y="5988235"/>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Oval 20">
            <a:extLst>
              <a:ext uri="{FF2B5EF4-FFF2-40B4-BE49-F238E27FC236}">
                <a16:creationId xmlns:a16="http://schemas.microsoft.com/office/drawing/2014/main" id="{DE946CB6-7FB3-444B-A4DD-C14FE4044A5B}"/>
              </a:ext>
            </a:extLst>
          </p:cNvPr>
          <p:cNvSpPr/>
          <p:nvPr/>
        </p:nvSpPr>
        <p:spPr>
          <a:xfrm>
            <a:off x="4581460" y="5988235"/>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nvGrpSpPr>
          <p:cNvPr id="25" name="Group 24">
            <a:extLst>
              <a:ext uri="{FF2B5EF4-FFF2-40B4-BE49-F238E27FC236}">
                <a16:creationId xmlns:a16="http://schemas.microsoft.com/office/drawing/2014/main" id="{DD2A6DFB-54A8-4BDB-8A7E-84F8E25F5F93}"/>
              </a:ext>
            </a:extLst>
          </p:cNvPr>
          <p:cNvGrpSpPr/>
          <p:nvPr/>
        </p:nvGrpSpPr>
        <p:grpSpPr>
          <a:xfrm>
            <a:off x="6238910" y="1067526"/>
            <a:ext cx="1703660" cy="2871760"/>
            <a:chOff x="6369119" y="1067526"/>
            <a:chExt cx="1703660" cy="2871760"/>
          </a:xfrm>
        </p:grpSpPr>
        <p:sp>
          <p:nvSpPr>
            <p:cNvPr id="15" name="Rectangle: Rounded Corners 14">
              <a:extLst>
                <a:ext uri="{FF2B5EF4-FFF2-40B4-BE49-F238E27FC236}">
                  <a16:creationId xmlns:a16="http://schemas.microsoft.com/office/drawing/2014/main" id="{01A4B15F-0B5F-4D30-AA28-620149AE3A07}"/>
                </a:ext>
              </a:extLst>
            </p:cNvPr>
            <p:cNvSpPr/>
            <p:nvPr/>
          </p:nvSpPr>
          <p:spPr>
            <a:xfrm>
              <a:off x="6369119" y="1067526"/>
              <a:ext cx="1703660" cy="3979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0x2F34</a:t>
              </a:r>
            </a:p>
            <a:p>
              <a:pPr algn="ctr"/>
              <a:r>
                <a:rPr lang="en-US" sz="1400" dirty="0"/>
                <a:t>00158D000205E1BE</a:t>
              </a:r>
            </a:p>
          </p:txBody>
        </p:sp>
        <p:sp>
          <p:nvSpPr>
            <p:cNvPr id="16" name="Rectangle: Rounded Corners 15">
              <a:extLst>
                <a:ext uri="{FF2B5EF4-FFF2-40B4-BE49-F238E27FC236}">
                  <a16:creationId xmlns:a16="http://schemas.microsoft.com/office/drawing/2014/main" id="{9D4323C1-BB66-4773-9706-A339EA8F81A9}"/>
                </a:ext>
              </a:extLst>
            </p:cNvPr>
            <p:cNvSpPr/>
            <p:nvPr/>
          </p:nvSpPr>
          <p:spPr>
            <a:xfrm>
              <a:off x="6369119" y="3541360"/>
              <a:ext cx="1703660" cy="3979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0x0000</a:t>
              </a:r>
            </a:p>
            <a:p>
              <a:pPr algn="ctr"/>
              <a:r>
                <a:rPr lang="en-US" sz="1400" dirty="0"/>
                <a:t>00124B000CC8983A</a:t>
              </a:r>
            </a:p>
          </p:txBody>
        </p:sp>
        <p:sp>
          <p:nvSpPr>
            <p:cNvPr id="19" name="Rectangle: Rounded Corners 18">
              <a:extLst>
                <a:ext uri="{FF2B5EF4-FFF2-40B4-BE49-F238E27FC236}">
                  <a16:creationId xmlns:a16="http://schemas.microsoft.com/office/drawing/2014/main" id="{32D16CE9-52DD-4604-8DD2-80BAB12C914D}"/>
                </a:ext>
              </a:extLst>
            </p:cNvPr>
            <p:cNvSpPr/>
            <p:nvPr/>
          </p:nvSpPr>
          <p:spPr>
            <a:xfrm>
              <a:off x="6369119" y="2337526"/>
              <a:ext cx="1703660" cy="3979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0x3000</a:t>
              </a:r>
            </a:p>
            <a:p>
              <a:pPr algn="ctr"/>
              <a:r>
                <a:rPr lang="en-US" sz="1400" dirty="0"/>
                <a:t>00124B001D84752F</a:t>
              </a:r>
            </a:p>
          </p:txBody>
        </p:sp>
        <p:sp>
          <p:nvSpPr>
            <p:cNvPr id="10" name="Arrow: Down 9">
              <a:extLst>
                <a:ext uri="{FF2B5EF4-FFF2-40B4-BE49-F238E27FC236}">
                  <a16:creationId xmlns:a16="http://schemas.microsoft.com/office/drawing/2014/main" id="{DBB77ED1-9920-409C-B53B-39139462BED9}"/>
                </a:ext>
              </a:extLst>
            </p:cNvPr>
            <p:cNvSpPr/>
            <p:nvPr/>
          </p:nvSpPr>
          <p:spPr>
            <a:xfrm flipH="1">
              <a:off x="7088676" y="1540128"/>
              <a:ext cx="175027" cy="66501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C1C974B5-DCD3-4FCD-9A51-20C3FA40ED1B}"/>
                </a:ext>
              </a:extLst>
            </p:cNvPr>
            <p:cNvSpPr/>
            <p:nvPr/>
          </p:nvSpPr>
          <p:spPr>
            <a:xfrm flipH="1">
              <a:off x="7088676" y="2790870"/>
              <a:ext cx="175027" cy="66501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49EC60A-107F-4831-8CA7-800C7704D581}"/>
                </a:ext>
              </a:extLst>
            </p:cNvPr>
            <p:cNvSpPr/>
            <p:nvPr/>
          </p:nvSpPr>
          <p:spPr>
            <a:xfrm>
              <a:off x="7220949" y="1655571"/>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D831C6DD-E86C-4EBD-BA90-78656F491AE2}"/>
                </a:ext>
              </a:extLst>
            </p:cNvPr>
            <p:cNvSpPr/>
            <p:nvPr/>
          </p:nvSpPr>
          <p:spPr>
            <a:xfrm>
              <a:off x="7277781" y="2899796"/>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6" name="Rectangle: Rounded Corners 25">
            <a:extLst>
              <a:ext uri="{FF2B5EF4-FFF2-40B4-BE49-F238E27FC236}">
                <a16:creationId xmlns:a16="http://schemas.microsoft.com/office/drawing/2014/main" id="{0519822F-0328-4A35-8B2E-AF3EA4022982}"/>
              </a:ext>
            </a:extLst>
          </p:cNvPr>
          <p:cNvSpPr/>
          <p:nvPr/>
        </p:nvSpPr>
        <p:spPr>
          <a:xfrm>
            <a:off x="9026926" y="91387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Incoming</a:t>
            </a:r>
          </a:p>
        </p:txBody>
      </p:sp>
      <p:sp>
        <p:nvSpPr>
          <p:cNvPr id="28" name="Diamond 27">
            <a:extLst>
              <a:ext uri="{FF2B5EF4-FFF2-40B4-BE49-F238E27FC236}">
                <a16:creationId xmlns:a16="http://schemas.microsoft.com/office/drawing/2014/main" id="{F7276DB6-C384-4D45-B0A6-210F994CDE30}"/>
              </a:ext>
            </a:extLst>
          </p:cNvPr>
          <p:cNvSpPr/>
          <p:nvPr/>
        </p:nvSpPr>
        <p:spPr>
          <a:xfrm>
            <a:off x="8749836" y="1494947"/>
            <a:ext cx="1911926" cy="66501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 Check</a:t>
            </a:r>
          </a:p>
        </p:txBody>
      </p:sp>
      <p:sp>
        <p:nvSpPr>
          <p:cNvPr id="29" name="Diamond 28">
            <a:extLst>
              <a:ext uri="{FF2B5EF4-FFF2-40B4-BE49-F238E27FC236}">
                <a16:creationId xmlns:a16="http://schemas.microsoft.com/office/drawing/2014/main" id="{A29E63F8-3B0D-4946-925B-5467B7BF634B}"/>
              </a:ext>
            </a:extLst>
          </p:cNvPr>
          <p:cNvSpPr/>
          <p:nvPr/>
        </p:nvSpPr>
        <p:spPr>
          <a:xfrm>
            <a:off x="8786781" y="2314567"/>
            <a:ext cx="1911927" cy="66501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Decrypt</a:t>
            </a:r>
          </a:p>
        </p:txBody>
      </p:sp>
      <p:sp>
        <p:nvSpPr>
          <p:cNvPr id="30" name="Rectangle: Rounded Corners 29">
            <a:extLst>
              <a:ext uri="{FF2B5EF4-FFF2-40B4-BE49-F238E27FC236}">
                <a16:creationId xmlns:a16="http://schemas.microsoft.com/office/drawing/2014/main" id="{F9F3E5B0-899D-4E91-AB40-5404FBA8C9BF}"/>
              </a:ext>
            </a:extLst>
          </p:cNvPr>
          <p:cNvSpPr/>
          <p:nvPr/>
        </p:nvSpPr>
        <p:spPr>
          <a:xfrm>
            <a:off x="10275454" y="373709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p>
        </p:txBody>
      </p:sp>
      <p:sp>
        <p:nvSpPr>
          <p:cNvPr id="31" name="Rectangle: Rounded Corners 30">
            <a:extLst>
              <a:ext uri="{FF2B5EF4-FFF2-40B4-BE49-F238E27FC236}">
                <a16:creationId xmlns:a16="http://schemas.microsoft.com/office/drawing/2014/main" id="{CC1E7043-4A6F-4450-915F-85A183EEC1D3}"/>
              </a:ext>
            </a:extLst>
          </p:cNvPr>
          <p:cNvSpPr/>
          <p:nvPr/>
        </p:nvSpPr>
        <p:spPr>
          <a:xfrm>
            <a:off x="10275454" y="4326582"/>
            <a:ext cx="1357746" cy="84524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Auxiliary HDR</a:t>
            </a:r>
          </a:p>
        </p:txBody>
      </p:sp>
      <p:sp>
        <p:nvSpPr>
          <p:cNvPr id="32" name="Rectangle: Rounded Corners 31">
            <a:extLst>
              <a:ext uri="{FF2B5EF4-FFF2-40B4-BE49-F238E27FC236}">
                <a16:creationId xmlns:a16="http://schemas.microsoft.com/office/drawing/2014/main" id="{71AD2DA7-FBB9-4BBA-8D95-2B3127D7F2E5}"/>
              </a:ext>
            </a:extLst>
          </p:cNvPr>
          <p:cNvSpPr/>
          <p:nvPr/>
        </p:nvSpPr>
        <p:spPr>
          <a:xfrm>
            <a:off x="10245045" y="534849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MIC</a:t>
            </a:r>
          </a:p>
        </p:txBody>
      </p:sp>
      <p:sp>
        <p:nvSpPr>
          <p:cNvPr id="33" name="Rectangle: Rounded Corners 32">
            <a:extLst>
              <a:ext uri="{FF2B5EF4-FFF2-40B4-BE49-F238E27FC236}">
                <a16:creationId xmlns:a16="http://schemas.microsoft.com/office/drawing/2014/main" id="{A6F5A147-357E-45C2-9688-2B5D6A4EFC3A}"/>
              </a:ext>
            </a:extLst>
          </p:cNvPr>
          <p:cNvSpPr/>
          <p:nvPr/>
        </p:nvSpPr>
        <p:spPr>
          <a:xfrm>
            <a:off x="10245045" y="593382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Forward</a:t>
            </a:r>
          </a:p>
        </p:txBody>
      </p:sp>
      <p:cxnSp>
        <p:nvCxnSpPr>
          <p:cNvPr id="35" name="Straight Arrow Connector 34">
            <a:extLst>
              <a:ext uri="{FF2B5EF4-FFF2-40B4-BE49-F238E27FC236}">
                <a16:creationId xmlns:a16="http://schemas.microsoft.com/office/drawing/2014/main" id="{998E3A55-0A7E-4A3B-8685-FC94C72AA6D3}"/>
              </a:ext>
            </a:extLst>
          </p:cNvPr>
          <p:cNvCxnSpPr>
            <a:stCxn id="26" idx="2"/>
            <a:endCxn id="28" idx="0"/>
          </p:cNvCxnSpPr>
          <p:nvPr/>
        </p:nvCxnSpPr>
        <p:spPr>
          <a:xfrm>
            <a:off x="9705799" y="132253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CFD97F7-7CB8-4E90-B482-01B0DBB80E42}"/>
              </a:ext>
            </a:extLst>
          </p:cNvPr>
          <p:cNvCxnSpPr/>
          <p:nvPr/>
        </p:nvCxnSpPr>
        <p:spPr>
          <a:xfrm>
            <a:off x="9742744" y="2159965"/>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18BCB9-4E3E-4B87-B84F-65E93D4D8575}"/>
              </a:ext>
            </a:extLst>
          </p:cNvPr>
          <p:cNvCxnSpPr/>
          <p:nvPr/>
        </p:nvCxnSpPr>
        <p:spPr>
          <a:xfrm>
            <a:off x="9742744" y="3002045"/>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DA4079-72E0-4B69-A049-620AA08BFBD9}"/>
              </a:ext>
            </a:extLst>
          </p:cNvPr>
          <p:cNvCxnSpPr/>
          <p:nvPr/>
        </p:nvCxnSpPr>
        <p:spPr>
          <a:xfrm>
            <a:off x="10963564" y="414575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A67EE1D-DBE5-4554-A6A2-20BCEDE402AE}"/>
              </a:ext>
            </a:extLst>
          </p:cNvPr>
          <p:cNvCxnSpPr/>
          <p:nvPr/>
        </p:nvCxnSpPr>
        <p:spPr>
          <a:xfrm>
            <a:off x="10914682" y="517182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D390A1E-8F48-4951-A366-90F71254869A}"/>
              </a:ext>
            </a:extLst>
          </p:cNvPr>
          <p:cNvCxnSpPr/>
          <p:nvPr/>
        </p:nvCxnSpPr>
        <p:spPr>
          <a:xfrm>
            <a:off x="10914682" y="576141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8F449F0-2716-4738-9AC6-082413B44DA8}"/>
              </a:ext>
            </a:extLst>
          </p:cNvPr>
          <p:cNvSpPr/>
          <p:nvPr/>
        </p:nvSpPr>
        <p:spPr>
          <a:xfrm>
            <a:off x="10854123" y="2040427"/>
            <a:ext cx="694748" cy="40866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Drop</a:t>
            </a:r>
          </a:p>
        </p:txBody>
      </p:sp>
      <p:cxnSp>
        <p:nvCxnSpPr>
          <p:cNvPr id="44" name="Connector: Elbow 43">
            <a:extLst>
              <a:ext uri="{FF2B5EF4-FFF2-40B4-BE49-F238E27FC236}">
                <a16:creationId xmlns:a16="http://schemas.microsoft.com/office/drawing/2014/main" id="{64BC91B3-59B7-4DCA-A4A9-037636BC7F72}"/>
              </a:ext>
            </a:extLst>
          </p:cNvPr>
          <p:cNvCxnSpPr>
            <a:cxnSpLocks/>
            <a:stCxn id="28" idx="3"/>
            <a:endCxn id="42" idx="0"/>
          </p:cNvCxnSpPr>
          <p:nvPr/>
        </p:nvCxnSpPr>
        <p:spPr>
          <a:xfrm>
            <a:off x="10661762" y="1827456"/>
            <a:ext cx="539735" cy="212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FFF6CC7A-F8B3-4F23-9808-C0142FA1AF41}"/>
              </a:ext>
            </a:extLst>
          </p:cNvPr>
          <p:cNvCxnSpPr>
            <a:cxnSpLocks/>
            <a:stCxn id="29" idx="3"/>
            <a:endCxn id="42" idx="2"/>
          </p:cNvCxnSpPr>
          <p:nvPr/>
        </p:nvCxnSpPr>
        <p:spPr>
          <a:xfrm flipV="1">
            <a:off x="10698708" y="2449089"/>
            <a:ext cx="502789" cy="1979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FDB149E6-ACC0-4DB4-B3D3-0BFE63F64A16}"/>
              </a:ext>
            </a:extLst>
          </p:cNvPr>
          <p:cNvSpPr/>
          <p:nvPr/>
        </p:nvSpPr>
        <p:spPr>
          <a:xfrm>
            <a:off x="8070963" y="373709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48" name="Diamond 47">
            <a:extLst>
              <a:ext uri="{FF2B5EF4-FFF2-40B4-BE49-F238E27FC236}">
                <a16:creationId xmlns:a16="http://schemas.microsoft.com/office/drawing/2014/main" id="{DB5C5978-F3ED-4B3D-AC23-BC7D1C995E31}"/>
              </a:ext>
            </a:extLst>
          </p:cNvPr>
          <p:cNvSpPr/>
          <p:nvPr/>
        </p:nvSpPr>
        <p:spPr>
          <a:xfrm>
            <a:off x="8788698" y="3174453"/>
            <a:ext cx="1911927" cy="66501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me?</a:t>
            </a:r>
          </a:p>
        </p:txBody>
      </p:sp>
      <p:cxnSp>
        <p:nvCxnSpPr>
          <p:cNvPr id="56" name="Connector: Elbow 55">
            <a:extLst>
              <a:ext uri="{FF2B5EF4-FFF2-40B4-BE49-F238E27FC236}">
                <a16:creationId xmlns:a16="http://schemas.microsoft.com/office/drawing/2014/main" id="{87B33D5A-D919-466E-A764-FC18E51B5474}"/>
              </a:ext>
            </a:extLst>
          </p:cNvPr>
          <p:cNvCxnSpPr>
            <a:stCxn id="48" idx="1"/>
            <a:endCxn id="47" idx="0"/>
          </p:cNvCxnSpPr>
          <p:nvPr/>
        </p:nvCxnSpPr>
        <p:spPr>
          <a:xfrm rot="10800000" flipV="1">
            <a:off x="8749836" y="3506961"/>
            <a:ext cx="38862" cy="230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40DF007-2CEB-41BD-8A31-CC26451F0600}"/>
              </a:ext>
            </a:extLst>
          </p:cNvPr>
          <p:cNvCxnSpPr>
            <a:stCxn id="48" idx="3"/>
            <a:endCxn id="30" idx="0"/>
          </p:cNvCxnSpPr>
          <p:nvPr/>
        </p:nvCxnSpPr>
        <p:spPr>
          <a:xfrm>
            <a:off x="10700625" y="3506962"/>
            <a:ext cx="253702" cy="230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E6EC30D-9493-4F53-A78E-64D765FC7BB3}"/>
              </a:ext>
            </a:extLst>
          </p:cNvPr>
          <p:cNvSpPr txBox="1"/>
          <p:nvPr/>
        </p:nvSpPr>
        <p:spPr>
          <a:xfrm>
            <a:off x="10497671" y="1511472"/>
            <a:ext cx="539728" cy="276999"/>
          </a:xfrm>
          <a:prstGeom prst="rect">
            <a:avLst/>
          </a:prstGeom>
          <a:noFill/>
          <a:ln>
            <a:noFill/>
          </a:ln>
        </p:spPr>
        <p:txBody>
          <a:bodyPr wrap="square" rtlCol="0" anchor="ctr">
            <a:spAutoFit/>
          </a:bodyPr>
          <a:lstStyle/>
          <a:p>
            <a:pPr algn="ctr"/>
            <a:r>
              <a:rPr lang="en-US" sz="1200" dirty="0"/>
              <a:t>Fail</a:t>
            </a:r>
          </a:p>
        </p:txBody>
      </p:sp>
      <p:sp>
        <p:nvSpPr>
          <p:cNvPr id="43" name="TextBox 42">
            <a:extLst>
              <a:ext uri="{FF2B5EF4-FFF2-40B4-BE49-F238E27FC236}">
                <a16:creationId xmlns:a16="http://schemas.microsoft.com/office/drawing/2014/main" id="{F39685F5-5F5F-4FA0-A0E6-3721F811CC63}"/>
              </a:ext>
            </a:extLst>
          </p:cNvPr>
          <p:cNvSpPr txBox="1"/>
          <p:nvPr/>
        </p:nvSpPr>
        <p:spPr>
          <a:xfrm>
            <a:off x="9689234" y="2066646"/>
            <a:ext cx="539728" cy="276999"/>
          </a:xfrm>
          <a:prstGeom prst="rect">
            <a:avLst/>
          </a:prstGeom>
          <a:noFill/>
          <a:ln>
            <a:noFill/>
          </a:ln>
        </p:spPr>
        <p:txBody>
          <a:bodyPr wrap="square" rtlCol="0" anchor="ctr">
            <a:spAutoFit/>
          </a:bodyPr>
          <a:lstStyle/>
          <a:p>
            <a:pPr algn="ctr"/>
            <a:r>
              <a:rPr lang="en-US" sz="1200" dirty="0"/>
              <a:t>Pass</a:t>
            </a:r>
          </a:p>
        </p:txBody>
      </p:sp>
      <p:sp>
        <p:nvSpPr>
          <p:cNvPr id="45" name="TextBox 44">
            <a:extLst>
              <a:ext uri="{FF2B5EF4-FFF2-40B4-BE49-F238E27FC236}">
                <a16:creationId xmlns:a16="http://schemas.microsoft.com/office/drawing/2014/main" id="{8C05DBD4-D569-4261-8307-6FF4BD438D46}"/>
              </a:ext>
            </a:extLst>
          </p:cNvPr>
          <p:cNvSpPr txBox="1"/>
          <p:nvPr/>
        </p:nvSpPr>
        <p:spPr>
          <a:xfrm>
            <a:off x="10481504" y="2398924"/>
            <a:ext cx="539728" cy="276999"/>
          </a:xfrm>
          <a:prstGeom prst="rect">
            <a:avLst/>
          </a:prstGeom>
          <a:noFill/>
          <a:ln>
            <a:noFill/>
          </a:ln>
        </p:spPr>
        <p:txBody>
          <a:bodyPr wrap="square" rtlCol="0" anchor="ctr">
            <a:spAutoFit/>
          </a:bodyPr>
          <a:lstStyle/>
          <a:p>
            <a:pPr algn="ctr"/>
            <a:r>
              <a:rPr lang="en-US" sz="1200" dirty="0"/>
              <a:t>Fail</a:t>
            </a:r>
          </a:p>
        </p:txBody>
      </p:sp>
      <p:sp>
        <p:nvSpPr>
          <p:cNvPr id="49" name="TextBox 48">
            <a:extLst>
              <a:ext uri="{FF2B5EF4-FFF2-40B4-BE49-F238E27FC236}">
                <a16:creationId xmlns:a16="http://schemas.microsoft.com/office/drawing/2014/main" id="{C77E7952-E165-47B2-8D81-D90D7E05CC25}"/>
              </a:ext>
            </a:extLst>
          </p:cNvPr>
          <p:cNvSpPr txBox="1"/>
          <p:nvPr/>
        </p:nvSpPr>
        <p:spPr>
          <a:xfrm>
            <a:off x="9687359" y="2930143"/>
            <a:ext cx="539728" cy="276999"/>
          </a:xfrm>
          <a:prstGeom prst="rect">
            <a:avLst/>
          </a:prstGeom>
          <a:noFill/>
          <a:ln>
            <a:noFill/>
          </a:ln>
        </p:spPr>
        <p:txBody>
          <a:bodyPr wrap="square" rtlCol="0" anchor="ctr">
            <a:spAutoFit/>
          </a:bodyPr>
          <a:lstStyle/>
          <a:p>
            <a:pPr algn="ctr"/>
            <a:r>
              <a:rPr lang="en-US" sz="1200" dirty="0"/>
              <a:t>Pass</a:t>
            </a:r>
          </a:p>
        </p:txBody>
      </p:sp>
    </p:spTree>
    <p:extLst>
      <p:ext uri="{BB962C8B-B14F-4D97-AF65-F5344CB8AC3E}">
        <p14:creationId xmlns:p14="http://schemas.microsoft.com/office/powerpoint/2010/main" val="2267035962"/>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NWK Key</a:t>
            </a:r>
          </a:p>
        </p:txBody>
      </p:sp>
      <p:sp>
        <p:nvSpPr>
          <p:cNvPr id="4" name="Content Placeholder 4">
            <a:extLst>
              <a:ext uri="{FF2B5EF4-FFF2-40B4-BE49-F238E27FC236}">
                <a16:creationId xmlns:a16="http://schemas.microsoft.com/office/drawing/2014/main" id="{9F6B5BF3-8D27-4C8B-98AA-7BA72F85C2CE}"/>
              </a:ext>
            </a:extLst>
          </p:cNvPr>
          <p:cNvSpPr>
            <a:spLocks noGrp="1"/>
          </p:cNvSpPr>
          <p:nvPr>
            <p:ph idx="10"/>
          </p:nvPr>
        </p:nvSpPr>
        <p:spPr>
          <a:xfrm>
            <a:off x="6433930" y="975060"/>
            <a:ext cx="5082209" cy="5107688"/>
          </a:xfrm>
        </p:spPr>
        <p:txBody>
          <a:bodyPr>
            <a:normAutofit/>
          </a:bodyPr>
          <a:lstStyle/>
          <a:p>
            <a:r>
              <a:rPr lang="en-US" altLang="zh-CN" dirty="0">
                <a:solidFill>
                  <a:srgbClr val="555555"/>
                </a:solidFill>
              </a:rPr>
              <a:t>NWK key is a </a:t>
            </a:r>
            <a:r>
              <a:rPr lang="en-US" altLang="zh-CN" dirty="0">
                <a:solidFill>
                  <a:srgbClr val="FF0000"/>
                </a:solidFill>
              </a:rPr>
              <a:t>16-byte</a:t>
            </a:r>
            <a:r>
              <a:rPr lang="en-US" altLang="zh-CN" dirty="0">
                <a:solidFill>
                  <a:srgbClr val="555555"/>
                </a:solidFill>
              </a:rPr>
              <a:t> octets</a:t>
            </a:r>
          </a:p>
          <a:p>
            <a:r>
              <a:rPr lang="en-US" altLang="zh-CN" dirty="0">
                <a:solidFill>
                  <a:srgbClr val="FF0000"/>
                </a:solidFill>
              </a:rPr>
              <a:t>Randomly</a:t>
            </a:r>
            <a:r>
              <a:rPr lang="en-US" altLang="zh-CN" dirty="0">
                <a:solidFill>
                  <a:srgbClr val="555555"/>
                </a:solidFill>
              </a:rPr>
              <a:t> generated when network formed</a:t>
            </a:r>
          </a:p>
          <a:p>
            <a:r>
              <a:rPr lang="en-US" dirty="0">
                <a:solidFill>
                  <a:srgbClr val="555555"/>
                </a:solidFill>
              </a:rPr>
              <a:t>Trust Center: </a:t>
            </a:r>
          </a:p>
          <a:p>
            <a:pPr lvl="1"/>
            <a:r>
              <a:rPr lang="en-US" dirty="0">
                <a:solidFill>
                  <a:srgbClr val="555555"/>
                </a:solidFill>
              </a:rPr>
              <a:t>a network role who distribute NWK key to new devices</a:t>
            </a:r>
          </a:p>
          <a:p>
            <a:pPr lvl="1"/>
            <a:endParaRPr lang="en-US" dirty="0">
              <a:solidFill>
                <a:srgbClr val="555555"/>
              </a:solidFill>
            </a:endParaRPr>
          </a:p>
          <a:p>
            <a:pPr marL="182880" lvl="1">
              <a:spcBef>
                <a:spcPts val="1200"/>
              </a:spcBef>
              <a:buFont typeface="Wingdings" charset="2"/>
              <a:buChar char="§"/>
            </a:pPr>
            <a:r>
              <a:rPr lang="en-US" sz="2000" dirty="0">
                <a:solidFill>
                  <a:srgbClr val="555555"/>
                </a:solidFill>
              </a:rPr>
              <a:t>Centralized Security Model: </a:t>
            </a:r>
          </a:p>
          <a:p>
            <a:pPr marL="365760" lvl="2">
              <a:spcBef>
                <a:spcPts val="1200"/>
              </a:spcBef>
              <a:buFont typeface="Wingdings" charset="2"/>
              <a:buChar char="§"/>
            </a:pPr>
            <a:r>
              <a:rPr lang="en-US" sz="1800" dirty="0">
                <a:solidFill>
                  <a:srgbClr val="555555"/>
                </a:solidFill>
              </a:rPr>
              <a:t>Only one Trust Center (Coordinator)</a:t>
            </a:r>
          </a:p>
          <a:p>
            <a:pPr marL="182880" lvl="1">
              <a:spcBef>
                <a:spcPts val="1200"/>
              </a:spcBef>
              <a:buFont typeface="Wingdings" charset="2"/>
              <a:buChar char="§"/>
            </a:pPr>
            <a:r>
              <a:rPr lang="en-US" sz="2000" dirty="0">
                <a:solidFill>
                  <a:srgbClr val="555555"/>
                </a:solidFill>
              </a:rPr>
              <a:t>Distributed Security Model: </a:t>
            </a:r>
          </a:p>
          <a:p>
            <a:pPr lvl="1"/>
            <a:r>
              <a:rPr lang="en-US" dirty="0">
                <a:solidFill>
                  <a:srgbClr val="555555"/>
                </a:solidFill>
              </a:rPr>
              <a:t>Every router can be Trust Center</a:t>
            </a:r>
          </a:p>
          <a:p>
            <a:pPr lvl="1"/>
            <a:endParaRPr lang="en-US" dirty="0">
              <a:solidFill>
                <a:srgbClr val="555555"/>
              </a:solidFill>
            </a:endParaRPr>
          </a:p>
          <a:p>
            <a:r>
              <a:rPr lang="en-US" dirty="0">
                <a:solidFill>
                  <a:srgbClr val="555555"/>
                </a:solidFill>
              </a:rPr>
              <a:t>NWK key transportation:</a:t>
            </a:r>
          </a:p>
          <a:p>
            <a:pPr lvl="1"/>
            <a:r>
              <a:rPr lang="en-US" dirty="0">
                <a:solidFill>
                  <a:srgbClr val="555555"/>
                </a:solidFill>
              </a:rPr>
              <a:t>Secured in application layer </a:t>
            </a:r>
          </a:p>
          <a:p>
            <a:pPr lvl="1"/>
            <a:endParaRPr lang="en-US" dirty="0">
              <a:solidFill>
                <a:srgbClr val="555555"/>
              </a:solidFill>
            </a:endParaRPr>
          </a:p>
        </p:txBody>
      </p:sp>
      <p:pic>
        <p:nvPicPr>
          <p:cNvPr id="1026" name="Picture 2" descr="https://cybermashup.files.wordpress.com/2017/11/zigbee-1-2.jpg">
            <a:extLst>
              <a:ext uri="{FF2B5EF4-FFF2-40B4-BE49-F238E27FC236}">
                <a16:creationId xmlns:a16="http://schemas.microsoft.com/office/drawing/2014/main" id="{47A1C1C5-4130-4FBC-B66F-1C74B2D67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31" y="914400"/>
            <a:ext cx="5855859" cy="451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069959"/>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a:t>
            </a:r>
            <a:r>
              <a:rPr lang="en-US"/>
              <a:t>Frame Counter</a:t>
            </a:r>
            <a:endParaRPr lang="en-US" dirty="0"/>
          </a:p>
        </p:txBody>
      </p:sp>
      <p:cxnSp>
        <p:nvCxnSpPr>
          <p:cNvPr id="4" name="Straight Arrow Connector 3">
            <a:extLst>
              <a:ext uri="{FF2B5EF4-FFF2-40B4-BE49-F238E27FC236}">
                <a16:creationId xmlns:a16="http://schemas.microsoft.com/office/drawing/2014/main" id="{74F1471A-8657-4AAF-9FD8-8EF04627E5B6}"/>
              </a:ext>
            </a:extLst>
          </p:cNvPr>
          <p:cNvCxnSpPr>
            <a:cxnSpLocks/>
          </p:cNvCxnSpPr>
          <p:nvPr/>
        </p:nvCxnSpPr>
        <p:spPr>
          <a:xfrm>
            <a:off x="2536764" y="1580827"/>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8FE3A-7F31-4A58-9FE5-4514AD4A775B}"/>
              </a:ext>
            </a:extLst>
          </p:cNvPr>
          <p:cNvCxnSpPr>
            <a:cxnSpLocks/>
          </p:cNvCxnSpPr>
          <p:nvPr/>
        </p:nvCxnSpPr>
        <p:spPr>
          <a:xfrm>
            <a:off x="4366855" y="1580828"/>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7CC0E57-60D1-4890-90C6-94876C834614}"/>
              </a:ext>
            </a:extLst>
          </p:cNvPr>
          <p:cNvSpPr/>
          <p:nvPr/>
        </p:nvSpPr>
        <p:spPr>
          <a:xfrm>
            <a:off x="2025322" y="1115878"/>
            <a:ext cx="1022884" cy="4649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A</a:t>
            </a:r>
          </a:p>
        </p:txBody>
      </p:sp>
      <p:sp>
        <p:nvSpPr>
          <p:cNvPr id="8" name="Rectangle: Rounded Corners 7">
            <a:extLst>
              <a:ext uri="{FF2B5EF4-FFF2-40B4-BE49-F238E27FC236}">
                <a16:creationId xmlns:a16="http://schemas.microsoft.com/office/drawing/2014/main" id="{934B6506-210F-43A9-9C9E-F154F4B0F481}"/>
              </a:ext>
            </a:extLst>
          </p:cNvPr>
          <p:cNvSpPr/>
          <p:nvPr/>
        </p:nvSpPr>
        <p:spPr>
          <a:xfrm>
            <a:off x="3855413" y="1115878"/>
            <a:ext cx="1022884" cy="4649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B</a:t>
            </a:r>
          </a:p>
        </p:txBody>
      </p:sp>
      <p:cxnSp>
        <p:nvCxnSpPr>
          <p:cNvPr id="10" name="Straight Arrow Connector 9">
            <a:extLst>
              <a:ext uri="{FF2B5EF4-FFF2-40B4-BE49-F238E27FC236}">
                <a16:creationId xmlns:a16="http://schemas.microsoft.com/office/drawing/2014/main" id="{D18B1566-7111-47AD-B7D7-5BFB732632AE}"/>
              </a:ext>
            </a:extLst>
          </p:cNvPr>
          <p:cNvCxnSpPr>
            <a:cxnSpLocks/>
          </p:cNvCxnSpPr>
          <p:nvPr/>
        </p:nvCxnSpPr>
        <p:spPr>
          <a:xfrm flipH="1">
            <a:off x="2591009" y="2038027"/>
            <a:ext cx="1775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D53D4C-C1B8-49CB-A8F2-086EF8E52DB9}"/>
              </a:ext>
            </a:extLst>
          </p:cNvPr>
          <p:cNvCxnSpPr>
            <a:cxnSpLocks/>
          </p:cNvCxnSpPr>
          <p:nvPr/>
        </p:nvCxnSpPr>
        <p:spPr>
          <a:xfrm>
            <a:off x="6196948" y="1578243"/>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61FF1A07-95AB-41F2-99BA-E29AFEABD8FB}"/>
              </a:ext>
            </a:extLst>
          </p:cNvPr>
          <p:cNvSpPr/>
          <p:nvPr/>
        </p:nvSpPr>
        <p:spPr>
          <a:xfrm>
            <a:off x="5685506" y="1113293"/>
            <a:ext cx="1022884" cy="4649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C</a:t>
            </a:r>
          </a:p>
        </p:txBody>
      </p:sp>
      <p:sp>
        <p:nvSpPr>
          <p:cNvPr id="15" name="TextBox 14">
            <a:extLst>
              <a:ext uri="{FF2B5EF4-FFF2-40B4-BE49-F238E27FC236}">
                <a16:creationId xmlns:a16="http://schemas.microsoft.com/office/drawing/2014/main" id="{18A62171-D544-4536-B486-29CC2870A85E}"/>
              </a:ext>
            </a:extLst>
          </p:cNvPr>
          <p:cNvSpPr txBox="1"/>
          <p:nvPr/>
        </p:nvSpPr>
        <p:spPr>
          <a:xfrm>
            <a:off x="2970717" y="1783290"/>
            <a:ext cx="705162" cy="276999"/>
          </a:xfrm>
          <a:prstGeom prst="rect">
            <a:avLst/>
          </a:prstGeom>
          <a:noFill/>
          <a:ln>
            <a:noFill/>
          </a:ln>
        </p:spPr>
        <p:txBody>
          <a:bodyPr wrap="square" rtlCol="0" anchor="ctr">
            <a:spAutoFit/>
          </a:bodyPr>
          <a:lstStyle/>
          <a:p>
            <a:pPr algn="ctr"/>
            <a:r>
              <a:rPr lang="en-US" sz="1200" dirty="0"/>
              <a:t>FC=100</a:t>
            </a:r>
          </a:p>
        </p:txBody>
      </p:sp>
      <p:cxnSp>
        <p:nvCxnSpPr>
          <p:cNvPr id="16" name="Straight Arrow Connector 15">
            <a:extLst>
              <a:ext uri="{FF2B5EF4-FFF2-40B4-BE49-F238E27FC236}">
                <a16:creationId xmlns:a16="http://schemas.microsoft.com/office/drawing/2014/main" id="{6474979D-130F-48EB-9C81-BE58827F13E1}"/>
              </a:ext>
            </a:extLst>
          </p:cNvPr>
          <p:cNvCxnSpPr>
            <a:cxnSpLocks/>
          </p:cNvCxnSpPr>
          <p:nvPr/>
        </p:nvCxnSpPr>
        <p:spPr>
          <a:xfrm flipH="1">
            <a:off x="2536764" y="3267560"/>
            <a:ext cx="3660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9A5158-C392-4A7E-B2B1-6F4DE4A5C877}"/>
              </a:ext>
            </a:extLst>
          </p:cNvPr>
          <p:cNvSpPr txBox="1"/>
          <p:nvPr/>
        </p:nvSpPr>
        <p:spPr>
          <a:xfrm>
            <a:off x="4405590" y="2990560"/>
            <a:ext cx="705162" cy="276999"/>
          </a:xfrm>
          <a:prstGeom prst="rect">
            <a:avLst/>
          </a:prstGeom>
          <a:noFill/>
          <a:ln>
            <a:noFill/>
          </a:ln>
        </p:spPr>
        <p:txBody>
          <a:bodyPr wrap="square" rtlCol="0" anchor="ctr">
            <a:spAutoFit/>
          </a:bodyPr>
          <a:lstStyle/>
          <a:p>
            <a:pPr algn="ctr"/>
            <a:r>
              <a:rPr lang="en-US" sz="1200" dirty="0"/>
              <a:t>FC=200</a:t>
            </a:r>
          </a:p>
        </p:txBody>
      </p:sp>
      <p:graphicFrame>
        <p:nvGraphicFramePr>
          <p:cNvPr id="19" name="Table 18">
            <a:extLst>
              <a:ext uri="{FF2B5EF4-FFF2-40B4-BE49-F238E27FC236}">
                <a16:creationId xmlns:a16="http://schemas.microsoft.com/office/drawing/2014/main" id="{4382494E-8D9E-4257-B6CC-719CE231B4F7}"/>
              </a:ext>
            </a:extLst>
          </p:cNvPr>
          <p:cNvGraphicFramePr>
            <a:graphicFrameLocks noGrp="1"/>
          </p:cNvGraphicFramePr>
          <p:nvPr>
            <p:extLst>
              <p:ext uri="{D42A27DB-BD31-4B8C-83A1-F6EECF244321}">
                <p14:modId xmlns:p14="http://schemas.microsoft.com/office/powerpoint/2010/main" val="1620371021"/>
              </p:ext>
            </p:extLst>
          </p:nvPr>
        </p:nvGraphicFramePr>
        <p:xfrm>
          <a:off x="692255" y="1695256"/>
          <a:ext cx="1499021" cy="1112520"/>
        </p:xfrm>
        <a:graphic>
          <a:graphicData uri="http://schemas.openxmlformats.org/drawingml/2006/table">
            <a:tbl>
              <a:tblPr firstRow="1" bandRow="1">
                <a:tableStyleId>{5C22544A-7EE6-4342-B048-85BDC9FD1C3A}</a:tableStyleId>
              </a:tblPr>
              <a:tblGrid>
                <a:gridCol w="726699">
                  <a:extLst>
                    <a:ext uri="{9D8B030D-6E8A-4147-A177-3AD203B41FA5}">
                      <a16:colId xmlns:a16="http://schemas.microsoft.com/office/drawing/2014/main" val="1543300172"/>
                    </a:ext>
                  </a:extLst>
                </a:gridCol>
                <a:gridCol w="772322">
                  <a:extLst>
                    <a:ext uri="{9D8B030D-6E8A-4147-A177-3AD203B41FA5}">
                      <a16:colId xmlns:a16="http://schemas.microsoft.com/office/drawing/2014/main" val="2998508332"/>
                    </a:ext>
                  </a:extLst>
                </a:gridCol>
              </a:tblGrid>
              <a:tr h="370840">
                <a:tc>
                  <a:txBody>
                    <a:bodyPr/>
                    <a:lstStyle/>
                    <a:p>
                      <a:r>
                        <a:rPr lang="en-US" dirty="0"/>
                        <a:t>Node</a:t>
                      </a:r>
                    </a:p>
                  </a:txBody>
                  <a:tcPr/>
                </a:tc>
                <a:tc>
                  <a:txBody>
                    <a:bodyPr/>
                    <a:lstStyle/>
                    <a:p>
                      <a:r>
                        <a:rPr lang="en-US" dirty="0"/>
                        <a:t>FC</a:t>
                      </a:r>
                    </a:p>
                  </a:txBody>
                  <a:tcPr/>
                </a:tc>
                <a:extLst>
                  <a:ext uri="{0D108BD9-81ED-4DB2-BD59-A6C34878D82A}">
                    <a16:rowId xmlns:a16="http://schemas.microsoft.com/office/drawing/2014/main" val="2302476457"/>
                  </a:ext>
                </a:extLst>
              </a:tr>
              <a:tr h="370840">
                <a:tc>
                  <a:txBody>
                    <a:bodyPr/>
                    <a:lstStyle/>
                    <a:p>
                      <a:r>
                        <a:rPr lang="en-US" dirty="0"/>
                        <a:t>B</a:t>
                      </a:r>
                    </a:p>
                  </a:txBody>
                  <a:tcPr/>
                </a:tc>
                <a:tc>
                  <a:txBody>
                    <a:bodyPr/>
                    <a:lstStyle/>
                    <a:p>
                      <a:r>
                        <a:rPr lang="en-US" dirty="0"/>
                        <a:t>100</a:t>
                      </a:r>
                    </a:p>
                  </a:txBody>
                  <a:tcPr/>
                </a:tc>
                <a:extLst>
                  <a:ext uri="{0D108BD9-81ED-4DB2-BD59-A6C34878D82A}">
                    <a16:rowId xmlns:a16="http://schemas.microsoft.com/office/drawing/2014/main" val="180423458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404925999"/>
                  </a:ext>
                </a:extLst>
              </a:tr>
            </a:tbl>
          </a:graphicData>
        </a:graphic>
      </p:graphicFrame>
      <p:graphicFrame>
        <p:nvGraphicFramePr>
          <p:cNvPr id="20" name="Table 19">
            <a:extLst>
              <a:ext uri="{FF2B5EF4-FFF2-40B4-BE49-F238E27FC236}">
                <a16:creationId xmlns:a16="http://schemas.microsoft.com/office/drawing/2014/main" id="{C20BC2A5-B978-4B35-BE67-D5BEA56A9527}"/>
              </a:ext>
            </a:extLst>
          </p:cNvPr>
          <p:cNvGraphicFramePr>
            <a:graphicFrameLocks noGrp="1"/>
          </p:cNvGraphicFramePr>
          <p:nvPr>
            <p:extLst>
              <p:ext uri="{D42A27DB-BD31-4B8C-83A1-F6EECF244321}">
                <p14:modId xmlns:p14="http://schemas.microsoft.com/office/powerpoint/2010/main" val="137438400"/>
              </p:ext>
            </p:extLst>
          </p:nvPr>
        </p:nvGraphicFramePr>
        <p:xfrm>
          <a:off x="692254" y="2922978"/>
          <a:ext cx="1499021" cy="1112520"/>
        </p:xfrm>
        <a:graphic>
          <a:graphicData uri="http://schemas.openxmlformats.org/drawingml/2006/table">
            <a:tbl>
              <a:tblPr firstRow="1" bandRow="1">
                <a:tableStyleId>{5C22544A-7EE6-4342-B048-85BDC9FD1C3A}</a:tableStyleId>
              </a:tblPr>
              <a:tblGrid>
                <a:gridCol w="726699">
                  <a:extLst>
                    <a:ext uri="{9D8B030D-6E8A-4147-A177-3AD203B41FA5}">
                      <a16:colId xmlns:a16="http://schemas.microsoft.com/office/drawing/2014/main" val="1543300172"/>
                    </a:ext>
                  </a:extLst>
                </a:gridCol>
                <a:gridCol w="772322">
                  <a:extLst>
                    <a:ext uri="{9D8B030D-6E8A-4147-A177-3AD203B41FA5}">
                      <a16:colId xmlns:a16="http://schemas.microsoft.com/office/drawing/2014/main" val="2998508332"/>
                    </a:ext>
                  </a:extLst>
                </a:gridCol>
              </a:tblGrid>
              <a:tr h="370840">
                <a:tc>
                  <a:txBody>
                    <a:bodyPr/>
                    <a:lstStyle/>
                    <a:p>
                      <a:r>
                        <a:rPr lang="en-US" dirty="0"/>
                        <a:t>Node</a:t>
                      </a:r>
                    </a:p>
                  </a:txBody>
                  <a:tcPr/>
                </a:tc>
                <a:tc>
                  <a:txBody>
                    <a:bodyPr/>
                    <a:lstStyle/>
                    <a:p>
                      <a:r>
                        <a:rPr lang="en-US" dirty="0"/>
                        <a:t>FC</a:t>
                      </a:r>
                    </a:p>
                  </a:txBody>
                  <a:tcPr/>
                </a:tc>
                <a:extLst>
                  <a:ext uri="{0D108BD9-81ED-4DB2-BD59-A6C34878D82A}">
                    <a16:rowId xmlns:a16="http://schemas.microsoft.com/office/drawing/2014/main" val="2302476457"/>
                  </a:ext>
                </a:extLst>
              </a:tr>
              <a:tr h="370840">
                <a:tc>
                  <a:txBody>
                    <a:bodyPr/>
                    <a:lstStyle/>
                    <a:p>
                      <a:r>
                        <a:rPr lang="en-US" dirty="0"/>
                        <a:t>B</a:t>
                      </a:r>
                    </a:p>
                  </a:txBody>
                  <a:tcPr/>
                </a:tc>
                <a:tc>
                  <a:txBody>
                    <a:bodyPr/>
                    <a:lstStyle/>
                    <a:p>
                      <a:r>
                        <a:rPr lang="en-US" dirty="0"/>
                        <a:t>100</a:t>
                      </a:r>
                    </a:p>
                  </a:txBody>
                  <a:tcPr/>
                </a:tc>
                <a:extLst>
                  <a:ext uri="{0D108BD9-81ED-4DB2-BD59-A6C34878D82A}">
                    <a16:rowId xmlns:a16="http://schemas.microsoft.com/office/drawing/2014/main" val="1804234581"/>
                  </a:ext>
                </a:extLst>
              </a:tr>
              <a:tr h="370840">
                <a:tc>
                  <a:txBody>
                    <a:bodyPr/>
                    <a:lstStyle/>
                    <a:p>
                      <a:r>
                        <a:rPr lang="en-US" dirty="0"/>
                        <a:t>C</a:t>
                      </a:r>
                    </a:p>
                  </a:txBody>
                  <a:tcPr/>
                </a:tc>
                <a:tc>
                  <a:txBody>
                    <a:bodyPr/>
                    <a:lstStyle/>
                    <a:p>
                      <a:r>
                        <a:rPr lang="en-US" dirty="0"/>
                        <a:t>200</a:t>
                      </a:r>
                    </a:p>
                  </a:txBody>
                  <a:tcPr/>
                </a:tc>
                <a:extLst>
                  <a:ext uri="{0D108BD9-81ED-4DB2-BD59-A6C34878D82A}">
                    <a16:rowId xmlns:a16="http://schemas.microsoft.com/office/drawing/2014/main" val="404925999"/>
                  </a:ext>
                </a:extLst>
              </a:tr>
            </a:tbl>
          </a:graphicData>
        </a:graphic>
      </p:graphicFrame>
      <p:graphicFrame>
        <p:nvGraphicFramePr>
          <p:cNvPr id="21" name="Table 20">
            <a:extLst>
              <a:ext uri="{FF2B5EF4-FFF2-40B4-BE49-F238E27FC236}">
                <a16:creationId xmlns:a16="http://schemas.microsoft.com/office/drawing/2014/main" id="{B0E90E55-B24A-499F-97EF-B5371EDE0BC0}"/>
              </a:ext>
            </a:extLst>
          </p:cNvPr>
          <p:cNvGraphicFramePr>
            <a:graphicFrameLocks noGrp="1"/>
          </p:cNvGraphicFramePr>
          <p:nvPr>
            <p:extLst>
              <p:ext uri="{D42A27DB-BD31-4B8C-83A1-F6EECF244321}">
                <p14:modId xmlns:p14="http://schemas.microsoft.com/office/powerpoint/2010/main" val="3618049656"/>
              </p:ext>
            </p:extLst>
          </p:nvPr>
        </p:nvGraphicFramePr>
        <p:xfrm>
          <a:off x="696992" y="4346239"/>
          <a:ext cx="1499021" cy="1112520"/>
        </p:xfrm>
        <a:graphic>
          <a:graphicData uri="http://schemas.openxmlformats.org/drawingml/2006/table">
            <a:tbl>
              <a:tblPr firstRow="1" bandRow="1">
                <a:tableStyleId>{5C22544A-7EE6-4342-B048-85BDC9FD1C3A}</a:tableStyleId>
              </a:tblPr>
              <a:tblGrid>
                <a:gridCol w="726699">
                  <a:extLst>
                    <a:ext uri="{9D8B030D-6E8A-4147-A177-3AD203B41FA5}">
                      <a16:colId xmlns:a16="http://schemas.microsoft.com/office/drawing/2014/main" val="1543300172"/>
                    </a:ext>
                  </a:extLst>
                </a:gridCol>
                <a:gridCol w="772322">
                  <a:extLst>
                    <a:ext uri="{9D8B030D-6E8A-4147-A177-3AD203B41FA5}">
                      <a16:colId xmlns:a16="http://schemas.microsoft.com/office/drawing/2014/main" val="2998508332"/>
                    </a:ext>
                  </a:extLst>
                </a:gridCol>
              </a:tblGrid>
              <a:tr h="370840">
                <a:tc>
                  <a:txBody>
                    <a:bodyPr/>
                    <a:lstStyle/>
                    <a:p>
                      <a:r>
                        <a:rPr lang="en-US" dirty="0"/>
                        <a:t>Node</a:t>
                      </a:r>
                    </a:p>
                  </a:txBody>
                  <a:tcPr/>
                </a:tc>
                <a:tc>
                  <a:txBody>
                    <a:bodyPr/>
                    <a:lstStyle/>
                    <a:p>
                      <a:r>
                        <a:rPr lang="en-US" dirty="0"/>
                        <a:t>FC</a:t>
                      </a:r>
                    </a:p>
                  </a:txBody>
                  <a:tcPr/>
                </a:tc>
                <a:extLst>
                  <a:ext uri="{0D108BD9-81ED-4DB2-BD59-A6C34878D82A}">
                    <a16:rowId xmlns:a16="http://schemas.microsoft.com/office/drawing/2014/main" val="2302476457"/>
                  </a:ext>
                </a:extLst>
              </a:tr>
              <a:tr h="370840">
                <a:tc>
                  <a:txBody>
                    <a:bodyPr/>
                    <a:lstStyle/>
                    <a:p>
                      <a:r>
                        <a:rPr lang="en-US" dirty="0"/>
                        <a:t>B</a:t>
                      </a:r>
                    </a:p>
                  </a:txBody>
                  <a:tcPr/>
                </a:tc>
                <a:tc>
                  <a:txBody>
                    <a:bodyPr/>
                    <a:lstStyle/>
                    <a:p>
                      <a:r>
                        <a:rPr lang="en-US" dirty="0"/>
                        <a:t>100</a:t>
                      </a:r>
                    </a:p>
                  </a:txBody>
                  <a:tcPr/>
                </a:tc>
                <a:extLst>
                  <a:ext uri="{0D108BD9-81ED-4DB2-BD59-A6C34878D82A}">
                    <a16:rowId xmlns:a16="http://schemas.microsoft.com/office/drawing/2014/main" val="1804234581"/>
                  </a:ext>
                </a:extLst>
              </a:tr>
              <a:tr h="370840">
                <a:tc>
                  <a:txBody>
                    <a:bodyPr/>
                    <a:lstStyle/>
                    <a:p>
                      <a:r>
                        <a:rPr lang="en-US" dirty="0">
                          <a:solidFill>
                            <a:srgbClr val="FF0000"/>
                          </a:solidFill>
                        </a:rPr>
                        <a:t>C</a:t>
                      </a:r>
                    </a:p>
                  </a:txBody>
                  <a:tcPr/>
                </a:tc>
                <a:tc>
                  <a:txBody>
                    <a:bodyPr/>
                    <a:lstStyle/>
                    <a:p>
                      <a:r>
                        <a:rPr lang="en-US" dirty="0">
                          <a:solidFill>
                            <a:srgbClr val="FF0000"/>
                          </a:solidFill>
                        </a:rPr>
                        <a:t>200</a:t>
                      </a:r>
                    </a:p>
                  </a:txBody>
                  <a:tcPr/>
                </a:tc>
                <a:extLst>
                  <a:ext uri="{0D108BD9-81ED-4DB2-BD59-A6C34878D82A}">
                    <a16:rowId xmlns:a16="http://schemas.microsoft.com/office/drawing/2014/main" val="404925999"/>
                  </a:ext>
                </a:extLst>
              </a:tr>
            </a:tbl>
          </a:graphicData>
        </a:graphic>
      </p:graphicFrame>
      <p:cxnSp>
        <p:nvCxnSpPr>
          <p:cNvPr id="22" name="Straight Arrow Connector 21">
            <a:extLst>
              <a:ext uri="{FF2B5EF4-FFF2-40B4-BE49-F238E27FC236}">
                <a16:creationId xmlns:a16="http://schemas.microsoft.com/office/drawing/2014/main" id="{05009B98-F55F-42A5-8BAE-63A3632C6B3A}"/>
              </a:ext>
            </a:extLst>
          </p:cNvPr>
          <p:cNvCxnSpPr>
            <a:cxnSpLocks/>
          </p:cNvCxnSpPr>
          <p:nvPr/>
        </p:nvCxnSpPr>
        <p:spPr>
          <a:xfrm flipH="1">
            <a:off x="2536763" y="5132523"/>
            <a:ext cx="3660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50378A-02B4-4568-8774-ED8AD6478FB0}"/>
              </a:ext>
            </a:extLst>
          </p:cNvPr>
          <p:cNvSpPr txBox="1"/>
          <p:nvPr/>
        </p:nvSpPr>
        <p:spPr>
          <a:xfrm>
            <a:off x="4405590" y="4855524"/>
            <a:ext cx="705162" cy="276999"/>
          </a:xfrm>
          <a:prstGeom prst="rect">
            <a:avLst/>
          </a:prstGeom>
          <a:noFill/>
          <a:ln>
            <a:noFill/>
          </a:ln>
        </p:spPr>
        <p:txBody>
          <a:bodyPr wrap="square" rtlCol="0" anchor="ctr">
            <a:spAutoFit/>
          </a:bodyPr>
          <a:lstStyle/>
          <a:p>
            <a:pPr algn="ctr"/>
            <a:r>
              <a:rPr lang="en-US" sz="1200" dirty="0"/>
              <a:t>FC=100</a:t>
            </a:r>
          </a:p>
        </p:txBody>
      </p:sp>
      <p:cxnSp>
        <p:nvCxnSpPr>
          <p:cNvPr id="27" name="Straight Connector 26">
            <a:extLst>
              <a:ext uri="{FF2B5EF4-FFF2-40B4-BE49-F238E27FC236}">
                <a16:creationId xmlns:a16="http://schemas.microsoft.com/office/drawing/2014/main" id="{EA573CB7-5FE7-4760-94EE-414A5C6D98A1}"/>
              </a:ext>
            </a:extLst>
          </p:cNvPr>
          <p:cNvCxnSpPr/>
          <p:nvPr/>
        </p:nvCxnSpPr>
        <p:spPr>
          <a:xfrm flipH="1">
            <a:off x="2464440" y="5021452"/>
            <a:ext cx="182880" cy="1704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1E9BFCB-8285-4823-BF93-74E2AA52F68B}"/>
              </a:ext>
            </a:extLst>
          </p:cNvPr>
          <p:cNvCxnSpPr/>
          <p:nvPr/>
        </p:nvCxnSpPr>
        <p:spPr>
          <a:xfrm>
            <a:off x="2425706" y="5021452"/>
            <a:ext cx="182880" cy="1704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Content Placeholder 4">
            <a:extLst>
              <a:ext uri="{FF2B5EF4-FFF2-40B4-BE49-F238E27FC236}">
                <a16:creationId xmlns:a16="http://schemas.microsoft.com/office/drawing/2014/main" id="{C9FE09A0-53DB-40FA-8989-55A758B98D4F}"/>
              </a:ext>
            </a:extLst>
          </p:cNvPr>
          <p:cNvSpPr>
            <a:spLocks noGrp="1"/>
          </p:cNvSpPr>
          <p:nvPr>
            <p:ph idx="10"/>
          </p:nvPr>
        </p:nvSpPr>
        <p:spPr>
          <a:xfrm>
            <a:off x="6824622" y="1113292"/>
            <a:ext cx="4670380" cy="2846525"/>
          </a:xfrm>
        </p:spPr>
        <p:txBody>
          <a:bodyPr>
            <a:normAutofit/>
          </a:bodyPr>
          <a:lstStyle/>
          <a:p>
            <a:r>
              <a:rPr lang="en-US" altLang="zh-CN" dirty="0">
                <a:solidFill>
                  <a:srgbClr val="555555"/>
                </a:solidFill>
              </a:rPr>
              <a:t>Transmission side</a:t>
            </a:r>
          </a:p>
          <a:p>
            <a:pPr lvl="1"/>
            <a:r>
              <a:rPr lang="en-US" altLang="zh-CN" dirty="0">
                <a:solidFill>
                  <a:srgbClr val="555555"/>
                </a:solidFill>
              </a:rPr>
              <a:t>Outgoing FC needs to increase</a:t>
            </a:r>
          </a:p>
          <a:p>
            <a:pPr lvl="1"/>
            <a:r>
              <a:rPr lang="en-US" altLang="zh-CN" dirty="0">
                <a:solidFill>
                  <a:srgbClr val="555555"/>
                </a:solidFill>
              </a:rPr>
              <a:t>Outgoing FC needs to save in non-volatile memory and restore after reset</a:t>
            </a:r>
          </a:p>
          <a:p>
            <a:endParaRPr lang="en-US" altLang="zh-CN" dirty="0">
              <a:solidFill>
                <a:srgbClr val="555555"/>
              </a:solidFill>
            </a:endParaRPr>
          </a:p>
          <a:p>
            <a:r>
              <a:rPr lang="en-US" altLang="zh-CN" dirty="0">
                <a:solidFill>
                  <a:srgbClr val="555555"/>
                </a:solidFill>
              </a:rPr>
              <a:t>Reception side:</a:t>
            </a:r>
          </a:p>
          <a:p>
            <a:pPr lvl="1"/>
            <a:r>
              <a:rPr lang="en-US" altLang="zh-CN" dirty="0">
                <a:solidFill>
                  <a:srgbClr val="555555"/>
                </a:solidFill>
              </a:rPr>
              <a:t>Need to save all frame counter of neighbors</a:t>
            </a:r>
          </a:p>
        </p:txBody>
      </p:sp>
      <p:sp>
        <p:nvSpPr>
          <p:cNvPr id="31" name="Content Placeholder 4">
            <a:extLst>
              <a:ext uri="{FF2B5EF4-FFF2-40B4-BE49-F238E27FC236}">
                <a16:creationId xmlns:a16="http://schemas.microsoft.com/office/drawing/2014/main" id="{3C5AC5F5-4E0B-4D8D-8EAC-DE03ABEE6908}"/>
              </a:ext>
            </a:extLst>
          </p:cNvPr>
          <p:cNvSpPr txBox="1">
            <a:spLocks/>
          </p:cNvSpPr>
          <p:nvPr/>
        </p:nvSpPr>
        <p:spPr>
          <a:xfrm>
            <a:off x="6824622" y="4158708"/>
            <a:ext cx="4670380" cy="190629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555555"/>
                </a:solidFill>
              </a:rPr>
              <a:t>FC must be &lt;= 0x80000000</a:t>
            </a:r>
          </a:p>
          <a:p>
            <a:r>
              <a:rPr lang="en-US" altLang="zh-CN" dirty="0">
                <a:solidFill>
                  <a:srgbClr val="555555"/>
                </a:solidFill>
              </a:rPr>
              <a:t>Will wrap after a year if keep transmitting at a rate of 135pps.</a:t>
            </a:r>
          </a:p>
          <a:p>
            <a:r>
              <a:rPr lang="en-US" altLang="zh-CN" dirty="0">
                <a:solidFill>
                  <a:srgbClr val="555555"/>
                </a:solidFill>
              </a:rPr>
              <a:t>NWK key </a:t>
            </a:r>
            <a:r>
              <a:rPr lang="en-US" altLang="zh-CN" dirty="0">
                <a:solidFill>
                  <a:srgbClr val="FF0000"/>
                </a:solidFill>
              </a:rPr>
              <a:t>MUST</a:t>
            </a:r>
            <a:r>
              <a:rPr lang="en-US" altLang="zh-CN" dirty="0">
                <a:solidFill>
                  <a:srgbClr val="555555"/>
                </a:solidFill>
              </a:rPr>
              <a:t> be updated before it wraps.</a:t>
            </a:r>
          </a:p>
        </p:txBody>
      </p:sp>
    </p:spTree>
    <p:extLst>
      <p:ext uri="{BB962C8B-B14F-4D97-AF65-F5344CB8AC3E}">
        <p14:creationId xmlns:p14="http://schemas.microsoft.com/office/powerpoint/2010/main" val="2371755985"/>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FD991F12-C099-4968-A67E-39131607E789}"/>
              </a:ext>
            </a:extLst>
          </p:cNvPr>
          <p:cNvSpPr>
            <a:spLocks noGrp="1"/>
          </p:cNvSpPr>
          <p:nvPr>
            <p:ph type="title"/>
          </p:nvPr>
        </p:nvSpPr>
        <p:spPr>
          <a:xfrm>
            <a:off x="457200" y="0"/>
            <a:ext cx="11277600" cy="914400"/>
          </a:xfrm>
        </p:spPr>
        <p:txBody>
          <a:bodyPr/>
          <a:lstStyle/>
          <a:p>
            <a:r>
              <a:rPr lang="en-US" dirty="0"/>
              <a:t>APS Layer Security</a:t>
            </a:r>
          </a:p>
        </p:txBody>
      </p:sp>
      <p:sp>
        <p:nvSpPr>
          <p:cNvPr id="4" name="Content Placeholder 1">
            <a:extLst>
              <a:ext uri="{FF2B5EF4-FFF2-40B4-BE49-F238E27FC236}">
                <a16:creationId xmlns:a16="http://schemas.microsoft.com/office/drawing/2014/main" id="{F1AB9219-A30A-48C4-8F45-57ABCFE13D3D}"/>
              </a:ext>
            </a:extLst>
          </p:cNvPr>
          <p:cNvSpPr txBox="1">
            <a:spLocks/>
          </p:cNvSpPr>
          <p:nvPr/>
        </p:nvSpPr>
        <p:spPr>
          <a:xfrm>
            <a:off x="776895" y="3549240"/>
            <a:ext cx="4764740" cy="2106705"/>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End to end security</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endParaRPr lang="en-US" sz="18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Link key:</a:t>
            </a:r>
          </a:p>
          <a:p>
            <a:pPr lvl="2">
              <a:buClr>
                <a:srgbClr val="D91E2A"/>
              </a:buClr>
              <a:defRPr/>
            </a:pPr>
            <a:r>
              <a:rPr lang="en-US" sz="1800" dirty="0">
                <a:solidFill>
                  <a:srgbClr val="555555"/>
                </a:solidFill>
                <a:latin typeface="Calibri" panose="020F0502020204030204"/>
              </a:rPr>
              <a:t>Trust center link key</a:t>
            </a:r>
          </a:p>
          <a:p>
            <a:pPr lvl="2">
              <a:buClr>
                <a:srgbClr val="D91E2A"/>
              </a:buClr>
              <a:defRPr/>
            </a:pPr>
            <a:r>
              <a:rPr lang="en-US" sz="1800" dirty="0">
                <a:solidFill>
                  <a:srgbClr val="555555"/>
                </a:solidFill>
                <a:latin typeface="Calibri" panose="020F0502020204030204"/>
              </a:rPr>
              <a:t>Application link key – (Used in Smart Energy)</a:t>
            </a:r>
          </a:p>
        </p:txBody>
      </p:sp>
      <p:pic>
        <p:nvPicPr>
          <p:cNvPr id="2" name="Picture 1">
            <a:extLst>
              <a:ext uri="{FF2B5EF4-FFF2-40B4-BE49-F238E27FC236}">
                <a16:creationId xmlns:a16="http://schemas.microsoft.com/office/drawing/2014/main" id="{2A75D1C6-412C-4429-AEA9-A01AE01BA4BB}"/>
              </a:ext>
            </a:extLst>
          </p:cNvPr>
          <p:cNvPicPr>
            <a:picLocks noChangeAspect="1"/>
          </p:cNvPicPr>
          <p:nvPr/>
        </p:nvPicPr>
        <p:blipFill>
          <a:blip r:embed="rId3"/>
          <a:stretch>
            <a:fillRect/>
          </a:stretch>
        </p:blipFill>
        <p:spPr>
          <a:xfrm>
            <a:off x="640975" y="1183341"/>
            <a:ext cx="6226827" cy="2106704"/>
          </a:xfrm>
          <a:prstGeom prst="rect">
            <a:avLst/>
          </a:prstGeom>
        </p:spPr>
      </p:pic>
      <p:sp>
        <p:nvSpPr>
          <p:cNvPr id="7" name="Slide Number Placeholder 4">
            <a:extLst>
              <a:ext uri="{FF2B5EF4-FFF2-40B4-BE49-F238E27FC236}">
                <a16:creationId xmlns:a16="http://schemas.microsoft.com/office/drawing/2014/main" id="{97E8C580-ACB0-4959-9332-3742710FFF7B}"/>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18</a:t>
            </a:fld>
            <a:endParaRPr lang="en-US" dirty="0"/>
          </a:p>
        </p:txBody>
      </p:sp>
      <p:sp>
        <p:nvSpPr>
          <p:cNvPr id="8" name="Content Placeholder 1">
            <a:extLst>
              <a:ext uri="{FF2B5EF4-FFF2-40B4-BE49-F238E27FC236}">
                <a16:creationId xmlns:a16="http://schemas.microsoft.com/office/drawing/2014/main" id="{9054B5F3-FF80-4DBE-8960-BE22ACCC3CAB}"/>
              </a:ext>
            </a:extLst>
          </p:cNvPr>
          <p:cNvSpPr txBox="1">
            <a:spLocks/>
          </p:cNvSpPr>
          <p:nvPr/>
        </p:nvSpPr>
        <p:spPr>
          <a:xfrm>
            <a:off x="5541635" y="3544564"/>
            <a:ext cx="4898434" cy="2601716"/>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Centralized Model</a:t>
            </a:r>
          </a:p>
          <a:p>
            <a:pPr lvl="2">
              <a:buClr>
                <a:srgbClr val="D91E2A"/>
              </a:buClr>
              <a:defRPr/>
            </a:pPr>
            <a:r>
              <a:rPr lang="en-US" sz="1600" dirty="0">
                <a:solidFill>
                  <a:srgbClr val="555555"/>
                </a:solidFill>
                <a:latin typeface="Calibri" panose="020F0502020204030204"/>
              </a:rPr>
              <a:t>Default global link key: </a:t>
            </a:r>
            <a:r>
              <a:rPr lang="en-US" sz="1600" dirty="0">
                <a:solidFill>
                  <a:srgbClr val="FF0000"/>
                </a:solidFill>
              </a:rPr>
              <a:t>ZigbeeAlliance09</a:t>
            </a:r>
            <a:endParaRPr lang="en-US" sz="1600" dirty="0">
              <a:solidFill>
                <a:srgbClr val="555555"/>
              </a:solidFill>
              <a:latin typeface="Calibri" panose="020F0502020204030204"/>
            </a:endParaRPr>
          </a:p>
          <a:p>
            <a:pPr lvl="2">
              <a:buClr>
                <a:srgbClr val="D91E2A"/>
              </a:buClr>
              <a:defRPr/>
            </a:pPr>
            <a:r>
              <a:rPr lang="en-US" sz="1600" dirty="0">
                <a:solidFill>
                  <a:srgbClr val="555555"/>
                </a:solidFill>
                <a:latin typeface="Calibri" panose="020F0502020204030204"/>
              </a:rPr>
              <a:t>Install code</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endParaRPr lang="en-US" sz="18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Distributed Model</a:t>
            </a:r>
          </a:p>
          <a:p>
            <a:pPr lvl="2">
              <a:buClr>
                <a:srgbClr val="D91E2A"/>
              </a:buClr>
              <a:defRPr/>
            </a:pPr>
            <a:r>
              <a:rPr lang="en-US" sz="1600" dirty="0">
                <a:solidFill>
                  <a:srgbClr val="555555"/>
                </a:solidFill>
                <a:latin typeface="Calibri" panose="020F0502020204030204"/>
              </a:rPr>
              <a:t>Global link key: will be offered by the </a:t>
            </a:r>
            <a:r>
              <a:rPr lang="en-US" sz="1600" dirty="0" err="1">
                <a:solidFill>
                  <a:srgbClr val="555555"/>
                </a:solidFill>
                <a:latin typeface="Calibri" panose="020F0502020204030204"/>
              </a:rPr>
              <a:t>Allience</a:t>
            </a:r>
            <a:endParaRPr lang="en-US" sz="1600" dirty="0">
              <a:solidFill>
                <a:srgbClr val="555555"/>
              </a:solidFill>
              <a:latin typeface="Calibri" panose="020F0502020204030204"/>
            </a:endParaRPr>
          </a:p>
          <a:p>
            <a:pPr lvl="2">
              <a:buClr>
                <a:srgbClr val="D91E2A"/>
              </a:buClr>
              <a:defRPr/>
            </a:pPr>
            <a:r>
              <a:rPr lang="en-US" sz="1600" dirty="0">
                <a:solidFill>
                  <a:srgbClr val="555555"/>
                </a:solidFill>
                <a:latin typeface="Calibri" panose="020F0502020204030204"/>
              </a:rPr>
              <a:t>Touch link key:  </a:t>
            </a:r>
            <a:r>
              <a:rPr lang="en-US" sz="1600" dirty="0">
                <a:solidFill>
                  <a:srgbClr val="555555"/>
                </a:solidFill>
              </a:rPr>
              <a:t>will be offered by the </a:t>
            </a:r>
            <a:r>
              <a:rPr lang="en-US" sz="1600" dirty="0" err="1">
                <a:solidFill>
                  <a:srgbClr val="555555"/>
                </a:solidFill>
              </a:rPr>
              <a:t>Allience</a:t>
            </a:r>
            <a:endParaRPr lang="en-US" sz="1600" dirty="0">
              <a:solidFill>
                <a:srgbClr val="555555"/>
              </a:solidFill>
            </a:endParaRPr>
          </a:p>
          <a:p>
            <a:pPr lvl="2">
              <a:buClr>
                <a:srgbClr val="D91E2A"/>
              </a:buClr>
              <a:defRPr/>
            </a:pPr>
            <a:endParaRPr lang="en-US" sz="1600" dirty="0">
              <a:solidFill>
                <a:srgbClr val="555555"/>
              </a:solidFill>
              <a:latin typeface="Calibri" panose="020F0502020204030204"/>
            </a:endParaRPr>
          </a:p>
        </p:txBody>
      </p:sp>
    </p:spTree>
    <p:extLst>
      <p:ext uri="{BB962C8B-B14F-4D97-AF65-F5344CB8AC3E}">
        <p14:creationId xmlns:p14="http://schemas.microsoft.com/office/powerpoint/2010/main" val="1320825039"/>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FD991F12-C099-4968-A67E-39131607E789}"/>
              </a:ext>
            </a:extLst>
          </p:cNvPr>
          <p:cNvSpPr>
            <a:spLocks noGrp="1"/>
          </p:cNvSpPr>
          <p:nvPr>
            <p:ph type="title"/>
          </p:nvPr>
        </p:nvSpPr>
        <p:spPr>
          <a:xfrm>
            <a:off x="457200" y="0"/>
            <a:ext cx="11277600" cy="914400"/>
          </a:xfrm>
        </p:spPr>
        <p:txBody>
          <a:bodyPr/>
          <a:lstStyle/>
          <a:p>
            <a:r>
              <a:rPr lang="en-US" dirty="0"/>
              <a:t>APS Layer Security – Install Code</a:t>
            </a:r>
          </a:p>
        </p:txBody>
      </p:sp>
      <p:sp>
        <p:nvSpPr>
          <p:cNvPr id="7" name="Slide Number Placeholder 4">
            <a:extLst>
              <a:ext uri="{FF2B5EF4-FFF2-40B4-BE49-F238E27FC236}">
                <a16:creationId xmlns:a16="http://schemas.microsoft.com/office/drawing/2014/main" id="{97E8C580-ACB0-4959-9332-3742710FFF7B}"/>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19</a:t>
            </a:fld>
            <a:endParaRPr lang="en-US" dirty="0"/>
          </a:p>
        </p:txBody>
      </p:sp>
      <p:cxnSp>
        <p:nvCxnSpPr>
          <p:cNvPr id="21" name="Straight Arrow Connector 20">
            <a:extLst>
              <a:ext uri="{FF2B5EF4-FFF2-40B4-BE49-F238E27FC236}">
                <a16:creationId xmlns:a16="http://schemas.microsoft.com/office/drawing/2014/main" id="{B87306F1-3B4B-443C-BFF8-768B181E21DA}"/>
              </a:ext>
            </a:extLst>
          </p:cNvPr>
          <p:cNvCxnSpPr>
            <a:cxnSpLocks/>
          </p:cNvCxnSpPr>
          <p:nvPr/>
        </p:nvCxnSpPr>
        <p:spPr>
          <a:xfrm flipH="1">
            <a:off x="2092942" y="1589367"/>
            <a:ext cx="3" cy="241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8854A553-E01F-4FCA-94DC-1854BFF36AE4}"/>
              </a:ext>
            </a:extLst>
          </p:cNvPr>
          <p:cNvSpPr/>
          <p:nvPr/>
        </p:nvSpPr>
        <p:spPr>
          <a:xfrm>
            <a:off x="1581503" y="1068720"/>
            <a:ext cx="1022884"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Factory</a:t>
            </a:r>
          </a:p>
        </p:txBody>
      </p:sp>
      <p:cxnSp>
        <p:nvCxnSpPr>
          <p:cNvPr id="23" name="Straight Arrow Connector 22">
            <a:extLst>
              <a:ext uri="{FF2B5EF4-FFF2-40B4-BE49-F238E27FC236}">
                <a16:creationId xmlns:a16="http://schemas.microsoft.com/office/drawing/2014/main" id="{1D3C11A5-F856-47EA-AAFB-67DF026F423E}"/>
              </a:ext>
            </a:extLst>
          </p:cNvPr>
          <p:cNvCxnSpPr>
            <a:cxnSpLocks/>
          </p:cNvCxnSpPr>
          <p:nvPr/>
        </p:nvCxnSpPr>
        <p:spPr>
          <a:xfrm>
            <a:off x="6933529" y="1588077"/>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8184FC81-9039-4C5A-9282-468C3B27A174}"/>
              </a:ext>
            </a:extLst>
          </p:cNvPr>
          <p:cNvSpPr/>
          <p:nvPr/>
        </p:nvSpPr>
        <p:spPr>
          <a:xfrm>
            <a:off x="6207878" y="1070010"/>
            <a:ext cx="1451303"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Installation</a:t>
            </a:r>
          </a:p>
        </p:txBody>
      </p:sp>
      <p:cxnSp>
        <p:nvCxnSpPr>
          <p:cNvPr id="25" name="Straight Arrow Connector 24">
            <a:extLst>
              <a:ext uri="{FF2B5EF4-FFF2-40B4-BE49-F238E27FC236}">
                <a16:creationId xmlns:a16="http://schemas.microsoft.com/office/drawing/2014/main" id="{C63EB3B0-E1B5-43F6-898B-AEBC8C91CF57}"/>
              </a:ext>
            </a:extLst>
          </p:cNvPr>
          <p:cNvCxnSpPr>
            <a:cxnSpLocks/>
          </p:cNvCxnSpPr>
          <p:nvPr/>
        </p:nvCxnSpPr>
        <p:spPr>
          <a:xfrm>
            <a:off x="6520257" y="4227807"/>
            <a:ext cx="430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78054D5A-9890-4363-9ED6-48BA4BB728CB}"/>
              </a:ext>
            </a:extLst>
          </p:cNvPr>
          <p:cNvSpPr/>
          <p:nvPr/>
        </p:nvSpPr>
        <p:spPr>
          <a:xfrm>
            <a:off x="543340" y="2056003"/>
            <a:ext cx="1549602"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Generate Install code</a:t>
            </a:r>
          </a:p>
        </p:txBody>
      </p:sp>
      <p:sp>
        <p:nvSpPr>
          <p:cNvPr id="29" name="Rectangle: Rounded Corners 28">
            <a:extLst>
              <a:ext uri="{FF2B5EF4-FFF2-40B4-BE49-F238E27FC236}">
                <a16:creationId xmlns:a16="http://schemas.microsoft.com/office/drawing/2014/main" id="{F26D0B31-083D-47D4-B998-9F1E49E3BC7A}"/>
              </a:ext>
            </a:extLst>
          </p:cNvPr>
          <p:cNvSpPr/>
          <p:nvPr/>
        </p:nvSpPr>
        <p:spPr>
          <a:xfrm>
            <a:off x="6933521" y="3912455"/>
            <a:ext cx="3519325" cy="63070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Derive TC link key from install code using Matyas-Meyer-</a:t>
            </a:r>
            <a:r>
              <a:rPr lang="en-US" sz="1200" dirty="0" err="1"/>
              <a:t>Oseas</a:t>
            </a:r>
            <a:r>
              <a:rPr lang="en-US" sz="1200" dirty="0"/>
              <a:t> hash function 	</a:t>
            </a:r>
          </a:p>
          <a:p>
            <a:endParaRPr lang="en-US" sz="1200" dirty="0"/>
          </a:p>
        </p:txBody>
      </p:sp>
      <p:sp>
        <p:nvSpPr>
          <p:cNvPr id="32" name="Rectangle: Rounded Corners 31">
            <a:extLst>
              <a:ext uri="{FF2B5EF4-FFF2-40B4-BE49-F238E27FC236}">
                <a16:creationId xmlns:a16="http://schemas.microsoft.com/office/drawing/2014/main" id="{A2A6A4DA-33EF-47F7-A54F-18A85A776EC8}"/>
              </a:ext>
            </a:extLst>
          </p:cNvPr>
          <p:cNvSpPr/>
          <p:nvPr/>
        </p:nvSpPr>
        <p:spPr>
          <a:xfrm>
            <a:off x="6933521" y="4910465"/>
            <a:ext cx="2508647" cy="51805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Configure this link key for this device</a:t>
            </a:r>
          </a:p>
        </p:txBody>
      </p:sp>
      <p:sp>
        <p:nvSpPr>
          <p:cNvPr id="34" name="Rectangle: Rounded Corners 33">
            <a:extLst>
              <a:ext uri="{FF2B5EF4-FFF2-40B4-BE49-F238E27FC236}">
                <a16:creationId xmlns:a16="http://schemas.microsoft.com/office/drawing/2014/main" id="{D57F83E4-ECA3-475E-A406-E5ACC1FE1D9F}"/>
              </a:ext>
            </a:extLst>
          </p:cNvPr>
          <p:cNvSpPr/>
          <p:nvPr/>
        </p:nvSpPr>
        <p:spPr>
          <a:xfrm>
            <a:off x="543343" y="2565671"/>
            <a:ext cx="1549602"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Program Install code to device</a:t>
            </a:r>
          </a:p>
        </p:txBody>
      </p:sp>
      <p:sp>
        <p:nvSpPr>
          <p:cNvPr id="35" name="Rectangle: Rounded Corners 34">
            <a:extLst>
              <a:ext uri="{FF2B5EF4-FFF2-40B4-BE49-F238E27FC236}">
                <a16:creationId xmlns:a16="http://schemas.microsoft.com/office/drawing/2014/main" id="{2869BB90-7F2F-4030-9D67-5CA9B916B028}"/>
              </a:ext>
            </a:extLst>
          </p:cNvPr>
          <p:cNvSpPr/>
          <p:nvPr/>
        </p:nvSpPr>
        <p:spPr>
          <a:xfrm>
            <a:off x="543343" y="3236951"/>
            <a:ext cx="1549602"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Put a note on the device</a:t>
            </a:r>
          </a:p>
        </p:txBody>
      </p:sp>
      <p:pic>
        <p:nvPicPr>
          <p:cNvPr id="2050" name="Picture 2" descr="ç¸å³å¾ç">
            <a:extLst>
              <a:ext uri="{FF2B5EF4-FFF2-40B4-BE49-F238E27FC236}">
                <a16:creationId xmlns:a16="http://schemas.microsoft.com/office/drawing/2014/main" id="{1E3FEE53-CE7E-4E3F-8F7B-A4E18A6BB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493" y="3211951"/>
            <a:ext cx="4329396" cy="238707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6A5B4603-6319-4F51-8152-FBB50F13CD3B}"/>
              </a:ext>
            </a:extLst>
          </p:cNvPr>
          <p:cNvCxnSpPr>
            <a:cxnSpLocks/>
          </p:cNvCxnSpPr>
          <p:nvPr/>
        </p:nvCxnSpPr>
        <p:spPr>
          <a:xfrm>
            <a:off x="2092945" y="3734966"/>
            <a:ext cx="365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1">
            <a:extLst>
              <a:ext uri="{FF2B5EF4-FFF2-40B4-BE49-F238E27FC236}">
                <a16:creationId xmlns:a16="http://schemas.microsoft.com/office/drawing/2014/main" id="{36F647E9-A39D-4053-B525-40425D7E37DB}"/>
              </a:ext>
            </a:extLst>
          </p:cNvPr>
          <p:cNvSpPr txBox="1">
            <a:spLocks/>
          </p:cNvSpPr>
          <p:nvPr/>
        </p:nvSpPr>
        <p:spPr>
          <a:xfrm>
            <a:off x="6933521" y="1899589"/>
            <a:ext cx="4661645" cy="128546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TC link key is derived from install code</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Install code is sent out of band.</a:t>
            </a:r>
            <a:endParaRPr lang="en-US" sz="16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Install code is mandatory of Zigbee 3.0.</a:t>
            </a:r>
          </a:p>
        </p:txBody>
      </p:sp>
      <p:sp>
        <p:nvSpPr>
          <p:cNvPr id="17" name="Rectangle: Rounded Corners 16">
            <a:extLst>
              <a:ext uri="{FF2B5EF4-FFF2-40B4-BE49-F238E27FC236}">
                <a16:creationId xmlns:a16="http://schemas.microsoft.com/office/drawing/2014/main" id="{2D6DCA1F-8852-487F-B167-6BE571D78829}"/>
              </a:ext>
            </a:extLst>
          </p:cNvPr>
          <p:cNvSpPr/>
          <p:nvPr/>
        </p:nvSpPr>
        <p:spPr>
          <a:xfrm>
            <a:off x="2519445" y="1839405"/>
            <a:ext cx="2671084" cy="38384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FF"/>
                </a:solidFill>
              </a:rPr>
              <a:t>Install code doesn’t need to be unique</a:t>
            </a:r>
          </a:p>
        </p:txBody>
      </p:sp>
      <p:cxnSp>
        <p:nvCxnSpPr>
          <p:cNvPr id="3" name="Straight Connector 2">
            <a:extLst>
              <a:ext uri="{FF2B5EF4-FFF2-40B4-BE49-F238E27FC236}">
                <a16:creationId xmlns:a16="http://schemas.microsoft.com/office/drawing/2014/main" id="{DFFB0052-8160-4A30-B0CF-FC057B5E8B31}"/>
              </a:ext>
            </a:extLst>
          </p:cNvPr>
          <p:cNvCxnSpPr>
            <a:endCxn id="17" idx="1"/>
          </p:cNvCxnSpPr>
          <p:nvPr/>
        </p:nvCxnSpPr>
        <p:spPr>
          <a:xfrm flipV="1">
            <a:off x="2092945" y="2031326"/>
            <a:ext cx="426500" cy="1919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238867"/>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Agenda</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2</a:t>
            </a:fld>
            <a:endParaRPr lang="en-US" dirty="0"/>
          </a:p>
        </p:txBody>
      </p:sp>
      <p:sp>
        <p:nvSpPr>
          <p:cNvPr id="11" name="Content Placeholder 5">
            <a:extLst>
              <a:ext uri="{FF2B5EF4-FFF2-40B4-BE49-F238E27FC236}">
                <a16:creationId xmlns:a16="http://schemas.microsoft.com/office/drawing/2014/main" id="{27D37558-7C87-47D5-8944-2BC485117283}"/>
              </a:ext>
            </a:extLst>
          </p:cNvPr>
          <p:cNvSpPr>
            <a:spLocks noGrp="1"/>
          </p:cNvSpPr>
          <p:nvPr>
            <p:ph idx="10"/>
          </p:nvPr>
        </p:nvSpPr>
        <p:spPr>
          <a:xfrm>
            <a:off x="935182" y="1191489"/>
            <a:ext cx="9136470" cy="4791867"/>
          </a:xfrm>
        </p:spPr>
        <p:txBody>
          <a:bodyPr>
            <a:normAutofit/>
          </a:bodyPr>
          <a:lstStyle/>
          <a:p>
            <a:r>
              <a:rPr lang="en-US" dirty="0"/>
              <a:t>What’s Zigbee? </a:t>
            </a:r>
          </a:p>
          <a:p>
            <a:r>
              <a:rPr lang="en-US" dirty="0"/>
              <a:t>Protocol Overview</a:t>
            </a:r>
          </a:p>
          <a:p>
            <a:r>
              <a:rPr lang="en-US" dirty="0"/>
              <a:t>Physical Layer</a:t>
            </a:r>
          </a:p>
          <a:p>
            <a:r>
              <a:rPr lang="en-US" dirty="0"/>
              <a:t>MAC Layer</a:t>
            </a:r>
          </a:p>
          <a:p>
            <a:r>
              <a:rPr lang="en-US" dirty="0"/>
              <a:t>Network Basic Concepts and Procedure</a:t>
            </a:r>
          </a:p>
          <a:p>
            <a:r>
              <a:rPr lang="en-US" dirty="0"/>
              <a:t>Application Layer</a:t>
            </a:r>
          </a:p>
          <a:p>
            <a:r>
              <a:rPr lang="en-US" dirty="0"/>
              <a:t>Security</a:t>
            </a:r>
          </a:p>
          <a:p>
            <a:r>
              <a:rPr lang="en-US" dirty="0"/>
              <a:t>Q &amp; A</a:t>
            </a:r>
          </a:p>
        </p:txBody>
      </p:sp>
    </p:spTree>
    <p:extLst>
      <p:ext uri="{BB962C8B-B14F-4D97-AF65-F5344CB8AC3E}">
        <p14:creationId xmlns:p14="http://schemas.microsoft.com/office/powerpoint/2010/main" val="1876723113"/>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4435" y="0"/>
            <a:ext cx="11370365" cy="914400"/>
          </a:xfrm>
        </p:spPr>
        <p:txBody>
          <a:bodyPr/>
          <a:lstStyle/>
          <a:p>
            <a:r>
              <a:rPr lang="en-US" dirty="0"/>
              <a:t>Forming and Joining Procedure with Security -- Use Well-know Link Key</a:t>
            </a:r>
          </a:p>
        </p:txBody>
      </p:sp>
      <p:sp>
        <p:nvSpPr>
          <p:cNvPr id="57" name="Slide Number Placeholder 4">
            <a:extLst>
              <a:ext uri="{FF2B5EF4-FFF2-40B4-BE49-F238E27FC236}">
                <a16:creationId xmlns:a16="http://schemas.microsoft.com/office/drawing/2014/main" id="{C7A89EF6-4DAD-44EE-A58D-6C13CC15D8AF}"/>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20</a:t>
            </a:fld>
            <a:endParaRPr lang="en-US" sz="800" dirty="0"/>
          </a:p>
        </p:txBody>
      </p:sp>
      <p:sp>
        <p:nvSpPr>
          <p:cNvPr id="58" name="Content Placeholder 1">
            <a:extLst>
              <a:ext uri="{FF2B5EF4-FFF2-40B4-BE49-F238E27FC236}">
                <a16:creationId xmlns:a16="http://schemas.microsoft.com/office/drawing/2014/main" id="{722D9429-5FDC-40DC-952C-A07524CF9378}"/>
              </a:ext>
            </a:extLst>
          </p:cNvPr>
          <p:cNvSpPr txBox="1">
            <a:spLocks/>
          </p:cNvSpPr>
          <p:nvPr/>
        </p:nvSpPr>
        <p:spPr>
          <a:xfrm>
            <a:off x="776895" y="1140541"/>
            <a:ext cx="3722218" cy="186770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 parameters of a network</a:t>
            </a:r>
          </a:p>
          <a:p>
            <a:pPr lvl="1"/>
            <a:r>
              <a:rPr lang="en-US" dirty="0"/>
              <a:t>PAN ID</a:t>
            </a:r>
          </a:p>
          <a:p>
            <a:pPr lvl="1"/>
            <a:r>
              <a:rPr lang="en-US" dirty="0"/>
              <a:t>Extend PAN ID</a:t>
            </a:r>
          </a:p>
          <a:p>
            <a:pPr lvl="1"/>
            <a:r>
              <a:rPr lang="en-US" dirty="0"/>
              <a:t>Channel</a:t>
            </a:r>
          </a:p>
          <a:p>
            <a:pPr lvl="1"/>
            <a:r>
              <a:rPr lang="en-US" dirty="0"/>
              <a:t>Tx Power</a:t>
            </a:r>
          </a:p>
        </p:txBody>
      </p:sp>
      <p:cxnSp>
        <p:nvCxnSpPr>
          <p:cNvPr id="63" name="Straight Arrow Connector 62">
            <a:extLst>
              <a:ext uri="{FF2B5EF4-FFF2-40B4-BE49-F238E27FC236}">
                <a16:creationId xmlns:a16="http://schemas.microsoft.com/office/drawing/2014/main" id="{6B9A1CB6-2430-479F-9C11-60BDEE7A8613}"/>
              </a:ext>
            </a:extLst>
          </p:cNvPr>
          <p:cNvCxnSpPr>
            <a:cxnSpLocks/>
          </p:cNvCxnSpPr>
          <p:nvPr/>
        </p:nvCxnSpPr>
        <p:spPr>
          <a:xfrm>
            <a:off x="4956520" y="1457515"/>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A33222FC-595E-473E-83DE-3FB6B7BB92E0}"/>
              </a:ext>
            </a:extLst>
          </p:cNvPr>
          <p:cNvSpPr/>
          <p:nvPr/>
        </p:nvSpPr>
        <p:spPr>
          <a:xfrm>
            <a:off x="4280365" y="936868"/>
            <a:ext cx="1352309"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cxnSp>
        <p:nvCxnSpPr>
          <p:cNvPr id="65" name="Straight Arrow Connector 64">
            <a:extLst>
              <a:ext uri="{FF2B5EF4-FFF2-40B4-BE49-F238E27FC236}">
                <a16:creationId xmlns:a16="http://schemas.microsoft.com/office/drawing/2014/main" id="{201F78C9-9E7D-4577-890A-EE88DA1F65BB}"/>
              </a:ext>
            </a:extLst>
          </p:cNvPr>
          <p:cNvCxnSpPr>
            <a:cxnSpLocks/>
          </p:cNvCxnSpPr>
          <p:nvPr/>
        </p:nvCxnSpPr>
        <p:spPr>
          <a:xfrm>
            <a:off x="7011036" y="1454931"/>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844F5A9C-A45F-4611-ACBB-E97CB99982AB}"/>
              </a:ext>
            </a:extLst>
          </p:cNvPr>
          <p:cNvSpPr/>
          <p:nvPr/>
        </p:nvSpPr>
        <p:spPr>
          <a:xfrm>
            <a:off x="6499594" y="936863"/>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cxnSp>
        <p:nvCxnSpPr>
          <p:cNvPr id="87" name="Straight Arrow Connector 86">
            <a:extLst>
              <a:ext uri="{FF2B5EF4-FFF2-40B4-BE49-F238E27FC236}">
                <a16:creationId xmlns:a16="http://schemas.microsoft.com/office/drawing/2014/main" id="{3AD87332-6DD6-480B-96FA-10699899BF3E}"/>
              </a:ext>
            </a:extLst>
          </p:cNvPr>
          <p:cNvCxnSpPr>
            <a:cxnSpLocks/>
          </p:cNvCxnSpPr>
          <p:nvPr/>
        </p:nvCxnSpPr>
        <p:spPr>
          <a:xfrm flipH="1">
            <a:off x="4956517" y="2519087"/>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7553EB46-3E7F-42FA-8C95-A721636FD217}"/>
              </a:ext>
            </a:extLst>
          </p:cNvPr>
          <p:cNvSpPr/>
          <p:nvPr/>
        </p:nvSpPr>
        <p:spPr>
          <a:xfrm>
            <a:off x="3505201" y="1924151"/>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Form network</a:t>
            </a:r>
          </a:p>
        </p:txBody>
      </p:sp>
      <p:sp>
        <p:nvSpPr>
          <p:cNvPr id="90" name="Rectangle: Rounded Corners 89">
            <a:extLst>
              <a:ext uri="{FF2B5EF4-FFF2-40B4-BE49-F238E27FC236}">
                <a16:creationId xmlns:a16="http://schemas.microsoft.com/office/drawing/2014/main" id="{3B23677C-36DF-4C74-BD04-01D6896D6426}"/>
              </a:ext>
            </a:extLst>
          </p:cNvPr>
          <p:cNvSpPr/>
          <p:nvPr/>
        </p:nvSpPr>
        <p:spPr>
          <a:xfrm>
            <a:off x="7011036" y="2280388"/>
            <a:ext cx="2319131"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Send beacon request on every channel to find joinable networks</a:t>
            </a:r>
          </a:p>
        </p:txBody>
      </p:sp>
      <p:cxnSp>
        <p:nvCxnSpPr>
          <p:cNvPr id="91" name="Straight Arrow Connector 90">
            <a:extLst>
              <a:ext uri="{FF2B5EF4-FFF2-40B4-BE49-F238E27FC236}">
                <a16:creationId xmlns:a16="http://schemas.microsoft.com/office/drawing/2014/main" id="{2483A833-3AF5-484F-AF28-E0AE03056C5D}"/>
              </a:ext>
            </a:extLst>
          </p:cNvPr>
          <p:cNvCxnSpPr>
            <a:cxnSpLocks/>
          </p:cNvCxnSpPr>
          <p:nvPr/>
        </p:nvCxnSpPr>
        <p:spPr>
          <a:xfrm>
            <a:off x="4984301" y="3030798"/>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09A5B51-EE6E-4D6A-9DDF-0A48F78EDB29}"/>
              </a:ext>
            </a:extLst>
          </p:cNvPr>
          <p:cNvSpPr txBox="1"/>
          <p:nvPr/>
        </p:nvSpPr>
        <p:spPr>
          <a:xfrm>
            <a:off x="5267101" y="2228836"/>
            <a:ext cx="1258747" cy="276999"/>
          </a:xfrm>
          <a:prstGeom prst="rect">
            <a:avLst/>
          </a:prstGeom>
          <a:noFill/>
          <a:ln>
            <a:noFill/>
          </a:ln>
        </p:spPr>
        <p:txBody>
          <a:bodyPr wrap="square" rtlCol="0" anchor="ctr">
            <a:spAutoFit/>
          </a:bodyPr>
          <a:lstStyle/>
          <a:p>
            <a:r>
              <a:rPr lang="en-US" sz="1200" dirty="0"/>
              <a:t>Beacon request</a:t>
            </a:r>
          </a:p>
        </p:txBody>
      </p:sp>
      <p:sp>
        <p:nvSpPr>
          <p:cNvPr id="93" name="Rectangle: Rounded Corners 92">
            <a:extLst>
              <a:ext uri="{FF2B5EF4-FFF2-40B4-BE49-F238E27FC236}">
                <a16:creationId xmlns:a16="http://schemas.microsoft.com/office/drawing/2014/main" id="{22B6C589-DEB0-4EBF-B866-6EC046EA60A9}"/>
              </a:ext>
            </a:extLst>
          </p:cNvPr>
          <p:cNvSpPr/>
          <p:nvPr/>
        </p:nvSpPr>
        <p:spPr>
          <a:xfrm>
            <a:off x="7024929" y="2857317"/>
            <a:ext cx="2430498" cy="479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Might receive multiple beacons</a:t>
            </a:r>
          </a:p>
          <a:p>
            <a:pPr marL="171450" indent="-171450">
              <a:buFont typeface="Arial" panose="020B0604020202020204" pitchFamily="34" charset="0"/>
              <a:buChar char="•"/>
            </a:pPr>
            <a:r>
              <a:rPr lang="en-US" sz="1200" dirty="0"/>
              <a:t>Choose the one with best RSSI</a:t>
            </a:r>
          </a:p>
        </p:txBody>
      </p:sp>
      <p:cxnSp>
        <p:nvCxnSpPr>
          <p:cNvPr id="7" name="Straight Arrow Connector 6">
            <a:extLst>
              <a:ext uri="{FF2B5EF4-FFF2-40B4-BE49-F238E27FC236}">
                <a16:creationId xmlns:a16="http://schemas.microsoft.com/office/drawing/2014/main" id="{42776E6F-A16A-4BF2-B3D0-BACC213419E2}"/>
              </a:ext>
            </a:extLst>
          </p:cNvPr>
          <p:cNvCxnSpPr/>
          <p:nvPr/>
        </p:nvCxnSpPr>
        <p:spPr>
          <a:xfrm flipH="1" flipV="1">
            <a:off x="2590800" y="1709530"/>
            <a:ext cx="828261" cy="27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4F6014B-B51E-4AD5-BB87-F26C4BAB8E55}"/>
              </a:ext>
            </a:extLst>
          </p:cNvPr>
          <p:cNvSpPr txBox="1"/>
          <p:nvPr/>
        </p:nvSpPr>
        <p:spPr>
          <a:xfrm>
            <a:off x="5298720" y="2753799"/>
            <a:ext cx="1029897" cy="276999"/>
          </a:xfrm>
          <a:prstGeom prst="rect">
            <a:avLst/>
          </a:prstGeom>
          <a:noFill/>
          <a:ln>
            <a:noFill/>
          </a:ln>
        </p:spPr>
        <p:txBody>
          <a:bodyPr wrap="square" rtlCol="0" anchor="ctr">
            <a:spAutoFit/>
          </a:bodyPr>
          <a:lstStyle/>
          <a:p>
            <a:r>
              <a:rPr lang="en-US" sz="1200" dirty="0"/>
              <a:t>Beacon</a:t>
            </a:r>
          </a:p>
        </p:txBody>
      </p:sp>
      <p:cxnSp>
        <p:nvCxnSpPr>
          <p:cNvPr id="97" name="Straight Arrow Connector 96">
            <a:extLst>
              <a:ext uri="{FF2B5EF4-FFF2-40B4-BE49-F238E27FC236}">
                <a16:creationId xmlns:a16="http://schemas.microsoft.com/office/drawing/2014/main" id="{A0F88D1C-88B6-4122-B1D8-311D255D1D7D}"/>
              </a:ext>
            </a:extLst>
          </p:cNvPr>
          <p:cNvCxnSpPr>
            <a:cxnSpLocks/>
          </p:cNvCxnSpPr>
          <p:nvPr/>
        </p:nvCxnSpPr>
        <p:spPr>
          <a:xfrm flipH="1">
            <a:off x="4939957" y="3591192"/>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3C09DEF-EB7D-4621-B24E-778497059CA4}"/>
              </a:ext>
            </a:extLst>
          </p:cNvPr>
          <p:cNvSpPr txBox="1"/>
          <p:nvPr/>
        </p:nvSpPr>
        <p:spPr>
          <a:xfrm>
            <a:off x="5298720" y="3314193"/>
            <a:ext cx="1411789" cy="276999"/>
          </a:xfrm>
          <a:prstGeom prst="rect">
            <a:avLst/>
          </a:prstGeom>
          <a:noFill/>
          <a:ln>
            <a:noFill/>
          </a:ln>
        </p:spPr>
        <p:txBody>
          <a:bodyPr wrap="square" rtlCol="0" anchor="ctr">
            <a:spAutoFit/>
          </a:bodyPr>
          <a:lstStyle/>
          <a:p>
            <a:pPr algn="ctr"/>
            <a:r>
              <a:rPr lang="en-US" sz="1200" dirty="0"/>
              <a:t>Association request</a:t>
            </a:r>
          </a:p>
        </p:txBody>
      </p:sp>
      <p:cxnSp>
        <p:nvCxnSpPr>
          <p:cNvPr id="99" name="Straight Arrow Connector 98">
            <a:extLst>
              <a:ext uri="{FF2B5EF4-FFF2-40B4-BE49-F238E27FC236}">
                <a16:creationId xmlns:a16="http://schemas.microsoft.com/office/drawing/2014/main" id="{18A0828D-B7AA-4AE0-9D1D-DA0037206A69}"/>
              </a:ext>
            </a:extLst>
          </p:cNvPr>
          <p:cNvCxnSpPr>
            <a:cxnSpLocks/>
          </p:cNvCxnSpPr>
          <p:nvPr/>
        </p:nvCxnSpPr>
        <p:spPr>
          <a:xfrm>
            <a:off x="4970408" y="4026261"/>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ADD8501-E3B1-45A5-B4E9-537D42521849}"/>
              </a:ext>
            </a:extLst>
          </p:cNvPr>
          <p:cNvSpPr txBox="1"/>
          <p:nvPr/>
        </p:nvSpPr>
        <p:spPr>
          <a:xfrm>
            <a:off x="5267445" y="3749262"/>
            <a:ext cx="1610129" cy="276999"/>
          </a:xfrm>
          <a:prstGeom prst="rect">
            <a:avLst/>
          </a:prstGeom>
          <a:noFill/>
          <a:ln>
            <a:noFill/>
          </a:ln>
        </p:spPr>
        <p:txBody>
          <a:bodyPr wrap="square" rtlCol="0" anchor="ctr">
            <a:spAutoFit/>
          </a:bodyPr>
          <a:lstStyle/>
          <a:p>
            <a:r>
              <a:rPr lang="en-US" sz="1200" dirty="0"/>
              <a:t>Association response</a:t>
            </a:r>
          </a:p>
        </p:txBody>
      </p:sp>
      <p:sp>
        <p:nvSpPr>
          <p:cNvPr id="101" name="Rectangle: Rounded Corners 100">
            <a:extLst>
              <a:ext uri="{FF2B5EF4-FFF2-40B4-BE49-F238E27FC236}">
                <a16:creationId xmlns:a16="http://schemas.microsoft.com/office/drawing/2014/main" id="{F7084A80-FDBB-4A86-813B-D9EEE82C7B35}"/>
              </a:ext>
            </a:extLst>
          </p:cNvPr>
          <p:cNvSpPr/>
          <p:nvPr/>
        </p:nvSpPr>
        <p:spPr>
          <a:xfrm>
            <a:off x="7024929" y="3848553"/>
            <a:ext cx="1015932"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Got node ID</a:t>
            </a:r>
          </a:p>
        </p:txBody>
      </p:sp>
      <p:cxnSp>
        <p:nvCxnSpPr>
          <p:cNvPr id="26" name="Straight Arrow Connector 25">
            <a:extLst>
              <a:ext uri="{FF2B5EF4-FFF2-40B4-BE49-F238E27FC236}">
                <a16:creationId xmlns:a16="http://schemas.microsoft.com/office/drawing/2014/main" id="{5432CFDA-E87B-4342-AD38-9BBBC24716A9}"/>
              </a:ext>
            </a:extLst>
          </p:cNvPr>
          <p:cNvCxnSpPr>
            <a:cxnSpLocks/>
          </p:cNvCxnSpPr>
          <p:nvPr/>
        </p:nvCxnSpPr>
        <p:spPr>
          <a:xfrm>
            <a:off x="4939957" y="4761757"/>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621A200-8CD6-4C0A-A736-E1F68DA1B464}"/>
              </a:ext>
            </a:extLst>
          </p:cNvPr>
          <p:cNvSpPr txBox="1"/>
          <p:nvPr/>
        </p:nvSpPr>
        <p:spPr>
          <a:xfrm>
            <a:off x="5267101" y="4386125"/>
            <a:ext cx="1610129" cy="276999"/>
          </a:xfrm>
          <a:prstGeom prst="rect">
            <a:avLst/>
          </a:prstGeom>
          <a:noFill/>
          <a:ln>
            <a:noFill/>
          </a:ln>
        </p:spPr>
        <p:txBody>
          <a:bodyPr wrap="square" rtlCol="0" anchor="ctr">
            <a:spAutoFit/>
          </a:bodyPr>
          <a:lstStyle/>
          <a:p>
            <a:r>
              <a:rPr lang="en-US" sz="1200" dirty="0"/>
              <a:t>Transport NWK key</a:t>
            </a:r>
          </a:p>
        </p:txBody>
      </p:sp>
      <p:sp>
        <p:nvSpPr>
          <p:cNvPr id="28" name="Rectangle: Rounded Corners 27">
            <a:extLst>
              <a:ext uri="{FF2B5EF4-FFF2-40B4-BE49-F238E27FC236}">
                <a16:creationId xmlns:a16="http://schemas.microsoft.com/office/drawing/2014/main" id="{9D78BA3F-61CA-42E8-9F17-4911F07F594E}"/>
              </a:ext>
            </a:extLst>
          </p:cNvPr>
          <p:cNvSpPr/>
          <p:nvPr/>
        </p:nvSpPr>
        <p:spPr>
          <a:xfrm>
            <a:off x="7011036" y="4580274"/>
            <a:ext cx="1139052"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Got NWK key</a:t>
            </a:r>
          </a:p>
        </p:txBody>
      </p:sp>
      <p:sp>
        <p:nvSpPr>
          <p:cNvPr id="29" name="TextBox 28">
            <a:extLst>
              <a:ext uri="{FF2B5EF4-FFF2-40B4-BE49-F238E27FC236}">
                <a16:creationId xmlns:a16="http://schemas.microsoft.com/office/drawing/2014/main" id="{CB037926-CBB2-4338-AD0F-376C1DD45DBB}"/>
              </a:ext>
            </a:extLst>
          </p:cNvPr>
          <p:cNvSpPr txBox="1"/>
          <p:nvPr/>
        </p:nvSpPr>
        <p:spPr>
          <a:xfrm>
            <a:off x="5267445" y="4768058"/>
            <a:ext cx="1610129" cy="461665"/>
          </a:xfrm>
          <a:prstGeom prst="rect">
            <a:avLst/>
          </a:prstGeom>
          <a:noFill/>
          <a:ln>
            <a:noFill/>
          </a:ln>
        </p:spPr>
        <p:txBody>
          <a:bodyPr wrap="square" rtlCol="0" anchor="ctr">
            <a:spAutoFit/>
          </a:bodyPr>
          <a:lstStyle/>
          <a:p>
            <a:r>
              <a:rPr lang="en-US" sz="1200" dirty="0">
                <a:solidFill>
                  <a:srgbClr val="FF0000"/>
                </a:solidFill>
              </a:rPr>
              <a:t>Encrypted with well-known link key</a:t>
            </a:r>
          </a:p>
        </p:txBody>
      </p:sp>
      <p:cxnSp>
        <p:nvCxnSpPr>
          <p:cNvPr id="30" name="Straight Arrow Connector 29">
            <a:extLst>
              <a:ext uri="{FF2B5EF4-FFF2-40B4-BE49-F238E27FC236}">
                <a16:creationId xmlns:a16="http://schemas.microsoft.com/office/drawing/2014/main" id="{B879B4DA-77C7-4B03-B113-DA157D317FE1}"/>
              </a:ext>
            </a:extLst>
          </p:cNvPr>
          <p:cNvCxnSpPr>
            <a:cxnSpLocks/>
          </p:cNvCxnSpPr>
          <p:nvPr/>
        </p:nvCxnSpPr>
        <p:spPr>
          <a:xfrm flipH="1">
            <a:off x="4939957" y="5671784"/>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BD68393-8C56-4855-BAB1-3D027DB25EFF}"/>
              </a:ext>
            </a:extLst>
          </p:cNvPr>
          <p:cNvSpPr txBox="1"/>
          <p:nvPr/>
        </p:nvSpPr>
        <p:spPr>
          <a:xfrm>
            <a:off x="5267445" y="5376880"/>
            <a:ext cx="1610129" cy="276999"/>
          </a:xfrm>
          <a:prstGeom prst="rect">
            <a:avLst/>
          </a:prstGeom>
          <a:noFill/>
          <a:ln>
            <a:noFill/>
          </a:ln>
        </p:spPr>
        <p:txBody>
          <a:bodyPr wrap="square" rtlCol="0" anchor="ctr">
            <a:spAutoFit/>
          </a:bodyPr>
          <a:lstStyle/>
          <a:p>
            <a:r>
              <a:rPr lang="en-US" sz="1200" dirty="0"/>
              <a:t>Device Announce</a:t>
            </a:r>
          </a:p>
        </p:txBody>
      </p:sp>
    </p:spTree>
    <p:extLst>
      <p:ext uri="{BB962C8B-B14F-4D97-AF65-F5344CB8AC3E}">
        <p14:creationId xmlns:p14="http://schemas.microsoft.com/office/powerpoint/2010/main" val="1547025821"/>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Forming and Joining Procedure with Security  -- Use Install Code</a:t>
            </a:r>
          </a:p>
        </p:txBody>
      </p:sp>
      <p:sp>
        <p:nvSpPr>
          <p:cNvPr id="57" name="Slide Number Placeholder 4">
            <a:extLst>
              <a:ext uri="{FF2B5EF4-FFF2-40B4-BE49-F238E27FC236}">
                <a16:creationId xmlns:a16="http://schemas.microsoft.com/office/drawing/2014/main" id="{C7A89EF6-4DAD-44EE-A58D-6C13CC15D8AF}"/>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21</a:t>
            </a:fld>
            <a:endParaRPr lang="en-US" sz="800" dirty="0"/>
          </a:p>
        </p:txBody>
      </p:sp>
      <p:sp>
        <p:nvSpPr>
          <p:cNvPr id="58" name="Content Placeholder 1">
            <a:extLst>
              <a:ext uri="{FF2B5EF4-FFF2-40B4-BE49-F238E27FC236}">
                <a16:creationId xmlns:a16="http://schemas.microsoft.com/office/drawing/2014/main" id="{722D9429-5FDC-40DC-952C-A07524CF9378}"/>
              </a:ext>
            </a:extLst>
          </p:cNvPr>
          <p:cNvSpPr txBox="1">
            <a:spLocks/>
          </p:cNvSpPr>
          <p:nvPr/>
        </p:nvSpPr>
        <p:spPr>
          <a:xfrm>
            <a:off x="776894" y="1140541"/>
            <a:ext cx="4146717" cy="1397217"/>
          </a:xfrm>
          <a:prstGeom prst="rect">
            <a:avLst/>
          </a:prstGeom>
        </p:spPr>
        <p:txBody>
          <a:bodyPr vert="horz" lIns="91440" tIns="45720" rIns="91440" bIns="45720" rtlCol="0" anchor="t">
            <a:normAutofit fontScale="85000" lnSpcReduction="10000"/>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 parameters of a network</a:t>
            </a:r>
          </a:p>
          <a:p>
            <a:pPr lvl="1"/>
            <a:r>
              <a:rPr lang="en-US" dirty="0"/>
              <a:t>PAN ID</a:t>
            </a:r>
          </a:p>
          <a:p>
            <a:pPr lvl="1"/>
            <a:r>
              <a:rPr lang="en-US" dirty="0"/>
              <a:t>Extend PAN ID</a:t>
            </a:r>
          </a:p>
          <a:p>
            <a:pPr lvl="1"/>
            <a:r>
              <a:rPr lang="en-US" dirty="0"/>
              <a:t>Channel</a:t>
            </a:r>
          </a:p>
          <a:p>
            <a:pPr lvl="1"/>
            <a:r>
              <a:rPr lang="en-US" dirty="0"/>
              <a:t>Tx Power</a:t>
            </a:r>
          </a:p>
        </p:txBody>
      </p:sp>
      <p:cxnSp>
        <p:nvCxnSpPr>
          <p:cNvPr id="63" name="Straight Arrow Connector 62">
            <a:extLst>
              <a:ext uri="{FF2B5EF4-FFF2-40B4-BE49-F238E27FC236}">
                <a16:creationId xmlns:a16="http://schemas.microsoft.com/office/drawing/2014/main" id="{6B9A1CB6-2430-479F-9C11-60BDEE7A8613}"/>
              </a:ext>
            </a:extLst>
          </p:cNvPr>
          <p:cNvCxnSpPr>
            <a:cxnSpLocks/>
          </p:cNvCxnSpPr>
          <p:nvPr/>
        </p:nvCxnSpPr>
        <p:spPr>
          <a:xfrm flipH="1">
            <a:off x="4939957" y="1457515"/>
            <a:ext cx="16563" cy="4870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A33222FC-595E-473E-83DE-3FB6B7BB92E0}"/>
              </a:ext>
            </a:extLst>
          </p:cNvPr>
          <p:cNvSpPr/>
          <p:nvPr/>
        </p:nvSpPr>
        <p:spPr>
          <a:xfrm>
            <a:off x="4280365" y="936868"/>
            <a:ext cx="1352309"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cxnSp>
        <p:nvCxnSpPr>
          <p:cNvPr id="65" name="Straight Arrow Connector 64">
            <a:extLst>
              <a:ext uri="{FF2B5EF4-FFF2-40B4-BE49-F238E27FC236}">
                <a16:creationId xmlns:a16="http://schemas.microsoft.com/office/drawing/2014/main" id="{201F78C9-9E7D-4577-890A-EE88DA1F65BB}"/>
              </a:ext>
            </a:extLst>
          </p:cNvPr>
          <p:cNvCxnSpPr>
            <a:cxnSpLocks/>
          </p:cNvCxnSpPr>
          <p:nvPr/>
        </p:nvCxnSpPr>
        <p:spPr>
          <a:xfrm>
            <a:off x="7011036" y="1454931"/>
            <a:ext cx="0" cy="4945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844F5A9C-A45F-4611-ACBB-E97CB99982AB}"/>
              </a:ext>
            </a:extLst>
          </p:cNvPr>
          <p:cNvSpPr/>
          <p:nvPr/>
        </p:nvSpPr>
        <p:spPr>
          <a:xfrm>
            <a:off x="6499594" y="936863"/>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cxnSp>
        <p:nvCxnSpPr>
          <p:cNvPr id="87" name="Straight Arrow Connector 86">
            <a:extLst>
              <a:ext uri="{FF2B5EF4-FFF2-40B4-BE49-F238E27FC236}">
                <a16:creationId xmlns:a16="http://schemas.microsoft.com/office/drawing/2014/main" id="{3AD87332-6DD6-480B-96FA-10699899BF3E}"/>
              </a:ext>
            </a:extLst>
          </p:cNvPr>
          <p:cNvCxnSpPr>
            <a:cxnSpLocks/>
          </p:cNvCxnSpPr>
          <p:nvPr/>
        </p:nvCxnSpPr>
        <p:spPr>
          <a:xfrm flipH="1">
            <a:off x="4939957" y="3436800"/>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7553EB46-3E7F-42FA-8C95-A721636FD217}"/>
              </a:ext>
            </a:extLst>
          </p:cNvPr>
          <p:cNvSpPr/>
          <p:nvPr/>
        </p:nvSpPr>
        <p:spPr>
          <a:xfrm>
            <a:off x="3505201" y="1924151"/>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Form network</a:t>
            </a:r>
          </a:p>
        </p:txBody>
      </p:sp>
      <p:sp>
        <p:nvSpPr>
          <p:cNvPr id="90" name="Rectangle: Rounded Corners 89">
            <a:extLst>
              <a:ext uri="{FF2B5EF4-FFF2-40B4-BE49-F238E27FC236}">
                <a16:creationId xmlns:a16="http://schemas.microsoft.com/office/drawing/2014/main" id="{3B23677C-36DF-4C74-BD04-01D6896D6426}"/>
              </a:ext>
            </a:extLst>
          </p:cNvPr>
          <p:cNvSpPr/>
          <p:nvPr/>
        </p:nvSpPr>
        <p:spPr>
          <a:xfrm>
            <a:off x="7011036" y="3128201"/>
            <a:ext cx="2319131"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Send beacon request on every channel to find joinable networks</a:t>
            </a:r>
          </a:p>
        </p:txBody>
      </p:sp>
      <p:cxnSp>
        <p:nvCxnSpPr>
          <p:cNvPr id="91" name="Straight Arrow Connector 90">
            <a:extLst>
              <a:ext uri="{FF2B5EF4-FFF2-40B4-BE49-F238E27FC236}">
                <a16:creationId xmlns:a16="http://schemas.microsoft.com/office/drawing/2014/main" id="{2483A833-3AF5-484F-AF28-E0AE03056C5D}"/>
              </a:ext>
            </a:extLst>
          </p:cNvPr>
          <p:cNvCxnSpPr>
            <a:cxnSpLocks/>
          </p:cNvCxnSpPr>
          <p:nvPr/>
        </p:nvCxnSpPr>
        <p:spPr>
          <a:xfrm>
            <a:off x="4939957" y="4011459"/>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09A5B51-EE6E-4D6A-9DDF-0A48F78EDB29}"/>
              </a:ext>
            </a:extLst>
          </p:cNvPr>
          <p:cNvSpPr txBox="1"/>
          <p:nvPr/>
        </p:nvSpPr>
        <p:spPr>
          <a:xfrm>
            <a:off x="5298720" y="3136001"/>
            <a:ext cx="1258747" cy="276999"/>
          </a:xfrm>
          <a:prstGeom prst="rect">
            <a:avLst/>
          </a:prstGeom>
          <a:noFill/>
          <a:ln>
            <a:noFill/>
          </a:ln>
        </p:spPr>
        <p:txBody>
          <a:bodyPr wrap="square" rtlCol="0" anchor="ctr">
            <a:spAutoFit/>
          </a:bodyPr>
          <a:lstStyle/>
          <a:p>
            <a:r>
              <a:rPr lang="en-US" sz="1200" dirty="0"/>
              <a:t>Beacon request</a:t>
            </a:r>
          </a:p>
        </p:txBody>
      </p:sp>
      <p:sp>
        <p:nvSpPr>
          <p:cNvPr id="93" name="Rectangle: Rounded Corners 92">
            <a:extLst>
              <a:ext uri="{FF2B5EF4-FFF2-40B4-BE49-F238E27FC236}">
                <a16:creationId xmlns:a16="http://schemas.microsoft.com/office/drawing/2014/main" id="{22B6C589-DEB0-4EBF-B866-6EC046EA60A9}"/>
              </a:ext>
            </a:extLst>
          </p:cNvPr>
          <p:cNvSpPr/>
          <p:nvPr/>
        </p:nvSpPr>
        <p:spPr>
          <a:xfrm>
            <a:off x="7011036" y="3706755"/>
            <a:ext cx="2430498" cy="479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Might receive multiple beacons</a:t>
            </a:r>
          </a:p>
          <a:p>
            <a:pPr marL="171450" indent="-171450">
              <a:buFont typeface="Arial" panose="020B0604020202020204" pitchFamily="34" charset="0"/>
              <a:buChar char="•"/>
            </a:pPr>
            <a:r>
              <a:rPr lang="en-US" sz="1200" dirty="0"/>
              <a:t>Choose the one with best RSSI</a:t>
            </a:r>
          </a:p>
        </p:txBody>
      </p:sp>
      <p:cxnSp>
        <p:nvCxnSpPr>
          <p:cNvPr id="7" name="Straight Arrow Connector 6">
            <a:extLst>
              <a:ext uri="{FF2B5EF4-FFF2-40B4-BE49-F238E27FC236}">
                <a16:creationId xmlns:a16="http://schemas.microsoft.com/office/drawing/2014/main" id="{42776E6F-A16A-4BF2-B3D0-BACC213419E2}"/>
              </a:ext>
            </a:extLst>
          </p:cNvPr>
          <p:cNvCxnSpPr/>
          <p:nvPr/>
        </p:nvCxnSpPr>
        <p:spPr>
          <a:xfrm flipH="1" flipV="1">
            <a:off x="2590800" y="1709530"/>
            <a:ext cx="828261" cy="27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4F6014B-B51E-4AD5-BB87-F26C4BAB8E55}"/>
              </a:ext>
            </a:extLst>
          </p:cNvPr>
          <p:cNvSpPr txBox="1"/>
          <p:nvPr/>
        </p:nvSpPr>
        <p:spPr>
          <a:xfrm>
            <a:off x="5304985" y="3762623"/>
            <a:ext cx="1029897" cy="276999"/>
          </a:xfrm>
          <a:prstGeom prst="rect">
            <a:avLst/>
          </a:prstGeom>
          <a:noFill/>
          <a:ln>
            <a:noFill/>
          </a:ln>
        </p:spPr>
        <p:txBody>
          <a:bodyPr wrap="square" rtlCol="0" anchor="ctr">
            <a:spAutoFit/>
          </a:bodyPr>
          <a:lstStyle/>
          <a:p>
            <a:r>
              <a:rPr lang="en-US" sz="1200" dirty="0"/>
              <a:t>Beacon</a:t>
            </a:r>
          </a:p>
        </p:txBody>
      </p:sp>
      <p:cxnSp>
        <p:nvCxnSpPr>
          <p:cNvPr id="97" name="Straight Arrow Connector 96">
            <a:extLst>
              <a:ext uri="{FF2B5EF4-FFF2-40B4-BE49-F238E27FC236}">
                <a16:creationId xmlns:a16="http://schemas.microsoft.com/office/drawing/2014/main" id="{A0F88D1C-88B6-4122-B1D8-311D255D1D7D}"/>
              </a:ext>
            </a:extLst>
          </p:cNvPr>
          <p:cNvCxnSpPr>
            <a:cxnSpLocks/>
          </p:cNvCxnSpPr>
          <p:nvPr/>
        </p:nvCxnSpPr>
        <p:spPr>
          <a:xfrm flipH="1">
            <a:off x="4948238" y="4519071"/>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3C09DEF-EB7D-4621-B24E-778497059CA4}"/>
              </a:ext>
            </a:extLst>
          </p:cNvPr>
          <p:cNvSpPr txBox="1"/>
          <p:nvPr/>
        </p:nvSpPr>
        <p:spPr>
          <a:xfrm>
            <a:off x="5257047" y="4275237"/>
            <a:ext cx="1411789" cy="276999"/>
          </a:xfrm>
          <a:prstGeom prst="rect">
            <a:avLst/>
          </a:prstGeom>
          <a:noFill/>
          <a:ln>
            <a:noFill/>
          </a:ln>
        </p:spPr>
        <p:txBody>
          <a:bodyPr wrap="square" rtlCol="0" anchor="ctr">
            <a:spAutoFit/>
          </a:bodyPr>
          <a:lstStyle/>
          <a:p>
            <a:pPr algn="ctr"/>
            <a:r>
              <a:rPr lang="en-US" sz="1200" dirty="0"/>
              <a:t>Association request</a:t>
            </a:r>
          </a:p>
        </p:txBody>
      </p:sp>
      <p:cxnSp>
        <p:nvCxnSpPr>
          <p:cNvPr id="99" name="Straight Arrow Connector 98">
            <a:extLst>
              <a:ext uri="{FF2B5EF4-FFF2-40B4-BE49-F238E27FC236}">
                <a16:creationId xmlns:a16="http://schemas.microsoft.com/office/drawing/2014/main" id="{18A0828D-B7AA-4AE0-9D1D-DA0037206A69}"/>
              </a:ext>
            </a:extLst>
          </p:cNvPr>
          <p:cNvCxnSpPr>
            <a:cxnSpLocks/>
          </p:cNvCxnSpPr>
          <p:nvPr/>
        </p:nvCxnSpPr>
        <p:spPr>
          <a:xfrm>
            <a:off x="4970408" y="4862238"/>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ADD8501-E3B1-45A5-B4E9-537D42521849}"/>
              </a:ext>
            </a:extLst>
          </p:cNvPr>
          <p:cNvSpPr txBox="1"/>
          <p:nvPr/>
        </p:nvSpPr>
        <p:spPr>
          <a:xfrm>
            <a:off x="5249823" y="4604688"/>
            <a:ext cx="1610129" cy="276999"/>
          </a:xfrm>
          <a:prstGeom prst="rect">
            <a:avLst/>
          </a:prstGeom>
          <a:noFill/>
          <a:ln>
            <a:noFill/>
          </a:ln>
        </p:spPr>
        <p:txBody>
          <a:bodyPr wrap="square" rtlCol="0" anchor="ctr">
            <a:spAutoFit/>
          </a:bodyPr>
          <a:lstStyle/>
          <a:p>
            <a:r>
              <a:rPr lang="en-US" sz="1200" dirty="0"/>
              <a:t>Association response</a:t>
            </a:r>
          </a:p>
        </p:txBody>
      </p:sp>
      <p:sp>
        <p:nvSpPr>
          <p:cNvPr id="101" name="Rectangle: Rounded Corners 100">
            <a:extLst>
              <a:ext uri="{FF2B5EF4-FFF2-40B4-BE49-F238E27FC236}">
                <a16:creationId xmlns:a16="http://schemas.microsoft.com/office/drawing/2014/main" id="{F7084A80-FDBB-4A86-813B-D9EEE82C7B35}"/>
              </a:ext>
            </a:extLst>
          </p:cNvPr>
          <p:cNvSpPr/>
          <p:nvPr/>
        </p:nvSpPr>
        <p:spPr>
          <a:xfrm>
            <a:off x="7027382" y="4601477"/>
            <a:ext cx="1015932"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Got node ID</a:t>
            </a:r>
          </a:p>
        </p:txBody>
      </p:sp>
      <p:cxnSp>
        <p:nvCxnSpPr>
          <p:cNvPr id="26" name="Straight Arrow Connector 25">
            <a:extLst>
              <a:ext uri="{FF2B5EF4-FFF2-40B4-BE49-F238E27FC236}">
                <a16:creationId xmlns:a16="http://schemas.microsoft.com/office/drawing/2014/main" id="{5432CFDA-E87B-4342-AD38-9BBBC24716A9}"/>
              </a:ext>
            </a:extLst>
          </p:cNvPr>
          <p:cNvCxnSpPr>
            <a:cxnSpLocks/>
          </p:cNvCxnSpPr>
          <p:nvPr/>
        </p:nvCxnSpPr>
        <p:spPr>
          <a:xfrm>
            <a:off x="4927409" y="5358105"/>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621A200-8CD6-4C0A-A736-E1F68DA1B464}"/>
              </a:ext>
            </a:extLst>
          </p:cNvPr>
          <p:cNvSpPr txBox="1"/>
          <p:nvPr/>
        </p:nvSpPr>
        <p:spPr>
          <a:xfrm>
            <a:off x="5256770" y="5146698"/>
            <a:ext cx="1610129" cy="276999"/>
          </a:xfrm>
          <a:prstGeom prst="rect">
            <a:avLst/>
          </a:prstGeom>
          <a:noFill/>
          <a:ln>
            <a:noFill/>
          </a:ln>
        </p:spPr>
        <p:txBody>
          <a:bodyPr wrap="square" rtlCol="0" anchor="ctr">
            <a:spAutoFit/>
          </a:bodyPr>
          <a:lstStyle/>
          <a:p>
            <a:r>
              <a:rPr lang="en-US" sz="1200" dirty="0"/>
              <a:t>Transport NWK key</a:t>
            </a:r>
          </a:p>
        </p:txBody>
      </p:sp>
      <p:sp>
        <p:nvSpPr>
          <p:cNvPr id="28" name="Rectangle: Rounded Corners 27">
            <a:extLst>
              <a:ext uri="{FF2B5EF4-FFF2-40B4-BE49-F238E27FC236}">
                <a16:creationId xmlns:a16="http://schemas.microsoft.com/office/drawing/2014/main" id="{9D78BA3F-61CA-42E8-9F17-4911F07F594E}"/>
              </a:ext>
            </a:extLst>
          </p:cNvPr>
          <p:cNvSpPr/>
          <p:nvPr/>
        </p:nvSpPr>
        <p:spPr>
          <a:xfrm>
            <a:off x="7024927" y="5183934"/>
            <a:ext cx="4226169" cy="64702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Derive link key from the pre-programmed install code, then decrypt the message with the derived link key. After that got the NWK key.</a:t>
            </a:r>
          </a:p>
        </p:txBody>
      </p:sp>
      <p:sp>
        <p:nvSpPr>
          <p:cNvPr id="29" name="TextBox 28">
            <a:extLst>
              <a:ext uri="{FF2B5EF4-FFF2-40B4-BE49-F238E27FC236}">
                <a16:creationId xmlns:a16="http://schemas.microsoft.com/office/drawing/2014/main" id="{CB037926-CBB2-4338-AD0F-376C1DD45DBB}"/>
              </a:ext>
            </a:extLst>
          </p:cNvPr>
          <p:cNvSpPr txBox="1"/>
          <p:nvPr/>
        </p:nvSpPr>
        <p:spPr>
          <a:xfrm>
            <a:off x="5249824" y="5304623"/>
            <a:ext cx="1610129" cy="461665"/>
          </a:xfrm>
          <a:prstGeom prst="rect">
            <a:avLst/>
          </a:prstGeom>
          <a:noFill/>
          <a:ln>
            <a:noFill/>
          </a:ln>
        </p:spPr>
        <p:txBody>
          <a:bodyPr wrap="square" rtlCol="0" anchor="ctr">
            <a:spAutoFit/>
          </a:bodyPr>
          <a:lstStyle/>
          <a:p>
            <a:r>
              <a:rPr lang="en-US" sz="1200" dirty="0">
                <a:solidFill>
                  <a:srgbClr val="FF0000"/>
                </a:solidFill>
              </a:rPr>
              <a:t>Encrypted with install code derived link key</a:t>
            </a:r>
          </a:p>
        </p:txBody>
      </p:sp>
      <p:cxnSp>
        <p:nvCxnSpPr>
          <p:cNvPr id="30" name="Straight Arrow Connector 29">
            <a:extLst>
              <a:ext uri="{FF2B5EF4-FFF2-40B4-BE49-F238E27FC236}">
                <a16:creationId xmlns:a16="http://schemas.microsoft.com/office/drawing/2014/main" id="{B879B4DA-77C7-4B03-B113-DA157D317FE1}"/>
              </a:ext>
            </a:extLst>
          </p:cNvPr>
          <p:cNvCxnSpPr>
            <a:cxnSpLocks/>
          </p:cNvCxnSpPr>
          <p:nvPr/>
        </p:nvCxnSpPr>
        <p:spPr>
          <a:xfrm flipH="1">
            <a:off x="4939957" y="6075975"/>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BD68393-8C56-4855-BAB1-3D027DB25EFF}"/>
              </a:ext>
            </a:extLst>
          </p:cNvPr>
          <p:cNvSpPr txBox="1"/>
          <p:nvPr/>
        </p:nvSpPr>
        <p:spPr>
          <a:xfrm>
            <a:off x="5257047" y="5782632"/>
            <a:ext cx="1610129" cy="276999"/>
          </a:xfrm>
          <a:prstGeom prst="rect">
            <a:avLst/>
          </a:prstGeom>
          <a:noFill/>
          <a:ln>
            <a:noFill/>
          </a:ln>
        </p:spPr>
        <p:txBody>
          <a:bodyPr wrap="square" rtlCol="0" anchor="ctr">
            <a:spAutoFit/>
          </a:bodyPr>
          <a:lstStyle/>
          <a:p>
            <a:r>
              <a:rPr lang="en-US" sz="1200" dirty="0"/>
              <a:t>Device Announce</a:t>
            </a:r>
          </a:p>
        </p:txBody>
      </p:sp>
      <p:sp>
        <p:nvSpPr>
          <p:cNvPr id="32" name="Rectangle: Rounded Corners 31">
            <a:extLst>
              <a:ext uri="{FF2B5EF4-FFF2-40B4-BE49-F238E27FC236}">
                <a16:creationId xmlns:a16="http://schemas.microsoft.com/office/drawing/2014/main" id="{0B0CD7C1-F1AF-439B-97F0-0C90C938151D}"/>
              </a:ext>
            </a:extLst>
          </p:cNvPr>
          <p:cNvSpPr/>
          <p:nvPr/>
        </p:nvSpPr>
        <p:spPr>
          <a:xfrm>
            <a:off x="7011036" y="1507483"/>
            <a:ext cx="3080490" cy="479525"/>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Program Install Code to Device in Factory </a:t>
            </a:r>
          </a:p>
        </p:txBody>
      </p:sp>
      <p:sp>
        <p:nvSpPr>
          <p:cNvPr id="33" name="Rectangle: Rounded Corners 32">
            <a:extLst>
              <a:ext uri="{FF2B5EF4-FFF2-40B4-BE49-F238E27FC236}">
                <a16:creationId xmlns:a16="http://schemas.microsoft.com/office/drawing/2014/main" id="{9DF51099-845B-4E93-8967-ABD32533F3B3}"/>
              </a:ext>
            </a:extLst>
          </p:cNvPr>
          <p:cNvSpPr/>
          <p:nvPr/>
        </p:nvSpPr>
        <p:spPr>
          <a:xfrm>
            <a:off x="1470991" y="2454461"/>
            <a:ext cx="3499418" cy="755832"/>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Get the install code from the label of the device</a:t>
            </a:r>
          </a:p>
          <a:p>
            <a:pPr marL="171450" indent="-171450">
              <a:buFont typeface="Arial" panose="020B0604020202020204" pitchFamily="34" charset="0"/>
              <a:buChar char="•"/>
            </a:pPr>
            <a:r>
              <a:rPr lang="en-US" sz="1200" dirty="0"/>
              <a:t>Derive a link key from the install code</a:t>
            </a:r>
          </a:p>
          <a:p>
            <a:pPr marL="171450" indent="-171450">
              <a:buFont typeface="Arial" panose="020B0604020202020204" pitchFamily="34" charset="0"/>
              <a:buChar char="•"/>
            </a:pPr>
            <a:r>
              <a:rPr lang="en-US" sz="1200" dirty="0"/>
              <a:t>Configure this link key for this device</a:t>
            </a:r>
          </a:p>
        </p:txBody>
      </p:sp>
    </p:spTree>
    <p:extLst>
      <p:ext uri="{BB962C8B-B14F-4D97-AF65-F5344CB8AC3E}">
        <p14:creationId xmlns:p14="http://schemas.microsoft.com/office/powerpoint/2010/main" val="4288638395"/>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Q&amp;A</a:t>
            </a:r>
          </a:p>
        </p:txBody>
      </p:sp>
      <p:sp>
        <p:nvSpPr>
          <p:cNvPr id="2" name="TextBox 1">
            <a:extLst>
              <a:ext uri="{FF2B5EF4-FFF2-40B4-BE49-F238E27FC236}">
                <a16:creationId xmlns:a16="http://schemas.microsoft.com/office/drawing/2014/main" id="{AF3DFC78-6372-4DC6-A16F-4E88A255ED29}"/>
              </a:ext>
            </a:extLst>
          </p:cNvPr>
          <p:cNvSpPr txBox="1"/>
          <p:nvPr/>
        </p:nvSpPr>
        <p:spPr>
          <a:xfrm>
            <a:off x="4141694" y="2833318"/>
            <a:ext cx="3827930" cy="1200329"/>
          </a:xfrm>
          <a:prstGeom prst="rect">
            <a:avLst/>
          </a:prstGeom>
          <a:noFill/>
          <a:ln>
            <a:noFill/>
          </a:ln>
        </p:spPr>
        <p:txBody>
          <a:bodyPr wrap="square" rtlCol="0" anchor="ctr">
            <a:spAutoFit/>
          </a:bodyPr>
          <a:lstStyle/>
          <a:p>
            <a:pPr algn="ctr"/>
            <a:r>
              <a:rPr lang="en-US" sz="7200" dirty="0">
                <a:solidFill>
                  <a:srgbClr val="C00000"/>
                </a:solidFill>
              </a:rPr>
              <a:t>Q&amp;A</a:t>
            </a:r>
          </a:p>
        </p:txBody>
      </p:sp>
      <p:sp>
        <p:nvSpPr>
          <p:cNvPr id="4" name="Slide Number Placeholder 4">
            <a:extLst>
              <a:ext uri="{FF2B5EF4-FFF2-40B4-BE49-F238E27FC236}">
                <a16:creationId xmlns:a16="http://schemas.microsoft.com/office/drawing/2014/main" id="{7C79A9F7-9A07-4233-A6D1-8A7C9D545962}"/>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22</a:t>
            </a:fld>
            <a:endParaRPr lang="en-US" sz="800" dirty="0"/>
          </a:p>
        </p:txBody>
      </p:sp>
    </p:spTree>
    <p:extLst>
      <p:ext uri="{BB962C8B-B14F-4D97-AF65-F5344CB8AC3E}">
        <p14:creationId xmlns:p14="http://schemas.microsoft.com/office/powerpoint/2010/main" val="2563204218"/>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Zigbee?</a:t>
            </a:r>
          </a:p>
        </p:txBody>
      </p:sp>
      <p:sp>
        <p:nvSpPr>
          <p:cNvPr id="18" name="Slide Number Placeholder 17"/>
          <p:cNvSpPr>
            <a:spLocks noGrp="1"/>
          </p:cNvSpPr>
          <p:nvPr>
            <p:ph type="sldNum" sz="quarter" idx="12"/>
          </p:nvPr>
        </p:nvSpPr>
        <p:spPr/>
        <p:txBody>
          <a:bodyPr/>
          <a:lstStyle/>
          <a:p>
            <a:fld id="{29A7BD92-6AE5-CF43-B276-274952F2BFB4}" type="slidenum">
              <a:rPr lang="en-US" smtClean="0"/>
              <a:pPr/>
              <a:t>3</a:t>
            </a:fld>
            <a:endParaRPr lang="en-US" dirty="0"/>
          </a:p>
        </p:txBody>
      </p:sp>
      <p:sp>
        <p:nvSpPr>
          <p:cNvPr id="58" name="Oval 57"/>
          <p:cNvSpPr>
            <a:spLocks noChangeAspect="1"/>
          </p:cNvSpPr>
          <p:nvPr/>
        </p:nvSpPr>
        <p:spPr>
          <a:xfrm>
            <a:off x="9143740" y="5261262"/>
            <a:ext cx="455543"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9" name="Straight Connector 58"/>
          <p:cNvCxnSpPr/>
          <p:nvPr/>
        </p:nvCxnSpPr>
        <p:spPr>
          <a:xfrm>
            <a:off x="7239000" y="4158801"/>
            <a:ext cx="426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99001FA-D567-48AA-A12E-12B63C5836A5}"/>
              </a:ext>
            </a:extLst>
          </p:cNvPr>
          <p:cNvPicPr>
            <a:picLocks noChangeAspect="1"/>
          </p:cNvPicPr>
          <p:nvPr/>
        </p:nvPicPr>
        <p:blipFill>
          <a:blip r:embed="rId3"/>
          <a:stretch>
            <a:fillRect/>
          </a:stretch>
        </p:blipFill>
        <p:spPr>
          <a:xfrm>
            <a:off x="457199" y="1606056"/>
            <a:ext cx="7045591" cy="4112406"/>
          </a:xfrm>
          <a:prstGeom prst="rect">
            <a:avLst/>
          </a:prstGeom>
        </p:spPr>
      </p:pic>
      <p:sp>
        <p:nvSpPr>
          <p:cNvPr id="19" name="Content Placeholder 1">
            <a:extLst>
              <a:ext uri="{FF2B5EF4-FFF2-40B4-BE49-F238E27FC236}">
                <a16:creationId xmlns:a16="http://schemas.microsoft.com/office/drawing/2014/main" id="{47176161-1CE9-4BCE-883A-B89EBBEA28E8}"/>
              </a:ext>
            </a:extLst>
          </p:cNvPr>
          <p:cNvSpPr>
            <a:spLocks noGrp="1"/>
          </p:cNvSpPr>
          <p:nvPr>
            <p:ph idx="10"/>
          </p:nvPr>
        </p:nvSpPr>
        <p:spPr>
          <a:xfrm>
            <a:off x="7310194" y="1775793"/>
            <a:ext cx="4196006" cy="3472068"/>
          </a:xfrm>
        </p:spPr>
        <p:txBody>
          <a:bodyPr>
            <a:normAutofit/>
          </a:bodyPr>
          <a:lstStyle/>
          <a:p>
            <a:r>
              <a:rPr lang="en-US" dirty="0"/>
              <a:t>Zigbee</a:t>
            </a:r>
          </a:p>
          <a:p>
            <a:pPr lvl="1"/>
            <a:r>
              <a:rPr lang="en-US" sz="2000" dirty="0"/>
              <a:t>Short Range (10 ~ 100)</a:t>
            </a:r>
          </a:p>
          <a:p>
            <a:pPr lvl="1"/>
            <a:r>
              <a:rPr lang="en-US" sz="2000" dirty="0"/>
              <a:t>Low Data Rate (max=250kbps)</a:t>
            </a:r>
          </a:p>
          <a:p>
            <a:pPr lvl="1"/>
            <a:r>
              <a:rPr lang="en-US" sz="2000" dirty="0"/>
              <a:t>Low Power (can be less than 5uA)</a:t>
            </a:r>
          </a:p>
          <a:p>
            <a:pPr lvl="1"/>
            <a:r>
              <a:rPr lang="en-US" sz="2000" dirty="0"/>
              <a:t>Mesh Topology (max 65535 nodes)</a:t>
            </a:r>
          </a:p>
        </p:txBody>
      </p:sp>
    </p:spTree>
    <p:extLst>
      <p:ext uri="{BB962C8B-B14F-4D97-AF65-F5344CB8AC3E}">
        <p14:creationId xmlns:p14="http://schemas.microsoft.com/office/powerpoint/2010/main" val="3476773483"/>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Zigbee Alliance</a:t>
            </a:r>
          </a:p>
        </p:txBody>
      </p:sp>
      <p:sp>
        <p:nvSpPr>
          <p:cNvPr id="18" name="Slide Number Placeholder 17"/>
          <p:cNvSpPr>
            <a:spLocks noGrp="1"/>
          </p:cNvSpPr>
          <p:nvPr>
            <p:ph type="sldNum" sz="quarter" idx="12"/>
          </p:nvPr>
        </p:nvSpPr>
        <p:spPr/>
        <p:txBody>
          <a:bodyPr/>
          <a:lstStyle/>
          <a:p>
            <a:fld id="{29A7BD92-6AE5-CF43-B276-274952F2BFB4}" type="slidenum">
              <a:rPr lang="en-US" smtClean="0"/>
              <a:pPr/>
              <a:t>4</a:t>
            </a:fld>
            <a:endParaRPr lang="en-US" dirty="0"/>
          </a:p>
        </p:txBody>
      </p:sp>
      <p:sp>
        <p:nvSpPr>
          <p:cNvPr id="58" name="Oval 57"/>
          <p:cNvSpPr>
            <a:spLocks noChangeAspect="1"/>
          </p:cNvSpPr>
          <p:nvPr/>
        </p:nvSpPr>
        <p:spPr>
          <a:xfrm>
            <a:off x="9143740" y="5261262"/>
            <a:ext cx="455543"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9" name="Straight Connector 58"/>
          <p:cNvCxnSpPr/>
          <p:nvPr/>
        </p:nvCxnSpPr>
        <p:spPr>
          <a:xfrm>
            <a:off x="7239000" y="4158801"/>
            <a:ext cx="426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041183-AD69-4F22-A9F1-631838B20B01}"/>
              </a:ext>
            </a:extLst>
          </p:cNvPr>
          <p:cNvPicPr>
            <a:picLocks noChangeAspect="1"/>
          </p:cNvPicPr>
          <p:nvPr/>
        </p:nvPicPr>
        <p:blipFill>
          <a:blip r:embed="rId3"/>
          <a:stretch>
            <a:fillRect/>
          </a:stretch>
        </p:blipFill>
        <p:spPr>
          <a:xfrm>
            <a:off x="956441" y="1019987"/>
            <a:ext cx="10279117" cy="1415874"/>
          </a:xfrm>
          <a:prstGeom prst="rect">
            <a:avLst/>
          </a:prstGeom>
        </p:spPr>
      </p:pic>
      <p:pic>
        <p:nvPicPr>
          <p:cNvPr id="7" name="Picture 6">
            <a:extLst>
              <a:ext uri="{FF2B5EF4-FFF2-40B4-BE49-F238E27FC236}">
                <a16:creationId xmlns:a16="http://schemas.microsoft.com/office/drawing/2014/main" id="{74222699-160B-428C-818B-FE26F602B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650" y="2510116"/>
            <a:ext cx="3574073" cy="3008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rrow: Right 7">
            <a:extLst>
              <a:ext uri="{FF2B5EF4-FFF2-40B4-BE49-F238E27FC236}">
                <a16:creationId xmlns:a16="http://schemas.microsoft.com/office/drawing/2014/main" id="{43AEBD31-1313-4AE3-8C99-157F819D294B}"/>
              </a:ext>
            </a:extLst>
          </p:cNvPr>
          <p:cNvSpPr/>
          <p:nvPr/>
        </p:nvSpPr>
        <p:spPr>
          <a:xfrm>
            <a:off x="9238481" y="4162162"/>
            <a:ext cx="531663" cy="476250"/>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72E2B3D-3FED-4BD6-B2C1-0B5E712D85D2}"/>
              </a:ext>
            </a:extLst>
          </p:cNvPr>
          <p:cNvPicPr>
            <a:picLocks noChangeAspect="1"/>
          </p:cNvPicPr>
          <p:nvPr/>
        </p:nvPicPr>
        <p:blipFill>
          <a:blip r:embed="rId5"/>
          <a:stretch>
            <a:fillRect/>
          </a:stretch>
        </p:blipFill>
        <p:spPr>
          <a:xfrm>
            <a:off x="9900781" y="3631034"/>
            <a:ext cx="964530" cy="1374969"/>
          </a:xfrm>
          <a:prstGeom prst="rect">
            <a:avLst/>
          </a:prstGeom>
        </p:spPr>
      </p:pic>
      <p:pic>
        <p:nvPicPr>
          <p:cNvPr id="10" name="Picture 9">
            <a:extLst>
              <a:ext uri="{FF2B5EF4-FFF2-40B4-BE49-F238E27FC236}">
                <a16:creationId xmlns:a16="http://schemas.microsoft.com/office/drawing/2014/main" id="{A11FF043-38A0-4DD3-B322-A0C18647F5BC}"/>
              </a:ext>
            </a:extLst>
          </p:cNvPr>
          <p:cNvPicPr>
            <a:picLocks noChangeAspect="1"/>
          </p:cNvPicPr>
          <p:nvPr/>
        </p:nvPicPr>
        <p:blipFill>
          <a:blip r:embed="rId6"/>
          <a:stretch>
            <a:fillRect/>
          </a:stretch>
        </p:blipFill>
        <p:spPr>
          <a:xfrm>
            <a:off x="5836669" y="3144668"/>
            <a:ext cx="3509453" cy="2347703"/>
          </a:xfrm>
          <a:prstGeom prst="rect">
            <a:avLst/>
          </a:prstGeom>
        </p:spPr>
      </p:pic>
      <p:sp>
        <p:nvSpPr>
          <p:cNvPr id="11" name="TextBox 10">
            <a:extLst>
              <a:ext uri="{FF2B5EF4-FFF2-40B4-BE49-F238E27FC236}">
                <a16:creationId xmlns:a16="http://schemas.microsoft.com/office/drawing/2014/main" id="{B6BBB95C-108C-4267-BD2D-8D377AB2A4A1}"/>
              </a:ext>
            </a:extLst>
          </p:cNvPr>
          <p:cNvSpPr txBox="1"/>
          <p:nvPr/>
        </p:nvSpPr>
        <p:spPr>
          <a:xfrm>
            <a:off x="10057152" y="4844305"/>
            <a:ext cx="745275" cy="461665"/>
          </a:xfrm>
          <a:prstGeom prst="rect">
            <a:avLst/>
          </a:prstGeom>
          <a:noFill/>
          <a:ln>
            <a:noFill/>
          </a:ln>
        </p:spPr>
        <p:txBody>
          <a:bodyPr wrap="square" rtlCol="0" anchor="ctr">
            <a:spAutoFit/>
          </a:bodyPr>
          <a:lstStyle/>
          <a:p>
            <a:pPr algn="ctr"/>
            <a:r>
              <a:rPr lang="en-US" sz="2400" b="1" dirty="0">
                <a:solidFill>
                  <a:schemeClr val="tx1">
                    <a:lumMod val="50000"/>
                  </a:schemeClr>
                </a:solidFill>
              </a:rPr>
              <a:t>3.0</a:t>
            </a:r>
          </a:p>
        </p:txBody>
      </p:sp>
      <p:sp>
        <p:nvSpPr>
          <p:cNvPr id="2" name="TextBox 1">
            <a:extLst>
              <a:ext uri="{FF2B5EF4-FFF2-40B4-BE49-F238E27FC236}">
                <a16:creationId xmlns:a16="http://schemas.microsoft.com/office/drawing/2014/main" id="{7C2FCBA0-8549-4B19-AD3B-4E7508ECB516}"/>
              </a:ext>
            </a:extLst>
          </p:cNvPr>
          <p:cNvSpPr txBox="1"/>
          <p:nvPr/>
        </p:nvSpPr>
        <p:spPr>
          <a:xfrm>
            <a:off x="801650" y="5545625"/>
            <a:ext cx="4595540" cy="584775"/>
          </a:xfrm>
          <a:prstGeom prst="rect">
            <a:avLst/>
          </a:prstGeom>
          <a:noFill/>
          <a:ln>
            <a:noFill/>
          </a:ln>
        </p:spPr>
        <p:txBody>
          <a:bodyPr wrap="square" rtlCol="0" anchor="ctr">
            <a:spAutoFit/>
          </a:bodyPr>
          <a:lstStyle/>
          <a:p>
            <a:r>
              <a:rPr lang="en-US" sz="3200" b="1" dirty="0"/>
              <a:t>Develop, Certify, Promote</a:t>
            </a:r>
          </a:p>
        </p:txBody>
      </p:sp>
      <p:sp>
        <p:nvSpPr>
          <p:cNvPr id="13" name="TextBox 12">
            <a:extLst>
              <a:ext uri="{FF2B5EF4-FFF2-40B4-BE49-F238E27FC236}">
                <a16:creationId xmlns:a16="http://schemas.microsoft.com/office/drawing/2014/main" id="{2CE0BD68-06BB-4559-AC87-918620FE496C}"/>
              </a:ext>
            </a:extLst>
          </p:cNvPr>
          <p:cNvSpPr txBox="1"/>
          <p:nvPr/>
        </p:nvSpPr>
        <p:spPr>
          <a:xfrm>
            <a:off x="7130800" y="5605939"/>
            <a:ext cx="3509453" cy="369332"/>
          </a:xfrm>
          <a:prstGeom prst="rect">
            <a:avLst/>
          </a:prstGeom>
          <a:noFill/>
          <a:ln>
            <a:noFill/>
          </a:ln>
        </p:spPr>
        <p:txBody>
          <a:bodyPr wrap="square" rtlCol="0" anchor="ctr">
            <a:spAutoFit/>
          </a:bodyPr>
          <a:lstStyle/>
          <a:p>
            <a:pPr algn="ctr"/>
            <a:r>
              <a:rPr lang="en-US" b="1" dirty="0"/>
              <a:t>One profile that rules all</a:t>
            </a:r>
            <a:endParaRPr lang="en-US" sz="3200" b="1" dirty="0"/>
          </a:p>
        </p:txBody>
      </p:sp>
    </p:spTree>
    <p:extLst>
      <p:ext uri="{BB962C8B-B14F-4D97-AF65-F5344CB8AC3E}">
        <p14:creationId xmlns:p14="http://schemas.microsoft.com/office/powerpoint/2010/main" val="3299989089"/>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Overview</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5</a:t>
            </a:fld>
            <a:endParaRPr lang="en-US" dirty="0"/>
          </a:p>
        </p:txBody>
      </p:sp>
      <p:grpSp>
        <p:nvGrpSpPr>
          <p:cNvPr id="39" name="Group 38">
            <a:extLst>
              <a:ext uri="{FF2B5EF4-FFF2-40B4-BE49-F238E27FC236}">
                <a16:creationId xmlns:a16="http://schemas.microsoft.com/office/drawing/2014/main" id="{DB01FC4A-B106-4E9C-AFF5-EDF7A98953F8}"/>
              </a:ext>
            </a:extLst>
          </p:cNvPr>
          <p:cNvGrpSpPr/>
          <p:nvPr/>
        </p:nvGrpSpPr>
        <p:grpSpPr>
          <a:xfrm>
            <a:off x="1670434" y="1418490"/>
            <a:ext cx="7197032" cy="4505588"/>
            <a:chOff x="-75068" y="992630"/>
            <a:chExt cx="7197032" cy="4505588"/>
          </a:xfrm>
        </p:grpSpPr>
        <p:grpSp>
          <p:nvGrpSpPr>
            <p:cNvPr id="38" name="Group 37">
              <a:extLst>
                <a:ext uri="{FF2B5EF4-FFF2-40B4-BE49-F238E27FC236}">
                  <a16:creationId xmlns:a16="http://schemas.microsoft.com/office/drawing/2014/main" id="{7A61A303-CDE9-4D18-9045-46CE77B7FF3A}"/>
                </a:ext>
              </a:extLst>
            </p:cNvPr>
            <p:cNvGrpSpPr/>
            <p:nvPr/>
          </p:nvGrpSpPr>
          <p:grpSpPr>
            <a:xfrm>
              <a:off x="-75068" y="992630"/>
              <a:ext cx="7197032" cy="3820058"/>
              <a:chOff x="-20636" y="1063608"/>
              <a:chExt cx="6630877" cy="4636655"/>
            </a:xfrm>
          </p:grpSpPr>
          <p:cxnSp>
            <p:nvCxnSpPr>
              <p:cNvPr id="8" name="Straight Connector 7">
                <a:extLst>
                  <a:ext uri="{FF2B5EF4-FFF2-40B4-BE49-F238E27FC236}">
                    <a16:creationId xmlns:a16="http://schemas.microsoft.com/office/drawing/2014/main" id="{1C42CF1A-AD2D-44B7-845C-01317387ED59}"/>
                  </a:ext>
                </a:extLst>
              </p:cNvPr>
              <p:cNvCxnSpPr>
                <a:cxnSpLocks/>
              </p:cNvCxnSpPr>
              <p:nvPr/>
            </p:nvCxnSpPr>
            <p:spPr>
              <a:xfrm>
                <a:off x="965033" y="3552808"/>
                <a:ext cx="5645208"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826417E-DDB2-468E-8FBF-A2C4B04126BB}"/>
                  </a:ext>
                </a:extLst>
              </p:cNvPr>
              <p:cNvSpPr/>
              <p:nvPr/>
            </p:nvSpPr>
            <p:spPr>
              <a:xfrm>
                <a:off x="2335573" y="4672003"/>
                <a:ext cx="3464696" cy="942108"/>
              </a:xfrm>
              <a:prstGeom prst="rect">
                <a:avLst/>
              </a:prstGeom>
              <a:solidFill>
                <a:schemeClr val="bg1">
                  <a:lumMod val="6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Physical Layer</a:t>
                </a:r>
              </a:p>
              <a:p>
                <a:pPr algn="ctr"/>
                <a:endParaRPr lang="en-US" dirty="0">
                  <a:solidFill>
                    <a:schemeClr val="tx1">
                      <a:lumMod val="50000"/>
                    </a:schemeClr>
                  </a:solidFill>
                </a:endParaRPr>
              </a:p>
            </p:txBody>
          </p:sp>
          <p:sp>
            <p:nvSpPr>
              <p:cNvPr id="14" name="Rectangle 13">
                <a:extLst>
                  <a:ext uri="{FF2B5EF4-FFF2-40B4-BE49-F238E27FC236}">
                    <a16:creationId xmlns:a16="http://schemas.microsoft.com/office/drawing/2014/main" id="{DF44B0F8-70B6-4C62-BA3B-78044FDF2D60}"/>
                  </a:ext>
                </a:extLst>
              </p:cNvPr>
              <p:cNvSpPr/>
              <p:nvPr/>
            </p:nvSpPr>
            <p:spPr>
              <a:xfrm>
                <a:off x="2604488" y="5143057"/>
                <a:ext cx="2890982" cy="383307"/>
              </a:xfrm>
              <a:prstGeom prst="rect">
                <a:avLst/>
              </a:prstGeom>
              <a:solidFill>
                <a:schemeClr val="bg1">
                  <a:lumMod val="8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50000"/>
                    </a:schemeClr>
                  </a:solidFill>
                </a:endParaRPr>
              </a:p>
              <a:p>
                <a:pPr algn="ctr"/>
                <a:r>
                  <a:rPr lang="en-US" sz="1200" dirty="0">
                    <a:solidFill>
                      <a:schemeClr val="tx1">
                        <a:lumMod val="50000"/>
                      </a:schemeClr>
                    </a:solidFill>
                  </a:rPr>
                  <a:t>868M/915M/2400M</a:t>
                </a:r>
              </a:p>
              <a:p>
                <a:pPr algn="ctr"/>
                <a:endParaRPr lang="en-US" sz="1200" dirty="0">
                  <a:solidFill>
                    <a:schemeClr val="tx1">
                      <a:lumMod val="50000"/>
                    </a:schemeClr>
                  </a:solidFill>
                </a:endParaRPr>
              </a:p>
            </p:txBody>
          </p:sp>
          <p:sp>
            <p:nvSpPr>
              <p:cNvPr id="17" name="Rectangle 16">
                <a:extLst>
                  <a:ext uri="{FF2B5EF4-FFF2-40B4-BE49-F238E27FC236}">
                    <a16:creationId xmlns:a16="http://schemas.microsoft.com/office/drawing/2014/main" id="{A1F7BEC1-A857-451D-8B60-9A95977BFEBA}"/>
                  </a:ext>
                </a:extLst>
              </p:cNvPr>
              <p:cNvSpPr/>
              <p:nvPr/>
            </p:nvSpPr>
            <p:spPr>
              <a:xfrm>
                <a:off x="2335573" y="3623203"/>
                <a:ext cx="3464696" cy="981600"/>
              </a:xfrm>
              <a:prstGeom prst="rect">
                <a:avLst/>
              </a:prstGeom>
              <a:solidFill>
                <a:schemeClr val="accent4">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MAC Layer</a:t>
                </a:r>
              </a:p>
              <a:p>
                <a:pPr algn="ctr"/>
                <a:endParaRPr lang="en-US" dirty="0">
                  <a:solidFill>
                    <a:schemeClr val="tx1">
                      <a:lumMod val="50000"/>
                    </a:schemeClr>
                  </a:solidFill>
                </a:endParaRPr>
              </a:p>
            </p:txBody>
          </p:sp>
          <p:sp>
            <p:nvSpPr>
              <p:cNvPr id="16" name="Rectangle 15">
                <a:extLst>
                  <a:ext uri="{FF2B5EF4-FFF2-40B4-BE49-F238E27FC236}">
                    <a16:creationId xmlns:a16="http://schemas.microsoft.com/office/drawing/2014/main" id="{8B172102-8F35-418E-8592-8F25715A4651}"/>
                  </a:ext>
                </a:extLst>
              </p:cNvPr>
              <p:cNvSpPr/>
              <p:nvPr/>
            </p:nvSpPr>
            <p:spPr>
              <a:xfrm>
                <a:off x="2335573" y="4161457"/>
                <a:ext cx="3464696" cy="44334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schemeClr>
                  </a:solidFill>
                </a:endParaRPr>
              </a:p>
            </p:txBody>
          </p:sp>
          <p:sp>
            <p:nvSpPr>
              <p:cNvPr id="18" name="Rectangle 17">
                <a:extLst>
                  <a:ext uri="{FF2B5EF4-FFF2-40B4-BE49-F238E27FC236}">
                    <a16:creationId xmlns:a16="http://schemas.microsoft.com/office/drawing/2014/main" id="{2BA8467D-02DA-438F-B556-65E956B6CBB9}"/>
                  </a:ext>
                </a:extLst>
              </p:cNvPr>
              <p:cNvSpPr/>
              <p:nvPr/>
            </p:nvSpPr>
            <p:spPr>
              <a:xfrm>
                <a:off x="3435761" y="2776003"/>
                <a:ext cx="2364508" cy="696871"/>
              </a:xfrm>
              <a:prstGeom prst="rect">
                <a:avLst/>
              </a:prstGeom>
              <a:solidFill>
                <a:schemeClr val="accent4">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schemeClr>
                  </a:solidFill>
                </a:endParaRPr>
              </a:p>
              <a:p>
                <a:pPr algn="ctr"/>
                <a:r>
                  <a:rPr lang="en-US" dirty="0">
                    <a:solidFill>
                      <a:schemeClr val="tx1">
                        <a:lumMod val="50000"/>
                      </a:schemeClr>
                    </a:solidFill>
                  </a:rPr>
                  <a:t>Network Layer</a:t>
                </a:r>
              </a:p>
              <a:p>
                <a:pPr algn="ctr"/>
                <a:endParaRPr lang="en-US" dirty="0">
                  <a:solidFill>
                    <a:schemeClr val="tx1">
                      <a:lumMod val="50000"/>
                    </a:schemeClr>
                  </a:solidFill>
                </a:endParaRPr>
              </a:p>
            </p:txBody>
          </p:sp>
          <p:sp>
            <p:nvSpPr>
              <p:cNvPr id="19" name="Rectangle 18">
                <a:extLst>
                  <a:ext uri="{FF2B5EF4-FFF2-40B4-BE49-F238E27FC236}">
                    <a16:creationId xmlns:a16="http://schemas.microsoft.com/office/drawing/2014/main" id="{E70F423A-D8C5-4637-A306-9DED8EE24033}"/>
                  </a:ext>
                </a:extLst>
              </p:cNvPr>
              <p:cNvSpPr/>
              <p:nvPr/>
            </p:nvSpPr>
            <p:spPr>
              <a:xfrm>
                <a:off x="3435760" y="1928803"/>
                <a:ext cx="2364509" cy="696871"/>
              </a:xfrm>
              <a:prstGeom prst="rect">
                <a:avLst/>
              </a:prstGeom>
              <a:solidFill>
                <a:schemeClr val="accent4">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schemeClr>
                  </a:solidFill>
                </a:endParaRPr>
              </a:p>
              <a:p>
                <a:pPr algn="ctr"/>
                <a:r>
                  <a:rPr lang="en-US" dirty="0">
                    <a:solidFill>
                      <a:schemeClr val="tx1">
                        <a:lumMod val="50000"/>
                      </a:schemeClr>
                    </a:solidFill>
                  </a:rPr>
                  <a:t>Application Support Layer</a:t>
                </a:r>
              </a:p>
              <a:p>
                <a:pPr algn="ctr"/>
                <a:endParaRPr lang="en-US" dirty="0">
                  <a:solidFill>
                    <a:schemeClr val="tx1">
                      <a:lumMod val="50000"/>
                    </a:schemeClr>
                  </a:solidFill>
                </a:endParaRPr>
              </a:p>
            </p:txBody>
          </p:sp>
          <p:sp>
            <p:nvSpPr>
              <p:cNvPr id="20" name="Rectangle 19">
                <a:extLst>
                  <a:ext uri="{FF2B5EF4-FFF2-40B4-BE49-F238E27FC236}">
                    <a16:creationId xmlns:a16="http://schemas.microsoft.com/office/drawing/2014/main" id="{43BD6012-7763-41B5-82D9-86E771E24A4F}"/>
                  </a:ext>
                </a:extLst>
              </p:cNvPr>
              <p:cNvSpPr/>
              <p:nvPr/>
            </p:nvSpPr>
            <p:spPr>
              <a:xfrm>
                <a:off x="2335573" y="1928803"/>
                <a:ext cx="992909" cy="1544071"/>
              </a:xfrm>
              <a:prstGeom prst="rect">
                <a:avLst/>
              </a:prstGeom>
              <a:solidFill>
                <a:schemeClr val="accent4">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Security</a:t>
                </a:r>
              </a:p>
            </p:txBody>
          </p:sp>
          <p:sp>
            <p:nvSpPr>
              <p:cNvPr id="21" name="Rectangle 20">
                <a:extLst>
                  <a:ext uri="{FF2B5EF4-FFF2-40B4-BE49-F238E27FC236}">
                    <a16:creationId xmlns:a16="http://schemas.microsoft.com/office/drawing/2014/main" id="{125D9100-1984-4EC7-A31A-9BE396AA4FC5}"/>
                  </a:ext>
                </a:extLst>
              </p:cNvPr>
              <p:cNvSpPr/>
              <p:nvPr/>
            </p:nvSpPr>
            <p:spPr>
              <a:xfrm>
                <a:off x="2335572" y="1156767"/>
                <a:ext cx="992909" cy="696871"/>
              </a:xfrm>
              <a:prstGeom prst="rect">
                <a:avLst/>
              </a:prstGeom>
              <a:solidFill>
                <a:schemeClr val="accent4">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ZDO</a:t>
                </a:r>
              </a:p>
            </p:txBody>
          </p:sp>
          <p:sp>
            <p:nvSpPr>
              <p:cNvPr id="22" name="Rectangle 21">
                <a:extLst>
                  <a:ext uri="{FF2B5EF4-FFF2-40B4-BE49-F238E27FC236}">
                    <a16:creationId xmlns:a16="http://schemas.microsoft.com/office/drawing/2014/main" id="{D7C2246A-4689-43B2-8243-30AF6D56127A}"/>
                  </a:ext>
                </a:extLst>
              </p:cNvPr>
              <p:cNvSpPr/>
              <p:nvPr/>
            </p:nvSpPr>
            <p:spPr>
              <a:xfrm>
                <a:off x="3434698" y="1137022"/>
                <a:ext cx="2364508" cy="696871"/>
              </a:xfrm>
              <a:prstGeom prst="rect">
                <a:avLst/>
              </a:prstGeom>
              <a:solidFill>
                <a:schemeClr val="accent5">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User Application</a:t>
                </a:r>
              </a:p>
            </p:txBody>
          </p:sp>
          <p:cxnSp>
            <p:nvCxnSpPr>
              <p:cNvPr id="23" name="Straight Connector 22">
                <a:extLst>
                  <a:ext uri="{FF2B5EF4-FFF2-40B4-BE49-F238E27FC236}">
                    <a16:creationId xmlns:a16="http://schemas.microsoft.com/office/drawing/2014/main" id="{FD771B11-7C30-4FA9-9F83-292F36400916}"/>
                  </a:ext>
                </a:extLst>
              </p:cNvPr>
              <p:cNvCxnSpPr>
                <a:cxnSpLocks/>
              </p:cNvCxnSpPr>
              <p:nvPr/>
            </p:nvCxnSpPr>
            <p:spPr>
              <a:xfrm>
                <a:off x="965033" y="1063608"/>
                <a:ext cx="5645208"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9D9D055-DD57-40FD-BF09-60BEC76FA157}"/>
                  </a:ext>
                </a:extLst>
              </p:cNvPr>
              <p:cNvCxnSpPr>
                <a:cxnSpLocks/>
              </p:cNvCxnSpPr>
              <p:nvPr/>
            </p:nvCxnSpPr>
            <p:spPr>
              <a:xfrm>
                <a:off x="965033" y="5700263"/>
                <a:ext cx="5645208"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397360-8A0C-4C24-9E84-40FD92A1D645}"/>
                  </a:ext>
                </a:extLst>
              </p:cNvPr>
              <p:cNvCxnSpPr>
                <a:cxnSpLocks/>
              </p:cNvCxnSpPr>
              <p:nvPr/>
            </p:nvCxnSpPr>
            <p:spPr>
              <a:xfrm>
                <a:off x="1800925" y="3552808"/>
                <a:ext cx="0" cy="2147455"/>
              </a:xfrm>
              <a:prstGeom prst="straightConnector1">
                <a:avLst/>
              </a:prstGeom>
              <a:ln>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ED008AB-087C-4F5B-AC60-FD68477D7B4A}"/>
                  </a:ext>
                </a:extLst>
              </p:cNvPr>
              <p:cNvSpPr txBox="1"/>
              <p:nvPr/>
            </p:nvSpPr>
            <p:spPr>
              <a:xfrm>
                <a:off x="-20636" y="4350505"/>
                <a:ext cx="1840455" cy="560353"/>
              </a:xfrm>
              <a:prstGeom prst="rect">
                <a:avLst/>
              </a:prstGeom>
              <a:noFill/>
              <a:ln>
                <a:noFill/>
              </a:ln>
            </p:spPr>
            <p:txBody>
              <a:bodyPr wrap="square" rtlCol="0" anchor="ctr">
                <a:spAutoFit/>
              </a:bodyPr>
              <a:lstStyle>
                <a:defPPr>
                  <a:defRPr lang="en-US"/>
                </a:defPPr>
                <a:lvl1pPr algn="ctr">
                  <a:defRPr sz="2400" b="1">
                    <a:solidFill>
                      <a:schemeClr val="accent1">
                        <a:lumMod val="60000"/>
                        <a:lumOff val="40000"/>
                      </a:schemeClr>
                    </a:solidFill>
                  </a:defRPr>
                </a:lvl1pPr>
              </a:lstStyle>
              <a:p>
                <a:r>
                  <a:rPr lang="en-US" dirty="0"/>
                  <a:t>IEEE 802.15.4</a:t>
                </a:r>
              </a:p>
            </p:txBody>
          </p:sp>
          <p:cxnSp>
            <p:nvCxnSpPr>
              <p:cNvPr id="29" name="Straight Arrow Connector 28">
                <a:extLst>
                  <a:ext uri="{FF2B5EF4-FFF2-40B4-BE49-F238E27FC236}">
                    <a16:creationId xmlns:a16="http://schemas.microsoft.com/office/drawing/2014/main" id="{305AF29F-4A68-4B9D-A43C-8C608B35465B}"/>
                  </a:ext>
                </a:extLst>
              </p:cNvPr>
              <p:cNvCxnSpPr>
                <a:cxnSpLocks/>
              </p:cNvCxnSpPr>
              <p:nvPr/>
            </p:nvCxnSpPr>
            <p:spPr>
              <a:xfrm>
                <a:off x="1800925" y="1063608"/>
                <a:ext cx="0" cy="2489200"/>
              </a:xfrm>
              <a:prstGeom prst="straightConnector1">
                <a:avLst/>
              </a:prstGeom>
              <a:ln>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3F7701A-127A-4B53-95D3-FC92D02EB6BF}"/>
                  </a:ext>
                </a:extLst>
              </p:cNvPr>
              <p:cNvSpPr txBox="1"/>
              <p:nvPr/>
            </p:nvSpPr>
            <p:spPr>
              <a:xfrm>
                <a:off x="431624" y="1878505"/>
                <a:ext cx="1487585" cy="560353"/>
              </a:xfrm>
              <a:prstGeom prst="rect">
                <a:avLst/>
              </a:prstGeom>
              <a:noFill/>
              <a:ln>
                <a:noFill/>
              </a:ln>
            </p:spPr>
            <p:txBody>
              <a:bodyPr wrap="square" rtlCol="0" anchor="ctr">
                <a:spAutoFit/>
              </a:bodyPr>
              <a:lstStyle/>
              <a:p>
                <a:pPr algn="ctr"/>
                <a:r>
                  <a:rPr lang="en-US" sz="2400" b="1" dirty="0">
                    <a:solidFill>
                      <a:schemeClr val="accent1">
                        <a:lumMod val="60000"/>
                        <a:lumOff val="40000"/>
                      </a:schemeClr>
                    </a:solidFill>
                  </a:rPr>
                  <a:t>Zigbee</a:t>
                </a:r>
              </a:p>
            </p:txBody>
          </p:sp>
        </p:grpSp>
        <p:sp>
          <p:nvSpPr>
            <p:cNvPr id="32" name="Rectangle 31">
              <a:extLst>
                <a:ext uri="{FF2B5EF4-FFF2-40B4-BE49-F238E27FC236}">
                  <a16:creationId xmlns:a16="http://schemas.microsoft.com/office/drawing/2014/main" id="{9109D177-3880-4FFC-89AF-54C47CA788E3}"/>
                </a:ext>
              </a:extLst>
            </p:cNvPr>
            <p:cNvSpPr/>
            <p:nvPr/>
          </p:nvSpPr>
          <p:spPr>
            <a:xfrm>
              <a:off x="1074678" y="5246740"/>
              <a:ext cx="1548449" cy="2407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Silicon</a:t>
              </a:r>
            </a:p>
          </p:txBody>
        </p:sp>
        <p:sp>
          <p:nvSpPr>
            <p:cNvPr id="33" name="Rectangle 32">
              <a:extLst>
                <a:ext uri="{FF2B5EF4-FFF2-40B4-BE49-F238E27FC236}">
                  <a16:creationId xmlns:a16="http://schemas.microsoft.com/office/drawing/2014/main" id="{9BD1A8AF-3EEB-4FA8-853B-711D7F8F7E46}"/>
                </a:ext>
              </a:extLst>
            </p:cNvPr>
            <p:cNvSpPr/>
            <p:nvPr/>
          </p:nvSpPr>
          <p:spPr>
            <a:xfrm>
              <a:off x="2902217" y="5257452"/>
              <a:ext cx="1548448" cy="240766"/>
            </a:xfrm>
            <a:prstGeom prst="rect">
              <a:avLst/>
            </a:prstGeom>
            <a:solidFill>
              <a:schemeClr val="accent4">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Zigbee Stack</a:t>
              </a:r>
            </a:p>
          </p:txBody>
        </p:sp>
        <p:sp>
          <p:nvSpPr>
            <p:cNvPr id="34" name="Rectangle 33">
              <a:extLst>
                <a:ext uri="{FF2B5EF4-FFF2-40B4-BE49-F238E27FC236}">
                  <a16:creationId xmlns:a16="http://schemas.microsoft.com/office/drawing/2014/main" id="{B8D1A4A2-76F9-4FFE-92D0-55C0BC0223E3}"/>
                </a:ext>
              </a:extLst>
            </p:cNvPr>
            <p:cNvSpPr/>
            <p:nvPr/>
          </p:nvSpPr>
          <p:spPr>
            <a:xfrm>
              <a:off x="4729755" y="5250739"/>
              <a:ext cx="1548448" cy="221673"/>
            </a:xfrm>
            <a:prstGeom prst="rect">
              <a:avLst/>
            </a:prstGeom>
            <a:solidFill>
              <a:schemeClr val="accent5">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Application</a:t>
              </a:r>
            </a:p>
          </p:txBody>
        </p:sp>
      </p:grpSp>
      <p:sp>
        <p:nvSpPr>
          <p:cNvPr id="40" name="TextBox 39">
            <a:extLst>
              <a:ext uri="{FF2B5EF4-FFF2-40B4-BE49-F238E27FC236}">
                <a16:creationId xmlns:a16="http://schemas.microsoft.com/office/drawing/2014/main" id="{77248B65-A221-4ECA-878A-C1E16AF4F52E}"/>
              </a:ext>
            </a:extLst>
          </p:cNvPr>
          <p:cNvSpPr txBox="1"/>
          <p:nvPr/>
        </p:nvSpPr>
        <p:spPr>
          <a:xfrm>
            <a:off x="8216834" y="4590951"/>
            <a:ext cx="3328621" cy="276999"/>
          </a:xfrm>
          <a:prstGeom prst="rect">
            <a:avLst/>
          </a:prstGeom>
          <a:noFill/>
          <a:ln>
            <a:noFill/>
          </a:ln>
        </p:spPr>
        <p:txBody>
          <a:bodyPr wrap="square" rtlCol="0" anchor="ctr">
            <a:spAutoFit/>
          </a:bodyPr>
          <a:lstStyle/>
          <a:p>
            <a:r>
              <a:rPr lang="en-US" sz="1200" dirty="0"/>
              <a:t>Radio management / Modulate / Demodulate/ </a:t>
            </a:r>
            <a:r>
              <a:rPr lang="en-US" sz="1200" dirty="0" err="1"/>
              <a:t>Etc</a:t>
            </a:r>
            <a:endParaRPr lang="en-US" sz="1200" dirty="0"/>
          </a:p>
        </p:txBody>
      </p:sp>
      <p:sp>
        <p:nvSpPr>
          <p:cNvPr id="41" name="TextBox 40">
            <a:extLst>
              <a:ext uri="{FF2B5EF4-FFF2-40B4-BE49-F238E27FC236}">
                <a16:creationId xmlns:a16="http://schemas.microsoft.com/office/drawing/2014/main" id="{FCC73F55-4C61-4CE9-A9D6-63F5296B0686}"/>
              </a:ext>
            </a:extLst>
          </p:cNvPr>
          <p:cNvSpPr txBox="1"/>
          <p:nvPr/>
        </p:nvSpPr>
        <p:spPr>
          <a:xfrm>
            <a:off x="8216833" y="3865079"/>
            <a:ext cx="3328621" cy="276999"/>
          </a:xfrm>
          <a:prstGeom prst="rect">
            <a:avLst/>
          </a:prstGeom>
          <a:noFill/>
          <a:ln>
            <a:noFill/>
          </a:ln>
        </p:spPr>
        <p:txBody>
          <a:bodyPr wrap="square" rtlCol="0" anchor="ctr">
            <a:spAutoFit/>
          </a:bodyPr>
          <a:lstStyle/>
          <a:p>
            <a:r>
              <a:rPr lang="en-US" sz="1200" dirty="0"/>
              <a:t>CSMA-CA / Ack  / Retry / Scan </a:t>
            </a:r>
          </a:p>
        </p:txBody>
      </p:sp>
      <p:sp>
        <p:nvSpPr>
          <p:cNvPr id="42" name="TextBox 41">
            <a:extLst>
              <a:ext uri="{FF2B5EF4-FFF2-40B4-BE49-F238E27FC236}">
                <a16:creationId xmlns:a16="http://schemas.microsoft.com/office/drawing/2014/main" id="{D5F1DDD6-4007-492D-8115-02E10F9E1F87}"/>
              </a:ext>
            </a:extLst>
          </p:cNvPr>
          <p:cNvSpPr txBox="1"/>
          <p:nvPr/>
        </p:nvSpPr>
        <p:spPr>
          <a:xfrm>
            <a:off x="8216832" y="2992921"/>
            <a:ext cx="3328621" cy="276999"/>
          </a:xfrm>
          <a:prstGeom prst="rect">
            <a:avLst/>
          </a:prstGeom>
          <a:noFill/>
          <a:ln>
            <a:noFill/>
          </a:ln>
        </p:spPr>
        <p:txBody>
          <a:bodyPr wrap="square" rtlCol="0" anchor="ctr">
            <a:spAutoFit/>
          </a:bodyPr>
          <a:lstStyle/>
          <a:p>
            <a:r>
              <a:rPr lang="en-US" sz="1200" dirty="0"/>
              <a:t>Routing / Maintenance / Child Management</a:t>
            </a:r>
          </a:p>
        </p:txBody>
      </p:sp>
      <p:sp>
        <p:nvSpPr>
          <p:cNvPr id="43" name="TextBox 42">
            <a:extLst>
              <a:ext uri="{FF2B5EF4-FFF2-40B4-BE49-F238E27FC236}">
                <a16:creationId xmlns:a16="http://schemas.microsoft.com/office/drawing/2014/main" id="{6A54A9F5-C6F0-41C7-B322-D884A0DBA2A7}"/>
              </a:ext>
            </a:extLst>
          </p:cNvPr>
          <p:cNvSpPr txBox="1"/>
          <p:nvPr/>
        </p:nvSpPr>
        <p:spPr>
          <a:xfrm>
            <a:off x="8216831" y="2314316"/>
            <a:ext cx="3328621" cy="276999"/>
          </a:xfrm>
          <a:prstGeom prst="rect">
            <a:avLst/>
          </a:prstGeom>
          <a:noFill/>
          <a:ln>
            <a:noFill/>
          </a:ln>
        </p:spPr>
        <p:txBody>
          <a:bodyPr wrap="square" rtlCol="0" anchor="ctr">
            <a:spAutoFit/>
          </a:bodyPr>
          <a:lstStyle/>
          <a:p>
            <a:r>
              <a:rPr lang="en-US" sz="1200" dirty="0"/>
              <a:t>End to End Ack and Retry</a:t>
            </a:r>
          </a:p>
        </p:txBody>
      </p:sp>
      <p:sp>
        <p:nvSpPr>
          <p:cNvPr id="44" name="TextBox 43">
            <a:extLst>
              <a:ext uri="{FF2B5EF4-FFF2-40B4-BE49-F238E27FC236}">
                <a16:creationId xmlns:a16="http://schemas.microsoft.com/office/drawing/2014/main" id="{3F86D09D-7B42-4B98-AC88-50F8BF2DD026}"/>
              </a:ext>
            </a:extLst>
          </p:cNvPr>
          <p:cNvSpPr txBox="1"/>
          <p:nvPr/>
        </p:nvSpPr>
        <p:spPr>
          <a:xfrm>
            <a:off x="8216830" y="1671725"/>
            <a:ext cx="3328621" cy="276999"/>
          </a:xfrm>
          <a:prstGeom prst="rect">
            <a:avLst/>
          </a:prstGeom>
          <a:noFill/>
          <a:ln>
            <a:noFill/>
          </a:ln>
        </p:spPr>
        <p:txBody>
          <a:bodyPr wrap="square" rtlCol="0" anchor="ctr">
            <a:spAutoFit/>
          </a:bodyPr>
          <a:lstStyle/>
          <a:p>
            <a:r>
              <a:rPr lang="en-US" sz="1200" dirty="0"/>
              <a:t>User Applications</a:t>
            </a:r>
          </a:p>
        </p:txBody>
      </p:sp>
      <p:sp>
        <p:nvSpPr>
          <p:cNvPr id="45" name="TextBox 44">
            <a:extLst>
              <a:ext uri="{FF2B5EF4-FFF2-40B4-BE49-F238E27FC236}">
                <a16:creationId xmlns:a16="http://schemas.microsoft.com/office/drawing/2014/main" id="{F36692C1-4D25-449D-A012-7B6692052813}"/>
              </a:ext>
            </a:extLst>
          </p:cNvPr>
          <p:cNvSpPr txBox="1"/>
          <p:nvPr/>
        </p:nvSpPr>
        <p:spPr>
          <a:xfrm>
            <a:off x="939680" y="1220194"/>
            <a:ext cx="1518964" cy="276999"/>
          </a:xfrm>
          <a:prstGeom prst="rect">
            <a:avLst/>
          </a:prstGeom>
          <a:noFill/>
          <a:ln>
            <a:noFill/>
          </a:ln>
        </p:spPr>
        <p:txBody>
          <a:bodyPr wrap="square" rtlCol="0" anchor="ctr">
            <a:spAutoFit/>
          </a:bodyPr>
          <a:lstStyle/>
          <a:p>
            <a:r>
              <a:rPr lang="en-US" sz="1200" dirty="0"/>
              <a:t>Zigbee Device Object</a:t>
            </a:r>
          </a:p>
        </p:txBody>
      </p:sp>
      <p:sp>
        <p:nvSpPr>
          <p:cNvPr id="46" name="TextBox 45">
            <a:extLst>
              <a:ext uri="{FF2B5EF4-FFF2-40B4-BE49-F238E27FC236}">
                <a16:creationId xmlns:a16="http://schemas.microsoft.com/office/drawing/2014/main" id="{33798F07-074B-4068-AA87-BD59795F58EA}"/>
              </a:ext>
            </a:extLst>
          </p:cNvPr>
          <p:cNvSpPr txBox="1"/>
          <p:nvPr/>
        </p:nvSpPr>
        <p:spPr>
          <a:xfrm>
            <a:off x="447285" y="2675725"/>
            <a:ext cx="3328621" cy="276999"/>
          </a:xfrm>
          <a:prstGeom prst="rect">
            <a:avLst/>
          </a:prstGeom>
          <a:noFill/>
          <a:ln>
            <a:noFill/>
          </a:ln>
        </p:spPr>
        <p:txBody>
          <a:bodyPr wrap="square" rtlCol="0" anchor="ctr">
            <a:spAutoFit/>
          </a:bodyPr>
          <a:lstStyle/>
          <a:p>
            <a:r>
              <a:rPr lang="en-US" sz="1200" dirty="0"/>
              <a:t>Encryption / Authentication / Replay Protecting</a:t>
            </a:r>
          </a:p>
        </p:txBody>
      </p:sp>
      <p:cxnSp>
        <p:nvCxnSpPr>
          <p:cNvPr id="48" name="Straight Arrow Connector 47">
            <a:extLst>
              <a:ext uri="{FF2B5EF4-FFF2-40B4-BE49-F238E27FC236}">
                <a16:creationId xmlns:a16="http://schemas.microsoft.com/office/drawing/2014/main" id="{8149CAA7-B987-497E-8497-25B539387704}"/>
              </a:ext>
            </a:extLst>
          </p:cNvPr>
          <p:cNvCxnSpPr>
            <a:cxnSpLocks/>
          </p:cNvCxnSpPr>
          <p:nvPr/>
        </p:nvCxnSpPr>
        <p:spPr>
          <a:xfrm flipH="1" flipV="1">
            <a:off x="2373745" y="1478974"/>
            <a:ext cx="1708729" cy="2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9290D8C-A597-4A12-9C65-553285256854}"/>
              </a:ext>
            </a:extLst>
          </p:cNvPr>
          <p:cNvCxnSpPr/>
          <p:nvPr/>
        </p:nvCxnSpPr>
        <p:spPr>
          <a:xfrm flipH="1" flipV="1">
            <a:off x="3482109" y="2829302"/>
            <a:ext cx="676796" cy="287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0F9DD33-31C4-439E-9BAC-0028854EB5DF}"/>
              </a:ext>
            </a:extLst>
          </p:cNvPr>
          <p:cNvCxnSpPr>
            <a:endCxn id="44" idx="1"/>
          </p:cNvCxnSpPr>
          <p:nvPr/>
        </p:nvCxnSpPr>
        <p:spPr>
          <a:xfrm>
            <a:off x="8023705" y="1810224"/>
            <a:ext cx="1931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BCEF990-0809-46A3-AAB1-4BC8B9EEC1A5}"/>
              </a:ext>
            </a:extLst>
          </p:cNvPr>
          <p:cNvCxnSpPr/>
          <p:nvPr/>
        </p:nvCxnSpPr>
        <p:spPr>
          <a:xfrm>
            <a:off x="8006021" y="2469973"/>
            <a:ext cx="1931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F1CF01C-006E-46D0-B873-1385103EBDE1}"/>
              </a:ext>
            </a:extLst>
          </p:cNvPr>
          <p:cNvCxnSpPr/>
          <p:nvPr/>
        </p:nvCxnSpPr>
        <p:spPr>
          <a:xfrm>
            <a:off x="8006020" y="3151033"/>
            <a:ext cx="1931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B2C5C-8FF3-4B7C-B3B4-C7AA66A89D01}"/>
              </a:ext>
            </a:extLst>
          </p:cNvPr>
          <p:cNvCxnSpPr/>
          <p:nvPr/>
        </p:nvCxnSpPr>
        <p:spPr>
          <a:xfrm>
            <a:off x="8057252" y="4011322"/>
            <a:ext cx="1931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1D9DF9A-4D38-44D2-9964-7CC0747CD2E9}"/>
              </a:ext>
            </a:extLst>
          </p:cNvPr>
          <p:cNvCxnSpPr/>
          <p:nvPr/>
        </p:nvCxnSpPr>
        <p:spPr>
          <a:xfrm>
            <a:off x="8050320" y="4735595"/>
            <a:ext cx="1931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326085"/>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Physical Layer</a:t>
            </a:r>
          </a:p>
        </p:txBody>
      </p:sp>
      <p:sp>
        <p:nvSpPr>
          <p:cNvPr id="9" name="Content Placeholder 1"/>
          <p:cNvSpPr>
            <a:spLocks noGrp="1"/>
          </p:cNvSpPr>
          <p:nvPr>
            <p:ph sz="quarter" idx="13"/>
          </p:nvPr>
        </p:nvSpPr>
        <p:spPr>
          <a:xfrm>
            <a:off x="6849435" y="4855396"/>
            <a:ext cx="4180368" cy="1446028"/>
          </a:xfrm>
        </p:spPr>
        <p:txBody>
          <a:bodyPr anchor="t">
            <a:normAutofit/>
          </a:bodyPr>
          <a:lstStyle/>
          <a:p>
            <a:pPr lvl="1"/>
            <a:r>
              <a:rPr lang="en-US" sz="2400" dirty="0"/>
              <a:t>Link quality estimation</a:t>
            </a:r>
          </a:p>
          <a:p>
            <a:pPr lvl="1"/>
            <a:r>
              <a:rPr lang="en-US" sz="2400" dirty="0"/>
              <a:t>Energy detection</a:t>
            </a:r>
          </a:p>
          <a:p>
            <a:pPr lvl="1"/>
            <a:r>
              <a:rPr lang="en-US" sz="2400" dirty="0"/>
              <a:t>Range ~ 2 km line of sight</a:t>
            </a:r>
          </a:p>
          <a:p>
            <a:pPr marL="182880" lvl="1" indent="0">
              <a:buNone/>
            </a:pPr>
            <a:endParaRPr lang="en-US" dirty="0"/>
          </a:p>
          <a:p>
            <a:pPr marL="182880" lvl="1" indent="0">
              <a:buNone/>
            </a:pPr>
            <a:endParaRPr lang="en-US" dirty="0"/>
          </a:p>
          <a:p>
            <a:pPr marL="182880" lvl="1" indent="0">
              <a:buNone/>
            </a:pPr>
            <a:endParaRPr lang="en-US" dirty="0"/>
          </a:p>
        </p:txBody>
      </p:sp>
      <p:sp>
        <p:nvSpPr>
          <p:cNvPr id="4" name="Slide Number Placeholder 3"/>
          <p:cNvSpPr>
            <a:spLocks noGrp="1"/>
          </p:cNvSpPr>
          <p:nvPr>
            <p:ph type="sldNum"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A7BD92-6AE5-CF43-B276-274952F2BFB4}" type="slidenum">
              <a:rPr kumimoji="0" lang="en-US" sz="800" b="0" i="0" u="none" strike="noStrike" kern="1200" cap="none" spc="0" normalizeH="0" baseline="0" noProof="0" smtClean="0">
                <a:ln>
                  <a:noFill/>
                </a:ln>
                <a:solidFill>
                  <a:srgbClr val="555555"/>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555555"/>
              </a:solidFill>
              <a:effectLst/>
              <a:uLnTx/>
              <a:uFillTx/>
              <a:latin typeface="Calibri" panose="020F0502020204030204"/>
              <a:ea typeface="+mn-ea"/>
              <a:cs typeface="+mn-cs"/>
            </a:endParaRPr>
          </a:p>
        </p:txBody>
      </p:sp>
      <p:sp>
        <p:nvSpPr>
          <p:cNvPr id="11" name="Content Placeholder 1">
            <a:extLst>
              <a:ext uri="{FF2B5EF4-FFF2-40B4-BE49-F238E27FC236}">
                <a16:creationId xmlns:a16="http://schemas.microsoft.com/office/drawing/2014/main" id="{BECE5E78-B675-4109-8019-6D7028635A5D}"/>
              </a:ext>
            </a:extLst>
          </p:cNvPr>
          <p:cNvSpPr txBox="1">
            <a:spLocks/>
          </p:cNvSpPr>
          <p:nvPr/>
        </p:nvSpPr>
        <p:spPr>
          <a:xfrm>
            <a:off x="1162197" y="4430076"/>
            <a:ext cx="9636642" cy="191992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600" dirty="0"/>
              <a:t>Interface between physical radio and MAC layer</a:t>
            </a:r>
          </a:p>
          <a:p>
            <a:pPr lvl="1"/>
            <a:r>
              <a:rPr lang="en-US" sz="2600" dirty="0"/>
              <a:t>Radio On/ Off</a:t>
            </a:r>
          </a:p>
          <a:p>
            <a:pPr lvl="1"/>
            <a:r>
              <a:rPr lang="en-US" sz="2600" dirty="0"/>
              <a:t>Modulation / Demodulation</a:t>
            </a:r>
          </a:p>
          <a:p>
            <a:pPr lvl="1"/>
            <a:r>
              <a:rPr lang="en-US" sz="2600" dirty="0"/>
              <a:t>Channel selection</a:t>
            </a:r>
            <a:endParaRPr lang="en-US" sz="1900" dirty="0"/>
          </a:p>
          <a:p>
            <a:pPr marL="182880" lvl="1" indent="0">
              <a:buFont typeface="Wingdings" panose="05000000000000000000" pitchFamily="2" charset="2"/>
              <a:buNone/>
            </a:pPr>
            <a:endParaRPr lang="en-US" dirty="0"/>
          </a:p>
        </p:txBody>
      </p:sp>
      <p:pic>
        <p:nvPicPr>
          <p:cNvPr id="8" name="Picture 7">
            <a:extLst>
              <a:ext uri="{FF2B5EF4-FFF2-40B4-BE49-F238E27FC236}">
                <a16:creationId xmlns:a16="http://schemas.microsoft.com/office/drawing/2014/main" id="{6C89A9AA-EFFC-4985-9E0E-725C7F2C15FB}"/>
              </a:ext>
            </a:extLst>
          </p:cNvPr>
          <p:cNvPicPr>
            <a:picLocks noChangeAspect="1"/>
          </p:cNvPicPr>
          <p:nvPr/>
        </p:nvPicPr>
        <p:blipFill>
          <a:blip r:embed="rId3"/>
          <a:stretch>
            <a:fillRect/>
          </a:stretch>
        </p:blipFill>
        <p:spPr>
          <a:xfrm>
            <a:off x="823912" y="914400"/>
            <a:ext cx="10544175" cy="3562350"/>
          </a:xfrm>
          <a:prstGeom prst="rect">
            <a:avLst/>
          </a:prstGeom>
        </p:spPr>
      </p:pic>
    </p:spTree>
    <p:extLst>
      <p:ext uri="{BB962C8B-B14F-4D97-AF65-F5344CB8AC3E}">
        <p14:creationId xmlns:p14="http://schemas.microsoft.com/office/powerpoint/2010/main" val="3208554199"/>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MAC Layer</a:t>
            </a:r>
          </a:p>
        </p:txBody>
      </p:sp>
      <p:sp>
        <p:nvSpPr>
          <p:cNvPr id="4" name="Slide Number Placeholder 3"/>
          <p:cNvSpPr>
            <a:spLocks noGrp="1"/>
          </p:cNvSpPr>
          <p:nvPr>
            <p:ph type="sldNum"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A7BD92-6AE5-CF43-B276-274952F2BFB4}" type="slidenum">
              <a:rPr kumimoji="0" lang="en-US" sz="800" b="0" i="0" u="none" strike="noStrike" kern="1200" cap="none" spc="0" normalizeH="0" baseline="0" noProof="0" smtClean="0">
                <a:ln>
                  <a:noFill/>
                </a:ln>
                <a:solidFill>
                  <a:srgbClr val="555555"/>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555555"/>
              </a:solidFill>
              <a:effectLst/>
              <a:uLnTx/>
              <a:uFillTx/>
              <a:latin typeface="Calibri" panose="020F0502020204030204"/>
              <a:ea typeface="+mn-ea"/>
              <a:cs typeface="+mn-cs"/>
            </a:endParaRPr>
          </a:p>
        </p:txBody>
      </p:sp>
      <p:sp>
        <p:nvSpPr>
          <p:cNvPr id="12" name="Content Placeholder 1">
            <a:extLst>
              <a:ext uri="{FF2B5EF4-FFF2-40B4-BE49-F238E27FC236}">
                <a16:creationId xmlns:a16="http://schemas.microsoft.com/office/drawing/2014/main" id="{5E4B048B-35DE-47FE-B5D6-7828800B7567}"/>
              </a:ext>
            </a:extLst>
          </p:cNvPr>
          <p:cNvSpPr txBox="1">
            <a:spLocks/>
          </p:cNvSpPr>
          <p:nvPr/>
        </p:nvSpPr>
        <p:spPr>
          <a:xfrm>
            <a:off x="680123" y="1188592"/>
            <a:ext cx="10957904" cy="1646005"/>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200" dirty="0"/>
              <a:t>Takes care of 1 hop communication and acknowledgements </a:t>
            </a:r>
          </a:p>
          <a:p>
            <a:pPr lvl="1"/>
            <a:r>
              <a:rPr lang="en-US" sz="2200" dirty="0"/>
              <a:t>Verifies integrity of packet using CRC</a:t>
            </a:r>
          </a:p>
          <a:p>
            <a:pPr lvl="1"/>
            <a:r>
              <a:rPr lang="en-US" sz="2200" dirty="0"/>
              <a:t>Uses data from the physical layer to sense activity and randomize message transmission (CSMA – CA)</a:t>
            </a:r>
          </a:p>
          <a:p>
            <a:pPr marL="182880" lvl="1" indent="0">
              <a:buFont typeface="Wingdings" panose="05000000000000000000" pitchFamily="2" charset="2"/>
              <a:buNone/>
            </a:pPr>
            <a:endParaRPr lang="en-US" dirty="0"/>
          </a:p>
          <a:p>
            <a:pPr marL="182880" lvl="1" indent="0">
              <a:buFont typeface="Wingdings" panose="05000000000000000000" pitchFamily="2" charset="2"/>
              <a:buNone/>
            </a:pPr>
            <a:endParaRPr lang="en-US" dirty="0"/>
          </a:p>
          <a:p>
            <a:pPr marL="182880" lvl="1" indent="0">
              <a:buFont typeface="Wingdings" panose="05000000000000000000" pitchFamily="2" charset="2"/>
              <a:buNone/>
            </a:pPr>
            <a:endParaRPr lang="en-US" dirty="0"/>
          </a:p>
        </p:txBody>
      </p:sp>
      <p:grpSp>
        <p:nvGrpSpPr>
          <p:cNvPr id="2" name="Group 1">
            <a:extLst>
              <a:ext uri="{FF2B5EF4-FFF2-40B4-BE49-F238E27FC236}">
                <a16:creationId xmlns:a16="http://schemas.microsoft.com/office/drawing/2014/main" id="{05F09263-F4DF-4D4D-85E7-E85492E22EFB}"/>
              </a:ext>
            </a:extLst>
          </p:cNvPr>
          <p:cNvGrpSpPr/>
          <p:nvPr/>
        </p:nvGrpSpPr>
        <p:grpSpPr>
          <a:xfrm>
            <a:off x="680123" y="2860921"/>
            <a:ext cx="10957904" cy="3384948"/>
            <a:chOff x="680123" y="2860921"/>
            <a:chExt cx="10957904" cy="3384948"/>
          </a:xfrm>
        </p:grpSpPr>
        <p:pic>
          <p:nvPicPr>
            <p:cNvPr id="5" name="Picture 4">
              <a:extLst>
                <a:ext uri="{FF2B5EF4-FFF2-40B4-BE49-F238E27FC236}">
                  <a16:creationId xmlns:a16="http://schemas.microsoft.com/office/drawing/2014/main" id="{4056DFDF-8868-4F2E-8EC8-750F35DFDA7D}"/>
                </a:ext>
              </a:extLst>
            </p:cNvPr>
            <p:cNvPicPr>
              <a:picLocks noChangeAspect="1"/>
            </p:cNvPicPr>
            <p:nvPr/>
          </p:nvPicPr>
          <p:blipFill>
            <a:blip r:embed="rId3"/>
            <a:stretch>
              <a:fillRect/>
            </a:stretch>
          </p:blipFill>
          <p:spPr>
            <a:xfrm>
              <a:off x="680123" y="2860921"/>
              <a:ext cx="10957904" cy="3384948"/>
            </a:xfrm>
            <a:prstGeom prst="rect">
              <a:avLst/>
            </a:prstGeom>
          </p:spPr>
        </p:pic>
        <p:sp>
          <p:nvSpPr>
            <p:cNvPr id="9" name="Content Placeholder 1">
              <a:extLst>
                <a:ext uri="{FF2B5EF4-FFF2-40B4-BE49-F238E27FC236}">
                  <a16:creationId xmlns:a16="http://schemas.microsoft.com/office/drawing/2014/main" id="{465D5971-133B-4512-9B2B-6219E3A74EC6}"/>
                </a:ext>
              </a:extLst>
            </p:cNvPr>
            <p:cNvSpPr txBox="1">
              <a:spLocks/>
            </p:cNvSpPr>
            <p:nvPr/>
          </p:nvSpPr>
          <p:spPr>
            <a:xfrm>
              <a:off x="680123" y="4031242"/>
              <a:ext cx="4124712" cy="1925058"/>
            </a:xfrm>
            <a:prstGeom prst="rect">
              <a:avLst/>
            </a:prstGeom>
          </p:spPr>
          <p:txBody>
            <a:bodyPr vert="horz" lIns="91440" tIns="45720" rIns="91440" bIns="45720" rtlCol="0" anchor="t">
              <a:no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4 MAC Frames</a:t>
              </a:r>
            </a:p>
            <a:p>
              <a:pPr lvl="2"/>
              <a:r>
                <a:rPr lang="en-US" sz="2000" dirty="0"/>
                <a:t>Beacon</a:t>
              </a:r>
            </a:p>
            <a:p>
              <a:pPr lvl="2"/>
              <a:r>
                <a:rPr lang="en-US" sz="2000" dirty="0"/>
                <a:t>Data</a:t>
              </a:r>
            </a:p>
            <a:p>
              <a:pPr lvl="2"/>
              <a:r>
                <a:rPr lang="en-US" sz="2000" dirty="0"/>
                <a:t>ACK</a:t>
              </a:r>
            </a:p>
            <a:p>
              <a:pPr lvl="2"/>
              <a:r>
                <a:rPr lang="en-US" sz="2000" dirty="0"/>
                <a:t>MAC Command</a:t>
              </a:r>
            </a:p>
          </p:txBody>
        </p:sp>
      </p:grpSp>
    </p:spTree>
    <p:extLst>
      <p:ext uri="{BB962C8B-B14F-4D97-AF65-F5344CB8AC3E}">
        <p14:creationId xmlns:p14="http://schemas.microsoft.com/office/powerpoint/2010/main" val="115896839"/>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Network Layer Basic</a:t>
            </a:r>
          </a:p>
        </p:txBody>
      </p:sp>
      <p:sp>
        <p:nvSpPr>
          <p:cNvPr id="8" name="Content Placeholder 4">
            <a:extLst>
              <a:ext uri="{FF2B5EF4-FFF2-40B4-BE49-F238E27FC236}">
                <a16:creationId xmlns:a16="http://schemas.microsoft.com/office/drawing/2014/main" id="{28F15402-6557-4722-8D93-2C3D77E7DCE1}"/>
              </a:ext>
            </a:extLst>
          </p:cNvPr>
          <p:cNvSpPr txBox="1">
            <a:spLocks/>
          </p:cNvSpPr>
          <p:nvPr/>
        </p:nvSpPr>
        <p:spPr>
          <a:xfrm>
            <a:off x="795130" y="1330027"/>
            <a:ext cx="10071653" cy="4315399"/>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Basic Concepts</a:t>
            </a:r>
          </a:p>
          <a:p>
            <a:pPr lvl="1"/>
            <a:r>
              <a:rPr lang="en-US" dirty="0"/>
              <a:t>Device Type</a:t>
            </a:r>
          </a:p>
          <a:p>
            <a:pPr lvl="1"/>
            <a:r>
              <a:rPr lang="en-US" dirty="0"/>
              <a:t>Network Address</a:t>
            </a:r>
          </a:p>
          <a:p>
            <a:pPr lvl="2"/>
            <a:r>
              <a:rPr lang="en-US" dirty="0"/>
              <a:t>PAN ID</a:t>
            </a:r>
          </a:p>
          <a:p>
            <a:pPr lvl="2"/>
            <a:r>
              <a:rPr lang="en-US" dirty="0"/>
              <a:t>Extend PAN ID</a:t>
            </a:r>
          </a:p>
          <a:p>
            <a:pPr lvl="1"/>
            <a:r>
              <a:rPr lang="en-US" dirty="0"/>
              <a:t>Device Address</a:t>
            </a:r>
          </a:p>
          <a:p>
            <a:pPr lvl="2"/>
            <a:r>
              <a:rPr lang="en-US" dirty="0"/>
              <a:t>Node ID</a:t>
            </a:r>
          </a:p>
          <a:p>
            <a:pPr lvl="2"/>
            <a:r>
              <a:rPr lang="en-US" dirty="0"/>
              <a:t>Eui64</a:t>
            </a:r>
          </a:p>
        </p:txBody>
      </p:sp>
    </p:spTree>
    <p:extLst>
      <p:ext uri="{BB962C8B-B14F-4D97-AF65-F5344CB8AC3E}">
        <p14:creationId xmlns:p14="http://schemas.microsoft.com/office/powerpoint/2010/main" val="2986740516"/>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9E67E4-2879-41E7-BA37-120A4479D1F8}"/>
              </a:ext>
            </a:extLst>
          </p:cNvPr>
          <p:cNvSpPr>
            <a:spLocks noGrp="1"/>
          </p:cNvSpPr>
          <p:nvPr>
            <p:ph type="title"/>
          </p:nvPr>
        </p:nvSpPr>
        <p:spPr/>
        <p:txBody>
          <a:bodyPr/>
          <a:lstStyle/>
          <a:p>
            <a:r>
              <a:rPr lang="en-US" dirty="0"/>
              <a:t>Device Type</a:t>
            </a:r>
          </a:p>
        </p:txBody>
      </p:sp>
      <p:sp>
        <p:nvSpPr>
          <p:cNvPr id="5" name="Slide Number Placeholder 4">
            <a:extLst>
              <a:ext uri="{FF2B5EF4-FFF2-40B4-BE49-F238E27FC236}">
                <a16:creationId xmlns:a16="http://schemas.microsoft.com/office/drawing/2014/main" id="{AD19253C-DAE2-45F6-803A-5593D4961C5D}"/>
              </a:ext>
            </a:extLst>
          </p:cNvPr>
          <p:cNvSpPr>
            <a:spLocks noGrp="1"/>
          </p:cNvSpPr>
          <p:nvPr>
            <p:ph type="sldNum" sz="quarter" idx="12"/>
          </p:nvPr>
        </p:nvSpPr>
        <p:spPr/>
        <p:txBody>
          <a:bodyPr/>
          <a:lstStyle/>
          <a:p>
            <a:fld id="{29A7BD92-6AE5-CF43-B276-274952F2BFB4}" type="slidenum">
              <a:rPr lang="en-US" smtClean="0"/>
              <a:pPr/>
              <a:t>9</a:t>
            </a:fld>
            <a:endParaRPr lang="en-US" dirty="0"/>
          </a:p>
        </p:txBody>
      </p:sp>
      <p:grpSp>
        <p:nvGrpSpPr>
          <p:cNvPr id="44" name="Group 43">
            <a:extLst>
              <a:ext uri="{FF2B5EF4-FFF2-40B4-BE49-F238E27FC236}">
                <a16:creationId xmlns:a16="http://schemas.microsoft.com/office/drawing/2014/main" id="{110C5895-4487-429E-A46D-70BDA09DBB8F}"/>
              </a:ext>
            </a:extLst>
          </p:cNvPr>
          <p:cNvGrpSpPr/>
          <p:nvPr/>
        </p:nvGrpSpPr>
        <p:grpSpPr>
          <a:xfrm>
            <a:off x="2028816" y="1090538"/>
            <a:ext cx="6720707" cy="1621194"/>
            <a:chOff x="841774" y="1320576"/>
            <a:chExt cx="5719716" cy="1621194"/>
          </a:xfrm>
        </p:grpSpPr>
        <p:grpSp>
          <p:nvGrpSpPr>
            <p:cNvPr id="28" name="Group 27">
              <a:extLst>
                <a:ext uri="{FF2B5EF4-FFF2-40B4-BE49-F238E27FC236}">
                  <a16:creationId xmlns:a16="http://schemas.microsoft.com/office/drawing/2014/main" id="{FE85ACF8-C403-4D4F-A667-180E479C3616}"/>
                </a:ext>
              </a:extLst>
            </p:cNvPr>
            <p:cNvGrpSpPr/>
            <p:nvPr/>
          </p:nvGrpSpPr>
          <p:grpSpPr>
            <a:xfrm>
              <a:off x="841774" y="1766807"/>
              <a:ext cx="4474146" cy="1174963"/>
              <a:chOff x="852407" y="2781945"/>
              <a:chExt cx="6393052" cy="1431657"/>
            </a:xfrm>
          </p:grpSpPr>
          <p:sp>
            <p:nvSpPr>
              <p:cNvPr id="17" name="Rectangle: Rounded Corners 16">
                <a:extLst>
                  <a:ext uri="{FF2B5EF4-FFF2-40B4-BE49-F238E27FC236}">
                    <a16:creationId xmlns:a16="http://schemas.microsoft.com/office/drawing/2014/main" id="{CF0FBF93-6053-47A2-A817-E996E0BABD0F}"/>
                  </a:ext>
                </a:extLst>
              </p:cNvPr>
              <p:cNvSpPr/>
              <p:nvPr/>
            </p:nvSpPr>
            <p:spPr>
              <a:xfrm>
                <a:off x="1149094" y="3551105"/>
                <a:ext cx="2390777" cy="654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FFD</a:t>
                </a:r>
              </a:p>
              <a:p>
                <a:pPr algn="ctr"/>
                <a:r>
                  <a:rPr lang="en-US" sz="1200" dirty="0"/>
                  <a:t>Full Function Device</a:t>
                </a:r>
              </a:p>
            </p:txBody>
          </p:sp>
          <p:sp>
            <p:nvSpPr>
              <p:cNvPr id="19" name="Rectangle: Rounded Corners 18">
                <a:extLst>
                  <a:ext uri="{FF2B5EF4-FFF2-40B4-BE49-F238E27FC236}">
                    <a16:creationId xmlns:a16="http://schemas.microsoft.com/office/drawing/2014/main" id="{484E3701-B874-4911-B9D9-DAFB4F68741C}"/>
                  </a:ext>
                </a:extLst>
              </p:cNvPr>
              <p:cNvSpPr/>
              <p:nvPr/>
            </p:nvSpPr>
            <p:spPr>
              <a:xfrm>
                <a:off x="4199033" y="3559402"/>
                <a:ext cx="2661852" cy="654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RFD</a:t>
                </a:r>
              </a:p>
              <a:p>
                <a:pPr algn="ctr"/>
                <a:r>
                  <a:rPr lang="en-US" sz="1200" dirty="0"/>
                  <a:t>Reduced Function Device</a:t>
                </a:r>
              </a:p>
            </p:txBody>
          </p:sp>
          <p:grpSp>
            <p:nvGrpSpPr>
              <p:cNvPr id="26" name="Group 25">
                <a:extLst>
                  <a:ext uri="{FF2B5EF4-FFF2-40B4-BE49-F238E27FC236}">
                    <a16:creationId xmlns:a16="http://schemas.microsoft.com/office/drawing/2014/main" id="{9C72E560-0128-4026-8C9B-42C2E6491212}"/>
                  </a:ext>
                </a:extLst>
              </p:cNvPr>
              <p:cNvGrpSpPr/>
              <p:nvPr/>
            </p:nvGrpSpPr>
            <p:grpSpPr>
              <a:xfrm>
                <a:off x="852407" y="2781945"/>
                <a:ext cx="2947381" cy="654200"/>
                <a:chOff x="1020306" y="2653439"/>
                <a:chExt cx="3066079" cy="712922"/>
              </a:xfrm>
            </p:grpSpPr>
            <p:sp>
              <p:nvSpPr>
                <p:cNvPr id="20" name="Flowchart: Alternate Process 19">
                  <a:extLst>
                    <a:ext uri="{FF2B5EF4-FFF2-40B4-BE49-F238E27FC236}">
                      <a16:creationId xmlns:a16="http://schemas.microsoft.com/office/drawing/2014/main" id="{0E7DAE6D-0C7B-4122-9266-F7441C1D61FE}"/>
                    </a:ext>
                  </a:extLst>
                </p:cNvPr>
                <p:cNvSpPr/>
                <p:nvPr/>
              </p:nvSpPr>
              <p:spPr>
                <a:xfrm>
                  <a:off x="1020306" y="2653439"/>
                  <a:ext cx="1456840" cy="712922"/>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Coordinator</a:t>
                  </a:r>
                </a:p>
              </p:txBody>
            </p:sp>
            <p:sp>
              <p:nvSpPr>
                <p:cNvPr id="22" name="Flowchart: Alternate Process 21">
                  <a:extLst>
                    <a:ext uri="{FF2B5EF4-FFF2-40B4-BE49-F238E27FC236}">
                      <a16:creationId xmlns:a16="http://schemas.microsoft.com/office/drawing/2014/main" id="{887D3989-0E5D-4095-98C3-22F138E93B91}"/>
                    </a:ext>
                  </a:extLst>
                </p:cNvPr>
                <p:cNvSpPr/>
                <p:nvPr/>
              </p:nvSpPr>
              <p:spPr>
                <a:xfrm>
                  <a:off x="2629545" y="2653439"/>
                  <a:ext cx="1456840" cy="712922"/>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Router</a:t>
                  </a:r>
                </a:p>
              </p:txBody>
            </p:sp>
          </p:grpSp>
          <p:sp>
            <p:nvSpPr>
              <p:cNvPr id="23" name="Flowchart: Alternate Process 22">
                <a:extLst>
                  <a:ext uri="{FF2B5EF4-FFF2-40B4-BE49-F238E27FC236}">
                    <a16:creationId xmlns:a16="http://schemas.microsoft.com/office/drawing/2014/main" id="{B4DC928D-E901-4518-88F8-F38BAB2C38A0}"/>
                  </a:ext>
                </a:extLst>
              </p:cNvPr>
              <p:cNvSpPr/>
              <p:nvPr/>
            </p:nvSpPr>
            <p:spPr>
              <a:xfrm>
                <a:off x="3967799" y="2781945"/>
                <a:ext cx="1320664" cy="654200"/>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End Device</a:t>
                </a:r>
              </a:p>
            </p:txBody>
          </p:sp>
          <p:sp>
            <p:nvSpPr>
              <p:cNvPr id="24" name="Flowchart: Alternate Process 23">
                <a:extLst>
                  <a:ext uri="{FF2B5EF4-FFF2-40B4-BE49-F238E27FC236}">
                    <a16:creationId xmlns:a16="http://schemas.microsoft.com/office/drawing/2014/main" id="{57239161-C21B-47CB-90F5-8CCBD87A5DF2}"/>
                  </a:ext>
                </a:extLst>
              </p:cNvPr>
              <p:cNvSpPr/>
              <p:nvPr/>
            </p:nvSpPr>
            <p:spPr>
              <a:xfrm>
                <a:off x="5456474" y="2781945"/>
                <a:ext cx="1788985" cy="654200"/>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Sleepy </a:t>
                </a:r>
              </a:p>
              <a:p>
                <a:pPr algn="ctr"/>
                <a:r>
                  <a:rPr lang="en-US" sz="1200" dirty="0"/>
                  <a:t>End Device</a:t>
                </a:r>
              </a:p>
            </p:txBody>
          </p:sp>
        </p:grpSp>
        <p:sp>
          <p:nvSpPr>
            <p:cNvPr id="29" name="TextBox 28">
              <a:extLst>
                <a:ext uri="{FF2B5EF4-FFF2-40B4-BE49-F238E27FC236}">
                  <a16:creationId xmlns:a16="http://schemas.microsoft.com/office/drawing/2014/main" id="{4A27F08F-9278-4482-958F-B477C1473D00}"/>
                </a:ext>
              </a:extLst>
            </p:cNvPr>
            <p:cNvSpPr txBox="1"/>
            <p:nvPr/>
          </p:nvSpPr>
          <p:spPr>
            <a:xfrm>
              <a:off x="841774" y="1320576"/>
              <a:ext cx="1425148" cy="276999"/>
            </a:xfrm>
            <a:prstGeom prst="rect">
              <a:avLst/>
            </a:prstGeom>
            <a:noFill/>
            <a:ln>
              <a:noFill/>
            </a:ln>
          </p:spPr>
          <p:txBody>
            <a:bodyPr wrap="square" rtlCol="0" anchor="ctr">
              <a:spAutoFit/>
            </a:bodyPr>
            <a:lstStyle/>
            <a:p>
              <a:pPr algn="ctr"/>
              <a:r>
                <a:rPr lang="en-US" sz="1200" b="1" dirty="0">
                  <a:solidFill>
                    <a:schemeClr val="tx2"/>
                  </a:solidFill>
                </a:rPr>
                <a:t>Device Type</a:t>
              </a:r>
            </a:p>
          </p:txBody>
        </p:sp>
        <p:sp>
          <p:nvSpPr>
            <p:cNvPr id="30" name="TextBox 29">
              <a:extLst>
                <a:ext uri="{FF2B5EF4-FFF2-40B4-BE49-F238E27FC236}">
                  <a16:creationId xmlns:a16="http://schemas.microsoft.com/office/drawing/2014/main" id="{6EF56C07-6172-4A65-82CD-656EF42B8254}"/>
                </a:ext>
              </a:extLst>
            </p:cNvPr>
            <p:cNvSpPr txBox="1"/>
            <p:nvPr/>
          </p:nvSpPr>
          <p:spPr>
            <a:xfrm>
              <a:off x="5537490" y="1907944"/>
              <a:ext cx="666427" cy="276999"/>
            </a:xfrm>
            <a:prstGeom prst="rect">
              <a:avLst/>
            </a:prstGeom>
            <a:noFill/>
            <a:ln>
              <a:noFill/>
            </a:ln>
          </p:spPr>
          <p:txBody>
            <a:bodyPr wrap="square" rtlCol="0" anchor="ctr">
              <a:spAutoFit/>
            </a:bodyPr>
            <a:lstStyle/>
            <a:p>
              <a:pPr algn="ctr"/>
              <a:r>
                <a:rPr lang="en-US" sz="1200" b="1" dirty="0">
                  <a:solidFill>
                    <a:schemeClr val="tx2"/>
                  </a:solidFill>
                </a:rPr>
                <a:t>Zigbee</a:t>
              </a:r>
            </a:p>
          </p:txBody>
        </p:sp>
        <p:sp>
          <p:nvSpPr>
            <p:cNvPr id="31" name="TextBox 30">
              <a:extLst>
                <a:ext uri="{FF2B5EF4-FFF2-40B4-BE49-F238E27FC236}">
                  <a16:creationId xmlns:a16="http://schemas.microsoft.com/office/drawing/2014/main" id="{F3C5B6B4-2D81-4A86-83A4-F0E73179D0CB}"/>
                </a:ext>
              </a:extLst>
            </p:cNvPr>
            <p:cNvSpPr txBox="1"/>
            <p:nvPr/>
          </p:nvSpPr>
          <p:spPr>
            <a:xfrm>
              <a:off x="5508089" y="2543368"/>
              <a:ext cx="1053401" cy="276999"/>
            </a:xfrm>
            <a:prstGeom prst="rect">
              <a:avLst/>
            </a:prstGeom>
            <a:noFill/>
            <a:ln>
              <a:noFill/>
            </a:ln>
          </p:spPr>
          <p:txBody>
            <a:bodyPr wrap="square" rtlCol="0" anchor="ctr">
              <a:spAutoFit/>
            </a:bodyPr>
            <a:lstStyle/>
            <a:p>
              <a:pPr algn="ctr"/>
              <a:r>
                <a:rPr lang="en-US" sz="1200" b="1" dirty="0">
                  <a:solidFill>
                    <a:schemeClr val="tx2"/>
                  </a:solidFill>
                </a:rPr>
                <a:t>IEEE-802.15.4</a:t>
              </a:r>
            </a:p>
          </p:txBody>
        </p:sp>
        <p:cxnSp>
          <p:nvCxnSpPr>
            <p:cNvPr id="34" name="Straight Connector 33">
              <a:extLst>
                <a:ext uri="{FF2B5EF4-FFF2-40B4-BE49-F238E27FC236}">
                  <a16:creationId xmlns:a16="http://schemas.microsoft.com/office/drawing/2014/main" id="{822BF8C9-0822-4E8E-88DD-A1EBD0A9445A}"/>
                </a:ext>
              </a:extLst>
            </p:cNvPr>
            <p:cNvCxnSpPr>
              <a:cxnSpLocks/>
              <a:endCxn id="30" idx="1"/>
            </p:cNvCxnSpPr>
            <p:nvPr/>
          </p:nvCxnSpPr>
          <p:spPr>
            <a:xfrm>
              <a:off x="5361272" y="2045780"/>
              <a:ext cx="176219" cy="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82161C9-7184-4CF3-B739-90BF8445B8E5}"/>
                </a:ext>
              </a:extLst>
            </p:cNvPr>
            <p:cNvCxnSpPr>
              <a:cxnSpLocks/>
            </p:cNvCxnSpPr>
            <p:nvPr/>
          </p:nvCxnSpPr>
          <p:spPr>
            <a:xfrm flipV="1">
              <a:off x="5376620" y="2681868"/>
              <a:ext cx="139921" cy="33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Content Placeholder 4">
            <a:extLst>
              <a:ext uri="{FF2B5EF4-FFF2-40B4-BE49-F238E27FC236}">
                <a16:creationId xmlns:a16="http://schemas.microsoft.com/office/drawing/2014/main" id="{2E874744-DB97-4AB2-B2EA-64B0753D6B19}"/>
              </a:ext>
            </a:extLst>
          </p:cNvPr>
          <p:cNvSpPr txBox="1">
            <a:spLocks/>
          </p:cNvSpPr>
          <p:nvPr/>
        </p:nvSpPr>
        <p:spPr>
          <a:xfrm>
            <a:off x="7525453" y="4428440"/>
            <a:ext cx="2876750" cy="1059546"/>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graphicFrame>
        <p:nvGraphicFramePr>
          <p:cNvPr id="45" name="Content Placeholder 5">
            <a:extLst>
              <a:ext uri="{FF2B5EF4-FFF2-40B4-BE49-F238E27FC236}">
                <a16:creationId xmlns:a16="http://schemas.microsoft.com/office/drawing/2014/main" id="{C57459BF-371D-40E2-80C2-E6113C686957}"/>
              </a:ext>
            </a:extLst>
          </p:cNvPr>
          <p:cNvGraphicFramePr>
            <a:graphicFrameLocks/>
          </p:cNvGraphicFramePr>
          <p:nvPr>
            <p:extLst>
              <p:ext uri="{D42A27DB-BD31-4B8C-83A1-F6EECF244321}">
                <p14:modId xmlns:p14="http://schemas.microsoft.com/office/powerpoint/2010/main" val="1657216314"/>
              </p:ext>
            </p:extLst>
          </p:nvPr>
        </p:nvGraphicFramePr>
        <p:xfrm>
          <a:off x="1974294" y="3070157"/>
          <a:ext cx="6835165" cy="2481782"/>
        </p:xfrm>
        <a:graphic>
          <a:graphicData uri="http://schemas.openxmlformats.org/drawingml/2006/table">
            <a:tbl>
              <a:tblPr firstRow="1" bandRow="1">
                <a:tableStyleId>{5C22544A-7EE6-4342-B048-85BDC9FD1C3A}</a:tableStyleId>
              </a:tblPr>
              <a:tblGrid>
                <a:gridCol w="2266355">
                  <a:extLst>
                    <a:ext uri="{9D8B030D-6E8A-4147-A177-3AD203B41FA5}">
                      <a16:colId xmlns:a16="http://schemas.microsoft.com/office/drawing/2014/main" val="1495436377"/>
                    </a:ext>
                  </a:extLst>
                </a:gridCol>
                <a:gridCol w="2290422">
                  <a:extLst>
                    <a:ext uri="{9D8B030D-6E8A-4147-A177-3AD203B41FA5}">
                      <a16:colId xmlns:a16="http://schemas.microsoft.com/office/drawing/2014/main" val="2004712161"/>
                    </a:ext>
                  </a:extLst>
                </a:gridCol>
                <a:gridCol w="2278388">
                  <a:extLst>
                    <a:ext uri="{9D8B030D-6E8A-4147-A177-3AD203B41FA5}">
                      <a16:colId xmlns:a16="http://schemas.microsoft.com/office/drawing/2014/main" val="2318254066"/>
                    </a:ext>
                  </a:extLst>
                </a:gridCol>
              </a:tblGrid>
              <a:tr h="416564">
                <a:tc>
                  <a:txBody>
                    <a:bodyPr/>
                    <a:lstStyle/>
                    <a:p>
                      <a:pPr algn="ctr"/>
                      <a:r>
                        <a:rPr lang="en-US" sz="1200" dirty="0"/>
                        <a:t>ZigBee Coordinator</a:t>
                      </a:r>
                      <a:endParaRPr lang="hu-HU" sz="1200" dirty="0"/>
                    </a:p>
                  </a:txBody>
                  <a:tcPr anchor="ctr"/>
                </a:tc>
                <a:tc>
                  <a:txBody>
                    <a:bodyPr/>
                    <a:lstStyle/>
                    <a:p>
                      <a:pPr algn="ctr"/>
                      <a:r>
                        <a:rPr lang="en-US" sz="1200" dirty="0"/>
                        <a:t>ZigBee Router</a:t>
                      </a:r>
                      <a:endParaRPr lang="hu-HU" sz="1200" dirty="0"/>
                    </a:p>
                  </a:txBody>
                  <a:tcPr anchor="ctr"/>
                </a:tc>
                <a:tc>
                  <a:txBody>
                    <a:bodyPr/>
                    <a:lstStyle/>
                    <a:p>
                      <a:pPr algn="ctr"/>
                      <a:r>
                        <a:rPr lang="en-US" sz="1200" dirty="0"/>
                        <a:t>ZigBee End Device</a:t>
                      </a:r>
                      <a:endParaRPr lang="hu-HU" sz="1200" dirty="0"/>
                    </a:p>
                  </a:txBody>
                  <a:tcPr anchor="ctr"/>
                </a:tc>
                <a:extLst>
                  <a:ext uri="{0D108BD9-81ED-4DB2-BD59-A6C34878D82A}">
                    <a16:rowId xmlns:a16="http://schemas.microsoft.com/office/drawing/2014/main" val="1401021010"/>
                  </a:ext>
                </a:extLst>
              </a:tr>
              <a:tr h="416564">
                <a:tc>
                  <a:txBody>
                    <a:bodyPr/>
                    <a:lstStyle/>
                    <a:p>
                      <a:pPr algn="ctr"/>
                      <a:r>
                        <a:rPr lang="en-US" sz="1200" dirty="0">
                          <a:solidFill>
                            <a:srgbClr val="FF0000"/>
                          </a:solidFill>
                        </a:rPr>
                        <a:t>There can be only ONE!</a:t>
                      </a:r>
                      <a:endParaRPr lang="hu-HU" sz="1200" dirty="0">
                        <a:solidFill>
                          <a:srgbClr val="FF0000"/>
                        </a:solidFill>
                      </a:endParaRPr>
                    </a:p>
                  </a:txBody>
                  <a:tcPr anchor="ctr"/>
                </a:tc>
                <a:tc>
                  <a:txBody>
                    <a:bodyPr/>
                    <a:lstStyle/>
                    <a:p>
                      <a:pPr algn="ctr"/>
                      <a:r>
                        <a:rPr lang="en-US" sz="1200" dirty="0"/>
                        <a:t>Message routing</a:t>
                      </a:r>
                      <a:endParaRPr lang="hu-HU" sz="1200" dirty="0"/>
                    </a:p>
                  </a:txBody>
                  <a:tcPr anchor="ctr"/>
                </a:tc>
                <a:tc>
                  <a:txBody>
                    <a:bodyPr/>
                    <a:lstStyle/>
                    <a:p>
                      <a:pPr algn="ctr"/>
                      <a:r>
                        <a:rPr lang="en-US" sz="1200" dirty="0"/>
                        <a:t>Leaf nodes</a:t>
                      </a:r>
                      <a:endParaRPr lang="hu-HU" sz="1200" dirty="0"/>
                    </a:p>
                  </a:txBody>
                  <a:tcPr anchor="ctr"/>
                </a:tc>
                <a:extLst>
                  <a:ext uri="{0D108BD9-81ED-4DB2-BD59-A6C34878D82A}">
                    <a16:rowId xmlns:a16="http://schemas.microsoft.com/office/drawing/2014/main" val="1493721498"/>
                  </a:ext>
                </a:extLst>
              </a:tr>
              <a:tr h="616045">
                <a:tc>
                  <a:txBody>
                    <a:bodyPr/>
                    <a:lstStyle/>
                    <a:p>
                      <a:pPr algn="ctr"/>
                      <a:r>
                        <a:rPr lang="en-US" sz="1200" dirty="0"/>
                        <a:t>Always 0x0000</a:t>
                      </a:r>
                      <a:endParaRPr lang="hu-HU" sz="1200" dirty="0"/>
                    </a:p>
                  </a:txBody>
                  <a:tcPr anchor="ctr"/>
                </a:tc>
                <a:tc>
                  <a:txBody>
                    <a:bodyPr/>
                    <a:lstStyle/>
                    <a:p>
                      <a:pPr algn="ctr"/>
                      <a:r>
                        <a:rPr lang="en-US" sz="1200" dirty="0"/>
                        <a:t>Can also serve as end devices</a:t>
                      </a:r>
                      <a:endParaRPr lang="hu-HU" sz="1200" dirty="0"/>
                    </a:p>
                  </a:txBody>
                  <a:tcPr anchor="ctr"/>
                </a:tc>
                <a:tc>
                  <a:txBody>
                    <a:bodyPr/>
                    <a:lstStyle/>
                    <a:p>
                      <a:pPr algn="ctr"/>
                      <a:r>
                        <a:rPr lang="en-US" sz="1200" dirty="0"/>
                        <a:t>Can be sleepy devices</a:t>
                      </a:r>
                      <a:endParaRPr lang="hu-HU" sz="1200" dirty="0"/>
                    </a:p>
                  </a:txBody>
                  <a:tcPr anchor="ctr"/>
                </a:tc>
                <a:extLst>
                  <a:ext uri="{0D108BD9-81ED-4DB2-BD59-A6C34878D82A}">
                    <a16:rowId xmlns:a16="http://schemas.microsoft.com/office/drawing/2014/main" val="297236904"/>
                  </a:ext>
                </a:extLst>
              </a:tr>
              <a:tr h="616045">
                <a:tc>
                  <a:txBody>
                    <a:bodyPr/>
                    <a:lstStyle/>
                    <a:p>
                      <a:pPr algn="ctr"/>
                      <a:r>
                        <a:rPr lang="en-US" sz="1200" dirty="0"/>
                        <a:t>Trust Center, Network Manager</a:t>
                      </a:r>
                      <a:endParaRPr lang="hu-HU" sz="1200" dirty="0"/>
                    </a:p>
                  </a:txBody>
                  <a:tcPr anchor="ctr"/>
                </a:tc>
                <a:tc>
                  <a:txBody>
                    <a:bodyPr/>
                    <a:lstStyle/>
                    <a:p>
                      <a:pPr algn="ctr"/>
                      <a:r>
                        <a:rPr lang="en-US" sz="1200" dirty="0"/>
                        <a:t>Cannot be sleepy</a:t>
                      </a:r>
                      <a:endParaRPr lang="hu-HU" sz="1200" dirty="0"/>
                    </a:p>
                  </a:txBody>
                  <a:tcPr anchor="ctr"/>
                </a:tc>
                <a:tc>
                  <a:txBody>
                    <a:bodyPr/>
                    <a:lstStyle/>
                    <a:p>
                      <a:pPr algn="ctr"/>
                      <a:r>
                        <a:rPr lang="en-US" sz="1200" dirty="0"/>
                        <a:t>Has parent</a:t>
                      </a:r>
                      <a:endParaRPr lang="hu-HU" sz="1200" dirty="0"/>
                    </a:p>
                  </a:txBody>
                  <a:tcPr anchor="ctr"/>
                </a:tc>
                <a:extLst>
                  <a:ext uri="{0D108BD9-81ED-4DB2-BD59-A6C34878D82A}">
                    <a16:rowId xmlns:a16="http://schemas.microsoft.com/office/drawing/2014/main" val="2381051068"/>
                  </a:ext>
                </a:extLst>
              </a:tr>
              <a:tr h="416564">
                <a:tc>
                  <a:txBody>
                    <a:bodyPr/>
                    <a:lstStyle/>
                    <a:p>
                      <a:pPr algn="ctr"/>
                      <a:r>
                        <a:rPr lang="en-US" sz="1200" dirty="0"/>
                        <a:t>Acts as Router</a:t>
                      </a:r>
                      <a:endParaRPr lang="hu-HU" sz="1200" dirty="0"/>
                    </a:p>
                  </a:txBody>
                  <a:tcPr anchor="ctr"/>
                </a:tc>
                <a:tc>
                  <a:txBody>
                    <a:bodyPr/>
                    <a:lstStyle/>
                    <a:p>
                      <a:pPr algn="ctr"/>
                      <a:r>
                        <a:rPr lang="en-US" sz="1200" dirty="0"/>
                        <a:t>Lives with the network</a:t>
                      </a:r>
                      <a:endParaRPr lang="hu-HU" sz="1200" dirty="0"/>
                    </a:p>
                  </a:txBody>
                  <a:tcPr anchor="ctr"/>
                </a:tc>
                <a:tc>
                  <a:txBody>
                    <a:bodyPr/>
                    <a:lstStyle/>
                    <a:p>
                      <a:pPr algn="ctr"/>
                      <a:r>
                        <a:rPr lang="en-US" sz="1200" dirty="0"/>
                        <a:t>Parent responsibility</a:t>
                      </a:r>
                      <a:endParaRPr lang="hu-HU" sz="1200" dirty="0"/>
                    </a:p>
                  </a:txBody>
                  <a:tcPr anchor="ctr"/>
                </a:tc>
                <a:extLst>
                  <a:ext uri="{0D108BD9-81ED-4DB2-BD59-A6C34878D82A}">
                    <a16:rowId xmlns:a16="http://schemas.microsoft.com/office/drawing/2014/main" val="1359242757"/>
                  </a:ext>
                </a:extLst>
              </a:tr>
            </a:tbl>
          </a:graphicData>
        </a:graphic>
      </p:graphicFrame>
      <p:sp>
        <p:nvSpPr>
          <p:cNvPr id="46" name="Oval 45">
            <a:extLst>
              <a:ext uri="{FF2B5EF4-FFF2-40B4-BE49-F238E27FC236}">
                <a16:creationId xmlns:a16="http://schemas.microsoft.com/office/drawing/2014/main" id="{838090B1-AB7E-4F32-83D6-761402A02D4D}"/>
              </a:ext>
            </a:extLst>
          </p:cNvPr>
          <p:cNvSpPr/>
          <p:nvPr/>
        </p:nvSpPr>
        <p:spPr>
          <a:xfrm>
            <a:off x="2523927" y="5653469"/>
            <a:ext cx="956458" cy="5274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ZC</a:t>
            </a:r>
            <a:endParaRPr lang="hu-HU" sz="1600" b="1" dirty="0"/>
          </a:p>
        </p:txBody>
      </p:sp>
      <p:sp>
        <p:nvSpPr>
          <p:cNvPr id="47" name="Oval 46">
            <a:extLst>
              <a:ext uri="{FF2B5EF4-FFF2-40B4-BE49-F238E27FC236}">
                <a16:creationId xmlns:a16="http://schemas.microsoft.com/office/drawing/2014/main" id="{8567C709-B4EC-4A13-84DA-B9FB6B11A429}"/>
              </a:ext>
            </a:extLst>
          </p:cNvPr>
          <p:cNvSpPr/>
          <p:nvPr/>
        </p:nvSpPr>
        <p:spPr>
          <a:xfrm>
            <a:off x="4780823" y="5667919"/>
            <a:ext cx="956459" cy="512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ZR</a:t>
            </a:r>
            <a:endParaRPr lang="hu-HU" sz="1600" b="1" dirty="0"/>
          </a:p>
        </p:txBody>
      </p:sp>
      <p:sp>
        <p:nvSpPr>
          <p:cNvPr id="48" name="Oval 47">
            <a:extLst>
              <a:ext uri="{FF2B5EF4-FFF2-40B4-BE49-F238E27FC236}">
                <a16:creationId xmlns:a16="http://schemas.microsoft.com/office/drawing/2014/main" id="{0A5F35C0-AB1C-4FA5-A617-EC2F3EB9237D}"/>
              </a:ext>
            </a:extLst>
          </p:cNvPr>
          <p:cNvSpPr/>
          <p:nvPr/>
        </p:nvSpPr>
        <p:spPr>
          <a:xfrm>
            <a:off x="7068087" y="5662884"/>
            <a:ext cx="956459" cy="5129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ZED</a:t>
            </a:r>
            <a:endParaRPr lang="hu-HU" sz="1600" b="1" dirty="0"/>
          </a:p>
        </p:txBody>
      </p:sp>
    </p:spTree>
    <p:extLst>
      <p:ext uri="{BB962C8B-B14F-4D97-AF65-F5344CB8AC3E}">
        <p14:creationId xmlns:p14="http://schemas.microsoft.com/office/powerpoint/2010/main" val="1220726244"/>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E5C257-99A9-40B2-A1DE-0EB62604DA9C}">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www.w3.org/XML/1998/namespace"/>
  </ds:schemaRefs>
</ds:datastoreItem>
</file>

<file path=customXml/itemProps3.xml><?xml version="1.0" encoding="utf-8"?>
<ds:datastoreItem xmlns:ds="http://schemas.openxmlformats.org/officeDocument/2006/customXml" ds:itemID="{4DD62670-B0F9-4782-967B-54D0F2A11D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5805</Words>
  <Application>Microsoft Office PowerPoint</Application>
  <PresentationFormat>Widescreen</PresentationFormat>
  <Paragraphs>629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Symbol</vt:lpstr>
      <vt:lpstr>Wingdings</vt:lpstr>
      <vt:lpstr>Silicon Labs 2018 Theme</vt:lpstr>
      <vt:lpstr>Zigbee Basic</vt:lpstr>
      <vt:lpstr>Agenda</vt:lpstr>
      <vt:lpstr>What is Zigbee?</vt:lpstr>
      <vt:lpstr>Zigbee Alliance</vt:lpstr>
      <vt:lpstr>Overview</vt:lpstr>
      <vt:lpstr>Physical Layer</vt:lpstr>
      <vt:lpstr>MAC Layer</vt:lpstr>
      <vt:lpstr>Network Layer Basic</vt:lpstr>
      <vt:lpstr>Device Type</vt:lpstr>
      <vt:lpstr>Addressing in Zigbee: Network Address  -- PAN ID and Extended PAN ID </vt:lpstr>
      <vt:lpstr>Addressing in Zigbee: Device Address  -- IEEE address and Node ID</vt:lpstr>
      <vt:lpstr>Overview of Application Layer</vt:lpstr>
      <vt:lpstr>Example of Cluster</vt:lpstr>
      <vt:lpstr>Network Layer Security</vt:lpstr>
      <vt:lpstr>Network Layer Security – Hop-by-Hop Security</vt:lpstr>
      <vt:lpstr>Network Layer Security – NWK Key</vt:lpstr>
      <vt:lpstr>Network Layer Security – Frame Counter</vt:lpstr>
      <vt:lpstr>APS Layer Security</vt:lpstr>
      <vt:lpstr>APS Layer Security – Install Code</vt:lpstr>
      <vt:lpstr>Forming and Joining Procedure with Security -- Use Well-know Link Key</vt:lpstr>
      <vt:lpstr>Forming and Joining Procedure with Security  -- Use Install Code</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2020-03-09T03:11:16Z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