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4"/>
  </p:sldMasterIdLst>
  <p:notesMasterIdLst>
    <p:notesMasterId r:id="rId20"/>
  </p:notesMasterIdLst>
  <p:sldIdLst>
    <p:sldId id="257" r:id="rId5"/>
    <p:sldId id="306" r:id="rId6"/>
    <p:sldId id="392" r:id="rId7"/>
    <p:sldId id="395" r:id="rId8"/>
    <p:sldId id="407" r:id="rId9"/>
    <p:sldId id="393" r:id="rId10"/>
    <p:sldId id="408" r:id="rId11"/>
    <p:sldId id="409" r:id="rId12"/>
    <p:sldId id="412" r:id="rId13"/>
    <p:sldId id="410" r:id="rId14"/>
    <p:sldId id="413" r:id="rId15"/>
    <p:sldId id="411" r:id="rId16"/>
    <p:sldId id="321" r:id="rId17"/>
    <p:sldId id="394" r:id="rId18"/>
    <p:sldId id="284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D9"/>
    <a:srgbClr val="FFD633"/>
    <a:srgbClr val="FFAA00"/>
    <a:srgbClr val="BCE100"/>
    <a:srgbClr val="6C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5664" autoAdjust="0"/>
  </p:normalViewPr>
  <p:slideViewPr>
    <p:cSldViewPr snapToGrid="0" snapToObjects="1" showGuides="1">
      <p:cViewPr varScale="1">
        <p:scale>
          <a:sx n="96" d="100"/>
          <a:sy n="96" d="100"/>
        </p:scale>
        <p:origin x="344" y="48"/>
      </p:cViewPr>
      <p:guideLst>
        <p:guide pos="216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B3C29-341D-6743-A203-2F7086D57830}" type="datetimeFigureOut">
              <a:rPr lang="en-US" smtClean="0"/>
              <a:t>2019-12-07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FF4B0-9BED-1F44-B7FA-2C35D3BE1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87E92-135F-034D-9DC8-7FF1198D5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3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990A0-AC65-4980-BF02-6ACC1434AA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Broker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7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3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7E306C-65B5-E24F-9F75-6A7D096FF30A}"/>
              </a:ext>
            </a:extLst>
          </p:cNvPr>
          <p:cNvSpPr/>
          <p:nvPr userDrawn="1"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AB2C3-5BA5-684D-8ADA-EF1412D87D3E}"/>
              </a:ext>
            </a:extLst>
          </p:cNvPr>
          <p:cNvSpPr/>
          <p:nvPr userDrawn="1"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508930-77D3-2F44-8FB5-82777D818B3E}"/>
              </a:ext>
            </a:extLst>
          </p:cNvPr>
          <p:cNvSpPr/>
          <p:nvPr userDrawn="1"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9808-3CEA-D344-AD04-878335C3A293}"/>
              </a:ext>
            </a:extLst>
          </p:cNvPr>
          <p:cNvSpPr/>
          <p:nvPr userDrawn="1"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1A609-4BD0-D542-B1AE-4D2501266EBF}"/>
              </a:ext>
            </a:extLst>
          </p:cNvPr>
          <p:cNvSpPr/>
          <p:nvPr userDrawn="1"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 userDrawn="1">
          <p15:clr>
            <a:srgbClr val="FBAE40"/>
          </p15:clr>
        </p15:guide>
        <p15:guide id="10" orient="horz" pos="214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/>
          <p:nvPr userDrawn="1"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qtt/mqtt.github.io/wiki/mqtt_on_i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qtt/mqtt.github.io/wiki/mqtt_on_the_android_plat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Gateway Basic and OTA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Lin</a:t>
            </a:r>
          </a:p>
          <a:p>
            <a:r>
              <a:rPr lang="en-US" dirty="0"/>
              <a:t>Dec 10, 2019</a:t>
            </a:r>
          </a:p>
        </p:txBody>
      </p:sp>
    </p:spTree>
    <p:extLst>
      <p:ext uri="{BB962C8B-B14F-4D97-AF65-F5344CB8AC3E}">
        <p14:creationId xmlns:p14="http://schemas.microsoft.com/office/powerpoint/2010/main" val="493714252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OTA Overview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B6F636-2E34-45F3-90D6-29AAD5AAA703}"/>
              </a:ext>
            </a:extLst>
          </p:cNvPr>
          <p:cNvGrpSpPr/>
          <p:nvPr/>
        </p:nvGrpSpPr>
        <p:grpSpPr>
          <a:xfrm>
            <a:off x="617047" y="2443636"/>
            <a:ext cx="3836277" cy="3095684"/>
            <a:chOff x="499417" y="2887038"/>
            <a:chExt cx="3836277" cy="30956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FE7935-84EC-46A8-ADC3-A10560B03138}"/>
                </a:ext>
              </a:extLst>
            </p:cNvPr>
            <p:cNvGrpSpPr/>
            <p:nvPr/>
          </p:nvGrpSpPr>
          <p:grpSpPr>
            <a:xfrm>
              <a:off x="499417" y="2887038"/>
              <a:ext cx="3836277" cy="3095684"/>
              <a:chOff x="1437320" y="1729946"/>
              <a:chExt cx="3904476" cy="4407243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90F9E35-6321-40BD-9820-EAD62EEF382F}"/>
                  </a:ext>
                </a:extLst>
              </p:cNvPr>
              <p:cNvSpPr/>
              <p:nvPr/>
            </p:nvSpPr>
            <p:spPr>
              <a:xfrm>
                <a:off x="1548713" y="1729946"/>
                <a:ext cx="3793083" cy="4407243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Z3Gateway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BD4D11-679B-4A6F-895C-F4C38BF61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595" y="4333103"/>
                <a:ext cx="2753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9AD048F-C951-46B8-A217-3A1AFA4CCA24}"/>
                  </a:ext>
                </a:extLst>
              </p:cNvPr>
              <p:cNvSpPr/>
              <p:nvPr/>
            </p:nvSpPr>
            <p:spPr>
              <a:xfrm>
                <a:off x="2306595" y="4714109"/>
                <a:ext cx="1367482" cy="131617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Network</a:t>
                </a:r>
              </a:p>
              <a:p>
                <a:pPr algn="ctr"/>
                <a:r>
                  <a:rPr lang="en-US" altLang="zh-CN" dirty="0"/>
                  <a:t>MAC</a:t>
                </a:r>
              </a:p>
              <a:p>
                <a:pPr algn="ctr"/>
                <a:r>
                  <a:rPr lang="en-US" altLang="zh-CN" dirty="0"/>
                  <a:t>PHY</a:t>
                </a:r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FBA7D8-DF3F-4256-9C5B-A1FC1782309A}"/>
                  </a:ext>
                </a:extLst>
              </p:cNvPr>
              <p:cNvSpPr txBox="1"/>
              <p:nvPr/>
            </p:nvSpPr>
            <p:spPr>
              <a:xfrm>
                <a:off x="1511202" y="5111570"/>
                <a:ext cx="75788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/>
                  <a:t>EFR32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11D302B-48AF-4F02-BECB-45736CBD29CD}"/>
                  </a:ext>
                </a:extLst>
              </p:cNvPr>
              <p:cNvSpPr/>
              <p:nvPr/>
            </p:nvSpPr>
            <p:spPr>
              <a:xfrm>
                <a:off x="2195201" y="2930617"/>
                <a:ext cx="1573609" cy="99676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Zigbee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85912B-CAF7-4FAE-94A6-D327D02ABC26}"/>
                  </a:ext>
                </a:extLst>
              </p:cNvPr>
              <p:cNvSpPr txBox="1"/>
              <p:nvPr/>
            </p:nvSpPr>
            <p:spPr>
              <a:xfrm>
                <a:off x="1437320" y="3223582"/>
                <a:ext cx="757881" cy="39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/>
                  <a:t>Host</a:t>
                </a: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9FFB37-9399-4627-92FF-BB35ACA3FC34}"/>
                </a:ext>
              </a:extLst>
            </p:cNvPr>
            <p:cNvSpPr/>
            <p:nvPr/>
          </p:nvSpPr>
          <p:spPr>
            <a:xfrm>
              <a:off x="2891447" y="3730399"/>
              <a:ext cx="1343596" cy="7001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MQTT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EEDBCFE-5D09-4415-BC7F-84AF063519DD}"/>
                </a:ext>
              </a:extLst>
            </p:cNvPr>
            <p:cNvCxnSpPr>
              <a:cxnSpLocks/>
              <a:stCxn id="37" idx="2"/>
              <a:endCxn id="31" idx="0"/>
            </p:cNvCxnSpPr>
            <p:nvPr/>
          </p:nvCxnSpPr>
          <p:spPr>
            <a:xfrm>
              <a:off x="2017122" y="4430535"/>
              <a:ext cx="8184" cy="5526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D774-0964-49DB-A6E9-A1BFF5D99B06}"/>
                </a:ext>
              </a:extLst>
            </p:cNvPr>
            <p:cNvSpPr txBox="1"/>
            <p:nvPr/>
          </p:nvSpPr>
          <p:spPr>
            <a:xfrm>
              <a:off x="1616140" y="4615783"/>
              <a:ext cx="8019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UART/SPI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EE5759-8F0C-4D8C-B6ED-2D39975D076A}"/>
              </a:ext>
            </a:extLst>
          </p:cNvPr>
          <p:cNvSpPr/>
          <p:nvPr/>
        </p:nvSpPr>
        <p:spPr>
          <a:xfrm>
            <a:off x="10274210" y="4034578"/>
            <a:ext cx="1191296" cy="5526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OTA Client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4878C0-66CD-4290-9487-FBDDC042D40E}"/>
              </a:ext>
            </a:extLst>
          </p:cNvPr>
          <p:cNvCxnSpPr>
            <a:endCxn id="20" idx="1"/>
          </p:cNvCxnSpPr>
          <p:nvPr/>
        </p:nvCxnSpPr>
        <p:spPr>
          <a:xfrm>
            <a:off x="2907813" y="3631276"/>
            <a:ext cx="101264" cy="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BEBE24-C0FE-414E-8500-0E0256FFB8A3}"/>
              </a:ext>
            </a:extLst>
          </p:cNvPr>
          <p:cNvSpPr txBox="1"/>
          <p:nvPr/>
        </p:nvSpPr>
        <p:spPr>
          <a:xfrm>
            <a:off x="3203683" y="1572274"/>
            <a:ext cx="27181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Z3GatewayHost.exe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689767-FA29-4576-939D-9E8A7E5D81A9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2134752" y="1954336"/>
            <a:ext cx="1970824" cy="13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798324-1AC5-4808-B8D1-E696BFDDAF3A}"/>
              </a:ext>
            </a:extLst>
          </p:cNvPr>
          <p:cNvCxnSpPr>
            <a:cxnSpLocks/>
          </p:cNvCxnSpPr>
          <p:nvPr/>
        </p:nvCxnSpPr>
        <p:spPr>
          <a:xfrm flipV="1">
            <a:off x="3680875" y="1907318"/>
            <a:ext cx="496069" cy="13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A4A0790-2958-4250-A474-8649035830D1}"/>
              </a:ext>
            </a:extLst>
          </p:cNvPr>
          <p:cNvSpPr txBox="1"/>
          <p:nvPr/>
        </p:nvSpPr>
        <p:spPr>
          <a:xfrm>
            <a:off x="1530423" y="2861238"/>
            <a:ext cx="95268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New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C0298-33F3-457B-891D-949B9F5BE2DE}"/>
              </a:ext>
            </a:extLst>
          </p:cNvPr>
          <p:cNvSpPr txBox="1"/>
          <p:nvPr/>
        </p:nvSpPr>
        <p:spPr>
          <a:xfrm>
            <a:off x="2781265" y="5526590"/>
            <a:ext cx="35630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ncp.s37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bootloader-xmodem-uart.s37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93E487-259E-4C19-AB81-7283BC5C204B}"/>
              </a:ext>
            </a:extLst>
          </p:cNvPr>
          <p:cNvCxnSpPr>
            <a:stCxn id="24" idx="2"/>
          </p:cNvCxnSpPr>
          <p:nvPr/>
        </p:nvCxnSpPr>
        <p:spPr>
          <a:xfrm>
            <a:off x="2589909" y="5539320"/>
            <a:ext cx="1447835" cy="31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C5BBB00-59A4-41C6-98CC-B84691BF0880}"/>
              </a:ext>
            </a:extLst>
          </p:cNvPr>
          <p:cNvSpPr txBox="1"/>
          <p:nvPr/>
        </p:nvSpPr>
        <p:spPr>
          <a:xfrm>
            <a:off x="852755" y="1526108"/>
            <a:ext cx="25377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86D9"/>
                </a:solidFill>
              </a:rPr>
              <a:t>V200 </a:t>
            </a:r>
          </a:p>
          <a:p>
            <a:pPr algn="ctr"/>
            <a:r>
              <a:rPr lang="en-US" sz="1200" dirty="0">
                <a:solidFill>
                  <a:srgbClr val="0086D9"/>
                </a:solidFill>
              </a:rPr>
              <a:t>Build/exe/</a:t>
            </a:r>
            <a:r>
              <a:rPr lang="en-US" sz="1200" dirty="0" err="1">
                <a:solidFill>
                  <a:srgbClr val="0086D9"/>
                </a:solidFill>
              </a:rPr>
              <a:t>ota</a:t>
            </a:r>
            <a:r>
              <a:rPr lang="en-US" sz="1200" dirty="0">
                <a:solidFill>
                  <a:srgbClr val="0086D9"/>
                </a:solidFill>
              </a:rPr>
              <a:t>-files/</a:t>
            </a:r>
            <a:r>
              <a:rPr lang="en-US" sz="1200" dirty="0" err="1">
                <a:solidFill>
                  <a:srgbClr val="0086D9"/>
                </a:solidFill>
              </a:rPr>
              <a:t>Client.ota</a:t>
            </a:r>
            <a:endParaRPr lang="en-US" sz="1200" dirty="0">
              <a:solidFill>
                <a:srgbClr val="0086D9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599E6-A51F-456A-8F9A-B07C2339AD26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1976348" y="1987773"/>
            <a:ext cx="145266" cy="87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2283705-9225-4F51-AE9A-8BB1EFC2D94F}"/>
              </a:ext>
            </a:extLst>
          </p:cNvPr>
          <p:cNvSpPr/>
          <p:nvPr/>
        </p:nvSpPr>
        <p:spPr>
          <a:xfrm>
            <a:off x="10258578" y="3286997"/>
            <a:ext cx="1191296" cy="5526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Flash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7D88AE-A00E-4B9D-AF36-1A4602FF2045}"/>
              </a:ext>
            </a:extLst>
          </p:cNvPr>
          <p:cNvCxnSpPr>
            <a:stCxn id="60" idx="2"/>
            <a:endCxn id="41" idx="0"/>
          </p:cNvCxnSpPr>
          <p:nvPr/>
        </p:nvCxnSpPr>
        <p:spPr>
          <a:xfrm>
            <a:off x="10854226" y="3839601"/>
            <a:ext cx="15632" cy="194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12FBD64-3BE5-4288-A861-840CE8583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98" y="1092207"/>
            <a:ext cx="1735660" cy="4229695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E8CBCE-0AD0-4404-A23A-33000CA2A41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015058" y="2443636"/>
            <a:ext cx="2243520" cy="111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45B262-A638-460C-B45D-094C5EFDFA90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7997256" y="3563299"/>
            <a:ext cx="2261322" cy="17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186DFEE-189A-4836-A326-38B070FE0C34}"/>
              </a:ext>
            </a:extLst>
          </p:cNvPr>
          <p:cNvSpPr txBox="1"/>
          <p:nvPr/>
        </p:nvSpPr>
        <p:spPr>
          <a:xfrm>
            <a:off x="7293028" y="5493008"/>
            <a:ext cx="42354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V100 Client.s37</a:t>
            </a:r>
          </a:p>
          <a:p>
            <a:pPr algn="ctr"/>
            <a:r>
              <a:rPr lang="en-US" dirty="0"/>
              <a:t>bootloader-storage-spiflash-single.s37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4D4128-ABB5-4A7D-8585-EB1E42026EAA}"/>
              </a:ext>
            </a:extLst>
          </p:cNvPr>
          <p:cNvCxnSpPr>
            <a:stCxn id="41" idx="2"/>
          </p:cNvCxnSpPr>
          <p:nvPr/>
        </p:nvCxnSpPr>
        <p:spPr>
          <a:xfrm flipH="1">
            <a:off x="9688530" y="4587182"/>
            <a:ext cx="1181328" cy="93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E63397-FAA8-44D8-8D91-455833B77254}"/>
              </a:ext>
            </a:extLst>
          </p:cNvPr>
          <p:cNvSpPr txBox="1"/>
          <p:nvPr/>
        </p:nvSpPr>
        <p:spPr>
          <a:xfrm>
            <a:off x="8077199" y="1451813"/>
            <a:ext cx="322266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New image file will be transferred from server to client.</a:t>
            </a:r>
          </a:p>
          <a:p>
            <a:endParaRPr lang="en-US" dirty="0"/>
          </a:p>
          <a:p>
            <a:r>
              <a:rPr lang="en-US" dirty="0"/>
              <a:t>Client will split the GBL file out and save it to storage.</a:t>
            </a:r>
          </a:p>
        </p:txBody>
      </p:sp>
    </p:spTree>
    <p:extLst>
      <p:ext uri="{BB962C8B-B14F-4D97-AF65-F5344CB8AC3E}">
        <p14:creationId xmlns:p14="http://schemas.microsoft.com/office/powerpoint/2010/main" val="661066461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 b="1" dirty="0"/>
              <a:t>OTA Storage Setting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52ED85F5-DBCD-4A67-AD94-5EC3DD4BFF72}"/>
              </a:ext>
            </a:extLst>
          </p:cNvPr>
          <p:cNvSpPr txBox="1">
            <a:spLocks/>
          </p:cNvSpPr>
          <p:nvPr/>
        </p:nvSpPr>
        <p:spPr>
          <a:xfrm>
            <a:off x="679450" y="1143000"/>
            <a:ext cx="106246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377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lang="en-US"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6576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lang="en-US" sz="14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914400" indent="-182880" algn="l" defTabSz="914377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b="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OTA file storage is implemented by bootloader. (</a:t>
            </a:r>
            <a:r>
              <a:rPr lang="en-US" altLang="zh-CN" dirty="0">
                <a:solidFill>
                  <a:schemeClr val="tx2"/>
                </a:solidFill>
              </a:rPr>
              <a:t>Internal</a:t>
            </a:r>
            <a:r>
              <a:rPr lang="en-US" altLang="zh-CN" dirty="0"/>
              <a:t> storage or </a:t>
            </a:r>
            <a:r>
              <a:rPr lang="en-US" altLang="zh-CN" dirty="0">
                <a:solidFill>
                  <a:schemeClr val="tx2"/>
                </a:solidFill>
              </a:rPr>
              <a:t>SPI</a:t>
            </a:r>
            <a:r>
              <a:rPr lang="en-US" altLang="zh-CN" dirty="0"/>
              <a:t> storage)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430D816A-992A-42AC-8575-FEBC19AB1E82}"/>
              </a:ext>
            </a:extLst>
          </p:cNvPr>
          <p:cNvSpPr txBox="1">
            <a:spLocks/>
          </p:cNvSpPr>
          <p:nvPr/>
        </p:nvSpPr>
        <p:spPr>
          <a:xfrm>
            <a:off x="1058990" y="2646914"/>
            <a:ext cx="3389116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377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lang="en-US"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6576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lang="en-US" sz="14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914400" indent="-182880" algn="l" defTabSz="914377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b="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Using slot-manager</a:t>
            </a:r>
            <a:endParaRPr lang="en-US" dirty="0"/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973A9272-C5AC-43A7-A391-E773E752E7D4}"/>
              </a:ext>
            </a:extLst>
          </p:cNvPr>
          <p:cNvSpPr txBox="1">
            <a:spLocks/>
          </p:cNvSpPr>
          <p:nvPr/>
        </p:nvSpPr>
        <p:spPr>
          <a:xfrm>
            <a:off x="1058990" y="5512899"/>
            <a:ext cx="3389116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377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lang="en-US"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6576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lang="en-US" sz="14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914400" indent="-182880" algn="l" defTabSz="914377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b="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Using address offset</a:t>
            </a:r>
            <a:endParaRPr lang="en-US" dirty="0"/>
          </a:p>
        </p:txBody>
      </p: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20032397-17BC-496A-848C-9813A351FD6E}"/>
              </a:ext>
            </a:extLst>
          </p:cNvPr>
          <p:cNvSpPr txBox="1">
            <a:spLocks/>
          </p:cNvSpPr>
          <p:nvPr/>
        </p:nvSpPr>
        <p:spPr>
          <a:xfrm>
            <a:off x="617046" y="2054501"/>
            <a:ext cx="4273005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182880" indent="-182880" algn="l" defTabSz="914377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lang="en-US"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6576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lang="en-US" sz="14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914400" indent="-182880" algn="l" defTabSz="914377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b="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Plugin “OTA Simple Storage EEPROM Driver ”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FC06D-D71D-4841-B74B-34BF5AC3D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52" y="1749286"/>
            <a:ext cx="6641824" cy="3279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CF9021-BF02-4DD8-947E-91341E6EC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" y="3239327"/>
            <a:ext cx="3781962" cy="16370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DF3445-98E2-4E74-AC89-98EB48C0DF3B}"/>
              </a:ext>
            </a:extLst>
          </p:cNvPr>
          <p:cNvCxnSpPr>
            <a:cxnSpLocks/>
          </p:cNvCxnSpPr>
          <p:nvPr/>
        </p:nvCxnSpPr>
        <p:spPr>
          <a:xfrm flipH="1">
            <a:off x="3339548" y="4048539"/>
            <a:ext cx="1550505" cy="155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B7BDA7-2097-4B59-8C39-CAFCECE6FDC9}"/>
              </a:ext>
            </a:extLst>
          </p:cNvPr>
          <p:cNvCxnSpPr>
            <a:stCxn id="8" idx="1"/>
          </p:cNvCxnSpPr>
          <p:nvPr/>
        </p:nvCxnSpPr>
        <p:spPr>
          <a:xfrm flipH="1">
            <a:off x="1371600" y="3389243"/>
            <a:ext cx="3518452" cy="110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96377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OTA Procedure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745C49-F191-456D-956B-C99D59E532B9}"/>
              </a:ext>
            </a:extLst>
          </p:cNvPr>
          <p:cNvCxnSpPr>
            <a:cxnSpLocks/>
          </p:cNvCxnSpPr>
          <p:nvPr/>
        </p:nvCxnSpPr>
        <p:spPr>
          <a:xfrm>
            <a:off x="4830847" y="1565375"/>
            <a:ext cx="0" cy="448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149A02-9DAC-4214-8ADB-8A9B2B79AFBB}"/>
              </a:ext>
            </a:extLst>
          </p:cNvPr>
          <p:cNvSpPr/>
          <p:nvPr/>
        </p:nvSpPr>
        <p:spPr>
          <a:xfrm>
            <a:off x="4319405" y="1044728"/>
            <a:ext cx="1022883" cy="520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OTA Server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CB1C15-81D2-455B-B3F9-DC28BD44CC64}"/>
              </a:ext>
            </a:extLst>
          </p:cNvPr>
          <p:cNvCxnSpPr>
            <a:cxnSpLocks/>
          </p:cNvCxnSpPr>
          <p:nvPr/>
        </p:nvCxnSpPr>
        <p:spPr>
          <a:xfrm>
            <a:off x="7947779" y="1562791"/>
            <a:ext cx="0" cy="448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CC7BE46-7FCC-47E9-82E1-418542210313}"/>
              </a:ext>
            </a:extLst>
          </p:cNvPr>
          <p:cNvSpPr/>
          <p:nvPr/>
        </p:nvSpPr>
        <p:spPr>
          <a:xfrm>
            <a:off x="7436337" y="1044723"/>
            <a:ext cx="1022884" cy="5180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OTA Client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2EDE9D-44D8-43B8-9D9D-87136E071771}"/>
              </a:ext>
            </a:extLst>
          </p:cNvPr>
          <p:cNvCxnSpPr>
            <a:cxnSpLocks/>
          </p:cNvCxnSpPr>
          <p:nvPr/>
        </p:nvCxnSpPr>
        <p:spPr>
          <a:xfrm flipH="1">
            <a:off x="4830847" y="2126006"/>
            <a:ext cx="311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8D608D-4386-4123-A6F4-2CDBF0DBB57F}"/>
              </a:ext>
            </a:extLst>
          </p:cNvPr>
          <p:cNvSpPr txBox="1"/>
          <p:nvPr/>
        </p:nvSpPr>
        <p:spPr>
          <a:xfrm>
            <a:off x="5203112" y="1849007"/>
            <a:ext cx="22332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Query Next Image Request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3A043CC-0DD6-40C4-9ECF-077A103A659F}"/>
              </a:ext>
            </a:extLst>
          </p:cNvPr>
          <p:cNvSpPr/>
          <p:nvPr/>
        </p:nvSpPr>
        <p:spPr>
          <a:xfrm>
            <a:off x="982182" y="1562363"/>
            <a:ext cx="2486345" cy="12581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Find OTA file according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Hardware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Image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Manufacture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Firmware version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F3CB64-5E4C-40E2-B05C-13F596DE33C7}"/>
              </a:ext>
            </a:extLst>
          </p:cNvPr>
          <p:cNvCxnSpPr>
            <a:cxnSpLocks/>
          </p:cNvCxnSpPr>
          <p:nvPr/>
        </p:nvCxnSpPr>
        <p:spPr>
          <a:xfrm>
            <a:off x="4830846" y="2449235"/>
            <a:ext cx="311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99F9F7C-D00F-4AD7-A5FE-2D8D7C39A73A}"/>
              </a:ext>
            </a:extLst>
          </p:cNvPr>
          <p:cNvSpPr txBox="1"/>
          <p:nvPr/>
        </p:nvSpPr>
        <p:spPr>
          <a:xfrm>
            <a:off x="5203112" y="2172236"/>
            <a:ext cx="25302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Query Next Image Response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66785D-72FA-4E5E-8CAB-7D59C78E2397}"/>
              </a:ext>
            </a:extLst>
          </p:cNvPr>
          <p:cNvCxnSpPr>
            <a:cxnSpLocks/>
          </p:cNvCxnSpPr>
          <p:nvPr/>
        </p:nvCxnSpPr>
        <p:spPr>
          <a:xfrm flipH="1">
            <a:off x="4852075" y="2875883"/>
            <a:ext cx="311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4CABD6-E4F2-424D-A141-1D4CDCC9B1DC}"/>
              </a:ext>
            </a:extLst>
          </p:cNvPr>
          <p:cNvSpPr txBox="1"/>
          <p:nvPr/>
        </p:nvSpPr>
        <p:spPr>
          <a:xfrm>
            <a:off x="5224340" y="2598884"/>
            <a:ext cx="22332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Image Block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1D2002-BDDA-4B8A-A7A6-CFB1E952CD79}"/>
              </a:ext>
            </a:extLst>
          </p:cNvPr>
          <p:cNvCxnSpPr>
            <a:cxnSpLocks/>
          </p:cNvCxnSpPr>
          <p:nvPr/>
        </p:nvCxnSpPr>
        <p:spPr>
          <a:xfrm>
            <a:off x="4852074" y="3199112"/>
            <a:ext cx="311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C23A57-65B8-4C97-B8D9-FF2D5DA441B9}"/>
              </a:ext>
            </a:extLst>
          </p:cNvPr>
          <p:cNvSpPr txBox="1"/>
          <p:nvPr/>
        </p:nvSpPr>
        <p:spPr>
          <a:xfrm>
            <a:off x="5224340" y="2922113"/>
            <a:ext cx="25302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Image Block Response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30B4E-D907-4A67-98A4-E0445B978413}"/>
              </a:ext>
            </a:extLst>
          </p:cNvPr>
          <p:cNvCxnSpPr>
            <a:cxnSpLocks/>
          </p:cNvCxnSpPr>
          <p:nvPr/>
        </p:nvCxnSpPr>
        <p:spPr>
          <a:xfrm flipH="1">
            <a:off x="4830847" y="4016614"/>
            <a:ext cx="311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9F80EC1-07B0-40DB-B5FD-993F56DF321C}"/>
              </a:ext>
            </a:extLst>
          </p:cNvPr>
          <p:cNvSpPr txBox="1"/>
          <p:nvPr/>
        </p:nvSpPr>
        <p:spPr>
          <a:xfrm>
            <a:off x="5203112" y="3739615"/>
            <a:ext cx="22332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Image Block Request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104740-DFBB-4A12-B516-9B915630DFBB}"/>
              </a:ext>
            </a:extLst>
          </p:cNvPr>
          <p:cNvCxnSpPr>
            <a:cxnSpLocks/>
          </p:cNvCxnSpPr>
          <p:nvPr/>
        </p:nvCxnSpPr>
        <p:spPr>
          <a:xfrm>
            <a:off x="4830846" y="4339843"/>
            <a:ext cx="311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BD3883-138F-4C30-B72A-75C596F6862B}"/>
              </a:ext>
            </a:extLst>
          </p:cNvPr>
          <p:cNvSpPr txBox="1"/>
          <p:nvPr/>
        </p:nvSpPr>
        <p:spPr>
          <a:xfrm>
            <a:off x="5203112" y="4062844"/>
            <a:ext cx="25302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Image Block Response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AE6649-59BB-4875-B731-572F8FD4BB0F}"/>
              </a:ext>
            </a:extLst>
          </p:cNvPr>
          <p:cNvSpPr txBox="1"/>
          <p:nvPr/>
        </p:nvSpPr>
        <p:spPr>
          <a:xfrm>
            <a:off x="5671947" y="3342629"/>
            <a:ext cx="7963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……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552CC8-8BD0-4115-A8DB-9F9D63363A9E}"/>
              </a:ext>
            </a:extLst>
          </p:cNvPr>
          <p:cNvCxnSpPr>
            <a:cxnSpLocks/>
          </p:cNvCxnSpPr>
          <p:nvPr/>
        </p:nvCxnSpPr>
        <p:spPr>
          <a:xfrm flipH="1">
            <a:off x="4819101" y="4906551"/>
            <a:ext cx="311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B31CE1-3723-4259-9EB4-DA3A25824F08}"/>
              </a:ext>
            </a:extLst>
          </p:cNvPr>
          <p:cNvSpPr txBox="1"/>
          <p:nvPr/>
        </p:nvSpPr>
        <p:spPr>
          <a:xfrm>
            <a:off x="5191366" y="4629552"/>
            <a:ext cx="22332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Upgrade End Request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29A60D-5CB4-4D90-BC72-7003640BB470}"/>
              </a:ext>
            </a:extLst>
          </p:cNvPr>
          <p:cNvCxnSpPr>
            <a:cxnSpLocks/>
          </p:cNvCxnSpPr>
          <p:nvPr/>
        </p:nvCxnSpPr>
        <p:spPr>
          <a:xfrm>
            <a:off x="4819100" y="5229780"/>
            <a:ext cx="311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B43305D-070C-4374-8D2E-331DA2FC10BB}"/>
              </a:ext>
            </a:extLst>
          </p:cNvPr>
          <p:cNvSpPr txBox="1"/>
          <p:nvPr/>
        </p:nvSpPr>
        <p:spPr>
          <a:xfrm>
            <a:off x="5191366" y="4952781"/>
            <a:ext cx="25302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Upgrade End Response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DF348-20EA-4A3F-8D5B-E810A20779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468527" y="2116411"/>
            <a:ext cx="1350573" cy="7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847B618-91A2-4FAB-B72B-FA298540C2B5}"/>
              </a:ext>
            </a:extLst>
          </p:cNvPr>
          <p:cNvSpPr/>
          <p:nvPr/>
        </p:nvSpPr>
        <p:spPr>
          <a:xfrm>
            <a:off x="8723473" y="2191427"/>
            <a:ext cx="2486345" cy="749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Erase the storage and prepare to receive new 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E605FA-3D2D-402D-8D9E-0DAB45C7024E}"/>
              </a:ext>
            </a:extLst>
          </p:cNvPr>
          <p:cNvCxnSpPr>
            <a:endCxn id="73" idx="1"/>
          </p:cNvCxnSpPr>
          <p:nvPr/>
        </p:nvCxnSpPr>
        <p:spPr>
          <a:xfrm>
            <a:off x="7969007" y="2449235"/>
            <a:ext cx="754466" cy="11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6DCFA9D-51AF-4EB1-9ED9-1073F1AFA8AB}"/>
              </a:ext>
            </a:extLst>
          </p:cNvPr>
          <p:cNvSpPr/>
          <p:nvPr/>
        </p:nvSpPr>
        <p:spPr>
          <a:xfrm>
            <a:off x="8723473" y="3589966"/>
            <a:ext cx="1735617" cy="51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Save received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3F7538-DCA0-4A94-8F6A-89380AFF6836}"/>
              </a:ext>
            </a:extLst>
          </p:cNvPr>
          <p:cNvCxnSpPr/>
          <p:nvPr/>
        </p:nvCxnSpPr>
        <p:spPr>
          <a:xfrm>
            <a:off x="7969007" y="3199112"/>
            <a:ext cx="754466" cy="54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A22D4B-FA12-43B4-91C4-21EAA94FE578}"/>
              </a:ext>
            </a:extLst>
          </p:cNvPr>
          <p:cNvCxnSpPr>
            <a:endCxn id="74" idx="1"/>
          </p:cNvCxnSpPr>
          <p:nvPr/>
        </p:nvCxnSpPr>
        <p:spPr>
          <a:xfrm flipV="1">
            <a:off x="7980753" y="3845584"/>
            <a:ext cx="742720" cy="4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A75FFC9-ECED-4C49-A0F1-D27BCCE14A4B}"/>
              </a:ext>
            </a:extLst>
          </p:cNvPr>
          <p:cNvSpPr/>
          <p:nvPr/>
        </p:nvSpPr>
        <p:spPr>
          <a:xfrm>
            <a:off x="8470967" y="4650933"/>
            <a:ext cx="2505219" cy="51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Check if received image is valid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CB26BD-3690-4ADD-95AF-96DDBC00BF6A}"/>
              </a:ext>
            </a:extLst>
          </p:cNvPr>
          <p:cNvCxnSpPr>
            <a:stCxn id="75" idx="1"/>
          </p:cNvCxnSpPr>
          <p:nvPr/>
        </p:nvCxnSpPr>
        <p:spPr>
          <a:xfrm flipH="1">
            <a:off x="7969007" y="4906551"/>
            <a:ext cx="50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4DE9314-FB0E-4FF2-9959-812929120F9E}"/>
              </a:ext>
            </a:extLst>
          </p:cNvPr>
          <p:cNvSpPr/>
          <p:nvPr/>
        </p:nvSpPr>
        <p:spPr>
          <a:xfrm>
            <a:off x="8470966" y="5322972"/>
            <a:ext cx="2892249" cy="749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Reset and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bootload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the new image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46E47D-7400-4CC5-A8DE-654C012BD309}"/>
              </a:ext>
            </a:extLst>
          </p:cNvPr>
          <p:cNvCxnSpPr>
            <a:endCxn id="76" idx="1"/>
          </p:cNvCxnSpPr>
          <p:nvPr/>
        </p:nvCxnSpPr>
        <p:spPr>
          <a:xfrm>
            <a:off x="7947779" y="5229780"/>
            <a:ext cx="523187" cy="46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8475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315753-473F-497C-BCE9-35D947E6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F475-C8A6-4F19-A63A-97094CC3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69AAB68-20EE-4F38-B825-DD1C0AA22809}"/>
              </a:ext>
            </a:extLst>
          </p:cNvPr>
          <p:cNvSpPr txBox="1">
            <a:spLocks/>
          </p:cNvSpPr>
          <p:nvPr/>
        </p:nvSpPr>
        <p:spPr>
          <a:xfrm>
            <a:off x="679450" y="1143000"/>
            <a:ext cx="3389116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377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lang="en-US"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6576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lang="en-US" sz="14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914400" indent="-182880" algn="l" defTabSz="914377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b="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Show OTA images on server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55B80-67D0-4764-B3FA-11E031DC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733550"/>
            <a:ext cx="4400550" cy="3162300"/>
          </a:xfrm>
          <a:prstGeom prst="rect">
            <a:avLst/>
          </a:prstGeom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C666BAD3-B3F5-43AE-BEFA-EDE512245567}"/>
              </a:ext>
            </a:extLst>
          </p:cNvPr>
          <p:cNvSpPr txBox="1">
            <a:spLocks/>
          </p:cNvSpPr>
          <p:nvPr/>
        </p:nvSpPr>
        <p:spPr>
          <a:xfrm>
            <a:off x="6647023" y="1143000"/>
            <a:ext cx="3389116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377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lang="en-US"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6576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lang="en-US" sz="14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914400" indent="-182880" algn="l" defTabSz="914377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b="0" kern="120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Show version on client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15178-C37C-42AE-B488-83C1EEEB9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23" y="1733550"/>
            <a:ext cx="4481742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2174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71F559-3D49-4BB0-ADD0-AD8AC4A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DFC78-6372-4DC6-A16F-4E88A255ED29}"/>
              </a:ext>
            </a:extLst>
          </p:cNvPr>
          <p:cNvSpPr txBox="1"/>
          <p:nvPr/>
        </p:nvSpPr>
        <p:spPr>
          <a:xfrm>
            <a:off x="4141694" y="2833318"/>
            <a:ext cx="382793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80004353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F13E-D36B-594E-9B2B-34732A25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97110-60FD-4660-8A58-36EDF005B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36101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4471DB-FCC6-4D53-A2A2-20DD3AD2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EF9B5-37BF-44E8-B690-87DA7E27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7D37558-7C87-47D5-8944-2BC48511728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35182" y="1191489"/>
            <a:ext cx="9136470" cy="4791867"/>
          </a:xfrm>
        </p:spPr>
        <p:txBody>
          <a:bodyPr>
            <a:normAutofit/>
          </a:bodyPr>
          <a:lstStyle/>
          <a:p>
            <a:r>
              <a:rPr lang="en-US" dirty="0"/>
              <a:t>Hands-on : Control Zigbee Devices with MQTT Clients</a:t>
            </a:r>
          </a:p>
          <a:p>
            <a:r>
              <a:rPr lang="en-US" dirty="0"/>
              <a:t>Hands-on : OTA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76723113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Gateway Overview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6CE2C7-7B46-4790-BDC2-24251ACE4123}"/>
              </a:ext>
            </a:extLst>
          </p:cNvPr>
          <p:cNvGrpSpPr/>
          <p:nvPr/>
        </p:nvGrpSpPr>
        <p:grpSpPr>
          <a:xfrm>
            <a:off x="1069712" y="2122446"/>
            <a:ext cx="9652932" cy="2080178"/>
            <a:chOff x="913194" y="1501061"/>
            <a:chExt cx="9652932" cy="208017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56208F-29E6-45A3-B955-2AEBAB690893}"/>
                </a:ext>
              </a:extLst>
            </p:cNvPr>
            <p:cNvGrpSpPr/>
            <p:nvPr/>
          </p:nvGrpSpPr>
          <p:grpSpPr>
            <a:xfrm>
              <a:off x="913194" y="1501061"/>
              <a:ext cx="2895146" cy="2080178"/>
              <a:chOff x="677823" y="2390855"/>
              <a:chExt cx="2826800" cy="121407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74E3422-2512-4F24-98F2-DB6D6F8B29CC}"/>
                  </a:ext>
                </a:extLst>
              </p:cNvPr>
              <p:cNvSpPr/>
              <p:nvPr/>
            </p:nvSpPr>
            <p:spPr>
              <a:xfrm>
                <a:off x="677823" y="2390855"/>
                <a:ext cx="2826800" cy="121407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6" descr="http://cdn2.bigcommerce.com/server5500/hfd09/product_images/uploaded_images/led-blub.jpg">
                <a:extLst>
                  <a:ext uri="{FF2B5EF4-FFF2-40B4-BE49-F238E27FC236}">
                    <a16:creationId xmlns:a16="http://schemas.microsoft.com/office/drawing/2014/main" id="{8DFC9C52-3756-49AA-A316-1D4B541B2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1"/>
              <a:stretch/>
            </p:blipFill>
            <p:spPr bwMode="auto">
              <a:xfrm>
                <a:off x="1624825" y="2988646"/>
                <a:ext cx="326652" cy="364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29CC44B-70B3-4F6F-A79D-3CC5F8A38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0146" y="2989422"/>
                <a:ext cx="634018" cy="364957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451CAB-D9AD-4C3E-AA5F-D6026FD1AE62}"/>
                </a:ext>
              </a:extLst>
            </p:cNvPr>
            <p:cNvSpPr txBox="1"/>
            <p:nvPr/>
          </p:nvSpPr>
          <p:spPr>
            <a:xfrm>
              <a:off x="4717628" y="1573298"/>
              <a:ext cx="1928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Zigbee Gateway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38EB68-FE53-4D66-B161-C6CB4BD69B48}"/>
                </a:ext>
              </a:extLst>
            </p:cNvPr>
            <p:cNvCxnSpPr>
              <a:cxnSpLocks/>
            </p:cNvCxnSpPr>
            <p:nvPr/>
          </p:nvCxnSpPr>
          <p:spPr>
            <a:xfrm>
              <a:off x="6722171" y="2582260"/>
              <a:ext cx="906067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EEE3BF-F214-46FC-BB6F-1325CE3BB1C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751924" y="1830732"/>
              <a:ext cx="1370943" cy="2237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9F5E8EF-2EB7-4C7A-9000-5267459A1F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21258" y="1977009"/>
              <a:ext cx="1981200" cy="1485900"/>
            </a:xfrm>
            <a:prstGeom prst="rect">
              <a:avLst/>
            </a:prstGeom>
          </p:spPr>
        </p:pic>
        <p:pic>
          <p:nvPicPr>
            <p:cNvPr id="30" name="Picture 2" descr="https://ss3.bdstatic.com/70cFv8Sh_Q1YnxGkpoWK1HF6hhy/it/u=790814585,3782009390&amp;fm=27&amp;gp=0.jpg">
              <a:extLst>
                <a:ext uri="{FF2B5EF4-FFF2-40B4-BE49-F238E27FC236}">
                  <a16:creationId xmlns:a16="http://schemas.microsoft.com/office/drawing/2014/main" id="{2FB841E7-9EBA-45A2-AEC3-5DC68DCAA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03" y="1634178"/>
              <a:ext cx="2792423" cy="1571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26A0F77-5FB8-484C-9837-B54C1E6C8C77}"/>
                </a:ext>
              </a:extLst>
            </p:cNvPr>
            <p:cNvCxnSpPr>
              <a:cxnSpLocks/>
            </p:cNvCxnSpPr>
            <p:nvPr/>
          </p:nvCxnSpPr>
          <p:spPr>
            <a:xfrm>
              <a:off x="3811561" y="2582260"/>
              <a:ext cx="906067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D4419B-DA7F-453C-A061-D643F9E4B721}"/>
                </a:ext>
              </a:extLst>
            </p:cNvPr>
            <p:cNvSpPr txBox="1"/>
            <p:nvPr/>
          </p:nvSpPr>
          <p:spPr>
            <a:xfrm>
              <a:off x="6673239" y="2245337"/>
              <a:ext cx="95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MQTT/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</a:rPr>
                <a:t>CoAP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F63F0-6BE2-4F11-B3A5-AF285C15B65F}"/>
                </a:ext>
              </a:extLst>
            </p:cNvPr>
            <p:cNvSpPr txBox="1"/>
            <p:nvPr/>
          </p:nvSpPr>
          <p:spPr>
            <a:xfrm>
              <a:off x="3911970" y="2240776"/>
              <a:ext cx="649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Zigbee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F2B95F9-0FF3-4939-B3D2-C8655942FAA4}"/>
              </a:ext>
            </a:extLst>
          </p:cNvPr>
          <p:cNvSpPr txBox="1"/>
          <p:nvPr/>
        </p:nvSpPr>
        <p:spPr>
          <a:xfrm>
            <a:off x="1301578" y="4934985"/>
            <a:ext cx="92510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Zigbee Gateway translate Zigbee messages and MQTT messages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3103441838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 altLang="zh-CN" b="1" dirty="0"/>
              <a:t>MQTT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1FB378-8F41-4F17-BA19-88C404C4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7" y="1681825"/>
            <a:ext cx="6616469" cy="3651580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92A3F8-9FB1-4207-85B0-885301A66C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4157" y="4122762"/>
            <a:ext cx="3271124" cy="22780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Publish/Subscribe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Topic </a:t>
            </a:r>
          </a:p>
          <a:p>
            <a:pPr lvl="2"/>
            <a:r>
              <a:rPr lang="en-US" dirty="0"/>
              <a:t>Represents a message type </a:t>
            </a:r>
          </a:p>
          <a:p>
            <a:pPr lvl="2"/>
            <a:r>
              <a:rPr lang="en-US" dirty="0"/>
              <a:t>Also include the address info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Payload</a:t>
            </a:r>
          </a:p>
          <a:p>
            <a:pPr lvl="2"/>
            <a:r>
              <a:rPr lang="en-US" dirty="0"/>
              <a:t>Message content. (xml or JSON)</a:t>
            </a:r>
          </a:p>
          <a:p>
            <a:pPr marL="182880" lvl="1" indent="0">
              <a:buNone/>
            </a:pPr>
            <a:endParaRPr lang="en-US" dirty="0"/>
          </a:p>
          <a:p>
            <a:pPr marL="182880" lvl="1" indent="0">
              <a:buNone/>
            </a:pPr>
            <a:endParaRPr lang="en-US" dirty="0"/>
          </a:p>
          <a:p>
            <a:pPr marL="1828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0CA90BC-6EAB-4419-BCB2-ADC9C86ABB25}"/>
              </a:ext>
            </a:extLst>
          </p:cNvPr>
          <p:cNvCxnSpPr>
            <a:cxnSpLocks/>
          </p:cNvCxnSpPr>
          <p:nvPr/>
        </p:nvCxnSpPr>
        <p:spPr>
          <a:xfrm flipV="1">
            <a:off x="2506894" y="2285304"/>
            <a:ext cx="4820630" cy="766122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9E2B25D-2326-4715-814B-E14EAFC8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410" y="914400"/>
            <a:ext cx="4064544" cy="2575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0250C4-996F-4645-A9AB-BD999A6B1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08" y="5056178"/>
            <a:ext cx="5499992" cy="1344622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D9657CA-1340-426B-AB07-F3CFB07979FE}"/>
              </a:ext>
            </a:extLst>
          </p:cNvPr>
          <p:cNvCxnSpPr>
            <a:cxnSpLocks/>
          </p:cNvCxnSpPr>
          <p:nvPr/>
        </p:nvCxnSpPr>
        <p:spPr>
          <a:xfrm rot="10800000">
            <a:off x="1510306" y="3654909"/>
            <a:ext cx="4724503" cy="1678496"/>
          </a:xfrm>
          <a:prstGeom prst="bentConnector3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3056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A86FFF-6ED6-4E71-9A6C-D96DA47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MQTT Hands-on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05592-3D70-4B93-9F65-764996CA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526BF6-525F-4733-A3B3-C0A298BA345E}"/>
              </a:ext>
            </a:extLst>
          </p:cNvPr>
          <p:cNvGrpSpPr/>
          <p:nvPr/>
        </p:nvGrpSpPr>
        <p:grpSpPr>
          <a:xfrm>
            <a:off x="757369" y="1117495"/>
            <a:ext cx="3836277" cy="3095684"/>
            <a:chOff x="499417" y="2887038"/>
            <a:chExt cx="3836277" cy="30956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0170F6-1794-4EC6-B88C-FAEFE262F79A}"/>
                </a:ext>
              </a:extLst>
            </p:cNvPr>
            <p:cNvGrpSpPr/>
            <p:nvPr/>
          </p:nvGrpSpPr>
          <p:grpSpPr>
            <a:xfrm>
              <a:off x="499417" y="2887038"/>
              <a:ext cx="3836277" cy="3095684"/>
              <a:chOff x="1437320" y="1729946"/>
              <a:chExt cx="3904476" cy="4407243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0013FB-19DF-4A3C-B53C-A10FB50B032B}"/>
                  </a:ext>
                </a:extLst>
              </p:cNvPr>
              <p:cNvSpPr/>
              <p:nvPr/>
            </p:nvSpPr>
            <p:spPr>
              <a:xfrm>
                <a:off x="1548713" y="1729946"/>
                <a:ext cx="3793083" cy="4407243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Z3Gateway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EA1A21-C2D2-40FF-903E-09EA45100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595" y="4333103"/>
                <a:ext cx="2753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0256E52-773C-41FA-B363-DD0CD4AB7043}"/>
                  </a:ext>
                </a:extLst>
              </p:cNvPr>
              <p:cNvSpPr/>
              <p:nvPr/>
            </p:nvSpPr>
            <p:spPr>
              <a:xfrm>
                <a:off x="2306595" y="4714109"/>
                <a:ext cx="1367482" cy="131617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Network</a:t>
                </a:r>
              </a:p>
              <a:p>
                <a:pPr algn="ctr"/>
                <a:r>
                  <a:rPr lang="en-US" altLang="zh-CN" dirty="0"/>
                  <a:t>MAC</a:t>
                </a:r>
              </a:p>
              <a:p>
                <a:pPr algn="ctr"/>
                <a:r>
                  <a:rPr lang="en-US" altLang="zh-CN" dirty="0"/>
                  <a:t>PHY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17757A-CF66-4E5A-A3FE-7D80397DCCD7}"/>
                  </a:ext>
                </a:extLst>
              </p:cNvPr>
              <p:cNvSpPr txBox="1"/>
              <p:nvPr/>
            </p:nvSpPr>
            <p:spPr>
              <a:xfrm>
                <a:off x="1511202" y="5111570"/>
                <a:ext cx="75788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/>
                  <a:t>EFR32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F924575-81C3-4243-AD89-36FB8D9A5DA8}"/>
                  </a:ext>
                </a:extLst>
              </p:cNvPr>
              <p:cNvSpPr/>
              <p:nvPr/>
            </p:nvSpPr>
            <p:spPr>
              <a:xfrm>
                <a:off x="2195201" y="2930617"/>
                <a:ext cx="1573609" cy="99676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Zigbee Application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C33D3-3515-4FF2-B2D0-61390FDDAF56}"/>
                  </a:ext>
                </a:extLst>
              </p:cNvPr>
              <p:cNvSpPr txBox="1"/>
              <p:nvPr/>
            </p:nvSpPr>
            <p:spPr>
              <a:xfrm>
                <a:off x="1437320" y="3223582"/>
                <a:ext cx="757881" cy="39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/>
                  <a:t>Host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BE364D-FBF3-4C99-B70B-B5176FF8BBD7}"/>
                </a:ext>
              </a:extLst>
            </p:cNvPr>
            <p:cNvSpPr/>
            <p:nvPr/>
          </p:nvSpPr>
          <p:spPr>
            <a:xfrm>
              <a:off x="2891447" y="3730399"/>
              <a:ext cx="1343596" cy="7001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MQTT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94885-EEA7-4CA8-97F8-BD64ED14733A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017122" y="4430535"/>
              <a:ext cx="8184" cy="5526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7E7857-6240-45EA-B8FB-4185FD698FE2}"/>
                </a:ext>
              </a:extLst>
            </p:cNvPr>
            <p:cNvSpPr txBox="1"/>
            <p:nvPr/>
          </p:nvSpPr>
          <p:spPr>
            <a:xfrm>
              <a:off x="1531773" y="4545194"/>
              <a:ext cx="8019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UART/SPI</a:t>
              </a:r>
            </a:p>
          </p:txBody>
        </p:sp>
      </p:grp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CEB6F8BC-8065-4AC8-9C69-1C6E21DF64E8}"/>
              </a:ext>
            </a:extLst>
          </p:cNvPr>
          <p:cNvSpPr/>
          <p:nvPr/>
        </p:nvSpPr>
        <p:spPr>
          <a:xfrm>
            <a:off x="5516555" y="1781365"/>
            <a:ext cx="2074011" cy="1047541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MQTT</a:t>
            </a:r>
          </a:p>
          <a:p>
            <a:pPr algn="ctr"/>
            <a:r>
              <a:rPr lang="en-US" dirty="0"/>
              <a:t>Broker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5879E2-CF45-4A66-8443-D03ABB7CD89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492995" y="2305136"/>
            <a:ext cx="1029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57B7BA-8250-4A0A-B386-43BCF2139D95}"/>
              </a:ext>
            </a:extLst>
          </p:cNvPr>
          <p:cNvSpPr/>
          <p:nvPr/>
        </p:nvSpPr>
        <p:spPr>
          <a:xfrm>
            <a:off x="866816" y="4913315"/>
            <a:ext cx="3726830" cy="12431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B6AA8-48E4-469C-B843-26B359AE1D30}"/>
              </a:ext>
            </a:extLst>
          </p:cNvPr>
          <p:cNvCxnSpPr>
            <a:stCxn id="2" idx="2"/>
            <a:endCxn id="25" idx="0"/>
          </p:cNvCxnSpPr>
          <p:nvPr/>
        </p:nvCxnSpPr>
        <p:spPr>
          <a:xfrm>
            <a:off x="2730231" y="4213179"/>
            <a:ext cx="0" cy="700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D503E0-DEAF-47D2-994F-B99FE119B8C8}"/>
              </a:ext>
            </a:extLst>
          </p:cNvPr>
          <p:cNvSpPr txBox="1"/>
          <p:nvPr/>
        </p:nvSpPr>
        <p:spPr>
          <a:xfrm>
            <a:off x="2730231" y="4460189"/>
            <a:ext cx="8019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Zigbee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E7CC05-CF6A-444D-83A5-F16A3199E74C}"/>
              </a:ext>
            </a:extLst>
          </p:cNvPr>
          <p:cNvCxnSpPr>
            <a:endCxn id="11" idx="1"/>
          </p:cNvCxnSpPr>
          <p:nvPr/>
        </p:nvCxnSpPr>
        <p:spPr>
          <a:xfrm>
            <a:off x="3048135" y="2305135"/>
            <a:ext cx="101264" cy="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BB7A59-6361-46BA-9AF9-7593DC999505}"/>
              </a:ext>
            </a:extLst>
          </p:cNvPr>
          <p:cNvSpPr txBox="1"/>
          <p:nvPr/>
        </p:nvSpPr>
        <p:spPr>
          <a:xfrm>
            <a:off x="5597729" y="3002349"/>
            <a:ext cx="19116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Mosquitto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Broker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750D71-EB13-42AC-B352-66072D6902AC}"/>
              </a:ext>
            </a:extLst>
          </p:cNvPr>
          <p:cNvSpPr/>
          <p:nvPr/>
        </p:nvSpPr>
        <p:spPr>
          <a:xfrm>
            <a:off x="8856325" y="1787153"/>
            <a:ext cx="1833663" cy="104754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 Client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CF507A-6145-4984-9B8C-C8F304BDEE86}"/>
              </a:ext>
            </a:extLst>
          </p:cNvPr>
          <p:cNvCxnSpPr>
            <a:stCxn id="19" idx="2"/>
            <a:endCxn id="36" idx="1"/>
          </p:cNvCxnSpPr>
          <p:nvPr/>
        </p:nvCxnSpPr>
        <p:spPr>
          <a:xfrm>
            <a:off x="7588838" y="2305136"/>
            <a:ext cx="1267487" cy="5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65CB5D7-BCBF-4E0F-B8D0-7E7389195913}"/>
              </a:ext>
            </a:extLst>
          </p:cNvPr>
          <p:cNvSpPr txBox="1"/>
          <p:nvPr/>
        </p:nvSpPr>
        <p:spPr>
          <a:xfrm>
            <a:off x="8856325" y="3028930"/>
            <a:ext cx="19116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MQTTBox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DA6BC1-4E5F-43B8-9A58-69800FCFA066}"/>
              </a:ext>
            </a:extLst>
          </p:cNvPr>
          <p:cNvSpPr txBox="1"/>
          <p:nvPr/>
        </p:nvSpPr>
        <p:spPr>
          <a:xfrm>
            <a:off x="5005634" y="5296844"/>
            <a:ext cx="604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Z3LightSoc.s37</a:t>
            </a:r>
          </a:p>
          <a:p>
            <a:pPr algn="ctr"/>
            <a:r>
              <a:rPr lang="en-US" dirty="0"/>
              <a:t>bootloader-storage-internal-single-combined-Z3light.s37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937A15-536E-4F4C-BE20-59B75773BED0}"/>
              </a:ext>
            </a:extLst>
          </p:cNvPr>
          <p:cNvSpPr txBox="1"/>
          <p:nvPr/>
        </p:nvSpPr>
        <p:spPr>
          <a:xfrm>
            <a:off x="4317266" y="1037884"/>
            <a:ext cx="27181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Z3GatewayHost.exe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9C4AA2-1867-4DE4-8CC3-D327BEF43AD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275074" y="1258679"/>
            <a:ext cx="2428019" cy="70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0F13B6-533A-4114-94EF-AADE1BD2E449}"/>
              </a:ext>
            </a:extLst>
          </p:cNvPr>
          <p:cNvCxnSpPr/>
          <p:nvPr/>
        </p:nvCxnSpPr>
        <p:spPr>
          <a:xfrm flipV="1">
            <a:off x="3821197" y="1258679"/>
            <a:ext cx="881896" cy="70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777D63-F64F-4E92-82C4-ECD2E28E8A04}"/>
              </a:ext>
            </a:extLst>
          </p:cNvPr>
          <p:cNvCxnSpPr/>
          <p:nvPr/>
        </p:nvCxnSpPr>
        <p:spPr>
          <a:xfrm flipV="1">
            <a:off x="3149399" y="5517267"/>
            <a:ext cx="3066466" cy="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F8EE628-BDF6-44BE-9234-DD067BDBBFEB}"/>
              </a:ext>
            </a:extLst>
          </p:cNvPr>
          <p:cNvSpPr txBox="1"/>
          <p:nvPr/>
        </p:nvSpPr>
        <p:spPr>
          <a:xfrm>
            <a:off x="4317266" y="3787271"/>
            <a:ext cx="35630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ncp.s37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bootloader-xmodem-uart.s37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B97CC6-1633-4D0C-BF5B-9A97F5A36538}"/>
              </a:ext>
            </a:extLst>
          </p:cNvPr>
          <p:cNvCxnSpPr/>
          <p:nvPr/>
        </p:nvCxnSpPr>
        <p:spPr>
          <a:xfrm>
            <a:off x="2964363" y="3687342"/>
            <a:ext cx="2552192" cy="30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6479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20D52C-A813-46D8-A3DB-1126552C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Hands-on: Install MQTT Broker  --- </a:t>
            </a:r>
            <a:r>
              <a:rPr lang="en-US" altLang="zh-CN" b="1" dirty="0" err="1"/>
              <a:t>Mosquitto</a:t>
            </a:r>
            <a:endParaRPr 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747B8-2879-417E-95C7-F970796A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内容占位符 1">
            <a:extLst>
              <a:ext uri="{FF2B5EF4-FFF2-40B4-BE49-F238E27FC236}">
                <a16:creationId xmlns:a16="http://schemas.microsoft.com/office/drawing/2014/main" id="{08E3577B-C700-4D43-8D62-C6B273BBCD3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9835" y="1117438"/>
            <a:ext cx="6112754" cy="2077826"/>
          </a:xfrm>
        </p:spPr>
        <p:txBody>
          <a:bodyPr>
            <a:normAutofit/>
          </a:bodyPr>
          <a:lstStyle/>
          <a:p>
            <a:r>
              <a:rPr lang="en-US" b="1" dirty="0"/>
              <a:t>mosquitto-1.6.7-install-windows-x64.exe</a:t>
            </a:r>
          </a:p>
          <a:p>
            <a:r>
              <a:rPr lang="en-US" b="1" dirty="0"/>
              <a:t>Make sure the service “</a:t>
            </a:r>
            <a:r>
              <a:rPr lang="en-US" b="1" dirty="0" err="1"/>
              <a:t>Mosquitto</a:t>
            </a:r>
            <a:r>
              <a:rPr lang="en-US" b="1" dirty="0"/>
              <a:t> Broker” is running</a:t>
            </a:r>
          </a:p>
          <a:p>
            <a:pPr lvl="1"/>
            <a:r>
              <a:rPr lang="en-US" b="1" dirty="0"/>
              <a:t>“</a:t>
            </a:r>
            <a:r>
              <a:rPr lang="en-US" b="1" dirty="0" err="1"/>
              <a:t>win+R</a:t>
            </a:r>
            <a:r>
              <a:rPr lang="en-US" b="1" dirty="0"/>
              <a:t>” then input “</a:t>
            </a:r>
            <a:r>
              <a:rPr lang="en-US" b="1" dirty="0" err="1"/>
              <a:t>services.msc</a:t>
            </a:r>
            <a:r>
              <a:rPr lang="en-US" b="1" dirty="0"/>
              <a:t>” to start the service manager, then check the service state</a:t>
            </a:r>
          </a:p>
          <a:p>
            <a:pPr lvl="1"/>
            <a:r>
              <a:rPr lang="en-US" b="1" dirty="0"/>
              <a:t>If it’s not running, right click and select “start”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828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D930029-BE7E-49BE-AD05-4C37A042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5" y="5740562"/>
            <a:ext cx="7315200" cy="381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E0CA09-1592-4552-A1D6-86F2C59EA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78" y="3195265"/>
            <a:ext cx="3714750" cy="1943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7D4A65-5FD2-4F8B-97F9-346123893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198" y="1178532"/>
            <a:ext cx="46767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723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20D52C-A813-46D8-A3DB-1126552C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Hands-on: MQTT Client</a:t>
            </a:r>
            <a:endParaRPr 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747B8-2879-417E-95C7-F970796A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9A8FB-8718-470D-82FD-CFDE9774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7" y="1034853"/>
            <a:ext cx="3443748" cy="1153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86884-F251-41F2-8CD6-BB9241E6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24" y="969472"/>
            <a:ext cx="8025829" cy="49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569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20D52C-A813-46D8-A3DB-1126552C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Hands-on: MQTT Client</a:t>
            </a:r>
            <a:endParaRPr 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747B8-2879-417E-95C7-F970796A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37C228-E7A2-4D16-9345-FC56E6B5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98" y="914400"/>
            <a:ext cx="9493803" cy="53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4270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20D52C-A813-46D8-A3DB-1126552C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MQTT Client on Mobile Phone</a:t>
            </a:r>
            <a:endParaRPr 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747B8-2879-417E-95C7-F970796A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5D2AD-4CE4-40EE-8A1C-7E906BC779D8}"/>
              </a:ext>
            </a:extLst>
          </p:cNvPr>
          <p:cNvSpPr txBox="1"/>
          <p:nvPr/>
        </p:nvSpPr>
        <p:spPr>
          <a:xfrm>
            <a:off x="679800" y="1351909"/>
            <a:ext cx="1083239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https://github.com/mqtt/mqtt.github.io/wiki/mqtt_on_ios</a:t>
            </a:r>
            <a:endParaRPr lang="en-US" sz="2400" b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Android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https://github.com/mqtt/mqtt.github.io/wiki/mqtt_on_the_android_platform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54239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ACFB399B-333E-1E4F-BF52-446B7B03D200}" vid="{E756F91E-383F-EA43-B962-6A9D533CBB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F7AB2AB09B744870FD2BB34F58D4C" ma:contentTypeVersion="0" ma:contentTypeDescription="Create a new document." ma:contentTypeScope="" ma:versionID="610a13794e9c15d6bc8a774371eef0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E5C257-99A9-40B2-A1DE-0EB62604DA9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D62670-B0F9-4782-967B-54D0F2A11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925F4A-05CC-4D19-A5F3-6B37E808F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Silicon Labs 2018 Theme</Template>
  <TotalTime>0</TotalTime>
  <Words>443</Words>
  <Application>Microsoft Office PowerPoint</Application>
  <PresentationFormat>Widescreen</PresentationFormat>
  <Paragraphs>172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Silicon Labs 2018 Theme</vt:lpstr>
      <vt:lpstr>Gateway Basic and OTA</vt:lpstr>
      <vt:lpstr>Agenda</vt:lpstr>
      <vt:lpstr>Gateway Overview</vt:lpstr>
      <vt:lpstr>MQTT</vt:lpstr>
      <vt:lpstr>MQTT Hands-on</vt:lpstr>
      <vt:lpstr>Hands-on: Install MQTT Broker  --- Mosquitto</vt:lpstr>
      <vt:lpstr>Hands-on: MQTT Client</vt:lpstr>
      <vt:lpstr>Hands-on: MQTT Client</vt:lpstr>
      <vt:lpstr>MQTT Client on Mobile Phone</vt:lpstr>
      <vt:lpstr>OTA Overview</vt:lpstr>
      <vt:lpstr>OTA Storage Setting</vt:lpstr>
      <vt:lpstr>OTA Procedure</vt:lpstr>
      <vt:lpstr>Commands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2018-05-10T19:12:28Z</dcterms:created>
  <dcterms:modified xsi:type="dcterms:W3CDTF">2019-12-07T09:39:28Z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0x010100B21F7AB2AB09B744870FD2BB34F58D4C</vt:lpwstr>
  </property>
</Properties>
</file>