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92" r:id="rId1"/>
  </p:sldMasterIdLst>
  <p:notesMasterIdLst>
    <p:notesMasterId r:id="rId12"/>
  </p:notesMasterIdLst>
  <p:sldIdLst>
    <p:sldId id="256" r:id="rId2"/>
    <p:sldId id="275" r:id="rId3"/>
    <p:sldId id="305" r:id="rId4"/>
    <p:sldId id="307" r:id="rId5"/>
    <p:sldId id="306" r:id="rId6"/>
    <p:sldId id="311" r:id="rId7"/>
    <p:sldId id="312" r:id="rId8"/>
    <p:sldId id="313" r:id="rId9"/>
    <p:sldId id="310" r:id="rId10"/>
    <p:sldId id="30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1" autoAdjust="0"/>
    <p:restoredTop sz="79436" autoAdjust="0"/>
  </p:normalViewPr>
  <p:slideViewPr>
    <p:cSldViewPr snapToGrid="0" snapToObjects="1">
      <p:cViewPr varScale="1">
        <p:scale>
          <a:sx n="90" d="100"/>
          <a:sy n="90" d="100"/>
        </p:scale>
        <p:origin x="2622" y="66"/>
      </p:cViewPr>
      <p:guideLst>
        <p:guide pos="216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9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E89CD-5CEA-214A-93A3-51C7BB621C9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D6AAD-C440-CE49-8383-B47F2635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E063-7818-4492-9699-BCCD4CCB0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457201" y="6400800"/>
            <a:ext cx="365760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9" y="0"/>
            <a:ext cx="12100561" cy="68587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8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201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0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0032"/>
            <a:ext cx="11540532" cy="506668"/>
          </a:xfrm>
        </p:spPr>
        <p:txBody>
          <a:bodyPr/>
          <a:lstStyle/>
          <a:p>
            <a:r>
              <a:rPr lang="en-US" dirty="0"/>
              <a:t>IoT OTA Update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Ding | March 11, 2020</a:t>
            </a:r>
          </a:p>
        </p:txBody>
      </p:sp>
    </p:spTree>
    <p:extLst>
      <p:ext uri="{BB962C8B-B14F-4D97-AF65-F5344CB8AC3E}">
        <p14:creationId xmlns:p14="http://schemas.microsoft.com/office/powerpoint/2010/main" val="1928090929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425919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79450" y="1011382"/>
            <a:ext cx="10820400" cy="5278582"/>
          </a:xfrm>
        </p:spPr>
        <p:txBody>
          <a:bodyPr>
            <a:normAutofit/>
          </a:bodyPr>
          <a:lstStyle/>
          <a:p>
            <a:r>
              <a:rPr lang="en-US" dirty="0"/>
              <a:t>OTA Introduction</a:t>
            </a:r>
          </a:p>
          <a:p>
            <a:r>
              <a:rPr lang="en-US" dirty="0"/>
              <a:t>Bluetooth OTA</a:t>
            </a:r>
          </a:p>
          <a:p>
            <a:r>
              <a:rPr lang="en-US" dirty="0"/>
              <a:t>Zigbee OTA</a:t>
            </a:r>
          </a:p>
          <a:p>
            <a:r>
              <a:rPr lang="en-US" dirty="0"/>
              <a:t>Proprietary OTA</a:t>
            </a:r>
          </a:p>
          <a:p>
            <a:r>
              <a:rPr lang="en-US" dirty="0"/>
              <a:t>Z-Wave OTA</a:t>
            </a:r>
          </a:p>
          <a:p>
            <a:r>
              <a:rPr lang="en-US" dirty="0"/>
              <a:t>Proposal on Improvement of OTA Update</a:t>
            </a:r>
          </a:p>
          <a:p>
            <a:pPr marL="1828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94558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274CBE-E544-479C-BFEE-FDA07566DAF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OTA (over-the-air) is a mechanism for remotely updating IoT device with new settings or firmware</a:t>
            </a:r>
          </a:p>
          <a:p>
            <a:r>
              <a:rPr lang="en-US" dirty="0"/>
              <a:t>The OTA Update mechanism is a core part of a IoT system’s architecture</a:t>
            </a:r>
          </a:p>
          <a:p>
            <a:r>
              <a:rPr lang="en-US" dirty="0"/>
              <a:t>OTA architectures for IoT</a:t>
            </a:r>
          </a:p>
          <a:p>
            <a:pPr lvl="1"/>
            <a:r>
              <a:rPr lang="en-US" dirty="0"/>
              <a:t>It contains two major part: Client and Server. </a:t>
            </a:r>
          </a:p>
          <a:p>
            <a:pPr lvl="2"/>
            <a:r>
              <a:rPr lang="en-US" dirty="0"/>
              <a:t>Client: It can be the IoT end device or gateway which is capable of receiving new firmware image from a remote server. </a:t>
            </a:r>
          </a:p>
          <a:p>
            <a:pPr lvl="2"/>
            <a:r>
              <a:rPr lang="en-US" dirty="0"/>
              <a:t>Server: It is responsible for sending firmware image to the client. It can be cloud or local host that is able to locally connect with client device.  </a:t>
            </a:r>
          </a:p>
          <a:p>
            <a:r>
              <a:rPr lang="en-US" dirty="0"/>
              <a:t>Existing Implementation </a:t>
            </a:r>
          </a:p>
          <a:p>
            <a:pPr lvl="1"/>
            <a:r>
              <a:rPr lang="en-US" dirty="0"/>
              <a:t>Server: </a:t>
            </a:r>
          </a:p>
          <a:p>
            <a:pPr lvl="2"/>
            <a:r>
              <a:rPr lang="en-US" dirty="0"/>
              <a:t>Host app runs on laptop, connects with a wireless device via UART/SPI. </a:t>
            </a:r>
          </a:p>
          <a:p>
            <a:pPr lvl="2"/>
            <a:r>
              <a:rPr lang="en-US" dirty="0"/>
              <a:t>Sending firmware image through the wireless device to the client device. </a:t>
            </a:r>
          </a:p>
          <a:p>
            <a:pPr lvl="1"/>
            <a:r>
              <a:rPr lang="en-US" dirty="0"/>
              <a:t>Client: </a:t>
            </a:r>
          </a:p>
          <a:p>
            <a:pPr lvl="2"/>
            <a:r>
              <a:rPr lang="en-US" dirty="0"/>
              <a:t>Wireless client device join the network or directly communicate with server to receive the firmware image over-the-air. </a:t>
            </a:r>
          </a:p>
          <a:p>
            <a:r>
              <a:rPr lang="en-US" dirty="0"/>
              <a:t>We would like to introduce more in details for various wireless product at following sections 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548A44-9716-4E58-AC51-3B77215B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834FA-C6FD-437E-BAA7-77CE4BE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14C7-23EB-4C08-B9AA-6D15531075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1487555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81CB9-7D9C-4A0D-8570-28B36361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Bluetooth OTA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552AA4-DA71-4E0A-A286-034EBCA757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7400" y="1371600"/>
            <a:ext cx="563245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Client – (GATT Server in Bluetooth)</a:t>
            </a:r>
          </a:p>
          <a:p>
            <a:pPr lvl="1"/>
            <a:r>
              <a:rPr lang="en-US" sz="1600" dirty="0"/>
              <a:t>WSTK running in SoC mode</a:t>
            </a:r>
          </a:p>
          <a:p>
            <a:pPr lvl="1"/>
            <a:r>
              <a:rPr lang="en-US" sz="1600" dirty="0"/>
              <a:t>Application Bootloader + </a:t>
            </a:r>
            <a:r>
              <a:rPr lang="en-US" sz="1600" dirty="0" err="1"/>
              <a:t>AppLoader</a:t>
            </a:r>
            <a:endParaRPr lang="en-US" sz="1600" dirty="0"/>
          </a:p>
          <a:p>
            <a:pPr lvl="1"/>
            <a:r>
              <a:rPr lang="en-US" sz="1600" dirty="0"/>
              <a:t>External or internal flash as image storage space</a:t>
            </a:r>
          </a:p>
          <a:p>
            <a:pPr lvl="1"/>
            <a:r>
              <a:rPr lang="en-US" sz="1600" dirty="0"/>
              <a:t>Run batch file to create bootloader files </a:t>
            </a:r>
          </a:p>
          <a:p>
            <a:r>
              <a:rPr lang="en-US" sz="1800" dirty="0"/>
              <a:t>Server – (GATT Client in Bluetooth)</a:t>
            </a:r>
          </a:p>
          <a:p>
            <a:pPr lvl="1"/>
            <a:r>
              <a:rPr lang="en-US" sz="1600" dirty="0"/>
              <a:t>WSTK running in NCP mode</a:t>
            </a:r>
          </a:p>
          <a:p>
            <a:pPr lvl="2"/>
            <a:r>
              <a:rPr lang="en-US" sz="1400" dirty="0"/>
              <a:t>Standalone DFU Bootloader</a:t>
            </a:r>
          </a:p>
          <a:p>
            <a:pPr lvl="1"/>
            <a:r>
              <a:rPr lang="en-US" sz="1600" dirty="0" err="1"/>
              <a:t>ota_dfu</a:t>
            </a:r>
            <a:r>
              <a:rPr lang="en-US" sz="1600" dirty="0"/>
              <a:t> App running on Windows with Cygwin. </a:t>
            </a:r>
          </a:p>
          <a:p>
            <a:pPr lvl="1"/>
            <a:r>
              <a:rPr lang="en-US" sz="1600" dirty="0"/>
              <a:t>Communicating between NCP device and PC host via BGAPI</a:t>
            </a:r>
          </a:p>
          <a:p>
            <a:r>
              <a:rPr lang="en-US" sz="1800" dirty="0"/>
              <a:t>OTA Update</a:t>
            </a:r>
          </a:p>
          <a:p>
            <a:pPr lvl="1"/>
            <a:r>
              <a:rPr lang="en-US" sz="1600" dirty="0"/>
              <a:t>The mesh OTA update is not defined by SIG</a:t>
            </a:r>
          </a:p>
          <a:p>
            <a:pPr lvl="1"/>
            <a:r>
              <a:rPr lang="en-US" sz="1600" dirty="0"/>
              <a:t>Run </a:t>
            </a:r>
            <a:r>
              <a:rPr lang="en-US" sz="1600" dirty="0" err="1"/>
              <a:t>ota-dfu</a:t>
            </a:r>
            <a:r>
              <a:rPr lang="en-US" sz="1600" dirty="0"/>
              <a:t> from host along with client device mac address</a:t>
            </a:r>
          </a:p>
          <a:p>
            <a:pPr lvl="1"/>
            <a:r>
              <a:rPr lang="en-US" sz="1600" dirty="0"/>
              <a:t>It takes 33 seconds to finished the update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705F0E-F897-432A-8E36-10C45DA3623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9450" y="2250369"/>
            <a:ext cx="5187950" cy="281446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8C2E-E0AF-4F6F-AEEE-FB1FDD14B0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400800"/>
            <a:ext cx="319696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A7BD92-6AE5-CF43-B276-274952F2BFB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A800-9CCC-4820-8002-B3C83AF22B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76898" y="6400801"/>
            <a:ext cx="10957904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127674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59F3F-FF18-4BDB-BCBB-0E71FB3F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Zigbee OTA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4904E3-1C5A-4DE2-998C-FBD3A8A9CF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7400" y="1371600"/>
            <a:ext cx="540385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Client</a:t>
            </a:r>
          </a:p>
          <a:p>
            <a:pPr lvl="1"/>
            <a:r>
              <a:rPr lang="en-US" sz="1600" dirty="0"/>
              <a:t>WSTK running in SoC mode</a:t>
            </a:r>
          </a:p>
          <a:p>
            <a:pPr lvl="1"/>
            <a:r>
              <a:rPr lang="en-US" sz="1600" dirty="0"/>
              <a:t>Application Bootloader</a:t>
            </a:r>
          </a:p>
          <a:p>
            <a:pPr lvl="1"/>
            <a:r>
              <a:rPr lang="en-US" sz="1600" dirty="0"/>
              <a:t>External or internal flash as image storage space</a:t>
            </a:r>
          </a:p>
          <a:p>
            <a:pPr lvl="1"/>
            <a:r>
              <a:rPr lang="en-US" sz="1600" dirty="0"/>
              <a:t>Require software configuration to enable OTA related plugin</a:t>
            </a:r>
          </a:p>
          <a:p>
            <a:r>
              <a:rPr lang="en-US" sz="1800" dirty="0"/>
              <a:t>Server</a:t>
            </a:r>
          </a:p>
          <a:p>
            <a:pPr lvl="1"/>
            <a:r>
              <a:rPr lang="en-US" sz="1600" dirty="0"/>
              <a:t>WSTK running in NCP mode</a:t>
            </a:r>
          </a:p>
          <a:p>
            <a:pPr lvl="2"/>
            <a:r>
              <a:rPr lang="en-US" sz="1400" dirty="0"/>
              <a:t>Standalone </a:t>
            </a:r>
            <a:r>
              <a:rPr lang="en-US" sz="1400" dirty="0" err="1"/>
              <a:t>xmodem</a:t>
            </a:r>
            <a:r>
              <a:rPr lang="en-US" sz="1400" dirty="0"/>
              <a:t> Bootloader</a:t>
            </a:r>
          </a:p>
          <a:p>
            <a:pPr lvl="1"/>
            <a:r>
              <a:rPr lang="en-US" sz="1600" dirty="0"/>
              <a:t>Z3Gateway host App running on Windows with Cygwin </a:t>
            </a:r>
          </a:p>
          <a:p>
            <a:pPr lvl="1"/>
            <a:r>
              <a:rPr lang="en-US" sz="1600" dirty="0"/>
              <a:t>Communicating between NCP device and PC host via EZSP</a:t>
            </a:r>
          </a:p>
          <a:p>
            <a:r>
              <a:rPr lang="en-US" sz="1800" dirty="0"/>
              <a:t>OTA Update</a:t>
            </a:r>
          </a:p>
          <a:p>
            <a:pPr lvl="1"/>
            <a:r>
              <a:rPr lang="en-US" sz="1600" dirty="0"/>
              <a:t>Server form the network by command line input</a:t>
            </a:r>
          </a:p>
          <a:p>
            <a:pPr lvl="1"/>
            <a:r>
              <a:rPr lang="en-US" sz="1600" dirty="0"/>
              <a:t>Client join the network by command line input</a:t>
            </a:r>
          </a:p>
          <a:p>
            <a:pPr lvl="1"/>
            <a:r>
              <a:rPr lang="en-US" sz="1600" dirty="0"/>
              <a:t>Start the OTA progress by command line at client</a:t>
            </a:r>
          </a:p>
          <a:p>
            <a:pPr lvl="1"/>
            <a:r>
              <a:rPr lang="en-US" sz="1600" dirty="0"/>
              <a:t>It takes 5.5 minutes to finish the update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380775B-4F8D-4F44-9D4E-1E7A83B24CD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9450" y="1517571"/>
            <a:ext cx="5187950" cy="428005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264C4-E28F-432F-96E6-A28105B8B3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400800"/>
            <a:ext cx="319696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A7BD92-6AE5-CF43-B276-274952F2BFB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D8F9-44A0-4C3A-B080-99A064ABBE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76898" y="6400801"/>
            <a:ext cx="10957904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4695530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81CB9-7D9C-4A0D-8570-28B36361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Proprietary OTA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552AA4-DA71-4E0A-A286-034EBCA757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7400" y="1371600"/>
            <a:ext cx="5632450" cy="4572000"/>
          </a:xfrm>
        </p:spPr>
        <p:txBody>
          <a:bodyPr>
            <a:normAutofit fontScale="92500"/>
          </a:bodyPr>
          <a:lstStyle/>
          <a:p>
            <a:r>
              <a:rPr lang="en-US" sz="1900" dirty="0"/>
              <a:t>Client</a:t>
            </a:r>
            <a:endParaRPr lang="en-US" sz="1800" dirty="0"/>
          </a:p>
          <a:p>
            <a:pPr lvl="1"/>
            <a:r>
              <a:rPr lang="en-US" sz="1700" dirty="0"/>
              <a:t>WSTK </a:t>
            </a:r>
            <a:r>
              <a:rPr lang="en-US" sz="1900" dirty="0"/>
              <a:t>running</a:t>
            </a:r>
            <a:r>
              <a:rPr lang="en-US" sz="1700" dirty="0"/>
              <a:t> in SoC mode - Sensor</a:t>
            </a:r>
          </a:p>
          <a:p>
            <a:pPr lvl="1"/>
            <a:r>
              <a:rPr lang="en-US" sz="1700" dirty="0"/>
              <a:t>Application Bootloader</a:t>
            </a:r>
          </a:p>
          <a:p>
            <a:pPr lvl="1"/>
            <a:r>
              <a:rPr lang="en-US" sz="1700" dirty="0"/>
              <a:t>Require software configuration to enable OTA related plugin</a:t>
            </a:r>
          </a:p>
          <a:p>
            <a:r>
              <a:rPr lang="en-US" sz="1900" dirty="0"/>
              <a:t>Server</a:t>
            </a:r>
          </a:p>
          <a:p>
            <a:pPr lvl="1"/>
            <a:r>
              <a:rPr lang="en-US" sz="1700" dirty="0"/>
              <a:t>WSTK running in SoC mode - Sink</a:t>
            </a:r>
          </a:p>
          <a:p>
            <a:pPr lvl="2"/>
            <a:r>
              <a:rPr lang="en-US" sz="1500" dirty="0"/>
              <a:t>Application Bootloader</a:t>
            </a:r>
          </a:p>
          <a:p>
            <a:pPr lvl="1"/>
            <a:r>
              <a:rPr lang="en-US" sz="1700" dirty="0"/>
              <a:t>Require software configuration to enable OTA related plugin</a:t>
            </a:r>
          </a:p>
          <a:p>
            <a:pPr lvl="1"/>
            <a:r>
              <a:rPr lang="en-US" sz="1700" dirty="0"/>
              <a:t>External or internal flash as image storage space</a:t>
            </a:r>
            <a:endParaRPr lang="en-US" dirty="0"/>
          </a:p>
          <a:p>
            <a:r>
              <a:rPr lang="en-US" sz="1800" dirty="0"/>
              <a:t>OTA Update</a:t>
            </a:r>
          </a:p>
          <a:p>
            <a:pPr lvl="1"/>
            <a:r>
              <a:rPr lang="en-US" sz="1600" dirty="0"/>
              <a:t>Program image file to server WSTK by commander tool.</a:t>
            </a:r>
          </a:p>
          <a:p>
            <a:pPr lvl="1"/>
            <a:r>
              <a:rPr lang="en-US" sz="1600" dirty="0"/>
              <a:t>Server form the network by command line input</a:t>
            </a:r>
          </a:p>
          <a:p>
            <a:pPr lvl="1"/>
            <a:r>
              <a:rPr lang="en-US" sz="1600" dirty="0"/>
              <a:t>Client join the network by command line input</a:t>
            </a:r>
          </a:p>
          <a:p>
            <a:pPr lvl="1"/>
            <a:r>
              <a:rPr lang="en-US" sz="1600" dirty="0"/>
              <a:t>Start the OTA progress by command line at server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8C2E-E0AF-4F6F-AEEE-FB1FDD14B0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400800"/>
            <a:ext cx="319696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A7BD92-6AE5-CF43-B276-274952F2BFB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A800-9CCC-4820-8002-B3C83AF22B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76898" y="6400801"/>
            <a:ext cx="10957904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Silicon Labs Confidential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586DDA-4A68-45AE-BCEC-81EF753DA0F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9450" y="2445282"/>
            <a:ext cx="5097406" cy="24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4521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5D383DD-E173-42D1-84C2-EC10BE3319B5}"/>
              </a:ext>
            </a:extLst>
          </p:cNvPr>
          <p:cNvSpPr/>
          <p:nvPr/>
        </p:nvSpPr>
        <p:spPr>
          <a:xfrm>
            <a:off x="776898" y="1692442"/>
            <a:ext cx="4316470" cy="4275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C6F53-E8CD-448C-ADA3-5B121D8D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Z-Wave OTA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75EB3-879D-4C96-AEF4-831B3420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2EB5-9A81-45CE-80E6-06125469B7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0E00-3DFA-4427-9011-D4746C4D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80" y="4487355"/>
            <a:ext cx="1376112" cy="10760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2C5701-8B62-465E-9418-D1D8044521F6}"/>
              </a:ext>
            </a:extLst>
          </p:cNvPr>
          <p:cNvGrpSpPr/>
          <p:nvPr/>
        </p:nvGrpSpPr>
        <p:grpSpPr>
          <a:xfrm>
            <a:off x="1539863" y="2248371"/>
            <a:ext cx="2185040" cy="1374239"/>
            <a:chOff x="1224408" y="3788311"/>
            <a:chExt cx="3018001" cy="1898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5F10AF-21D0-4208-B610-B778C0AD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1058" y="3871543"/>
              <a:ext cx="2044700" cy="1179714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B6C14804-447E-4A2B-9EE6-93FFF91A8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08" y="3788311"/>
              <a:ext cx="3018001" cy="1898114"/>
            </a:xfrm>
            <a:prstGeom prst="rect">
              <a:avLst/>
            </a:prstGeom>
          </p:spPr>
        </p:pic>
      </p:grpSp>
      <p:pic>
        <p:nvPicPr>
          <p:cNvPr id="20" name="Picture 19" descr="A picture containing dark, light, clock, street&#10;&#10;Description automatically generated">
            <a:extLst>
              <a:ext uri="{FF2B5EF4-FFF2-40B4-BE49-F238E27FC236}">
                <a16:creationId xmlns:a16="http://schemas.microsoft.com/office/drawing/2014/main" id="{7CB41EF9-8C64-47F4-A6FC-AF0C2F752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65913">
            <a:off x="3472456" y="2622864"/>
            <a:ext cx="1200287" cy="120028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5B5EBF-6651-4371-85E8-B7AB6EAAE0A6}"/>
              </a:ext>
            </a:extLst>
          </p:cNvPr>
          <p:cNvCxnSpPr/>
          <p:nvPr/>
        </p:nvCxnSpPr>
        <p:spPr>
          <a:xfrm flipH="1">
            <a:off x="3245224" y="3622610"/>
            <a:ext cx="797858" cy="1012143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8FF8A75-2C67-4C3D-839A-A5ED075259DD}"/>
              </a:ext>
            </a:extLst>
          </p:cNvPr>
          <p:cNvSpPr txBox="1">
            <a:spLocks/>
          </p:cNvSpPr>
          <p:nvPr/>
        </p:nvSpPr>
        <p:spPr>
          <a:xfrm>
            <a:off x="5670176" y="1256281"/>
            <a:ext cx="5632450" cy="480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5770" indent="-182880" algn="l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zh-CN" sz="1600" dirty="0">
              <a:cs typeface="Calibri" panose="020F0502020204030204" pitchFamily="34" charset="0"/>
            </a:endParaRPr>
          </a:p>
          <a:p>
            <a:pPr marL="445770" indent="-182880" algn="l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Client – (Slave in Z-Wave)</a:t>
            </a:r>
            <a:endParaRPr lang="en-US" sz="1600" dirty="0">
              <a:cs typeface="Calibri" panose="020F0502020204030204" pitchFamily="34" charset="0"/>
            </a:endParaRP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WSTK running Soc mode - </a:t>
            </a:r>
            <a:r>
              <a:rPr lang="en-US" sz="1600" dirty="0" err="1">
                <a:cs typeface="Calibri" panose="020F0502020204030204" pitchFamily="34" charset="0"/>
              </a:rPr>
              <a:t>SwitchOnOff</a:t>
            </a:r>
            <a:endParaRPr lang="en-US" altLang="zh-CN" sz="1600" dirty="0">
              <a:cs typeface="Calibri" panose="020F0502020204030204" pitchFamily="34" charset="0"/>
            </a:endParaRP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Application OTA Bootloader in hex file format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Flash Bootloader sample keys by commander tool</a:t>
            </a:r>
          </a:p>
          <a:p>
            <a:pPr marL="662940" lvl="1" defTabSz="914377" fontAlgn="base">
              <a:lnSpc>
                <a:spcPct val="95000"/>
              </a:lnSpc>
              <a:buClr>
                <a:schemeClr val="tx2"/>
              </a:buClr>
            </a:pPr>
            <a:endParaRPr lang="en-US" sz="1600" dirty="0">
              <a:cs typeface="Calibri" panose="020F0502020204030204" pitchFamily="34" charset="0"/>
            </a:endParaRPr>
          </a:p>
          <a:p>
            <a:pPr marL="445770" indent="-182880" algn="l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zh-CN" sz="1600" dirty="0">
                <a:cs typeface="Calibri" panose="020F0502020204030204" pitchFamily="34" charset="0"/>
              </a:rPr>
              <a:t>Server – (Controller in Z-Wave)</a:t>
            </a:r>
            <a:endParaRPr lang="en-US" sz="1600" dirty="0">
              <a:cs typeface="Calibri" panose="020F0502020204030204" pitchFamily="34" charset="0"/>
            </a:endParaRP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PC Controller GUI tool running on Windows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Need a UZB7 USB dongle attached to PC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Communicating between UZB7 and PC Controller via Serial API</a:t>
            </a:r>
          </a:p>
          <a:p>
            <a:pPr marL="662940" lvl="1" defTabSz="914377" fontAlgn="base">
              <a:lnSpc>
                <a:spcPct val="95000"/>
              </a:lnSpc>
              <a:buClr>
                <a:schemeClr val="tx2"/>
              </a:buClr>
            </a:pPr>
            <a:endParaRPr lang="en-US" sz="1600" dirty="0">
              <a:cs typeface="Calibri" panose="020F0502020204030204" pitchFamily="34" charset="0"/>
            </a:endParaRPr>
          </a:p>
          <a:p>
            <a:pPr marL="388620" indent="-182880" algn="l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OTA Update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Server forms the network by click button on the GUI tool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Client start joining the network by pressing a button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Server accept the request with Client SN input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Server start the OTA progress</a:t>
            </a:r>
          </a:p>
          <a:p>
            <a:pPr marL="845820" lvl="1" indent="-182880" defTabSz="914377" fontAlgn="base">
              <a:lnSpc>
                <a:spcPct val="95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cs typeface="Calibri" panose="020F0502020204030204" pitchFamily="34" charset="0"/>
              </a:rPr>
              <a:t>It takes 10+ minutes to finish the update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2EA08-C5AA-490F-BFDA-3D3D7DEAA32C}"/>
              </a:ext>
            </a:extLst>
          </p:cNvPr>
          <p:cNvSpPr txBox="1"/>
          <p:nvPr/>
        </p:nvSpPr>
        <p:spPr>
          <a:xfrm>
            <a:off x="3724903" y="2684794"/>
            <a:ext cx="797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UZB7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EF920-C998-49FC-A107-7822DE34E77F}"/>
              </a:ext>
            </a:extLst>
          </p:cNvPr>
          <p:cNvSpPr txBox="1"/>
          <p:nvPr/>
        </p:nvSpPr>
        <p:spPr>
          <a:xfrm>
            <a:off x="2947167" y="5021972"/>
            <a:ext cx="797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Slave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D2702-DEA7-4EB1-8ECC-A04311FE1037}"/>
              </a:ext>
            </a:extLst>
          </p:cNvPr>
          <p:cNvSpPr txBox="1"/>
          <p:nvPr/>
        </p:nvSpPr>
        <p:spPr>
          <a:xfrm>
            <a:off x="1892199" y="1739574"/>
            <a:ext cx="14803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Host PC Running Controller GUI Tool</a:t>
            </a:r>
          </a:p>
        </p:txBody>
      </p:sp>
    </p:spTree>
    <p:extLst>
      <p:ext uri="{BB962C8B-B14F-4D97-AF65-F5344CB8AC3E}">
        <p14:creationId xmlns:p14="http://schemas.microsoft.com/office/powerpoint/2010/main" val="39850498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07197AB-AAC9-436D-86F3-268A7FEF6F34}"/>
              </a:ext>
            </a:extLst>
          </p:cNvPr>
          <p:cNvSpPr/>
          <p:nvPr/>
        </p:nvSpPr>
        <p:spPr>
          <a:xfrm>
            <a:off x="2866120" y="1882788"/>
            <a:ext cx="2600702" cy="3611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B0DBB8-01DB-4CAA-83F7-AAF82734EFB8}"/>
              </a:ext>
            </a:extLst>
          </p:cNvPr>
          <p:cNvSpPr/>
          <p:nvPr/>
        </p:nvSpPr>
        <p:spPr>
          <a:xfrm>
            <a:off x="6680358" y="3706759"/>
            <a:ext cx="1767828" cy="17650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7D0C5-FCDC-4D48-AFB7-C59E8896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IoT OTA Design Hardware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6720-8D4C-4A2F-B6D5-96ECD71F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3962-B7C9-4948-A5A3-79880AD54F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E58B4-5541-4B97-A940-4F89CFB3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14" y="4203006"/>
            <a:ext cx="1293288" cy="7353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F7E548F-90E0-441D-B51C-5D41A66D5C45}"/>
              </a:ext>
            </a:extLst>
          </p:cNvPr>
          <p:cNvGrpSpPr/>
          <p:nvPr/>
        </p:nvGrpSpPr>
        <p:grpSpPr>
          <a:xfrm>
            <a:off x="3119786" y="2416656"/>
            <a:ext cx="2185040" cy="1374239"/>
            <a:chOff x="1224408" y="3788311"/>
            <a:chExt cx="3018001" cy="18981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2DE0B2-A363-43B1-9692-84FEFE636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1058" y="3871543"/>
              <a:ext cx="2044700" cy="1179714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CED96BD2-E324-4866-BFA6-E0D8C5908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08" y="3788311"/>
              <a:ext cx="3018001" cy="189811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B57D19F-A412-4485-A1F1-96AFD024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04" y="4203006"/>
            <a:ext cx="1293288" cy="73539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46B1F-D5D9-4223-8EA9-20B8D7A70795}"/>
              </a:ext>
            </a:extLst>
          </p:cNvPr>
          <p:cNvCxnSpPr>
            <a:cxnSpLocks/>
          </p:cNvCxnSpPr>
          <p:nvPr/>
        </p:nvCxnSpPr>
        <p:spPr>
          <a:xfrm>
            <a:off x="5505743" y="4654525"/>
            <a:ext cx="1174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A9EC18-B844-4D1C-B2CA-E561D472866F}"/>
              </a:ext>
            </a:extLst>
          </p:cNvPr>
          <p:cNvSpPr txBox="1"/>
          <p:nvPr/>
        </p:nvSpPr>
        <p:spPr>
          <a:xfrm>
            <a:off x="3289458" y="1995745"/>
            <a:ext cx="19114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Host PC running 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53D30-2581-4E2C-9A86-7AFA675C0318}"/>
              </a:ext>
            </a:extLst>
          </p:cNvPr>
          <p:cNvSpPr txBox="1"/>
          <p:nvPr/>
        </p:nvSpPr>
        <p:spPr>
          <a:xfrm>
            <a:off x="3504884" y="5073517"/>
            <a:ext cx="139794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WSTK in NCP Mode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E95C21-7F46-44C4-BD24-BBCCCA22863B}"/>
              </a:ext>
            </a:extLst>
          </p:cNvPr>
          <p:cNvCxnSpPr/>
          <p:nvPr/>
        </p:nvCxnSpPr>
        <p:spPr>
          <a:xfrm>
            <a:off x="4203858" y="3863985"/>
            <a:ext cx="0" cy="339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A011CA-F9A9-4DFA-99DB-AFD2100BE926}"/>
              </a:ext>
            </a:extLst>
          </p:cNvPr>
          <p:cNvSpPr txBox="1"/>
          <p:nvPr/>
        </p:nvSpPr>
        <p:spPr>
          <a:xfrm>
            <a:off x="5544662" y="4392914"/>
            <a:ext cx="10967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000" dirty="0"/>
              <a:t>Wireless Protocol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33B42-DE75-41B3-9C8F-02BC25783843}"/>
              </a:ext>
            </a:extLst>
          </p:cNvPr>
          <p:cNvSpPr txBox="1"/>
          <p:nvPr/>
        </p:nvSpPr>
        <p:spPr>
          <a:xfrm>
            <a:off x="4298101" y="3890275"/>
            <a:ext cx="9075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Serial UART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33E4DE-1F32-4E0E-B480-6B4E32028074}"/>
              </a:ext>
            </a:extLst>
          </p:cNvPr>
          <p:cNvSpPr txBox="1"/>
          <p:nvPr/>
        </p:nvSpPr>
        <p:spPr>
          <a:xfrm>
            <a:off x="6935911" y="5073517"/>
            <a:ext cx="13915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WSTK in SOC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847836-7E1D-4AE1-BED7-0CD72D991644}"/>
              </a:ext>
            </a:extLst>
          </p:cNvPr>
          <p:cNvSpPr txBox="1"/>
          <p:nvPr/>
        </p:nvSpPr>
        <p:spPr>
          <a:xfrm>
            <a:off x="7154841" y="3429760"/>
            <a:ext cx="8490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OTA 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91ED80-6AAF-46A8-88A0-591E678A9DA7}"/>
              </a:ext>
            </a:extLst>
          </p:cNvPr>
          <p:cNvSpPr txBox="1"/>
          <p:nvPr/>
        </p:nvSpPr>
        <p:spPr>
          <a:xfrm>
            <a:off x="3769494" y="1493287"/>
            <a:ext cx="8856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OTA Server</a:t>
            </a:r>
          </a:p>
        </p:txBody>
      </p:sp>
    </p:spTree>
    <p:extLst>
      <p:ext uri="{BB962C8B-B14F-4D97-AF65-F5344CB8AC3E}">
        <p14:creationId xmlns:p14="http://schemas.microsoft.com/office/powerpoint/2010/main" val="546966258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65A82-B3E8-43DA-BDAB-A44E72D606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Bootloader</a:t>
            </a:r>
          </a:p>
          <a:p>
            <a:pPr lvl="2"/>
            <a:r>
              <a:rPr lang="en-US" dirty="0"/>
              <a:t>Both client Soc and server NCP WSTK use Gecko application bootloader. </a:t>
            </a:r>
          </a:p>
          <a:p>
            <a:pPr lvl="1"/>
            <a:r>
              <a:rPr lang="en-US" dirty="0"/>
              <a:t>NCP</a:t>
            </a:r>
          </a:p>
          <a:p>
            <a:pPr lvl="2"/>
            <a:r>
              <a:rPr lang="en-US" dirty="0"/>
              <a:t>We choose NCP at server side since it is popular design on Gateway and easy to maintain. 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Every host app can be built under Cygwin. Unique compiling environment</a:t>
            </a:r>
          </a:p>
          <a:p>
            <a:pPr lvl="1"/>
            <a:r>
              <a:rPr lang="en-US" dirty="0"/>
              <a:t>Script</a:t>
            </a:r>
          </a:p>
          <a:p>
            <a:pPr lvl="2"/>
            <a:r>
              <a:rPr lang="en-US" dirty="0"/>
              <a:t>Using Python 3.x to manage the whole OTA update progress at host side.</a:t>
            </a:r>
          </a:p>
          <a:p>
            <a:pPr lvl="2"/>
            <a:r>
              <a:rPr lang="en-US" dirty="0"/>
              <a:t>It can keep current host app without much changes to work with Python. </a:t>
            </a:r>
          </a:p>
          <a:p>
            <a:pPr lvl="2"/>
            <a:r>
              <a:rPr lang="en-US" dirty="0"/>
              <a:t>Make a xml or JSON as unique configuration file for various wireless protocol OTA update. </a:t>
            </a:r>
          </a:p>
          <a:p>
            <a:pPr lvl="1"/>
            <a:r>
              <a:rPr lang="en-US" dirty="0"/>
              <a:t>Network</a:t>
            </a:r>
          </a:p>
          <a:p>
            <a:pPr lvl="2"/>
            <a:r>
              <a:rPr lang="en-US" dirty="0"/>
              <a:t>Form and join network automatically, no need command line interaction. </a:t>
            </a:r>
          </a:p>
          <a:p>
            <a:pPr lvl="1"/>
            <a:r>
              <a:rPr lang="en-US" dirty="0"/>
              <a:t>Pro</a:t>
            </a:r>
          </a:p>
          <a:p>
            <a:pPr lvl="2"/>
            <a:r>
              <a:rPr lang="en-US" dirty="0"/>
              <a:t>We take advantage of each wireless product to make the OTA update better than before.</a:t>
            </a:r>
          </a:p>
          <a:p>
            <a:pPr lvl="2"/>
            <a:r>
              <a:rPr lang="en-US" dirty="0"/>
              <a:t>We make the unique way of OTA update across the products. </a:t>
            </a:r>
          </a:p>
          <a:p>
            <a:pPr lvl="2"/>
            <a:r>
              <a:rPr lang="en-US" dirty="0"/>
              <a:t>Simplify the OTA procedure and improve developer experience. </a:t>
            </a:r>
          </a:p>
          <a:p>
            <a:pPr lvl="1"/>
            <a:r>
              <a:rPr lang="en-US" dirty="0"/>
              <a:t>Con</a:t>
            </a:r>
          </a:p>
          <a:p>
            <a:pPr lvl="2"/>
            <a:r>
              <a:rPr lang="en-US" dirty="0"/>
              <a:t>It is a very time cost project as it makes a big changes across the various products.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FB6FC8-2661-42E3-A020-9BC810E8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on Improvement of OTA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333B2-F1BC-4C01-931F-9154500A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25AC-FF78-409F-BF0E-E9A3027BAB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9150719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17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17 Theme" id="{3A08D81E-FD8A-9A40-B6B9-23558DC446E7}" vid="{9CDCB5C7-4A02-A04E-8BA1-9360DDB807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Widescreen</PresentationFormat>
  <Paragraphs>137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Silicon Labs 217 Theme</vt:lpstr>
      <vt:lpstr>IoT OTA Update Project Proposal</vt:lpstr>
      <vt:lpstr>Agenda</vt:lpstr>
      <vt:lpstr>OTA Introduction</vt:lpstr>
      <vt:lpstr>Bluetooth OTA</vt:lpstr>
      <vt:lpstr>Zigbee OTA</vt:lpstr>
      <vt:lpstr>Proprietary OTA</vt:lpstr>
      <vt:lpstr>Z-Wave OTA</vt:lpstr>
      <vt:lpstr>New IoT OTA Design Hardware Diagram</vt:lpstr>
      <vt:lpstr>Proposal on Improvement of OTA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2020-03-11T09:55:33Z</dcterms:created>
  <dcterms:modified xsi:type="dcterms:W3CDTF">2020-03-30T02:56:54Z</dcterms:modified>
</cp:coreProperties>
</file>