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33" r:id="rId4"/>
  </p:sldMasterIdLst>
  <p:notesMasterIdLst>
    <p:notesMasterId r:id="rId37"/>
  </p:notesMasterIdLst>
  <p:sldIdLst>
    <p:sldId id="257" r:id="rId5"/>
    <p:sldId id="377" r:id="rId6"/>
    <p:sldId id="916" r:id="rId7"/>
    <p:sldId id="910" r:id="rId8"/>
    <p:sldId id="925" r:id="rId9"/>
    <p:sldId id="918" r:id="rId10"/>
    <p:sldId id="926" r:id="rId11"/>
    <p:sldId id="372" r:id="rId12"/>
    <p:sldId id="945" r:id="rId13"/>
    <p:sldId id="946" r:id="rId14"/>
    <p:sldId id="927" r:id="rId15"/>
    <p:sldId id="896" r:id="rId16"/>
    <p:sldId id="947" r:id="rId17"/>
    <p:sldId id="929" r:id="rId18"/>
    <p:sldId id="948" r:id="rId19"/>
    <p:sldId id="949" r:id="rId20"/>
    <p:sldId id="950" r:id="rId21"/>
    <p:sldId id="951" r:id="rId22"/>
    <p:sldId id="952" r:id="rId23"/>
    <p:sldId id="953" r:id="rId24"/>
    <p:sldId id="955" r:id="rId25"/>
    <p:sldId id="954" r:id="rId26"/>
    <p:sldId id="936" r:id="rId27"/>
    <p:sldId id="957" r:id="rId28"/>
    <p:sldId id="934" r:id="rId29"/>
    <p:sldId id="961" r:id="rId30"/>
    <p:sldId id="960" r:id="rId31"/>
    <p:sldId id="943" r:id="rId32"/>
    <p:sldId id="958" r:id="rId33"/>
    <p:sldId id="939" r:id="rId34"/>
    <p:sldId id="959" r:id="rId35"/>
    <p:sldId id="284" r:id="rId3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633"/>
    <a:srgbClr val="FFAA00"/>
    <a:srgbClr val="BCE100"/>
    <a:srgbClr val="6CBF00"/>
    <a:srgbClr val="0086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97" autoAdjust="0"/>
    <p:restoredTop sz="72086" autoAdjust="0"/>
  </p:normalViewPr>
  <p:slideViewPr>
    <p:cSldViewPr snapToGrid="0" snapToObjects="1" showGuides="1">
      <p:cViewPr varScale="1">
        <p:scale>
          <a:sx n="90" d="100"/>
          <a:sy n="90" d="100"/>
        </p:scale>
        <p:origin x="1122" y="66"/>
      </p:cViewPr>
      <p:guideLst>
        <p:guide pos="2160"/>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3CAB3C29-341D-6743-A203-2F7086D57830}" type="datetimeFigureOut">
              <a:rPr lang="en-US" smtClean="0"/>
              <a:t>2019-11-25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C75FF4B0-9BED-1F44-B7FA-2C35D3BE17CF}" type="slidenum">
              <a:rPr lang="en-US" smtClean="0"/>
              <a:t>‹#›</a:t>
            </a:fld>
            <a:endParaRPr lang="en-US"/>
          </a:p>
        </p:txBody>
      </p:sp>
    </p:spTree>
    <p:extLst>
      <p:ext uri="{BB962C8B-B14F-4D97-AF65-F5344CB8AC3E}">
        <p14:creationId xmlns:p14="http://schemas.microsoft.com/office/powerpoint/2010/main" val="1744373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5FF4B0-9BED-1F44-B7FA-2C35D3BE17CF}" type="slidenum">
              <a:rPr lang="en-US" smtClean="0"/>
              <a:t>1</a:t>
            </a:fld>
            <a:endParaRPr lang="en-US"/>
          </a:p>
        </p:txBody>
      </p:sp>
    </p:spTree>
    <p:extLst>
      <p:ext uri="{BB962C8B-B14F-4D97-AF65-F5344CB8AC3E}">
        <p14:creationId xmlns:p14="http://schemas.microsoft.com/office/powerpoint/2010/main" val="1736500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10</a:t>
            </a:fld>
            <a:endParaRPr lang="en-US"/>
          </a:p>
        </p:txBody>
      </p:sp>
    </p:spTree>
    <p:extLst>
      <p:ext uri="{BB962C8B-B14F-4D97-AF65-F5344CB8AC3E}">
        <p14:creationId xmlns:p14="http://schemas.microsoft.com/office/powerpoint/2010/main" val="1320232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introduce our develop tools.</a:t>
            </a:r>
          </a:p>
        </p:txBody>
      </p:sp>
      <p:sp>
        <p:nvSpPr>
          <p:cNvPr id="4" name="Slide Number Placeholder 3"/>
          <p:cNvSpPr>
            <a:spLocks noGrp="1"/>
          </p:cNvSpPr>
          <p:nvPr>
            <p:ph type="sldNum" sz="quarter" idx="10"/>
          </p:nvPr>
        </p:nvSpPr>
        <p:spPr/>
        <p:txBody>
          <a:bodyPr/>
          <a:lstStyle/>
          <a:p>
            <a:fld id="{D81990A0-AC65-4980-BF02-6ACC1434AAED}" type="slidenum">
              <a:rPr lang="en-US" smtClean="0"/>
              <a:t>11</a:t>
            </a:fld>
            <a:endParaRPr lang="en-US"/>
          </a:p>
        </p:txBody>
      </p:sp>
    </p:spTree>
    <p:extLst>
      <p:ext uri="{BB962C8B-B14F-4D97-AF65-F5344CB8AC3E}">
        <p14:creationId xmlns:p14="http://schemas.microsoft.com/office/powerpoint/2010/main" val="3448481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has a great development platform based on the Wireless STK and radio boards.  The</a:t>
            </a:r>
            <a:r>
              <a:rPr lang="en-US" baseline="0" dirty="0"/>
              <a:t> Wireless STK provides the starting point for development providing the hardware and access to mesh software.  </a:t>
            </a:r>
          </a:p>
          <a:p>
            <a:endParaRPr lang="en-US" baseline="0" dirty="0"/>
          </a:p>
          <a:p>
            <a:r>
              <a:rPr lang="en-US" baseline="0" dirty="0"/>
              <a:t>Different radio boards for both </a:t>
            </a:r>
            <a:r>
              <a:rPr lang="en-US" baseline="0" dirty="0" err="1"/>
              <a:t>SoCs</a:t>
            </a:r>
            <a:r>
              <a:rPr lang="en-US" baseline="0" dirty="0"/>
              <a:t> and modules plug into the WSTK main boards, providing a unified development platform from both the hardware and software perspective.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12</a:t>
            </a:fld>
            <a:endParaRPr lang="en-US" dirty="0"/>
          </a:p>
        </p:txBody>
      </p:sp>
    </p:spTree>
    <p:extLst>
      <p:ext uri="{BB962C8B-B14F-4D97-AF65-F5344CB8AC3E}">
        <p14:creationId xmlns:p14="http://schemas.microsoft.com/office/powerpoint/2010/main" val="1677723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has a great development platform based on the Wireless STK and radio boards.  The</a:t>
            </a:r>
            <a:r>
              <a:rPr lang="en-US" baseline="0" dirty="0"/>
              <a:t> Wireless STK provides the starting point for development providing the hardware and access to mesh software.  </a:t>
            </a:r>
          </a:p>
          <a:p>
            <a:endParaRPr lang="en-US" baseline="0" dirty="0"/>
          </a:p>
          <a:p>
            <a:r>
              <a:rPr lang="en-US" baseline="0" dirty="0"/>
              <a:t>Different radio boards for both </a:t>
            </a:r>
            <a:r>
              <a:rPr lang="en-US" baseline="0" dirty="0" err="1"/>
              <a:t>SoCs</a:t>
            </a:r>
            <a:r>
              <a:rPr lang="en-US" baseline="0" dirty="0"/>
              <a:t> and modules plug into the WSTK main boards, providing a unified development platform from both the hardware and software perspective.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13</a:t>
            </a:fld>
            <a:endParaRPr lang="en-US" dirty="0"/>
          </a:p>
        </p:txBody>
      </p:sp>
    </p:spTree>
    <p:extLst>
      <p:ext uri="{BB962C8B-B14F-4D97-AF65-F5344CB8AC3E}">
        <p14:creationId xmlns:p14="http://schemas.microsoft.com/office/powerpoint/2010/main" val="3341449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has a great development platform based on the Wireless STK and radio boards.  The</a:t>
            </a:r>
            <a:r>
              <a:rPr lang="en-US" baseline="0" dirty="0"/>
              <a:t> Wireless STK provides the starting point for development providing the hardware and access to mesh software.  </a:t>
            </a:r>
          </a:p>
          <a:p>
            <a:endParaRPr lang="en-US" baseline="0" dirty="0"/>
          </a:p>
          <a:p>
            <a:r>
              <a:rPr lang="en-US" baseline="0" dirty="0"/>
              <a:t>Different radio boards for both </a:t>
            </a:r>
            <a:r>
              <a:rPr lang="en-US" baseline="0" dirty="0" err="1"/>
              <a:t>SoCs</a:t>
            </a:r>
            <a:r>
              <a:rPr lang="en-US" baseline="0" dirty="0"/>
              <a:t> and modules plug into the WSTK main boards, providing a unified development platform from both the hardware and software perspective.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14</a:t>
            </a:fld>
            <a:endParaRPr lang="en-US" dirty="0"/>
          </a:p>
        </p:txBody>
      </p:sp>
    </p:spTree>
    <p:extLst>
      <p:ext uri="{BB962C8B-B14F-4D97-AF65-F5344CB8AC3E}">
        <p14:creationId xmlns:p14="http://schemas.microsoft.com/office/powerpoint/2010/main" val="1487492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has a great development platform based on the Wireless STK and radio boards.  The</a:t>
            </a:r>
            <a:r>
              <a:rPr lang="en-US" baseline="0" dirty="0"/>
              <a:t> Wireless STK provides the starting point for development providing the hardware and access to mesh software.  </a:t>
            </a:r>
          </a:p>
          <a:p>
            <a:endParaRPr lang="en-US" baseline="0" dirty="0"/>
          </a:p>
          <a:p>
            <a:r>
              <a:rPr lang="en-US" baseline="0" dirty="0"/>
              <a:t>Different radio boards for both </a:t>
            </a:r>
            <a:r>
              <a:rPr lang="en-US" baseline="0" dirty="0" err="1"/>
              <a:t>SoCs</a:t>
            </a:r>
            <a:r>
              <a:rPr lang="en-US" baseline="0" dirty="0"/>
              <a:t> and modules plug into the WSTK main boards, providing a unified development platform from both the hardware and software perspective.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15</a:t>
            </a:fld>
            <a:endParaRPr lang="en-US" dirty="0"/>
          </a:p>
        </p:txBody>
      </p:sp>
    </p:spTree>
    <p:extLst>
      <p:ext uri="{BB962C8B-B14F-4D97-AF65-F5344CB8AC3E}">
        <p14:creationId xmlns:p14="http://schemas.microsoft.com/office/powerpoint/2010/main" val="1424753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has a great development platform based on the Wireless STK and radio boards.  The</a:t>
            </a:r>
            <a:r>
              <a:rPr lang="en-US" baseline="0" dirty="0"/>
              <a:t> Wireless STK provides the starting point for development providing the hardware and access to mesh software.  </a:t>
            </a:r>
          </a:p>
          <a:p>
            <a:endParaRPr lang="en-US" baseline="0" dirty="0"/>
          </a:p>
          <a:p>
            <a:r>
              <a:rPr lang="en-US" baseline="0" dirty="0"/>
              <a:t>Different radio boards for both </a:t>
            </a:r>
            <a:r>
              <a:rPr lang="en-US" baseline="0" dirty="0" err="1"/>
              <a:t>SoCs</a:t>
            </a:r>
            <a:r>
              <a:rPr lang="en-US" baseline="0" dirty="0"/>
              <a:t> and modules plug into the WSTK main boards, providing a unified development platform from both the hardware and software perspective.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16</a:t>
            </a:fld>
            <a:endParaRPr lang="en-US" dirty="0"/>
          </a:p>
        </p:txBody>
      </p:sp>
    </p:spTree>
    <p:extLst>
      <p:ext uri="{BB962C8B-B14F-4D97-AF65-F5344CB8AC3E}">
        <p14:creationId xmlns:p14="http://schemas.microsoft.com/office/powerpoint/2010/main" val="1180574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has a great development platform based on the Wireless STK and radio boards.  The</a:t>
            </a:r>
            <a:r>
              <a:rPr lang="en-US" baseline="0" dirty="0"/>
              <a:t> Wireless STK provides the starting point for development providing the hardware and access to mesh software.  </a:t>
            </a:r>
          </a:p>
          <a:p>
            <a:endParaRPr lang="en-US" baseline="0" dirty="0"/>
          </a:p>
          <a:p>
            <a:r>
              <a:rPr lang="en-US" baseline="0" dirty="0"/>
              <a:t>Different radio boards for both </a:t>
            </a:r>
            <a:r>
              <a:rPr lang="en-US" baseline="0" dirty="0" err="1"/>
              <a:t>SoCs</a:t>
            </a:r>
            <a:r>
              <a:rPr lang="en-US" baseline="0" dirty="0"/>
              <a:t> and modules plug into the WSTK main boards, providing a unified development platform from both the hardware and software perspective.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17</a:t>
            </a:fld>
            <a:endParaRPr lang="en-US" dirty="0"/>
          </a:p>
        </p:txBody>
      </p:sp>
    </p:spTree>
    <p:extLst>
      <p:ext uri="{BB962C8B-B14F-4D97-AF65-F5344CB8AC3E}">
        <p14:creationId xmlns:p14="http://schemas.microsoft.com/office/powerpoint/2010/main" val="2318129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has a great development platform based on the Wireless STK and radio boards.  The</a:t>
            </a:r>
            <a:r>
              <a:rPr lang="en-US" baseline="0" dirty="0"/>
              <a:t> Wireless STK provides the starting point for development providing the hardware and access to mesh software.  </a:t>
            </a:r>
          </a:p>
          <a:p>
            <a:endParaRPr lang="en-US" baseline="0" dirty="0"/>
          </a:p>
          <a:p>
            <a:r>
              <a:rPr lang="en-US" baseline="0" dirty="0"/>
              <a:t>Different radio boards for both </a:t>
            </a:r>
            <a:r>
              <a:rPr lang="en-US" baseline="0" dirty="0" err="1"/>
              <a:t>SoCs</a:t>
            </a:r>
            <a:r>
              <a:rPr lang="en-US" baseline="0" dirty="0"/>
              <a:t> and modules plug into the WSTK main boards, providing a unified development platform from both the hardware and software perspective.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18</a:t>
            </a:fld>
            <a:endParaRPr lang="en-US" dirty="0"/>
          </a:p>
        </p:txBody>
      </p:sp>
    </p:spTree>
    <p:extLst>
      <p:ext uri="{BB962C8B-B14F-4D97-AF65-F5344CB8AC3E}">
        <p14:creationId xmlns:p14="http://schemas.microsoft.com/office/powerpoint/2010/main" val="1184427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has a great development platform based on the Wireless STK and radio boards.  The</a:t>
            </a:r>
            <a:r>
              <a:rPr lang="en-US" baseline="0" dirty="0"/>
              <a:t> Wireless STK provides the starting point for development providing the hardware and access to mesh software.  </a:t>
            </a:r>
          </a:p>
          <a:p>
            <a:endParaRPr lang="en-US" baseline="0" dirty="0"/>
          </a:p>
          <a:p>
            <a:r>
              <a:rPr lang="en-US" baseline="0" dirty="0"/>
              <a:t>Different radio boards for both </a:t>
            </a:r>
            <a:r>
              <a:rPr lang="en-US" baseline="0" dirty="0" err="1"/>
              <a:t>SoCs</a:t>
            </a:r>
            <a:r>
              <a:rPr lang="en-US" baseline="0" dirty="0"/>
              <a:t> and modules plug into the WSTK main boards, providing a unified development platform from both the hardware and software perspective.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19</a:t>
            </a:fld>
            <a:endParaRPr lang="en-US" dirty="0"/>
          </a:p>
        </p:txBody>
      </p:sp>
    </p:spTree>
    <p:extLst>
      <p:ext uri="{BB962C8B-B14F-4D97-AF65-F5344CB8AC3E}">
        <p14:creationId xmlns:p14="http://schemas.microsoft.com/office/powerpoint/2010/main" val="3238425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a:t>
            </a:fld>
            <a:endParaRPr lang="en-US" dirty="0"/>
          </a:p>
        </p:txBody>
      </p:sp>
    </p:spTree>
    <p:extLst>
      <p:ext uri="{BB962C8B-B14F-4D97-AF65-F5344CB8AC3E}">
        <p14:creationId xmlns:p14="http://schemas.microsoft.com/office/powerpoint/2010/main" val="3909952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20</a:t>
            </a:fld>
            <a:endParaRPr lang="en-US" dirty="0"/>
          </a:p>
        </p:txBody>
      </p:sp>
    </p:spTree>
    <p:extLst>
      <p:ext uri="{BB962C8B-B14F-4D97-AF65-F5344CB8AC3E}">
        <p14:creationId xmlns:p14="http://schemas.microsoft.com/office/powerpoint/2010/main" val="80112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21</a:t>
            </a:fld>
            <a:endParaRPr lang="en-US"/>
          </a:p>
        </p:txBody>
      </p:sp>
    </p:spTree>
    <p:extLst>
      <p:ext uri="{BB962C8B-B14F-4D97-AF65-F5344CB8AC3E}">
        <p14:creationId xmlns:p14="http://schemas.microsoft.com/office/powerpoint/2010/main" val="4190745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has a great development platform based on the Wireless STK and radio boards.  The</a:t>
            </a:r>
            <a:r>
              <a:rPr lang="en-US" baseline="0" dirty="0"/>
              <a:t> Wireless STK provides the starting point for development providing the hardware and access to mesh software.  </a:t>
            </a:r>
          </a:p>
          <a:p>
            <a:endParaRPr lang="en-US" baseline="0" dirty="0"/>
          </a:p>
          <a:p>
            <a:r>
              <a:rPr lang="en-US" baseline="0" dirty="0"/>
              <a:t>Different radio boards for both </a:t>
            </a:r>
            <a:r>
              <a:rPr lang="en-US" baseline="0" dirty="0" err="1"/>
              <a:t>SoCs</a:t>
            </a:r>
            <a:r>
              <a:rPr lang="en-US" baseline="0" dirty="0"/>
              <a:t> and modules plug into the WSTK main boards, providing a unified development platform from both the hardware and software perspective.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22</a:t>
            </a:fld>
            <a:endParaRPr lang="en-US" dirty="0"/>
          </a:p>
        </p:txBody>
      </p:sp>
    </p:spTree>
    <p:extLst>
      <p:ext uri="{BB962C8B-B14F-4D97-AF65-F5344CB8AC3E}">
        <p14:creationId xmlns:p14="http://schemas.microsoft.com/office/powerpoint/2010/main" val="13169685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23</a:t>
            </a:fld>
            <a:endParaRPr lang="en-US"/>
          </a:p>
        </p:txBody>
      </p:sp>
    </p:spTree>
    <p:extLst>
      <p:ext uri="{BB962C8B-B14F-4D97-AF65-F5344CB8AC3E}">
        <p14:creationId xmlns:p14="http://schemas.microsoft.com/office/powerpoint/2010/main" val="840569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24</a:t>
            </a:fld>
            <a:endParaRPr lang="en-US" dirty="0"/>
          </a:p>
        </p:txBody>
      </p:sp>
    </p:spTree>
    <p:extLst>
      <p:ext uri="{BB962C8B-B14F-4D97-AF65-F5344CB8AC3E}">
        <p14:creationId xmlns:p14="http://schemas.microsoft.com/office/powerpoint/2010/main" val="14722303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generated files.</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25</a:t>
            </a:fld>
            <a:endParaRPr lang="en-US"/>
          </a:p>
        </p:txBody>
      </p:sp>
    </p:spTree>
    <p:extLst>
      <p:ext uri="{BB962C8B-B14F-4D97-AF65-F5344CB8AC3E}">
        <p14:creationId xmlns:p14="http://schemas.microsoft.com/office/powerpoint/2010/main" val="3863132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generated files.</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26</a:t>
            </a:fld>
            <a:endParaRPr lang="en-US"/>
          </a:p>
        </p:txBody>
      </p:sp>
    </p:spTree>
    <p:extLst>
      <p:ext uri="{BB962C8B-B14F-4D97-AF65-F5344CB8AC3E}">
        <p14:creationId xmlns:p14="http://schemas.microsoft.com/office/powerpoint/2010/main" val="35275850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27</a:t>
            </a:fld>
            <a:endParaRPr lang="en-US"/>
          </a:p>
        </p:txBody>
      </p:sp>
    </p:spTree>
    <p:extLst>
      <p:ext uri="{BB962C8B-B14F-4D97-AF65-F5344CB8AC3E}">
        <p14:creationId xmlns:p14="http://schemas.microsoft.com/office/powerpoint/2010/main" val="9321561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28</a:t>
            </a:fld>
            <a:endParaRPr lang="en-US"/>
          </a:p>
        </p:txBody>
      </p:sp>
    </p:spTree>
    <p:extLst>
      <p:ext uri="{BB962C8B-B14F-4D97-AF65-F5344CB8AC3E}">
        <p14:creationId xmlns:p14="http://schemas.microsoft.com/office/powerpoint/2010/main" val="11777709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29</a:t>
            </a:fld>
            <a:endParaRPr lang="en-US"/>
          </a:p>
        </p:txBody>
      </p:sp>
    </p:spTree>
    <p:extLst>
      <p:ext uri="{BB962C8B-B14F-4D97-AF65-F5344CB8AC3E}">
        <p14:creationId xmlns:p14="http://schemas.microsoft.com/office/powerpoint/2010/main" val="1966343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Silicon Labs provides IoT solutions that include hardware, software and tools.  </a:t>
            </a:r>
          </a:p>
          <a:p>
            <a:r>
              <a:rPr lang="en-US" baseline="0" dirty="0"/>
              <a:t>Lets take a look at the Wireless Gecko series </a:t>
            </a:r>
            <a:r>
              <a:rPr lang="en-US" baseline="0" dirty="0" err="1"/>
              <a:t>Socs</a:t>
            </a:r>
            <a:r>
              <a:rPr lang="en-US" baseline="0" dirty="0"/>
              <a:t> first</a:t>
            </a:r>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3</a:t>
            </a:fld>
            <a:endParaRPr lang="en-US"/>
          </a:p>
        </p:txBody>
      </p:sp>
    </p:spTree>
    <p:extLst>
      <p:ext uri="{BB962C8B-B14F-4D97-AF65-F5344CB8AC3E}">
        <p14:creationId xmlns:p14="http://schemas.microsoft.com/office/powerpoint/2010/main" val="35272351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30</a:t>
            </a:fld>
            <a:endParaRPr lang="en-US"/>
          </a:p>
        </p:txBody>
      </p:sp>
    </p:spTree>
    <p:extLst>
      <p:ext uri="{BB962C8B-B14F-4D97-AF65-F5344CB8AC3E}">
        <p14:creationId xmlns:p14="http://schemas.microsoft.com/office/powerpoint/2010/main" val="1141249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31</a:t>
            </a:fld>
            <a:endParaRPr lang="en-US"/>
          </a:p>
        </p:txBody>
      </p:sp>
    </p:spTree>
    <p:extLst>
      <p:ext uri="{BB962C8B-B14F-4D97-AF65-F5344CB8AC3E}">
        <p14:creationId xmlns:p14="http://schemas.microsoft.com/office/powerpoint/2010/main" val="3359557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32</a:t>
            </a:fld>
            <a:endParaRPr lang="en-US"/>
          </a:p>
        </p:txBody>
      </p:sp>
    </p:spTree>
    <p:extLst>
      <p:ext uri="{BB962C8B-B14F-4D97-AF65-F5344CB8AC3E}">
        <p14:creationId xmlns:p14="http://schemas.microsoft.com/office/powerpoint/2010/main" val="1168181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As</a:t>
            </a:r>
            <a:r>
              <a:rPr lang="en-US" sz="800" baseline="0" dirty="0"/>
              <a:t> </a:t>
            </a:r>
            <a:r>
              <a:rPr lang="en-US" sz="800" dirty="0"/>
              <a:t>you can see</a:t>
            </a:r>
            <a:r>
              <a:rPr lang="en-US" sz="800" baseline="0" dirty="0"/>
              <a:t> from this slide there are 3 different families in the Wireless Gecko portfolio that support different wireless standards.  </a:t>
            </a:r>
          </a:p>
          <a:p>
            <a:endParaRPr lang="en-US" sz="800" baseline="0" dirty="0"/>
          </a:p>
          <a:p>
            <a:r>
              <a:rPr lang="en-US" sz="800" baseline="0" dirty="0"/>
              <a:t>Mighty Gecko is the superset part.  While it is focused on 2.4 GHz mesh, including zigbee and Thread, it supports Bluetooth Low Energy and can support both 2.4 GHz and sub-GHZ for proprietary applications.  This makes it a great option for customers that want a single design to support multiple options or want the capability for a single product in the field to support multiple protocols.  With 256K to 1meg of Flash and over 40 parts, including </a:t>
            </a:r>
            <a:r>
              <a:rPr lang="en-US" sz="800" baseline="0" dirty="0" err="1"/>
              <a:t>SoCs</a:t>
            </a:r>
            <a:r>
              <a:rPr lang="en-US" sz="800" baseline="0" dirty="0"/>
              <a:t> and modules, it is the ideal multi-protocol solution.</a:t>
            </a:r>
            <a:endParaRPr lang="en-US" sz="800" dirty="0"/>
          </a:p>
          <a:p>
            <a:endParaRPr lang="en-US" sz="800" dirty="0"/>
          </a:p>
        </p:txBody>
      </p:sp>
      <p:sp>
        <p:nvSpPr>
          <p:cNvPr id="4" name="Slide Number Placeholder 3"/>
          <p:cNvSpPr>
            <a:spLocks noGrp="1"/>
          </p:cNvSpPr>
          <p:nvPr>
            <p:ph type="sldNum" sz="quarter" idx="10"/>
          </p:nvPr>
        </p:nvSpPr>
        <p:spPr/>
        <p:txBody>
          <a:bodyPr/>
          <a:lstStyle/>
          <a:p>
            <a:fld id="{4EE1A3C6-D899-42BD-B19C-024E1EC30EC9}" type="slidenum">
              <a:rPr lang="en-US" smtClean="0"/>
              <a:t>4</a:t>
            </a:fld>
            <a:endParaRPr lang="en-US"/>
          </a:p>
        </p:txBody>
      </p:sp>
    </p:spTree>
    <p:extLst>
      <p:ext uri="{BB962C8B-B14F-4D97-AF65-F5344CB8AC3E}">
        <p14:creationId xmlns:p14="http://schemas.microsoft.com/office/powerpoint/2010/main" val="2773466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a look at the Mighty gecko series products.</a:t>
            </a:r>
          </a:p>
          <a:p>
            <a:endParaRPr lang="en-US" dirty="0"/>
          </a:p>
          <a:p>
            <a:r>
              <a:rPr lang="en-US" dirty="0"/>
              <a:t>MG12/MG13/MG14 are almost the same except the flash size and ram size.</a:t>
            </a:r>
          </a:p>
          <a:p>
            <a:endParaRPr lang="en-US" dirty="0"/>
          </a:p>
          <a:p>
            <a:r>
              <a:rPr lang="en-US" dirty="0"/>
              <a:t>MG14 is pin compatible with MG1 series. They are mainly used on NCP. Because the flash size is small.</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5</a:t>
            </a:fld>
            <a:endParaRPr lang="en-US"/>
          </a:p>
        </p:txBody>
      </p:sp>
    </p:spTree>
    <p:extLst>
      <p:ext uri="{BB962C8B-B14F-4D97-AF65-F5344CB8AC3E}">
        <p14:creationId xmlns:p14="http://schemas.microsoft.com/office/powerpoint/2010/main" val="2004766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t>As you can see from the block</a:t>
            </a:r>
            <a:r>
              <a:rPr lang="en-US" sz="800" baseline="0" dirty="0"/>
              <a:t> diagram, Mighty Gecko is a full featured MCU and wireless </a:t>
            </a:r>
            <a:r>
              <a:rPr lang="en-US" sz="800" baseline="0" dirty="0" err="1"/>
              <a:t>SoC.</a:t>
            </a:r>
            <a:r>
              <a:rPr lang="en-US" sz="800" baseline="0"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The part shown is the EFR32MG12 that was launched in March of 2017, but there are other products in the portfolio that provide developers with the exact features set they need.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The MCU is based on Gecko technology so not only does it provide a rich set of peripherals, but also offers exceptional low power capabilities.  Low power is more then just low active and sleep states.  It is about how the entire system operates in these modes and how quickly it can switch between them.  The shaded blocks show what operating modes the feature can operate in.  You will notice that a significant amount of blocks can work in the deeper sleep modes, which dramatically reduces power consumption of the system.  Features like LESENSE and PRS allow for autonomous operating of peripherals, lowering system power consumption.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With up to 1024k of Flash and 256k of RAM developers have the memory to support not only multi-protocols, but also complex applications.   Advanced energy management provides for voltage support for from 1.8 to 3.8 volts and the DCDC ensure low active and sleep currents.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Serial I/O includes up to 4 USARTs, 2 I2C and even a low energy UART that is supported all the way down to deep sleep.  The device can support both 16-bit and 32-bit timers with up to 3 PWM per timers.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Features like LESENSE and Pulse counters are ideal for flow meters while the integrated cap sense provides a great option for removing mechanical switches from applications.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The radio has  options for both 2.4 GHz and sub-GHz with output power up to +20 </a:t>
            </a:r>
            <a:r>
              <a:rPr lang="en-US" sz="800" baseline="0" dirty="0" err="1"/>
              <a:t>dBm</a:t>
            </a:r>
            <a:r>
              <a:rPr lang="en-US" sz="800" baseline="0" dirty="0"/>
              <a:t> and excellent sensitivity eliminates the need for costly front end modules.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And of course, no system is complete without the necessary security blocks to offload the </a:t>
            </a:r>
            <a:r>
              <a:rPr lang="en-US" sz="800" baseline="0" dirty="0" err="1"/>
              <a:t>cryptos</a:t>
            </a:r>
            <a:r>
              <a:rPr lang="en-US" sz="800" baseline="0" dirty="0"/>
              <a:t> required for </a:t>
            </a:r>
            <a:r>
              <a:rPr lang="en-US" sz="800" baseline="0" dirty="0" err="1"/>
              <a:t>IoT</a:t>
            </a:r>
            <a:r>
              <a:rPr lang="en-US" sz="800" baseline="0" dirty="0"/>
              <a:t> devices.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Wireless Gecko brings together all the critical components for the ultimate IoT hardware platform.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p:txBody>
      </p:sp>
      <p:sp>
        <p:nvSpPr>
          <p:cNvPr id="4" name="Slide Number Placeholder 3"/>
          <p:cNvSpPr>
            <a:spLocks noGrp="1"/>
          </p:cNvSpPr>
          <p:nvPr>
            <p:ph type="sldNum" sz="quarter" idx="10"/>
          </p:nvPr>
        </p:nvSpPr>
        <p:spPr/>
        <p:txBody>
          <a:bodyPr/>
          <a:lstStyle/>
          <a:p>
            <a:fld id="{D81990A0-AC65-4980-BF02-6ACC1434AAED}"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897359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talk about Zigbee software and stack.</a:t>
            </a:r>
            <a:endParaRPr lang="en-US" baseline="0" dirty="0"/>
          </a:p>
          <a:p>
            <a:endParaRPr lang="en-US" baseline="0" dirty="0"/>
          </a:p>
          <a:p>
            <a:pPr marL="228600" indent="-228600">
              <a:buAutoNum type="arabicPeriod"/>
            </a:pPr>
            <a:r>
              <a:rPr lang="en-US" baseline="0" dirty="0"/>
              <a:t>Architecture</a:t>
            </a:r>
          </a:p>
          <a:p>
            <a:pPr marL="228600" indent="-228600">
              <a:buAutoNum type="arabicPeriod"/>
            </a:pPr>
            <a:r>
              <a:rPr lang="en-US" baseline="0" dirty="0" err="1"/>
              <a:t>Soc</a:t>
            </a:r>
            <a:r>
              <a:rPr lang="en-US" baseline="0" dirty="0"/>
              <a:t> &amp; NCP</a:t>
            </a:r>
          </a:p>
          <a:p>
            <a:pPr marL="228600" indent="-228600">
              <a:buAutoNum type="arabicPeriod"/>
            </a:pPr>
            <a:r>
              <a:rPr lang="en-US" dirty="0"/>
              <a:t>Bootloader</a:t>
            </a:r>
          </a:p>
          <a:p>
            <a:pPr marL="228600" indent="-228600">
              <a:buAutoNum type="arabicPeriod"/>
            </a:pPr>
            <a:r>
              <a:rPr lang="en-US" dirty="0"/>
              <a:t>Token</a:t>
            </a:r>
          </a:p>
          <a:p>
            <a:pPr marL="228600" indent="-228600">
              <a:buAutoNum type="arabicPeriod"/>
            </a:pPr>
            <a:r>
              <a:rPr lang="en-US" dirty="0"/>
              <a:t>Event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7</a:t>
            </a:fld>
            <a:endParaRPr lang="en-US"/>
          </a:p>
        </p:txBody>
      </p:sp>
    </p:spTree>
    <p:extLst>
      <p:ext uri="{BB962C8B-B14F-4D97-AF65-F5344CB8AC3E}">
        <p14:creationId xmlns:p14="http://schemas.microsoft.com/office/powerpoint/2010/main" val="2324645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provides two models for Zigbee design: the SoC model, and the NCP model.</a:t>
            </a:r>
          </a:p>
          <a:p>
            <a:endParaRPr lang="en-US" dirty="0"/>
          </a:p>
          <a:p>
            <a:r>
              <a:rPr lang="en-US" dirty="0"/>
              <a:t>In the SoC model, all stack layers as well as the application are implemented on a single chip, with lower level stack functions implemented in hardware as peripherals of the microcontroller. </a:t>
            </a:r>
          </a:p>
          <a:p>
            <a:r>
              <a:rPr lang="en-US" dirty="0"/>
              <a:t>Access to the stack functionality here is generally provided as library API calls. </a:t>
            </a:r>
          </a:p>
          <a:p>
            <a:endParaRPr lang="en-US" dirty="0"/>
          </a:p>
          <a:p>
            <a:r>
              <a:rPr lang="en-US" dirty="0"/>
              <a:t>In NCP model, the stack and low-level radio functionality all reside on one chip for best integration and efficiency where the stack features are concerned. </a:t>
            </a:r>
          </a:p>
          <a:p>
            <a:r>
              <a:rPr lang="en-US" dirty="0"/>
              <a:t>However, the application interface to the stack is through a serial interface such as SPI or UART, rather than a library of function calls. </a:t>
            </a:r>
          </a:p>
          <a:p>
            <a:r>
              <a:rPr lang="en-US" dirty="0"/>
              <a:t>The host and NCP uses a proprietary serial protocol to exchange data. The protocol is named EZSP, which is short for </a:t>
            </a:r>
            <a:r>
              <a:rPr lang="en-US" dirty="0" err="1"/>
              <a:t>EmberZnet</a:t>
            </a:r>
            <a:r>
              <a:rPr lang="en-US" dirty="0"/>
              <a:t> serial protocol.</a:t>
            </a:r>
          </a:p>
          <a:p>
            <a:r>
              <a:rPr lang="en-US" dirty="0"/>
              <a:t>This model allows for great flexibility on the application design and the host processor architecture. It allows the application designer to ignore many implementation details about the stack itself. You may </a:t>
            </a:r>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8</a:t>
            </a:fld>
            <a:endParaRPr lang="en-US"/>
          </a:p>
        </p:txBody>
      </p:sp>
    </p:spTree>
    <p:extLst>
      <p:ext uri="{BB962C8B-B14F-4D97-AF65-F5344CB8AC3E}">
        <p14:creationId xmlns:p14="http://schemas.microsoft.com/office/powerpoint/2010/main" val="1430073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9</a:t>
            </a:fld>
            <a:endParaRPr lang="en-US"/>
          </a:p>
        </p:txBody>
      </p:sp>
    </p:spTree>
    <p:extLst>
      <p:ext uri="{BB962C8B-B14F-4D97-AF65-F5344CB8AC3E}">
        <p14:creationId xmlns:p14="http://schemas.microsoft.com/office/powerpoint/2010/main" val="29149533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light-title-slide">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307202" name="Rectangle 2"/>
          <p:cNvSpPr>
            <a:spLocks noGrp="1" noChangeArrowheads="1"/>
          </p:cNvSpPr>
          <p:nvPr>
            <p:ph type="ctrTitle"/>
          </p:nvPr>
        </p:nvSpPr>
        <p:spPr>
          <a:xfrm>
            <a:off x="457200" y="3040032"/>
            <a:ext cx="11277600" cy="506668"/>
          </a:xfrm>
        </p:spPr>
        <p:txBody>
          <a:bodyPr anchor="b" anchorCtr="0"/>
          <a:lstStyle>
            <a:lvl1pPr marL="0" indent="0" algn="l">
              <a:tabLst>
                <a:tab pos="3078163" algn="l"/>
              </a:tabLst>
              <a:defRPr sz="3200">
                <a:solidFill>
                  <a:schemeClr val="tx2"/>
                </a:solidFill>
              </a:defRPr>
            </a:lvl1pPr>
          </a:lstStyle>
          <a:p>
            <a:r>
              <a:rPr lang="en-US"/>
              <a:t>Click to edit Master title style</a:t>
            </a:r>
            <a:endParaRPr lang="en-US" dirty="0"/>
          </a:p>
        </p:txBody>
      </p:sp>
      <p:sp>
        <p:nvSpPr>
          <p:cNvPr id="307203" name="Rectangle 3"/>
          <p:cNvSpPr>
            <a:spLocks noGrp="1" noChangeArrowheads="1"/>
          </p:cNvSpPr>
          <p:nvPr>
            <p:ph type="subTitle" idx="1" hasCustomPrompt="1"/>
          </p:nvPr>
        </p:nvSpPr>
        <p:spPr>
          <a:xfrm>
            <a:off x="457200" y="3546700"/>
            <a:ext cx="11277600" cy="353943"/>
          </a:xfrm>
          <a:ln>
            <a:noFill/>
          </a:ln>
        </p:spPr>
        <p:txBody>
          <a:bodyPr wrap="square" lIns="91440" tIns="91440" rIns="91440" bIns="91440" anchor="t" anchorCtr="0">
            <a:no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spTree>
    <p:extLst>
      <p:ext uri="{BB962C8B-B14F-4D97-AF65-F5344CB8AC3E}">
        <p14:creationId xmlns:p14="http://schemas.microsoft.com/office/powerpoint/2010/main" val="1787681769"/>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457200" y="457199"/>
            <a:ext cx="11277600" cy="59435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Footer Placeholder 2"/>
          <p:cNvSpPr>
            <a:spLocks noGrp="1"/>
          </p:cNvSpPr>
          <p:nvPr>
            <p:ph type="ftr" sz="quarter" idx="10"/>
          </p:nvPr>
        </p:nvSpPr>
        <p:spPr/>
        <p:txBody>
          <a:bodyPr/>
          <a:lstStyle/>
          <a:p>
            <a:r>
              <a:rPr lang="en-US"/>
              <a:t>Silicon Labs Confidential</a:t>
            </a:r>
            <a:endParaRPr lang="en-US" dirty="0"/>
          </a:p>
        </p:txBody>
      </p:sp>
      <p:sp>
        <p:nvSpPr>
          <p:cNvPr id="4" name="Slide Number Placeholder 3"/>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965318052"/>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light-divider">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9EF3CA-2BB9-8142-96F6-4CE2B52E1D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B04EC185-D65C-2E41-A41C-F6E27623E76B}"/>
              </a:ext>
            </a:extLst>
          </p:cNvPr>
          <p:cNvSpPr>
            <a:spLocks noGrp="1"/>
          </p:cNvSpPr>
          <p:nvPr>
            <p:ph type="title"/>
          </p:nvPr>
        </p:nvSpPr>
        <p:spPr>
          <a:xfrm>
            <a:off x="457200" y="2820917"/>
            <a:ext cx="10476854" cy="608083"/>
          </a:xfrm>
        </p:spPr>
        <p:txBody>
          <a:body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1154C575-C080-9248-9367-944B912E1E84}"/>
              </a:ext>
            </a:extLst>
          </p:cNvPr>
          <p:cNvSpPr>
            <a:spLocks noGrp="1"/>
          </p:cNvSpPr>
          <p:nvPr>
            <p:ph type="body" sz="quarter" idx="11"/>
          </p:nvPr>
        </p:nvSpPr>
        <p:spPr>
          <a:xfrm>
            <a:off x="457201" y="3436975"/>
            <a:ext cx="6695268" cy="2514600"/>
          </a:xfrm>
        </p:spPr>
        <p:txBody>
          <a:bodyPr/>
          <a:lstStyle>
            <a:lvl1pPr marL="0" indent="0">
              <a:buNone/>
              <a:defRPr>
                <a:latin typeface="+mj-lt"/>
              </a:defRPr>
            </a:lvl1pPr>
            <a:lvl2pPr marL="182880" indent="0">
              <a:buNone/>
              <a:defRPr/>
            </a:lvl2pPr>
            <a:lvl3pPr marL="365760" indent="0">
              <a:buNone/>
              <a:defRPr/>
            </a:lvl3pPr>
            <a:lvl4pPr marL="548640" indent="0">
              <a:buNone/>
              <a:defRPr/>
            </a:lvl4pPr>
            <a:lvl5pPr marL="73152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1792292"/>
      </p:ext>
    </p:extLst>
  </p:cSld>
  <p:clrMapOvr>
    <a:masterClrMapping/>
  </p:clrMapOvr>
  <p:transition spd="med">
    <p:wipe/>
  </p:transition>
  <p:hf hdr="0" dt="0"/>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endParaRPr lang="en-US" dirty="0"/>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6"/>
          <p:cNvSpPr>
            <a:spLocks noGrp="1"/>
          </p:cNvSpPr>
          <p:nvPr>
            <p:ph sz="quarter" idx="16"/>
          </p:nvPr>
        </p:nvSpPr>
        <p:spPr>
          <a:xfrm>
            <a:off x="457200" y="2830377"/>
            <a:ext cx="5638800" cy="1197251"/>
          </a:xfrm>
          <a:solidFill>
            <a:schemeClr val="bg1"/>
          </a:solidFill>
          <a:ln>
            <a:noFill/>
          </a:ln>
        </p:spPr>
        <p:txBody>
          <a:bodyPr wrap="square" lIns="274320" tIns="274320" rIns="274320" bIns="274320" anchor="ctr">
            <a:spAutoFit/>
          </a:bodyPr>
          <a:lstStyle>
            <a:lvl1pPr marL="0" indent="0">
              <a:lnSpc>
                <a:spcPct val="90000"/>
              </a:lnSpc>
              <a:spcBef>
                <a:spcPts val="1200"/>
              </a:spcBef>
              <a:buFontTx/>
              <a:buNone/>
              <a:defRPr sz="2400">
                <a:solidFill>
                  <a:schemeClr val="tx1"/>
                </a:solidFill>
                <a:latin typeface="+mj-lt"/>
              </a:defRPr>
            </a:lvl1pPr>
            <a:lvl2pPr marL="0" indent="0">
              <a:spcBef>
                <a:spcPts val="600"/>
              </a:spcBef>
              <a:buNone/>
              <a:defRPr sz="1600">
                <a:solidFill>
                  <a:schemeClr val="tx1"/>
                </a:solidFill>
              </a:defRPr>
            </a:lvl2pPr>
            <a:lvl3pPr marL="182880" indent="0">
              <a:spcBef>
                <a:spcPts val="600"/>
              </a:spcBef>
              <a:buNone/>
              <a:defRPr sz="1800">
                <a:solidFill>
                  <a:schemeClr val="tx2"/>
                </a:solidFill>
              </a:defRPr>
            </a:lvl3pPr>
            <a:lvl4pPr marL="365760" indent="0">
              <a:spcBef>
                <a:spcPts val="600"/>
              </a:spcBef>
              <a:buNone/>
              <a:defRPr sz="1600">
                <a:solidFill>
                  <a:schemeClr val="tx2"/>
                </a:solidFill>
              </a:defRPr>
            </a:lvl4pPr>
            <a:lvl5pPr marL="731520">
              <a:spcBef>
                <a:spcPts val="900"/>
              </a:spcBef>
              <a:defRPr sz="1200"/>
            </a:lvl5pPr>
          </a:lstStyle>
          <a:p>
            <a:pPr lvl="0"/>
            <a:r>
              <a:rPr lang="en-US"/>
              <a:t>Edit Master text styles</a:t>
            </a:r>
          </a:p>
          <a:p>
            <a:pPr lvl="1"/>
            <a:r>
              <a:rPr lang="en-US"/>
              <a:t>Second level</a:t>
            </a:r>
          </a:p>
        </p:txBody>
      </p:sp>
      <p:sp>
        <p:nvSpPr>
          <p:cNvPr id="6" name="Footer Placeholder 5"/>
          <p:cNvSpPr>
            <a:spLocks noGrp="1"/>
          </p:cNvSpPr>
          <p:nvPr>
            <p:ph type="ftr" sz="quarter" idx="18"/>
          </p:nvPr>
        </p:nvSpPr>
        <p:spPr/>
        <p:txBody>
          <a:bodyPr/>
          <a:lstStyle/>
          <a:p>
            <a:r>
              <a:rPr lang="en-US"/>
              <a:t>Silicon Labs Confidential</a:t>
            </a:r>
            <a:endParaRPr lang="en-US" dirty="0"/>
          </a:p>
        </p:txBody>
      </p:sp>
      <p:sp>
        <p:nvSpPr>
          <p:cNvPr id="9" name="Slide Number Placeholder 8"/>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631647114"/>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8"/>
          </p:nvPr>
        </p:nvSpPr>
        <p:spPr/>
        <p:txBody>
          <a:bodyPr/>
          <a:lstStyle/>
          <a:p>
            <a:r>
              <a:rPr lang="en-US"/>
              <a:t>Silicon Labs Confidential</a:t>
            </a:r>
            <a:endParaRPr lang="en-US" dirty="0"/>
          </a:p>
        </p:txBody>
      </p:sp>
      <p:sp>
        <p:nvSpPr>
          <p:cNvPr id="3" name="Slide Number Placeholder 2"/>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3828421"/>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l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2650980" y="914400"/>
            <a:ext cx="3419592"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2650980" y="1270855"/>
            <a:ext cx="3419592"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2650980" y="914400"/>
            <a:ext cx="3419592"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26509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2650980"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6127488" y="914400"/>
            <a:ext cx="3419591"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6127487" y="1270855"/>
            <a:ext cx="3419593"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6127486" y="914400"/>
            <a:ext cx="341959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61180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6127487"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2650980" y="1270855"/>
            <a:ext cx="3419592" cy="3474719"/>
          </a:xfrm>
        </p:spPr>
        <p:txBody>
          <a:bodyPr tIns="45720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6127486" y="1270855"/>
            <a:ext cx="3419594" cy="3474719"/>
          </a:xfrm>
        </p:spPr>
        <p:txBody>
          <a:bodyPr tIns="45720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sz="120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9"/>
          </p:nvPr>
        </p:nvSpPr>
        <p:spPr/>
        <p:txBody>
          <a:bodyPr/>
          <a:lstStyle/>
          <a:p>
            <a:r>
              <a:rPr lang="en-US"/>
              <a:t>Silicon Labs Confidential</a:t>
            </a:r>
            <a:endParaRPr lang="en-US" dirty="0"/>
          </a:p>
        </p:txBody>
      </p:sp>
      <p:sp>
        <p:nvSpPr>
          <p:cNvPr id="7" name="Slide Number Placeholder 6"/>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79013769"/>
      </p:ext>
    </p:extLst>
  </p:cSld>
  <p:clrMapOvr>
    <a:masterClrMapping/>
  </p:clrMapOvr>
  <p:transition spd="med">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le-triple-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43815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43860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6"/>
            <a:ext cx="3419856" cy="548558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5301672"/>
            <a:ext cx="3419856" cy="1098722"/>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3474314"/>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2"/>
            <a:ext cx="3424427"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400616488"/>
      </p:ext>
    </p:extLst>
  </p:cSld>
  <p:clrMapOvr>
    <a:masterClrMapping/>
  </p:clrMapOvr>
  <p:transition spd="med">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le-quad-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277160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5" name="Rectangle 34"/>
          <p:cNvSpPr/>
          <p:nvPr/>
        </p:nvSpPr>
        <p:spPr>
          <a:xfrm>
            <a:off x="457200" y="1270854"/>
            <a:ext cx="277160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30"/>
          <p:cNvSpPr>
            <a:spLocks noGrp="1"/>
          </p:cNvSpPr>
          <p:nvPr>
            <p:ph type="body" sz="quarter" idx="11"/>
          </p:nvPr>
        </p:nvSpPr>
        <p:spPr>
          <a:xfrm>
            <a:off x="457200" y="914400"/>
            <a:ext cx="277160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4" name="Text Placeholder 33"/>
          <p:cNvSpPr>
            <a:spLocks noGrp="1"/>
          </p:cNvSpPr>
          <p:nvPr>
            <p:ph type="body" sz="quarter" idx="12"/>
          </p:nvPr>
        </p:nvSpPr>
        <p:spPr>
          <a:xfrm>
            <a:off x="457200" y="4745574"/>
            <a:ext cx="277160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457200" y="1270854"/>
            <a:ext cx="2771606" cy="3474722"/>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68" name="Rectangle 67"/>
          <p:cNvSpPr/>
          <p:nvPr/>
        </p:nvSpPr>
        <p:spPr>
          <a:xfrm>
            <a:off x="3285723"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9" name="Rectangle 68"/>
          <p:cNvSpPr/>
          <p:nvPr/>
        </p:nvSpPr>
        <p:spPr>
          <a:xfrm>
            <a:off x="3285723"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 Placeholder 30"/>
          <p:cNvSpPr>
            <a:spLocks noGrp="1"/>
          </p:cNvSpPr>
          <p:nvPr>
            <p:ph type="body" sz="quarter" idx="24"/>
          </p:nvPr>
        </p:nvSpPr>
        <p:spPr>
          <a:xfrm>
            <a:off x="3285723"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71" name="Text Placeholder 33"/>
          <p:cNvSpPr>
            <a:spLocks noGrp="1"/>
          </p:cNvSpPr>
          <p:nvPr>
            <p:ph type="body" sz="quarter" idx="25"/>
          </p:nvPr>
        </p:nvSpPr>
        <p:spPr>
          <a:xfrm>
            <a:off x="3285723"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72" name="Content Placeholder 60"/>
          <p:cNvSpPr>
            <a:spLocks noGrp="1"/>
          </p:cNvSpPr>
          <p:nvPr>
            <p:ph sz="quarter" idx="26" hasCustomPrompt="1"/>
          </p:nvPr>
        </p:nvSpPr>
        <p:spPr>
          <a:xfrm>
            <a:off x="3285723"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0" name="Rectangle 59"/>
          <p:cNvSpPr/>
          <p:nvPr/>
        </p:nvSpPr>
        <p:spPr>
          <a:xfrm>
            <a:off x="6122416" y="914400"/>
            <a:ext cx="2777734"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4" name="Rectangle 63"/>
          <p:cNvSpPr/>
          <p:nvPr/>
        </p:nvSpPr>
        <p:spPr>
          <a:xfrm>
            <a:off x="6122416" y="1270854"/>
            <a:ext cx="2777734"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Placeholder 30"/>
          <p:cNvSpPr>
            <a:spLocks noGrp="1"/>
          </p:cNvSpPr>
          <p:nvPr>
            <p:ph type="body" sz="quarter" idx="21"/>
          </p:nvPr>
        </p:nvSpPr>
        <p:spPr>
          <a:xfrm>
            <a:off x="6122416" y="914400"/>
            <a:ext cx="277773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66" name="Text Placeholder 33"/>
          <p:cNvSpPr>
            <a:spLocks noGrp="1"/>
          </p:cNvSpPr>
          <p:nvPr>
            <p:ph type="body" sz="quarter" idx="22"/>
          </p:nvPr>
        </p:nvSpPr>
        <p:spPr>
          <a:xfrm>
            <a:off x="6122416" y="4745574"/>
            <a:ext cx="2777734"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marL="0" marR="0" lvl="0" indent="0" algn="ctr" defTabSz="914377" rtl="0" eaLnBrk="1" fontAlgn="base" latinLnBrk="0" hangingPunct="1">
              <a:lnSpc>
                <a:spcPct val="95000"/>
              </a:lnSpc>
              <a:spcBef>
                <a:spcPts val="300"/>
              </a:spcBef>
              <a:spcAft>
                <a:spcPct val="0"/>
              </a:spcAft>
              <a:buClr>
                <a:schemeClr val="tx2"/>
              </a:buClr>
              <a:buSzTx/>
              <a:buFontTx/>
              <a:buNone/>
              <a:tabLst/>
              <a:defRPr/>
            </a:pPr>
            <a:r>
              <a:rPr lang="en-US"/>
              <a:t>Edit Master text styles</a:t>
            </a:r>
          </a:p>
          <a:p>
            <a:pPr marL="0" marR="0" lvl="1" indent="0" algn="ctr" defTabSz="914377" rtl="0" eaLnBrk="1" fontAlgn="base" latinLnBrk="0" hangingPunct="1">
              <a:lnSpc>
                <a:spcPct val="95000"/>
              </a:lnSpc>
              <a:spcBef>
                <a:spcPts val="300"/>
              </a:spcBef>
              <a:spcAft>
                <a:spcPct val="0"/>
              </a:spcAft>
              <a:buClr>
                <a:schemeClr val="tx2"/>
              </a:buClr>
              <a:buSzTx/>
              <a:buFontTx/>
              <a:buNone/>
              <a:tabLst/>
              <a:defRPr/>
            </a:pPr>
            <a:r>
              <a:rPr lang="en-US"/>
              <a:t>Second level</a:t>
            </a:r>
          </a:p>
        </p:txBody>
      </p:sp>
      <p:sp>
        <p:nvSpPr>
          <p:cNvPr id="67" name="Content Placeholder 60"/>
          <p:cNvSpPr>
            <a:spLocks noGrp="1"/>
          </p:cNvSpPr>
          <p:nvPr>
            <p:ph sz="quarter" idx="23" hasCustomPrompt="1"/>
          </p:nvPr>
        </p:nvSpPr>
        <p:spPr>
          <a:xfrm>
            <a:off x="6122416" y="1270854"/>
            <a:ext cx="2777734"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0" name="Rectangle 49"/>
          <p:cNvSpPr/>
          <p:nvPr/>
        </p:nvSpPr>
        <p:spPr>
          <a:xfrm>
            <a:off x="8955024"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6" name="Rectangle 55"/>
          <p:cNvSpPr/>
          <p:nvPr/>
        </p:nvSpPr>
        <p:spPr>
          <a:xfrm>
            <a:off x="8955024"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 Placeholder 30"/>
          <p:cNvSpPr>
            <a:spLocks noGrp="1"/>
          </p:cNvSpPr>
          <p:nvPr>
            <p:ph type="body" sz="quarter" idx="18"/>
          </p:nvPr>
        </p:nvSpPr>
        <p:spPr>
          <a:xfrm>
            <a:off x="8955024"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8" name="Text Placeholder 33"/>
          <p:cNvSpPr>
            <a:spLocks noGrp="1"/>
          </p:cNvSpPr>
          <p:nvPr>
            <p:ph type="body" sz="quarter" idx="19"/>
          </p:nvPr>
        </p:nvSpPr>
        <p:spPr>
          <a:xfrm>
            <a:off x="8955024"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9" name="Content Placeholder 60"/>
          <p:cNvSpPr>
            <a:spLocks noGrp="1"/>
          </p:cNvSpPr>
          <p:nvPr>
            <p:ph sz="quarter" idx="20" hasCustomPrompt="1"/>
          </p:nvPr>
        </p:nvSpPr>
        <p:spPr>
          <a:xfrm>
            <a:off x="8955024"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8" name="Footer Placeholder 7"/>
          <p:cNvSpPr>
            <a:spLocks noGrp="1"/>
          </p:cNvSpPr>
          <p:nvPr>
            <p:ph type="ftr" sz="quarter" idx="27"/>
          </p:nvPr>
        </p:nvSpPr>
        <p:spPr/>
        <p:txBody>
          <a:bodyPr/>
          <a:lstStyle/>
          <a:p>
            <a:r>
              <a:rPr lang="en-US"/>
              <a:t>Silicon Labs Confidential</a:t>
            </a:r>
            <a:endParaRPr lang="en-US" dirty="0"/>
          </a:p>
        </p:txBody>
      </p:sp>
      <p:sp>
        <p:nvSpPr>
          <p:cNvPr id="9" name="Slide Number Placeholder 8"/>
          <p:cNvSpPr>
            <a:spLocks noGrp="1"/>
          </p:cNvSpPr>
          <p:nvPr>
            <p:ph type="sldNum" sz="quarter" idx="2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65974597"/>
      </p:ext>
    </p:extLst>
  </p:cSld>
  <p:clrMapOvr>
    <a:masterClrMapping/>
  </p:clrMapOvr>
  <p:transition spd="med">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ix-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5" name="Text Placeholder 33"/>
          <p:cNvSpPr>
            <a:spLocks noGrp="1"/>
          </p:cNvSpPr>
          <p:nvPr>
            <p:ph type="body" sz="quarter" idx="14"/>
          </p:nvPr>
        </p:nvSpPr>
        <p:spPr>
          <a:xfrm>
            <a:off x="43860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5"/>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2770794"/>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1"/>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
        <p:nvSpPr>
          <p:cNvPr id="24" name="Rectangle 23"/>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Rectangle 29"/>
          <p:cNvSpPr/>
          <p:nvPr/>
        </p:nvSpPr>
        <p:spPr>
          <a:xfrm>
            <a:off x="9189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Rectangle 32"/>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30"/>
          <p:cNvSpPr>
            <a:spLocks noGrp="1"/>
          </p:cNvSpPr>
          <p:nvPr>
            <p:ph type="body" sz="quarter" idx="22"/>
          </p:nvPr>
        </p:nvSpPr>
        <p:spPr>
          <a:xfrm>
            <a:off x="9189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7" name="Text Placeholder 33"/>
          <p:cNvSpPr>
            <a:spLocks noGrp="1"/>
          </p:cNvSpPr>
          <p:nvPr>
            <p:ph type="body" sz="quarter" idx="23"/>
          </p:nvPr>
        </p:nvSpPr>
        <p:spPr>
          <a:xfrm>
            <a:off x="9189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38" name="Rectangle 37"/>
          <p:cNvSpPr/>
          <p:nvPr/>
        </p:nvSpPr>
        <p:spPr>
          <a:xfrm>
            <a:off x="43860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9" name="Rectangle 38"/>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 Placeholder 30"/>
          <p:cNvSpPr>
            <a:spLocks noGrp="1"/>
          </p:cNvSpPr>
          <p:nvPr>
            <p:ph type="body" sz="quarter" idx="24"/>
          </p:nvPr>
        </p:nvSpPr>
        <p:spPr>
          <a:xfrm>
            <a:off x="43860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6" name="Text Placeholder 33"/>
          <p:cNvSpPr>
            <a:spLocks noGrp="1"/>
          </p:cNvSpPr>
          <p:nvPr>
            <p:ph type="body" sz="quarter" idx="25"/>
          </p:nvPr>
        </p:nvSpPr>
        <p:spPr>
          <a:xfrm>
            <a:off x="43860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7" name="Rectangle 46"/>
          <p:cNvSpPr/>
          <p:nvPr/>
        </p:nvSpPr>
        <p:spPr>
          <a:xfrm>
            <a:off x="7855076" y="3685032"/>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8" name="Rectangle 47"/>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0"/>
          <p:cNvSpPr>
            <a:spLocks noGrp="1"/>
          </p:cNvSpPr>
          <p:nvPr>
            <p:ph type="body" sz="quarter" idx="26"/>
          </p:nvPr>
        </p:nvSpPr>
        <p:spPr>
          <a:xfrm>
            <a:off x="7855076"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0" name="Text Placeholder 33"/>
          <p:cNvSpPr>
            <a:spLocks noGrp="1"/>
          </p:cNvSpPr>
          <p:nvPr>
            <p:ph type="body" sz="quarter" idx="27"/>
          </p:nvPr>
        </p:nvSpPr>
        <p:spPr>
          <a:xfrm>
            <a:off x="7855076" y="5541021"/>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6" name="Content Placeholder 60"/>
          <p:cNvSpPr>
            <a:spLocks noGrp="1"/>
          </p:cNvSpPr>
          <p:nvPr>
            <p:ph sz="quarter" idx="28" hasCustomPrompt="1"/>
          </p:nvPr>
        </p:nvSpPr>
        <p:spPr>
          <a:xfrm>
            <a:off x="918972" y="4041489"/>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7" name="Content Placeholder 60"/>
          <p:cNvSpPr>
            <a:spLocks noGrp="1"/>
          </p:cNvSpPr>
          <p:nvPr>
            <p:ph sz="quarter" idx="29" hasCustomPrompt="1"/>
          </p:nvPr>
        </p:nvSpPr>
        <p:spPr>
          <a:xfrm>
            <a:off x="4381500" y="4041488"/>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8" name="Content Placeholder 60"/>
          <p:cNvSpPr>
            <a:spLocks noGrp="1"/>
          </p:cNvSpPr>
          <p:nvPr>
            <p:ph sz="quarter" idx="30" hasCustomPrompt="1"/>
          </p:nvPr>
        </p:nvSpPr>
        <p:spPr>
          <a:xfrm>
            <a:off x="7855076" y="4041489"/>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9" name="Rectangle 58"/>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4" name="Rectangle 43">
            <a:extLst>
              <a:ext uri="{FF2B5EF4-FFF2-40B4-BE49-F238E27FC236}">
                <a16:creationId xmlns:a16="http://schemas.microsoft.com/office/drawing/2014/main" id="{1A2E8BD4-BE75-7B4A-913B-399868EC08F6}"/>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4" name="Rectangle 63">
            <a:extLst>
              <a:ext uri="{FF2B5EF4-FFF2-40B4-BE49-F238E27FC236}">
                <a16:creationId xmlns:a16="http://schemas.microsoft.com/office/drawing/2014/main" id="{EA21308E-ADCE-324E-8F58-80AAF08CE2E3}"/>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05B03B78-09D2-5346-B25E-294EAA5EF25C}"/>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1083C06A-A455-2746-9903-700FB00CC165}"/>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68C7D543-35B2-804E-8A03-7191A0229CEB}"/>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0" name="Rectangle 69">
            <a:extLst>
              <a:ext uri="{FF2B5EF4-FFF2-40B4-BE49-F238E27FC236}">
                <a16:creationId xmlns:a16="http://schemas.microsoft.com/office/drawing/2014/main" id="{F86551E3-D754-D444-83F5-3BC03736C853}"/>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2" name="Rectangle 71">
            <a:extLst>
              <a:ext uri="{FF2B5EF4-FFF2-40B4-BE49-F238E27FC236}">
                <a16:creationId xmlns:a16="http://schemas.microsoft.com/office/drawing/2014/main" id="{86D95270-2486-A047-AE2B-6A393CA82219}"/>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7525AC67-83B9-814E-A597-81542C079DBE}"/>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7B95C14-95D0-3B40-84C5-1997DC902410}"/>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357A6769-A3FE-AF45-A5B9-B4DE07654241}"/>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8" name="Rectangle 77">
            <a:extLst>
              <a:ext uri="{FF2B5EF4-FFF2-40B4-BE49-F238E27FC236}">
                <a16:creationId xmlns:a16="http://schemas.microsoft.com/office/drawing/2014/main" id="{9C8896EC-57D3-D14C-8C64-7C13BABBD65B}"/>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0" name="Rectangle 79">
            <a:extLst>
              <a:ext uri="{FF2B5EF4-FFF2-40B4-BE49-F238E27FC236}">
                <a16:creationId xmlns:a16="http://schemas.microsoft.com/office/drawing/2014/main" id="{8BA7915E-116F-6C4B-8C6B-F1DCB1CCFA84}"/>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id="{02BA596E-8DF1-6848-81CC-F32DEAA26CE5}"/>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C33A89F1-FC67-1848-A20B-36296B088A11}"/>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F2705203-A13A-C544-99F4-CEF3FA1C0B95}"/>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6" name="Rectangle 85">
            <a:extLst>
              <a:ext uri="{FF2B5EF4-FFF2-40B4-BE49-F238E27FC236}">
                <a16:creationId xmlns:a16="http://schemas.microsoft.com/office/drawing/2014/main" id="{4D7E306C-65B5-E24F-9F75-6A7D096FF30A}"/>
              </a:ext>
            </a:extLst>
          </p:cNvPr>
          <p:cNvSpPr/>
          <p:nvPr userDrawn="1"/>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8" name="Rectangle 87">
            <a:extLst>
              <a:ext uri="{FF2B5EF4-FFF2-40B4-BE49-F238E27FC236}">
                <a16:creationId xmlns:a16="http://schemas.microsoft.com/office/drawing/2014/main" id="{90AAB2C3-5BA5-684D-8ADA-EF1412D87D3E}"/>
              </a:ext>
            </a:extLst>
          </p:cNvPr>
          <p:cNvSpPr/>
          <p:nvPr userDrawn="1"/>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86508930-77D3-2F44-8FB5-82777D818B3E}"/>
              </a:ext>
            </a:extLst>
          </p:cNvPr>
          <p:cNvSpPr/>
          <p:nvPr userDrawn="1"/>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715D9808-3CEA-D344-AD04-878335C3A293}"/>
              </a:ext>
            </a:extLst>
          </p:cNvPr>
          <p:cNvSpPr/>
          <p:nvPr userDrawn="1"/>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B811A609-4BD0-D542-B1AE-4D2501266EBF}"/>
              </a:ext>
            </a:extLst>
          </p:cNvPr>
          <p:cNvSpPr/>
          <p:nvPr userDrawn="1"/>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1165536769"/>
      </p:ext>
    </p:extLst>
  </p:cSld>
  <p:clrMapOvr>
    <a:masterClrMapping/>
  </p:clrMapOvr>
  <p:transition spd="med">
    <p:wipe/>
  </p:transition>
  <p:extLst mod="1">
    <p:ext uri="{DCECCB84-F9BA-43D5-87BE-67443E8EF086}">
      <p15:sldGuideLst xmlns:p15="http://schemas.microsoft.com/office/powerpoint/2012/main">
        <p15:guide id="9" orient="horz" pos="2173" userDrawn="1">
          <p15:clr>
            <a:srgbClr val="FBAE40"/>
          </p15:clr>
        </p15:guide>
        <p15:guide id="10" orient="horz" pos="214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ual-content-blue-callou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rgbClr val="FFFFFF"/>
              </a:solidFill>
            </a:endParaRPr>
          </a:p>
        </p:txBody>
      </p:sp>
      <p:sp>
        <p:nvSpPr>
          <p:cNvPr id="2" name="Rectangle 1"/>
          <p:cNvSpPr/>
          <p:nvPr/>
        </p:nvSpPr>
        <p:spPr>
          <a:xfrm>
            <a:off x="6096000" y="914396"/>
            <a:ext cx="1813560" cy="5486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p:cNvSpPr>
            <a:spLocks noGrp="1"/>
          </p:cNvSpPr>
          <p:nvPr>
            <p:ph sz="quarter" idx="14"/>
          </p:nvPr>
        </p:nvSpPr>
        <p:spPr>
          <a:xfrm>
            <a:off x="679450" y="1143000"/>
            <a:ext cx="5187951"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0" name="Content Placeholder 6"/>
          <p:cNvSpPr>
            <a:spLocks noGrp="1"/>
          </p:cNvSpPr>
          <p:nvPr>
            <p:ph sz="quarter" idx="15"/>
          </p:nvPr>
        </p:nvSpPr>
        <p:spPr>
          <a:xfrm>
            <a:off x="8134066" y="1143000"/>
            <a:ext cx="3143534"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731471752"/>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guide id="4" pos="72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le-dual-content-comparison">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1371600" y="914400"/>
            <a:ext cx="4698971"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Content Placeholder 2"/>
          <p:cNvSpPr>
            <a:spLocks noGrp="1"/>
          </p:cNvSpPr>
          <p:nvPr>
            <p:ph idx="10" hasCustomPrompt="1"/>
          </p:nvPr>
        </p:nvSpPr>
        <p:spPr>
          <a:xfrm>
            <a:off x="1371600" y="1270855"/>
            <a:ext cx="4698970" cy="2394985"/>
          </a:xfrm>
          <a:prstGeom prst="rect">
            <a:avLst/>
          </a:prstGeom>
          <a:noFill/>
        </p:spPr>
        <p:txBody>
          <a:bodyPr lIns="182880" tIns="0" rIns="182880" bIns="91440" anchor="ctr" anchorCtr="0"/>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200">
                <a:solidFill>
                  <a:schemeClr val="tx1"/>
                </a:solidFill>
              </a:defRPr>
            </a:lvl3pPr>
            <a:lvl4pPr marL="0" indent="0" algn="ctr">
              <a:buNone/>
              <a:defRPr sz="1100">
                <a:solidFill>
                  <a:schemeClr val="bg2">
                    <a:lumMod val="50000"/>
                  </a:schemeClr>
                </a:solidFill>
              </a:defRPr>
            </a:lvl4pPr>
            <a:lvl5pPr>
              <a:defRPr sz="1400"/>
            </a:lvl5pPr>
          </a:lstStyle>
          <a:p>
            <a:pPr lvl="0"/>
            <a:r>
              <a:rPr lang="en-US" dirty="0"/>
              <a:t>Edit Master text styles</a:t>
            </a:r>
          </a:p>
          <a:p>
            <a:pPr lvl="1"/>
            <a:r>
              <a:rPr lang="en-US" dirty="0"/>
              <a:t>Second level</a:t>
            </a:r>
          </a:p>
          <a:p>
            <a:pPr lvl="2"/>
            <a:r>
              <a:rPr lang="en-US" dirty="0"/>
              <a:t>Third level</a:t>
            </a:r>
          </a:p>
        </p:txBody>
      </p:sp>
      <p:sp>
        <p:nvSpPr>
          <p:cNvPr id="15" name="Picture Placeholder 10"/>
          <p:cNvSpPr>
            <a:spLocks noGrp="1"/>
          </p:cNvSpPr>
          <p:nvPr>
            <p:ph type="pic" sz="quarter" idx="12"/>
          </p:nvPr>
        </p:nvSpPr>
        <p:spPr>
          <a:xfrm>
            <a:off x="1371600" y="3665842"/>
            <a:ext cx="4698971" cy="2734958"/>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16" name="Rectangle 15"/>
          <p:cNvSpPr/>
          <p:nvPr/>
        </p:nvSpPr>
        <p:spPr>
          <a:xfrm>
            <a:off x="6129338" y="914400"/>
            <a:ext cx="4691062"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Content Placeholder 2"/>
          <p:cNvSpPr>
            <a:spLocks noGrp="1"/>
          </p:cNvSpPr>
          <p:nvPr>
            <p:ph idx="15"/>
          </p:nvPr>
        </p:nvSpPr>
        <p:spPr>
          <a:xfrm>
            <a:off x="6127482" y="4025644"/>
            <a:ext cx="4692918" cy="2375156"/>
          </a:xfrm>
          <a:prstGeom prst="rect">
            <a:avLst/>
          </a:prstGeom>
          <a:noFill/>
        </p:spPr>
        <p:txBody>
          <a:bodyPr lIns="182880" tIns="0" rIns="182880" bIns="91440" anchor="ctr" anchorCtr="0">
            <a:normAutofit/>
          </a:bodyPr>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400">
                <a:solidFill>
                  <a:schemeClr val="tx1"/>
                </a:solidFill>
              </a:defRPr>
            </a:lvl3pPr>
            <a:lvl4pPr marL="0" indent="0" algn="ctr">
              <a:buNone/>
              <a:defRPr sz="12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20" name="Picture Placeholder 10"/>
          <p:cNvSpPr>
            <a:spLocks noGrp="1"/>
          </p:cNvSpPr>
          <p:nvPr>
            <p:ph type="pic" sz="quarter" idx="16"/>
          </p:nvPr>
        </p:nvSpPr>
        <p:spPr>
          <a:xfrm>
            <a:off x="6127485" y="917749"/>
            <a:ext cx="4692915" cy="2748091"/>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Text Placeholder 30"/>
          <p:cNvSpPr>
            <a:spLocks noGrp="1"/>
          </p:cNvSpPr>
          <p:nvPr>
            <p:ph type="body" sz="quarter" idx="17"/>
          </p:nvPr>
        </p:nvSpPr>
        <p:spPr>
          <a:xfrm>
            <a:off x="1371601" y="914400"/>
            <a:ext cx="4698970"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14" name="Text Placeholder 30"/>
          <p:cNvSpPr>
            <a:spLocks noGrp="1"/>
          </p:cNvSpPr>
          <p:nvPr>
            <p:ph type="body" sz="quarter" idx="18"/>
          </p:nvPr>
        </p:nvSpPr>
        <p:spPr>
          <a:xfrm>
            <a:off x="6127483" y="3665840"/>
            <a:ext cx="4692918"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 name="Footer Placeholder 3"/>
          <p:cNvSpPr>
            <a:spLocks noGrp="1"/>
          </p:cNvSpPr>
          <p:nvPr>
            <p:ph type="ftr" sz="quarter" idx="19"/>
          </p:nvPr>
        </p:nvSpPr>
        <p:spPr/>
        <p:txBody>
          <a:bodyPr/>
          <a:lstStyle/>
          <a:p>
            <a:r>
              <a:rPr lang="en-US"/>
              <a:t>Silicon Labs Confidential</a:t>
            </a:r>
            <a:endParaRPr lang="en-US" dirty="0"/>
          </a:p>
        </p:txBody>
      </p:sp>
      <p:sp>
        <p:nvSpPr>
          <p:cNvPr id="5" name="Slide Number Placeholder 4"/>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80835567"/>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ngle-content">
    <p:bg>
      <p:bgPr>
        <a:solidFill>
          <a:schemeClr val="bg2"/>
        </a:solidFill>
        <a:effectLst/>
      </p:bgPr>
    </p:bg>
    <p:spTree>
      <p:nvGrpSpPr>
        <p:cNvPr id="1" name=""/>
        <p:cNvGrpSpPr/>
        <p:nvPr/>
      </p:nvGrpSpPr>
      <p:grpSpPr>
        <a:xfrm>
          <a:off x="0" y="0"/>
          <a:ext cx="0" cy="0"/>
          <a:chOff x="0" y="0"/>
          <a:chExt cx="0" cy="0"/>
        </a:xfrm>
      </p:grpSpPr>
      <p:sp>
        <p:nvSpPr>
          <p:cNvPr id="8" name="Rectangle 7"/>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Content Placeholder 2"/>
          <p:cNvSpPr>
            <a:spLocks noGrp="1"/>
          </p:cNvSpPr>
          <p:nvPr>
            <p:ph idx="10"/>
          </p:nvPr>
        </p:nvSpPr>
        <p:spPr>
          <a:xfrm>
            <a:off x="679450" y="1143000"/>
            <a:ext cx="10820400" cy="5029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Footer Placeholder 12"/>
          <p:cNvSpPr>
            <a:spLocks noGrp="1"/>
          </p:cNvSpPr>
          <p:nvPr>
            <p:ph type="ftr" sz="quarter" idx="11"/>
          </p:nvPr>
        </p:nvSpPr>
        <p:spPr/>
        <p:txBody>
          <a:bodyPr/>
          <a:lstStyle/>
          <a:p>
            <a:r>
              <a:rPr lang="en-US"/>
              <a:t>Silicon Labs Confidential</a:t>
            </a:r>
            <a:endParaRPr lang="en-US" dirty="0"/>
          </a:p>
        </p:txBody>
      </p:sp>
      <p:sp>
        <p:nvSpPr>
          <p:cNvPr id="14" name="Slide Number Placeholder 13"/>
          <p:cNvSpPr>
            <a:spLocks noGrp="1"/>
          </p:cNvSpPr>
          <p:nvPr>
            <p:ph type="sldNum" sz="quarter" idx="12"/>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509800658"/>
      </p:ext>
    </p:extLst>
  </p:cSld>
  <p:clrMapOvr>
    <a:masterClrMapping/>
  </p:clrMapOvr>
  <p:transition spd="med">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roduct-detail-w-o-tabl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Content Placeholder 2"/>
          <p:cNvSpPr>
            <a:spLocks noGrp="1"/>
          </p:cNvSpPr>
          <p:nvPr>
            <p:ph sz="half" idx="1" hasCustomPrompt="1"/>
          </p:nvPr>
        </p:nvSpPr>
        <p:spPr>
          <a:xfrm>
            <a:off x="1071562" y="1143000"/>
            <a:ext cx="3875087" cy="4496423"/>
          </a:xfrm>
        </p:spPr>
        <p:txBody>
          <a:bodyPr tIns="182880" bIns="182880"/>
          <a:lstStyle>
            <a:lvl1pPr>
              <a:defRPr sz="1600" baseline="0"/>
            </a:lvl1pPr>
          </a:lstStyle>
          <a:p>
            <a:pPr lvl="0"/>
            <a:r>
              <a:rPr lang="en-US" dirty="0"/>
              <a:t>Click to add block diagram</a:t>
            </a: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5410202" y="1512330"/>
            <a:ext cx="6089648" cy="1866602"/>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Slide Number Placeholder 7"/>
          <p:cNvSpPr>
            <a:spLocks noGrp="1"/>
          </p:cNvSpPr>
          <p:nvPr>
            <p:ph type="sldNum" sz="quarter" idx="16"/>
          </p:nvPr>
        </p:nvSpPr>
        <p:spPr/>
        <p:txBody>
          <a:bodyPr/>
          <a:lstStyle/>
          <a:p>
            <a:fld id="{29A7BD92-6AE5-CF43-B276-274952F2BFB4}" type="slidenum">
              <a:rPr lang="en-US" smtClean="0"/>
              <a:pPr/>
              <a:t>‹#›</a:t>
            </a:fld>
            <a:endParaRPr lang="en-US" dirty="0"/>
          </a:p>
        </p:txBody>
      </p:sp>
      <p:sp>
        <p:nvSpPr>
          <p:cNvPr id="2" name="Footer Placeholder 1"/>
          <p:cNvSpPr>
            <a:spLocks noGrp="1"/>
          </p:cNvSpPr>
          <p:nvPr>
            <p:ph type="ftr" sz="quarter" idx="17"/>
          </p:nvPr>
        </p:nvSpPr>
        <p:spPr/>
        <p:txBody>
          <a:bodyPr/>
          <a:lstStyle/>
          <a:p>
            <a:r>
              <a:rPr lang="en-US"/>
              <a:t>Silicon Labs Confidential</a:t>
            </a:r>
            <a:endParaRPr lang="en-US" dirty="0"/>
          </a:p>
        </p:txBody>
      </p:sp>
      <p:sp>
        <p:nvSpPr>
          <p:cNvPr id="9" name="Rectangle 8"/>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0" name="Rectangle 9"/>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sp>
        <p:nvSpPr>
          <p:cNvPr id="11" name="Content Placeholder 6"/>
          <p:cNvSpPr>
            <a:spLocks noGrp="1"/>
          </p:cNvSpPr>
          <p:nvPr>
            <p:ph sz="quarter" idx="18"/>
          </p:nvPr>
        </p:nvSpPr>
        <p:spPr>
          <a:xfrm>
            <a:off x="5416555" y="3855986"/>
            <a:ext cx="6083295" cy="2316214"/>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7"/>
          <p:cNvSpPr>
            <a:spLocks noGrp="1"/>
          </p:cNvSpPr>
          <p:nvPr>
            <p:ph type="body" sz="quarter" idx="19" hasCustomPrompt="1"/>
          </p:nvPr>
        </p:nvSpPr>
        <p:spPr>
          <a:xfrm>
            <a:off x="1071564" y="5639423"/>
            <a:ext cx="3875086" cy="533401"/>
          </a:xfrm>
        </p:spPr>
        <p:txBody>
          <a:bodyPr wrap="square" tIns="91440" bIns="91440" anchor="ctr">
            <a:noAutofit/>
          </a:bodyPr>
          <a:lstStyle>
            <a:lvl1pPr marL="0" indent="0" algn="ctr">
              <a:spcBef>
                <a:spcPts val="600"/>
              </a:spcBef>
              <a:buFontTx/>
              <a:buNone/>
              <a:defRPr sz="1400" baseline="0">
                <a:solidFill>
                  <a:schemeClr val="tx1"/>
                </a:solidFill>
              </a:defRPr>
            </a:lvl1pPr>
          </a:lstStyle>
          <a:p>
            <a:pPr lvl="0"/>
            <a:r>
              <a:rPr lang="en-US" dirty="0"/>
              <a:t>Additional information here</a:t>
            </a:r>
          </a:p>
        </p:txBody>
      </p:sp>
      <p:cxnSp>
        <p:nvCxnSpPr>
          <p:cNvPr id="20" name="Straight Connector 19"/>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20"/>
          </p:nvPr>
        </p:nvSpPr>
        <p:spPr>
          <a:xfrm rot="16200000">
            <a:off x="-2099471" y="3464718"/>
            <a:ext cx="5486398" cy="385762"/>
          </a:xfrm>
          <a:solidFill>
            <a:schemeClr val="accent1"/>
          </a:solidFill>
        </p:spPr>
        <p:txBody>
          <a:bodyPr anchor="ctr">
            <a:normAutofit/>
          </a:bodyPr>
          <a:lstStyle>
            <a:lvl1pPr marL="0" indent="0" algn="ctr">
              <a:buNone/>
              <a:defRPr sz="1400">
                <a:solidFill>
                  <a:schemeClr val="bg1"/>
                </a:solidFill>
              </a:defRPr>
            </a:lvl1pPr>
          </a:lstStyle>
          <a:p>
            <a:pPr lvl="0"/>
            <a:r>
              <a:rPr lang="en-US"/>
              <a:t>Edit Master text styles</a:t>
            </a:r>
          </a:p>
        </p:txBody>
      </p:sp>
      <p:sp>
        <p:nvSpPr>
          <p:cNvPr id="15" name="Rectangle 14">
            <a:extLst>
              <a:ext uri="{FF2B5EF4-FFF2-40B4-BE49-F238E27FC236}">
                <a16:creationId xmlns:a16="http://schemas.microsoft.com/office/drawing/2014/main" id="{A70118BD-8500-F84D-986B-E284CF4B8663}"/>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6" name="Rectangle 15">
            <a:extLst>
              <a:ext uri="{FF2B5EF4-FFF2-40B4-BE49-F238E27FC236}">
                <a16:creationId xmlns:a16="http://schemas.microsoft.com/office/drawing/2014/main" id="{00F14C4E-C403-9245-A7DE-FB8FA327E29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17" name="Straight Connector 16">
            <a:extLst>
              <a:ext uri="{FF2B5EF4-FFF2-40B4-BE49-F238E27FC236}">
                <a16:creationId xmlns:a16="http://schemas.microsoft.com/office/drawing/2014/main" id="{87EF78B9-8C7A-BB4D-ABE9-F40E5EFA44EC}"/>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876D8D7-10EF-A04C-9415-49E0C913A0FB}"/>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9" name="Rectangle 18">
            <a:extLst>
              <a:ext uri="{FF2B5EF4-FFF2-40B4-BE49-F238E27FC236}">
                <a16:creationId xmlns:a16="http://schemas.microsoft.com/office/drawing/2014/main" id="{6E7C39EB-E167-B346-B712-92ABB0BF75A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1" name="Straight Connector 20">
            <a:extLst>
              <a:ext uri="{FF2B5EF4-FFF2-40B4-BE49-F238E27FC236}">
                <a16:creationId xmlns:a16="http://schemas.microsoft.com/office/drawing/2014/main" id="{466DFCA9-DAED-3741-87E0-8A788CD33B31}"/>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17B51E1-4AED-DB42-AD96-5A9FB61ED019}"/>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3" name="Rectangle 22">
            <a:extLst>
              <a:ext uri="{FF2B5EF4-FFF2-40B4-BE49-F238E27FC236}">
                <a16:creationId xmlns:a16="http://schemas.microsoft.com/office/drawing/2014/main" id="{32DEE475-A2D5-E14F-9F3A-43FB432C2DDE}"/>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4" name="Straight Connector 23">
            <a:extLst>
              <a:ext uri="{FF2B5EF4-FFF2-40B4-BE49-F238E27FC236}">
                <a16:creationId xmlns:a16="http://schemas.microsoft.com/office/drawing/2014/main" id="{A3AD7A21-2DCE-B04E-9377-494784E12B9A}"/>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8A5EFC8-95EF-5A45-85AF-741D41772FA2}"/>
              </a:ext>
            </a:extLst>
          </p:cNvPr>
          <p:cNvSpPr/>
          <p:nvPr/>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6" name="Rectangle 25">
            <a:extLst>
              <a:ext uri="{FF2B5EF4-FFF2-40B4-BE49-F238E27FC236}">
                <a16:creationId xmlns:a16="http://schemas.microsoft.com/office/drawing/2014/main" id="{112CC734-5C86-9145-B7EF-5BC343A9E833}"/>
              </a:ext>
            </a:extLst>
          </p:cNvPr>
          <p:cNvSpPr/>
          <p:nvPr/>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7" name="Straight Connector 26">
            <a:extLst>
              <a:ext uri="{FF2B5EF4-FFF2-40B4-BE49-F238E27FC236}">
                <a16:creationId xmlns:a16="http://schemas.microsoft.com/office/drawing/2014/main" id="{F6ED15B8-ADA4-324F-BA09-09DB8AC9DE89}"/>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223C678-F749-2143-B9BE-C374CF56F289}"/>
              </a:ext>
            </a:extLst>
          </p:cNvPr>
          <p:cNvSpPr/>
          <p:nvPr userDrawn="1"/>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9" name="Rectangle 28">
            <a:extLst>
              <a:ext uri="{FF2B5EF4-FFF2-40B4-BE49-F238E27FC236}">
                <a16:creationId xmlns:a16="http://schemas.microsoft.com/office/drawing/2014/main" id="{5CA51D17-7C77-8B49-8423-A7AC69BA68B2}"/>
              </a:ext>
            </a:extLst>
          </p:cNvPr>
          <p:cNvSpPr/>
          <p:nvPr userDrawn="1"/>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30" name="Straight Connector 29">
            <a:extLst>
              <a:ext uri="{FF2B5EF4-FFF2-40B4-BE49-F238E27FC236}">
                <a16:creationId xmlns:a16="http://schemas.microsoft.com/office/drawing/2014/main" id="{4349CBFC-4AE9-D14C-A773-4CA1FC7097C2}"/>
              </a:ext>
            </a:extLst>
          </p:cNvPr>
          <p:cNvCxnSpPr/>
          <p:nvPr userDrawn="1"/>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320550"/>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arket Opportunity">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AD1D600-8D4E-9440-BD68-670F10BFF878}"/>
              </a:ext>
            </a:extLst>
          </p:cNvPr>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Content Placeholder 9">
            <a:extLst>
              <a:ext uri="{FF2B5EF4-FFF2-40B4-BE49-F238E27FC236}">
                <a16:creationId xmlns:a16="http://schemas.microsoft.com/office/drawing/2014/main" id="{E5757108-B059-A248-8F1C-8F86A0FEF605}"/>
              </a:ext>
            </a:extLst>
          </p:cNvPr>
          <p:cNvSpPr>
            <a:spLocks noGrp="1"/>
          </p:cNvSpPr>
          <p:nvPr>
            <p:ph sz="quarter" idx="22"/>
          </p:nvPr>
        </p:nvSpPr>
        <p:spPr>
          <a:xfrm>
            <a:off x="679449" y="1418095"/>
            <a:ext cx="5181601"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8" name="Title 4">
            <a:extLst>
              <a:ext uri="{FF2B5EF4-FFF2-40B4-BE49-F238E27FC236}">
                <a16:creationId xmlns:a16="http://schemas.microsoft.com/office/drawing/2014/main" id="{54C80A73-F9E9-4046-8E7E-5EF6EAC211F7}"/>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21" name="Footer Placeholder 8">
            <a:extLst>
              <a:ext uri="{FF2B5EF4-FFF2-40B4-BE49-F238E27FC236}">
                <a16:creationId xmlns:a16="http://schemas.microsoft.com/office/drawing/2014/main" id="{C3E21816-985A-4842-9B5C-1AE1FD67F93D}"/>
              </a:ext>
            </a:extLst>
          </p:cNvPr>
          <p:cNvSpPr>
            <a:spLocks noGrp="1"/>
          </p:cNvSpPr>
          <p:nvPr>
            <p:ph type="ftr" sz="quarter" idx="15"/>
          </p:nvPr>
        </p:nvSpPr>
        <p:spPr>
          <a:xfrm>
            <a:off x="776896" y="6400801"/>
            <a:ext cx="10957904" cy="457200"/>
          </a:xfrm>
        </p:spPr>
        <p:txBody>
          <a:bodyPr/>
          <a:lstStyle/>
          <a:p>
            <a:r>
              <a:rPr lang="en-US"/>
              <a:t>Silicon Labs Confidential</a:t>
            </a:r>
            <a:endParaRPr lang="en-US" dirty="0"/>
          </a:p>
        </p:txBody>
      </p:sp>
      <p:sp>
        <p:nvSpPr>
          <p:cNvPr id="22" name="Slide Number Placeholder 9">
            <a:extLst>
              <a:ext uri="{FF2B5EF4-FFF2-40B4-BE49-F238E27FC236}">
                <a16:creationId xmlns:a16="http://schemas.microsoft.com/office/drawing/2014/main" id="{60C016E8-485E-4B4C-9B12-494CE681D889}"/>
              </a:ext>
            </a:extLst>
          </p:cNvPr>
          <p:cNvSpPr>
            <a:spLocks noGrp="1"/>
          </p:cNvSpPr>
          <p:nvPr>
            <p:ph type="sldNum" sz="quarter" idx="16"/>
          </p:nvPr>
        </p:nvSpPr>
        <p:spPr>
          <a:xfrm>
            <a:off x="457199" y="6400800"/>
            <a:ext cx="319696" cy="457200"/>
          </a:xfrm>
        </p:spPr>
        <p:txBody>
          <a:bodyPr/>
          <a:lstStyle/>
          <a:p>
            <a:fld id="{29A7BD92-6AE5-CF43-B276-274952F2BFB4}" type="slidenum">
              <a:rPr lang="en-US" smtClean="0"/>
              <a:pPr/>
              <a:t>‹#›</a:t>
            </a:fld>
            <a:endParaRPr lang="en-US" dirty="0"/>
          </a:p>
        </p:txBody>
      </p:sp>
      <p:cxnSp>
        <p:nvCxnSpPr>
          <p:cNvPr id="23" name="Straight Connector 22">
            <a:extLst>
              <a:ext uri="{FF2B5EF4-FFF2-40B4-BE49-F238E27FC236}">
                <a16:creationId xmlns:a16="http://schemas.microsoft.com/office/drawing/2014/main" id="{889DDCA8-8073-7B4D-8A83-8532760E15A0}"/>
              </a:ext>
            </a:extLst>
          </p:cNvPr>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9">
            <a:extLst>
              <a:ext uri="{FF2B5EF4-FFF2-40B4-BE49-F238E27FC236}">
                <a16:creationId xmlns:a16="http://schemas.microsoft.com/office/drawing/2014/main" id="{D3349FF2-9B18-554A-A94D-3C2C9A6FAA25}"/>
              </a:ext>
            </a:extLst>
          </p:cNvPr>
          <p:cNvSpPr>
            <a:spLocks noGrp="1"/>
          </p:cNvSpPr>
          <p:nvPr>
            <p:ph sz="quarter" idx="13"/>
          </p:nvPr>
        </p:nvSpPr>
        <p:spPr>
          <a:xfrm>
            <a:off x="6324600" y="1418095"/>
            <a:ext cx="5175250"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29" name="Text Placeholder 28">
            <a:extLst>
              <a:ext uri="{FF2B5EF4-FFF2-40B4-BE49-F238E27FC236}">
                <a16:creationId xmlns:a16="http://schemas.microsoft.com/office/drawing/2014/main" id="{2440EF58-44DC-F34E-95FC-2EA13B3013F1}"/>
              </a:ext>
            </a:extLst>
          </p:cNvPr>
          <p:cNvSpPr>
            <a:spLocks noGrp="1"/>
          </p:cNvSpPr>
          <p:nvPr>
            <p:ph type="body" sz="quarter" idx="20" hasCustomPrompt="1"/>
          </p:nvPr>
        </p:nvSpPr>
        <p:spPr>
          <a:xfrm>
            <a:off x="679450" y="1108128"/>
            <a:ext cx="5187950"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30" name="Text Placeholder 28">
            <a:extLst>
              <a:ext uri="{FF2B5EF4-FFF2-40B4-BE49-F238E27FC236}">
                <a16:creationId xmlns:a16="http://schemas.microsoft.com/office/drawing/2014/main" id="{7EEC2D55-F1DE-FA4B-A258-428D3D36C29E}"/>
              </a:ext>
            </a:extLst>
          </p:cNvPr>
          <p:cNvSpPr>
            <a:spLocks noGrp="1"/>
          </p:cNvSpPr>
          <p:nvPr>
            <p:ph type="body" sz="quarter" idx="21" hasCustomPrompt="1"/>
          </p:nvPr>
        </p:nvSpPr>
        <p:spPr>
          <a:xfrm>
            <a:off x="6321424" y="1108128"/>
            <a:ext cx="5178426"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19" name="Content Placeholder 6">
            <a:extLst>
              <a:ext uri="{FF2B5EF4-FFF2-40B4-BE49-F238E27FC236}">
                <a16:creationId xmlns:a16="http://schemas.microsoft.com/office/drawing/2014/main" id="{5F4CB608-1865-2E47-BF8A-850A58CA77AC}"/>
              </a:ext>
            </a:extLst>
          </p:cNvPr>
          <p:cNvSpPr>
            <a:spLocks noGrp="1"/>
          </p:cNvSpPr>
          <p:nvPr>
            <p:ph sz="quarter" idx="14"/>
          </p:nvPr>
        </p:nvSpPr>
        <p:spPr>
          <a:xfrm>
            <a:off x="679450"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5" name="Content Placeholder 6">
            <a:extLst>
              <a:ext uri="{FF2B5EF4-FFF2-40B4-BE49-F238E27FC236}">
                <a16:creationId xmlns:a16="http://schemas.microsoft.com/office/drawing/2014/main" id="{264585F3-5B37-E340-BB36-BF899EBE4C86}"/>
              </a:ext>
            </a:extLst>
          </p:cNvPr>
          <p:cNvSpPr>
            <a:spLocks noGrp="1"/>
          </p:cNvSpPr>
          <p:nvPr>
            <p:ph sz="quarter" idx="19"/>
          </p:nvPr>
        </p:nvSpPr>
        <p:spPr>
          <a:xfrm>
            <a:off x="6321425"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28524871"/>
      </p:ext>
    </p:extLst>
  </p:cSld>
  <p:clrMapOvr>
    <a:masterClrMapping/>
  </p:clrMapOvr>
  <p:transition spd="med">
    <p:wipe dir="r"/>
  </p:transition>
  <p:hf hdr="0" dt="0"/>
  <p:extLst mod="1">
    <p:ext uri="{DCECCB84-F9BA-43D5-87BE-67443E8EF086}">
      <p15:sldGuideLst xmlns:p15="http://schemas.microsoft.com/office/powerpoint/2012/main">
        <p15:guide id="6" orient="horz" pos="3888">
          <p15:clr>
            <a:srgbClr val="FBAE40"/>
          </p15:clr>
        </p15:guide>
        <p15:guide id="7" pos="206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egment Detail">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1B0170-4407-094E-99B7-77A0D4396FB9}"/>
              </a:ext>
            </a:extLst>
          </p:cNvPr>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Picture Placeholder 10">
            <a:extLst>
              <a:ext uri="{FF2B5EF4-FFF2-40B4-BE49-F238E27FC236}">
                <a16:creationId xmlns:a16="http://schemas.microsoft.com/office/drawing/2014/main" id="{BC092A6A-06E3-7048-ABCC-EBDC942DFB04}"/>
              </a:ext>
            </a:extLst>
          </p:cNvPr>
          <p:cNvSpPr>
            <a:spLocks noGrp="1"/>
          </p:cNvSpPr>
          <p:nvPr>
            <p:ph type="pic" sz="quarter" idx="15"/>
          </p:nvPr>
        </p:nvSpPr>
        <p:spPr>
          <a:xfrm>
            <a:off x="457200" y="914400"/>
            <a:ext cx="3995928" cy="5486400"/>
          </a:xfrm>
        </p:spPr>
        <p:txBody>
          <a:bodyPr>
            <a:normAutofit/>
          </a:bodyPr>
          <a:lstStyle>
            <a:lvl1pPr marL="0" indent="0" algn="ctr">
              <a:buNone/>
              <a:defRPr sz="1400"/>
            </a:lvl1pPr>
          </a:lstStyle>
          <a:p>
            <a:r>
              <a:rPr lang="en-US"/>
              <a:t>Click icon to add picture</a:t>
            </a:r>
            <a:endParaRPr lang="en-US" dirty="0"/>
          </a:p>
        </p:txBody>
      </p:sp>
      <p:sp>
        <p:nvSpPr>
          <p:cNvPr id="16" name="Title 2">
            <a:extLst>
              <a:ext uri="{FF2B5EF4-FFF2-40B4-BE49-F238E27FC236}">
                <a16:creationId xmlns:a16="http://schemas.microsoft.com/office/drawing/2014/main" id="{95E313C6-5A93-9046-8797-EC4BBB5A6972}"/>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3" name="TextBox 12"/>
          <p:cNvSpPr txBox="1"/>
          <p:nvPr/>
        </p:nvSpPr>
        <p:spPr>
          <a:xfrm>
            <a:off x="9855200" y="1375576"/>
            <a:ext cx="1879600" cy="230832"/>
          </a:xfrm>
          <a:prstGeom prst="rect">
            <a:avLst/>
          </a:prstGeom>
          <a:noFill/>
        </p:spPr>
        <p:txBody>
          <a:bodyPr wrap="square" bIns="0" rtlCol="0">
            <a:spAutoFit/>
          </a:bodyPr>
          <a:lstStyle/>
          <a:p>
            <a:pPr algn="ctr"/>
            <a:r>
              <a:rPr lang="en-US" sz="1200" spc="100" dirty="0">
                <a:solidFill>
                  <a:schemeClr val="tx1"/>
                </a:solidFill>
              </a:rPr>
              <a:t>KEY </a:t>
            </a:r>
            <a:r>
              <a:rPr lang="en-US" sz="1200" spc="100" baseline="0" dirty="0">
                <a:solidFill>
                  <a:schemeClr val="tx1"/>
                </a:solidFill>
              </a:rPr>
              <a:t>RELATIONSHIPS</a:t>
            </a:r>
          </a:p>
        </p:txBody>
      </p:sp>
      <p:cxnSp>
        <p:nvCxnSpPr>
          <p:cNvPr id="8" name="Straight Connector 7"/>
          <p:cNvCxnSpPr>
            <a:cxnSpLocks/>
          </p:cNvCxnSpPr>
          <p:nvPr/>
        </p:nvCxnSpPr>
        <p:spPr>
          <a:xfrm>
            <a:off x="4445000" y="1371600"/>
            <a:ext cx="0" cy="45719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9857257" y="1451594"/>
            <a:ext cx="0" cy="4492004"/>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97794" y="3863117"/>
            <a:ext cx="4906582" cy="276999"/>
          </a:xfrm>
          <a:prstGeom prst="rect">
            <a:avLst/>
          </a:prstGeom>
        </p:spPr>
        <p:txBody>
          <a:bodyPr wrap="square" lIns="91440" rIns="91440">
            <a:spAutoFit/>
          </a:bodyPr>
          <a:lstStyle/>
          <a:p>
            <a:r>
              <a:rPr lang="en-US" sz="1200" b="0" spc="100" dirty="0">
                <a:solidFill>
                  <a:schemeClr val="tx1"/>
                </a:solidFill>
              </a:rPr>
              <a:t>PROVIDING</a:t>
            </a:r>
            <a:r>
              <a:rPr lang="en-US" sz="1200" b="0" spc="100" baseline="0" dirty="0">
                <a:solidFill>
                  <a:schemeClr val="tx1"/>
                </a:solidFill>
              </a:rPr>
              <a:t> VALUE TO OUR CUSTOMERS</a:t>
            </a:r>
            <a:endParaRPr lang="en-US" sz="1200" b="0" spc="100" dirty="0">
              <a:solidFill>
                <a:schemeClr val="tx1"/>
              </a:solidFill>
            </a:endParaRPr>
          </a:p>
        </p:txBody>
      </p:sp>
      <p:sp>
        <p:nvSpPr>
          <p:cNvPr id="21" name="Text Placeholder 20"/>
          <p:cNvSpPr>
            <a:spLocks noGrp="1"/>
          </p:cNvSpPr>
          <p:nvPr>
            <p:ph type="body" sz="quarter" idx="11" hasCustomPrompt="1"/>
          </p:nvPr>
        </p:nvSpPr>
        <p:spPr>
          <a:xfrm>
            <a:off x="4697793" y="4267199"/>
            <a:ext cx="4906582" cy="1676399"/>
          </a:xfrm>
        </p:spPr>
        <p:txBody>
          <a:bodyPr lIns="91440" rIns="91440">
            <a:noAutofit/>
          </a:bodyPr>
          <a:lstStyle>
            <a:lvl1pPr marL="171450" indent="-171450">
              <a:buClr>
                <a:schemeClr val="tx2"/>
              </a:buClr>
              <a:buFont typeface="Wingdings" charset="2"/>
              <a:buChar char="§"/>
              <a:defRPr sz="1200">
                <a:solidFill>
                  <a:schemeClr val="tx1"/>
                </a:solidFill>
              </a:defRPr>
            </a:lvl1pPr>
            <a:lvl2pPr marL="182880">
              <a:defRPr sz="1100"/>
            </a:lvl2pPr>
            <a:lvl3pPr>
              <a:defRPr sz="1050"/>
            </a:lvl3pPr>
            <a:lvl4pPr>
              <a:defRPr sz="1000"/>
            </a:lvl4pPr>
            <a:lvl5pPr>
              <a:defRPr sz="1000"/>
            </a:lvl5pPr>
          </a:lstStyle>
          <a:p>
            <a:pPr lvl="0"/>
            <a:r>
              <a:rPr lang="en-US" dirty="0"/>
              <a:t>Edit Master text styles</a:t>
            </a:r>
          </a:p>
        </p:txBody>
      </p:sp>
      <p:sp>
        <p:nvSpPr>
          <p:cNvPr id="43" name="TextBox 42"/>
          <p:cNvSpPr txBox="1"/>
          <p:nvPr/>
        </p:nvSpPr>
        <p:spPr>
          <a:xfrm>
            <a:off x="4697792" y="1371600"/>
            <a:ext cx="4906583" cy="230832"/>
          </a:xfrm>
          <a:prstGeom prst="rect">
            <a:avLst/>
          </a:prstGeom>
          <a:noFill/>
        </p:spPr>
        <p:txBody>
          <a:bodyPr wrap="square" bIns="0" rtlCol="0">
            <a:spAutoFit/>
          </a:bodyPr>
          <a:lstStyle/>
          <a:p>
            <a:pPr algn="ctr"/>
            <a:r>
              <a:rPr lang="en-US" sz="1200" spc="100" baseline="0" dirty="0">
                <a:solidFill>
                  <a:schemeClr val="tx1"/>
                </a:solidFill>
              </a:rPr>
              <a:t>APPLICATIONS</a:t>
            </a:r>
          </a:p>
        </p:txBody>
      </p:sp>
      <p:cxnSp>
        <p:nvCxnSpPr>
          <p:cNvPr id="60" name="Straight Connector 59"/>
          <p:cNvCxnSpPr>
            <a:cxnSpLocks/>
          </p:cNvCxnSpPr>
          <p:nvPr/>
        </p:nvCxnSpPr>
        <p:spPr>
          <a:xfrm flipH="1">
            <a:off x="4697793" y="3657600"/>
            <a:ext cx="4906582" cy="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015C70AF-A211-824D-B8F1-176B5B6C15F6}"/>
              </a:ext>
            </a:extLst>
          </p:cNvPr>
          <p:cNvSpPr>
            <a:spLocks noGrp="1"/>
          </p:cNvSpPr>
          <p:nvPr>
            <p:ph type="ftr" sz="quarter" idx="12"/>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id="{97C955AE-BE48-0440-B947-4DA51A461EAE}"/>
              </a:ext>
            </a:extLst>
          </p:cNvPr>
          <p:cNvSpPr>
            <a:spLocks noGrp="1"/>
          </p:cNvSpPr>
          <p:nvPr>
            <p:ph type="sldNum" sz="quarter" idx="13"/>
          </p:nvPr>
        </p:nvSpPr>
        <p:spPr>
          <a:xfrm>
            <a:off x="457199" y="6400800"/>
            <a:ext cx="319696" cy="457200"/>
          </a:xfrm>
        </p:spPr>
        <p:txBody>
          <a:bodyPr/>
          <a:lstStyle/>
          <a:p>
            <a:fld id="{29A7BD92-6AE5-CF43-B276-274952F2BFB4}" type="slidenum">
              <a:rPr lang="en-US" smtClean="0"/>
              <a:pPr/>
              <a:t>‹#›</a:t>
            </a:fld>
            <a:endParaRPr lang="en-US" dirty="0"/>
          </a:p>
        </p:txBody>
      </p:sp>
      <p:sp>
        <p:nvSpPr>
          <p:cNvPr id="22" name="Content Placeholder 6">
            <a:extLst>
              <a:ext uri="{FF2B5EF4-FFF2-40B4-BE49-F238E27FC236}">
                <a16:creationId xmlns:a16="http://schemas.microsoft.com/office/drawing/2014/main" id="{C756EB6F-E11E-FA46-B313-A7C435FE3D61}"/>
              </a:ext>
            </a:extLst>
          </p:cNvPr>
          <p:cNvSpPr>
            <a:spLocks noGrp="1"/>
          </p:cNvSpPr>
          <p:nvPr>
            <p:ph sz="quarter" idx="14"/>
          </p:nvPr>
        </p:nvSpPr>
        <p:spPr>
          <a:xfrm>
            <a:off x="679451" y="1371600"/>
            <a:ext cx="3512668" cy="45719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1928701"/>
      </p:ext>
    </p:extLst>
  </p:cSld>
  <p:clrMapOvr>
    <a:masterClrMapping/>
  </p:clrMapOvr>
  <p:transition spd="med">
    <p:wipe dir="r"/>
  </p:transition>
  <p:hf hdr="0" dt="0"/>
  <p:extLst mod="1">
    <p:ext uri="{DCECCB84-F9BA-43D5-87BE-67443E8EF086}">
      <p15:sldGuideLst xmlns:p15="http://schemas.microsoft.com/office/powerpoint/2012/main">
        <p15:guide id="4" pos="5138">
          <p15:clr>
            <a:srgbClr val="FBAE40"/>
          </p15:clr>
        </p15:guide>
        <p15:guide id="5" pos="6208">
          <p15:clr>
            <a:srgbClr val="FBAE40"/>
          </p15:clr>
        </p15:guide>
        <p15:guide id="6" orient="horz" pos="1351">
          <p15:clr>
            <a:srgbClr val="FBAE40"/>
          </p15:clr>
        </p15:guide>
        <p15:guide id="7" pos="2952">
          <p15:clr>
            <a:srgbClr val="FBAE40"/>
          </p15:clr>
        </p15:guide>
        <p15:guide id="8" pos="6050">
          <p15:clr>
            <a:srgbClr val="FBAE40"/>
          </p15:clr>
        </p15:guide>
        <p15:guide id="9" pos="6792">
          <p15:clr>
            <a:srgbClr val="FBAE40"/>
          </p15:clr>
        </p15:guide>
        <p15:guide id="10" pos="4045">
          <p15:clr>
            <a:srgbClr val="FBAE40"/>
          </p15:clr>
        </p15:guide>
        <p15:guide id="11" orient="horz" pos="1761">
          <p15:clr>
            <a:srgbClr val="FBAE40"/>
          </p15:clr>
        </p15:guide>
        <p15:guide id="12" pos="1824">
          <p15:clr>
            <a:srgbClr val="FBAE40"/>
          </p15:clr>
        </p15:guide>
        <p15:guide id="13" orient="horz" pos="100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1_light-divider">
    <p:bg>
      <p:bgPr>
        <a:solidFill>
          <a:schemeClr val="bg1"/>
        </a:solidFill>
        <a:effectLst/>
      </p:bgPr>
    </p:bg>
    <p:spTree>
      <p:nvGrpSpPr>
        <p:cNvPr id="1" name=""/>
        <p:cNvGrpSpPr/>
        <p:nvPr/>
      </p:nvGrpSpPr>
      <p:grpSpPr>
        <a:xfrm>
          <a:off x="0" y="0"/>
          <a:ext cx="0" cy="0"/>
          <a:chOff x="0" y="0"/>
          <a:chExt cx="0" cy="0"/>
        </a:xfrm>
      </p:grpSpPr>
      <p:sp>
        <p:nvSpPr>
          <p:cNvPr id="24" name="Rectangle 3"/>
          <p:cNvSpPr>
            <a:spLocks noGrp="1" noChangeArrowheads="1"/>
          </p:cNvSpPr>
          <p:nvPr>
            <p:ph type="subTitle" idx="1" hasCustomPrompt="1"/>
          </p:nvPr>
        </p:nvSpPr>
        <p:spPr>
          <a:xfrm>
            <a:off x="457200" y="3546700"/>
            <a:ext cx="11277600" cy="389337"/>
          </a:xfrm>
          <a:ln>
            <a:noFill/>
          </a:ln>
        </p:spPr>
        <p:txBody>
          <a:bodyPr wrap="square" lIns="91440" tIns="91440" rIns="91440" bIns="91440" anchor="t" anchorCtr="0">
            <a:sp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25" name="Text Placeholder 21"/>
          <p:cNvSpPr>
            <a:spLocks noGrp="1"/>
          </p:cNvSpPr>
          <p:nvPr>
            <p:ph type="body" sz="quarter" idx="10"/>
          </p:nvPr>
        </p:nvSpPr>
        <p:spPr>
          <a:xfrm>
            <a:off x="457200" y="3008313"/>
            <a:ext cx="11277600" cy="538162"/>
          </a:xfrm>
        </p:spPr>
        <p:txBody>
          <a:bodyPr anchor="b">
            <a:spAutoFit/>
          </a:bodyPr>
          <a:lstStyle>
            <a:lvl1pPr marL="0" indent="0" algn="l" defTabSz="914377" rtl="0" eaLnBrk="1" latinLnBrk="0" hangingPunct="1">
              <a:lnSpc>
                <a:spcPct val="90000"/>
              </a:lnSpc>
              <a:spcBef>
                <a:spcPct val="0"/>
              </a:spcBef>
              <a:buNone/>
              <a:tabLst>
                <a:tab pos="3078163" algn="l"/>
              </a:tabLst>
              <a:defRPr lang="en-US" sz="3200" b="0" kern="1200" spc="-50" baseline="0" dirty="0" smtClean="0">
                <a:solidFill>
                  <a:schemeClr val="tx2"/>
                </a:solidFill>
                <a:latin typeface="+mj-lt"/>
                <a:ea typeface="+mj-ea"/>
                <a:cs typeface="+mj-cs"/>
              </a:defRPr>
            </a:lvl1pPr>
          </a:lstStyle>
          <a:p>
            <a:pPr lvl="0"/>
            <a:r>
              <a:rPr lang="en-US"/>
              <a:t>Edit Master text styles</a:t>
            </a:r>
          </a:p>
        </p:txBody>
      </p:sp>
      <p:pic>
        <p:nvPicPr>
          <p:cNvPr id="10" name="Picture 9">
            <a:extLst>
              <a:ext uri="{FF2B5EF4-FFF2-40B4-BE49-F238E27FC236}">
                <a16:creationId xmlns:a16="http://schemas.microsoft.com/office/drawing/2014/main" id="{0E7D3AC9-6FAA-7A43-9C03-76E90A3335A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5" name="Picture 4">
            <a:extLst>
              <a:ext uri="{FF2B5EF4-FFF2-40B4-BE49-F238E27FC236}">
                <a16:creationId xmlns:a16="http://schemas.microsoft.com/office/drawing/2014/main" id="{4BE419D7-7932-1F48-8A12-915AE99CA9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970ADDB2-7B42-8941-92B0-0DF7C000BC0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Tree>
    <p:extLst>
      <p:ext uri="{BB962C8B-B14F-4D97-AF65-F5344CB8AC3E}">
        <p14:creationId xmlns:p14="http://schemas.microsoft.com/office/powerpoint/2010/main" val="496823173"/>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6324600" y="1371600"/>
            <a:ext cx="51752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6"/>
          <p:cNvSpPr>
            <a:spLocks noGrp="1"/>
          </p:cNvSpPr>
          <p:nvPr>
            <p:ph sz="quarter" idx="14"/>
          </p:nvPr>
        </p:nvSpPr>
        <p:spPr>
          <a:xfrm>
            <a:off x="679450" y="1371600"/>
            <a:ext cx="51879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Footer Placeholder 8"/>
          <p:cNvSpPr>
            <a:spLocks noGrp="1"/>
          </p:cNvSpPr>
          <p:nvPr>
            <p:ph type="ftr" sz="quarter" idx="15"/>
          </p:nvPr>
        </p:nvSpPr>
        <p:spPr/>
        <p:txBody>
          <a:bodyPr/>
          <a:lstStyle/>
          <a:p>
            <a:r>
              <a:rPr lang="en-US"/>
              <a:t>Silicon Labs Confidential</a:t>
            </a:r>
            <a:endParaRPr lang="en-US" dirty="0"/>
          </a:p>
        </p:txBody>
      </p:sp>
      <p:sp>
        <p:nvSpPr>
          <p:cNvPr id="10" name="Slide Number Placeholder 9"/>
          <p:cNvSpPr>
            <a:spLocks noGrp="1"/>
          </p:cNvSpPr>
          <p:nvPr>
            <p:ph type="sldNum" sz="quarter" idx="16"/>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131053998"/>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riple-content">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Content Placeholder 9"/>
          <p:cNvSpPr>
            <a:spLocks noGrp="1"/>
          </p:cNvSpPr>
          <p:nvPr>
            <p:ph sz="quarter" idx="12"/>
          </p:nvPr>
        </p:nvSpPr>
        <p:spPr>
          <a:xfrm>
            <a:off x="6324600" y="1143002"/>
            <a:ext cx="5175250" cy="5029198"/>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Content Placeholder 9"/>
          <p:cNvSpPr>
            <a:spLocks noGrp="1"/>
          </p:cNvSpPr>
          <p:nvPr>
            <p:ph sz="quarter" idx="13"/>
          </p:nvPr>
        </p:nvSpPr>
        <p:spPr>
          <a:xfrm>
            <a:off x="679450" y="1143002"/>
            <a:ext cx="51879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79450" y="4000501"/>
            <a:ext cx="518795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6" name="Straight Connector 5"/>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a:t>Click to edit Master title style</a:t>
            </a:r>
          </a:p>
        </p:txBody>
      </p:sp>
      <p:sp>
        <p:nvSpPr>
          <p:cNvPr id="7" name="Footer Placeholder 6"/>
          <p:cNvSpPr>
            <a:spLocks noGrp="1"/>
          </p:cNvSpPr>
          <p:nvPr>
            <p:ph type="ftr" sz="quarter" idx="17"/>
          </p:nvPr>
        </p:nvSpPr>
        <p:spPr/>
        <p:txBody>
          <a:bodyPr/>
          <a:lstStyle/>
          <a:p>
            <a:r>
              <a:rPr lang="en-US"/>
              <a:t>Silicon Labs Confidential</a:t>
            </a:r>
            <a:endParaRPr lang="en-US" dirty="0"/>
          </a:p>
        </p:txBody>
      </p:sp>
      <p:sp>
        <p:nvSpPr>
          <p:cNvPr id="9" name="Slide Number Placeholder 8"/>
          <p:cNvSpPr>
            <a:spLocks noGrp="1"/>
          </p:cNvSpPr>
          <p:nvPr>
            <p:ph type="sldNum" sz="quarter" idx="1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34275540"/>
      </p:ext>
    </p:extLst>
  </p:cSld>
  <p:clrMapOvr>
    <a:masterClrMapping/>
  </p:clrMapOvr>
  <p:transition spd="med">
    <p:wipe/>
  </p:transition>
  <p:extLst mod="1">
    <p:ext uri="{DCECCB84-F9BA-43D5-87BE-67443E8EF086}">
      <p15:sldGuideLst xmlns:p15="http://schemas.microsoft.com/office/powerpoint/2012/main">
        <p15:guide id="1" orient="horz"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ad-content">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5" name="Straight Connector 14"/>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a:t>Click to edit Master title style</a:t>
            </a:r>
            <a:endParaRPr lang="en-US" dirty="0"/>
          </a:p>
        </p:txBody>
      </p:sp>
      <p:sp>
        <p:nvSpPr>
          <p:cNvPr id="11" name="Content Placeholder 9"/>
          <p:cNvSpPr>
            <a:spLocks noGrp="1"/>
          </p:cNvSpPr>
          <p:nvPr>
            <p:ph sz="quarter" idx="13"/>
          </p:nvPr>
        </p:nvSpPr>
        <p:spPr>
          <a:xfrm>
            <a:off x="6324600" y="1143002"/>
            <a:ext cx="51752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324600" y="4000499"/>
            <a:ext cx="5175250" cy="2171701"/>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Content Placeholder 9"/>
          <p:cNvSpPr>
            <a:spLocks noGrp="1"/>
          </p:cNvSpPr>
          <p:nvPr>
            <p:ph sz="quarter" idx="17"/>
          </p:nvPr>
        </p:nvSpPr>
        <p:spPr>
          <a:xfrm>
            <a:off x="679450" y="1143002"/>
            <a:ext cx="5187951"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9"/>
          <p:cNvSpPr>
            <a:spLocks noGrp="1"/>
          </p:cNvSpPr>
          <p:nvPr>
            <p:ph sz="quarter" idx="18"/>
          </p:nvPr>
        </p:nvSpPr>
        <p:spPr>
          <a:xfrm>
            <a:off x="679450" y="4000501"/>
            <a:ext cx="518160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Footer Placeholder 4"/>
          <p:cNvSpPr>
            <a:spLocks noGrp="1"/>
          </p:cNvSpPr>
          <p:nvPr>
            <p:ph type="ftr" sz="quarter" idx="19"/>
          </p:nvPr>
        </p:nvSpPr>
        <p:spPr/>
        <p:txBody>
          <a:bodyPr/>
          <a:lstStyle/>
          <a:p>
            <a:r>
              <a:rPr lang="en-US"/>
              <a:t>Silicon Labs Confidential</a:t>
            </a:r>
            <a:endParaRPr lang="en-US" dirty="0"/>
          </a:p>
        </p:txBody>
      </p:sp>
      <p:sp>
        <p:nvSpPr>
          <p:cNvPr id="6" name="Slide Number Placeholder 5"/>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08891576"/>
      </p:ext>
    </p:extLst>
  </p:cSld>
  <p:clrMapOvr>
    <a:masterClrMapping/>
  </p:clrMapOvr>
  <p:transition spd="med">
    <p:wipe/>
  </p:transition>
  <p:extLst mod="1">
    <p:ext uri="{DCECCB84-F9BA-43D5-87BE-67443E8EF086}">
      <p15:sldGuideLst xmlns:p15="http://schemas.microsoft.com/office/powerpoint/2012/main">
        <p15:guide id="1" orient="horz" pos="2448">
          <p15:clr>
            <a:srgbClr val="FBAE40"/>
          </p15:clr>
        </p15:guide>
        <p15:guide id="2" pos="3770">
          <p15:clr>
            <a:srgbClr val="FBAE40"/>
          </p15:clr>
        </p15:guide>
        <p15:guide id="3" pos="390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ual-content-horizontal">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 name="Title 2"/>
          <p:cNvSpPr>
            <a:spLocks noGrp="1"/>
          </p:cNvSpPr>
          <p:nvPr>
            <p:ph type="title"/>
          </p:nvPr>
        </p:nvSpPr>
        <p:spPr/>
        <p:txBody>
          <a:bodyPr/>
          <a:lstStyle/>
          <a:p>
            <a:r>
              <a:rPr lang="en-US"/>
              <a:t>Click to edit Master title style</a:t>
            </a:r>
            <a:endParaRPr lang="en-US" dirty="0"/>
          </a:p>
        </p:txBody>
      </p:sp>
      <p:sp>
        <p:nvSpPr>
          <p:cNvPr id="5" name="Content Placeholder 2"/>
          <p:cNvSpPr>
            <a:spLocks noGrp="1"/>
          </p:cNvSpPr>
          <p:nvPr>
            <p:ph idx="10"/>
          </p:nvPr>
        </p:nvSpPr>
        <p:spPr>
          <a:xfrm>
            <a:off x="685799" y="1143000"/>
            <a:ext cx="10820401" cy="32004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idx="13"/>
          </p:nvPr>
        </p:nvSpPr>
        <p:spPr>
          <a:xfrm>
            <a:off x="685799" y="4572001"/>
            <a:ext cx="10820401" cy="1600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Footer Placeholder 6"/>
          <p:cNvSpPr>
            <a:spLocks noGrp="1"/>
          </p:cNvSpPr>
          <p:nvPr>
            <p:ph type="ftr" sz="quarter" idx="14"/>
          </p:nvPr>
        </p:nvSpPr>
        <p:spPr/>
        <p:txBody>
          <a:bodyPr/>
          <a:lstStyle/>
          <a:p>
            <a:r>
              <a:rPr lang="en-US"/>
              <a:t>Silicon Labs Confidential</a:t>
            </a:r>
            <a:endParaRPr lang="en-US" dirty="0"/>
          </a:p>
        </p:txBody>
      </p:sp>
      <p:sp>
        <p:nvSpPr>
          <p:cNvPr id="8" name="Slide Number Placeholder 7"/>
          <p:cNvSpPr>
            <a:spLocks noGrp="1"/>
          </p:cNvSpPr>
          <p:nvPr>
            <p:ph type="sldNum" sz="quarter" idx="15"/>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43313019"/>
      </p:ext>
    </p:extLst>
  </p:cSld>
  <p:clrMapOvr>
    <a:masterClrMapping/>
  </p:clrMapOvr>
  <p:transition spd="med">
    <p:wipe/>
  </p:transition>
  <p:extLst mod="1">
    <p:ext uri="{DCECCB84-F9BA-43D5-87BE-67443E8EF086}">
      <p15:sldGuideLst xmlns:p15="http://schemas.microsoft.com/office/powerpoint/2012/main">
        <p15:guide id="1" pos="3808">
          <p15:clr>
            <a:srgbClr val="FBAE40"/>
          </p15:clr>
        </p15:guide>
        <p15:guide id="2" pos="3876">
          <p15:clr>
            <a:srgbClr val="FBAE40"/>
          </p15:clr>
        </p15:guide>
        <p15:guide id="3" orient="horz" pos="2880">
          <p15:clr>
            <a:srgbClr val="FBAE40"/>
          </p15:clr>
        </p15:guide>
        <p15:guide id="4" orient="horz" pos="2736">
          <p15:clr>
            <a:srgbClr val="FBAE40"/>
          </p15:clr>
        </p15:guide>
        <p15:guide id="5" orient="horz" pos="720">
          <p15:clr>
            <a:srgbClr val="FBAE40"/>
          </p15:clr>
        </p15:guide>
        <p15:guide id="6"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ingle-content-pictur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Title 4"/>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0" name="Picture Placeholder 5"/>
          <p:cNvSpPr>
            <a:spLocks noGrp="1"/>
          </p:cNvSpPr>
          <p:nvPr>
            <p:ph type="pic" sz="quarter" idx="15"/>
          </p:nvPr>
        </p:nvSpPr>
        <p:spPr>
          <a:xfrm>
            <a:off x="460484" y="914400"/>
            <a:ext cx="6549916"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1" name="Content Placeholder 6"/>
          <p:cNvSpPr>
            <a:spLocks noGrp="1"/>
          </p:cNvSpPr>
          <p:nvPr>
            <p:ph sz="quarter" idx="13"/>
          </p:nvPr>
        </p:nvSpPr>
        <p:spPr>
          <a:xfrm>
            <a:off x="7239000" y="1143000"/>
            <a:ext cx="4267200" cy="5029200"/>
          </a:xfrm>
        </p:spPr>
        <p:txBody>
          <a:bodyPr lIns="0" rIns="0" anchor="ctr">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256834189"/>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ngle-content-picture-blu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Rectangle 1"/>
          <p:cNvSpPr/>
          <p:nvPr/>
        </p:nvSpPr>
        <p:spPr>
          <a:xfrm>
            <a:off x="7010400" y="914397"/>
            <a:ext cx="4724400" cy="54863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9" name="Picture Placeholder 5"/>
          <p:cNvSpPr>
            <a:spLocks noGrp="1"/>
          </p:cNvSpPr>
          <p:nvPr>
            <p:ph type="pic" sz="quarter" idx="15"/>
          </p:nvPr>
        </p:nvSpPr>
        <p:spPr>
          <a:xfrm>
            <a:off x="460483" y="914400"/>
            <a:ext cx="6549917"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4" name="Content Placeholder 6"/>
          <p:cNvSpPr>
            <a:spLocks noGrp="1"/>
          </p:cNvSpPr>
          <p:nvPr>
            <p:ph sz="quarter" idx="13"/>
          </p:nvPr>
        </p:nvSpPr>
        <p:spPr>
          <a:xfrm>
            <a:off x="7239000" y="914398"/>
            <a:ext cx="4267200" cy="5486406"/>
          </a:xfrm>
        </p:spPr>
        <p:txBody>
          <a:bodyPr lIns="0" rIns="0" anchor="ctr">
            <a:normAutofit/>
          </a:bodyPr>
          <a:lstStyle>
            <a:lvl1pPr>
              <a:buClr>
                <a:schemeClr val="bg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100">
                <a:solidFill>
                  <a:schemeClr val="bg1"/>
                </a:solidFill>
              </a:defRPr>
            </a:lvl4pPr>
            <a:lvl5pPr>
              <a:buClr>
                <a:schemeClr val="bg1"/>
              </a:buCl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5"/>
          <p:cNvSpPr>
            <a:spLocks noGrp="1"/>
          </p:cNvSpPr>
          <p:nvPr>
            <p:ph type="ftr" sz="quarter" idx="16"/>
          </p:nvPr>
        </p:nvSpPr>
        <p:spPr/>
        <p:txBody>
          <a:bodyPr/>
          <a:lstStyle/>
          <a:p>
            <a:r>
              <a:rPr lang="en-US"/>
              <a:t>Silicon Labs Confidential</a:t>
            </a:r>
            <a:endParaRPr lang="en-US" dirty="0"/>
          </a:p>
        </p:txBody>
      </p:sp>
      <p:sp>
        <p:nvSpPr>
          <p:cNvPr id="8" name="Slide Number Placeholder 7"/>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60022600"/>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guide id="3" orient="horz" pos="2880">
          <p15:clr>
            <a:srgbClr val="FBAE40"/>
          </p15:clr>
        </p15:guide>
        <p15:guide id="4" pos="7248">
          <p15:clr>
            <a:srgbClr val="FBAE40"/>
          </p15:clr>
        </p15:guide>
        <p15:guide id="5" orient="horz" pos="3456">
          <p15:clr>
            <a:srgbClr val="FBAE40"/>
          </p15:clr>
        </p15:guide>
        <p15:guide id="6" pos="4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light-gray-title-onl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Footer Placeholder 4"/>
          <p:cNvSpPr>
            <a:spLocks noGrp="1"/>
          </p:cNvSpPr>
          <p:nvPr>
            <p:ph type="ftr" sz="quarter" idx="10"/>
          </p:nvPr>
        </p:nvSpPr>
        <p:spPr/>
        <p:txBody>
          <a:bodyPr/>
          <a:lstStyle/>
          <a:p>
            <a:r>
              <a:rPr lang="en-US"/>
              <a:t>Silicon Labs Confidential</a:t>
            </a:r>
            <a:endParaRPr lang="en-US" dirty="0"/>
          </a:p>
        </p:txBody>
      </p:sp>
      <p:sp>
        <p:nvSpPr>
          <p:cNvPr id="6" name="Slide Number Placeholder 5"/>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349683469"/>
      </p:ext>
    </p:extLst>
  </p:cSld>
  <p:clrMapOvr>
    <a:overrideClrMapping bg1="lt1" tx1="dk1" bg2="lt2" tx2="dk2" accent1="accent1" accent2="accent2" accent3="accent3" accent4="accent4" accent5="accent5" accent6="accent6" hlink="hlink" folHlink="folHlink"/>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dirty="0"/>
              <a:t>Click to edit Master title</a:t>
            </a:r>
          </a:p>
        </p:txBody>
      </p:sp>
      <p:sp>
        <p:nvSpPr>
          <p:cNvPr id="7" name="Text Placeholder 6"/>
          <p:cNvSpPr>
            <a:spLocks noGrp="1"/>
          </p:cNvSpPr>
          <p:nvPr>
            <p:ph type="body" idx="1"/>
          </p:nvPr>
        </p:nvSpPr>
        <p:spPr>
          <a:xfrm>
            <a:off x="457200" y="914400"/>
            <a:ext cx="11277600" cy="5486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3"/>
          </p:nvPr>
        </p:nvSpPr>
        <p:spPr>
          <a:xfrm>
            <a:off x="776896" y="6400801"/>
            <a:ext cx="10957904" cy="457200"/>
          </a:xfrm>
          <a:prstGeom prst="rect">
            <a:avLst/>
          </a:prstGeom>
        </p:spPr>
        <p:txBody>
          <a:bodyPr vert="horz" lIns="91440" tIns="45720" rIns="91440" bIns="45720" rtlCol="0" anchor="ctr"/>
          <a:lstStyle>
            <a:lvl1pPr algn="r">
              <a:defRPr lang="en-US" sz="800" smtClean="0">
                <a:effectLst/>
              </a:defRPr>
            </a:lvl1pPr>
          </a:lstStyle>
          <a:p>
            <a:r>
              <a:rPr lang="en-US"/>
              <a:t>Silicon Labs Confidential</a:t>
            </a:r>
            <a:endParaRPr lang="en-US" dirty="0"/>
          </a:p>
        </p:txBody>
      </p:sp>
      <p:sp>
        <p:nvSpPr>
          <p:cNvPr id="4" name="Slide Number Placeholder 3"/>
          <p:cNvSpPr>
            <a:spLocks noGrp="1"/>
          </p:cNvSpPr>
          <p:nvPr>
            <p:ph type="sldNum" sz="quarter" idx="4"/>
          </p:nvPr>
        </p:nvSpPr>
        <p:spPr>
          <a:xfrm>
            <a:off x="457199" y="6400800"/>
            <a:ext cx="319696" cy="457200"/>
          </a:xfrm>
          <a:prstGeom prst="rect">
            <a:avLst/>
          </a:prstGeom>
        </p:spPr>
        <p:txBody>
          <a:bodyPr vert="horz" lIns="91440" tIns="45720" rIns="0" bIns="45720" rtlCol="0" anchor="ctr"/>
          <a:lstStyle>
            <a:lvl1pPr algn="l">
              <a:defRPr sz="800">
                <a:solidFill>
                  <a:schemeClr val="tx1"/>
                </a:solidFill>
              </a:defRPr>
            </a:lvl1pPr>
          </a:lstStyle>
          <a:p>
            <a:fld id="{29A7BD92-6AE5-CF43-B276-274952F2BFB4}" type="slidenum">
              <a:rPr lang="en-US" smtClean="0"/>
              <a:pPr/>
              <a:t>‹#›</a:t>
            </a:fld>
            <a:endParaRPr lang="en-US" dirty="0"/>
          </a:p>
        </p:txBody>
      </p:sp>
      <p:sp>
        <p:nvSpPr>
          <p:cNvPr id="3" name="TextBox 2"/>
          <p:cNvSpPr txBox="1"/>
          <p:nvPr/>
        </p:nvSpPr>
        <p:spPr>
          <a:xfrm>
            <a:off x="776897" y="6400801"/>
            <a:ext cx="2107497" cy="457200"/>
          </a:xfrm>
          <a:prstGeom prst="rect">
            <a:avLst/>
          </a:prstGeom>
          <a:noFill/>
          <a:ln>
            <a:noFill/>
          </a:ln>
        </p:spPr>
        <p:txBody>
          <a:bodyPr wrap="none" tIns="182880" bIns="182880" rtlCol="0" anchor="ctr">
            <a:noAutofit/>
          </a:bodyPr>
          <a:lstStyle/>
          <a:p>
            <a:pPr algn="l"/>
            <a:endParaRPr lang="en-US" sz="800" spc="0">
              <a:solidFill>
                <a:schemeClr val="tx1"/>
              </a:solidFill>
            </a:endParaRPr>
          </a:p>
        </p:txBody>
      </p:sp>
    </p:spTree>
    <p:extLst>
      <p:ext uri="{BB962C8B-B14F-4D97-AF65-F5344CB8AC3E}">
        <p14:creationId xmlns:p14="http://schemas.microsoft.com/office/powerpoint/2010/main" val="4040498210"/>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 id="2147484046" r:id="rId13"/>
    <p:sldLayoutId id="2147484047" r:id="rId14"/>
    <p:sldLayoutId id="2147484048" r:id="rId15"/>
    <p:sldLayoutId id="2147484049" r:id="rId16"/>
    <p:sldLayoutId id="2147484050" r:id="rId17"/>
    <p:sldLayoutId id="2147484051" r:id="rId18"/>
    <p:sldLayoutId id="2147484052" r:id="rId19"/>
    <p:sldLayoutId id="2147484053" r:id="rId20"/>
    <p:sldLayoutId id="2147484054" r:id="rId21"/>
    <p:sldLayoutId id="2147484055" r:id="rId22"/>
    <p:sldLayoutId id="2147484056" r:id="rId23"/>
  </p:sldLayoutIdLst>
  <p:transition spd="med">
    <p:wipe/>
  </p:transition>
  <p:hf hdr="0" dt="0"/>
  <p:txStyles>
    <p:titleStyle>
      <a:lvl1pPr algn="l" defTabSz="914377" rtl="0" eaLnBrk="1" latinLnBrk="0" hangingPunct="1">
        <a:lnSpc>
          <a:spcPct val="90000"/>
        </a:lnSpc>
        <a:spcBef>
          <a:spcPct val="0"/>
        </a:spcBef>
        <a:buNone/>
        <a:defRPr sz="3200" b="0" kern="1200" spc="-50" baseline="0">
          <a:solidFill>
            <a:schemeClr val="tx2"/>
          </a:solidFill>
          <a:latin typeface="+mj-lt"/>
          <a:ea typeface="+mj-ea"/>
          <a:cs typeface="+mj-cs"/>
        </a:defRPr>
      </a:lvl1pPr>
    </p:titleStyle>
    <p:body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dirty="0" smtClean="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dirty="0" smtClean="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dirty="0" smtClean="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dirty="0" smtClean="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200" b="0" kern="1200" dirty="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pos="7392">
          <p15:clr>
            <a:srgbClr val="F26B43"/>
          </p15:clr>
        </p15:guide>
        <p15:guide id="3" pos="288">
          <p15:clr>
            <a:srgbClr val="F26B43"/>
          </p15:clr>
        </p15:guide>
        <p15:guide id="6" orient="horz" pos="4032">
          <p15:clr>
            <a:srgbClr val="F26B43"/>
          </p15:clr>
        </p15:guide>
        <p15:guide id="7" orient="horz" pos="576">
          <p15:clr>
            <a:srgbClr val="F26B43"/>
          </p15:clr>
        </p15:guide>
        <p15:guide id="9" orient="horz" pos="3888">
          <p15:clr>
            <a:srgbClr val="F26B43"/>
          </p15:clr>
        </p15:guide>
        <p15:guide id="10" orient="horz" pos="720">
          <p15:clr>
            <a:srgbClr val="F26B43"/>
          </p15:clr>
        </p15:guide>
        <p15:guide id="12" pos="428">
          <p15:clr>
            <a:srgbClr val="F26B43"/>
          </p15:clr>
        </p15:guide>
        <p15:guide id="15" pos="7244">
          <p15:clr>
            <a:srgbClr val="F26B43"/>
          </p15:clr>
        </p15:guide>
        <p15:guide id="37" pos="3696">
          <p15:clr>
            <a:srgbClr val="F26B43"/>
          </p15:clr>
        </p15:guide>
        <p15:guide id="39" pos="3984">
          <p15:clr>
            <a:srgbClr val="F26B43"/>
          </p15:clr>
        </p15:guide>
        <p15:guide id="40" orient="horz" pos="144">
          <p15:clr>
            <a:srgbClr val="F26B43"/>
          </p15:clr>
        </p15:guide>
        <p15:guide id="41" orient="horz" pos="864">
          <p15:clr>
            <a:srgbClr val="F26B43"/>
          </p15:clr>
        </p15:guide>
        <p15:guide id="42" orient="horz" pos="374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tiff"/><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1.tiff"/><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jpe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EmberZnet</a:t>
            </a:r>
            <a:r>
              <a:rPr lang="en-US" dirty="0"/>
              <a:t> and WSTK</a:t>
            </a:r>
          </a:p>
        </p:txBody>
      </p:sp>
      <p:sp>
        <p:nvSpPr>
          <p:cNvPr id="3" name="Subtitle 2"/>
          <p:cNvSpPr>
            <a:spLocks noGrp="1"/>
          </p:cNvSpPr>
          <p:nvPr>
            <p:ph type="subTitle" idx="1"/>
          </p:nvPr>
        </p:nvSpPr>
        <p:spPr/>
        <p:txBody>
          <a:bodyPr/>
          <a:lstStyle/>
          <a:p>
            <a:r>
              <a:rPr lang="en-US" dirty="0"/>
              <a:t>2019</a:t>
            </a:r>
          </a:p>
        </p:txBody>
      </p:sp>
    </p:spTree>
    <p:extLst>
      <p:ext uri="{BB962C8B-B14F-4D97-AF65-F5344CB8AC3E}">
        <p14:creationId xmlns:p14="http://schemas.microsoft.com/office/powerpoint/2010/main" val="493714252"/>
      </p:ext>
    </p:extLst>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EmberZnet</a:t>
            </a:r>
            <a:r>
              <a:rPr lang="en-US" dirty="0"/>
              <a:t> SDK</a:t>
            </a:r>
          </a:p>
        </p:txBody>
      </p:sp>
      <p:graphicFrame>
        <p:nvGraphicFramePr>
          <p:cNvPr id="4" name="Table 3">
            <a:extLst>
              <a:ext uri="{FF2B5EF4-FFF2-40B4-BE49-F238E27FC236}">
                <a16:creationId xmlns:a16="http://schemas.microsoft.com/office/drawing/2014/main" id="{29F7F634-DCAE-44F2-B31F-0F8ECE39D3C8}"/>
              </a:ext>
            </a:extLst>
          </p:cNvPr>
          <p:cNvGraphicFramePr>
            <a:graphicFrameLocks noGrp="1"/>
          </p:cNvGraphicFramePr>
          <p:nvPr>
            <p:extLst>
              <p:ext uri="{D42A27DB-BD31-4B8C-83A1-F6EECF244321}">
                <p14:modId xmlns:p14="http://schemas.microsoft.com/office/powerpoint/2010/main" val="3964438944"/>
              </p:ext>
            </p:extLst>
          </p:nvPr>
        </p:nvGraphicFramePr>
        <p:xfrm>
          <a:off x="3957734" y="895740"/>
          <a:ext cx="7777066" cy="4079240"/>
        </p:xfrm>
        <a:graphic>
          <a:graphicData uri="http://schemas.openxmlformats.org/drawingml/2006/table">
            <a:tbl>
              <a:tblPr firstRow="1" bandRow="1">
                <a:tableStyleId>{5C22544A-7EE6-4342-B048-85BDC9FD1C3A}</a:tableStyleId>
              </a:tblPr>
              <a:tblGrid>
                <a:gridCol w="5148944">
                  <a:extLst>
                    <a:ext uri="{9D8B030D-6E8A-4147-A177-3AD203B41FA5}">
                      <a16:colId xmlns:a16="http://schemas.microsoft.com/office/drawing/2014/main" val="424573114"/>
                    </a:ext>
                  </a:extLst>
                </a:gridCol>
                <a:gridCol w="2628122">
                  <a:extLst>
                    <a:ext uri="{9D8B030D-6E8A-4147-A177-3AD203B41FA5}">
                      <a16:colId xmlns:a16="http://schemas.microsoft.com/office/drawing/2014/main" val="709850707"/>
                    </a:ext>
                  </a:extLst>
                </a:gridCol>
              </a:tblGrid>
              <a:tr h="370840">
                <a:tc>
                  <a:txBody>
                    <a:bodyPr/>
                    <a:lstStyle/>
                    <a:p>
                      <a:r>
                        <a:rPr lang="en-US" dirty="0"/>
                        <a:t>Resources</a:t>
                      </a:r>
                    </a:p>
                  </a:txBody>
                  <a:tcPr/>
                </a:tc>
                <a:tc>
                  <a:txBody>
                    <a:bodyPr/>
                    <a:lstStyle/>
                    <a:p>
                      <a:endParaRPr lang="en-US" dirty="0"/>
                    </a:p>
                  </a:txBody>
                  <a:tcPr/>
                </a:tc>
                <a:extLst>
                  <a:ext uri="{0D108BD9-81ED-4DB2-BD59-A6C34878D82A}">
                    <a16:rowId xmlns:a16="http://schemas.microsoft.com/office/drawing/2014/main" val="3053149694"/>
                  </a:ext>
                </a:extLst>
              </a:tr>
              <a:tr h="370840">
                <a:tc>
                  <a:txBody>
                    <a:bodyPr/>
                    <a:lstStyle/>
                    <a:p>
                      <a:r>
                        <a:rPr lang="en-US" dirty="0"/>
                        <a:t>v2.6\protocol\</a:t>
                      </a:r>
                      <a:r>
                        <a:rPr lang="en-US" dirty="0" err="1"/>
                        <a:t>zigbee</a:t>
                      </a:r>
                      <a:r>
                        <a:rPr lang="en-US" dirty="0"/>
                        <a:t>\documentation</a:t>
                      </a:r>
                    </a:p>
                  </a:txBody>
                  <a:tcPr/>
                </a:tc>
                <a:tc>
                  <a:txBody>
                    <a:bodyPr/>
                    <a:lstStyle/>
                    <a:p>
                      <a:endParaRPr lang="en-US" dirty="0"/>
                    </a:p>
                  </a:txBody>
                  <a:tcPr/>
                </a:tc>
                <a:extLst>
                  <a:ext uri="{0D108BD9-81ED-4DB2-BD59-A6C34878D82A}">
                    <a16:rowId xmlns:a16="http://schemas.microsoft.com/office/drawing/2014/main" val="853235210"/>
                  </a:ext>
                </a:extLst>
              </a:tr>
              <a:tr h="370840">
                <a:tc>
                  <a:txBody>
                    <a:bodyPr/>
                    <a:lstStyle/>
                    <a:p>
                      <a:r>
                        <a:rPr lang="en-US" dirty="0">
                          <a:solidFill>
                            <a:schemeClr val="tx1"/>
                          </a:solidFill>
                        </a:rPr>
                        <a:t>v2.6\protocol\</a:t>
                      </a:r>
                      <a:r>
                        <a:rPr lang="en-US" dirty="0" err="1">
                          <a:solidFill>
                            <a:schemeClr val="tx1"/>
                          </a:solidFill>
                        </a:rPr>
                        <a:t>zigbee</a:t>
                      </a:r>
                      <a:r>
                        <a:rPr lang="en-US" dirty="0">
                          <a:solidFill>
                            <a:schemeClr val="tx1"/>
                          </a:solidFill>
                        </a:rPr>
                        <a:t>\app\framework\plugin</a:t>
                      </a:r>
                    </a:p>
                  </a:txBody>
                  <a:tcPr/>
                </a:tc>
                <a:tc>
                  <a:txBody>
                    <a:bodyPr/>
                    <a:lstStyle/>
                    <a:p>
                      <a:endParaRPr lang="en-US" dirty="0">
                        <a:solidFill>
                          <a:schemeClr val="tx1"/>
                        </a:solidFill>
                      </a:endParaRPr>
                    </a:p>
                  </a:txBody>
                  <a:tcPr/>
                </a:tc>
                <a:extLst>
                  <a:ext uri="{0D108BD9-81ED-4DB2-BD59-A6C34878D82A}">
                    <a16:rowId xmlns:a16="http://schemas.microsoft.com/office/drawing/2014/main" val="4287303283"/>
                  </a:ext>
                </a:extLst>
              </a:tr>
              <a:tr h="370840">
                <a:tc>
                  <a:txBody>
                    <a:bodyPr/>
                    <a:lstStyle/>
                    <a:p>
                      <a:r>
                        <a:rPr lang="en-US" dirty="0"/>
                        <a:t>v2.6\protocol\</a:t>
                      </a:r>
                      <a:r>
                        <a:rPr lang="en-US" dirty="0" err="1"/>
                        <a:t>zigbee</a:t>
                      </a:r>
                      <a:r>
                        <a:rPr lang="en-US" dirty="0"/>
                        <a:t>\app\framework\plugin-host</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2985392088"/>
                  </a:ext>
                </a:extLst>
              </a:tr>
              <a:tr h="370840">
                <a:tc>
                  <a:txBody>
                    <a:bodyPr/>
                    <a:lstStyle/>
                    <a:p>
                      <a:r>
                        <a:rPr lang="en-US" dirty="0"/>
                        <a:t>v2.6\protocol\</a:t>
                      </a:r>
                      <a:r>
                        <a:rPr lang="en-US" dirty="0" err="1"/>
                        <a:t>zigbee</a:t>
                      </a:r>
                      <a:r>
                        <a:rPr lang="en-US" dirty="0"/>
                        <a:t>\app\framework\plugin-soc</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3252626974"/>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3248162180"/>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1831433912"/>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1606217569"/>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3741481379"/>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3880520553"/>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989628494"/>
                  </a:ext>
                </a:extLst>
              </a:tr>
            </a:tbl>
          </a:graphicData>
        </a:graphic>
      </p:graphicFrame>
      <p:pic>
        <p:nvPicPr>
          <p:cNvPr id="2" name="Picture 1">
            <a:extLst>
              <a:ext uri="{FF2B5EF4-FFF2-40B4-BE49-F238E27FC236}">
                <a16:creationId xmlns:a16="http://schemas.microsoft.com/office/drawing/2014/main" id="{9388E93E-7114-4D97-81F3-FBDC80D512AE}"/>
              </a:ext>
            </a:extLst>
          </p:cNvPr>
          <p:cNvPicPr>
            <a:picLocks noChangeAspect="1"/>
          </p:cNvPicPr>
          <p:nvPr/>
        </p:nvPicPr>
        <p:blipFill>
          <a:blip r:embed="rId3"/>
          <a:stretch>
            <a:fillRect/>
          </a:stretch>
        </p:blipFill>
        <p:spPr>
          <a:xfrm>
            <a:off x="1052335" y="914401"/>
            <a:ext cx="1640391" cy="5458408"/>
          </a:xfrm>
          <a:prstGeom prst="rect">
            <a:avLst/>
          </a:prstGeom>
        </p:spPr>
      </p:pic>
    </p:spTree>
    <p:extLst>
      <p:ext uri="{BB962C8B-B14F-4D97-AF65-F5344CB8AC3E}">
        <p14:creationId xmlns:p14="http://schemas.microsoft.com/office/powerpoint/2010/main" val="4229296697"/>
      </p:ext>
    </p:extLst>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Development Tools</a:t>
            </a: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620750" y="1756972"/>
            <a:ext cx="3885450" cy="2497528"/>
          </a:xfrm>
          <a:prstGeom prst="rect">
            <a:avLst/>
          </a:prstGeom>
        </p:spPr>
      </p:pic>
      <p:sp>
        <p:nvSpPr>
          <p:cNvPr id="9" name="TextBox 8"/>
          <p:cNvSpPr txBox="1"/>
          <p:nvPr/>
        </p:nvSpPr>
        <p:spPr>
          <a:xfrm>
            <a:off x="8363857" y="4250035"/>
            <a:ext cx="2776081" cy="461665"/>
          </a:xfrm>
          <a:prstGeom prst="rect">
            <a:avLst/>
          </a:prstGeom>
          <a:noFill/>
        </p:spPr>
        <p:txBody>
          <a:bodyPr wrap="none" rtlCol="0">
            <a:spAutoFit/>
          </a:bodyPr>
          <a:lstStyle/>
          <a:p>
            <a:pPr algn="ctr"/>
            <a:r>
              <a:rPr lang="en-US" sz="2400" dirty="0"/>
              <a:t>Development Tools</a:t>
            </a:r>
          </a:p>
        </p:txBody>
      </p:sp>
      <p:sp>
        <p:nvSpPr>
          <p:cNvPr id="13" name="TextBox 12"/>
          <p:cNvSpPr txBox="1"/>
          <p:nvPr/>
        </p:nvSpPr>
        <p:spPr>
          <a:xfrm>
            <a:off x="4508746" y="4273167"/>
            <a:ext cx="2254079" cy="461665"/>
          </a:xfrm>
          <a:prstGeom prst="rect">
            <a:avLst/>
          </a:prstGeom>
          <a:noFill/>
        </p:spPr>
        <p:txBody>
          <a:bodyPr wrap="none" rtlCol="0">
            <a:spAutoFit/>
          </a:bodyPr>
          <a:lstStyle/>
          <a:p>
            <a:pPr algn="ctr"/>
            <a:r>
              <a:rPr lang="en-US" sz="2400" dirty="0"/>
              <a:t>Software + Stack</a:t>
            </a:r>
          </a:p>
        </p:txBody>
      </p:sp>
      <p:pic>
        <p:nvPicPr>
          <p:cNvPr id="2" name="Picture 1"/>
          <p:cNvPicPr>
            <a:picLocks noChangeAspect="1"/>
          </p:cNvPicPr>
          <p:nvPr/>
        </p:nvPicPr>
        <p:blipFill>
          <a:blip r:embed="rId4"/>
          <a:stretch>
            <a:fillRect/>
          </a:stretch>
        </p:blipFill>
        <p:spPr>
          <a:xfrm>
            <a:off x="9713797" y="1749197"/>
            <a:ext cx="1638300" cy="666750"/>
          </a:xfrm>
          <a:prstGeom prst="rect">
            <a:avLst/>
          </a:prstGeom>
        </p:spPr>
      </p:pic>
      <p:pic>
        <p:nvPicPr>
          <p:cNvPr id="23" name="Picture 2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44126" y="2548865"/>
            <a:ext cx="1717166" cy="468604"/>
          </a:xfrm>
          <a:prstGeom prst="rect">
            <a:avLst/>
          </a:prstGeom>
        </p:spPr>
      </p:pic>
      <p:sp>
        <p:nvSpPr>
          <p:cNvPr id="21" name="TextBox 20"/>
          <p:cNvSpPr txBox="1"/>
          <p:nvPr/>
        </p:nvSpPr>
        <p:spPr>
          <a:xfrm>
            <a:off x="997713" y="4275436"/>
            <a:ext cx="2262158" cy="461665"/>
          </a:xfrm>
          <a:prstGeom prst="rect">
            <a:avLst/>
          </a:prstGeom>
          <a:noFill/>
        </p:spPr>
        <p:txBody>
          <a:bodyPr wrap="none" rtlCol="0">
            <a:spAutoFit/>
          </a:bodyPr>
          <a:lstStyle/>
          <a:p>
            <a:pPr algn="ctr"/>
            <a:r>
              <a:rPr lang="en-US" sz="2400" dirty="0"/>
              <a:t>SoCs + Modules</a:t>
            </a:r>
          </a:p>
        </p:txBody>
      </p:sp>
      <p:pic>
        <p:nvPicPr>
          <p:cNvPr id="22" name="Picture 21"/>
          <p:cNvPicPr>
            <a:picLocks noChangeAspect="1"/>
          </p:cNvPicPr>
          <p:nvPr/>
        </p:nvPicPr>
        <p:blipFill>
          <a:blip r:embed="rId6"/>
          <a:stretch>
            <a:fillRect/>
          </a:stretch>
        </p:blipFill>
        <p:spPr>
          <a:xfrm rot="675056">
            <a:off x="2163388" y="2444482"/>
            <a:ext cx="1101919" cy="1278773"/>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868518" y="2589175"/>
            <a:ext cx="1052457" cy="903705"/>
          </a:xfrm>
          <a:prstGeom prst="rect">
            <a:avLst/>
          </a:prstGeom>
        </p:spPr>
      </p:pic>
      <p:sp>
        <p:nvSpPr>
          <p:cNvPr id="11" name="Rectangle 10">
            <a:extLst>
              <a:ext uri="{FF2B5EF4-FFF2-40B4-BE49-F238E27FC236}">
                <a16:creationId xmlns:a16="http://schemas.microsoft.com/office/drawing/2014/main" id="{5360670A-F0F2-4824-B10D-335775F0DBBE}"/>
              </a:ext>
            </a:extLst>
          </p:cNvPr>
          <p:cNvSpPr/>
          <p:nvPr/>
        </p:nvSpPr>
        <p:spPr>
          <a:xfrm>
            <a:off x="697733" y="1756972"/>
            <a:ext cx="3002055"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2AF60D-A562-4271-A6E3-0F5DCF7BC61A}"/>
              </a:ext>
            </a:extLst>
          </p:cNvPr>
          <p:cNvSpPr/>
          <p:nvPr/>
        </p:nvSpPr>
        <p:spPr>
          <a:xfrm>
            <a:off x="3962924" y="1756972"/>
            <a:ext cx="3002055"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1009485"/>
      </p:ext>
    </p:extLst>
  </p:cSld>
  <p:clrMapOvr>
    <a:masterClrMapping/>
  </p:clrMapOvr>
  <p:transition spd="med">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Wireless Starter Kit</a:t>
            </a:r>
          </a:p>
        </p:txBody>
      </p:sp>
      <p:pic>
        <p:nvPicPr>
          <p:cNvPr id="59" name="Picture 5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63315" y="1532625"/>
            <a:ext cx="3119184" cy="2029666"/>
          </a:xfrm>
          <a:prstGeom prst="rect">
            <a:avLst/>
          </a:prstGeom>
        </p:spPr>
      </p:pic>
      <p:sp>
        <p:nvSpPr>
          <p:cNvPr id="10" name="TextBox 9"/>
          <p:cNvSpPr txBox="1"/>
          <p:nvPr/>
        </p:nvSpPr>
        <p:spPr>
          <a:xfrm>
            <a:off x="4942600" y="1859340"/>
            <a:ext cx="830677" cy="1569660"/>
          </a:xfrm>
          <a:prstGeom prst="rect">
            <a:avLst/>
          </a:prstGeom>
          <a:noFill/>
        </p:spPr>
        <p:txBody>
          <a:bodyPr wrap="none" rtlCol="0">
            <a:spAutoFit/>
          </a:bodyPr>
          <a:lstStyle/>
          <a:p>
            <a:r>
              <a:rPr lang="en-US" sz="9600" dirty="0">
                <a:solidFill>
                  <a:srgbClr val="00B0F0"/>
                </a:solidFill>
              </a:rPr>
              <a:t>+</a:t>
            </a:r>
          </a:p>
        </p:txBody>
      </p:sp>
      <p:pic>
        <p:nvPicPr>
          <p:cNvPr id="44" name="Picture 43"/>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116447" y="1369794"/>
            <a:ext cx="269629" cy="269629"/>
          </a:xfrm>
          <a:prstGeom prst="rect">
            <a:avLst/>
          </a:prstGeom>
        </p:spPr>
      </p:pic>
      <p:pic>
        <p:nvPicPr>
          <p:cNvPr id="45" name="Picture 44"/>
          <p:cNvPicPr>
            <a:picLocks/>
          </p:cNvPicPr>
          <p:nvPr/>
        </p:nvPicPr>
        <p:blipFill rotWithShape="1">
          <a:blip r:embed="rId5" cstate="email">
            <a:extLst>
              <a:ext uri="{28A0092B-C50C-407E-A947-70E740481C1C}">
                <a14:useLocalDpi xmlns:a14="http://schemas.microsoft.com/office/drawing/2010/main"/>
              </a:ext>
            </a:extLst>
          </a:blip>
          <a:srcRect/>
          <a:stretch/>
        </p:blipFill>
        <p:spPr>
          <a:xfrm>
            <a:off x="7471574" y="1358648"/>
            <a:ext cx="271931" cy="299124"/>
          </a:xfrm>
          <a:prstGeom prst="rect">
            <a:avLst/>
          </a:prstGeom>
        </p:spPr>
      </p:pic>
      <p:pic>
        <p:nvPicPr>
          <p:cNvPr id="12" name="Picture 1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857018" y="1338849"/>
            <a:ext cx="256796" cy="318204"/>
          </a:xfrm>
          <a:prstGeom prst="rect">
            <a:avLst/>
          </a:prstGeom>
        </p:spPr>
      </p:pic>
      <p:pic>
        <p:nvPicPr>
          <p:cNvPr id="2" name="Picture 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174358" y="1263663"/>
            <a:ext cx="422312" cy="364522"/>
          </a:xfrm>
          <a:prstGeom prst="rect">
            <a:avLst/>
          </a:prstGeom>
        </p:spPr>
      </p:pic>
      <p:sp>
        <p:nvSpPr>
          <p:cNvPr id="4" name="TextBox 3"/>
          <p:cNvSpPr txBox="1"/>
          <p:nvPr/>
        </p:nvSpPr>
        <p:spPr>
          <a:xfrm>
            <a:off x="1809951" y="3562290"/>
            <a:ext cx="2401555" cy="400110"/>
          </a:xfrm>
          <a:prstGeom prst="rect">
            <a:avLst/>
          </a:prstGeom>
          <a:noFill/>
        </p:spPr>
        <p:txBody>
          <a:bodyPr wrap="none" rtlCol="0">
            <a:spAutoFit/>
          </a:bodyPr>
          <a:lstStyle/>
          <a:p>
            <a:r>
              <a:rPr lang="en-US" sz="2000"/>
              <a:t>Wireless Starter Kit</a:t>
            </a:r>
          </a:p>
        </p:txBody>
      </p:sp>
      <p:sp>
        <p:nvSpPr>
          <p:cNvPr id="14" name="TextBox 13"/>
          <p:cNvSpPr txBox="1"/>
          <p:nvPr/>
        </p:nvSpPr>
        <p:spPr>
          <a:xfrm>
            <a:off x="6333378" y="3562290"/>
            <a:ext cx="2967479" cy="400110"/>
          </a:xfrm>
          <a:prstGeom prst="rect">
            <a:avLst/>
          </a:prstGeom>
          <a:noFill/>
        </p:spPr>
        <p:txBody>
          <a:bodyPr wrap="none" rtlCol="0">
            <a:spAutoFit/>
          </a:bodyPr>
          <a:lstStyle/>
          <a:p>
            <a:r>
              <a:rPr lang="en-US" sz="2000" dirty="0"/>
              <a:t>Swappable Radio Boards</a:t>
            </a:r>
          </a:p>
        </p:txBody>
      </p:sp>
      <p:pic>
        <p:nvPicPr>
          <p:cNvPr id="5" name="Picture 4"/>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691011" y="1935547"/>
            <a:ext cx="940172" cy="1608394"/>
          </a:xfrm>
          <a:prstGeom prst="rect">
            <a:avLst/>
          </a:prstGeom>
        </p:spPr>
      </p:pic>
      <p:pic>
        <p:nvPicPr>
          <p:cNvPr id="6" name="Picture 5"/>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8041910" y="1952839"/>
            <a:ext cx="939240" cy="1606798"/>
          </a:xfrm>
          <a:prstGeom prst="rect">
            <a:avLst/>
          </a:prstGeom>
        </p:spPr>
      </p:pic>
    </p:spTree>
    <p:extLst>
      <p:ext uri="{BB962C8B-B14F-4D97-AF65-F5344CB8AC3E}">
        <p14:creationId xmlns:p14="http://schemas.microsoft.com/office/powerpoint/2010/main" val="2801367897"/>
      </p:ext>
    </p:extLst>
  </p:cSld>
  <p:clrMapOvr>
    <a:masterClrMapping/>
  </p:clrMapOvr>
  <p:transition spd="med">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Tools</a:t>
            </a:r>
          </a:p>
        </p:txBody>
      </p:sp>
      <p:pic>
        <p:nvPicPr>
          <p:cNvPr id="2" name="Picture 1">
            <a:extLst>
              <a:ext uri="{FF2B5EF4-FFF2-40B4-BE49-F238E27FC236}">
                <a16:creationId xmlns:a16="http://schemas.microsoft.com/office/drawing/2014/main" id="{32F4DE3E-F231-484F-BD29-8B879D3A2604}"/>
              </a:ext>
            </a:extLst>
          </p:cNvPr>
          <p:cNvPicPr>
            <a:picLocks noChangeAspect="1"/>
          </p:cNvPicPr>
          <p:nvPr/>
        </p:nvPicPr>
        <p:blipFill>
          <a:blip r:embed="rId3"/>
          <a:stretch>
            <a:fillRect/>
          </a:stretch>
        </p:blipFill>
        <p:spPr>
          <a:xfrm>
            <a:off x="4876126" y="1191419"/>
            <a:ext cx="4210050" cy="1171575"/>
          </a:xfrm>
          <a:prstGeom prst="rect">
            <a:avLst/>
          </a:prstGeom>
        </p:spPr>
      </p:pic>
      <p:pic>
        <p:nvPicPr>
          <p:cNvPr id="4" name="Picture 3">
            <a:extLst>
              <a:ext uri="{FF2B5EF4-FFF2-40B4-BE49-F238E27FC236}">
                <a16:creationId xmlns:a16="http://schemas.microsoft.com/office/drawing/2014/main" id="{D2E63295-6546-4B95-B237-BAFF42C8D21A}"/>
              </a:ext>
            </a:extLst>
          </p:cNvPr>
          <p:cNvPicPr>
            <a:picLocks noChangeAspect="1"/>
          </p:cNvPicPr>
          <p:nvPr/>
        </p:nvPicPr>
        <p:blipFill>
          <a:blip r:embed="rId4"/>
          <a:stretch>
            <a:fillRect/>
          </a:stretch>
        </p:blipFill>
        <p:spPr>
          <a:xfrm>
            <a:off x="4876126" y="2640013"/>
            <a:ext cx="5133975" cy="1619250"/>
          </a:xfrm>
          <a:prstGeom prst="rect">
            <a:avLst/>
          </a:prstGeom>
        </p:spPr>
      </p:pic>
      <p:pic>
        <p:nvPicPr>
          <p:cNvPr id="7" name="Picture 6">
            <a:extLst>
              <a:ext uri="{FF2B5EF4-FFF2-40B4-BE49-F238E27FC236}">
                <a16:creationId xmlns:a16="http://schemas.microsoft.com/office/drawing/2014/main" id="{F7429A17-9633-4CAB-8F82-7DF34AEBE6B8}"/>
              </a:ext>
            </a:extLst>
          </p:cNvPr>
          <p:cNvPicPr>
            <a:picLocks noChangeAspect="1"/>
          </p:cNvPicPr>
          <p:nvPr/>
        </p:nvPicPr>
        <p:blipFill>
          <a:blip r:embed="rId5"/>
          <a:stretch>
            <a:fillRect/>
          </a:stretch>
        </p:blipFill>
        <p:spPr>
          <a:xfrm>
            <a:off x="4876126" y="4259263"/>
            <a:ext cx="3933825" cy="1123950"/>
          </a:xfrm>
          <a:prstGeom prst="rect">
            <a:avLst/>
          </a:prstGeom>
        </p:spPr>
      </p:pic>
      <p:pic>
        <p:nvPicPr>
          <p:cNvPr id="8" name="Picture 7">
            <a:extLst>
              <a:ext uri="{FF2B5EF4-FFF2-40B4-BE49-F238E27FC236}">
                <a16:creationId xmlns:a16="http://schemas.microsoft.com/office/drawing/2014/main" id="{25C9CA43-8AFB-42D0-94D7-A5C4CA1D6F1C}"/>
              </a:ext>
            </a:extLst>
          </p:cNvPr>
          <p:cNvPicPr>
            <a:picLocks noChangeAspect="1"/>
          </p:cNvPicPr>
          <p:nvPr/>
        </p:nvPicPr>
        <p:blipFill>
          <a:blip r:embed="rId6"/>
          <a:stretch>
            <a:fillRect/>
          </a:stretch>
        </p:blipFill>
        <p:spPr>
          <a:xfrm>
            <a:off x="761326" y="2836862"/>
            <a:ext cx="3690024" cy="1533525"/>
          </a:xfrm>
          <a:prstGeom prst="rect">
            <a:avLst/>
          </a:prstGeom>
        </p:spPr>
      </p:pic>
    </p:spTree>
    <p:extLst>
      <p:ext uri="{BB962C8B-B14F-4D97-AF65-F5344CB8AC3E}">
        <p14:creationId xmlns:p14="http://schemas.microsoft.com/office/powerpoint/2010/main" val="1534634288"/>
      </p:ext>
    </p:extLst>
  </p:cSld>
  <p:clrMapOvr>
    <a:masterClrMapping/>
  </p:clrMapOvr>
  <p:transition spd="med">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a:t>Create a Zigbee Project – 1/2</a:t>
            </a:r>
          </a:p>
        </p:txBody>
      </p:sp>
      <p:sp>
        <p:nvSpPr>
          <p:cNvPr id="15" name="Text Placeholder 2">
            <a:extLst>
              <a:ext uri="{FF2B5EF4-FFF2-40B4-BE49-F238E27FC236}">
                <a16:creationId xmlns:a16="http://schemas.microsoft.com/office/drawing/2014/main" id="{A2794CF3-39AB-4B44-86FC-C64693AB201A}"/>
              </a:ext>
            </a:extLst>
          </p:cNvPr>
          <p:cNvSpPr>
            <a:spLocks noGrp="1"/>
          </p:cNvSpPr>
          <p:nvPr>
            <p:ph idx="10"/>
          </p:nvPr>
        </p:nvSpPr>
        <p:spPr>
          <a:xfrm>
            <a:off x="586272" y="1124681"/>
            <a:ext cx="3052077" cy="377791"/>
          </a:xfrm>
        </p:spPr>
        <p:txBody>
          <a:bodyPr>
            <a:normAutofit/>
          </a:bodyPr>
          <a:lstStyle/>
          <a:p>
            <a:pPr marL="0" indent="0">
              <a:buNone/>
            </a:pPr>
            <a:r>
              <a:rPr lang="en-US" sz="1400" dirty="0"/>
              <a:t>“</a:t>
            </a:r>
            <a:r>
              <a:rPr lang="en-US" sz="1400" dirty="0" err="1"/>
              <a:t>File”</a:t>
            </a:r>
            <a:r>
              <a:rPr lang="en-US" sz="1400" dirty="0" err="1">
                <a:sym typeface="Wingdings" panose="05000000000000000000" pitchFamily="2" charset="2"/>
              </a:rPr>
              <a:t>”New””Project</a:t>
            </a:r>
            <a:r>
              <a:rPr lang="en-US" sz="1400" dirty="0">
                <a:sym typeface="Wingdings" panose="05000000000000000000" pitchFamily="2" charset="2"/>
              </a:rPr>
              <a:t>”</a:t>
            </a:r>
            <a:endParaRPr lang="en-US" sz="1400" dirty="0"/>
          </a:p>
          <a:p>
            <a:pPr marL="283457" lvl="1" indent="0">
              <a:buNone/>
            </a:pPr>
            <a:endParaRPr lang="en-US" sz="1400" dirty="0"/>
          </a:p>
          <a:p>
            <a:endParaRPr lang="en-US" sz="1400" dirty="0"/>
          </a:p>
        </p:txBody>
      </p:sp>
      <p:pic>
        <p:nvPicPr>
          <p:cNvPr id="2" name="Picture 1">
            <a:extLst>
              <a:ext uri="{FF2B5EF4-FFF2-40B4-BE49-F238E27FC236}">
                <a16:creationId xmlns:a16="http://schemas.microsoft.com/office/drawing/2014/main" id="{6A7984CD-27D5-4204-B8D5-940D686F40FA}"/>
              </a:ext>
            </a:extLst>
          </p:cNvPr>
          <p:cNvPicPr>
            <a:picLocks noChangeAspect="1"/>
          </p:cNvPicPr>
          <p:nvPr/>
        </p:nvPicPr>
        <p:blipFill>
          <a:blip r:embed="rId3"/>
          <a:stretch>
            <a:fillRect/>
          </a:stretch>
        </p:blipFill>
        <p:spPr>
          <a:xfrm>
            <a:off x="586272" y="2627698"/>
            <a:ext cx="3385017" cy="3450656"/>
          </a:xfrm>
          <a:prstGeom prst="rect">
            <a:avLst/>
          </a:prstGeom>
        </p:spPr>
      </p:pic>
      <p:sp>
        <p:nvSpPr>
          <p:cNvPr id="7" name="Text Placeholder 2">
            <a:extLst>
              <a:ext uri="{FF2B5EF4-FFF2-40B4-BE49-F238E27FC236}">
                <a16:creationId xmlns:a16="http://schemas.microsoft.com/office/drawing/2014/main" id="{0111839D-6E11-442A-A026-F44F88EA89CD}"/>
              </a:ext>
            </a:extLst>
          </p:cNvPr>
          <p:cNvSpPr txBox="1">
            <a:spLocks/>
          </p:cNvSpPr>
          <p:nvPr/>
        </p:nvSpPr>
        <p:spPr>
          <a:xfrm>
            <a:off x="4562475" y="1124681"/>
            <a:ext cx="3052077" cy="37779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sz="1400" dirty="0"/>
              <a:t>Choose “Zigbee” Application</a:t>
            </a:r>
          </a:p>
          <a:p>
            <a:pPr marL="283457" lvl="1" indent="0">
              <a:buFont typeface="Wingdings" panose="05000000000000000000" pitchFamily="2" charset="2"/>
              <a:buNone/>
            </a:pPr>
            <a:endParaRPr lang="en-US" sz="1400" dirty="0"/>
          </a:p>
          <a:p>
            <a:endParaRPr lang="en-US" sz="1400" dirty="0"/>
          </a:p>
        </p:txBody>
      </p:sp>
      <p:pic>
        <p:nvPicPr>
          <p:cNvPr id="6" name="Picture 5">
            <a:extLst>
              <a:ext uri="{FF2B5EF4-FFF2-40B4-BE49-F238E27FC236}">
                <a16:creationId xmlns:a16="http://schemas.microsoft.com/office/drawing/2014/main" id="{F1A36A9B-A443-4E5A-BB26-2856E3E37665}"/>
              </a:ext>
            </a:extLst>
          </p:cNvPr>
          <p:cNvPicPr>
            <a:picLocks noChangeAspect="1"/>
          </p:cNvPicPr>
          <p:nvPr/>
        </p:nvPicPr>
        <p:blipFill>
          <a:blip r:embed="rId4"/>
          <a:stretch>
            <a:fillRect/>
          </a:stretch>
        </p:blipFill>
        <p:spPr>
          <a:xfrm>
            <a:off x="4396004" y="1712755"/>
            <a:ext cx="3385018" cy="4365599"/>
          </a:xfrm>
          <a:prstGeom prst="rect">
            <a:avLst/>
          </a:prstGeom>
        </p:spPr>
      </p:pic>
      <p:pic>
        <p:nvPicPr>
          <p:cNvPr id="10" name="Picture 9">
            <a:extLst>
              <a:ext uri="{FF2B5EF4-FFF2-40B4-BE49-F238E27FC236}">
                <a16:creationId xmlns:a16="http://schemas.microsoft.com/office/drawing/2014/main" id="{68FE13AF-D89A-411D-A25B-6830FEE314EA}"/>
              </a:ext>
            </a:extLst>
          </p:cNvPr>
          <p:cNvPicPr>
            <a:picLocks noChangeAspect="1"/>
          </p:cNvPicPr>
          <p:nvPr/>
        </p:nvPicPr>
        <p:blipFill>
          <a:blip r:embed="rId5"/>
          <a:stretch>
            <a:fillRect/>
          </a:stretch>
        </p:blipFill>
        <p:spPr>
          <a:xfrm>
            <a:off x="8220713" y="1712754"/>
            <a:ext cx="3385018" cy="4365600"/>
          </a:xfrm>
          <a:prstGeom prst="rect">
            <a:avLst/>
          </a:prstGeom>
        </p:spPr>
      </p:pic>
      <p:sp>
        <p:nvSpPr>
          <p:cNvPr id="11" name="Text Placeholder 2">
            <a:extLst>
              <a:ext uri="{FF2B5EF4-FFF2-40B4-BE49-F238E27FC236}">
                <a16:creationId xmlns:a16="http://schemas.microsoft.com/office/drawing/2014/main" id="{D42331FE-A1FF-4CD5-915E-A934940FFF8E}"/>
              </a:ext>
            </a:extLst>
          </p:cNvPr>
          <p:cNvSpPr txBox="1">
            <a:spLocks/>
          </p:cNvSpPr>
          <p:nvPr/>
        </p:nvSpPr>
        <p:spPr>
          <a:xfrm>
            <a:off x="8220713" y="1124680"/>
            <a:ext cx="3052077" cy="37779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sz="1400" dirty="0"/>
              <a:t>Choose “SoC” Architecture</a:t>
            </a:r>
          </a:p>
          <a:p>
            <a:pPr marL="283457" lvl="1" indent="0">
              <a:buFont typeface="Wingdings" panose="05000000000000000000" pitchFamily="2" charset="2"/>
              <a:buNone/>
            </a:pPr>
            <a:endParaRPr lang="en-US" sz="1400" dirty="0"/>
          </a:p>
          <a:p>
            <a:endParaRPr lang="en-US" sz="1400" dirty="0"/>
          </a:p>
        </p:txBody>
      </p:sp>
    </p:spTree>
    <p:extLst>
      <p:ext uri="{BB962C8B-B14F-4D97-AF65-F5344CB8AC3E}">
        <p14:creationId xmlns:p14="http://schemas.microsoft.com/office/powerpoint/2010/main" val="3876895015"/>
      </p:ext>
    </p:extLst>
  </p:cSld>
  <p:clrMapOvr>
    <a:masterClrMapping/>
  </p:clrMapOvr>
  <p:transition spd="med">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a:t>Create a Zigbee Project – 2/2</a:t>
            </a:r>
          </a:p>
        </p:txBody>
      </p:sp>
      <p:sp>
        <p:nvSpPr>
          <p:cNvPr id="15" name="Text Placeholder 2">
            <a:extLst>
              <a:ext uri="{FF2B5EF4-FFF2-40B4-BE49-F238E27FC236}">
                <a16:creationId xmlns:a16="http://schemas.microsoft.com/office/drawing/2014/main" id="{A2794CF3-39AB-4B44-86FC-C64693AB201A}"/>
              </a:ext>
            </a:extLst>
          </p:cNvPr>
          <p:cNvSpPr>
            <a:spLocks noGrp="1"/>
          </p:cNvSpPr>
          <p:nvPr>
            <p:ph idx="10"/>
          </p:nvPr>
        </p:nvSpPr>
        <p:spPr>
          <a:xfrm>
            <a:off x="586272" y="1124681"/>
            <a:ext cx="3052077" cy="377791"/>
          </a:xfrm>
        </p:spPr>
        <p:txBody>
          <a:bodyPr>
            <a:normAutofit fontScale="70000" lnSpcReduction="20000"/>
          </a:bodyPr>
          <a:lstStyle/>
          <a:p>
            <a:pPr marL="0" indent="0">
              <a:buNone/>
            </a:pPr>
            <a:r>
              <a:rPr lang="en-US" dirty="0"/>
              <a:t>Choose example or </a:t>
            </a:r>
            <a:r>
              <a:rPr lang="en-US" altLang="zh-CN" dirty="0"/>
              <a:t>start from minimal</a:t>
            </a:r>
            <a:endParaRPr lang="en-US" dirty="0"/>
          </a:p>
          <a:p>
            <a:pPr marL="283457" lvl="1" indent="0">
              <a:buNone/>
            </a:pPr>
            <a:endParaRPr lang="en-US" dirty="0"/>
          </a:p>
          <a:p>
            <a:endParaRPr lang="en-US" dirty="0"/>
          </a:p>
        </p:txBody>
      </p:sp>
      <p:sp>
        <p:nvSpPr>
          <p:cNvPr id="7" name="Text Placeholder 2">
            <a:extLst>
              <a:ext uri="{FF2B5EF4-FFF2-40B4-BE49-F238E27FC236}">
                <a16:creationId xmlns:a16="http://schemas.microsoft.com/office/drawing/2014/main" id="{0111839D-6E11-442A-A026-F44F88EA89CD}"/>
              </a:ext>
            </a:extLst>
          </p:cNvPr>
          <p:cNvSpPr txBox="1">
            <a:spLocks/>
          </p:cNvSpPr>
          <p:nvPr/>
        </p:nvSpPr>
        <p:spPr>
          <a:xfrm>
            <a:off x="4562475" y="1124681"/>
            <a:ext cx="3052077" cy="37779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sz="1400" dirty="0"/>
              <a:t>Name project</a:t>
            </a:r>
          </a:p>
          <a:p>
            <a:pPr marL="283457" lvl="1" indent="0">
              <a:buFont typeface="Wingdings" panose="05000000000000000000" pitchFamily="2" charset="2"/>
              <a:buNone/>
            </a:pPr>
            <a:endParaRPr lang="en-US" sz="1400" dirty="0"/>
          </a:p>
          <a:p>
            <a:endParaRPr lang="en-US" sz="1400" dirty="0"/>
          </a:p>
        </p:txBody>
      </p:sp>
      <p:sp>
        <p:nvSpPr>
          <p:cNvPr id="11" name="Text Placeholder 2">
            <a:extLst>
              <a:ext uri="{FF2B5EF4-FFF2-40B4-BE49-F238E27FC236}">
                <a16:creationId xmlns:a16="http://schemas.microsoft.com/office/drawing/2014/main" id="{D42331FE-A1FF-4CD5-915E-A934940FFF8E}"/>
              </a:ext>
            </a:extLst>
          </p:cNvPr>
          <p:cNvSpPr txBox="1">
            <a:spLocks/>
          </p:cNvSpPr>
          <p:nvPr/>
        </p:nvSpPr>
        <p:spPr>
          <a:xfrm>
            <a:off x="8220713" y="1124680"/>
            <a:ext cx="3052077" cy="37779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sz="1400" dirty="0"/>
              <a:t>Choose “Board”/”Part” and toolchain</a:t>
            </a:r>
          </a:p>
          <a:p>
            <a:pPr marL="283457" lvl="1" indent="0">
              <a:buFont typeface="Wingdings" panose="05000000000000000000" pitchFamily="2" charset="2"/>
              <a:buNone/>
            </a:pPr>
            <a:endParaRPr lang="en-US" sz="1400" dirty="0"/>
          </a:p>
          <a:p>
            <a:endParaRPr lang="en-US" sz="1400" dirty="0"/>
          </a:p>
        </p:txBody>
      </p:sp>
      <p:pic>
        <p:nvPicPr>
          <p:cNvPr id="4" name="Picture 3">
            <a:extLst>
              <a:ext uri="{FF2B5EF4-FFF2-40B4-BE49-F238E27FC236}">
                <a16:creationId xmlns:a16="http://schemas.microsoft.com/office/drawing/2014/main" id="{5D8E1A36-944F-40D3-8507-490960A9DDCE}"/>
              </a:ext>
            </a:extLst>
          </p:cNvPr>
          <p:cNvPicPr>
            <a:picLocks noChangeAspect="1"/>
          </p:cNvPicPr>
          <p:nvPr/>
        </p:nvPicPr>
        <p:blipFill>
          <a:blip r:embed="rId3"/>
          <a:stretch>
            <a:fillRect/>
          </a:stretch>
        </p:blipFill>
        <p:spPr>
          <a:xfrm>
            <a:off x="609068" y="1604234"/>
            <a:ext cx="3472246" cy="4474120"/>
          </a:xfrm>
          <a:prstGeom prst="rect">
            <a:avLst/>
          </a:prstGeom>
        </p:spPr>
      </p:pic>
      <p:pic>
        <p:nvPicPr>
          <p:cNvPr id="5" name="Picture 4">
            <a:extLst>
              <a:ext uri="{FF2B5EF4-FFF2-40B4-BE49-F238E27FC236}">
                <a16:creationId xmlns:a16="http://schemas.microsoft.com/office/drawing/2014/main" id="{F9773C08-D6B8-4454-BAFD-93072CB627D1}"/>
              </a:ext>
            </a:extLst>
          </p:cNvPr>
          <p:cNvPicPr>
            <a:picLocks noChangeAspect="1"/>
          </p:cNvPicPr>
          <p:nvPr/>
        </p:nvPicPr>
        <p:blipFill>
          <a:blip r:embed="rId4"/>
          <a:stretch>
            <a:fillRect/>
          </a:stretch>
        </p:blipFill>
        <p:spPr>
          <a:xfrm>
            <a:off x="4375013" y="1502471"/>
            <a:ext cx="3542619" cy="4575883"/>
          </a:xfrm>
          <a:prstGeom prst="rect">
            <a:avLst/>
          </a:prstGeom>
        </p:spPr>
      </p:pic>
      <p:pic>
        <p:nvPicPr>
          <p:cNvPr id="8" name="Picture 7">
            <a:extLst>
              <a:ext uri="{FF2B5EF4-FFF2-40B4-BE49-F238E27FC236}">
                <a16:creationId xmlns:a16="http://schemas.microsoft.com/office/drawing/2014/main" id="{D4D1D8F9-D3DA-470D-A15D-FA57663616F6}"/>
              </a:ext>
            </a:extLst>
          </p:cNvPr>
          <p:cNvPicPr>
            <a:picLocks noChangeAspect="1"/>
          </p:cNvPicPr>
          <p:nvPr/>
        </p:nvPicPr>
        <p:blipFill>
          <a:blip r:embed="rId5"/>
          <a:stretch>
            <a:fillRect/>
          </a:stretch>
        </p:blipFill>
        <p:spPr>
          <a:xfrm>
            <a:off x="8211331" y="1604234"/>
            <a:ext cx="3499080" cy="4474120"/>
          </a:xfrm>
          <a:prstGeom prst="rect">
            <a:avLst/>
          </a:prstGeom>
        </p:spPr>
      </p:pic>
    </p:spTree>
    <p:extLst>
      <p:ext uri="{BB962C8B-B14F-4D97-AF65-F5344CB8AC3E}">
        <p14:creationId xmlns:p14="http://schemas.microsoft.com/office/powerpoint/2010/main" val="90144987"/>
      </p:ext>
    </p:extLst>
  </p:cSld>
  <p:clrMapOvr>
    <a:masterClrMapping/>
  </p:clrMapOvr>
  <p:transition spd="med">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General</a:t>
            </a:r>
          </a:p>
        </p:txBody>
      </p:sp>
      <p:pic>
        <p:nvPicPr>
          <p:cNvPr id="2" name="Picture 1">
            <a:extLst>
              <a:ext uri="{FF2B5EF4-FFF2-40B4-BE49-F238E27FC236}">
                <a16:creationId xmlns:a16="http://schemas.microsoft.com/office/drawing/2014/main" id="{F2E462F0-8995-4C59-980C-A0820478815F}"/>
              </a:ext>
            </a:extLst>
          </p:cNvPr>
          <p:cNvPicPr>
            <a:picLocks noChangeAspect="1"/>
          </p:cNvPicPr>
          <p:nvPr/>
        </p:nvPicPr>
        <p:blipFill>
          <a:blip r:embed="rId3"/>
          <a:stretch>
            <a:fillRect/>
          </a:stretch>
        </p:blipFill>
        <p:spPr>
          <a:xfrm>
            <a:off x="6890327" y="1144303"/>
            <a:ext cx="3657600" cy="933450"/>
          </a:xfrm>
          <a:prstGeom prst="rect">
            <a:avLst/>
          </a:prstGeom>
        </p:spPr>
      </p:pic>
      <p:sp>
        <p:nvSpPr>
          <p:cNvPr id="12" name="Text Placeholder 2">
            <a:extLst>
              <a:ext uri="{FF2B5EF4-FFF2-40B4-BE49-F238E27FC236}">
                <a16:creationId xmlns:a16="http://schemas.microsoft.com/office/drawing/2014/main" id="{CF5029F9-6D5A-48E6-875B-98AB4EC72088}"/>
              </a:ext>
            </a:extLst>
          </p:cNvPr>
          <p:cNvSpPr txBox="1">
            <a:spLocks/>
          </p:cNvSpPr>
          <p:nvPr/>
        </p:nvSpPr>
        <p:spPr>
          <a:xfrm>
            <a:off x="4373959" y="1315692"/>
            <a:ext cx="2516368" cy="377791"/>
          </a:xfrm>
          <a:prstGeom prst="rect">
            <a:avLst/>
          </a:prstGeom>
        </p:spPr>
        <p:txBody>
          <a:bodyPr vert="horz" lIns="91440" tIns="45720" rIns="91440" bIns="45720" rtlCol="0" anchor="t">
            <a:normAutofit lnSpcReduction="10000"/>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altLang="zh-CN" dirty="0"/>
              <a:t>Initial project files</a:t>
            </a:r>
            <a:endParaRPr lang="en-US" dirty="0"/>
          </a:p>
          <a:p>
            <a:endParaRPr lang="en-US" dirty="0"/>
          </a:p>
        </p:txBody>
      </p:sp>
      <p:pic>
        <p:nvPicPr>
          <p:cNvPr id="13" name="Picture 12">
            <a:extLst>
              <a:ext uri="{FF2B5EF4-FFF2-40B4-BE49-F238E27FC236}">
                <a16:creationId xmlns:a16="http://schemas.microsoft.com/office/drawing/2014/main" id="{00ECB156-6FFA-4AF9-A09F-9267E1B55A97}"/>
              </a:ext>
            </a:extLst>
          </p:cNvPr>
          <p:cNvPicPr>
            <a:picLocks noChangeAspect="1"/>
          </p:cNvPicPr>
          <p:nvPr/>
        </p:nvPicPr>
        <p:blipFill>
          <a:blip r:embed="rId4"/>
          <a:stretch>
            <a:fillRect/>
          </a:stretch>
        </p:blipFill>
        <p:spPr>
          <a:xfrm>
            <a:off x="552450" y="2479045"/>
            <a:ext cx="11087100" cy="3495675"/>
          </a:xfrm>
          <a:prstGeom prst="rect">
            <a:avLst/>
          </a:prstGeom>
        </p:spPr>
      </p:pic>
    </p:spTree>
    <p:extLst>
      <p:ext uri="{BB962C8B-B14F-4D97-AF65-F5344CB8AC3E}">
        <p14:creationId xmlns:p14="http://schemas.microsoft.com/office/powerpoint/2010/main" val="357831401"/>
      </p:ext>
    </p:extLst>
  </p:cSld>
  <p:clrMapOvr>
    <a:masterClrMapping/>
  </p:clrMapOvr>
  <p:transition spd="med">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Stack</a:t>
            </a:r>
          </a:p>
        </p:txBody>
      </p:sp>
      <p:pic>
        <p:nvPicPr>
          <p:cNvPr id="4" name="Picture 3">
            <a:extLst>
              <a:ext uri="{FF2B5EF4-FFF2-40B4-BE49-F238E27FC236}">
                <a16:creationId xmlns:a16="http://schemas.microsoft.com/office/drawing/2014/main" id="{7125D970-B9DA-49EB-9C08-5FEC7C2157E6}"/>
              </a:ext>
            </a:extLst>
          </p:cNvPr>
          <p:cNvPicPr>
            <a:picLocks noChangeAspect="1"/>
          </p:cNvPicPr>
          <p:nvPr/>
        </p:nvPicPr>
        <p:blipFill>
          <a:blip r:embed="rId3"/>
          <a:stretch>
            <a:fillRect/>
          </a:stretch>
        </p:blipFill>
        <p:spPr>
          <a:xfrm>
            <a:off x="517237" y="1117938"/>
            <a:ext cx="11157526" cy="5094457"/>
          </a:xfrm>
          <a:prstGeom prst="rect">
            <a:avLst/>
          </a:prstGeom>
        </p:spPr>
      </p:pic>
    </p:spTree>
    <p:extLst>
      <p:ext uri="{BB962C8B-B14F-4D97-AF65-F5344CB8AC3E}">
        <p14:creationId xmlns:p14="http://schemas.microsoft.com/office/powerpoint/2010/main" val="1382690894"/>
      </p:ext>
    </p:extLst>
  </p:cSld>
  <p:clrMapOvr>
    <a:masterClrMapping/>
  </p:clrMapOvr>
  <p:transition spd="med">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Cluster Attributes</a:t>
            </a:r>
          </a:p>
        </p:txBody>
      </p:sp>
      <p:pic>
        <p:nvPicPr>
          <p:cNvPr id="2" name="Picture 1">
            <a:extLst>
              <a:ext uri="{FF2B5EF4-FFF2-40B4-BE49-F238E27FC236}">
                <a16:creationId xmlns:a16="http://schemas.microsoft.com/office/drawing/2014/main" id="{18A74940-57B2-48F6-B235-5B87BBB45414}"/>
              </a:ext>
            </a:extLst>
          </p:cNvPr>
          <p:cNvPicPr>
            <a:picLocks noChangeAspect="1"/>
          </p:cNvPicPr>
          <p:nvPr/>
        </p:nvPicPr>
        <p:blipFill>
          <a:blip r:embed="rId3"/>
          <a:stretch>
            <a:fillRect/>
          </a:stretch>
        </p:blipFill>
        <p:spPr>
          <a:xfrm>
            <a:off x="526472" y="1002079"/>
            <a:ext cx="11139055" cy="5034139"/>
          </a:xfrm>
          <a:prstGeom prst="rect">
            <a:avLst/>
          </a:prstGeom>
        </p:spPr>
      </p:pic>
    </p:spTree>
    <p:extLst>
      <p:ext uri="{BB962C8B-B14F-4D97-AF65-F5344CB8AC3E}">
        <p14:creationId xmlns:p14="http://schemas.microsoft.com/office/powerpoint/2010/main" val="281191642"/>
      </p:ext>
    </p:extLst>
  </p:cSld>
  <p:clrMapOvr>
    <a:masterClrMapping/>
  </p:clrMapOvr>
  <p:transition spd="med">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Cluster Commands</a:t>
            </a:r>
          </a:p>
        </p:txBody>
      </p:sp>
      <p:pic>
        <p:nvPicPr>
          <p:cNvPr id="4" name="Picture 3">
            <a:extLst>
              <a:ext uri="{FF2B5EF4-FFF2-40B4-BE49-F238E27FC236}">
                <a16:creationId xmlns:a16="http://schemas.microsoft.com/office/drawing/2014/main" id="{71C28AA0-03D8-4E2E-AB9F-0630023F03C3}"/>
              </a:ext>
            </a:extLst>
          </p:cNvPr>
          <p:cNvPicPr>
            <a:picLocks noChangeAspect="1"/>
          </p:cNvPicPr>
          <p:nvPr/>
        </p:nvPicPr>
        <p:blipFill>
          <a:blip r:embed="rId3"/>
          <a:stretch>
            <a:fillRect/>
          </a:stretch>
        </p:blipFill>
        <p:spPr>
          <a:xfrm>
            <a:off x="581891" y="1183174"/>
            <a:ext cx="11028218" cy="4773738"/>
          </a:xfrm>
          <a:prstGeom prst="rect">
            <a:avLst/>
          </a:prstGeom>
        </p:spPr>
      </p:pic>
    </p:spTree>
    <p:extLst>
      <p:ext uri="{BB962C8B-B14F-4D97-AF65-F5344CB8AC3E}">
        <p14:creationId xmlns:p14="http://schemas.microsoft.com/office/powerpoint/2010/main" val="431690653"/>
      </p:ext>
    </p:extLst>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0"/>
          </p:nvPr>
        </p:nvSpPr>
        <p:spPr/>
        <p:txBody>
          <a:bodyPr/>
          <a:lstStyle/>
          <a:p>
            <a:r>
              <a:rPr lang="en-US" altLang="zh-CN" dirty="0"/>
              <a:t>Overview</a:t>
            </a:r>
          </a:p>
          <a:p>
            <a:r>
              <a:rPr lang="en-US" dirty="0"/>
              <a:t>Wireless Gecko Socs</a:t>
            </a:r>
          </a:p>
          <a:p>
            <a:r>
              <a:rPr lang="en-US" dirty="0" err="1"/>
              <a:t>EmberZnet</a:t>
            </a:r>
            <a:r>
              <a:rPr lang="en-US" dirty="0"/>
              <a:t> SDK &amp; Software</a:t>
            </a:r>
          </a:p>
          <a:p>
            <a:r>
              <a:rPr lang="en-US" dirty="0"/>
              <a:t>Development Tools</a:t>
            </a:r>
          </a:p>
          <a:p>
            <a:pPr marL="283457" lvl="1" indent="0">
              <a:buNone/>
            </a:pPr>
            <a:endParaRPr lang="en-US" dirty="0"/>
          </a:p>
          <a:p>
            <a:endParaRPr lang="en-US" dirty="0"/>
          </a:p>
        </p:txBody>
      </p:sp>
      <p:sp>
        <p:nvSpPr>
          <p:cNvPr id="2" name="Title 1"/>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2673969390"/>
      </p:ext>
    </p:extLst>
  </p:cSld>
  <p:clrMapOvr>
    <a:masterClrMapping/>
  </p:clrMapOvr>
  <p:transition spd="med">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Plugins</a:t>
            </a:r>
          </a:p>
        </p:txBody>
      </p:sp>
      <p:pic>
        <p:nvPicPr>
          <p:cNvPr id="4" name="Picture 3">
            <a:extLst>
              <a:ext uri="{FF2B5EF4-FFF2-40B4-BE49-F238E27FC236}">
                <a16:creationId xmlns:a16="http://schemas.microsoft.com/office/drawing/2014/main" id="{55EA3ADB-60EE-460D-8794-6DD0095FEEDD}"/>
              </a:ext>
            </a:extLst>
          </p:cNvPr>
          <p:cNvPicPr>
            <a:picLocks noChangeAspect="1"/>
          </p:cNvPicPr>
          <p:nvPr/>
        </p:nvPicPr>
        <p:blipFill>
          <a:blip r:embed="rId3"/>
          <a:stretch>
            <a:fillRect/>
          </a:stretch>
        </p:blipFill>
        <p:spPr>
          <a:xfrm>
            <a:off x="632691" y="914400"/>
            <a:ext cx="10926618" cy="5414429"/>
          </a:xfrm>
          <a:prstGeom prst="rect">
            <a:avLst/>
          </a:prstGeom>
        </p:spPr>
      </p:pic>
    </p:spTree>
    <p:extLst>
      <p:ext uri="{BB962C8B-B14F-4D97-AF65-F5344CB8AC3E}">
        <p14:creationId xmlns:p14="http://schemas.microsoft.com/office/powerpoint/2010/main" val="1798285244"/>
      </p:ext>
    </p:extLst>
  </p:cSld>
  <p:clrMapOvr>
    <a:masterClrMapping/>
  </p:clrMapOvr>
  <p:transition spd="med">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Typical Plugins</a:t>
            </a:r>
          </a:p>
        </p:txBody>
      </p:sp>
      <p:sp>
        <p:nvSpPr>
          <p:cNvPr id="5" name="Content Placeholder 4">
            <a:extLst>
              <a:ext uri="{FF2B5EF4-FFF2-40B4-BE49-F238E27FC236}">
                <a16:creationId xmlns:a16="http://schemas.microsoft.com/office/drawing/2014/main" id="{76CEF9E2-781A-4501-9447-AE0C0C250B03}"/>
              </a:ext>
            </a:extLst>
          </p:cNvPr>
          <p:cNvSpPr>
            <a:spLocks noGrp="1"/>
          </p:cNvSpPr>
          <p:nvPr>
            <p:ph idx="10"/>
          </p:nvPr>
        </p:nvSpPr>
        <p:spPr>
          <a:xfrm>
            <a:off x="679450" y="1143000"/>
            <a:ext cx="2987386" cy="3650673"/>
          </a:xfrm>
        </p:spPr>
        <p:txBody>
          <a:bodyPr/>
          <a:lstStyle/>
          <a:p>
            <a:r>
              <a:rPr lang="en-US" dirty="0">
                <a:solidFill>
                  <a:srgbClr val="C00000"/>
                </a:solidFill>
              </a:rPr>
              <a:t>Coordinator</a:t>
            </a:r>
          </a:p>
          <a:p>
            <a:pPr lvl="1"/>
            <a:r>
              <a:rPr lang="en-US" dirty="0"/>
              <a:t>Security Core Library</a:t>
            </a:r>
          </a:p>
          <a:p>
            <a:pPr lvl="1"/>
            <a:r>
              <a:rPr lang="en-US" dirty="0"/>
              <a:t>NVM3</a:t>
            </a:r>
          </a:p>
          <a:p>
            <a:pPr lvl="1"/>
            <a:r>
              <a:rPr lang="en-US" dirty="0"/>
              <a:t>Simple Main</a:t>
            </a:r>
          </a:p>
          <a:p>
            <a:pPr lvl="1"/>
            <a:r>
              <a:rPr lang="en-US" dirty="0"/>
              <a:t>Zigbee Pro </a:t>
            </a:r>
            <a:r>
              <a:rPr lang="en-US" dirty="0">
                <a:solidFill>
                  <a:srgbClr val="C00000"/>
                </a:solidFill>
              </a:rPr>
              <a:t>Stack</a:t>
            </a:r>
            <a:r>
              <a:rPr lang="en-US" dirty="0"/>
              <a:t> Library</a:t>
            </a:r>
          </a:p>
          <a:p>
            <a:pPr lvl="1"/>
            <a:r>
              <a:rPr lang="en-US" dirty="0"/>
              <a:t>Network Creator</a:t>
            </a:r>
          </a:p>
          <a:p>
            <a:pPr lvl="1"/>
            <a:r>
              <a:rPr lang="en-US" dirty="0"/>
              <a:t>Network Creator Security</a:t>
            </a:r>
          </a:p>
          <a:p>
            <a:pPr lvl="1"/>
            <a:endParaRPr lang="en-US" dirty="0"/>
          </a:p>
        </p:txBody>
      </p:sp>
      <p:sp>
        <p:nvSpPr>
          <p:cNvPr id="4" name="Content Placeholder 4">
            <a:extLst>
              <a:ext uri="{FF2B5EF4-FFF2-40B4-BE49-F238E27FC236}">
                <a16:creationId xmlns:a16="http://schemas.microsoft.com/office/drawing/2014/main" id="{CCAC7D93-4933-49F9-8CAC-40EC6EC95116}"/>
              </a:ext>
            </a:extLst>
          </p:cNvPr>
          <p:cNvSpPr txBox="1">
            <a:spLocks/>
          </p:cNvSpPr>
          <p:nvPr/>
        </p:nvSpPr>
        <p:spPr>
          <a:xfrm>
            <a:off x="4138468" y="1143000"/>
            <a:ext cx="2987386" cy="3650673"/>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C00000"/>
                </a:solidFill>
              </a:rPr>
              <a:t>Router</a:t>
            </a:r>
          </a:p>
          <a:p>
            <a:pPr lvl="1"/>
            <a:r>
              <a:rPr lang="en-US" dirty="0"/>
              <a:t>Security Core Library</a:t>
            </a:r>
          </a:p>
          <a:p>
            <a:pPr lvl="1"/>
            <a:r>
              <a:rPr lang="en-US" dirty="0"/>
              <a:t>NVM3</a:t>
            </a:r>
          </a:p>
          <a:p>
            <a:pPr lvl="1"/>
            <a:r>
              <a:rPr lang="en-US" dirty="0"/>
              <a:t>Simple Main</a:t>
            </a:r>
          </a:p>
          <a:p>
            <a:pPr lvl="1"/>
            <a:r>
              <a:rPr lang="en-US" dirty="0"/>
              <a:t>Zigbee Pro </a:t>
            </a:r>
            <a:r>
              <a:rPr lang="en-US" dirty="0">
                <a:solidFill>
                  <a:srgbClr val="C00000"/>
                </a:solidFill>
              </a:rPr>
              <a:t>Stack</a:t>
            </a:r>
            <a:r>
              <a:rPr lang="en-US" dirty="0"/>
              <a:t> Library</a:t>
            </a:r>
          </a:p>
          <a:p>
            <a:pPr lvl="1"/>
            <a:r>
              <a:rPr lang="en-US" dirty="0"/>
              <a:t>Network Steering</a:t>
            </a:r>
          </a:p>
          <a:p>
            <a:pPr lvl="1"/>
            <a:r>
              <a:rPr lang="en-US" dirty="0"/>
              <a:t>Update TC Link Key</a:t>
            </a:r>
          </a:p>
          <a:p>
            <a:pPr lvl="1"/>
            <a:endParaRPr lang="en-US" dirty="0"/>
          </a:p>
        </p:txBody>
      </p:sp>
      <p:sp>
        <p:nvSpPr>
          <p:cNvPr id="6" name="Content Placeholder 4">
            <a:extLst>
              <a:ext uri="{FF2B5EF4-FFF2-40B4-BE49-F238E27FC236}">
                <a16:creationId xmlns:a16="http://schemas.microsoft.com/office/drawing/2014/main" id="{D8460E5F-56CD-4E62-9B03-4734A0CE2EE8}"/>
              </a:ext>
            </a:extLst>
          </p:cNvPr>
          <p:cNvSpPr txBox="1">
            <a:spLocks/>
          </p:cNvSpPr>
          <p:nvPr/>
        </p:nvSpPr>
        <p:spPr>
          <a:xfrm>
            <a:off x="7597486" y="1142999"/>
            <a:ext cx="2987386" cy="3650673"/>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C00000"/>
                </a:solidFill>
              </a:rPr>
              <a:t>End Device</a:t>
            </a:r>
          </a:p>
          <a:p>
            <a:pPr lvl="1"/>
            <a:r>
              <a:rPr lang="en-US" dirty="0"/>
              <a:t>Security Core Library</a:t>
            </a:r>
          </a:p>
          <a:p>
            <a:pPr lvl="1"/>
            <a:r>
              <a:rPr lang="en-US" dirty="0"/>
              <a:t>NVM3</a:t>
            </a:r>
          </a:p>
          <a:p>
            <a:pPr lvl="1"/>
            <a:r>
              <a:rPr lang="en-US" dirty="0"/>
              <a:t>Simple Main</a:t>
            </a:r>
          </a:p>
          <a:p>
            <a:pPr lvl="1"/>
            <a:r>
              <a:rPr lang="en-US" dirty="0"/>
              <a:t>Zigbee Pro </a:t>
            </a:r>
            <a:r>
              <a:rPr lang="en-US" dirty="0">
                <a:solidFill>
                  <a:srgbClr val="C00000"/>
                </a:solidFill>
              </a:rPr>
              <a:t>Leaf</a:t>
            </a:r>
            <a:r>
              <a:rPr lang="en-US" dirty="0"/>
              <a:t> Library</a:t>
            </a:r>
          </a:p>
          <a:p>
            <a:pPr lvl="1"/>
            <a:r>
              <a:rPr lang="en-US" dirty="0"/>
              <a:t>Network Steering</a:t>
            </a:r>
          </a:p>
          <a:p>
            <a:pPr lvl="1"/>
            <a:r>
              <a:rPr lang="en-US" dirty="0"/>
              <a:t>Update TC Link Key</a:t>
            </a:r>
          </a:p>
          <a:p>
            <a:pPr lvl="1"/>
            <a:r>
              <a:rPr lang="en-US" dirty="0"/>
              <a:t>End Device Support</a:t>
            </a:r>
          </a:p>
          <a:p>
            <a:pPr lvl="1"/>
            <a:r>
              <a:rPr lang="en-US" dirty="0"/>
              <a:t>Idle/Sleep</a:t>
            </a:r>
          </a:p>
          <a:p>
            <a:pPr lvl="1"/>
            <a:endParaRPr lang="en-US" dirty="0"/>
          </a:p>
        </p:txBody>
      </p:sp>
    </p:spTree>
    <p:extLst>
      <p:ext uri="{BB962C8B-B14F-4D97-AF65-F5344CB8AC3E}">
        <p14:creationId xmlns:p14="http://schemas.microsoft.com/office/powerpoint/2010/main" val="2280871637"/>
      </p:ext>
    </p:extLst>
  </p:cSld>
  <p:clrMapOvr>
    <a:masterClrMapping/>
  </p:clrMapOvr>
  <p:transition spd="med">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Callbacks</a:t>
            </a:r>
          </a:p>
        </p:txBody>
      </p:sp>
      <p:pic>
        <p:nvPicPr>
          <p:cNvPr id="2" name="Picture 1">
            <a:extLst>
              <a:ext uri="{FF2B5EF4-FFF2-40B4-BE49-F238E27FC236}">
                <a16:creationId xmlns:a16="http://schemas.microsoft.com/office/drawing/2014/main" id="{4E26AA2B-01DA-46D7-A05C-2D6464B4A506}"/>
              </a:ext>
            </a:extLst>
          </p:cNvPr>
          <p:cNvPicPr>
            <a:picLocks noChangeAspect="1"/>
          </p:cNvPicPr>
          <p:nvPr/>
        </p:nvPicPr>
        <p:blipFill>
          <a:blip r:embed="rId3"/>
          <a:stretch>
            <a:fillRect/>
          </a:stretch>
        </p:blipFill>
        <p:spPr>
          <a:xfrm>
            <a:off x="662474" y="1393862"/>
            <a:ext cx="10736424" cy="3737183"/>
          </a:xfrm>
          <a:prstGeom prst="rect">
            <a:avLst/>
          </a:prstGeom>
        </p:spPr>
      </p:pic>
    </p:spTree>
    <p:extLst>
      <p:ext uri="{BB962C8B-B14F-4D97-AF65-F5344CB8AC3E}">
        <p14:creationId xmlns:p14="http://schemas.microsoft.com/office/powerpoint/2010/main" val="2533465240"/>
      </p:ext>
    </p:extLst>
  </p:cSld>
  <p:clrMapOvr>
    <a:masterClrMapping/>
  </p:clrMapOvr>
  <p:transition spd="med">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Callbacks Flow</a:t>
            </a:r>
          </a:p>
        </p:txBody>
      </p:sp>
      <p:pic>
        <p:nvPicPr>
          <p:cNvPr id="2" name="Picture 1">
            <a:extLst>
              <a:ext uri="{FF2B5EF4-FFF2-40B4-BE49-F238E27FC236}">
                <a16:creationId xmlns:a16="http://schemas.microsoft.com/office/drawing/2014/main" id="{6D9A14B2-BE3F-4A83-A3AE-D2442B8CA34C}"/>
              </a:ext>
            </a:extLst>
          </p:cNvPr>
          <p:cNvPicPr>
            <a:picLocks noChangeAspect="1"/>
          </p:cNvPicPr>
          <p:nvPr/>
        </p:nvPicPr>
        <p:blipFill>
          <a:blip r:embed="rId3"/>
          <a:stretch>
            <a:fillRect/>
          </a:stretch>
        </p:blipFill>
        <p:spPr>
          <a:xfrm>
            <a:off x="457200" y="1712166"/>
            <a:ext cx="6163132" cy="4040155"/>
          </a:xfrm>
          <a:prstGeom prst="rect">
            <a:avLst/>
          </a:prstGeom>
        </p:spPr>
      </p:pic>
      <p:pic>
        <p:nvPicPr>
          <p:cNvPr id="4" name="Picture 3">
            <a:extLst>
              <a:ext uri="{FF2B5EF4-FFF2-40B4-BE49-F238E27FC236}">
                <a16:creationId xmlns:a16="http://schemas.microsoft.com/office/drawing/2014/main" id="{7DB1E0AE-EB18-4CE8-87C9-D847CB4F346E}"/>
              </a:ext>
            </a:extLst>
          </p:cNvPr>
          <p:cNvPicPr>
            <a:picLocks noChangeAspect="1"/>
          </p:cNvPicPr>
          <p:nvPr/>
        </p:nvPicPr>
        <p:blipFill>
          <a:blip r:embed="rId4"/>
          <a:stretch>
            <a:fillRect/>
          </a:stretch>
        </p:blipFill>
        <p:spPr>
          <a:xfrm>
            <a:off x="6866195" y="1152329"/>
            <a:ext cx="4868605" cy="4599992"/>
          </a:xfrm>
          <a:prstGeom prst="rect">
            <a:avLst/>
          </a:prstGeom>
        </p:spPr>
      </p:pic>
    </p:spTree>
    <p:extLst>
      <p:ext uri="{BB962C8B-B14F-4D97-AF65-F5344CB8AC3E}">
        <p14:creationId xmlns:p14="http://schemas.microsoft.com/office/powerpoint/2010/main" val="1571584087"/>
      </p:ext>
    </p:extLst>
  </p:cSld>
  <p:clrMapOvr>
    <a:masterClrMapping/>
  </p:clrMapOvr>
  <p:transition spd="med">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Custom settings</a:t>
            </a:r>
          </a:p>
        </p:txBody>
      </p:sp>
      <p:pic>
        <p:nvPicPr>
          <p:cNvPr id="4" name="Picture 3">
            <a:extLst>
              <a:ext uri="{FF2B5EF4-FFF2-40B4-BE49-F238E27FC236}">
                <a16:creationId xmlns:a16="http://schemas.microsoft.com/office/drawing/2014/main" id="{3F240EB9-A25D-49E1-9CEA-CD79AAABB445}"/>
              </a:ext>
            </a:extLst>
          </p:cNvPr>
          <p:cNvPicPr>
            <a:picLocks noChangeAspect="1"/>
          </p:cNvPicPr>
          <p:nvPr/>
        </p:nvPicPr>
        <p:blipFill>
          <a:blip r:embed="rId3"/>
          <a:stretch>
            <a:fillRect/>
          </a:stretch>
        </p:blipFill>
        <p:spPr>
          <a:xfrm>
            <a:off x="1690586" y="1039310"/>
            <a:ext cx="8810828" cy="5184207"/>
          </a:xfrm>
          <a:prstGeom prst="rect">
            <a:avLst/>
          </a:prstGeom>
        </p:spPr>
      </p:pic>
    </p:spTree>
    <p:extLst>
      <p:ext uri="{BB962C8B-B14F-4D97-AF65-F5344CB8AC3E}">
        <p14:creationId xmlns:p14="http://schemas.microsoft.com/office/powerpoint/2010/main" val="1738125786"/>
      </p:ext>
    </p:extLst>
  </p:cSld>
  <p:clrMapOvr>
    <a:masterClrMapping/>
  </p:clrMapOvr>
  <p:transition spd="med">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Generated Files</a:t>
            </a:r>
          </a:p>
        </p:txBody>
      </p:sp>
      <p:graphicFrame>
        <p:nvGraphicFramePr>
          <p:cNvPr id="2" name="Table 1">
            <a:extLst>
              <a:ext uri="{FF2B5EF4-FFF2-40B4-BE49-F238E27FC236}">
                <a16:creationId xmlns:a16="http://schemas.microsoft.com/office/drawing/2014/main" id="{6AC7D490-42AD-4405-99D0-6CB109040E93}"/>
              </a:ext>
            </a:extLst>
          </p:cNvPr>
          <p:cNvGraphicFramePr>
            <a:graphicFrameLocks noGrp="1"/>
          </p:cNvGraphicFramePr>
          <p:nvPr>
            <p:extLst>
              <p:ext uri="{D42A27DB-BD31-4B8C-83A1-F6EECF244321}">
                <p14:modId xmlns:p14="http://schemas.microsoft.com/office/powerpoint/2010/main" val="2691451058"/>
              </p:ext>
            </p:extLst>
          </p:nvPr>
        </p:nvGraphicFramePr>
        <p:xfrm>
          <a:off x="457200" y="934995"/>
          <a:ext cx="11277600" cy="5191760"/>
        </p:xfrm>
        <a:graphic>
          <a:graphicData uri="http://schemas.openxmlformats.org/drawingml/2006/table">
            <a:tbl>
              <a:tblPr firstRow="1" bandRow="1">
                <a:tableStyleId>{5C22544A-7EE6-4342-B048-85BDC9FD1C3A}</a:tableStyleId>
              </a:tblPr>
              <a:tblGrid>
                <a:gridCol w="5822302">
                  <a:extLst>
                    <a:ext uri="{9D8B030D-6E8A-4147-A177-3AD203B41FA5}">
                      <a16:colId xmlns:a16="http://schemas.microsoft.com/office/drawing/2014/main" val="424573114"/>
                    </a:ext>
                  </a:extLst>
                </a:gridCol>
                <a:gridCol w="5455298">
                  <a:extLst>
                    <a:ext uri="{9D8B030D-6E8A-4147-A177-3AD203B41FA5}">
                      <a16:colId xmlns:a16="http://schemas.microsoft.com/office/drawing/2014/main" val="709850707"/>
                    </a:ext>
                  </a:extLst>
                </a:gridCol>
              </a:tblGrid>
              <a:tr h="370840">
                <a:tc>
                  <a:txBody>
                    <a:bodyPr/>
                    <a:lstStyle/>
                    <a:p>
                      <a:r>
                        <a:rPr lang="en-US" dirty="0"/>
                        <a:t>File</a:t>
                      </a:r>
                    </a:p>
                  </a:txBody>
                  <a:tcPr/>
                </a:tc>
                <a:tc>
                  <a:txBody>
                    <a:bodyPr/>
                    <a:lstStyle/>
                    <a:p>
                      <a:r>
                        <a:rPr lang="en-US" dirty="0"/>
                        <a:t>Description</a:t>
                      </a:r>
                    </a:p>
                  </a:txBody>
                  <a:tcPr/>
                </a:tc>
                <a:extLst>
                  <a:ext uri="{0D108BD9-81ED-4DB2-BD59-A6C34878D82A}">
                    <a16:rowId xmlns:a16="http://schemas.microsoft.com/office/drawing/2014/main" val="3053149694"/>
                  </a:ext>
                </a:extLst>
              </a:tr>
              <a:tr h="370840">
                <a:tc>
                  <a:txBody>
                    <a:bodyPr/>
                    <a:lstStyle/>
                    <a:p>
                      <a:r>
                        <a:rPr lang="en-US" dirty="0"/>
                        <a:t>&lt;</a:t>
                      </a:r>
                      <a:r>
                        <a:rPr lang="en-US" dirty="0" err="1"/>
                        <a:t>projectname</a:t>
                      </a:r>
                      <a:r>
                        <a:rPr lang="en-US" dirty="0"/>
                        <a:t>&gt;.h</a:t>
                      </a:r>
                    </a:p>
                  </a:txBody>
                  <a:tcPr/>
                </a:tc>
                <a:tc>
                  <a:txBody>
                    <a:bodyPr/>
                    <a:lstStyle/>
                    <a:p>
                      <a:r>
                        <a:rPr lang="en-US" dirty="0"/>
                        <a:t>main header file, plugin settings</a:t>
                      </a:r>
                    </a:p>
                  </a:txBody>
                  <a:tcPr/>
                </a:tc>
                <a:extLst>
                  <a:ext uri="{0D108BD9-81ED-4DB2-BD59-A6C34878D82A}">
                    <a16:rowId xmlns:a16="http://schemas.microsoft.com/office/drawing/2014/main" val="853235210"/>
                  </a:ext>
                </a:extLst>
              </a:tr>
              <a:tr h="370840">
                <a:tc>
                  <a:txBody>
                    <a:bodyPr/>
                    <a:lstStyle/>
                    <a:p>
                      <a:r>
                        <a:rPr lang="en-US" dirty="0">
                          <a:solidFill>
                            <a:srgbClr val="FF0000"/>
                          </a:solidFill>
                        </a:rPr>
                        <a:t>&lt;</a:t>
                      </a:r>
                      <a:r>
                        <a:rPr lang="en-US" dirty="0" err="1">
                          <a:solidFill>
                            <a:srgbClr val="FF0000"/>
                          </a:solidFill>
                        </a:rPr>
                        <a:t>projectname</a:t>
                      </a:r>
                      <a:r>
                        <a:rPr lang="en-US" dirty="0">
                          <a:solidFill>
                            <a:srgbClr val="FF0000"/>
                          </a:solidFill>
                        </a:rPr>
                        <a:t>&gt;_</a:t>
                      </a:r>
                      <a:r>
                        <a:rPr lang="en-US" dirty="0" err="1">
                          <a:solidFill>
                            <a:srgbClr val="FF0000"/>
                          </a:solidFill>
                        </a:rPr>
                        <a:t>callbacks.c</a:t>
                      </a:r>
                      <a:endParaRPr lang="en-US" dirty="0">
                        <a:solidFill>
                          <a:srgbClr val="FF0000"/>
                        </a:solidFill>
                      </a:endParaRPr>
                    </a:p>
                  </a:txBody>
                  <a:tcPr/>
                </a:tc>
                <a:tc>
                  <a:txBody>
                    <a:bodyPr/>
                    <a:lstStyle/>
                    <a:p>
                      <a:r>
                        <a:rPr lang="en-US" dirty="0">
                          <a:solidFill>
                            <a:srgbClr val="FF0000"/>
                          </a:solidFill>
                        </a:rPr>
                        <a:t>Customer implementation</a:t>
                      </a:r>
                    </a:p>
                  </a:txBody>
                  <a:tcPr/>
                </a:tc>
                <a:extLst>
                  <a:ext uri="{0D108BD9-81ED-4DB2-BD59-A6C34878D82A}">
                    <a16:rowId xmlns:a16="http://schemas.microsoft.com/office/drawing/2014/main" val="4287303283"/>
                  </a:ext>
                </a:extLst>
              </a:tr>
              <a:tr h="370840">
                <a:tc>
                  <a:txBody>
                    <a:bodyPr/>
                    <a:lstStyle/>
                    <a:p>
                      <a:r>
                        <a:rPr lang="en-US" dirty="0"/>
                        <a:t>&lt;</a:t>
                      </a:r>
                      <a:r>
                        <a:rPr lang="en-US" dirty="0" err="1"/>
                        <a:t>projectname</a:t>
                      </a:r>
                      <a:r>
                        <a:rPr lang="en-US" dirty="0"/>
                        <a:t>&gt;_</a:t>
                      </a:r>
                      <a:r>
                        <a:rPr lang="en-US" dirty="0" err="1"/>
                        <a:t>endpoint_config.h</a:t>
                      </a:r>
                      <a:endParaRPr lang="en-US" dirty="0"/>
                    </a:p>
                  </a:txBody>
                  <a:tcPr/>
                </a:tc>
                <a:tc>
                  <a:txBody>
                    <a:bodyPr/>
                    <a:lstStyle/>
                    <a:p>
                      <a:r>
                        <a:rPr lang="en-US" dirty="0"/>
                        <a:t>defines the endpoints and attributes</a:t>
                      </a:r>
                    </a:p>
                  </a:txBody>
                  <a:tcPr/>
                </a:tc>
                <a:extLst>
                  <a:ext uri="{0D108BD9-81ED-4DB2-BD59-A6C34878D82A}">
                    <a16:rowId xmlns:a16="http://schemas.microsoft.com/office/drawing/2014/main" val="2985392088"/>
                  </a:ext>
                </a:extLst>
              </a:tr>
              <a:tr h="370840">
                <a:tc>
                  <a:txBody>
                    <a:bodyPr/>
                    <a:lstStyle/>
                    <a:p>
                      <a:r>
                        <a:rPr lang="en-US" dirty="0" err="1"/>
                        <a:t>znet-cli.c</a:t>
                      </a:r>
                      <a:endParaRPr lang="en-US" dirty="0"/>
                    </a:p>
                  </a:txBody>
                  <a:tcPr/>
                </a:tc>
                <a:tc>
                  <a:txBody>
                    <a:bodyPr/>
                    <a:lstStyle/>
                    <a:p>
                      <a:r>
                        <a:rPr lang="en-US" dirty="0"/>
                        <a:t>CLI command list</a:t>
                      </a:r>
                    </a:p>
                  </a:txBody>
                  <a:tcPr/>
                </a:tc>
                <a:extLst>
                  <a:ext uri="{0D108BD9-81ED-4DB2-BD59-A6C34878D82A}">
                    <a16:rowId xmlns:a16="http://schemas.microsoft.com/office/drawing/2014/main" val="2698783804"/>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client-command-</a:t>
                      </a:r>
                      <a:r>
                        <a:rPr lang="en-US" dirty="0" err="1"/>
                        <a:t>macro.h</a:t>
                      </a:r>
                      <a:endParaRPr lang="en-US" dirty="0"/>
                    </a:p>
                  </a:txBody>
                  <a:tcPr/>
                </a:tc>
                <a:tc>
                  <a:txBody>
                    <a:bodyPr/>
                    <a:lstStyle/>
                    <a:p>
                      <a:r>
                        <a:rPr lang="en-US" dirty="0"/>
                        <a:t>macros which will be used in filling messages</a:t>
                      </a:r>
                    </a:p>
                  </a:txBody>
                  <a:tcPr/>
                </a:tc>
                <a:extLst>
                  <a:ext uri="{0D108BD9-81ED-4DB2-BD59-A6C34878D82A}">
                    <a16:rowId xmlns:a16="http://schemas.microsoft.com/office/drawing/2014/main" val="2826894569"/>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call-command-</a:t>
                      </a:r>
                      <a:r>
                        <a:rPr lang="en-US" dirty="0" err="1"/>
                        <a:t>handler.c</a:t>
                      </a:r>
                      <a:endParaRPr lang="en-US" dirty="0"/>
                    </a:p>
                  </a:txBody>
                  <a:tcPr/>
                </a:tc>
                <a:tc>
                  <a:txBody>
                    <a:bodyPr/>
                    <a:lstStyle/>
                    <a:p>
                      <a:r>
                        <a:rPr lang="en-US" dirty="0"/>
                        <a:t>Cluster command process</a:t>
                      </a:r>
                    </a:p>
                  </a:txBody>
                  <a:tcPr/>
                </a:tc>
                <a:extLst>
                  <a:ext uri="{0D108BD9-81ED-4DB2-BD59-A6C34878D82A}">
                    <a16:rowId xmlns:a16="http://schemas.microsoft.com/office/drawing/2014/main" val="98865514"/>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attribute-</a:t>
                      </a:r>
                      <a:r>
                        <a:rPr lang="en-US" dirty="0" err="1"/>
                        <a:t>id.h</a:t>
                      </a:r>
                      <a:r>
                        <a:rPr lang="en-US" dirty="0"/>
                        <a:t>/attribute-</a:t>
                      </a:r>
                      <a:r>
                        <a:rPr lang="en-US" dirty="0" err="1"/>
                        <a:t>size.h</a:t>
                      </a:r>
                      <a:r>
                        <a:rPr lang="en-US" dirty="0"/>
                        <a:t>/attribute-</a:t>
                      </a:r>
                      <a:r>
                        <a:rPr lang="en-US" dirty="0" err="1"/>
                        <a:t>type.h</a:t>
                      </a:r>
                      <a:r>
                        <a:rPr lang="en-US" dirty="0"/>
                        <a:t>/</a:t>
                      </a:r>
                      <a:r>
                        <a:rPr lang="en-US" dirty="0" err="1"/>
                        <a:t>att-storage.h</a:t>
                      </a:r>
                      <a:endParaRPr lang="en-US" dirty="0"/>
                    </a:p>
                  </a:txBody>
                  <a:tcPr/>
                </a:tc>
                <a:tc>
                  <a:txBody>
                    <a:bodyPr/>
                    <a:lstStyle/>
                    <a:p>
                      <a:r>
                        <a:rPr lang="en-US" dirty="0"/>
                        <a:t>Attribute related</a:t>
                      </a:r>
                    </a:p>
                  </a:txBody>
                  <a:tcPr/>
                </a:tc>
                <a:extLst>
                  <a:ext uri="{0D108BD9-81ED-4DB2-BD59-A6C34878D82A}">
                    <a16:rowId xmlns:a16="http://schemas.microsoft.com/office/drawing/2014/main" val="3111726406"/>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af-structs.h</a:t>
                      </a:r>
                      <a:endParaRPr lang="en-US" dirty="0"/>
                    </a:p>
                  </a:txBody>
                  <a:tcPr/>
                </a:tc>
                <a:tc>
                  <a:txBody>
                    <a:bodyPr/>
                    <a:lstStyle/>
                    <a:p>
                      <a:r>
                        <a:rPr lang="en-US" dirty="0"/>
                        <a:t>Data structs</a:t>
                      </a:r>
                    </a:p>
                  </a:txBody>
                  <a:tcPr/>
                </a:tc>
                <a:extLst>
                  <a:ext uri="{0D108BD9-81ED-4DB2-BD59-A6C34878D82A}">
                    <a16:rowId xmlns:a16="http://schemas.microsoft.com/office/drawing/2014/main" val="2461133020"/>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af</a:t>
                      </a:r>
                      <a:r>
                        <a:rPr lang="en-US" dirty="0"/>
                        <a:t>-gen-</a:t>
                      </a:r>
                      <a:r>
                        <a:rPr lang="en-US" dirty="0" err="1"/>
                        <a:t>event.h</a:t>
                      </a:r>
                      <a:endParaRPr lang="en-US" dirty="0"/>
                    </a:p>
                  </a:txBody>
                  <a:tcPr/>
                </a:tc>
                <a:tc>
                  <a:txBody>
                    <a:bodyPr/>
                    <a:lstStyle/>
                    <a:p>
                      <a:r>
                        <a:rPr lang="en-US" dirty="0"/>
                        <a:t>Event/handler pair</a:t>
                      </a:r>
                    </a:p>
                  </a:txBody>
                  <a:tcPr/>
                </a:tc>
                <a:extLst>
                  <a:ext uri="{0D108BD9-81ED-4DB2-BD59-A6C34878D82A}">
                    <a16:rowId xmlns:a16="http://schemas.microsoft.com/office/drawing/2014/main" val="1671318258"/>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1217711716"/>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3008763426"/>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2835076314"/>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2741547029"/>
                  </a:ext>
                </a:extLst>
              </a:tr>
            </a:tbl>
          </a:graphicData>
        </a:graphic>
      </p:graphicFrame>
    </p:spTree>
    <p:extLst>
      <p:ext uri="{BB962C8B-B14F-4D97-AF65-F5344CB8AC3E}">
        <p14:creationId xmlns:p14="http://schemas.microsoft.com/office/powerpoint/2010/main" val="786811047"/>
      </p:ext>
    </p:extLst>
  </p:cSld>
  <p:clrMapOvr>
    <a:masterClrMapping/>
  </p:clrMapOvr>
  <p:transition spd="med">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Hardware Configurator</a:t>
            </a:r>
          </a:p>
        </p:txBody>
      </p:sp>
      <p:pic>
        <p:nvPicPr>
          <p:cNvPr id="4" name="Picture 3">
            <a:extLst>
              <a:ext uri="{FF2B5EF4-FFF2-40B4-BE49-F238E27FC236}">
                <a16:creationId xmlns:a16="http://schemas.microsoft.com/office/drawing/2014/main" id="{46A94657-BCC5-4AD3-BA8B-4DE3FF9F7E30}"/>
              </a:ext>
            </a:extLst>
          </p:cNvPr>
          <p:cNvPicPr>
            <a:picLocks noChangeAspect="1"/>
          </p:cNvPicPr>
          <p:nvPr/>
        </p:nvPicPr>
        <p:blipFill>
          <a:blip r:embed="rId3"/>
          <a:stretch>
            <a:fillRect/>
          </a:stretch>
        </p:blipFill>
        <p:spPr>
          <a:xfrm>
            <a:off x="1004887" y="1045803"/>
            <a:ext cx="10182225" cy="5183399"/>
          </a:xfrm>
          <a:prstGeom prst="rect">
            <a:avLst/>
          </a:prstGeom>
        </p:spPr>
      </p:pic>
    </p:spTree>
    <p:extLst>
      <p:ext uri="{BB962C8B-B14F-4D97-AF65-F5344CB8AC3E}">
        <p14:creationId xmlns:p14="http://schemas.microsoft.com/office/powerpoint/2010/main" val="3885242857"/>
      </p:ext>
    </p:extLst>
  </p:cSld>
  <p:clrMapOvr>
    <a:masterClrMapping/>
  </p:clrMapOvr>
  <p:transition spd="med">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Flash/Program</a:t>
            </a:r>
          </a:p>
        </p:txBody>
      </p:sp>
      <p:pic>
        <p:nvPicPr>
          <p:cNvPr id="6" name="Picture 5">
            <a:extLst>
              <a:ext uri="{FF2B5EF4-FFF2-40B4-BE49-F238E27FC236}">
                <a16:creationId xmlns:a16="http://schemas.microsoft.com/office/drawing/2014/main" id="{788FC925-780C-46A3-BB23-BB01572DDBB2}"/>
              </a:ext>
            </a:extLst>
          </p:cNvPr>
          <p:cNvPicPr>
            <a:picLocks noChangeAspect="1"/>
          </p:cNvPicPr>
          <p:nvPr/>
        </p:nvPicPr>
        <p:blipFill>
          <a:blip r:embed="rId3"/>
          <a:stretch>
            <a:fillRect/>
          </a:stretch>
        </p:blipFill>
        <p:spPr>
          <a:xfrm>
            <a:off x="746450" y="1523358"/>
            <a:ext cx="3986601" cy="4430407"/>
          </a:xfrm>
          <a:prstGeom prst="rect">
            <a:avLst/>
          </a:prstGeom>
        </p:spPr>
      </p:pic>
      <p:pic>
        <p:nvPicPr>
          <p:cNvPr id="7" name="Picture 6">
            <a:extLst>
              <a:ext uri="{FF2B5EF4-FFF2-40B4-BE49-F238E27FC236}">
                <a16:creationId xmlns:a16="http://schemas.microsoft.com/office/drawing/2014/main" id="{B786CC5B-B13F-4C68-9C9F-EB4AB6048CB5}"/>
              </a:ext>
            </a:extLst>
          </p:cNvPr>
          <p:cNvPicPr>
            <a:picLocks noChangeAspect="1"/>
          </p:cNvPicPr>
          <p:nvPr/>
        </p:nvPicPr>
        <p:blipFill>
          <a:blip r:embed="rId4"/>
          <a:stretch>
            <a:fillRect/>
          </a:stretch>
        </p:blipFill>
        <p:spPr>
          <a:xfrm>
            <a:off x="6184590" y="964065"/>
            <a:ext cx="3086100" cy="619125"/>
          </a:xfrm>
          <a:prstGeom prst="rect">
            <a:avLst/>
          </a:prstGeom>
        </p:spPr>
      </p:pic>
      <p:sp>
        <p:nvSpPr>
          <p:cNvPr id="8" name="TextBox 7">
            <a:extLst>
              <a:ext uri="{FF2B5EF4-FFF2-40B4-BE49-F238E27FC236}">
                <a16:creationId xmlns:a16="http://schemas.microsoft.com/office/drawing/2014/main" id="{E8EF8689-1FED-4851-BE10-C4675B5ABA77}"/>
              </a:ext>
            </a:extLst>
          </p:cNvPr>
          <p:cNvSpPr txBox="1"/>
          <p:nvPr/>
        </p:nvSpPr>
        <p:spPr>
          <a:xfrm>
            <a:off x="942392" y="1135129"/>
            <a:ext cx="2565918" cy="276999"/>
          </a:xfrm>
          <a:prstGeom prst="rect">
            <a:avLst/>
          </a:prstGeom>
          <a:noFill/>
          <a:ln>
            <a:noFill/>
          </a:ln>
        </p:spPr>
        <p:txBody>
          <a:bodyPr wrap="square" rtlCol="0" anchor="ctr">
            <a:spAutoFit/>
          </a:bodyPr>
          <a:lstStyle/>
          <a:p>
            <a:r>
              <a:rPr lang="en-US" sz="1200" dirty="0">
                <a:solidFill>
                  <a:srgbClr val="C00000"/>
                </a:solidFill>
              </a:rPr>
              <a:t>Method 1:</a:t>
            </a:r>
          </a:p>
        </p:txBody>
      </p:sp>
      <p:sp>
        <p:nvSpPr>
          <p:cNvPr id="9" name="TextBox 8">
            <a:extLst>
              <a:ext uri="{FF2B5EF4-FFF2-40B4-BE49-F238E27FC236}">
                <a16:creationId xmlns:a16="http://schemas.microsoft.com/office/drawing/2014/main" id="{53B5C973-C810-4F24-A977-51FF8AA92898}"/>
              </a:ext>
            </a:extLst>
          </p:cNvPr>
          <p:cNvSpPr txBox="1"/>
          <p:nvPr/>
        </p:nvSpPr>
        <p:spPr>
          <a:xfrm>
            <a:off x="5340902" y="1083715"/>
            <a:ext cx="2565918" cy="276999"/>
          </a:xfrm>
          <a:prstGeom prst="rect">
            <a:avLst/>
          </a:prstGeom>
          <a:noFill/>
          <a:ln>
            <a:noFill/>
          </a:ln>
        </p:spPr>
        <p:txBody>
          <a:bodyPr wrap="square" rtlCol="0" anchor="ctr">
            <a:spAutoFit/>
          </a:bodyPr>
          <a:lstStyle/>
          <a:p>
            <a:r>
              <a:rPr lang="en-US" sz="1200" dirty="0">
                <a:solidFill>
                  <a:srgbClr val="C00000"/>
                </a:solidFill>
              </a:rPr>
              <a:t>Method 2:</a:t>
            </a:r>
          </a:p>
        </p:txBody>
      </p:sp>
      <p:pic>
        <p:nvPicPr>
          <p:cNvPr id="10" name="Picture 9">
            <a:extLst>
              <a:ext uri="{FF2B5EF4-FFF2-40B4-BE49-F238E27FC236}">
                <a16:creationId xmlns:a16="http://schemas.microsoft.com/office/drawing/2014/main" id="{22A1B5FB-534A-4568-A8E2-F0A1A01946C3}"/>
              </a:ext>
            </a:extLst>
          </p:cNvPr>
          <p:cNvPicPr>
            <a:picLocks noChangeAspect="1"/>
          </p:cNvPicPr>
          <p:nvPr/>
        </p:nvPicPr>
        <p:blipFill>
          <a:blip r:embed="rId5"/>
          <a:stretch>
            <a:fillRect/>
          </a:stretch>
        </p:blipFill>
        <p:spPr>
          <a:xfrm>
            <a:off x="6184590" y="1752505"/>
            <a:ext cx="3829341" cy="4523966"/>
          </a:xfrm>
          <a:prstGeom prst="rect">
            <a:avLst/>
          </a:prstGeom>
        </p:spPr>
      </p:pic>
    </p:spTree>
    <p:extLst>
      <p:ext uri="{BB962C8B-B14F-4D97-AF65-F5344CB8AC3E}">
        <p14:creationId xmlns:p14="http://schemas.microsoft.com/office/powerpoint/2010/main" val="1599955398"/>
      </p:ext>
    </p:extLst>
  </p:cSld>
  <p:clrMapOvr>
    <a:masterClrMapping/>
  </p:clrMapOvr>
  <p:transition spd="med">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 Commands</a:t>
            </a:r>
          </a:p>
        </p:txBody>
      </p:sp>
      <p:sp>
        <p:nvSpPr>
          <p:cNvPr id="5" name="Content Placeholder 4">
            <a:extLst>
              <a:ext uri="{FF2B5EF4-FFF2-40B4-BE49-F238E27FC236}">
                <a16:creationId xmlns:a16="http://schemas.microsoft.com/office/drawing/2014/main" id="{76CEF9E2-781A-4501-9447-AE0C0C250B03}"/>
              </a:ext>
            </a:extLst>
          </p:cNvPr>
          <p:cNvSpPr>
            <a:spLocks noGrp="1"/>
          </p:cNvSpPr>
          <p:nvPr>
            <p:ph idx="10"/>
          </p:nvPr>
        </p:nvSpPr>
        <p:spPr/>
        <p:txBody>
          <a:bodyPr/>
          <a:lstStyle/>
          <a:p>
            <a:r>
              <a:rPr lang="en-US" b="1" dirty="0"/>
              <a:t>plugin network-creator form [useCentralizedSecurity:1] [panId:2] [radioTxPower:1] [channel:1]</a:t>
            </a:r>
            <a:endParaRPr lang="en-US" dirty="0"/>
          </a:p>
          <a:p>
            <a:pPr lvl="1"/>
            <a:r>
              <a:rPr lang="en-US" i="1" dirty="0"/>
              <a:t>Form a network with specified parameters.</a:t>
            </a:r>
            <a:endParaRPr lang="en-US" dirty="0"/>
          </a:p>
          <a:p>
            <a:pPr lvl="2"/>
            <a:r>
              <a:rPr lang="en-US" dirty="0" err="1"/>
              <a:t>useCentralizedSecurity</a:t>
            </a:r>
            <a:r>
              <a:rPr lang="en-US" dirty="0"/>
              <a:t> - BOOLEAN - Whether or not to form a centralized network. If this value is false, the device will attempt to join a distributed network.</a:t>
            </a:r>
          </a:p>
          <a:p>
            <a:pPr lvl="2"/>
            <a:r>
              <a:rPr lang="en-US" dirty="0" err="1"/>
              <a:t>panId</a:t>
            </a:r>
            <a:r>
              <a:rPr lang="en-US" dirty="0"/>
              <a:t> - INT16U - </a:t>
            </a:r>
            <a:r>
              <a:rPr lang="en-US" dirty="0" err="1"/>
              <a:t>PanID</a:t>
            </a:r>
            <a:r>
              <a:rPr lang="en-US" dirty="0"/>
              <a:t> of the network to be formed</a:t>
            </a:r>
          </a:p>
          <a:p>
            <a:pPr lvl="2"/>
            <a:r>
              <a:rPr lang="en-US" dirty="0" err="1"/>
              <a:t>radioTxPower</a:t>
            </a:r>
            <a:r>
              <a:rPr lang="en-US" dirty="0"/>
              <a:t> - INT8S - Tx power of the network to be formed</a:t>
            </a:r>
          </a:p>
          <a:p>
            <a:pPr lvl="2"/>
            <a:r>
              <a:rPr lang="en-US" dirty="0"/>
              <a:t>channel - INT8U - channel of the network to be formed</a:t>
            </a:r>
          </a:p>
          <a:p>
            <a:pPr lvl="2"/>
            <a:endParaRPr lang="en-US" dirty="0"/>
          </a:p>
          <a:p>
            <a:r>
              <a:rPr lang="en-US" b="1" dirty="0"/>
              <a:t>plugin network-creator-security open-network</a:t>
            </a:r>
            <a:endParaRPr lang="en-US" dirty="0"/>
          </a:p>
          <a:p>
            <a:pPr lvl="1"/>
            <a:r>
              <a:rPr lang="en-US" i="1" dirty="0"/>
              <a:t>Open the network for joining.</a:t>
            </a:r>
          </a:p>
          <a:p>
            <a:pPr lvl="1"/>
            <a:endParaRPr lang="en-US" dirty="0"/>
          </a:p>
          <a:p>
            <a:r>
              <a:rPr lang="en-US" b="1" dirty="0"/>
              <a:t>plugin network-creator-security open-with-key [eui64:8] [</a:t>
            </a:r>
            <a:r>
              <a:rPr lang="en-US" b="1" dirty="0" err="1"/>
              <a:t>joiningLinkKey</a:t>
            </a:r>
            <a:r>
              <a:rPr lang="en-US" b="1" dirty="0"/>
              <a:t>:-1]</a:t>
            </a:r>
            <a:endParaRPr lang="en-US" dirty="0"/>
          </a:p>
          <a:p>
            <a:pPr lvl="1"/>
            <a:r>
              <a:rPr lang="en-US" i="1" dirty="0"/>
              <a:t>Open the network that would only allow the node with specified EUI and link key pair to join.</a:t>
            </a:r>
            <a:endParaRPr lang="en-US" dirty="0"/>
          </a:p>
          <a:p>
            <a:pPr lvl="2"/>
            <a:r>
              <a:rPr lang="en-US" dirty="0"/>
              <a:t>eui64 - IEEE_ADDRESS - The EUI64 of the joining device.</a:t>
            </a:r>
          </a:p>
          <a:p>
            <a:pPr lvl="2"/>
            <a:r>
              <a:rPr lang="en-US" dirty="0" err="1"/>
              <a:t>joiningLinkKey</a:t>
            </a:r>
            <a:r>
              <a:rPr lang="en-US" dirty="0"/>
              <a:t> - OCTET_STRING - The link key that the joining device will use to enter the network.</a:t>
            </a:r>
          </a:p>
          <a:p>
            <a:endParaRPr lang="en-US" dirty="0"/>
          </a:p>
        </p:txBody>
      </p:sp>
    </p:spTree>
    <p:extLst>
      <p:ext uri="{BB962C8B-B14F-4D97-AF65-F5344CB8AC3E}">
        <p14:creationId xmlns:p14="http://schemas.microsoft.com/office/powerpoint/2010/main" val="4209547546"/>
      </p:ext>
    </p:extLst>
  </p:cSld>
  <p:clrMapOvr>
    <a:masterClrMapping/>
  </p:clrMapOvr>
  <p:transition spd="med">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 Commands</a:t>
            </a:r>
          </a:p>
        </p:txBody>
      </p:sp>
      <p:sp>
        <p:nvSpPr>
          <p:cNvPr id="5" name="Content Placeholder 4">
            <a:extLst>
              <a:ext uri="{FF2B5EF4-FFF2-40B4-BE49-F238E27FC236}">
                <a16:creationId xmlns:a16="http://schemas.microsoft.com/office/drawing/2014/main" id="{76CEF9E2-781A-4501-9447-AE0C0C250B03}"/>
              </a:ext>
            </a:extLst>
          </p:cNvPr>
          <p:cNvSpPr>
            <a:spLocks noGrp="1"/>
          </p:cNvSpPr>
          <p:nvPr>
            <p:ph idx="10"/>
          </p:nvPr>
        </p:nvSpPr>
        <p:spPr>
          <a:xfrm>
            <a:off x="679450" y="1143000"/>
            <a:ext cx="10820400" cy="5029200"/>
          </a:xfrm>
        </p:spPr>
        <p:txBody>
          <a:bodyPr/>
          <a:lstStyle/>
          <a:p>
            <a:r>
              <a:rPr lang="en-US" b="1" dirty="0"/>
              <a:t>plugin network-steering start [options:1]</a:t>
            </a:r>
            <a:endParaRPr lang="en-US" dirty="0"/>
          </a:p>
          <a:p>
            <a:pPr lvl="1"/>
            <a:r>
              <a:rPr lang="en-US" i="1" dirty="0"/>
              <a:t>Starts the network steering process.</a:t>
            </a:r>
            <a:endParaRPr lang="en-US" dirty="0"/>
          </a:p>
          <a:p>
            <a:pPr lvl="2"/>
            <a:r>
              <a:rPr lang="en-US" dirty="0"/>
              <a:t>options - INT8U - A mask of options for indicating specific behavior within the network-steering process.</a:t>
            </a:r>
          </a:p>
          <a:p>
            <a:pPr lvl="2"/>
            <a:endParaRPr lang="en-US" dirty="0"/>
          </a:p>
          <a:p>
            <a:r>
              <a:rPr lang="en-US" b="1" dirty="0" err="1"/>
              <a:t>zcl</a:t>
            </a:r>
            <a:r>
              <a:rPr lang="en-US" b="1" dirty="0"/>
              <a:t> on-off toggle</a:t>
            </a:r>
          </a:p>
          <a:p>
            <a:endParaRPr lang="en-US" b="1" dirty="0"/>
          </a:p>
          <a:p>
            <a:r>
              <a:rPr lang="en-US" b="1" dirty="0"/>
              <a:t>send [id:2] [src-endpoint:1] [dst-endpoint:1]</a:t>
            </a:r>
            <a:endParaRPr lang="en-US" dirty="0"/>
          </a:p>
          <a:p>
            <a:pPr lvl="1"/>
            <a:r>
              <a:rPr lang="en-US" i="1" dirty="0"/>
              <a:t>Send a pre-buffered message from a given endpoint to an endpoint on a device with a given short address.</a:t>
            </a:r>
            <a:endParaRPr lang="en-US" dirty="0"/>
          </a:p>
          <a:p>
            <a:pPr lvl="2"/>
            <a:r>
              <a:rPr lang="en-US" dirty="0"/>
              <a:t>id - INT16U - short id of the device to send the message to</a:t>
            </a:r>
          </a:p>
          <a:p>
            <a:pPr lvl="2"/>
            <a:r>
              <a:rPr lang="en-US" dirty="0" err="1"/>
              <a:t>src</a:t>
            </a:r>
            <a:r>
              <a:rPr lang="en-US" dirty="0"/>
              <a:t>-endpoint - INT8U - The endpoint to send the message from</a:t>
            </a:r>
          </a:p>
          <a:p>
            <a:pPr lvl="2"/>
            <a:r>
              <a:rPr lang="en-US" dirty="0" err="1"/>
              <a:t>dst</a:t>
            </a:r>
            <a:r>
              <a:rPr lang="en-US" dirty="0"/>
              <a:t>-endpoint - INT8U - The endpoint to send the message to</a:t>
            </a:r>
          </a:p>
          <a:p>
            <a:endParaRPr lang="en-US" dirty="0"/>
          </a:p>
        </p:txBody>
      </p:sp>
    </p:spTree>
    <p:extLst>
      <p:ext uri="{BB962C8B-B14F-4D97-AF65-F5344CB8AC3E}">
        <p14:creationId xmlns:p14="http://schemas.microsoft.com/office/powerpoint/2010/main" val="1366958089"/>
      </p:ext>
    </p:extLst>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Zigbee Portfolio</a:t>
            </a: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620750" y="1756972"/>
            <a:ext cx="3885450" cy="2497528"/>
          </a:xfrm>
          <a:prstGeom prst="rect">
            <a:avLst/>
          </a:prstGeom>
        </p:spPr>
      </p:pic>
      <p:sp>
        <p:nvSpPr>
          <p:cNvPr id="9" name="TextBox 8"/>
          <p:cNvSpPr txBox="1"/>
          <p:nvPr/>
        </p:nvSpPr>
        <p:spPr>
          <a:xfrm>
            <a:off x="8363857" y="4250035"/>
            <a:ext cx="2776081" cy="461665"/>
          </a:xfrm>
          <a:prstGeom prst="rect">
            <a:avLst/>
          </a:prstGeom>
          <a:noFill/>
        </p:spPr>
        <p:txBody>
          <a:bodyPr wrap="none" rtlCol="0">
            <a:spAutoFit/>
          </a:bodyPr>
          <a:lstStyle/>
          <a:p>
            <a:pPr algn="ctr"/>
            <a:r>
              <a:rPr lang="en-US" sz="2400" dirty="0"/>
              <a:t>Development Tools</a:t>
            </a:r>
          </a:p>
        </p:txBody>
      </p:sp>
      <p:sp>
        <p:nvSpPr>
          <p:cNvPr id="13" name="TextBox 12"/>
          <p:cNvSpPr txBox="1"/>
          <p:nvPr/>
        </p:nvSpPr>
        <p:spPr>
          <a:xfrm>
            <a:off x="4323565" y="4273167"/>
            <a:ext cx="2624437" cy="461665"/>
          </a:xfrm>
          <a:prstGeom prst="rect">
            <a:avLst/>
          </a:prstGeom>
          <a:noFill/>
        </p:spPr>
        <p:txBody>
          <a:bodyPr wrap="none" rtlCol="0">
            <a:spAutoFit/>
          </a:bodyPr>
          <a:lstStyle/>
          <a:p>
            <a:pPr algn="ctr"/>
            <a:r>
              <a:rPr lang="en-US" sz="2400" dirty="0"/>
              <a:t>Software + Stacks</a:t>
            </a:r>
          </a:p>
        </p:txBody>
      </p:sp>
      <p:pic>
        <p:nvPicPr>
          <p:cNvPr id="2" name="Picture 1"/>
          <p:cNvPicPr>
            <a:picLocks noChangeAspect="1"/>
          </p:cNvPicPr>
          <p:nvPr/>
        </p:nvPicPr>
        <p:blipFill>
          <a:blip r:embed="rId4"/>
          <a:stretch>
            <a:fillRect/>
          </a:stretch>
        </p:blipFill>
        <p:spPr>
          <a:xfrm>
            <a:off x="9713797" y="1749197"/>
            <a:ext cx="1638300" cy="666750"/>
          </a:xfrm>
          <a:prstGeom prst="rect">
            <a:avLst/>
          </a:prstGeom>
        </p:spPr>
      </p:pic>
      <p:pic>
        <p:nvPicPr>
          <p:cNvPr id="23" name="Picture 2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44126" y="2548865"/>
            <a:ext cx="1717166" cy="468604"/>
          </a:xfrm>
          <a:prstGeom prst="rect">
            <a:avLst/>
          </a:prstGeom>
        </p:spPr>
      </p:pic>
      <p:sp>
        <p:nvSpPr>
          <p:cNvPr id="21" name="TextBox 20"/>
          <p:cNvSpPr txBox="1"/>
          <p:nvPr/>
        </p:nvSpPr>
        <p:spPr>
          <a:xfrm>
            <a:off x="997713" y="4275436"/>
            <a:ext cx="2262158" cy="461665"/>
          </a:xfrm>
          <a:prstGeom prst="rect">
            <a:avLst/>
          </a:prstGeom>
          <a:noFill/>
        </p:spPr>
        <p:txBody>
          <a:bodyPr wrap="none" rtlCol="0">
            <a:spAutoFit/>
          </a:bodyPr>
          <a:lstStyle/>
          <a:p>
            <a:pPr algn="ctr"/>
            <a:r>
              <a:rPr lang="en-US" sz="2400" dirty="0"/>
              <a:t>SoCs + Modules</a:t>
            </a:r>
          </a:p>
        </p:txBody>
      </p:sp>
      <p:pic>
        <p:nvPicPr>
          <p:cNvPr id="22" name="Picture 21"/>
          <p:cNvPicPr>
            <a:picLocks noChangeAspect="1"/>
          </p:cNvPicPr>
          <p:nvPr/>
        </p:nvPicPr>
        <p:blipFill>
          <a:blip r:embed="rId6"/>
          <a:stretch>
            <a:fillRect/>
          </a:stretch>
        </p:blipFill>
        <p:spPr>
          <a:xfrm rot="675056">
            <a:off x="2163388" y="2444482"/>
            <a:ext cx="1101919" cy="1278773"/>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868518" y="2589175"/>
            <a:ext cx="1052457" cy="903705"/>
          </a:xfrm>
          <a:prstGeom prst="rect">
            <a:avLst/>
          </a:prstGeom>
        </p:spPr>
      </p:pic>
      <p:sp>
        <p:nvSpPr>
          <p:cNvPr id="11" name="Rectangle 10">
            <a:extLst>
              <a:ext uri="{FF2B5EF4-FFF2-40B4-BE49-F238E27FC236}">
                <a16:creationId xmlns:a16="http://schemas.microsoft.com/office/drawing/2014/main" id="{E585C2E2-CA52-4951-9EF5-BE9FF707751C}"/>
              </a:ext>
            </a:extLst>
          </p:cNvPr>
          <p:cNvSpPr/>
          <p:nvPr/>
        </p:nvSpPr>
        <p:spPr>
          <a:xfrm>
            <a:off x="3999081" y="1749197"/>
            <a:ext cx="3002055"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90D8818-4290-46B7-AF12-577BF93AA505}"/>
              </a:ext>
            </a:extLst>
          </p:cNvPr>
          <p:cNvSpPr/>
          <p:nvPr/>
        </p:nvSpPr>
        <p:spPr>
          <a:xfrm>
            <a:off x="7620749" y="1749197"/>
            <a:ext cx="3885450"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2370394"/>
      </p:ext>
    </p:extLst>
  </p:cSld>
  <p:clrMapOvr>
    <a:masterClrMapping/>
  </p:clrMapOvr>
  <p:transition spd="med">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Debug</a:t>
            </a:r>
          </a:p>
        </p:txBody>
      </p:sp>
      <p:sp>
        <p:nvSpPr>
          <p:cNvPr id="5" name="Content Placeholder 4">
            <a:extLst>
              <a:ext uri="{FF2B5EF4-FFF2-40B4-BE49-F238E27FC236}">
                <a16:creationId xmlns:a16="http://schemas.microsoft.com/office/drawing/2014/main" id="{76CEF9E2-781A-4501-9447-AE0C0C250B03}"/>
              </a:ext>
            </a:extLst>
          </p:cNvPr>
          <p:cNvSpPr>
            <a:spLocks noGrp="1"/>
          </p:cNvSpPr>
          <p:nvPr>
            <p:ph idx="10"/>
          </p:nvPr>
        </p:nvSpPr>
        <p:spPr/>
        <p:txBody>
          <a:bodyPr/>
          <a:lstStyle/>
          <a:p>
            <a:r>
              <a:rPr lang="en-US" b="1" dirty="0" err="1"/>
              <a:t>emberAfCorePrint</a:t>
            </a:r>
            <a:r>
              <a:rPr lang="en-US" b="1" dirty="0"/>
              <a:t>(…) </a:t>
            </a:r>
            <a:r>
              <a:rPr lang="en-US" dirty="0"/>
              <a:t>- prints a single line without a carriage return </a:t>
            </a:r>
          </a:p>
          <a:p>
            <a:r>
              <a:rPr lang="en-US" b="1" dirty="0" err="1"/>
              <a:t>emberAfCorePrintln</a:t>
            </a:r>
            <a:r>
              <a:rPr lang="en-US" b="1" dirty="0"/>
              <a:t>(…) </a:t>
            </a:r>
            <a:r>
              <a:rPr lang="en-US" dirty="0"/>
              <a:t>- prints a single line with a carriage return </a:t>
            </a:r>
          </a:p>
          <a:p>
            <a:r>
              <a:rPr lang="en-US" b="1" dirty="0" err="1"/>
              <a:t>emberAfCorePrintBuffer</a:t>
            </a:r>
            <a:r>
              <a:rPr lang="en-US" b="1" dirty="0"/>
              <a:t>( buffer, </a:t>
            </a:r>
            <a:r>
              <a:rPr lang="en-US" b="1" dirty="0" err="1"/>
              <a:t>len</a:t>
            </a:r>
            <a:r>
              <a:rPr lang="en-US" b="1" dirty="0"/>
              <a:t>, </a:t>
            </a:r>
            <a:r>
              <a:rPr lang="en-US" b="1" dirty="0" err="1"/>
              <a:t>withspace</a:t>
            </a:r>
            <a:r>
              <a:rPr lang="en-US" b="1" dirty="0"/>
              <a:t> ) </a:t>
            </a:r>
            <a:r>
              <a:rPr lang="en-US" dirty="0"/>
              <a:t>– prints a given buffer as a series of hex values </a:t>
            </a:r>
          </a:p>
          <a:p>
            <a:r>
              <a:rPr lang="en-US" b="1" dirty="0" err="1"/>
              <a:t>emberAfCorePrintString</a:t>
            </a:r>
            <a:r>
              <a:rPr lang="en-US" b="1" dirty="0"/>
              <a:t>( buffer ) </a:t>
            </a:r>
            <a:r>
              <a:rPr lang="en-US" dirty="0"/>
              <a:t>– prints a given buffer as a string of characters </a:t>
            </a:r>
            <a:br>
              <a:rPr lang="en-US" dirty="0"/>
            </a:br>
            <a:endParaRPr lang="en-US" dirty="0"/>
          </a:p>
        </p:txBody>
      </p:sp>
    </p:spTree>
    <p:extLst>
      <p:ext uri="{BB962C8B-B14F-4D97-AF65-F5344CB8AC3E}">
        <p14:creationId xmlns:p14="http://schemas.microsoft.com/office/powerpoint/2010/main" val="3000147220"/>
      </p:ext>
    </p:extLst>
  </p:cSld>
  <p:clrMapOvr>
    <a:masterClrMapping/>
  </p:clrMapOvr>
  <p:transition spd="med">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Network Analyzer</a:t>
            </a:r>
          </a:p>
        </p:txBody>
      </p:sp>
      <p:pic>
        <p:nvPicPr>
          <p:cNvPr id="6" name="Picture 5">
            <a:extLst>
              <a:ext uri="{FF2B5EF4-FFF2-40B4-BE49-F238E27FC236}">
                <a16:creationId xmlns:a16="http://schemas.microsoft.com/office/drawing/2014/main" id="{D11E6D0D-4611-4691-9171-C4838BFC9615}"/>
              </a:ext>
            </a:extLst>
          </p:cNvPr>
          <p:cNvPicPr>
            <a:picLocks noChangeAspect="1"/>
          </p:cNvPicPr>
          <p:nvPr/>
        </p:nvPicPr>
        <p:blipFill>
          <a:blip r:embed="rId3"/>
          <a:stretch>
            <a:fillRect/>
          </a:stretch>
        </p:blipFill>
        <p:spPr>
          <a:xfrm>
            <a:off x="545452" y="2360645"/>
            <a:ext cx="3463528" cy="3800766"/>
          </a:xfrm>
          <a:prstGeom prst="rect">
            <a:avLst/>
          </a:prstGeom>
        </p:spPr>
      </p:pic>
      <p:sp>
        <p:nvSpPr>
          <p:cNvPr id="7" name="TextBox 6">
            <a:extLst>
              <a:ext uri="{FF2B5EF4-FFF2-40B4-BE49-F238E27FC236}">
                <a16:creationId xmlns:a16="http://schemas.microsoft.com/office/drawing/2014/main" id="{13484EA6-3791-48E4-9464-78B966085FFB}"/>
              </a:ext>
            </a:extLst>
          </p:cNvPr>
          <p:cNvSpPr txBox="1"/>
          <p:nvPr/>
        </p:nvSpPr>
        <p:spPr>
          <a:xfrm>
            <a:off x="1142222" y="1576165"/>
            <a:ext cx="2668555" cy="523220"/>
          </a:xfrm>
          <a:prstGeom prst="rect">
            <a:avLst/>
          </a:prstGeom>
          <a:noFill/>
          <a:ln>
            <a:noFill/>
          </a:ln>
        </p:spPr>
        <p:txBody>
          <a:bodyPr wrap="square" rtlCol="0" anchor="ctr">
            <a:spAutoFit/>
          </a:bodyPr>
          <a:lstStyle/>
          <a:p>
            <a:pPr algn="ctr"/>
            <a:r>
              <a:rPr lang="en-US" sz="2800" b="1" dirty="0">
                <a:solidFill>
                  <a:schemeClr val="tx2">
                    <a:lumMod val="60000"/>
                    <a:lumOff val="40000"/>
                  </a:schemeClr>
                </a:solidFill>
              </a:rPr>
              <a:t>Start Capture</a:t>
            </a:r>
          </a:p>
        </p:txBody>
      </p:sp>
      <p:pic>
        <p:nvPicPr>
          <p:cNvPr id="8" name="Picture 7">
            <a:extLst>
              <a:ext uri="{FF2B5EF4-FFF2-40B4-BE49-F238E27FC236}">
                <a16:creationId xmlns:a16="http://schemas.microsoft.com/office/drawing/2014/main" id="{E9FD8CAD-E286-41D2-A2C7-6F22B7AD240D}"/>
              </a:ext>
            </a:extLst>
          </p:cNvPr>
          <p:cNvPicPr>
            <a:picLocks noChangeAspect="1"/>
          </p:cNvPicPr>
          <p:nvPr/>
        </p:nvPicPr>
        <p:blipFill>
          <a:blip r:embed="rId4"/>
          <a:stretch>
            <a:fillRect/>
          </a:stretch>
        </p:blipFill>
        <p:spPr>
          <a:xfrm>
            <a:off x="4159193" y="1692048"/>
            <a:ext cx="7511988" cy="4469363"/>
          </a:xfrm>
          <a:prstGeom prst="rect">
            <a:avLst/>
          </a:prstGeom>
        </p:spPr>
      </p:pic>
    </p:spTree>
    <p:extLst>
      <p:ext uri="{BB962C8B-B14F-4D97-AF65-F5344CB8AC3E}">
        <p14:creationId xmlns:p14="http://schemas.microsoft.com/office/powerpoint/2010/main" val="1985184049"/>
      </p:ext>
    </p:extLst>
  </p:cSld>
  <p:clrMapOvr>
    <a:masterClrMapping/>
  </p:clrMapOvr>
  <p:transition spd="med">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F13E-D36B-594E-9B2B-34732A25B65B}"/>
              </a:ext>
            </a:extLst>
          </p:cNvPr>
          <p:cNvSpPr>
            <a:spLocks noGrp="1"/>
          </p:cNvSpPr>
          <p:nvPr>
            <p:ph type="title"/>
          </p:nvPr>
        </p:nvSpPr>
        <p:spPr/>
        <p:txBody>
          <a:bodyPr/>
          <a:lstStyle/>
          <a:p>
            <a:r>
              <a:rPr lang="en-US"/>
              <a:t>Thank you!</a:t>
            </a:r>
            <a:endParaRPr lang="en-US" dirty="0"/>
          </a:p>
        </p:txBody>
      </p:sp>
      <p:sp>
        <p:nvSpPr>
          <p:cNvPr id="4" name="Text Placeholder 3">
            <a:extLst>
              <a:ext uri="{FF2B5EF4-FFF2-40B4-BE49-F238E27FC236}">
                <a16:creationId xmlns:a16="http://schemas.microsoft.com/office/drawing/2014/main" id="{1A197110-60FD-4660-8A58-36EDF005B423}"/>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80136101"/>
      </p:ext>
    </p:extLst>
  </p:cSld>
  <p:clrMapOvr>
    <a:masterClrMapping/>
  </p:clrMapOvr>
  <p:transition spd="med">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3"/>
          <p:cNvPicPr>
            <a:picLocks/>
          </p:cNvPicPr>
          <p:nvPr/>
        </p:nvPicPr>
        <p:blipFill>
          <a:blip r:embed="rId3" cstate="screen">
            <a:extLst>
              <a:ext uri="{28A0092B-C50C-407E-A947-70E740481C1C}">
                <a14:useLocalDpi xmlns:a14="http://schemas.microsoft.com/office/drawing/2010/main"/>
              </a:ext>
            </a:extLst>
          </a:blip>
          <a:stretch>
            <a:fillRect/>
          </a:stretch>
        </p:blipFill>
        <p:spPr>
          <a:xfrm rot="21349306" flipH="1">
            <a:off x="930319" y="1026857"/>
            <a:ext cx="3964858" cy="1760915"/>
          </a:xfrm>
          <a:prstGeom prst="rect">
            <a:avLst/>
          </a:prstGeom>
        </p:spPr>
      </p:pic>
      <p:sp>
        <p:nvSpPr>
          <p:cNvPr id="3" name="Title 2"/>
          <p:cNvSpPr>
            <a:spLocks noGrp="1"/>
          </p:cNvSpPr>
          <p:nvPr>
            <p:ph type="title"/>
          </p:nvPr>
        </p:nvSpPr>
        <p:spPr/>
        <p:txBody>
          <a:bodyPr/>
          <a:lstStyle/>
          <a:p>
            <a:r>
              <a:rPr lang="en-US" dirty="0"/>
              <a:t>Wireless Gecko </a:t>
            </a:r>
            <a:r>
              <a:rPr lang="en-US" dirty="0" err="1"/>
              <a:t>Socs</a:t>
            </a:r>
            <a:endParaRPr lang="en-US" dirty="0"/>
          </a:p>
        </p:txBody>
      </p:sp>
      <p:graphicFrame>
        <p:nvGraphicFramePr>
          <p:cNvPr id="10" name="Content Placeholder 3"/>
          <p:cNvGraphicFramePr>
            <a:graphicFrameLocks/>
          </p:cNvGraphicFramePr>
          <p:nvPr>
            <p:extLst/>
          </p:nvPr>
        </p:nvGraphicFramePr>
        <p:xfrm>
          <a:off x="1600199" y="1805897"/>
          <a:ext cx="8801101" cy="3951210"/>
        </p:xfrm>
        <a:graphic>
          <a:graphicData uri="http://schemas.openxmlformats.org/drawingml/2006/table">
            <a:tbl>
              <a:tblPr firstRow="1" bandRow="1">
                <a:tableStyleId>{9D7B26C5-4107-4FEC-AEDC-1716B250A1EF}</a:tableStyleId>
              </a:tblPr>
              <a:tblGrid>
                <a:gridCol w="1057276">
                  <a:extLst>
                    <a:ext uri="{9D8B030D-6E8A-4147-A177-3AD203B41FA5}">
                      <a16:colId xmlns:a16="http://schemas.microsoft.com/office/drawing/2014/main" val="20000"/>
                    </a:ext>
                  </a:extLst>
                </a:gridCol>
                <a:gridCol w="1857375">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000125">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gridCol w="1228725">
                  <a:extLst>
                    <a:ext uri="{9D8B030D-6E8A-4147-A177-3AD203B41FA5}">
                      <a16:colId xmlns:a16="http://schemas.microsoft.com/office/drawing/2014/main" val="20005"/>
                    </a:ext>
                  </a:extLst>
                </a:gridCol>
              </a:tblGrid>
              <a:tr h="971155">
                <a:tc>
                  <a:txBody>
                    <a:bodyPr/>
                    <a:lstStyle/>
                    <a:p>
                      <a:pPr algn="ctr"/>
                      <a:endParaRPr lang="en-US" sz="1600" dirty="0"/>
                    </a:p>
                  </a:txBody>
                  <a:tcPr anchor="ctr">
                    <a:lnR w="6350" cap="flat" cmpd="sng" algn="ctr">
                      <a:no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ctr"/>
                      <a:endParaRPr lang="en-US" sz="1600" dirty="0"/>
                    </a:p>
                  </a:txBody>
                  <a:tcPr anchor="ctr">
                    <a:lnL w="6350" cap="flat" cmpd="sng" algn="ctr">
                      <a:noFill/>
                      <a:prstDash val="solid"/>
                      <a:round/>
                      <a:headEnd type="none" w="med" len="med"/>
                      <a:tailEnd type="none" w="med" len="med"/>
                    </a:lnL>
                    <a:lnT w="6350" cap="flat" cmpd="sng" algn="ctr">
                      <a:noFill/>
                      <a:prstDash val="solid"/>
                      <a:round/>
                      <a:headEnd type="none" w="med" len="med"/>
                      <a:tailEnd type="none" w="med" len="med"/>
                    </a:lnT>
                  </a:tcPr>
                </a:tc>
                <a:tc>
                  <a:txBody>
                    <a:bodyPr/>
                    <a:lstStyle/>
                    <a:p>
                      <a:pPr algn="ctr"/>
                      <a:endParaRPr lang="en-US" sz="1050" kern="1200" dirty="0">
                        <a:solidFill>
                          <a:schemeClr val="tx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995461">
                <a:tc>
                  <a:txBody>
                    <a:bodyPr/>
                    <a:lstStyle/>
                    <a:p>
                      <a:pPr marL="0" algn="r" defTabSz="914377" rtl="0" eaLnBrk="1" latinLnBrk="0" hangingPunct="1"/>
                      <a:endParaRPr lang="en-US" sz="1600" b="1" i="1" kern="1200" dirty="0">
                        <a:solidFill>
                          <a:schemeClr val="tx1"/>
                        </a:solidFill>
                        <a:latin typeface="+mn-lt"/>
                        <a:ea typeface="+mn-ea"/>
                        <a:cs typeface="+mn-cs"/>
                      </a:endParaRPr>
                    </a:p>
                  </a:txBody>
                  <a:tcPr marR="274320" anchor="ctr">
                    <a:lnB w="6350" cap="flat" cmpd="sng" algn="ctr">
                      <a:noFill/>
                      <a:prstDash val="solid"/>
                      <a:round/>
                      <a:headEnd type="none" w="med" len="med"/>
                      <a:tailEnd type="none" w="med" len="med"/>
                    </a:lnB>
                    <a:noFill/>
                  </a:tcPr>
                </a:tc>
                <a:tc>
                  <a:txBody>
                    <a:bodyPr/>
                    <a:lstStyle/>
                    <a:p>
                      <a:pPr marL="0" algn="ctr" defTabSz="914377" rtl="0" eaLnBrk="1" latinLnBrk="0" hangingPunct="1"/>
                      <a:r>
                        <a:rPr lang="en-US" sz="1600" b="1" i="1" kern="1200" dirty="0">
                          <a:solidFill>
                            <a:schemeClr val="tx1"/>
                          </a:solidFill>
                          <a:latin typeface="+mn-lt"/>
                          <a:ea typeface="+mn-ea"/>
                          <a:cs typeface="+mn-cs"/>
                        </a:rPr>
                        <a:t>Mighty Gecko</a:t>
                      </a:r>
                    </a:p>
                    <a:p>
                      <a:pPr marL="0" algn="ctr" defTabSz="914377" rtl="0" eaLnBrk="1" latinLnBrk="0" hangingPunct="1"/>
                      <a:r>
                        <a:rPr lang="en-US" sz="1400" b="1" i="1" kern="1200" dirty="0">
                          <a:solidFill>
                            <a:schemeClr val="bg1">
                              <a:lumMod val="50000"/>
                            </a:schemeClr>
                          </a:solidFill>
                          <a:latin typeface="+mn-lt"/>
                          <a:ea typeface="+mn-ea"/>
                          <a:cs typeface="+mn-cs"/>
                        </a:rPr>
                        <a:t>256</a:t>
                      </a:r>
                      <a:r>
                        <a:rPr lang="en-US" sz="1400" b="1" i="1" kern="1200" baseline="0" dirty="0">
                          <a:solidFill>
                            <a:schemeClr val="bg1">
                              <a:lumMod val="50000"/>
                            </a:schemeClr>
                          </a:solidFill>
                          <a:latin typeface="+mn-lt"/>
                          <a:ea typeface="+mn-ea"/>
                          <a:cs typeface="+mn-cs"/>
                        </a:rPr>
                        <a:t> to 1024 kB </a:t>
                      </a:r>
                      <a:r>
                        <a:rPr lang="en-US" sz="1200" b="1" i="1" kern="1200" baseline="0" dirty="0">
                          <a:solidFill>
                            <a:srgbClr val="00B0F0"/>
                          </a:solidFill>
                          <a:latin typeface="+mn-lt"/>
                          <a:ea typeface="+mn-ea"/>
                          <a:cs typeface="+mn-cs"/>
                        </a:rPr>
                        <a:t>40+</a:t>
                      </a:r>
                      <a:r>
                        <a:rPr lang="en-US" sz="1200" b="1" i="1" kern="1200" dirty="0">
                          <a:solidFill>
                            <a:srgbClr val="00B0F0"/>
                          </a:solidFill>
                          <a:latin typeface="+mn-lt"/>
                          <a:ea typeface="+mn-ea"/>
                          <a:cs typeface="+mn-cs"/>
                        </a:rPr>
                        <a:t> Parts</a:t>
                      </a:r>
                    </a:p>
                  </a:txBody>
                  <a:tcPr marR="274320" anchor="ctr">
                    <a:lnB w="6350" cap="flat" cmpd="sng" algn="ctr">
                      <a:solidFill>
                        <a:schemeClr val="tx1"/>
                      </a:solidFill>
                      <a:prstDash val="solid"/>
                      <a:round/>
                      <a:headEnd type="none" w="med" len="med"/>
                      <a:tailEnd type="none" w="med" len="med"/>
                    </a:lnB>
                    <a:noFill/>
                  </a:tcPr>
                </a:tc>
                <a:tc>
                  <a:txBody>
                    <a:bodyPr/>
                    <a:lstStyle/>
                    <a:p>
                      <a:pPr algn="ctr"/>
                      <a:r>
                        <a:rPr lang="en-US" sz="1600" b="1" dirty="0">
                          <a:solidFill>
                            <a:schemeClr val="tx1"/>
                          </a:solidFill>
                        </a:rPr>
                        <a:t>2.4</a:t>
                      </a:r>
                      <a:r>
                        <a:rPr lang="en-US" sz="1600" b="1" baseline="0" dirty="0">
                          <a:solidFill>
                            <a:schemeClr val="tx1"/>
                          </a:solidFill>
                        </a:rPr>
                        <a:t> GHz</a:t>
                      </a:r>
                      <a:endParaRPr lang="en-US" sz="1600" b="1" dirty="0">
                        <a:solidFill>
                          <a:schemeClr val="tx1"/>
                        </a:solidFill>
                      </a:endParaRPr>
                    </a:p>
                  </a:txBody>
                  <a:tcPr anchor="ctr">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tx1"/>
                          </a:solidFill>
                        </a:rPr>
                        <a:t>2.4 GHz</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tx1"/>
                          </a:solidFill>
                        </a:rPr>
                        <a:t>2.4 GHz</a:t>
                      </a:r>
                    </a:p>
                  </a:txBody>
                  <a:tcPr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tx1"/>
                          </a:solidFill>
                        </a:rPr>
                        <a:t>2.4 GHz</a:t>
                      </a:r>
                      <a:endParaRPr lang="en-US" sz="1600" b="1" baseline="0" dirty="0">
                        <a:solidFill>
                          <a:schemeClr val="tx1"/>
                        </a:solidFill>
                      </a:endParaRPr>
                    </a:p>
                    <a:p>
                      <a:pPr algn="ctr"/>
                      <a:r>
                        <a:rPr lang="en-US" sz="1600" b="1" baseline="0" dirty="0">
                          <a:solidFill>
                            <a:schemeClr val="tx1"/>
                          </a:solidFill>
                        </a:rPr>
                        <a:t>Sub-GHz</a:t>
                      </a:r>
                      <a:endParaRPr lang="en-US" sz="1600" b="1" dirty="0">
                        <a:solidFill>
                          <a:schemeClr val="tx1"/>
                        </a:solidFill>
                      </a:endParaRPr>
                    </a:p>
                  </a:txBody>
                  <a:tcPr anchor="ctr">
                    <a:lnL>
                      <a:noFill/>
                    </a:lnL>
                    <a:lnR>
                      <a:noFill/>
                    </a:lnR>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989133">
                <a:tc>
                  <a:txBody>
                    <a:bodyPr/>
                    <a:lstStyle/>
                    <a:p>
                      <a:pPr marL="0" algn="r" defTabSz="914377" rtl="0" eaLnBrk="1" latinLnBrk="0" hangingPunct="1"/>
                      <a:endParaRPr lang="en-US" sz="1600" b="1" i="1" kern="1200" dirty="0">
                        <a:solidFill>
                          <a:schemeClr val="tx1"/>
                        </a:solidFill>
                        <a:latin typeface="+mn-lt"/>
                        <a:ea typeface="+mn-ea"/>
                        <a:cs typeface="+mn-cs"/>
                      </a:endParaRPr>
                    </a:p>
                  </a:txBody>
                  <a:tcPr marR="274320" anchor="ct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gn="ctr" defTabSz="914377" rtl="0" eaLnBrk="1" latinLnBrk="0" hangingPunct="1"/>
                      <a:r>
                        <a:rPr lang="en-US" sz="1600" b="1" i="1" kern="1200" dirty="0">
                          <a:solidFill>
                            <a:schemeClr val="tx1"/>
                          </a:solidFill>
                          <a:latin typeface="+mn-lt"/>
                          <a:ea typeface="+mn-ea"/>
                          <a:cs typeface="+mn-cs"/>
                        </a:rPr>
                        <a:t>Blue Gecko</a:t>
                      </a:r>
                    </a:p>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b="1" i="1" kern="1200" dirty="0">
                          <a:solidFill>
                            <a:schemeClr val="bg1">
                              <a:lumMod val="50000"/>
                            </a:schemeClr>
                          </a:solidFill>
                          <a:latin typeface="+mn-lt"/>
                          <a:ea typeface="+mn-ea"/>
                          <a:cs typeface="+mn-cs"/>
                        </a:rPr>
                        <a:t>128</a:t>
                      </a:r>
                      <a:r>
                        <a:rPr lang="en-US" sz="1400" b="1" i="1" kern="1200" baseline="0" dirty="0">
                          <a:solidFill>
                            <a:schemeClr val="bg1">
                              <a:lumMod val="50000"/>
                            </a:schemeClr>
                          </a:solidFill>
                          <a:latin typeface="+mn-lt"/>
                          <a:ea typeface="+mn-ea"/>
                          <a:cs typeface="+mn-cs"/>
                        </a:rPr>
                        <a:t> to 1024 kB</a:t>
                      </a:r>
                    </a:p>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1" i="1" kern="1200" baseline="0" dirty="0">
                          <a:solidFill>
                            <a:srgbClr val="00B0F0"/>
                          </a:solidFill>
                          <a:latin typeface="+mn-lt"/>
                          <a:ea typeface="+mn-ea"/>
                          <a:cs typeface="+mn-cs"/>
                        </a:rPr>
                        <a:t>50+ Parts</a:t>
                      </a:r>
                      <a:endParaRPr lang="en-US" sz="1400" b="1" i="1" kern="1200" dirty="0">
                        <a:solidFill>
                          <a:srgbClr val="00B0F0"/>
                        </a:solidFill>
                        <a:latin typeface="+mn-lt"/>
                        <a:ea typeface="+mn-ea"/>
                        <a:cs typeface="+mn-cs"/>
                      </a:endParaRPr>
                    </a:p>
                  </a:txBody>
                  <a:tcPr marR="27432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600" b="1" dirty="0">
                        <a:solidFill>
                          <a:schemeClr val="tx1"/>
                        </a:solidFill>
                      </a:endParaRPr>
                    </a:p>
                  </a:txBody>
                  <a:tcPr anchor="ctr">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endParaRPr lang="en-US" sz="1600" b="1" dirty="0">
                        <a:solidFill>
                          <a:schemeClr val="tx1"/>
                        </a:solidFill>
                      </a:endParaRPr>
                    </a:p>
                    <a:p>
                      <a:pPr marL="0" marR="0" indent="0" algn="ctr" defTabSz="914377"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2.4</a:t>
                      </a:r>
                      <a:r>
                        <a:rPr lang="en-US" sz="1600" b="1" baseline="0" dirty="0">
                          <a:solidFill>
                            <a:schemeClr val="tx1"/>
                          </a:solidFill>
                        </a:rPr>
                        <a:t> GHz</a:t>
                      </a:r>
                      <a:endParaRPr lang="en-US" sz="1600" b="1" dirty="0">
                        <a:solidFill>
                          <a:schemeClr val="tx1"/>
                        </a:solidFill>
                      </a:endParaRPr>
                    </a:p>
                    <a:p>
                      <a:pPr marL="0" marR="0" indent="0" algn="ctr" defTabSz="914377" rtl="0" eaLnBrk="1" fontAlgn="auto" latinLnBrk="0" hangingPunct="1">
                        <a:lnSpc>
                          <a:spcPct val="100000"/>
                        </a:lnSpc>
                        <a:spcBef>
                          <a:spcPts val="0"/>
                        </a:spcBef>
                        <a:spcAft>
                          <a:spcPts val="0"/>
                        </a:spcAft>
                        <a:buClrTx/>
                        <a:buSzTx/>
                        <a:buFontTx/>
                        <a:buNone/>
                        <a:tabLst/>
                        <a:defRPr/>
                      </a:pPr>
                      <a:endParaRPr lang="en-US" sz="1600" b="1" dirty="0">
                        <a:solidFill>
                          <a:schemeClr val="tx1"/>
                        </a:solidFill>
                      </a:endParaRPr>
                    </a:p>
                  </a:txBody>
                  <a:tcPr anchor="ctr">
                    <a:lnL w="635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tx1"/>
                          </a:solidFill>
                        </a:rPr>
                        <a:t>2.4 GHz</a:t>
                      </a:r>
                    </a:p>
                    <a:p>
                      <a:pPr algn="ctr"/>
                      <a:r>
                        <a:rPr lang="en-US" sz="1600" b="1" dirty="0">
                          <a:solidFill>
                            <a:schemeClr val="tx1"/>
                          </a:solidFill>
                        </a:rPr>
                        <a:t>Sub-GHz</a:t>
                      </a:r>
                    </a:p>
                  </a:txBody>
                  <a:tcPr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995461">
                <a:tc>
                  <a:txBody>
                    <a:bodyPr/>
                    <a:lstStyle/>
                    <a:p>
                      <a:pPr marL="0" algn="r" defTabSz="914377" rtl="0" eaLnBrk="1" latinLnBrk="0" hangingPunct="1"/>
                      <a:endParaRPr lang="en-US" sz="1600" b="1" i="1" kern="1200" dirty="0">
                        <a:solidFill>
                          <a:schemeClr val="tx1"/>
                        </a:solidFill>
                        <a:latin typeface="+mn-lt"/>
                        <a:ea typeface="+mn-ea"/>
                        <a:cs typeface="+mn-cs"/>
                      </a:endParaRPr>
                    </a:p>
                  </a:txBody>
                  <a:tcPr marR="274320" anchor="ct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600" b="1" i="1" kern="1200" dirty="0">
                          <a:solidFill>
                            <a:schemeClr val="tx1"/>
                          </a:solidFill>
                          <a:latin typeface="+mn-lt"/>
                          <a:ea typeface="+mn-ea"/>
                          <a:cs typeface="+mn-cs"/>
                        </a:rPr>
                        <a:t>Flex Gecko</a:t>
                      </a:r>
                      <a:br>
                        <a:rPr lang="en-US" sz="1600" b="1" i="1" kern="1200" dirty="0">
                          <a:solidFill>
                            <a:schemeClr val="tx1"/>
                          </a:solidFill>
                          <a:latin typeface="+mn-lt"/>
                          <a:ea typeface="+mn-ea"/>
                          <a:cs typeface="+mn-cs"/>
                        </a:rPr>
                      </a:br>
                      <a:r>
                        <a:rPr lang="en-US" sz="1400" b="1" i="1" kern="1200" dirty="0">
                          <a:solidFill>
                            <a:schemeClr val="bg1">
                              <a:lumMod val="50000"/>
                            </a:schemeClr>
                          </a:solidFill>
                          <a:latin typeface="+mn-lt"/>
                          <a:ea typeface="+mn-ea"/>
                          <a:cs typeface="+mn-cs"/>
                        </a:rPr>
                        <a:t>32</a:t>
                      </a:r>
                      <a:r>
                        <a:rPr lang="en-US" sz="1400" b="1" i="1" kern="1200" baseline="0" dirty="0">
                          <a:solidFill>
                            <a:schemeClr val="bg1">
                              <a:lumMod val="50000"/>
                            </a:schemeClr>
                          </a:solidFill>
                          <a:latin typeface="+mn-lt"/>
                          <a:ea typeface="+mn-ea"/>
                          <a:cs typeface="+mn-cs"/>
                        </a:rPr>
                        <a:t> to 1024 kB</a:t>
                      </a:r>
                    </a:p>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1" i="1" kern="1200" baseline="0" dirty="0">
                          <a:solidFill>
                            <a:srgbClr val="00B0F0"/>
                          </a:solidFill>
                          <a:latin typeface="+mn-lt"/>
                          <a:ea typeface="+mn-ea"/>
                          <a:cs typeface="+mn-cs"/>
                        </a:rPr>
                        <a:t>40+ Parts</a:t>
                      </a:r>
                      <a:endParaRPr lang="en-US" sz="1400" b="1" i="1" kern="1200" dirty="0">
                        <a:solidFill>
                          <a:srgbClr val="00B0F0"/>
                        </a:solidFill>
                        <a:latin typeface="+mn-lt"/>
                        <a:ea typeface="+mn-ea"/>
                        <a:cs typeface="+mn-cs"/>
                      </a:endParaRPr>
                    </a:p>
                    <a:p>
                      <a:pPr marL="0" algn="ctr" defTabSz="914377" rtl="0" eaLnBrk="1" latinLnBrk="0" hangingPunct="1"/>
                      <a:endParaRPr lang="en-US" sz="1100" b="1" i="1" kern="1200" dirty="0">
                        <a:solidFill>
                          <a:schemeClr val="tx1"/>
                        </a:solidFill>
                        <a:latin typeface="+mn-lt"/>
                        <a:ea typeface="+mn-ea"/>
                        <a:cs typeface="+mn-cs"/>
                      </a:endParaRPr>
                    </a:p>
                  </a:txBody>
                  <a:tcPr marR="27432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600" dirty="0"/>
                    </a:p>
                  </a:txBody>
                  <a:tcPr anchor="ctr">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nchor="ctr">
                    <a:lnL w="635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tx1"/>
                          </a:solidFill>
                        </a:rPr>
                        <a:t>2.4</a:t>
                      </a:r>
                      <a:r>
                        <a:rPr lang="en-US" sz="1600" b="1" baseline="0" dirty="0">
                          <a:solidFill>
                            <a:schemeClr val="tx1"/>
                          </a:solidFill>
                        </a:rPr>
                        <a:t> GHz</a:t>
                      </a:r>
                    </a:p>
                    <a:p>
                      <a:pPr algn="ctr"/>
                      <a:r>
                        <a:rPr lang="en-US" sz="1600" b="1" baseline="0" dirty="0">
                          <a:solidFill>
                            <a:schemeClr val="tx1"/>
                          </a:solidFill>
                        </a:rPr>
                        <a:t>Sub-GHz</a:t>
                      </a:r>
                      <a:endParaRPr lang="en-US" sz="1600" b="1" dirty="0">
                        <a:solidFill>
                          <a:schemeClr val="tx1"/>
                        </a:solidFill>
                      </a:endParaRPr>
                    </a:p>
                  </a:txBody>
                  <a:tcPr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pic>
        <p:nvPicPr>
          <p:cNvPr id="19" name="Picture 1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332774" y="2085912"/>
            <a:ext cx="1289124" cy="350237"/>
          </a:xfrm>
          <a:prstGeom prst="rect">
            <a:avLst/>
          </a:prstGeom>
        </p:spPr>
      </p:pic>
      <p:pic>
        <p:nvPicPr>
          <p:cNvPr id="22" name="Picture 21" descr="Screen Shot 2015-11-24 at 5.28.47 PM.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742109" y="2065978"/>
            <a:ext cx="1282176" cy="409205"/>
          </a:xfrm>
          <a:prstGeom prst="rect">
            <a:avLst/>
          </a:prstGeom>
        </p:spPr>
      </p:pic>
      <p:pic>
        <p:nvPicPr>
          <p:cNvPr id="23" name="Picture 2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144496" y="1979941"/>
            <a:ext cx="1256804" cy="604954"/>
          </a:xfrm>
          <a:prstGeom prst="rect">
            <a:avLst/>
          </a:prstGeom>
        </p:spPr>
      </p:pic>
      <p:grpSp>
        <p:nvGrpSpPr>
          <p:cNvPr id="29" name="Group 28"/>
          <p:cNvGrpSpPr/>
          <p:nvPr/>
        </p:nvGrpSpPr>
        <p:grpSpPr>
          <a:xfrm>
            <a:off x="4829322" y="2090953"/>
            <a:ext cx="1383241" cy="310433"/>
            <a:chOff x="2353902" y="3981579"/>
            <a:chExt cx="1734650" cy="389298"/>
          </a:xfrm>
        </p:grpSpPr>
        <p:pic>
          <p:nvPicPr>
            <p:cNvPr id="30" name="Picture 29"/>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2814441" y="4038150"/>
              <a:ext cx="1274111" cy="276155"/>
            </a:xfrm>
            <a:prstGeom prst="rect">
              <a:avLst/>
            </a:prstGeom>
          </p:spPr>
        </p:pic>
        <p:pic>
          <p:nvPicPr>
            <p:cNvPr id="31" name="Picture 30"/>
            <p:cNvPicPr>
              <a:picLocks noChangeAspect="1"/>
            </p:cNvPicPr>
            <p:nvPr/>
          </p:nvPicPr>
          <p:blipFill>
            <a:blip r:embed="rId8"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353902" y="3981579"/>
              <a:ext cx="389298" cy="389298"/>
            </a:xfrm>
            <a:prstGeom prst="rect">
              <a:avLst/>
            </a:prstGeom>
          </p:spPr>
        </p:pic>
      </p:grpSp>
      <p:pic>
        <p:nvPicPr>
          <p:cNvPr id="18" name="Picture 1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981200" y="3038731"/>
            <a:ext cx="474117" cy="543600"/>
          </a:xfrm>
          <a:prstGeom prst="rect">
            <a:avLst/>
          </a:prstGeom>
        </p:spPr>
      </p:pic>
      <p:pic>
        <p:nvPicPr>
          <p:cNvPr id="20" name="Picture 19"/>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545802" y="3211506"/>
            <a:ext cx="311921" cy="267835"/>
          </a:xfrm>
          <a:prstGeom prst="rect">
            <a:avLst/>
          </a:prstGeom>
        </p:spPr>
      </p:pic>
      <p:pic>
        <p:nvPicPr>
          <p:cNvPr id="21" name="Picture 2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981200" y="3959027"/>
            <a:ext cx="474117" cy="543600"/>
          </a:xfrm>
          <a:prstGeom prst="rect">
            <a:avLst/>
          </a:prstGeom>
        </p:spPr>
      </p:pic>
      <p:pic>
        <p:nvPicPr>
          <p:cNvPr id="32" name="Picture 31"/>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545802" y="4131802"/>
            <a:ext cx="311921" cy="267835"/>
          </a:xfrm>
          <a:prstGeom prst="rect">
            <a:avLst/>
          </a:prstGeom>
        </p:spPr>
      </p:pic>
      <p:pic>
        <p:nvPicPr>
          <p:cNvPr id="34" name="Picture 33"/>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536277" y="5160958"/>
            <a:ext cx="311921" cy="267835"/>
          </a:xfrm>
          <a:prstGeom prst="rect">
            <a:avLst/>
          </a:prstGeom>
        </p:spPr>
      </p:pic>
    </p:spTree>
    <p:extLst>
      <p:ext uri="{BB962C8B-B14F-4D97-AF65-F5344CB8AC3E}">
        <p14:creationId xmlns:p14="http://schemas.microsoft.com/office/powerpoint/2010/main" val="4286566118"/>
      </p:ext>
    </p:extLst>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Mighty Gecko SoC Comparison</a:t>
            </a:r>
          </a:p>
        </p:txBody>
      </p:sp>
      <p:graphicFrame>
        <p:nvGraphicFramePr>
          <p:cNvPr id="11" name="Table 10"/>
          <p:cNvGraphicFramePr>
            <a:graphicFrameLocks noGrp="1"/>
          </p:cNvGraphicFramePr>
          <p:nvPr>
            <p:extLst>
              <p:ext uri="{D42A27DB-BD31-4B8C-83A1-F6EECF244321}">
                <p14:modId xmlns:p14="http://schemas.microsoft.com/office/powerpoint/2010/main" val="230520123"/>
              </p:ext>
            </p:extLst>
          </p:nvPr>
        </p:nvGraphicFramePr>
        <p:xfrm>
          <a:off x="315099" y="943337"/>
          <a:ext cx="11343500" cy="4915920"/>
        </p:xfrm>
        <a:graphic>
          <a:graphicData uri="http://schemas.openxmlformats.org/drawingml/2006/table">
            <a:tbl>
              <a:tblPr firstRow="1" bandRow="1">
                <a:tableStyleId>{93296810-A885-4BE3-A3E7-6D5BEEA58F35}</a:tableStyleId>
              </a:tblPr>
              <a:tblGrid>
                <a:gridCol w="2536609">
                  <a:extLst>
                    <a:ext uri="{9D8B030D-6E8A-4147-A177-3AD203B41FA5}">
                      <a16:colId xmlns:a16="http://schemas.microsoft.com/office/drawing/2014/main" val="20000"/>
                    </a:ext>
                  </a:extLst>
                </a:gridCol>
                <a:gridCol w="246004">
                  <a:extLst>
                    <a:ext uri="{9D8B030D-6E8A-4147-A177-3AD203B41FA5}">
                      <a16:colId xmlns:a16="http://schemas.microsoft.com/office/drawing/2014/main" val="20001"/>
                    </a:ext>
                  </a:extLst>
                </a:gridCol>
                <a:gridCol w="2367237">
                  <a:extLst>
                    <a:ext uri="{9D8B030D-6E8A-4147-A177-3AD203B41FA5}">
                      <a16:colId xmlns:a16="http://schemas.microsoft.com/office/drawing/2014/main" val="20002"/>
                    </a:ext>
                  </a:extLst>
                </a:gridCol>
                <a:gridCol w="1990816">
                  <a:extLst>
                    <a:ext uri="{9D8B030D-6E8A-4147-A177-3AD203B41FA5}">
                      <a16:colId xmlns:a16="http://schemas.microsoft.com/office/drawing/2014/main" val="20003"/>
                    </a:ext>
                  </a:extLst>
                </a:gridCol>
                <a:gridCol w="2101417">
                  <a:extLst>
                    <a:ext uri="{9D8B030D-6E8A-4147-A177-3AD203B41FA5}">
                      <a16:colId xmlns:a16="http://schemas.microsoft.com/office/drawing/2014/main" val="20004"/>
                    </a:ext>
                  </a:extLst>
                </a:gridCol>
                <a:gridCol w="2101417">
                  <a:extLst>
                    <a:ext uri="{9D8B030D-6E8A-4147-A177-3AD203B41FA5}">
                      <a16:colId xmlns:a16="http://schemas.microsoft.com/office/drawing/2014/main" val="20005"/>
                    </a:ext>
                  </a:extLst>
                </a:gridCol>
              </a:tblGrid>
              <a:tr h="359160">
                <a:tc>
                  <a:txBody>
                    <a:bodyPr/>
                    <a:lstStyle/>
                    <a:p>
                      <a:pPr algn="l" fontAlgn="ctr"/>
                      <a:endParaRPr lang="en-US" sz="1600" b="1" i="0" u="none" strike="noStrike" dirty="0">
                        <a:solidFill>
                          <a:schemeClr val="tx1"/>
                        </a:solidFill>
                        <a:effectLst/>
                        <a:latin typeface="+mj-lt"/>
                      </a:endParaRPr>
                    </a:p>
                  </a:txBody>
                  <a:tcPr marL="45720" marR="45720" marT="18288" marB="18288" anchor="ctr">
                    <a:noFill/>
                  </a:tcPr>
                </a:tc>
                <a:tc>
                  <a:txBody>
                    <a:bodyPr/>
                    <a:lstStyle/>
                    <a:p>
                      <a:pPr algn="ctr" fontAlgn="ctr"/>
                      <a:endParaRPr lang="en-US" sz="1600" b="1" i="0" u="none" strike="noStrike" dirty="0">
                        <a:solidFill>
                          <a:schemeClr val="tx1"/>
                        </a:solidFill>
                        <a:effectLst/>
                        <a:latin typeface="+mj-lt"/>
                      </a:endParaRPr>
                    </a:p>
                  </a:txBody>
                  <a:tcPr marL="45720" marR="45720" marT="18288" marB="18288" anchor="ctr">
                    <a:lnB w="12700" cap="flat" cmpd="sng" algn="ctr">
                      <a:noFill/>
                      <a:prstDash val="sysDash"/>
                      <a:round/>
                      <a:headEnd type="none" w="med" len="med"/>
                      <a:tailEnd type="none" w="med" len="med"/>
                    </a:lnB>
                    <a:noFill/>
                  </a:tcPr>
                </a:tc>
                <a:tc>
                  <a:txBody>
                    <a:bodyPr/>
                    <a:lstStyle/>
                    <a:p>
                      <a:pPr algn="ctr" fontAlgn="ctr"/>
                      <a:r>
                        <a:rPr lang="en-US" sz="1600" u="none" strike="noStrike" dirty="0">
                          <a:solidFill>
                            <a:schemeClr val="tx1"/>
                          </a:solidFill>
                          <a:effectLst/>
                          <a:latin typeface="+mj-lt"/>
                        </a:rPr>
                        <a:t>EFR32MG1</a:t>
                      </a:r>
                      <a:endParaRPr lang="en-US" sz="1600" b="1" i="0" u="none" strike="noStrike" dirty="0">
                        <a:solidFill>
                          <a:schemeClr val="tx1"/>
                        </a:solidFill>
                        <a:effectLst/>
                        <a:latin typeface="+mj-lt"/>
                      </a:endParaRPr>
                    </a:p>
                  </a:txBody>
                  <a:tcPr marL="45720" marR="45720" marT="18288" marB="18288" anchor="ctr">
                    <a:lnB w="12700" cap="flat" cmpd="sng" algn="ctr">
                      <a:noFill/>
                      <a:prstDash val="sysDash"/>
                      <a:round/>
                      <a:headEnd type="none" w="med" len="med"/>
                      <a:tailEnd type="none" w="med" len="med"/>
                    </a:lnB>
                    <a:noFill/>
                  </a:tcPr>
                </a:tc>
                <a:tc>
                  <a:txBody>
                    <a:bodyPr/>
                    <a:lstStyle/>
                    <a:p>
                      <a:pPr algn="ctr" fontAlgn="ctr"/>
                      <a:r>
                        <a:rPr lang="en-US" sz="1600" b="1" i="0" u="none" strike="noStrike" dirty="0">
                          <a:solidFill>
                            <a:schemeClr val="tx1"/>
                          </a:solidFill>
                          <a:effectLst/>
                          <a:latin typeface="+mj-lt"/>
                        </a:rPr>
                        <a:t>MG12</a:t>
                      </a:r>
                    </a:p>
                  </a:txBody>
                  <a:tcPr marL="45720" marR="45720" marT="18288" marB="18288" anchor="ctr">
                    <a:lnB w="12700" cap="flat" cmpd="sng" algn="ctr">
                      <a:noFill/>
                      <a:prstDash val="sysDash"/>
                      <a:round/>
                      <a:headEnd type="none" w="med" len="med"/>
                      <a:tailEnd type="none" w="med" len="med"/>
                    </a:lnB>
                    <a:noFill/>
                  </a:tcPr>
                </a:tc>
                <a:tc>
                  <a:txBody>
                    <a:bodyPr/>
                    <a:lstStyle/>
                    <a:p>
                      <a:pPr algn="ctr" fontAlgn="ctr"/>
                      <a:r>
                        <a:rPr lang="en-US" sz="1600" b="1" i="0" u="none" strike="noStrike" dirty="0">
                          <a:solidFill>
                            <a:schemeClr val="tx1"/>
                          </a:solidFill>
                          <a:effectLst/>
                          <a:latin typeface="+mj-lt"/>
                        </a:rPr>
                        <a:t>MG13</a:t>
                      </a:r>
                    </a:p>
                  </a:txBody>
                  <a:tcPr marL="45720" marR="45720" marT="18288" marB="18288" anchor="ctr">
                    <a:lnB w="12700" cap="flat" cmpd="sng" algn="ctr">
                      <a:noFill/>
                      <a:prstDash val="sysDash"/>
                      <a:round/>
                      <a:headEnd type="none" w="med" len="med"/>
                      <a:tailEnd type="none" w="med" len="med"/>
                    </a:lnB>
                    <a:noFill/>
                  </a:tcPr>
                </a:tc>
                <a:tc>
                  <a:txBody>
                    <a:bodyPr/>
                    <a:lstStyle/>
                    <a:p>
                      <a:pPr algn="ctr" fontAlgn="ctr"/>
                      <a:r>
                        <a:rPr lang="en-US" sz="1600" b="1" i="0" u="none" strike="noStrike" dirty="0">
                          <a:solidFill>
                            <a:srgbClr val="FF0000"/>
                          </a:solidFill>
                          <a:effectLst/>
                          <a:latin typeface="+mj-lt"/>
                        </a:rPr>
                        <a:t>MG21-New</a:t>
                      </a:r>
                    </a:p>
                  </a:txBody>
                  <a:tcPr marL="45720" marR="45720" marT="18288" marB="18288" anchor="ctr">
                    <a:lnB w="12700" cap="flat" cmpd="sng" algn="ctr">
                      <a:noFill/>
                      <a:prstDash val="sysDash"/>
                      <a:round/>
                      <a:headEnd type="none" w="med" len="med"/>
                      <a:tailEnd type="none" w="med" len="med"/>
                    </a:lnB>
                    <a:noFill/>
                  </a:tcPr>
                </a:tc>
                <a:extLst>
                  <a:ext uri="{0D108BD9-81ED-4DB2-BD59-A6C34878D82A}">
                    <a16:rowId xmlns:a16="http://schemas.microsoft.com/office/drawing/2014/main" val="10000"/>
                  </a:ext>
                </a:extLst>
              </a:tr>
              <a:tr h="172800">
                <a:tc>
                  <a:txBody>
                    <a:bodyPr/>
                    <a:lstStyle/>
                    <a:p>
                      <a:pPr algn="r" fontAlgn="ctr"/>
                      <a:r>
                        <a:rPr lang="en-US" sz="1400" b="0" i="0" u="none" strike="noStrike" dirty="0">
                          <a:solidFill>
                            <a:schemeClr val="tx1"/>
                          </a:solidFill>
                          <a:effectLst/>
                          <a:latin typeface="+mj-lt"/>
                        </a:rPr>
                        <a:t>Protocols</a:t>
                      </a: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Arial" panose="020B0604020202020204" pitchFamily="34" charset="0"/>
                          <a:ea typeface="+mn-ea"/>
                          <a:cs typeface="Arial" panose="020B0604020202020204" pitchFamily="34" charset="0"/>
                        </a:rPr>
                        <a:t>+</a:t>
                      </a:r>
                      <a: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t> BT 5 (2 Mbps)</a:t>
                      </a:r>
                      <a:b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b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Arial" panose="020B0604020202020204" pitchFamily="34" charset="0"/>
                          <a:ea typeface="+mn-ea"/>
                          <a:cs typeface="Arial" panose="020B0604020202020204" pitchFamily="34" charset="0"/>
                        </a:rPr>
                        <a:t>+</a:t>
                      </a:r>
                      <a: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t> BT 5 (2 Mbps</a:t>
                      </a:r>
                      <a:b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br>
                      <a: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t>&amp; Long Range)</a:t>
                      </a: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Arial" panose="020B0604020202020204" pitchFamily="34" charset="0"/>
                          <a:ea typeface="+mn-ea"/>
                          <a:cs typeface="Arial" panose="020B0604020202020204" pitchFamily="34" charset="0"/>
                        </a:rPr>
                        <a:t>+</a:t>
                      </a:r>
                      <a: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t> BT 5 (2 Mbps)</a:t>
                      </a:r>
                      <a:b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b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1"/>
                  </a:ext>
                </a:extLst>
              </a:tr>
              <a:tr h="249420">
                <a:tc>
                  <a:txBody>
                    <a:bodyPr/>
                    <a:lstStyle/>
                    <a:p>
                      <a:pPr algn="r" fontAlgn="ctr"/>
                      <a:r>
                        <a:rPr lang="en-US" sz="1400" b="0" i="0" u="none" strike="noStrike" dirty="0">
                          <a:solidFill>
                            <a:schemeClr val="tx1"/>
                          </a:solidFill>
                          <a:effectLst/>
                          <a:latin typeface="+mj-lt"/>
                        </a:rPr>
                        <a:t>Freq.</a:t>
                      </a:r>
                      <a:r>
                        <a:rPr lang="en-US" sz="1400" b="0" i="0" u="none" strike="noStrike" baseline="0" dirty="0">
                          <a:solidFill>
                            <a:schemeClr val="tx1"/>
                          </a:solidFill>
                          <a:effectLst/>
                          <a:latin typeface="+mj-lt"/>
                        </a:rPr>
                        <a:t> Bands</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2.4GHz</a:t>
                      </a:r>
                      <a:r>
                        <a:rPr lang="en-US" sz="1200" b="0" i="0" u="none" strike="noStrike" baseline="0" dirty="0">
                          <a:solidFill>
                            <a:schemeClr val="tx1"/>
                          </a:solidFill>
                          <a:effectLst/>
                          <a:latin typeface="+mj-lt"/>
                        </a:rPr>
                        <a:t> + Sub-GHz</a:t>
                      </a: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2"/>
                  </a:ext>
                </a:extLst>
              </a:tr>
              <a:tr h="172800">
                <a:tc>
                  <a:txBody>
                    <a:bodyPr/>
                    <a:lstStyle/>
                    <a:p>
                      <a:pPr algn="r" fontAlgn="ctr"/>
                      <a:r>
                        <a:rPr lang="en-US" sz="1400" u="none" strike="noStrike" dirty="0">
                          <a:effectLst/>
                        </a:rPr>
                        <a:t>Core</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effectLst/>
                        </a:rPr>
                        <a:t>Cortex-M4</a:t>
                      </a:r>
                      <a:br>
                        <a:rPr lang="en-US" sz="1200" u="none" strike="noStrike" baseline="0" dirty="0">
                          <a:effectLst/>
                        </a:rPr>
                      </a:br>
                      <a:r>
                        <a:rPr lang="en-US" sz="1200" b="0" i="0" u="none" strike="noStrike" baseline="0" dirty="0">
                          <a:solidFill>
                            <a:schemeClr val="tx1"/>
                          </a:solidFill>
                          <a:effectLst/>
                          <a:latin typeface="+mj-lt"/>
                        </a:rPr>
                        <a:t>(40 MHz)</a:t>
                      </a: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1200" u="none" strike="noStrike" dirty="0">
                          <a:effectLst/>
                        </a:rPr>
                        <a:t>Cortex-M33</a:t>
                      </a:r>
                      <a:br>
                        <a:rPr lang="en-US" sz="1200" u="none" strike="noStrike" baseline="0" dirty="0">
                          <a:effectLst/>
                        </a:rPr>
                      </a:br>
                      <a:r>
                        <a:rPr lang="en-US" sz="1200" b="0" i="0" u="none" strike="noStrike" kern="1200" baseline="0" dirty="0">
                          <a:solidFill>
                            <a:schemeClr val="tx1"/>
                          </a:solidFill>
                          <a:effectLst/>
                          <a:latin typeface="+mn-lt"/>
                          <a:ea typeface="+mn-ea"/>
                          <a:cs typeface="+mn-cs"/>
                        </a:rPr>
                        <a:t>(80 MHz)</a:t>
                      </a: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3"/>
                  </a:ext>
                </a:extLst>
              </a:tr>
              <a:tr h="172800">
                <a:tc>
                  <a:txBody>
                    <a:bodyPr/>
                    <a:lstStyle/>
                    <a:p>
                      <a:pPr algn="r" fontAlgn="ctr"/>
                      <a:r>
                        <a:rPr lang="en-US" sz="1400" u="none" strike="noStrike" dirty="0">
                          <a:effectLst/>
                        </a:rPr>
                        <a:t>Max Flash</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effectLst/>
                        </a:rPr>
                        <a:t>256 kB</a:t>
                      </a: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1 MB</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j-lt"/>
                        </a:rPr>
                        <a:t>512 kB</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200" b="0" i="0" u="none" strike="noStrike" kern="1200" dirty="0">
                          <a:solidFill>
                            <a:schemeClr val="tx1"/>
                          </a:solidFill>
                          <a:effectLst/>
                          <a:latin typeface="+mn-lt"/>
                          <a:ea typeface="+mn-ea"/>
                          <a:cs typeface="+mn-cs"/>
                        </a:rPr>
                        <a:t>1 MB</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4"/>
                  </a:ext>
                </a:extLst>
              </a:tr>
              <a:tr h="172800">
                <a:tc>
                  <a:txBody>
                    <a:bodyPr/>
                    <a:lstStyle/>
                    <a:p>
                      <a:pPr algn="r" fontAlgn="ctr"/>
                      <a:r>
                        <a:rPr lang="en-US" sz="1400" u="none" strike="noStrike" dirty="0">
                          <a:effectLst/>
                        </a:rPr>
                        <a:t>Max RAM</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effectLst/>
                        </a:rPr>
                        <a:t>32 kB</a:t>
                      </a: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256</a:t>
                      </a:r>
                      <a:r>
                        <a:rPr lang="en-US" sz="1200" b="0" i="0" u="none" strike="noStrike" baseline="0" dirty="0">
                          <a:solidFill>
                            <a:schemeClr val="tx1"/>
                          </a:solidFill>
                          <a:effectLst/>
                          <a:latin typeface="+mj-lt"/>
                        </a:rPr>
                        <a:t> kB</a:t>
                      </a: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j-lt"/>
                        </a:rPr>
                        <a:t>64 kB</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200" b="0" i="0" u="none" strike="noStrike" dirty="0">
                          <a:solidFill>
                            <a:schemeClr val="tx1"/>
                          </a:solidFill>
                          <a:effectLst/>
                          <a:latin typeface="+mj-lt"/>
                        </a:rPr>
                        <a:t>96 kB</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5"/>
                  </a:ext>
                </a:extLst>
              </a:tr>
              <a:tr h="172800">
                <a:tc>
                  <a:txBody>
                    <a:bodyPr/>
                    <a:lstStyle/>
                    <a:p>
                      <a:pPr algn="r" fontAlgn="ctr"/>
                      <a:r>
                        <a:rPr lang="en-US" sz="1400" b="0" i="0" u="none" strike="noStrike" dirty="0">
                          <a:solidFill>
                            <a:schemeClr val="tx1"/>
                          </a:solidFill>
                          <a:effectLst/>
                          <a:latin typeface="+mj-lt"/>
                        </a:rPr>
                        <a:t>Security</a:t>
                      </a:r>
                    </a:p>
                  </a:txBody>
                  <a:tcPr marL="45720" marR="182880" marT="18288" marB="18288" anchor="ctr">
                    <a:lnR w="12700" cap="flat" cmpd="sng" algn="ctr">
                      <a:noFill/>
                      <a:prstDash val="sysDash"/>
                      <a:round/>
                      <a:headEnd type="none" w="med" len="med"/>
                      <a:tailEnd type="none" w="med" len="med"/>
                    </a:lnR>
                    <a:no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AES-128/-256,</a:t>
                      </a:r>
                      <a:r>
                        <a:rPr lang="en-US" sz="1200" b="0" i="0" u="none" strike="noStrike" kern="1200" baseline="0" dirty="0">
                          <a:solidFill>
                            <a:schemeClr val="tx1"/>
                          </a:solidFill>
                          <a:effectLst/>
                          <a:latin typeface="+mn-lt"/>
                          <a:ea typeface="+mn-ea"/>
                          <a:cs typeface="+mn-cs"/>
                        </a:rPr>
                        <a:t> ECC, SHA-1/-2</a:t>
                      </a: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Arial" panose="020B0604020202020204" pitchFamily="34" charset="0"/>
                          <a:ea typeface="+mn-ea"/>
                          <a:cs typeface="Arial" panose="020B0604020202020204" pitchFamily="34" charset="0"/>
                        </a:rPr>
                        <a:t>+ TRNG</a:t>
                      </a: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Arial" panose="020B0604020202020204" pitchFamily="34" charset="0"/>
                          <a:ea typeface="+mn-ea"/>
                          <a:cs typeface="Arial" panose="020B0604020202020204" pitchFamily="34" charset="0"/>
                        </a:rPr>
                        <a:t>+ TRNG </a:t>
                      </a:r>
                      <a:r>
                        <a:rPr lang="en-US" sz="1200" b="0" i="0" u="none" strike="noStrike" kern="1200" dirty="0" err="1">
                          <a:solidFill>
                            <a:schemeClr val="tx1"/>
                          </a:solidFill>
                          <a:effectLst/>
                          <a:latin typeface="Arial" panose="020B0604020202020204" pitchFamily="34" charset="0"/>
                          <a:ea typeface="+mn-ea"/>
                          <a:cs typeface="Arial" panose="020B0604020202020204" pitchFamily="34" charset="0"/>
                        </a:rPr>
                        <a:t>TrustZone</a:t>
                      </a: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6"/>
                  </a:ext>
                </a:extLst>
              </a:tr>
              <a:tr h="172800">
                <a:tc>
                  <a:txBody>
                    <a:bodyPr/>
                    <a:lstStyle/>
                    <a:p>
                      <a:pPr algn="r" fontAlgn="ctr"/>
                      <a:r>
                        <a:rPr lang="en-US" sz="1400" b="0" i="0" u="none" strike="noStrike" baseline="0" dirty="0">
                          <a:solidFill>
                            <a:schemeClr val="tx1"/>
                          </a:solidFill>
                          <a:effectLst/>
                          <a:latin typeface="+mj-lt"/>
                        </a:rPr>
                        <a:t>TX Power</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+19 dBm</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7"/>
                  </a:ext>
                </a:extLst>
              </a:tr>
              <a:tr h="172800">
                <a:tc>
                  <a:txBody>
                    <a:bodyPr/>
                    <a:lstStyle/>
                    <a:p>
                      <a:pPr algn="r" fontAlgn="ctr"/>
                      <a:r>
                        <a:rPr lang="en-US" sz="1400" u="none" strike="noStrike" dirty="0">
                          <a:solidFill>
                            <a:schemeClr val="tx1"/>
                          </a:solidFill>
                          <a:effectLst/>
                          <a:latin typeface="+mj-lt"/>
                        </a:rPr>
                        <a:t>802.15.4 Sensitivity</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-99 dBm</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-102.7 dBm</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j-lt"/>
                          <a:ea typeface="+mn-ea"/>
                          <a:cs typeface="+mn-cs"/>
                        </a:rPr>
                        <a:t>-104 dBm</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8"/>
                  </a:ext>
                </a:extLst>
              </a:tr>
              <a:tr h="172800">
                <a:tc>
                  <a:txBody>
                    <a:bodyPr/>
                    <a:lstStyle/>
                    <a:p>
                      <a:pPr algn="r" fontAlgn="ctr"/>
                      <a:r>
                        <a:rPr lang="en-US" sz="1400" b="0" i="0" u="none" strike="noStrike" dirty="0">
                          <a:solidFill>
                            <a:schemeClr val="tx1"/>
                          </a:solidFill>
                          <a:effectLst/>
                          <a:latin typeface="+mj-lt"/>
                        </a:rPr>
                        <a:t>Active Current</a:t>
                      </a: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~60</a:t>
                      </a:r>
                      <a:r>
                        <a:rPr lang="en-US" sz="1200" b="0" i="0" u="none" strike="noStrike" baseline="0" dirty="0">
                          <a:solidFill>
                            <a:schemeClr val="tx1"/>
                          </a:solidFill>
                          <a:effectLst/>
                          <a:latin typeface="+mj-lt"/>
                        </a:rPr>
                        <a:t> </a:t>
                      </a:r>
                      <a:r>
                        <a:rPr lang="en-US" sz="1200" b="0" i="0" u="none" strike="noStrike" kern="1200" dirty="0">
                          <a:solidFill>
                            <a:schemeClr val="tx1"/>
                          </a:solidFill>
                          <a:effectLst/>
                          <a:latin typeface="+mn-lt"/>
                          <a:ea typeface="+mn-ea"/>
                          <a:cs typeface="+mn-cs"/>
                        </a:rPr>
                        <a:t>µ</a:t>
                      </a:r>
                      <a:r>
                        <a:rPr lang="en-US" sz="1200" b="0" i="0" u="none" strike="noStrike" dirty="0">
                          <a:solidFill>
                            <a:schemeClr val="tx1"/>
                          </a:solidFill>
                          <a:effectLst/>
                          <a:latin typeface="+mj-lt"/>
                        </a:rPr>
                        <a:t>A/MHz</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200" b="0" i="0" u="none" strike="noStrike" kern="1200" dirty="0">
                          <a:solidFill>
                            <a:schemeClr val="tx1"/>
                          </a:solidFill>
                          <a:effectLst/>
                          <a:latin typeface="+mn-lt"/>
                          <a:ea typeface="+mn-ea"/>
                          <a:cs typeface="+mn-cs"/>
                        </a:rPr>
                        <a:t>~50.9</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µA/MHz</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9"/>
                  </a:ext>
                </a:extLst>
              </a:tr>
              <a:tr h="172800">
                <a:tc>
                  <a:txBody>
                    <a:bodyPr/>
                    <a:lstStyle/>
                    <a:p>
                      <a:pPr algn="r" fontAlgn="ctr"/>
                      <a:r>
                        <a:rPr lang="en-US" sz="1400" u="none" strike="noStrike" dirty="0">
                          <a:solidFill>
                            <a:schemeClr val="tx1"/>
                          </a:solidFill>
                          <a:effectLst/>
                          <a:latin typeface="+mj-lt"/>
                        </a:rPr>
                        <a:t>Sleep Current</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2.5 µA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1.5 </a:t>
                      </a:r>
                      <a:r>
                        <a:rPr lang="el-GR" sz="1200" b="0" i="0" u="none" strike="noStrike" dirty="0">
                          <a:solidFill>
                            <a:schemeClr val="tx1"/>
                          </a:solidFill>
                          <a:effectLst/>
                          <a:latin typeface="+mj-lt"/>
                        </a:rPr>
                        <a:t>μ</a:t>
                      </a:r>
                      <a:r>
                        <a:rPr lang="en-US" sz="1200" b="0" i="0" u="none" strike="noStrike" dirty="0">
                          <a:solidFill>
                            <a:schemeClr val="tx1"/>
                          </a:solidFill>
                          <a:effectLst/>
                          <a:latin typeface="+mj-lt"/>
                        </a:rPr>
                        <a:t>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200" b="0" i="0" u="none" strike="noStrike" kern="1200" dirty="0">
                          <a:solidFill>
                            <a:schemeClr val="tx1"/>
                          </a:solidFill>
                          <a:effectLst/>
                          <a:latin typeface="+mn-lt"/>
                          <a:ea typeface="+mn-ea"/>
                          <a:cs typeface="+mn-cs"/>
                        </a:rPr>
                        <a:t>4.5 </a:t>
                      </a:r>
                      <a:r>
                        <a:rPr lang="el-GR" sz="1200" b="0" i="0" u="none" strike="noStrike" kern="1200" dirty="0">
                          <a:solidFill>
                            <a:schemeClr val="tx1"/>
                          </a:solidFill>
                          <a:effectLst/>
                          <a:latin typeface="+mn-lt"/>
                          <a:ea typeface="+mn-ea"/>
                          <a:cs typeface="+mn-cs"/>
                        </a:rPr>
                        <a:t>μ</a:t>
                      </a:r>
                      <a:r>
                        <a:rPr lang="en-US" sz="1200" b="0" i="0" u="none" strike="noStrike" kern="1200" dirty="0">
                          <a:solidFill>
                            <a:schemeClr val="tx1"/>
                          </a:solidFill>
                          <a:effectLst/>
                          <a:latin typeface="+mn-lt"/>
                          <a:ea typeface="+mn-ea"/>
                          <a:cs typeface="+mn-cs"/>
                        </a:rPr>
                        <a:t>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10"/>
                  </a:ext>
                </a:extLst>
              </a:tr>
              <a:tr h="172800">
                <a:tc>
                  <a:txBody>
                    <a:bodyPr/>
                    <a:lstStyle/>
                    <a:p>
                      <a:pPr algn="r" fontAlgn="ctr"/>
                      <a:r>
                        <a:rPr lang="en-US" sz="1400" b="0" i="0" u="none" strike="noStrike" dirty="0">
                          <a:solidFill>
                            <a:schemeClr val="tx1"/>
                          </a:solidFill>
                          <a:effectLst/>
                          <a:latin typeface="+mj-lt"/>
                        </a:rPr>
                        <a:t>TX Current</a:t>
                      </a:r>
                      <a:r>
                        <a:rPr lang="en-US" sz="1400" b="0" i="0" u="none" strike="noStrike" baseline="0" dirty="0">
                          <a:solidFill>
                            <a:schemeClr val="tx1"/>
                          </a:solidFill>
                          <a:effectLst/>
                          <a:latin typeface="+mj-lt"/>
                        </a:rPr>
                        <a:t> </a:t>
                      </a:r>
                      <a:br>
                        <a:rPr lang="en-US" sz="1400" b="0" i="0" u="none" strike="noStrike" baseline="0" dirty="0">
                          <a:solidFill>
                            <a:schemeClr val="tx1"/>
                          </a:solidFill>
                          <a:effectLst/>
                          <a:latin typeface="+mj-lt"/>
                        </a:rPr>
                      </a:br>
                      <a:r>
                        <a:rPr lang="en-US" sz="1100" b="0" i="0" u="none" strike="noStrike" baseline="0" dirty="0">
                          <a:solidFill>
                            <a:schemeClr val="tx1"/>
                          </a:solidFill>
                          <a:effectLst/>
                          <a:latin typeface="+mj-lt"/>
                        </a:rPr>
                        <a:t>@ +0 dBm</a:t>
                      </a:r>
                      <a:endParaRPr lang="en-US" sz="8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8.2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8.5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9.3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11"/>
                  </a:ext>
                </a:extLst>
              </a:tr>
              <a:tr h="172800">
                <a:tc>
                  <a:txBody>
                    <a:bodyPr/>
                    <a:lstStyle/>
                    <a:p>
                      <a:pPr algn="r" fontAlgn="ctr"/>
                      <a:r>
                        <a:rPr lang="en-US" sz="1400" b="0" i="0" u="none" strike="noStrike" dirty="0">
                          <a:solidFill>
                            <a:schemeClr val="tx1"/>
                          </a:solidFill>
                          <a:effectLst/>
                          <a:latin typeface="+mj-lt"/>
                        </a:rPr>
                        <a:t>RX Current (BLE)</a:t>
                      </a: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8.7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200" b="0" i="0" u="none" strike="noStrike" kern="1200" dirty="0">
                          <a:solidFill>
                            <a:schemeClr val="tx1"/>
                          </a:solidFill>
                          <a:effectLst/>
                          <a:latin typeface="+mn-lt"/>
                          <a:ea typeface="+mn-ea"/>
                          <a:cs typeface="+mn-cs"/>
                        </a:rPr>
                        <a:t>10.0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8.8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12"/>
                  </a:ext>
                </a:extLst>
              </a:tr>
              <a:tr h="172800">
                <a:tc>
                  <a:txBody>
                    <a:bodyPr/>
                    <a:lstStyle/>
                    <a:p>
                      <a:pPr algn="r" fontAlgn="ctr"/>
                      <a:r>
                        <a:rPr lang="en-US" sz="1400" u="none" strike="noStrike" dirty="0">
                          <a:effectLst/>
                        </a:rPr>
                        <a:t>Operating Voltage</a:t>
                      </a:r>
                      <a:endParaRPr lang="en-US" sz="1400" b="0" i="0" u="none" strike="noStrike" dirty="0">
                        <a:solidFill>
                          <a:srgbClr val="000000"/>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rgbClr val="000000"/>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effectLst/>
                        </a:rPr>
                        <a:t>+1.85 -</a:t>
                      </a:r>
                      <a:r>
                        <a:rPr lang="en-US" sz="1200" u="none" strike="noStrike" baseline="0" dirty="0">
                          <a:effectLst/>
                        </a:rPr>
                        <a:t> </a:t>
                      </a:r>
                      <a:r>
                        <a:rPr lang="en-US" sz="1200" u="none" strike="noStrike" dirty="0">
                          <a:effectLst/>
                        </a:rPr>
                        <a:t>3.8V</a:t>
                      </a:r>
                      <a:endParaRPr lang="en-US" sz="1200" b="0" i="0" u="none" strike="noStrike" dirty="0">
                        <a:solidFill>
                          <a:srgbClr val="000000"/>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n-lt"/>
                        </a:rPr>
                        <a:t>+1.8</a:t>
                      </a:r>
                      <a:r>
                        <a:rPr lang="en-US" sz="1200" b="0" i="0" u="none" strike="noStrike" baseline="0" dirty="0">
                          <a:solidFill>
                            <a:schemeClr val="tx1"/>
                          </a:solidFill>
                          <a:effectLst/>
                          <a:latin typeface="+mn-lt"/>
                        </a:rPr>
                        <a:t> – 3.8V</a:t>
                      </a:r>
                      <a:endParaRPr lang="en-US" sz="1200" b="0" i="0" u="none" strike="noStrike" dirty="0">
                        <a:solidFill>
                          <a:schemeClr val="tx1"/>
                        </a:solidFill>
                        <a:effectLst/>
                        <a:latin typeface="+mn-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n-lt"/>
                        </a:rPr>
                        <a:t>+1.71</a:t>
                      </a:r>
                      <a:r>
                        <a:rPr lang="en-US" sz="1200" b="0" i="0" u="none" strike="noStrike" baseline="0" dirty="0">
                          <a:solidFill>
                            <a:schemeClr val="tx1"/>
                          </a:solidFill>
                          <a:effectLst/>
                          <a:latin typeface="+mn-lt"/>
                        </a:rPr>
                        <a:t> – 3.8V</a:t>
                      </a:r>
                      <a:endParaRPr lang="en-US" sz="1200" b="0" i="0" u="none" strike="noStrike" dirty="0">
                        <a:solidFill>
                          <a:schemeClr val="tx1"/>
                        </a:solidFill>
                        <a:effectLst/>
                        <a:latin typeface="+mn-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extLst>
                  <a:ext uri="{0D108BD9-81ED-4DB2-BD59-A6C34878D82A}">
                    <a16:rowId xmlns:a16="http://schemas.microsoft.com/office/drawing/2014/main" val="10013"/>
                  </a:ext>
                </a:extLst>
              </a:tr>
              <a:tr h="172800">
                <a:tc>
                  <a:txBody>
                    <a:bodyPr/>
                    <a:lstStyle/>
                    <a:p>
                      <a:pPr algn="r" fontAlgn="ctr"/>
                      <a:r>
                        <a:rPr lang="en-US" sz="1400" b="0" i="0" u="none" strike="noStrike" dirty="0">
                          <a:solidFill>
                            <a:schemeClr val="tx1"/>
                          </a:solidFill>
                          <a:effectLst/>
                          <a:latin typeface="+mj-lt"/>
                        </a:rPr>
                        <a:t>Max GPIO</a:t>
                      </a: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31</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n-lt"/>
                        </a:rPr>
                        <a:t>65</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31</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20</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extLst>
                  <a:ext uri="{0D108BD9-81ED-4DB2-BD59-A6C34878D82A}">
                    <a16:rowId xmlns:a16="http://schemas.microsoft.com/office/drawing/2014/main" val="10014"/>
                  </a:ext>
                </a:extLst>
              </a:tr>
              <a:tr h="172800">
                <a:tc>
                  <a:txBody>
                    <a:bodyPr/>
                    <a:lstStyle/>
                    <a:p>
                      <a:pPr algn="r" fontAlgn="ctr"/>
                      <a:r>
                        <a:rPr lang="en-US" sz="1400" b="0" i="0" u="none" strike="noStrike" dirty="0">
                          <a:solidFill>
                            <a:schemeClr val="tx1"/>
                          </a:solidFill>
                          <a:effectLst/>
                          <a:latin typeface="+mj-lt"/>
                        </a:rPr>
                        <a:t>Other</a:t>
                      </a: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IDAC</a:t>
                      </a:r>
                      <a:br>
                        <a:rPr lang="en-US" sz="1200" b="0" i="0" u="none" strike="noStrike" dirty="0">
                          <a:solidFill>
                            <a:schemeClr val="tx1"/>
                          </a:solidFill>
                          <a:effectLst/>
                          <a:latin typeface="+mj-lt"/>
                        </a:rPr>
                      </a:br>
                      <a:br>
                        <a:rPr lang="en-US" sz="1200" b="0" i="0" u="none" strike="noStrike" dirty="0">
                          <a:solidFill>
                            <a:schemeClr val="tx1"/>
                          </a:solidFill>
                          <a:effectLst/>
                          <a:latin typeface="+mj-lt"/>
                        </a:rPr>
                      </a:b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n-lt"/>
                        </a:rPr>
                        <a:t>VDAC, LESENSE, OPAMP, Cap Sense</a:t>
                      </a:r>
                      <a:br>
                        <a:rPr lang="en-US" sz="1200" b="0" i="0" u="none" strike="noStrike" dirty="0">
                          <a:solidFill>
                            <a:schemeClr val="tx1"/>
                          </a:solidFill>
                          <a:effectLst/>
                          <a:latin typeface="+mn-lt"/>
                        </a:rPr>
                      </a:br>
                      <a:endParaRPr lang="en-US" sz="1200" b="0" i="0" u="none" strike="noStrike" dirty="0">
                        <a:solidFill>
                          <a:schemeClr val="tx1"/>
                        </a:solidFill>
                        <a:effectLst/>
                        <a:latin typeface="+mn-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VDAC, LESENSE, OPAMP, Cap Sense, PLFRCO</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EF4D2"/>
                    </a:solidFill>
                  </a:tcPr>
                </a:tc>
                <a:extLst>
                  <a:ext uri="{0D108BD9-81ED-4DB2-BD59-A6C34878D82A}">
                    <a16:rowId xmlns:a16="http://schemas.microsoft.com/office/drawing/2014/main" val="10015"/>
                  </a:ext>
                </a:extLst>
              </a:tr>
            </a:tbl>
          </a:graphicData>
        </a:graphic>
      </p:graphicFrame>
      <p:grpSp>
        <p:nvGrpSpPr>
          <p:cNvPr id="37" name="Group 36"/>
          <p:cNvGrpSpPr/>
          <p:nvPr/>
        </p:nvGrpSpPr>
        <p:grpSpPr>
          <a:xfrm>
            <a:off x="3962400" y="1295400"/>
            <a:ext cx="575976" cy="337196"/>
            <a:chOff x="4176484" y="3124175"/>
            <a:chExt cx="575976" cy="337196"/>
          </a:xfrm>
        </p:grpSpPr>
        <p:pic>
          <p:nvPicPr>
            <p:cNvPr id="40" name="Picture 3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76484" y="3218483"/>
              <a:ext cx="180975" cy="242888"/>
            </a:xfrm>
            <a:prstGeom prst="rect">
              <a:avLst/>
            </a:prstGeom>
          </p:spPr>
        </p:pic>
        <p:pic>
          <p:nvPicPr>
            <p:cNvPr id="41" name="Picture 40"/>
            <p:cNvPicPr>
              <a:picLocks noChangeAspect="1"/>
            </p:cNvPicPr>
            <p:nvPr/>
          </p:nvPicPr>
          <p:blipFill>
            <a:blip r:embed="rId4"/>
            <a:stretch>
              <a:fillRect/>
            </a:stretch>
          </p:blipFill>
          <p:spPr>
            <a:xfrm>
              <a:off x="4402540" y="3124175"/>
              <a:ext cx="349920" cy="337196"/>
            </a:xfrm>
            <a:prstGeom prst="rect">
              <a:avLst/>
            </a:prstGeom>
          </p:spPr>
        </p:pic>
      </p:grpSp>
      <p:grpSp>
        <p:nvGrpSpPr>
          <p:cNvPr id="9" name="Group 8"/>
          <p:cNvGrpSpPr/>
          <p:nvPr/>
        </p:nvGrpSpPr>
        <p:grpSpPr>
          <a:xfrm>
            <a:off x="3400804" y="1389708"/>
            <a:ext cx="497041" cy="249815"/>
            <a:chOff x="3765945" y="1381354"/>
            <a:chExt cx="526389" cy="264565"/>
          </a:xfrm>
        </p:grpSpPr>
        <p:pic>
          <p:nvPicPr>
            <p:cNvPr id="10" name="Picture 9"/>
            <p:cNvPicPr>
              <a:picLocks/>
            </p:cNvPicPr>
            <p:nvPr/>
          </p:nvPicPr>
          <p:blipFill rotWithShape="1">
            <a:blip r:embed="rId5" cstate="screen">
              <a:extLst>
                <a:ext uri="{28A0092B-C50C-407E-A947-70E740481C1C}">
                  <a14:useLocalDpi xmlns:a14="http://schemas.microsoft.com/office/drawing/2010/main"/>
                </a:ext>
              </a:extLst>
            </a:blip>
            <a:srcRect/>
            <a:stretch/>
          </p:blipFill>
          <p:spPr>
            <a:xfrm>
              <a:off x="3765945" y="1381354"/>
              <a:ext cx="264566" cy="264565"/>
            </a:xfrm>
            <a:prstGeom prst="rect">
              <a:avLst/>
            </a:prstGeom>
          </p:spPr>
        </p:pic>
        <p:pic>
          <p:nvPicPr>
            <p:cNvPr id="12" name="Picture 11"/>
            <p:cNvPicPr>
              <a:picLocks noChangeAspect="1"/>
            </p:cNvPicPr>
            <p:nvPr/>
          </p:nvPicPr>
          <p:blipFill>
            <a:blip r:embed="rId6"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045446" y="1385316"/>
              <a:ext cx="246888" cy="246888"/>
            </a:xfrm>
            <a:prstGeom prst="rect">
              <a:avLst/>
            </a:prstGeom>
          </p:spPr>
        </p:pic>
      </p:grpSp>
    </p:spTree>
    <p:extLst>
      <p:ext uri="{BB962C8B-B14F-4D97-AF65-F5344CB8AC3E}">
        <p14:creationId xmlns:p14="http://schemas.microsoft.com/office/powerpoint/2010/main" val="1309607205"/>
      </p:ext>
    </p:extLst>
  </p:cSld>
  <p:clrMapOvr>
    <a:masterClrMapping/>
  </p:clrMapOvr>
  <p:transition spd="med">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EFR32MG12 Wireless Gecko</a:t>
            </a:r>
            <a:endParaRPr lang="en-US" dirty="0">
              <a:solidFill>
                <a:schemeClr val="tx1"/>
              </a:solidFill>
            </a:endParaRPr>
          </a:p>
        </p:txBody>
      </p:sp>
      <p:cxnSp>
        <p:nvCxnSpPr>
          <p:cNvPr id="34" name="Straight Connector 33"/>
          <p:cNvCxnSpPr/>
          <p:nvPr/>
        </p:nvCxnSpPr>
        <p:spPr>
          <a:xfrm>
            <a:off x="4088522" y="3019814"/>
            <a:ext cx="0" cy="381000"/>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831428" y="3019814"/>
            <a:ext cx="0" cy="381000"/>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sp>
        <p:nvSpPr>
          <p:cNvPr id="36" name="Left-Right Arrow 35"/>
          <p:cNvSpPr/>
          <p:nvPr/>
        </p:nvSpPr>
        <p:spPr>
          <a:xfrm>
            <a:off x="381000" y="3182281"/>
            <a:ext cx="8902262" cy="457200"/>
          </a:xfrm>
          <a:prstGeom prst="leftRightArrow">
            <a:avLst/>
          </a:prstGeom>
          <a:solidFill>
            <a:srgbClr val="00AE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prstClr val="white"/>
                </a:solidFill>
              </a:rPr>
              <a:t>32-bit bus</a:t>
            </a:r>
          </a:p>
        </p:txBody>
      </p:sp>
      <p:cxnSp>
        <p:nvCxnSpPr>
          <p:cNvPr id="37" name="Straight Connector 36"/>
          <p:cNvCxnSpPr/>
          <p:nvPr/>
        </p:nvCxnSpPr>
        <p:spPr>
          <a:xfrm>
            <a:off x="6858000" y="2987859"/>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839200" y="3013953"/>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524000" y="3948427"/>
            <a:ext cx="0" cy="399288"/>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590802" y="3948427"/>
            <a:ext cx="0" cy="390144"/>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138450" y="3930139"/>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sp>
        <p:nvSpPr>
          <p:cNvPr id="43" name="Left-Right Arrow 42"/>
          <p:cNvSpPr/>
          <p:nvPr/>
        </p:nvSpPr>
        <p:spPr>
          <a:xfrm>
            <a:off x="381000" y="3656938"/>
            <a:ext cx="8901321" cy="457200"/>
          </a:xfrm>
          <a:prstGeom prst="leftRightArrow">
            <a:avLst/>
          </a:prstGeom>
          <a:solidFill>
            <a:srgbClr val="00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prstClr val="white"/>
                </a:solidFill>
              </a:rPr>
              <a:t>Peripheral Reflex System</a:t>
            </a:r>
          </a:p>
        </p:txBody>
      </p:sp>
      <p:cxnSp>
        <p:nvCxnSpPr>
          <p:cNvPr id="44" name="Straight Connector 43"/>
          <p:cNvCxnSpPr/>
          <p:nvPr/>
        </p:nvCxnSpPr>
        <p:spPr>
          <a:xfrm>
            <a:off x="8074571" y="3948427"/>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7517" y="3521733"/>
            <a:ext cx="0" cy="73152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057400" y="3040530"/>
            <a:ext cx="6773" cy="73152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25763" y="3521733"/>
            <a:ext cx="0" cy="73025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086600" y="3040530"/>
            <a:ext cx="4388" cy="73152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8266382" y="3521733"/>
            <a:ext cx="0" cy="73025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8610600" y="3040530"/>
            <a:ext cx="5035" cy="73152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359165" y="3040530"/>
            <a:ext cx="6773" cy="73152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871954" y="3521733"/>
            <a:ext cx="0" cy="73025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074571" y="3948427"/>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516409" y="3521733"/>
            <a:ext cx="0" cy="73025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324598" y="3948427"/>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graphicFrame>
        <p:nvGraphicFramePr>
          <p:cNvPr id="47" name="Table 46"/>
          <p:cNvGraphicFramePr>
            <a:graphicFrameLocks noGrp="1"/>
          </p:cNvGraphicFramePr>
          <p:nvPr>
            <p:extLst/>
          </p:nvPr>
        </p:nvGraphicFramePr>
        <p:xfrm>
          <a:off x="5889663" y="1254630"/>
          <a:ext cx="2215937" cy="1778318"/>
        </p:xfrm>
        <a:graphic>
          <a:graphicData uri="http://schemas.openxmlformats.org/drawingml/2006/table">
            <a:tbl>
              <a:tblPr firstRow="1" bandRow="1">
                <a:tableStyleId>{5C22544A-7EE6-4342-B048-85BDC9FD1C3A}</a:tableStyleId>
              </a:tblPr>
              <a:tblGrid>
                <a:gridCol w="997171">
                  <a:extLst>
                    <a:ext uri="{9D8B030D-6E8A-4147-A177-3AD203B41FA5}">
                      <a16:colId xmlns:a16="http://schemas.microsoft.com/office/drawing/2014/main" val="20000"/>
                    </a:ext>
                  </a:extLst>
                </a:gridCol>
                <a:gridCol w="1218766">
                  <a:extLst>
                    <a:ext uri="{9D8B030D-6E8A-4147-A177-3AD203B41FA5}">
                      <a16:colId xmlns:a16="http://schemas.microsoft.com/office/drawing/2014/main" val="20001"/>
                    </a:ext>
                  </a:extLst>
                </a:gridCol>
              </a:tblGrid>
              <a:tr h="406718">
                <a:tc gridSpan="2">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Energy Management</a:t>
                      </a:r>
                      <a:endParaRPr lang="en-US" sz="1800" b="0" dirty="0">
                        <a:solidFill>
                          <a:schemeClr val="tx1"/>
                        </a:solidFill>
                      </a:endParaRP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457200">
                <a:tc>
                  <a:txBody>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n-lt"/>
                          <a:ea typeface="+mn-ea"/>
                          <a:cs typeface="Arial" pitchFamily="34" charset="0"/>
                        </a:rPr>
                        <a:t>Voltage </a:t>
                      </a:r>
                      <a:br>
                        <a:rPr kumimoji="0" lang="en-US" sz="1000" b="0" i="0" u="none" strike="noStrike" kern="0" cap="none" spc="0" normalizeH="0" baseline="0" noProof="0" dirty="0">
                          <a:ln>
                            <a:noFill/>
                          </a:ln>
                          <a:solidFill>
                            <a:schemeClr val="bg1"/>
                          </a:solidFill>
                          <a:effectLst/>
                          <a:uLnTx/>
                          <a:uFillTx/>
                          <a:latin typeface="+mn-lt"/>
                          <a:ea typeface="+mn-ea"/>
                          <a:cs typeface="Arial" pitchFamily="34" charset="0"/>
                        </a:rPr>
                      </a:br>
                      <a:r>
                        <a:rPr kumimoji="0" lang="en-US" sz="1000" b="0" i="0" u="none" strike="noStrike" kern="0" cap="none" spc="0" normalizeH="0" baseline="0" noProof="0" dirty="0">
                          <a:ln>
                            <a:noFill/>
                          </a:ln>
                          <a:solidFill>
                            <a:schemeClr val="bg1"/>
                          </a:solidFill>
                          <a:effectLst/>
                          <a:uLnTx/>
                          <a:uFillTx/>
                          <a:latin typeface="+mn-lt"/>
                          <a:ea typeface="+mn-ea"/>
                          <a:cs typeface="Arial" pitchFamily="34" charset="0"/>
                        </a:rPr>
                        <a:t>Regulator</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accent1"/>
                    </a:solidFill>
                  </a:tcPr>
                </a:tc>
                <a:tc>
                  <a:txBody>
                    <a:bodyPr/>
                    <a:lstStyle/>
                    <a:p>
                      <a:pPr eaLnBrk="0" hangingPunct="0"/>
                      <a:r>
                        <a:rPr lang="en-US" sz="1000" kern="0" dirty="0">
                          <a:solidFill>
                            <a:schemeClr val="bg1"/>
                          </a:solidFill>
                          <a:cs typeface="Arial" pitchFamily="34" charset="0"/>
                        </a:rPr>
                        <a:t>Voltage</a:t>
                      </a:r>
                    </a:p>
                    <a:p>
                      <a:pPr eaLnBrk="0" hangingPunct="0"/>
                      <a:r>
                        <a:rPr lang="en-US" sz="1000" kern="0" dirty="0">
                          <a:solidFill>
                            <a:schemeClr val="bg1"/>
                          </a:solidFill>
                          <a:cs typeface="Arial" pitchFamily="34" charset="0"/>
                        </a:rPr>
                        <a:t>Monitor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457200">
                <a:tc>
                  <a:txBody>
                    <a:bodyPr/>
                    <a:lstStyle/>
                    <a:p>
                      <a:pPr eaLnBrk="0" hangingPunct="0"/>
                      <a:r>
                        <a:rPr lang="en-US" sz="1000" kern="0" dirty="0">
                          <a:solidFill>
                            <a:schemeClr val="bg1"/>
                          </a:solidFill>
                          <a:cs typeface="Arial" pitchFamily="34" charset="0"/>
                        </a:rPr>
                        <a:t>DC-DC</a:t>
                      </a:r>
                    </a:p>
                    <a:p>
                      <a:pPr eaLnBrk="0" hangingPunct="0"/>
                      <a:r>
                        <a:rPr lang="en-US" sz="1000" kern="0" dirty="0">
                          <a:solidFill>
                            <a:schemeClr val="bg1"/>
                          </a:solidFill>
                          <a:cs typeface="Arial" pitchFamily="34" charset="0"/>
                        </a:rPr>
                        <a:t>Converter</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7695"/>
                    </a:solidFill>
                  </a:tcPr>
                </a:tc>
                <a:tc>
                  <a:txBody>
                    <a:bodyPr/>
                    <a:lstStyle/>
                    <a:p>
                      <a:pPr eaLnBrk="0" hangingPunct="0"/>
                      <a:r>
                        <a:rPr lang="en-US" sz="1000" kern="0" dirty="0">
                          <a:solidFill>
                            <a:schemeClr val="bg1"/>
                          </a:solidFill>
                          <a:cs typeface="Arial" pitchFamily="34" charset="0"/>
                        </a:rPr>
                        <a:t>Brown-out</a:t>
                      </a:r>
                    </a:p>
                    <a:p>
                      <a:pPr eaLnBrk="0" hangingPunct="0"/>
                      <a:r>
                        <a:rPr lang="en-US" sz="1000" kern="0" dirty="0">
                          <a:solidFill>
                            <a:schemeClr val="bg1"/>
                          </a:solidFill>
                          <a:cs typeface="Arial" pitchFamily="34" charset="0"/>
                        </a:rPr>
                        <a:t>Detector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2"/>
                  </a:ext>
                </a:extLst>
              </a:tr>
              <a:tr h="457200">
                <a:tc>
                  <a:txBody>
                    <a:bodyPr/>
                    <a:lstStyle/>
                    <a:p>
                      <a:pPr eaLnBrk="0" hangingPunct="0"/>
                      <a:r>
                        <a:rPr lang="en-US" sz="1000" kern="0" dirty="0">
                          <a:solidFill>
                            <a:schemeClr val="bg1"/>
                          </a:solidFill>
                          <a:cs typeface="Arial" pitchFamily="34" charset="0"/>
                        </a:rPr>
                        <a:t>Power-on</a:t>
                      </a:r>
                    </a:p>
                    <a:p>
                      <a:pPr eaLnBrk="0" hangingPunct="0"/>
                      <a:r>
                        <a:rPr lang="en-US" sz="1000" kern="0" dirty="0">
                          <a:solidFill>
                            <a:schemeClr val="bg1"/>
                          </a:solidFill>
                          <a:cs typeface="Arial" pitchFamily="34" charset="0"/>
                        </a:rPr>
                        <a:t>Reset</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tc>
                  <a:txBody>
                    <a:bodyPr/>
                    <a:lstStyle/>
                    <a:p>
                      <a:endParaRPr lang="en-US" sz="1000" dirty="0">
                        <a:solidFill>
                          <a:schemeClr val="bg1"/>
                        </a:solidFill>
                      </a:endParaRP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3"/>
                  </a:ext>
                </a:extLst>
              </a:tr>
            </a:tbl>
          </a:graphicData>
        </a:graphic>
      </p:graphicFrame>
      <p:graphicFrame>
        <p:nvGraphicFramePr>
          <p:cNvPr id="48" name="Table 47"/>
          <p:cNvGraphicFramePr>
            <a:graphicFrameLocks noGrp="1"/>
          </p:cNvGraphicFramePr>
          <p:nvPr>
            <p:extLst/>
          </p:nvPr>
        </p:nvGraphicFramePr>
        <p:xfrm>
          <a:off x="3675888" y="1254630"/>
          <a:ext cx="2039112" cy="1793370"/>
        </p:xfrm>
        <a:graphic>
          <a:graphicData uri="http://schemas.openxmlformats.org/drawingml/2006/table">
            <a:tbl>
              <a:tblPr firstRow="1" bandRow="1">
                <a:tableStyleId>{5C22544A-7EE6-4342-B048-85BDC9FD1C3A}</a:tableStyleId>
              </a:tblPr>
              <a:tblGrid>
                <a:gridCol w="1005840">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tblGrid>
              <a:tr h="410160">
                <a:tc gridSpan="2">
                  <a:txBody>
                    <a:bodyPr/>
                    <a:lstStyle/>
                    <a:p>
                      <a:pPr algn="ctr"/>
                      <a:r>
                        <a:rPr lang="en-US" sz="1400" b="0" dirty="0">
                          <a:solidFill>
                            <a:schemeClr val="tx1"/>
                          </a:solidFill>
                        </a:rPr>
                        <a:t>Clock Management</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461070">
                <a:tc>
                  <a:txBody>
                    <a:bodyPr/>
                    <a:lstStyle/>
                    <a:p>
                      <a:pPr eaLnBrk="0" hangingPunct="0"/>
                      <a:r>
                        <a:rPr lang="en-US" sz="1000" kern="0" dirty="0">
                          <a:solidFill>
                            <a:schemeClr val="bg1"/>
                          </a:solidFill>
                          <a:cs typeface="Arial" pitchFamily="34" charset="0"/>
                        </a:rPr>
                        <a:t>High Freq</a:t>
                      </a:r>
                    </a:p>
                    <a:p>
                      <a:pPr eaLnBrk="0" hangingPunct="0"/>
                      <a:r>
                        <a:rPr lang="en-US" sz="1000" kern="0" dirty="0">
                          <a:solidFill>
                            <a:schemeClr val="bg1"/>
                          </a:solidFill>
                          <a:cs typeface="Arial" pitchFamily="34" charset="0"/>
                        </a:rPr>
                        <a:t>Crystal Osc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High Freq</a:t>
                      </a:r>
                    </a:p>
                    <a:p>
                      <a:pPr eaLnBrk="0" hangingPunct="0"/>
                      <a:r>
                        <a:rPr lang="en-US" sz="1000" kern="0" dirty="0">
                          <a:solidFill>
                            <a:schemeClr val="bg1"/>
                          </a:solidFill>
                          <a:cs typeface="Arial" pitchFamily="34" charset="0"/>
                        </a:rPr>
                        <a:t>RC Osc</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1"/>
                  </a:ext>
                </a:extLst>
              </a:tr>
              <a:tr h="461070">
                <a:tc>
                  <a:txBody>
                    <a:bodyPr/>
                    <a:lstStyle/>
                    <a:p>
                      <a:pPr eaLnBrk="0" hangingPunct="0"/>
                      <a:r>
                        <a:rPr lang="en-US" sz="1000" kern="0" dirty="0">
                          <a:solidFill>
                            <a:schemeClr val="bg1"/>
                          </a:solidFill>
                          <a:cs typeface="Arial" pitchFamily="34" charset="0"/>
                        </a:rPr>
                        <a:t>Auxiliary</a:t>
                      </a:r>
                    </a:p>
                    <a:p>
                      <a:pPr eaLnBrk="0" hangingPunct="0"/>
                      <a:r>
                        <a:rPr lang="en-US" sz="1000" kern="0" dirty="0">
                          <a:solidFill>
                            <a:schemeClr val="bg1"/>
                          </a:solidFill>
                          <a:cs typeface="Arial" pitchFamily="34" charset="0"/>
                        </a:rPr>
                        <a:t>RC Osc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cs typeface="Arial" pitchFamily="34" charset="0"/>
                        </a:rPr>
                        <a:t>Ultra Low Freq RC Osc</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2"/>
                  </a:ext>
                </a:extLst>
              </a:tr>
              <a:tr h="461070">
                <a:tc>
                  <a:txBody>
                    <a:bodyPr/>
                    <a:lstStyle/>
                    <a:p>
                      <a:pPr eaLnBrk="0" hangingPunct="0"/>
                      <a:r>
                        <a:rPr lang="en-US" sz="1000" kern="0" dirty="0">
                          <a:solidFill>
                            <a:schemeClr val="bg1"/>
                          </a:solidFill>
                          <a:cs typeface="Arial" pitchFamily="34" charset="0"/>
                        </a:rPr>
                        <a:t>Low Freq</a:t>
                      </a:r>
                    </a:p>
                    <a:p>
                      <a:pPr eaLnBrk="0" hangingPunct="0"/>
                      <a:r>
                        <a:rPr lang="en-US" sz="1000" kern="0" dirty="0">
                          <a:solidFill>
                            <a:schemeClr val="bg1"/>
                          </a:solidFill>
                          <a:cs typeface="Arial" pitchFamily="34" charset="0"/>
                        </a:rPr>
                        <a:t>Crystal Osc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tc>
                  <a:txBody>
                    <a:bodyPr/>
                    <a:lstStyle/>
                    <a:p>
                      <a:pPr eaLnBrk="0" hangingPunct="0"/>
                      <a:r>
                        <a:rPr lang="en-US" sz="1000" kern="0" dirty="0">
                          <a:solidFill>
                            <a:schemeClr val="bg1"/>
                          </a:solidFill>
                          <a:cs typeface="Arial" pitchFamily="34" charset="0"/>
                        </a:rPr>
                        <a:t>Low Freq</a:t>
                      </a:r>
                    </a:p>
                    <a:p>
                      <a:pPr eaLnBrk="0" hangingPunct="0"/>
                      <a:r>
                        <a:rPr lang="en-US" sz="1000" kern="0" dirty="0">
                          <a:solidFill>
                            <a:schemeClr val="bg1"/>
                          </a:solidFill>
                          <a:cs typeface="Arial" pitchFamily="34" charset="0"/>
                        </a:rPr>
                        <a:t>RC Osc</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3"/>
                  </a:ext>
                </a:extLst>
              </a:tr>
            </a:tbl>
          </a:graphicData>
        </a:graphic>
      </p:graphicFrame>
      <p:graphicFrame>
        <p:nvGraphicFramePr>
          <p:cNvPr id="64" name="Table 63"/>
          <p:cNvGraphicFramePr>
            <a:graphicFrameLocks noGrp="1"/>
          </p:cNvGraphicFramePr>
          <p:nvPr>
            <p:extLst/>
          </p:nvPr>
        </p:nvGraphicFramePr>
        <p:xfrm>
          <a:off x="5690554" y="4279735"/>
          <a:ext cx="1690633" cy="1826751"/>
        </p:xfrm>
        <a:graphic>
          <a:graphicData uri="http://schemas.openxmlformats.org/drawingml/2006/table">
            <a:tbl>
              <a:tblPr firstRow="1" bandRow="1">
                <a:tableStyleId>{5C22544A-7EE6-4342-B048-85BDC9FD1C3A}</a:tableStyleId>
              </a:tblPr>
              <a:tblGrid>
                <a:gridCol w="760785">
                  <a:extLst>
                    <a:ext uri="{9D8B030D-6E8A-4147-A177-3AD203B41FA5}">
                      <a16:colId xmlns:a16="http://schemas.microsoft.com/office/drawing/2014/main" val="20000"/>
                    </a:ext>
                  </a:extLst>
                </a:gridCol>
                <a:gridCol w="929848">
                  <a:extLst>
                    <a:ext uri="{9D8B030D-6E8A-4147-A177-3AD203B41FA5}">
                      <a16:colId xmlns:a16="http://schemas.microsoft.com/office/drawing/2014/main" val="20001"/>
                    </a:ext>
                  </a:extLst>
                </a:gridCol>
              </a:tblGrid>
              <a:tr h="417795">
                <a:tc gridSpan="2">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Analog Modules</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352239">
                <a:tc>
                  <a:txBody>
                    <a:bodyPr/>
                    <a:lstStyle/>
                    <a:p>
                      <a:pPr eaLnBrk="0" hangingPunct="0"/>
                      <a:r>
                        <a:rPr lang="en-US" sz="1000" kern="0" dirty="0">
                          <a:solidFill>
                            <a:schemeClr val="bg1"/>
                          </a:solidFill>
                          <a:cs typeface="Arial" pitchFamily="34" charset="0"/>
                        </a:rPr>
                        <a:t>ADC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tc rowSpan="2">
                  <a:txBody>
                    <a:bodyPr/>
                    <a:lstStyle/>
                    <a:p>
                      <a:pPr eaLnBrk="0" hangingPunct="0"/>
                      <a:r>
                        <a:rPr lang="en-US" sz="1000" kern="0" dirty="0">
                          <a:solidFill>
                            <a:schemeClr val="bg1"/>
                          </a:solidFill>
                          <a:cs typeface="Arial" pitchFamily="34" charset="0"/>
                        </a:rPr>
                        <a:t>2x Analog</a:t>
                      </a:r>
                    </a:p>
                    <a:p>
                      <a:pPr eaLnBrk="0" hangingPunct="0"/>
                      <a:r>
                        <a:rPr lang="en-US" sz="1000" kern="0" dirty="0">
                          <a:solidFill>
                            <a:schemeClr val="bg1"/>
                          </a:solidFill>
                          <a:cs typeface="Arial" pitchFamily="34" charset="0"/>
                        </a:rPr>
                        <a:t>Comparators</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1"/>
                  </a:ext>
                </a:extLst>
              </a:tr>
              <a:tr h="352239">
                <a:tc>
                  <a:txBody>
                    <a:bodyPr/>
                    <a:lstStyle/>
                    <a:p>
                      <a:pPr eaLnBrk="0" hangingPunct="0"/>
                      <a:r>
                        <a:rPr lang="en-US" sz="1000" kern="0" dirty="0">
                          <a:solidFill>
                            <a:schemeClr val="bg1"/>
                          </a:solidFill>
                          <a:cs typeface="Arial" pitchFamily="34" charset="0"/>
                        </a:rPr>
                        <a:t>IDAC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tc vMerge="1">
                  <a:txBody>
                    <a:bodyPr/>
                    <a:lstStyle/>
                    <a:p>
                      <a:endParaRPr lang="en-US"/>
                    </a:p>
                  </a:txBody>
                  <a:tcPr/>
                </a:tc>
                <a:extLst>
                  <a:ext uri="{0D108BD9-81ED-4DB2-BD59-A6C34878D82A}">
                    <a16:rowId xmlns:a16="http://schemas.microsoft.com/office/drawing/2014/main" val="10002"/>
                  </a:ext>
                </a:extLst>
              </a:tr>
              <a:tr h="704478">
                <a:tc>
                  <a:txBody>
                    <a:bodyPr/>
                    <a:lstStyle/>
                    <a:p>
                      <a:pPr eaLnBrk="0" hangingPunct="0"/>
                      <a:r>
                        <a:rPr lang="en-US" sz="1000" kern="0" dirty="0">
                          <a:solidFill>
                            <a:schemeClr val="bg1"/>
                          </a:solidFill>
                          <a:cs typeface="Arial" pitchFamily="34" charset="0"/>
                        </a:rPr>
                        <a:t>VDAC &amp; OPAMP</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latin typeface="+mn-lt"/>
                          <a:ea typeface="+mn-ea"/>
                          <a:cs typeface="Arial" pitchFamily="34" charset="0"/>
                        </a:rPr>
                        <a:t>Cap</a:t>
                      </a:r>
                      <a:r>
                        <a:rPr lang="en-US" sz="1000" kern="0" baseline="0" dirty="0">
                          <a:solidFill>
                            <a:schemeClr val="bg1"/>
                          </a:solidFill>
                          <a:latin typeface="+mn-lt"/>
                          <a:ea typeface="+mn-ea"/>
                          <a:cs typeface="Arial" pitchFamily="34" charset="0"/>
                        </a:rPr>
                        <a:t> Sense</a:t>
                      </a:r>
                      <a:endParaRPr lang="en-US" sz="1000" kern="0" dirty="0">
                        <a:solidFill>
                          <a:schemeClr val="bg1"/>
                        </a:solidFill>
                        <a:latin typeface="+mn-lt"/>
                        <a:ea typeface="+mn-ea"/>
                        <a:cs typeface="Arial" pitchFamily="34" charset="0"/>
                      </a:endParaRP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3"/>
                  </a:ext>
                </a:extLst>
              </a:tr>
            </a:tbl>
          </a:graphicData>
        </a:graphic>
      </p:graphicFrame>
      <p:graphicFrame>
        <p:nvGraphicFramePr>
          <p:cNvPr id="66" name="Table 65"/>
          <p:cNvGraphicFramePr>
            <a:graphicFrameLocks noGrp="1"/>
          </p:cNvGraphicFramePr>
          <p:nvPr>
            <p:extLst/>
          </p:nvPr>
        </p:nvGraphicFramePr>
        <p:xfrm>
          <a:off x="8263128" y="1254630"/>
          <a:ext cx="1033272" cy="1785901"/>
        </p:xfrm>
        <a:graphic>
          <a:graphicData uri="http://schemas.openxmlformats.org/drawingml/2006/table">
            <a:tbl>
              <a:tblPr firstRow="1" bandRow="1">
                <a:tableStyleId>{5C22544A-7EE6-4342-B048-85BDC9FD1C3A}</a:tableStyleId>
              </a:tblPr>
              <a:tblGrid>
                <a:gridCol w="1033272">
                  <a:extLst>
                    <a:ext uri="{9D8B030D-6E8A-4147-A177-3AD203B41FA5}">
                      <a16:colId xmlns:a16="http://schemas.microsoft.com/office/drawing/2014/main" val="20000"/>
                    </a:ext>
                  </a:extLst>
                </a:gridCol>
              </a:tblGrid>
              <a:tr h="443408">
                <a:tc>
                  <a:txBody>
                    <a:bodyPr/>
                    <a:lstStyle/>
                    <a:p>
                      <a:pPr algn="ctr"/>
                      <a:r>
                        <a:rPr lang="en-US" sz="1400" b="0" dirty="0">
                          <a:solidFill>
                            <a:schemeClr val="tx1"/>
                          </a:solidFill>
                        </a:rPr>
                        <a:t>Security</a:t>
                      </a:r>
                      <a:endParaRPr lang="en-US" sz="1200" b="0" dirty="0">
                        <a:solidFill>
                          <a:schemeClr val="tx1"/>
                        </a:solidFill>
                      </a:endParaRP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0"/>
                  </a:ext>
                </a:extLst>
              </a:tr>
              <a:tr h="513193">
                <a:tc>
                  <a:txBody>
                    <a:bodyPr/>
                    <a:lstStyle/>
                    <a:p>
                      <a:pPr marL="0" marR="0" lvl="0" indent="0" algn="l" defTabSz="914377" rtl="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n-lt"/>
                          <a:ea typeface="+mn-ea"/>
                          <a:cs typeface="Arial" pitchFamily="34" charset="0"/>
                        </a:rPr>
                        <a:t>Crypto</a:t>
                      </a:r>
                    </a:p>
                    <a:p>
                      <a:pPr marL="0" marR="0" lvl="0" indent="0" algn="l" defTabSz="914377" rtl="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n-lt"/>
                          <a:ea typeface="+mn-ea"/>
                          <a:cs typeface="Arial" pitchFamily="34" charset="0"/>
                        </a:rPr>
                        <a:t>AES, ECC,  SHA</a:t>
                      </a:r>
                    </a:p>
                  </a:txBody>
                  <a:tcPr>
                    <a:lnL w="76200"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1"/>
                  </a:ext>
                </a:extLst>
              </a:tr>
              <a:tr h="414650">
                <a:tc>
                  <a:txBody>
                    <a:bodyPr/>
                    <a:lstStyle/>
                    <a:p>
                      <a:pPr eaLnBrk="0" hangingPunct="0"/>
                      <a:r>
                        <a:rPr lang="en-US" sz="1000" kern="0" dirty="0">
                          <a:solidFill>
                            <a:schemeClr val="bg1"/>
                          </a:solidFill>
                          <a:cs typeface="Arial" pitchFamily="34" charset="0"/>
                        </a:rPr>
                        <a:t>CRC32</a:t>
                      </a:r>
                    </a:p>
                  </a:txBody>
                  <a:tcPr>
                    <a:lnL w="76200"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2"/>
                  </a:ext>
                </a:extLst>
              </a:tr>
              <a:tr h="414650">
                <a:tc>
                  <a:txBody>
                    <a:bodyPr/>
                    <a:lstStyle/>
                    <a:p>
                      <a:pPr eaLnBrk="0" hangingPunct="0"/>
                      <a:r>
                        <a:rPr lang="en-US" sz="1000" kern="0" dirty="0">
                          <a:solidFill>
                            <a:schemeClr val="bg1"/>
                          </a:solidFill>
                          <a:cs typeface="Arial" pitchFamily="34" charset="0"/>
                        </a:rPr>
                        <a:t>TRNG</a:t>
                      </a:r>
                    </a:p>
                  </a:txBody>
                  <a:tcPr>
                    <a:lnL w="76200"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3"/>
                  </a:ext>
                </a:extLst>
              </a:tr>
            </a:tbl>
          </a:graphicData>
        </a:graphic>
      </p:graphicFrame>
      <p:graphicFrame>
        <p:nvGraphicFramePr>
          <p:cNvPr id="67" name="Table 66"/>
          <p:cNvGraphicFramePr>
            <a:graphicFrameLocks noGrp="1"/>
          </p:cNvGraphicFramePr>
          <p:nvPr>
            <p:extLst/>
          </p:nvPr>
        </p:nvGraphicFramePr>
        <p:xfrm>
          <a:off x="380999" y="1254630"/>
          <a:ext cx="3120226" cy="1779024"/>
        </p:xfrm>
        <a:graphic>
          <a:graphicData uri="http://schemas.openxmlformats.org/drawingml/2006/table">
            <a:tbl>
              <a:tblPr firstRow="1" bandRow="1">
                <a:tableStyleId>{5C22544A-7EE6-4342-B048-85BDC9FD1C3A}</a:tableStyleId>
              </a:tblPr>
              <a:tblGrid>
                <a:gridCol w="1107177">
                  <a:extLst>
                    <a:ext uri="{9D8B030D-6E8A-4147-A177-3AD203B41FA5}">
                      <a16:colId xmlns:a16="http://schemas.microsoft.com/office/drawing/2014/main" val="20000"/>
                    </a:ext>
                  </a:extLst>
                </a:gridCol>
                <a:gridCol w="1107177">
                  <a:extLst>
                    <a:ext uri="{9D8B030D-6E8A-4147-A177-3AD203B41FA5}">
                      <a16:colId xmlns:a16="http://schemas.microsoft.com/office/drawing/2014/main" val="20001"/>
                    </a:ext>
                  </a:extLst>
                </a:gridCol>
                <a:gridCol w="905872">
                  <a:extLst>
                    <a:ext uri="{9D8B030D-6E8A-4147-A177-3AD203B41FA5}">
                      <a16:colId xmlns:a16="http://schemas.microsoft.com/office/drawing/2014/main" val="20002"/>
                    </a:ext>
                  </a:extLst>
                </a:gridCol>
              </a:tblGrid>
              <a:tr h="407424">
                <a:tc gridSpan="3">
                  <a:txBody>
                    <a:bodyPr/>
                    <a:lstStyle/>
                    <a:p>
                      <a:pPr algn="ctr"/>
                      <a:r>
                        <a:rPr lang="en-US" sz="1400" b="0" dirty="0">
                          <a:solidFill>
                            <a:schemeClr val="tx1"/>
                          </a:solidFill>
                        </a:rPr>
                        <a:t>CPU and Memory</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DDDDDD"/>
                    </a:solidFill>
                  </a:tcPr>
                </a:tc>
                <a:tc hMerge="1">
                  <a:txBody>
                    <a:bodyPr/>
                    <a:lstStyle/>
                    <a:p>
                      <a:endParaRPr lang="en-US" dirty="0"/>
                    </a:p>
                  </a:txBody>
                  <a:tcPr/>
                </a:tc>
                <a:tc hMerge="1">
                  <a:txBody>
                    <a:bodyPr/>
                    <a:lstStyle/>
                    <a:p>
                      <a:pPr algn="ctr"/>
                      <a:endParaRPr lang="en-US" sz="1200" b="0" dirty="0">
                        <a:solidFill>
                          <a:srgbClr val="80F0FF"/>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685800">
                <a:tc>
                  <a:txBody>
                    <a:bodyPr/>
                    <a:lstStyle/>
                    <a:p>
                      <a:pPr eaLnBrk="0" hangingPunct="0"/>
                      <a:r>
                        <a:rPr lang="en-US" sz="1000" kern="0" dirty="0">
                          <a:solidFill>
                            <a:schemeClr val="bg1"/>
                          </a:solidFill>
                          <a:cs typeface="Arial" pitchFamily="34" charset="0"/>
                        </a:rPr>
                        <a:t>ARM Cortex-M4</a:t>
                      </a:r>
                      <a:r>
                        <a:rPr lang="en-US" sz="1000" kern="0" baseline="0" dirty="0">
                          <a:solidFill>
                            <a:schemeClr val="bg1"/>
                          </a:solidFill>
                          <a:cs typeface="Arial" pitchFamily="34" charset="0"/>
                        </a:rPr>
                        <a:t> </a:t>
                      </a:r>
                    </a:p>
                    <a:p>
                      <a:pPr eaLnBrk="0" hangingPunct="0"/>
                      <a:r>
                        <a:rPr lang="en-US" sz="1000" kern="0" dirty="0">
                          <a:solidFill>
                            <a:schemeClr val="bg1"/>
                          </a:solidFill>
                          <a:cs typeface="Arial" pitchFamily="34" charset="0"/>
                        </a:rPr>
                        <a:t>w/ FP</a:t>
                      </a:r>
                      <a:r>
                        <a:rPr lang="en-US" sz="1000" kern="0" baseline="0" dirty="0">
                          <a:solidFill>
                            <a:schemeClr val="bg1"/>
                          </a:solidFill>
                          <a:cs typeface="Arial" pitchFamily="34" charset="0"/>
                        </a:rPr>
                        <a:t>U + </a:t>
                      </a:r>
                      <a:r>
                        <a:rPr lang="en-US" sz="1000" kern="0" dirty="0">
                          <a:solidFill>
                            <a:schemeClr val="bg1"/>
                          </a:solidFill>
                          <a:cs typeface="Arial" pitchFamily="34" charset="0"/>
                        </a:rPr>
                        <a:t>MPU</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E06800"/>
                    </a:solidFill>
                  </a:tcPr>
                </a:tc>
                <a:tc>
                  <a:txBody>
                    <a:bodyPr/>
                    <a:lstStyle/>
                    <a:p>
                      <a:pPr eaLnBrk="0" hangingPunct="0"/>
                      <a:r>
                        <a:rPr lang="en-US" sz="1000" kern="0" dirty="0">
                          <a:solidFill>
                            <a:schemeClr val="bg1"/>
                          </a:solidFill>
                          <a:cs typeface="Arial" pitchFamily="34" charset="0"/>
                        </a:rPr>
                        <a:t>1 MB Flash</a:t>
                      </a:r>
                    </a:p>
                  </a:txBody>
                  <a:tcPr>
                    <a:lnL w="28575"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ETM</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1"/>
                  </a:ext>
                </a:extLst>
              </a:tr>
              <a:tr h="685800">
                <a:tc>
                  <a:txBody>
                    <a:bodyPr/>
                    <a:lstStyle/>
                    <a:p>
                      <a:pPr eaLnBrk="0" hangingPunct="0"/>
                      <a:r>
                        <a:rPr lang="en-US" sz="1000" kern="0" dirty="0">
                          <a:solidFill>
                            <a:schemeClr val="bg1"/>
                          </a:solidFill>
                          <a:cs typeface="Arial" pitchFamily="34" charset="0"/>
                        </a:rPr>
                        <a:t>Debug</a:t>
                      </a:r>
                    </a:p>
                    <a:p>
                      <a:pPr eaLnBrk="0" hangingPunct="0"/>
                      <a:r>
                        <a:rPr lang="en-US" sz="1000" kern="0" dirty="0">
                          <a:solidFill>
                            <a:schemeClr val="bg1"/>
                          </a:solidFill>
                          <a:cs typeface="Arial" pitchFamily="34" charset="0"/>
                        </a:rPr>
                        <a:t>Interface</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cs typeface="Arial" pitchFamily="34" charset="0"/>
                        </a:rPr>
                        <a:t>256</a:t>
                      </a:r>
                      <a:r>
                        <a:rPr lang="en-US" sz="1000" kern="0" baseline="0" dirty="0">
                          <a:solidFill>
                            <a:schemeClr val="bg1"/>
                          </a:solidFill>
                          <a:cs typeface="Arial" pitchFamily="34" charset="0"/>
                        </a:rPr>
                        <a:t> </a:t>
                      </a:r>
                      <a:r>
                        <a:rPr lang="en-US" sz="1000" kern="0" dirty="0">
                          <a:solidFill>
                            <a:schemeClr val="bg1"/>
                          </a:solidFill>
                          <a:cs typeface="Arial" pitchFamily="34" charset="0"/>
                        </a:rPr>
                        <a:t>kB RAM</a:t>
                      </a:r>
                    </a:p>
                  </a:txBody>
                  <a:tcPr>
                    <a:lnL w="28575"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cs typeface="Arial" pitchFamily="34" charset="0"/>
                        </a:rPr>
                        <a:t>LDMA</a:t>
                      </a:r>
                    </a:p>
                    <a:p>
                      <a:pPr eaLnBrk="0" hangingPunct="0"/>
                      <a:r>
                        <a:rPr lang="en-US" sz="1000" kern="0" dirty="0">
                          <a:solidFill>
                            <a:schemeClr val="bg1"/>
                          </a:solidFill>
                          <a:cs typeface="Arial" pitchFamily="34" charset="0"/>
                        </a:rPr>
                        <a:t>Controller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2"/>
                  </a:ext>
                </a:extLst>
              </a:tr>
            </a:tbl>
          </a:graphicData>
        </a:graphic>
      </p:graphicFrame>
      <p:graphicFrame>
        <p:nvGraphicFramePr>
          <p:cNvPr id="68" name="Table 67"/>
          <p:cNvGraphicFramePr>
            <a:graphicFrameLocks noGrp="1"/>
          </p:cNvGraphicFramePr>
          <p:nvPr>
            <p:extLst/>
          </p:nvPr>
        </p:nvGraphicFramePr>
        <p:xfrm>
          <a:off x="380998" y="4267200"/>
          <a:ext cx="1506674" cy="1828800"/>
        </p:xfrm>
        <a:graphic>
          <a:graphicData uri="http://schemas.openxmlformats.org/drawingml/2006/table">
            <a:tbl>
              <a:tblPr firstRow="1" bandRow="1">
                <a:effectLst/>
                <a:tableStyleId>{5C22544A-7EE6-4342-B048-85BDC9FD1C3A}</a:tableStyleId>
              </a:tblPr>
              <a:tblGrid>
                <a:gridCol w="753337">
                  <a:extLst>
                    <a:ext uri="{9D8B030D-6E8A-4147-A177-3AD203B41FA5}">
                      <a16:colId xmlns:a16="http://schemas.microsoft.com/office/drawing/2014/main" val="20000"/>
                    </a:ext>
                  </a:extLst>
                </a:gridCol>
                <a:gridCol w="753337">
                  <a:extLst>
                    <a:ext uri="{9D8B030D-6E8A-4147-A177-3AD203B41FA5}">
                      <a16:colId xmlns:a16="http://schemas.microsoft.com/office/drawing/2014/main" val="20001"/>
                    </a:ext>
                  </a:extLst>
                </a:gridCol>
              </a:tblGrid>
              <a:tr h="418264">
                <a:tc gridSpan="2">
                  <a:txBody>
                    <a:bodyPr/>
                    <a:lstStyle/>
                    <a:p>
                      <a:pPr algn="ctr"/>
                      <a:r>
                        <a:rPr lang="en-US" sz="1400" b="0" dirty="0">
                          <a:solidFill>
                            <a:schemeClr val="tx1"/>
                          </a:solidFill>
                        </a:rPr>
                        <a:t>Serial Interfaces</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705268">
                <a:tc>
                  <a:txBody>
                    <a:bodyPr/>
                    <a:lstStyle/>
                    <a:p>
                      <a:pPr eaLnBrk="0" hangingPunct="0"/>
                      <a:r>
                        <a:rPr lang="en-US" sz="1000" kern="0" dirty="0">
                          <a:solidFill>
                            <a:schemeClr val="bg1"/>
                          </a:solidFill>
                          <a:cs typeface="Arial" pitchFamily="34" charset="0"/>
                        </a:rPr>
                        <a:t>4x USART</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Low</a:t>
                      </a:r>
                      <a:r>
                        <a:rPr lang="en-US" sz="1000" kern="0" baseline="0" dirty="0">
                          <a:solidFill>
                            <a:schemeClr val="bg1"/>
                          </a:solidFill>
                          <a:cs typeface="Arial" pitchFamily="34" charset="0"/>
                        </a:rPr>
                        <a:t> Energy </a:t>
                      </a:r>
                      <a:r>
                        <a:rPr lang="en-US" sz="1000" kern="0" dirty="0">
                          <a:solidFill>
                            <a:schemeClr val="bg1"/>
                          </a:solidFill>
                          <a:cs typeface="Arial" pitchFamily="34" charset="0"/>
                        </a:rPr>
                        <a:t>UART</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78D6FF"/>
                    </a:solidFill>
                  </a:tcPr>
                </a:tc>
                <a:extLst>
                  <a:ext uri="{0D108BD9-81ED-4DB2-BD59-A6C34878D82A}">
                    <a16:rowId xmlns:a16="http://schemas.microsoft.com/office/drawing/2014/main" val="10001"/>
                  </a:ext>
                </a:extLst>
              </a:tr>
              <a:tr h="705268">
                <a:tc>
                  <a:txBody>
                    <a:bodyPr/>
                    <a:lstStyle/>
                    <a:p>
                      <a:pPr eaLnBrk="0" hangingPunct="0"/>
                      <a:r>
                        <a:rPr lang="en-US" sz="1000" kern="0" dirty="0">
                          <a:solidFill>
                            <a:schemeClr val="bg1"/>
                          </a:solidFill>
                          <a:cs typeface="Arial" pitchFamily="34" charset="0"/>
                        </a:rPr>
                        <a:t>2x I2C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endParaRPr lang="en-US" sz="1000" kern="0" dirty="0">
                        <a:solidFill>
                          <a:schemeClr val="bg1"/>
                        </a:solidFill>
                        <a:cs typeface="Arial" pitchFamily="34" charset="0"/>
                      </a:endParaRP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2"/>
                  </a:ext>
                </a:extLst>
              </a:tr>
            </a:tbl>
          </a:graphicData>
        </a:graphic>
      </p:graphicFrame>
      <p:graphicFrame>
        <p:nvGraphicFramePr>
          <p:cNvPr id="77" name="Table 76"/>
          <p:cNvGraphicFramePr>
            <a:graphicFrameLocks noGrp="1"/>
          </p:cNvGraphicFramePr>
          <p:nvPr>
            <p:extLst/>
          </p:nvPr>
        </p:nvGraphicFramePr>
        <p:xfrm>
          <a:off x="3678626" y="4267200"/>
          <a:ext cx="1820118" cy="1839286"/>
        </p:xfrm>
        <a:graphic>
          <a:graphicData uri="http://schemas.openxmlformats.org/drawingml/2006/table">
            <a:tbl>
              <a:tblPr firstRow="1" bandRow="1">
                <a:tableStyleId>{5C22544A-7EE6-4342-B048-85BDC9FD1C3A}</a:tableStyleId>
              </a:tblPr>
              <a:tblGrid>
                <a:gridCol w="910059">
                  <a:extLst>
                    <a:ext uri="{9D8B030D-6E8A-4147-A177-3AD203B41FA5}">
                      <a16:colId xmlns:a16="http://schemas.microsoft.com/office/drawing/2014/main" val="20000"/>
                    </a:ext>
                  </a:extLst>
                </a:gridCol>
                <a:gridCol w="910059">
                  <a:extLst>
                    <a:ext uri="{9D8B030D-6E8A-4147-A177-3AD203B41FA5}">
                      <a16:colId xmlns:a16="http://schemas.microsoft.com/office/drawing/2014/main" val="20001"/>
                    </a:ext>
                  </a:extLst>
                </a:gridCol>
              </a:tblGrid>
              <a:tr h="311603">
                <a:tc gridSpan="2">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Timers and Triggers</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390997">
                <a:tc>
                  <a:txBody>
                    <a:bodyPr/>
                    <a:lstStyle/>
                    <a:p>
                      <a:pPr eaLnBrk="0" hangingPunct="0"/>
                      <a:r>
                        <a:rPr lang="en-US" sz="1000" kern="0" dirty="0">
                          <a:solidFill>
                            <a:schemeClr val="bg1"/>
                          </a:solidFill>
                          <a:cs typeface="Arial" pitchFamily="34" charset="0"/>
                        </a:rPr>
                        <a:t>4x</a:t>
                      </a:r>
                      <a:r>
                        <a:rPr lang="en-US" sz="1000" kern="0" baseline="0" dirty="0">
                          <a:solidFill>
                            <a:schemeClr val="bg1"/>
                          </a:solidFill>
                          <a:cs typeface="Arial" pitchFamily="34" charset="0"/>
                        </a:rPr>
                        <a:t> </a:t>
                      </a:r>
                      <a:r>
                        <a:rPr lang="en-US" sz="1000" kern="0" dirty="0">
                          <a:solidFill>
                            <a:schemeClr val="bg1"/>
                          </a:solidFill>
                          <a:cs typeface="Arial" pitchFamily="34" charset="0"/>
                        </a:rPr>
                        <a:t>Timer/</a:t>
                      </a:r>
                      <a:br>
                        <a:rPr lang="en-US" sz="1000" kern="0" dirty="0">
                          <a:solidFill>
                            <a:schemeClr val="bg1"/>
                          </a:solidFill>
                          <a:cs typeface="Arial" pitchFamily="34" charset="0"/>
                        </a:rPr>
                      </a:br>
                      <a:r>
                        <a:rPr lang="en-US" sz="1000" kern="0" dirty="0">
                          <a:solidFill>
                            <a:schemeClr val="bg1"/>
                          </a:solidFill>
                          <a:cs typeface="Arial" pitchFamily="34" charset="0"/>
                        </a:rPr>
                        <a:t>Counter</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Low Energy Timer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78D6FF"/>
                    </a:solidFill>
                  </a:tcPr>
                </a:tc>
                <a:extLst>
                  <a:ext uri="{0D108BD9-81ED-4DB2-BD59-A6C34878D82A}">
                    <a16:rowId xmlns:a16="http://schemas.microsoft.com/office/drawing/2014/main" val="10001"/>
                  </a:ext>
                </a:extLst>
              </a:tr>
              <a:tr h="384925">
                <a:tc>
                  <a:txBody>
                    <a:bodyPr/>
                    <a:lstStyle/>
                    <a:p>
                      <a:pPr eaLnBrk="0" hangingPunct="0"/>
                      <a:r>
                        <a:rPr lang="en-US" sz="1000" kern="0" dirty="0">
                          <a:solidFill>
                            <a:schemeClr val="bg1"/>
                          </a:solidFill>
                          <a:cs typeface="Arial" pitchFamily="34" charset="0"/>
                        </a:rPr>
                        <a:t>LESENSE</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78D6FF"/>
                    </a:solidFill>
                  </a:tcPr>
                </a:tc>
                <a:tc>
                  <a:txBody>
                    <a:bodyPr/>
                    <a:lstStyle/>
                    <a:p>
                      <a:pPr eaLnBrk="0" hangingPunct="0"/>
                      <a:r>
                        <a:rPr lang="en-US" sz="1000" kern="0" dirty="0">
                          <a:solidFill>
                            <a:schemeClr val="bg1"/>
                          </a:solidFill>
                          <a:cs typeface="Arial" pitchFamily="34" charset="0"/>
                        </a:rPr>
                        <a:t>Watchdog</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2"/>
                  </a:ext>
                </a:extLst>
              </a:tr>
              <a:tr h="390997">
                <a:tc>
                  <a:txBody>
                    <a:bodyPr/>
                    <a:lstStyle/>
                    <a:p>
                      <a:pPr eaLnBrk="0" hangingPunct="0"/>
                      <a:r>
                        <a:rPr lang="en-US" sz="1000" kern="0" dirty="0">
                          <a:solidFill>
                            <a:schemeClr val="bg1"/>
                          </a:solidFill>
                          <a:cs typeface="Arial" pitchFamily="34" charset="0"/>
                        </a:rPr>
                        <a:t>Pulse Counter</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cs typeface="Arial" pitchFamily="34" charset="0"/>
                        </a:rPr>
                        <a:t>Protocol Timer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3"/>
                  </a:ext>
                </a:extLst>
              </a:tr>
              <a:tr h="350278">
                <a:tc>
                  <a:txBody>
                    <a:bodyPr/>
                    <a:lstStyle/>
                    <a:p>
                      <a:pPr eaLnBrk="0" hangingPunct="0"/>
                      <a:r>
                        <a:rPr lang="en-US" sz="1000" kern="0" dirty="0">
                          <a:solidFill>
                            <a:schemeClr val="bg1"/>
                          </a:solidFill>
                          <a:cs typeface="Arial" pitchFamily="34" charset="0"/>
                        </a:rPr>
                        <a:t>RTC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chemeClr val="accent1"/>
                    </a:solidFill>
                  </a:tcPr>
                </a:tc>
                <a:tc>
                  <a:txBody>
                    <a:bodyPr/>
                    <a:lstStyle/>
                    <a:p>
                      <a:pPr marL="0" marR="0" indent="0" algn="l" defTabSz="914377" rtl="0" eaLnBrk="0" fontAlgn="auto" latinLnBrk="0" hangingPunct="0">
                        <a:lnSpc>
                          <a:spcPct val="100000"/>
                        </a:lnSpc>
                        <a:spcBef>
                          <a:spcPts val="0"/>
                        </a:spcBef>
                        <a:spcAft>
                          <a:spcPts val="0"/>
                        </a:spcAft>
                        <a:buClrTx/>
                        <a:buSzTx/>
                        <a:buFontTx/>
                        <a:buNone/>
                        <a:tabLst/>
                        <a:defRPr/>
                      </a:pPr>
                      <a:r>
                        <a:rPr lang="en-US" sz="1000" kern="0" dirty="0">
                          <a:solidFill>
                            <a:schemeClr val="bg1"/>
                          </a:solidFill>
                          <a:cs typeface="Arial" pitchFamily="34" charset="0"/>
                        </a:rPr>
                        <a:t>Cryotimer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4"/>
                  </a:ext>
                </a:extLst>
              </a:tr>
            </a:tbl>
          </a:graphicData>
        </a:graphic>
      </p:graphicFrame>
      <p:graphicFrame>
        <p:nvGraphicFramePr>
          <p:cNvPr id="81" name="Table 80"/>
          <p:cNvGraphicFramePr>
            <a:graphicFrameLocks noGrp="1"/>
          </p:cNvGraphicFramePr>
          <p:nvPr>
            <p:extLst/>
          </p:nvPr>
        </p:nvGraphicFramePr>
        <p:xfrm>
          <a:off x="7491684" y="4279734"/>
          <a:ext cx="1804716" cy="1828800"/>
        </p:xfrm>
        <a:graphic>
          <a:graphicData uri="http://schemas.openxmlformats.org/drawingml/2006/table">
            <a:tbl>
              <a:tblPr firstRow="1" bandRow="1">
                <a:tableStyleId>{5C22544A-7EE6-4342-B048-85BDC9FD1C3A}</a:tableStyleId>
              </a:tblPr>
              <a:tblGrid>
                <a:gridCol w="890219">
                  <a:extLst>
                    <a:ext uri="{9D8B030D-6E8A-4147-A177-3AD203B41FA5}">
                      <a16:colId xmlns:a16="http://schemas.microsoft.com/office/drawing/2014/main" val="20000"/>
                    </a:ext>
                  </a:extLst>
                </a:gridCol>
                <a:gridCol w="914497">
                  <a:extLst>
                    <a:ext uri="{9D8B030D-6E8A-4147-A177-3AD203B41FA5}">
                      <a16:colId xmlns:a16="http://schemas.microsoft.com/office/drawing/2014/main" val="20001"/>
                    </a:ext>
                  </a:extLst>
                </a:gridCol>
              </a:tblGrid>
              <a:tr h="418263">
                <a:tc gridSpan="2">
                  <a:txBody>
                    <a:bodyPr/>
                    <a:lstStyle/>
                    <a:p>
                      <a:pPr algn="ctr"/>
                      <a:r>
                        <a:rPr lang="en-US" sz="1400" b="0" dirty="0">
                          <a:solidFill>
                            <a:schemeClr val="tx1"/>
                          </a:solidFill>
                        </a:rPr>
                        <a:t>Radio</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470179">
                <a:tc>
                  <a:txBody>
                    <a:bodyPr/>
                    <a:lstStyle/>
                    <a:p>
                      <a:pPr eaLnBrk="0" hangingPunct="0"/>
                      <a:r>
                        <a:rPr lang="en-US" sz="1000" kern="0" dirty="0">
                          <a:solidFill>
                            <a:schemeClr val="bg1"/>
                          </a:solidFill>
                          <a:cs typeface="Arial" pitchFamily="34" charset="0"/>
                        </a:rPr>
                        <a:t>2.4 GHz</a:t>
                      </a:r>
                      <a:br>
                        <a:rPr lang="en-US" sz="1000" kern="0" dirty="0">
                          <a:solidFill>
                            <a:schemeClr val="bg1"/>
                          </a:solidFill>
                          <a:cs typeface="Arial" pitchFamily="34" charset="0"/>
                        </a:rPr>
                      </a:br>
                      <a:r>
                        <a:rPr lang="en-US" sz="1000" kern="0" dirty="0">
                          <a:solidFill>
                            <a:schemeClr val="bg1"/>
                          </a:solidFill>
                          <a:cs typeface="Arial" pitchFamily="34" charset="0"/>
                        </a:rPr>
                        <a:t>(int.</a:t>
                      </a:r>
                      <a:r>
                        <a:rPr lang="en-US" sz="1000" kern="0" baseline="0" dirty="0">
                          <a:solidFill>
                            <a:schemeClr val="bg1"/>
                          </a:solidFill>
                          <a:cs typeface="Arial" pitchFamily="34" charset="0"/>
                        </a:rPr>
                        <a:t> balun)</a:t>
                      </a:r>
                      <a:endParaRPr lang="en-US" sz="1000" kern="0" dirty="0">
                        <a:solidFill>
                          <a:schemeClr val="bg1"/>
                        </a:solidFill>
                        <a:cs typeface="Arial" pitchFamily="34" charset="0"/>
                      </a:endParaRP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Sub-GHz</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1"/>
                  </a:ext>
                </a:extLst>
              </a:tr>
              <a:tr h="470179">
                <a:tc>
                  <a:txBody>
                    <a:bodyPr/>
                    <a:lstStyle/>
                    <a:p>
                      <a:pPr eaLnBrk="0" hangingPunct="0"/>
                      <a:r>
                        <a:rPr lang="en-US" sz="1000" kern="0" dirty="0">
                          <a:solidFill>
                            <a:schemeClr val="bg1"/>
                          </a:solidFill>
                          <a:cs typeface="Arial" pitchFamily="34" charset="0"/>
                        </a:rPr>
                        <a:t>Integrated</a:t>
                      </a:r>
                      <a:r>
                        <a:rPr lang="en-US" sz="1000" kern="0" baseline="0" dirty="0">
                          <a:solidFill>
                            <a:schemeClr val="bg1"/>
                          </a:solidFill>
                          <a:cs typeface="Arial" pitchFamily="34" charset="0"/>
                        </a:rPr>
                        <a:t> PA</a:t>
                      </a:r>
                      <a:endParaRPr lang="en-US" sz="1000" kern="0" dirty="0">
                        <a:solidFill>
                          <a:schemeClr val="bg1"/>
                        </a:solidFill>
                        <a:cs typeface="Arial" pitchFamily="34" charset="0"/>
                      </a:endParaRP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Radio</a:t>
                      </a:r>
                      <a:r>
                        <a:rPr lang="en-US" sz="1000" kern="0" baseline="0" dirty="0">
                          <a:solidFill>
                            <a:schemeClr val="bg1"/>
                          </a:solidFill>
                          <a:cs typeface="Arial" pitchFamily="34" charset="0"/>
                        </a:rPr>
                        <a:t> Controller</a:t>
                      </a:r>
                      <a:endParaRPr lang="en-US" sz="1000" kern="0" dirty="0">
                        <a:solidFill>
                          <a:schemeClr val="bg1"/>
                        </a:solidFill>
                        <a:cs typeface="Arial" pitchFamily="34" charset="0"/>
                      </a:endParaRP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2"/>
                  </a:ext>
                </a:extLst>
              </a:tr>
              <a:tr h="470179">
                <a:tc>
                  <a:txBody>
                    <a:bodyPr/>
                    <a:lstStyle/>
                    <a:p>
                      <a:pPr eaLnBrk="0" hangingPunct="0"/>
                      <a:r>
                        <a:rPr lang="en-US" sz="1000" kern="0" dirty="0">
                          <a:solidFill>
                            <a:schemeClr val="bg1"/>
                          </a:solidFill>
                          <a:cs typeface="Arial" pitchFamily="34" charset="0"/>
                        </a:rPr>
                        <a:t>Packet Trace</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Radio Crypto</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FFAA02"/>
                    </a:solidFill>
                  </a:tcPr>
                </a:tc>
                <a:extLst>
                  <a:ext uri="{0D108BD9-81ED-4DB2-BD59-A6C34878D82A}">
                    <a16:rowId xmlns:a16="http://schemas.microsoft.com/office/drawing/2014/main" val="10003"/>
                  </a:ext>
                </a:extLst>
              </a:tr>
            </a:tbl>
          </a:graphicData>
        </a:graphic>
      </p:graphicFrame>
      <p:pic>
        <p:nvPicPr>
          <p:cNvPr id="82" name="Picture 81"/>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8692896" y="-10160"/>
            <a:ext cx="2584704" cy="4178808"/>
          </a:xfrm>
          <a:prstGeom prst="rect">
            <a:avLst/>
          </a:prstGeom>
        </p:spPr>
      </p:pic>
      <p:grpSp>
        <p:nvGrpSpPr>
          <p:cNvPr id="70" name="Group 69"/>
          <p:cNvGrpSpPr/>
          <p:nvPr/>
        </p:nvGrpSpPr>
        <p:grpSpPr>
          <a:xfrm>
            <a:off x="10682868" y="1219199"/>
            <a:ext cx="1204332" cy="4876801"/>
            <a:chOff x="10682869" y="1257298"/>
            <a:chExt cx="1204332" cy="4906167"/>
          </a:xfrm>
        </p:grpSpPr>
        <p:sp>
          <p:nvSpPr>
            <p:cNvPr id="71" name="Rounded Rectangle 70"/>
            <p:cNvSpPr/>
            <p:nvPr/>
          </p:nvSpPr>
          <p:spPr bwMode="auto">
            <a:xfrm>
              <a:off x="10682869" y="4686300"/>
              <a:ext cx="1204332" cy="748962"/>
            </a:xfrm>
            <a:prstGeom prst="roundRect">
              <a:avLst>
                <a:gd name="adj" fmla="val 0"/>
              </a:avLst>
            </a:prstGeom>
            <a:solidFill>
              <a:schemeClr val="accent1"/>
            </a:solidFill>
            <a:ln w="9525" cap="flat" cmpd="sng" algn="ctr">
              <a:noFill/>
              <a:prstDash val="solid"/>
              <a:round/>
              <a:headEnd type="none" w="med" len="med"/>
              <a:tailEnd type="none" w="med" len="med"/>
            </a:ln>
            <a:effectLst/>
          </p:spPr>
          <p:txBody>
            <a:bodyPr vert="horz" wrap="square" lIns="182880" tIns="45720" rIns="36000" bIns="45720" numCol="1" rtlCol="0" anchor="b" anchorCtr="0" compatLnSpc="1">
              <a:prstTxWarp prst="textNoShape">
                <a:avLst/>
              </a:prstTxWarp>
            </a:bodyPr>
            <a:lstStyle/>
            <a:p>
              <a:pPr eaLnBrk="0" hangingPunct="0">
                <a:defRPr/>
              </a:pPr>
              <a:r>
                <a:rPr lang="en-US" sz="2000" kern="0" dirty="0">
                  <a:solidFill>
                    <a:prstClr val="white"/>
                  </a:solidFill>
                  <a:cs typeface="Arial" pitchFamily="34" charset="0"/>
                </a:rPr>
                <a:t>EM4H </a:t>
              </a:r>
              <a:endParaRPr lang="en-US" sz="1050" kern="0" dirty="0">
                <a:solidFill>
                  <a:prstClr val="white"/>
                </a:solidFill>
                <a:cs typeface="Arial" pitchFamily="34" charset="0"/>
              </a:endParaRPr>
            </a:p>
            <a:p>
              <a:pPr eaLnBrk="0" hangingPunct="0">
                <a:defRPr/>
              </a:pPr>
              <a:r>
                <a:rPr lang="en-US" sz="1000" kern="0" dirty="0">
                  <a:solidFill>
                    <a:prstClr val="white"/>
                  </a:solidFill>
                  <a:cs typeface="Arial" pitchFamily="34" charset="0"/>
                </a:rPr>
                <a:t>Hibernate</a:t>
              </a:r>
              <a:endParaRPr lang="en-US" sz="1050" kern="0" dirty="0">
                <a:solidFill>
                  <a:prstClr val="white"/>
                </a:solidFill>
                <a:cs typeface="Arial" pitchFamily="34" charset="0"/>
              </a:endParaRPr>
            </a:p>
          </p:txBody>
        </p:sp>
        <p:sp>
          <p:nvSpPr>
            <p:cNvPr id="72" name="Rounded Rectangle 71"/>
            <p:cNvSpPr/>
            <p:nvPr/>
          </p:nvSpPr>
          <p:spPr bwMode="auto">
            <a:xfrm>
              <a:off x="10682869" y="2506562"/>
              <a:ext cx="1204332" cy="731520"/>
            </a:xfrm>
            <a:prstGeom prst="roundRect">
              <a:avLst>
                <a:gd name="adj" fmla="val 0"/>
              </a:avLst>
            </a:prstGeom>
            <a:solidFill>
              <a:srgbClr val="FFAA00"/>
            </a:solidFill>
            <a:ln w="9525" cap="flat" cmpd="sng" algn="ctr">
              <a:noFill/>
              <a:prstDash val="solid"/>
              <a:headEnd type="none" w="med" len="med"/>
              <a:tailEnd type="none" w="med" len="med"/>
            </a:ln>
            <a:effectLst/>
          </p:spPr>
          <p:txBody>
            <a:bodyPr vert="horz" wrap="square" lIns="182880" tIns="45720" rIns="91440" bIns="45720" numCol="1" rtlCol="0" anchor="b" anchorCtr="0" compatLnSpc="1">
              <a:prstTxWarp prst="textNoShape">
                <a:avLst/>
              </a:prstTxWarp>
            </a:bodyPr>
            <a:lstStyle/>
            <a:p>
              <a:pPr eaLnBrk="0" hangingPunct="0">
                <a:defRPr/>
              </a:pPr>
              <a:r>
                <a:rPr lang="en-US" sz="2000" kern="0" dirty="0">
                  <a:solidFill>
                    <a:prstClr val="white"/>
                  </a:solidFill>
                  <a:cs typeface="Arial" pitchFamily="34" charset="0"/>
                </a:rPr>
                <a:t>EM1 </a:t>
              </a:r>
              <a:endParaRPr lang="en-US" kern="0" dirty="0">
                <a:solidFill>
                  <a:prstClr val="white"/>
                </a:solidFill>
                <a:cs typeface="Arial" pitchFamily="34" charset="0"/>
              </a:endParaRPr>
            </a:p>
            <a:p>
              <a:pPr eaLnBrk="0" hangingPunct="0">
                <a:defRPr/>
              </a:pPr>
              <a:r>
                <a:rPr lang="en-US" sz="1000" kern="0" dirty="0">
                  <a:solidFill>
                    <a:prstClr val="white"/>
                  </a:solidFill>
                  <a:cs typeface="Arial" pitchFamily="34" charset="0"/>
                </a:rPr>
                <a:t>Sleep</a:t>
              </a:r>
              <a:endParaRPr lang="en-US" sz="1050" kern="0" dirty="0">
                <a:solidFill>
                  <a:prstClr val="white"/>
                </a:solidFill>
                <a:cs typeface="Arial" pitchFamily="34" charset="0"/>
              </a:endParaRPr>
            </a:p>
          </p:txBody>
        </p:sp>
        <p:sp>
          <p:nvSpPr>
            <p:cNvPr id="74" name="Rounded Rectangle 73"/>
            <p:cNvSpPr/>
            <p:nvPr/>
          </p:nvSpPr>
          <p:spPr bwMode="auto">
            <a:xfrm>
              <a:off x="10682869" y="1257298"/>
              <a:ext cx="1204332" cy="1250313"/>
            </a:xfrm>
            <a:prstGeom prst="roundRect">
              <a:avLst>
                <a:gd name="adj" fmla="val 0"/>
              </a:avLst>
            </a:prstGeom>
            <a:solidFill>
              <a:srgbClr val="E06800"/>
            </a:solidFill>
            <a:ln w="9525" cap="flat" cmpd="sng" algn="ctr">
              <a:noFill/>
              <a:prstDash val="solid"/>
              <a:round/>
              <a:headEnd type="none" w="med" len="med"/>
              <a:tailEnd type="none" w="med" len="med"/>
            </a:ln>
            <a:effectLst/>
          </p:spPr>
          <p:txBody>
            <a:bodyPr vert="horz" wrap="square" lIns="182880" tIns="45720" rIns="72000" bIns="45720" numCol="1" rtlCol="0" anchor="b" anchorCtr="0" compatLnSpc="1">
              <a:prstTxWarp prst="textNoShape">
                <a:avLst/>
              </a:prstTxWarp>
            </a:bodyPr>
            <a:lstStyle/>
            <a:p>
              <a:pPr eaLnBrk="0" hangingPunct="0">
                <a:defRPr/>
              </a:pPr>
              <a:r>
                <a:rPr lang="en-US" sz="2000" kern="0" dirty="0">
                  <a:solidFill>
                    <a:prstClr val="white"/>
                  </a:solidFill>
                  <a:cs typeface="Arial" pitchFamily="34" charset="0"/>
                </a:rPr>
                <a:t>EM0 </a:t>
              </a:r>
              <a:endParaRPr lang="en-US" kern="0" dirty="0">
                <a:solidFill>
                  <a:prstClr val="white"/>
                </a:solidFill>
                <a:cs typeface="Arial" pitchFamily="34" charset="0"/>
              </a:endParaRPr>
            </a:p>
            <a:p>
              <a:pPr eaLnBrk="0" hangingPunct="0">
                <a:defRPr/>
              </a:pPr>
              <a:r>
                <a:rPr lang="en-US" sz="1000" kern="0" dirty="0">
                  <a:solidFill>
                    <a:prstClr val="white"/>
                  </a:solidFill>
                  <a:cs typeface="Arial" pitchFamily="34" charset="0"/>
                </a:rPr>
                <a:t>Run</a:t>
              </a:r>
              <a:endParaRPr lang="en-US" sz="1050" kern="0" dirty="0">
                <a:solidFill>
                  <a:prstClr val="white"/>
                </a:solidFill>
                <a:cs typeface="Arial" pitchFamily="34" charset="0"/>
              </a:endParaRPr>
            </a:p>
          </p:txBody>
        </p:sp>
        <p:sp>
          <p:nvSpPr>
            <p:cNvPr id="75" name="Rounded Rectangle 74"/>
            <p:cNvSpPr/>
            <p:nvPr/>
          </p:nvSpPr>
          <p:spPr bwMode="auto">
            <a:xfrm>
              <a:off x="10682869" y="3238601"/>
              <a:ext cx="1204332" cy="731520"/>
            </a:xfrm>
            <a:prstGeom prst="roundRect">
              <a:avLst>
                <a:gd name="adj" fmla="val 0"/>
              </a:avLst>
            </a:prstGeom>
            <a:solidFill>
              <a:srgbClr val="78D6FF"/>
            </a:solidFill>
            <a:ln w="9525" cap="flat" cmpd="sng" algn="ctr">
              <a:noFill/>
              <a:prstDash val="solid"/>
              <a:headEnd type="none" w="med" len="med"/>
              <a:tailEnd type="none" w="med" len="med"/>
            </a:ln>
            <a:effectLst/>
          </p:spPr>
          <p:txBody>
            <a:bodyPr vert="horz" wrap="square" lIns="182880" tIns="45720" rIns="72000" bIns="45720" numCol="1" rtlCol="0" anchor="b" anchorCtr="0" compatLnSpc="1">
              <a:prstTxWarp prst="textNoShape">
                <a:avLst/>
              </a:prstTxWarp>
            </a:bodyPr>
            <a:lstStyle/>
            <a:p>
              <a:pPr eaLnBrk="0" hangingPunct="0">
                <a:defRPr/>
              </a:pPr>
              <a:r>
                <a:rPr lang="en-US" sz="2000" kern="0" dirty="0">
                  <a:solidFill>
                    <a:prstClr val="white"/>
                  </a:solidFill>
                  <a:cs typeface="Arial" pitchFamily="34" charset="0"/>
                </a:rPr>
                <a:t>EM2 </a:t>
              </a:r>
              <a:endParaRPr lang="en-US" kern="0" dirty="0">
                <a:solidFill>
                  <a:prstClr val="white"/>
                </a:solidFill>
                <a:cs typeface="Arial" pitchFamily="34" charset="0"/>
              </a:endParaRPr>
            </a:p>
            <a:p>
              <a:pPr eaLnBrk="0" hangingPunct="0">
                <a:defRPr/>
              </a:pPr>
              <a:r>
                <a:rPr lang="en-US" sz="1000" kern="0" dirty="0">
                  <a:solidFill>
                    <a:prstClr val="white"/>
                  </a:solidFill>
                  <a:cs typeface="Arial" pitchFamily="34" charset="0"/>
                </a:rPr>
                <a:t>Deep Sleep</a:t>
              </a:r>
            </a:p>
          </p:txBody>
        </p:sp>
        <p:sp>
          <p:nvSpPr>
            <p:cNvPr id="76" name="Rounded Rectangle 75"/>
            <p:cNvSpPr/>
            <p:nvPr/>
          </p:nvSpPr>
          <p:spPr bwMode="auto">
            <a:xfrm>
              <a:off x="10682869" y="3970503"/>
              <a:ext cx="1204332" cy="731520"/>
            </a:xfrm>
            <a:prstGeom prst="roundRect">
              <a:avLst>
                <a:gd name="adj" fmla="val 0"/>
              </a:avLst>
            </a:prstGeom>
            <a:solidFill>
              <a:srgbClr val="00AEFF"/>
            </a:solidFill>
            <a:ln w="9525" cap="flat" cmpd="sng" algn="ctr">
              <a:noFill/>
              <a:prstDash val="solid"/>
              <a:round/>
              <a:headEnd type="none" w="med" len="med"/>
              <a:tailEnd type="none" w="med" len="med"/>
            </a:ln>
            <a:effectLst/>
          </p:spPr>
          <p:txBody>
            <a:bodyPr vert="horz" wrap="square" lIns="182880" tIns="45720" rIns="36000" bIns="45720" numCol="1" rtlCol="0" anchor="b" anchorCtr="0" compatLnSpc="1">
              <a:prstTxWarp prst="textNoShape">
                <a:avLst/>
              </a:prstTxWarp>
            </a:bodyPr>
            <a:lstStyle/>
            <a:p>
              <a:pPr eaLnBrk="0" hangingPunct="0">
                <a:defRPr/>
              </a:pPr>
              <a:r>
                <a:rPr lang="en-US" sz="2000" kern="0" dirty="0">
                  <a:solidFill>
                    <a:prstClr val="white"/>
                  </a:solidFill>
                  <a:cs typeface="Arial" pitchFamily="34" charset="0"/>
                </a:rPr>
                <a:t>EM3</a:t>
              </a:r>
              <a:r>
                <a:rPr lang="en-US" sz="1100" kern="0" dirty="0">
                  <a:solidFill>
                    <a:prstClr val="white"/>
                  </a:solidFill>
                  <a:cs typeface="Arial" pitchFamily="34" charset="0"/>
                </a:rPr>
                <a:t> </a:t>
              </a:r>
              <a:endParaRPr lang="en-US" sz="1050" kern="0" dirty="0">
                <a:solidFill>
                  <a:prstClr val="white"/>
                </a:solidFill>
                <a:cs typeface="Arial" pitchFamily="34" charset="0"/>
              </a:endParaRPr>
            </a:p>
            <a:p>
              <a:pPr eaLnBrk="0" hangingPunct="0">
                <a:defRPr/>
              </a:pPr>
              <a:r>
                <a:rPr lang="en-US" sz="1000" kern="0" dirty="0">
                  <a:solidFill>
                    <a:prstClr val="white"/>
                  </a:solidFill>
                  <a:cs typeface="Arial" pitchFamily="34" charset="0"/>
                </a:rPr>
                <a:t>Stop</a:t>
              </a:r>
              <a:endParaRPr lang="en-US" sz="1050" kern="0" dirty="0">
                <a:solidFill>
                  <a:prstClr val="white"/>
                </a:solidFill>
                <a:cs typeface="Arial" pitchFamily="34" charset="0"/>
              </a:endParaRPr>
            </a:p>
          </p:txBody>
        </p:sp>
        <p:sp>
          <p:nvSpPr>
            <p:cNvPr id="78" name="Rounded Rectangle 77"/>
            <p:cNvSpPr/>
            <p:nvPr/>
          </p:nvSpPr>
          <p:spPr bwMode="auto">
            <a:xfrm>
              <a:off x="10682869" y="5431945"/>
              <a:ext cx="1204332" cy="731520"/>
            </a:xfrm>
            <a:prstGeom prst="roundRect">
              <a:avLst>
                <a:gd name="adj" fmla="val 0"/>
              </a:avLst>
            </a:prstGeom>
            <a:solidFill>
              <a:srgbClr val="0B486B"/>
            </a:solidFill>
            <a:ln w="9525" cap="flat" cmpd="sng" algn="ctr">
              <a:noFill/>
              <a:prstDash val="solid"/>
              <a:headEnd type="none" w="med" len="med"/>
              <a:tailEnd type="none" w="med" len="med"/>
            </a:ln>
            <a:effectLst/>
          </p:spPr>
          <p:txBody>
            <a:bodyPr vert="horz" wrap="square" lIns="182880" tIns="45720" rIns="0" bIns="45720" numCol="1" rtlCol="0" anchor="b" anchorCtr="0" compatLnSpc="1">
              <a:prstTxWarp prst="textNoShape">
                <a:avLst/>
              </a:prstTxWarp>
            </a:bodyPr>
            <a:lstStyle/>
            <a:p>
              <a:pPr eaLnBrk="0" hangingPunct="0">
                <a:defRPr/>
              </a:pPr>
              <a:r>
                <a:rPr lang="en-US" sz="2000" kern="0" dirty="0">
                  <a:solidFill>
                    <a:srgbClr val="FFFFFF"/>
                  </a:solidFill>
                  <a:cs typeface="Arial" pitchFamily="34" charset="0"/>
                </a:rPr>
                <a:t>EM4S </a:t>
              </a:r>
              <a:endParaRPr lang="en-US" sz="1050" kern="0" dirty="0">
                <a:solidFill>
                  <a:srgbClr val="FFFFFF"/>
                </a:solidFill>
                <a:cs typeface="Arial" pitchFamily="34" charset="0"/>
              </a:endParaRPr>
            </a:p>
            <a:p>
              <a:pPr eaLnBrk="0" hangingPunct="0">
                <a:defRPr/>
              </a:pPr>
              <a:r>
                <a:rPr lang="en-US" sz="1000" kern="0" dirty="0">
                  <a:solidFill>
                    <a:srgbClr val="FFFFFF"/>
                  </a:solidFill>
                  <a:cs typeface="Arial" pitchFamily="34" charset="0"/>
                </a:rPr>
                <a:t>Shutoff</a:t>
              </a:r>
              <a:endParaRPr lang="en-US" sz="1050" kern="0" dirty="0">
                <a:solidFill>
                  <a:srgbClr val="FFFFFF"/>
                </a:solidFill>
                <a:cs typeface="Arial" pitchFamily="34" charset="0"/>
              </a:endParaRPr>
            </a:p>
          </p:txBody>
        </p:sp>
        <p:sp>
          <p:nvSpPr>
            <p:cNvPr id="79" name="TextBox 78"/>
            <p:cNvSpPr txBox="1"/>
            <p:nvPr/>
          </p:nvSpPr>
          <p:spPr>
            <a:xfrm>
              <a:off x="10838984" y="1299942"/>
              <a:ext cx="1025913" cy="507831"/>
            </a:xfrm>
            <a:prstGeom prst="rect">
              <a:avLst/>
            </a:prstGeom>
            <a:noFill/>
          </p:spPr>
          <p:txBody>
            <a:bodyPr wrap="square" lIns="0" rtlCol="0" anchor="b">
              <a:spAutoFit/>
            </a:bodyPr>
            <a:lstStyle/>
            <a:p>
              <a:pPr>
                <a:lnSpc>
                  <a:spcPct val="90000"/>
                </a:lnSpc>
              </a:pPr>
              <a:r>
                <a:rPr lang="en-US" sz="1000" dirty="0">
                  <a:solidFill>
                    <a:prstClr val="white"/>
                  </a:solidFill>
                </a:rPr>
                <a:t>Feature available down to Energy Mode</a:t>
              </a:r>
            </a:p>
          </p:txBody>
        </p:sp>
      </p:grpSp>
      <p:graphicFrame>
        <p:nvGraphicFramePr>
          <p:cNvPr id="83" name="Table 82"/>
          <p:cNvGraphicFramePr>
            <a:graphicFrameLocks noGrp="1"/>
          </p:cNvGraphicFramePr>
          <p:nvPr>
            <p:extLst/>
          </p:nvPr>
        </p:nvGraphicFramePr>
        <p:xfrm>
          <a:off x="2068973" y="4268842"/>
          <a:ext cx="1444999" cy="1839691"/>
        </p:xfrm>
        <a:graphic>
          <a:graphicData uri="http://schemas.openxmlformats.org/drawingml/2006/table">
            <a:tbl>
              <a:tblPr firstRow="1" bandRow="1">
                <a:tableStyleId>{5C22544A-7EE6-4342-B048-85BDC9FD1C3A}</a:tableStyleId>
              </a:tblPr>
              <a:tblGrid>
                <a:gridCol w="794750">
                  <a:extLst>
                    <a:ext uri="{9D8B030D-6E8A-4147-A177-3AD203B41FA5}">
                      <a16:colId xmlns:a16="http://schemas.microsoft.com/office/drawing/2014/main" val="20000"/>
                    </a:ext>
                  </a:extLst>
                </a:gridCol>
                <a:gridCol w="650249">
                  <a:extLst>
                    <a:ext uri="{9D8B030D-6E8A-4147-A177-3AD203B41FA5}">
                      <a16:colId xmlns:a16="http://schemas.microsoft.com/office/drawing/2014/main" val="20001"/>
                    </a:ext>
                  </a:extLst>
                </a:gridCol>
              </a:tblGrid>
              <a:tr h="420755">
                <a:tc gridSpan="2">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I/O Ports</a:t>
                      </a:r>
                    </a:p>
                  </a:txBody>
                  <a:tcPr anchor="ctr">
                    <a:lnL w="76200" cap="flat" cmpd="sng" algn="ctr">
                      <a:solidFill>
                        <a:srgbClr val="DDDDDD"/>
                      </a:solidFill>
                      <a:prstDash val="solid"/>
                      <a:round/>
                      <a:headEnd type="none" w="med" len="med"/>
                      <a:tailEnd type="none" w="med" len="med"/>
                    </a:lnL>
                    <a:lnR w="76200" cap="flat" cmpd="sng" algn="ctr">
                      <a:solidFill>
                        <a:srgbClr val="DDDDDD"/>
                      </a:solidFill>
                      <a:prstDash val="solid"/>
                      <a:round/>
                      <a:headEnd type="none" w="med" len="med"/>
                      <a:tailEnd type="none" w="med" len="med"/>
                    </a:lnR>
                    <a:lnT w="76200" cap="flat" cmpd="sng" algn="ctr">
                      <a:solidFill>
                        <a:srgbClr val="DDDDDD"/>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DDDDD"/>
                    </a:solidFill>
                  </a:tcPr>
                </a:tc>
                <a:tc hMerge="1">
                  <a:txBody>
                    <a:bodyPr/>
                    <a:lstStyle/>
                    <a:p>
                      <a:endParaRPr lang="en-US" dirty="0"/>
                    </a:p>
                  </a:txBody>
                  <a:tcPr/>
                </a:tc>
                <a:extLst>
                  <a:ext uri="{0D108BD9-81ED-4DB2-BD59-A6C34878D82A}">
                    <a16:rowId xmlns:a16="http://schemas.microsoft.com/office/drawing/2014/main" val="10000"/>
                  </a:ext>
                </a:extLst>
              </a:tr>
              <a:tr h="709468">
                <a:tc>
                  <a:txBody>
                    <a:bodyPr/>
                    <a:lstStyle/>
                    <a:p>
                      <a:pPr eaLnBrk="0" hangingPunct="0"/>
                      <a:r>
                        <a:rPr lang="en-US" sz="1000" kern="0" dirty="0">
                          <a:solidFill>
                            <a:schemeClr val="bg1"/>
                          </a:solidFill>
                          <a:cs typeface="Arial" pitchFamily="34" charset="0"/>
                        </a:rPr>
                        <a:t>External</a:t>
                      </a:r>
                    </a:p>
                    <a:p>
                      <a:pPr eaLnBrk="0" hangingPunct="0"/>
                      <a:r>
                        <a:rPr lang="en-US" sz="1000" kern="0" dirty="0">
                          <a:solidFill>
                            <a:schemeClr val="bg1"/>
                          </a:solidFill>
                          <a:cs typeface="Arial" pitchFamily="34" charset="0"/>
                        </a:rPr>
                        <a:t>Interrupt</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cs typeface="Arial" pitchFamily="34" charset="0"/>
                        </a:rPr>
                        <a:t>Up to 65 GPIO</a:t>
                      </a:r>
                    </a:p>
                    <a:p>
                      <a:pPr eaLnBrk="0" hangingPunct="0"/>
                      <a:r>
                        <a:rPr lang="en-US" sz="1000" kern="0" dirty="0">
                          <a:solidFill>
                            <a:schemeClr val="bg1"/>
                          </a:solidFill>
                          <a:cs typeface="Arial" pitchFamily="34" charset="0"/>
                        </a:rPr>
                        <a:t>(5V Tol)</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1"/>
                  </a:ext>
                </a:extLst>
              </a:tr>
              <a:tr h="709468">
                <a:tc>
                  <a:txBody>
                    <a:bodyPr/>
                    <a:lstStyle/>
                    <a:p>
                      <a:pPr eaLnBrk="0" hangingPunct="0"/>
                      <a:r>
                        <a:rPr lang="en-US" sz="1000" kern="0" dirty="0">
                          <a:solidFill>
                            <a:schemeClr val="bg1"/>
                          </a:solidFill>
                          <a:cs typeface="Arial" pitchFamily="34" charset="0"/>
                        </a:rPr>
                        <a:t>Pin</a:t>
                      </a:r>
                      <a:r>
                        <a:rPr lang="en-US" sz="1000" kern="0" baseline="0" dirty="0">
                          <a:solidFill>
                            <a:schemeClr val="bg1"/>
                          </a:solidFill>
                          <a:cs typeface="Arial" pitchFamily="34" charset="0"/>
                        </a:rPr>
                        <a:t> </a:t>
                      </a:r>
                      <a:r>
                        <a:rPr lang="en-US" sz="1000" kern="0" dirty="0">
                          <a:solidFill>
                            <a:schemeClr val="bg1"/>
                          </a:solidFill>
                          <a:cs typeface="Arial" pitchFamily="34" charset="0"/>
                        </a:rPr>
                        <a:t>Reset</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tc>
                  <a:txBody>
                    <a:bodyPr/>
                    <a:lstStyle/>
                    <a:p>
                      <a:pPr eaLnBrk="0" hangingPunct="0"/>
                      <a:r>
                        <a:rPr lang="en-US" sz="1000" kern="0" dirty="0">
                          <a:solidFill>
                            <a:schemeClr val="bg1"/>
                          </a:solidFill>
                          <a:cs typeface="Arial" pitchFamily="34" charset="0"/>
                        </a:rPr>
                        <a:t>GPIO</a:t>
                      </a:r>
                      <a:r>
                        <a:rPr lang="en-US" sz="1000" kern="0" baseline="0" dirty="0">
                          <a:solidFill>
                            <a:schemeClr val="bg1"/>
                          </a:solidFill>
                          <a:cs typeface="Arial" pitchFamily="34" charset="0"/>
                        </a:rPr>
                        <a:t> </a:t>
                      </a:r>
                      <a:r>
                        <a:rPr lang="en-US" sz="1000" kern="0" dirty="0">
                          <a:solidFill>
                            <a:schemeClr val="bg1"/>
                          </a:solidFill>
                          <a:cs typeface="Arial" pitchFamily="34" charset="0"/>
                        </a:rPr>
                        <a:t>Wakeup</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38912112"/>
      </p:ext>
    </p:extLst>
  </p:cSld>
  <p:clrMapOvr>
    <a:masterClrMapping/>
  </p:clrMapOvr>
  <p:transition spd="med">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Software and Stack</a:t>
            </a: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620750" y="1756972"/>
            <a:ext cx="3885450" cy="2497528"/>
          </a:xfrm>
          <a:prstGeom prst="rect">
            <a:avLst/>
          </a:prstGeom>
        </p:spPr>
      </p:pic>
      <p:sp>
        <p:nvSpPr>
          <p:cNvPr id="9" name="TextBox 8"/>
          <p:cNvSpPr txBox="1"/>
          <p:nvPr/>
        </p:nvSpPr>
        <p:spPr>
          <a:xfrm>
            <a:off x="8363857" y="4250035"/>
            <a:ext cx="2776081" cy="461665"/>
          </a:xfrm>
          <a:prstGeom prst="rect">
            <a:avLst/>
          </a:prstGeom>
          <a:noFill/>
        </p:spPr>
        <p:txBody>
          <a:bodyPr wrap="none" rtlCol="0">
            <a:spAutoFit/>
          </a:bodyPr>
          <a:lstStyle/>
          <a:p>
            <a:pPr algn="ctr"/>
            <a:r>
              <a:rPr lang="en-US" sz="2400" dirty="0"/>
              <a:t>Development Tools</a:t>
            </a:r>
          </a:p>
        </p:txBody>
      </p:sp>
      <p:sp>
        <p:nvSpPr>
          <p:cNvPr id="13" name="TextBox 12"/>
          <p:cNvSpPr txBox="1"/>
          <p:nvPr/>
        </p:nvSpPr>
        <p:spPr>
          <a:xfrm>
            <a:off x="4508746" y="4273167"/>
            <a:ext cx="2254079" cy="461665"/>
          </a:xfrm>
          <a:prstGeom prst="rect">
            <a:avLst/>
          </a:prstGeom>
          <a:noFill/>
        </p:spPr>
        <p:txBody>
          <a:bodyPr wrap="none" rtlCol="0">
            <a:spAutoFit/>
          </a:bodyPr>
          <a:lstStyle/>
          <a:p>
            <a:pPr algn="ctr"/>
            <a:r>
              <a:rPr lang="en-US" sz="2400" dirty="0"/>
              <a:t>Software + Stack</a:t>
            </a:r>
          </a:p>
        </p:txBody>
      </p:sp>
      <p:pic>
        <p:nvPicPr>
          <p:cNvPr id="2" name="Picture 1"/>
          <p:cNvPicPr>
            <a:picLocks noChangeAspect="1"/>
          </p:cNvPicPr>
          <p:nvPr/>
        </p:nvPicPr>
        <p:blipFill>
          <a:blip r:embed="rId4"/>
          <a:stretch>
            <a:fillRect/>
          </a:stretch>
        </p:blipFill>
        <p:spPr>
          <a:xfrm>
            <a:off x="9713797" y="1749197"/>
            <a:ext cx="1638300" cy="666750"/>
          </a:xfrm>
          <a:prstGeom prst="rect">
            <a:avLst/>
          </a:prstGeom>
        </p:spPr>
      </p:pic>
      <p:pic>
        <p:nvPicPr>
          <p:cNvPr id="23" name="Picture 2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44126" y="2548865"/>
            <a:ext cx="1717166" cy="468604"/>
          </a:xfrm>
          <a:prstGeom prst="rect">
            <a:avLst/>
          </a:prstGeom>
        </p:spPr>
      </p:pic>
      <p:sp>
        <p:nvSpPr>
          <p:cNvPr id="21" name="TextBox 20"/>
          <p:cNvSpPr txBox="1"/>
          <p:nvPr/>
        </p:nvSpPr>
        <p:spPr>
          <a:xfrm>
            <a:off x="997713" y="4275436"/>
            <a:ext cx="2262158" cy="461665"/>
          </a:xfrm>
          <a:prstGeom prst="rect">
            <a:avLst/>
          </a:prstGeom>
          <a:noFill/>
        </p:spPr>
        <p:txBody>
          <a:bodyPr wrap="none" rtlCol="0">
            <a:spAutoFit/>
          </a:bodyPr>
          <a:lstStyle/>
          <a:p>
            <a:pPr algn="ctr"/>
            <a:r>
              <a:rPr lang="en-US" sz="2400" dirty="0"/>
              <a:t>SoCs + Modules</a:t>
            </a:r>
          </a:p>
        </p:txBody>
      </p:sp>
      <p:pic>
        <p:nvPicPr>
          <p:cNvPr id="22" name="Picture 21"/>
          <p:cNvPicPr>
            <a:picLocks noChangeAspect="1"/>
          </p:cNvPicPr>
          <p:nvPr/>
        </p:nvPicPr>
        <p:blipFill>
          <a:blip r:embed="rId6"/>
          <a:stretch>
            <a:fillRect/>
          </a:stretch>
        </p:blipFill>
        <p:spPr>
          <a:xfrm rot="675056">
            <a:off x="2163388" y="2444482"/>
            <a:ext cx="1101919" cy="1278773"/>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868518" y="2589175"/>
            <a:ext cx="1052457" cy="903705"/>
          </a:xfrm>
          <a:prstGeom prst="rect">
            <a:avLst/>
          </a:prstGeom>
        </p:spPr>
      </p:pic>
      <p:sp>
        <p:nvSpPr>
          <p:cNvPr id="11" name="Rectangle 10">
            <a:extLst>
              <a:ext uri="{FF2B5EF4-FFF2-40B4-BE49-F238E27FC236}">
                <a16:creationId xmlns:a16="http://schemas.microsoft.com/office/drawing/2014/main" id="{5360670A-F0F2-4824-B10D-335775F0DBBE}"/>
              </a:ext>
            </a:extLst>
          </p:cNvPr>
          <p:cNvSpPr/>
          <p:nvPr/>
        </p:nvSpPr>
        <p:spPr>
          <a:xfrm>
            <a:off x="697733" y="1756972"/>
            <a:ext cx="3002055"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7D5B33-E909-454D-9B55-59F7BD86788F}"/>
              </a:ext>
            </a:extLst>
          </p:cNvPr>
          <p:cNvSpPr/>
          <p:nvPr/>
        </p:nvSpPr>
        <p:spPr>
          <a:xfrm>
            <a:off x="7857361" y="1672931"/>
            <a:ext cx="3648839"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5375555"/>
      </p:ext>
    </p:extLst>
  </p:cSld>
  <p:clrMapOvr>
    <a:masterClrMapping/>
  </p:clrMapOvr>
  <p:transition spd="med">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Silicon Labs Zigbee Options</a:t>
            </a:r>
          </a:p>
        </p:txBody>
      </p:sp>
      <p:grpSp>
        <p:nvGrpSpPr>
          <p:cNvPr id="4" name="Group 3"/>
          <p:cNvGrpSpPr/>
          <p:nvPr/>
        </p:nvGrpSpPr>
        <p:grpSpPr>
          <a:xfrm>
            <a:off x="4542839" y="1360986"/>
            <a:ext cx="5103885" cy="4800600"/>
            <a:chOff x="3458480" y="381000"/>
            <a:chExt cx="6599920" cy="5867400"/>
          </a:xfrm>
        </p:grpSpPr>
        <p:grpSp>
          <p:nvGrpSpPr>
            <p:cNvPr id="5" name="Group 4"/>
            <p:cNvGrpSpPr/>
            <p:nvPr/>
          </p:nvGrpSpPr>
          <p:grpSpPr>
            <a:xfrm>
              <a:off x="3458480" y="1723995"/>
              <a:ext cx="6599920" cy="4524405"/>
              <a:chOff x="1287471" y="2667776"/>
              <a:chExt cx="4645244" cy="3047224"/>
            </a:xfrm>
          </p:grpSpPr>
          <p:sp>
            <p:nvSpPr>
              <p:cNvPr id="15" name="Rectangle 14"/>
              <p:cNvSpPr/>
              <p:nvPr/>
            </p:nvSpPr>
            <p:spPr>
              <a:xfrm>
                <a:off x="1536285" y="4802152"/>
                <a:ext cx="4396430" cy="457200"/>
              </a:xfrm>
              <a:prstGeom prst="rect">
                <a:avLst/>
              </a:prstGeom>
              <a:solidFill>
                <a:schemeClr val="accent2"/>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Medium Access</a:t>
                </a:r>
              </a:p>
            </p:txBody>
          </p:sp>
          <p:sp>
            <p:nvSpPr>
              <p:cNvPr id="16" name="Rectangle 15"/>
              <p:cNvSpPr/>
              <p:nvPr/>
            </p:nvSpPr>
            <p:spPr>
              <a:xfrm>
                <a:off x="1536285" y="5257800"/>
                <a:ext cx="4396428" cy="457200"/>
              </a:xfrm>
              <a:prstGeom prst="rect">
                <a:avLst/>
              </a:prstGeom>
              <a:solidFill>
                <a:schemeClr val="accent2"/>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Physical RF</a:t>
                </a:r>
              </a:p>
            </p:txBody>
          </p:sp>
          <p:sp>
            <p:nvSpPr>
              <p:cNvPr id="17" name="Rectangle 16"/>
              <p:cNvSpPr/>
              <p:nvPr/>
            </p:nvSpPr>
            <p:spPr>
              <a:xfrm>
                <a:off x="1520735" y="3960848"/>
                <a:ext cx="1752715" cy="457200"/>
              </a:xfrm>
              <a:prstGeom prst="rect">
                <a:avLst/>
              </a:prstGeom>
              <a:solidFill>
                <a:schemeClr val="accent4"/>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Device Discovery</a:t>
                </a:r>
              </a:p>
            </p:txBody>
          </p:sp>
          <p:sp>
            <p:nvSpPr>
              <p:cNvPr id="18" name="Rectangle 17"/>
              <p:cNvSpPr/>
              <p:nvPr/>
            </p:nvSpPr>
            <p:spPr>
              <a:xfrm>
                <a:off x="1520735" y="3048000"/>
                <a:ext cx="3276714" cy="457200"/>
              </a:xfrm>
              <a:prstGeom prst="rect">
                <a:avLst/>
              </a:prstGeom>
              <a:solidFill>
                <a:schemeClr val="accent4"/>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Network Organization</a:t>
                </a:r>
              </a:p>
            </p:txBody>
          </p:sp>
          <p:sp>
            <p:nvSpPr>
              <p:cNvPr id="19" name="Rectangle 18"/>
              <p:cNvSpPr/>
              <p:nvPr/>
            </p:nvSpPr>
            <p:spPr>
              <a:xfrm>
                <a:off x="3273449" y="3503648"/>
                <a:ext cx="1531133" cy="457200"/>
              </a:xfrm>
              <a:prstGeom prst="rect">
                <a:avLst/>
              </a:prstGeom>
              <a:solidFill>
                <a:schemeClr val="accent4"/>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Message Relay</a:t>
                </a:r>
              </a:p>
            </p:txBody>
          </p:sp>
          <p:sp>
            <p:nvSpPr>
              <p:cNvPr id="20" name="Rectangle 19"/>
              <p:cNvSpPr/>
              <p:nvPr/>
            </p:nvSpPr>
            <p:spPr>
              <a:xfrm>
                <a:off x="1520735" y="3503648"/>
                <a:ext cx="1752714" cy="457200"/>
              </a:xfrm>
              <a:prstGeom prst="rect">
                <a:avLst/>
              </a:prstGeom>
              <a:solidFill>
                <a:schemeClr val="accent4"/>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Route Discovery</a:t>
                </a:r>
              </a:p>
            </p:txBody>
          </p:sp>
          <p:cxnSp>
            <p:nvCxnSpPr>
              <p:cNvPr id="21" name="Straight Arrow Connector 20"/>
              <p:cNvCxnSpPr/>
              <p:nvPr/>
            </p:nvCxnSpPr>
            <p:spPr>
              <a:xfrm>
                <a:off x="2813025" y="2667776"/>
                <a:ext cx="0" cy="38022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641825" y="2667776"/>
                <a:ext cx="0" cy="38022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813025" y="4418048"/>
                <a:ext cx="0" cy="38022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718025" y="4418048"/>
                <a:ext cx="0" cy="38022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Left Brace 24"/>
              <p:cNvSpPr/>
              <p:nvPr/>
            </p:nvSpPr>
            <p:spPr>
              <a:xfrm>
                <a:off x="1289025" y="3048000"/>
                <a:ext cx="155510" cy="13700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Left Brace 25"/>
              <p:cNvSpPr/>
              <p:nvPr/>
            </p:nvSpPr>
            <p:spPr>
              <a:xfrm>
                <a:off x="1287471" y="4800600"/>
                <a:ext cx="155506"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ectangle 26"/>
              <p:cNvSpPr/>
              <p:nvPr/>
            </p:nvSpPr>
            <p:spPr>
              <a:xfrm>
                <a:off x="3273450" y="3961862"/>
                <a:ext cx="1508487" cy="452306"/>
              </a:xfrm>
              <a:prstGeom prst="rect">
                <a:avLst/>
              </a:prstGeom>
              <a:solidFill>
                <a:schemeClr val="accent4"/>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Security</a:t>
                </a:r>
              </a:p>
            </p:txBody>
          </p:sp>
        </p:grpSp>
        <p:sp>
          <p:nvSpPr>
            <p:cNvPr id="6" name="Rectangle 5"/>
            <p:cNvSpPr/>
            <p:nvPr/>
          </p:nvSpPr>
          <p:spPr>
            <a:xfrm>
              <a:off x="3779235" y="1059834"/>
              <a:ext cx="2717433" cy="678834"/>
            </a:xfrm>
            <a:prstGeom prst="rect">
              <a:avLst/>
            </a:prstGeom>
            <a:solidFill>
              <a:schemeClr val="accent6">
                <a:lumMod val="60000"/>
                <a:lumOff val="40000"/>
              </a:schemeClr>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Determine Device Relationships</a:t>
              </a:r>
            </a:p>
          </p:txBody>
        </p:sp>
        <p:sp>
          <p:nvSpPr>
            <p:cNvPr id="7" name="Rectangle 6"/>
            <p:cNvSpPr/>
            <p:nvPr/>
          </p:nvSpPr>
          <p:spPr>
            <a:xfrm>
              <a:off x="7126589" y="381000"/>
              <a:ext cx="2921146" cy="678834"/>
            </a:xfrm>
            <a:prstGeom prst="rect">
              <a:avLst/>
            </a:prstGeom>
            <a:solidFill>
              <a:schemeClr val="accent6">
                <a:lumMod val="60000"/>
                <a:lumOff val="40000"/>
              </a:schemeClr>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Manage Network</a:t>
              </a:r>
            </a:p>
          </p:txBody>
        </p:sp>
        <p:sp>
          <p:nvSpPr>
            <p:cNvPr id="8" name="Rectangle 7"/>
            <p:cNvSpPr/>
            <p:nvPr/>
          </p:nvSpPr>
          <p:spPr>
            <a:xfrm>
              <a:off x="3779234" y="381000"/>
              <a:ext cx="3347356" cy="678834"/>
            </a:xfrm>
            <a:prstGeom prst="rect">
              <a:avLst/>
            </a:prstGeom>
            <a:solidFill>
              <a:schemeClr val="accent6">
                <a:lumMod val="60000"/>
                <a:lumOff val="40000"/>
              </a:schemeClr>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Initiate and Join Network</a:t>
              </a:r>
            </a:p>
          </p:txBody>
        </p:sp>
        <p:sp>
          <p:nvSpPr>
            <p:cNvPr id="9" name="Rectangle 8"/>
            <p:cNvSpPr/>
            <p:nvPr/>
          </p:nvSpPr>
          <p:spPr>
            <a:xfrm>
              <a:off x="6496668" y="1068022"/>
              <a:ext cx="3552363" cy="672151"/>
            </a:xfrm>
            <a:prstGeom prst="rect">
              <a:avLst/>
            </a:prstGeom>
            <a:solidFill>
              <a:schemeClr val="accent6">
                <a:lumMod val="60000"/>
                <a:lumOff val="40000"/>
              </a:schemeClr>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Send and Receive Messages</a:t>
              </a:r>
            </a:p>
          </p:txBody>
        </p:sp>
        <p:sp>
          <p:nvSpPr>
            <p:cNvPr id="10" name="Left Brace 9"/>
            <p:cNvSpPr/>
            <p:nvPr/>
          </p:nvSpPr>
          <p:spPr>
            <a:xfrm>
              <a:off x="3458481" y="381000"/>
              <a:ext cx="223318" cy="13576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p:cNvSpPr/>
            <p:nvPr/>
          </p:nvSpPr>
          <p:spPr>
            <a:xfrm>
              <a:off x="8423385" y="2291236"/>
              <a:ext cx="1635014" cy="2027381"/>
            </a:xfrm>
            <a:prstGeom prst="rect">
              <a:avLst/>
            </a:prstGeom>
            <a:solidFill>
              <a:schemeClr val="accent4">
                <a:lumMod val="60000"/>
                <a:lumOff val="40000"/>
              </a:schemeClr>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Zigbee Pro Feature Set</a:t>
              </a:r>
            </a:p>
          </p:txBody>
        </p:sp>
      </p:grpSp>
      <p:grpSp>
        <p:nvGrpSpPr>
          <p:cNvPr id="36" name="Group 35"/>
          <p:cNvGrpSpPr/>
          <p:nvPr/>
        </p:nvGrpSpPr>
        <p:grpSpPr>
          <a:xfrm>
            <a:off x="10021709" y="1383282"/>
            <a:ext cx="1692771" cy="5042236"/>
            <a:chOff x="9551378" y="1351722"/>
            <a:chExt cx="1692771" cy="5042236"/>
          </a:xfrm>
        </p:grpSpPr>
        <p:sp>
          <p:nvSpPr>
            <p:cNvPr id="32" name="Rectangle 31"/>
            <p:cNvSpPr/>
            <p:nvPr/>
          </p:nvSpPr>
          <p:spPr>
            <a:xfrm>
              <a:off x="9949521" y="1351722"/>
              <a:ext cx="1202424" cy="48006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System-on-Chip (</a:t>
              </a:r>
              <a:r>
                <a:rPr lang="en-US" b="1" dirty="0" err="1">
                  <a:solidFill>
                    <a:schemeClr val="tx1"/>
                  </a:solidFill>
                </a:rPr>
                <a:t>SoC</a:t>
              </a:r>
              <a:r>
                <a:rPr lang="en-US" b="1" dirty="0">
                  <a:solidFill>
                    <a:schemeClr val="tx1"/>
                  </a:solidFill>
                </a:rPr>
                <a:t>)</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34" name="TextBox 33"/>
            <p:cNvSpPr txBox="1"/>
            <p:nvPr/>
          </p:nvSpPr>
          <p:spPr>
            <a:xfrm>
              <a:off x="9551378" y="1846564"/>
              <a:ext cx="1692771" cy="4547394"/>
            </a:xfrm>
            <a:prstGeom prst="rect">
              <a:avLst/>
            </a:prstGeom>
            <a:noFill/>
          </p:spPr>
          <p:txBody>
            <a:bodyPr vert="eaVert" wrap="square" rtlCol="0">
              <a:spAutoFit/>
            </a:bodyPr>
            <a:lstStyle/>
            <a:p>
              <a:pPr lvl="1"/>
              <a:r>
                <a:rPr lang="en-US" sz="1600" dirty="0"/>
                <a:t>- IEEE 802.15.4 compliant radio</a:t>
              </a:r>
            </a:p>
            <a:p>
              <a:pPr lvl="1"/>
              <a:r>
                <a:rPr lang="en-US" sz="1600" dirty="0"/>
                <a:t>- Integrated microcontroller</a:t>
              </a:r>
            </a:p>
            <a:p>
              <a:pPr lvl="1"/>
              <a:r>
                <a:rPr lang="en-US" sz="1600" dirty="0"/>
                <a:t>- Integrated peripherals (ADC, encryption engine, GPIO, etc.)</a:t>
              </a:r>
            </a:p>
            <a:p>
              <a:pPr lvl="1"/>
              <a:r>
                <a:rPr lang="en-US" sz="1600" dirty="0"/>
                <a:t>- Lowest system cost</a:t>
              </a:r>
            </a:p>
            <a:p>
              <a:endParaRPr lang="en-US" dirty="0"/>
            </a:p>
          </p:txBody>
        </p:sp>
      </p:grpSp>
      <p:sp>
        <p:nvSpPr>
          <p:cNvPr id="35" name="TextBox 34"/>
          <p:cNvSpPr txBox="1"/>
          <p:nvPr/>
        </p:nvSpPr>
        <p:spPr>
          <a:xfrm>
            <a:off x="473391" y="929172"/>
            <a:ext cx="2819400" cy="369332"/>
          </a:xfrm>
          <a:prstGeom prst="rect">
            <a:avLst/>
          </a:prstGeom>
          <a:noFill/>
        </p:spPr>
        <p:txBody>
          <a:bodyPr wrap="square" rtlCol="0">
            <a:spAutoFit/>
          </a:bodyPr>
          <a:lstStyle/>
          <a:p>
            <a:r>
              <a:rPr lang="en-US" b="1" dirty="0">
                <a:solidFill>
                  <a:srgbClr val="C00000"/>
                </a:solidFill>
              </a:rPr>
              <a:t>Network Co-Processor</a:t>
            </a:r>
          </a:p>
        </p:txBody>
      </p:sp>
      <p:sp>
        <p:nvSpPr>
          <p:cNvPr id="37" name="TextBox 36"/>
          <p:cNvSpPr txBox="1"/>
          <p:nvPr/>
        </p:nvSpPr>
        <p:spPr>
          <a:xfrm>
            <a:off x="10716264" y="964175"/>
            <a:ext cx="609600" cy="369332"/>
          </a:xfrm>
          <a:prstGeom prst="rect">
            <a:avLst/>
          </a:prstGeom>
          <a:noFill/>
        </p:spPr>
        <p:txBody>
          <a:bodyPr wrap="square" rtlCol="0">
            <a:spAutoFit/>
          </a:bodyPr>
          <a:lstStyle/>
          <a:p>
            <a:r>
              <a:rPr lang="en-US" b="1" dirty="0" err="1">
                <a:solidFill>
                  <a:srgbClr val="C00000"/>
                </a:solidFill>
              </a:rPr>
              <a:t>SoC</a:t>
            </a:r>
            <a:endParaRPr lang="en-US" b="1" dirty="0">
              <a:solidFill>
                <a:srgbClr val="C00000"/>
              </a:solidFill>
            </a:endParaRPr>
          </a:p>
        </p:txBody>
      </p:sp>
      <p:sp>
        <p:nvSpPr>
          <p:cNvPr id="42" name="Right Brace 41"/>
          <p:cNvSpPr/>
          <p:nvPr/>
        </p:nvSpPr>
        <p:spPr>
          <a:xfrm>
            <a:off x="9719774" y="1633203"/>
            <a:ext cx="357270" cy="4201193"/>
          </a:xfrm>
          <a:prstGeom prst="rightBrace">
            <a:avLst/>
          </a:prstGeom>
          <a:solidFill>
            <a:srgbClr val="F4F4F4"/>
          </a:solidFill>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a:extLst>
              <a:ext uri="{FF2B5EF4-FFF2-40B4-BE49-F238E27FC236}">
                <a16:creationId xmlns:a16="http://schemas.microsoft.com/office/drawing/2014/main" id="{4F888254-1284-4C0D-B387-EC2D1E1D0897}"/>
              </a:ext>
            </a:extLst>
          </p:cNvPr>
          <p:cNvSpPr txBox="1"/>
          <p:nvPr/>
        </p:nvSpPr>
        <p:spPr>
          <a:xfrm>
            <a:off x="2387895" y="1349035"/>
            <a:ext cx="2161986" cy="1323439"/>
          </a:xfrm>
          <a:prstGeom prst="rect">
            <a:avLst/>
          </a:prstGeom>
          <a:noFill/>
        </p:spPr>
        <p:txBody>
          <a:bodyPr wrap="square" rtlCol="0">
            <a:spAutoFit/>
          </a:bodyPr>
          <a:lstStyle/>
          <a:p>
            <a:pPr algn="ctr"/>
            <a:r>
              <a:rPr lang="en-US" sz="2000" b="1" dirty="0"/>
              <a:t>Application Profiles</a:t>
            </a:r>
          </a:p>
          <a:p>
            <a:pPr algn="ctr"/>
            <a:r>
              <a:rPr lang="en-US" sz="2000" b="1" dirty="0"/>
              <a:t>(defined by Zigbee and OEMs)</a:t>
            </a:r>
          </a:p>
        </p:txBody>
      </p:sp>
      <p:sp>
        <p:nvSpPr>
          <p:cNvPr id="43" name="TextBox 42">
            <a:extLst>
              <a:ext uri="{FF2B5EF4-FFF2-40B4-BE49-F238E27FC236}">
                <a16:creationId xmlns:a16="http://schemas.microsoft.com/office/drawing/2014/main" id="{99BA62E0-8F1C-4A30-8856-657B4FB2A80E}"/>
              </a:ext>
            </a:extLst>
          </p:cNvPr>
          <p:cNvSpPr txBox="1"/>
          <p:nvPr/>
        </p:nvSpPr>
        <p:spPr>
          <a:xfrm>
            <a:off x="2564966" y="3200400"/>
            <a:ext cx="1971747" cy="1015663"/>
          </a:xfrm>
          <a:prstGeom prst="rect">
            <a:avLst/>
          </a:prstGeom>
          <a:noFill/>
        </p:spPr>
        <p:txBody>
          <a:bodyPr wrap="square" rtlCol="0">
            <a:spAutoFit/>
          </a:bodyPr>
          <a:lstStyle/>
          <a:p>
            <a:pPr algn="ctr"/>
            <a:r>
              <a:rPr lang="en-US" sz="2000" b="1" dirty="0"/>
              <a:t>Zigbee</a:t>
            </a:r>
          </a:p>
          <a:p>
            <a:pPr algn="ctr"/>
            <a:r>
              <a:rPr lang="en-US" sz="2000" b="1" dirty="0"/>
              <a:t>(defined by Zigbee Alliance)</a:t>
            </a:r>
          </a:p>
        </p:txBody>
      </p:sp>
      <p:sp>
        <p:nvSpPr>
          <p:cNvPr id="44" name="TextBox 43">
            <a:extLst>
              <a:ext uri="{FF2B5EF4-FFF2-40B4-BE49-F238E27FC236}">
                <a16:creationId xmlns:a16="http://schemas.microsoft.com/office/drawing/2014/main" id="{0B173C4A-54C8-48B4-8375-1822690AAB55}"/>
              </a:ext>
            </a:extLst>
          </p:cNvPr>
          <p:cNvSpPr txBox="1"/>
          <p:nvPr/>
        </p:nvSpPr>
        <p:spPr>
          <a:xfrm>
            <a:off x="2599636" y="4903343"/>
            <a:ext cx="1937077" cy="1015663"/>
          </a:xfrm>
          <a:prstGeom prst="rect">
            <a:avLst/>
          </a:prstGeom>
          <a:noFill/>
        </p:spPr>
        <p:txBody>
          <a:bodyPr wrap="square" rtlCol="0">
            <a:spAutoFit/>
          </a:bodyPr>
          <a:lstStyle/>
          <a:p>
            <a:pPr algn="ctr"/>
            <a:r>
              <a:rPr lang="en-US" sz="2000" b="1" dirty="0"/>
              <a:t>Radios</a:t>
            </a:r>
          </a:p>
          <a:p>
            <a:pPr algn="ctr"/>
            <a:r>
              <a:rPr lang="en-US" sz="2000" b="1" dirty="0"/>
              <a:t>(defined by IEEE 802.15.4)</a:t>
            </a:r>
          </a:p>
        </p:txBody>
      </p:sp>
      <p:grpSp>
        <p:nvGrpSpPr>
          <p:cNvPr id="46" name="Group 45">
            <a:extLst>
              <a:ext uri="{FF2B5EF4-FFF2-40B4-BE49-F238E27FC236}">
                <a16:creationId xmlns:a16="http://schemas.microsoft.com/office/drawing/2014/main" id="{18E363CF-EBEE-448E-BFA3-EEBA5421025C}"/>
              </a:ext>
            </a:extLst>
          </p:cNvPr>
          <p:cNvGrpSpPr/>
          <p:nvPr/>
        </p:nvGrpSpPr>
        <p:grpSpPr>
          <a:xfrm>
            <a:off x="634786" y="1349035"/>
            <a:ext cx="1295400" cy="5051765"/>
            <a:chOff x="8001000" y="1371600"/>
            <a:chExt cx="1295400" cy="5051765"/>
          </a:xfrm>
        </p:grpSpPr>
        <p:sp>
          <p:nvSpPr>
            <p:cNvPr id="47" name="Rectangle 46">
              <a:extLst>
                <a:ext uri="{FF2B5EF4-FFF2-40B4-BE49-F238E27FC236}">
                  <a16:creationId xmlns:a16="http://schemas.microsoft.com/office/drawing/2014/main" id="{6284A042-F578-49A9-A9B2-CBC9BD19629F}"/>
                </a:ext>
              </a:extLst>
            </p:cNvPr>
            <p:cNvSpPr/>
            <p:nvPr/>
          </p:nvSpPr>
          <p:spPr>
            <a:xfrm>
              <a:off x="8001000" y="1371600"/>
              <a:ext cx="1295400" cy="1110818"/>
            </a:xfrm>
            <a:prstGeom prst="rect">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schemeClr>
                  </a:solidFill>
                </a:rPr>
                <a:t>Host</a:t>
              </a:r>
            </a:p>
          </p:txBody>
        </p:sp>
        <p:sp>
          <p:nvSpPr>
            <p:cNvPr id="48" name="Rectangle 47">
              <a:extLst>
                <a:ext uri="{FF2B5EF4-FFF2-40B4-BE49-F238E27FC236}">
                  <a16:creationId xmlns:a16="http://schemas.microsoft.com/office/drawing/2014/main" id="{038C0AF9-81DB-4A94-8E6A-C4517E73BE02}"/>
                </a:ext>
              </a:extLst>
            </p:cNvPr>
            <p:cNvSpPr/>
            <p:nvPr/>
          </p:nvSpPr>
          <p:spPr>
            <a:xfrm>
              <a:off x="8031534" y="3097696"/>
              <a:ext cx="1211805" cy="307450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NCP</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49" name="Up-Down Arrow 30">
              <a:extLst>
                <a:ext uri="{FF2B5EF4-FFF2-40B4-BE49-F238E27FC236}">
                  <a16:creationId xmlns:a16="http://schemas.microsoft.com/office/drawing/2014/main" id="{E7DF0B14-7A1A-42F6-B88C-10CE902F9001}"/>
                </a:ext>
              </a:extLst>
            </p:cNvPr>
            <p:cNvSpPr/>
            <p:nvPr/>
          </p:nvSpPr>
          <p:spPr>
            <a:xfrm>
              <a:off x="8531180" y="2470414"/>
              <a:ext cx="266700" cy="61527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D4417165-243F-4CEA-8222-E2F23E997AF9}"/>
                </a:ext>
              </a:extLst>
            </p:cNvPr>
            <p:cNvSpPr txBox="1"/>
            <p:nvPr/>
          </p:nvSpPr>
          <p:spPr>
            <a:xfrm>
              <a:off x="8079754" y="3619959"/>
              <a:ext cx="1169551" cy="2803406"/>
            </a:xfrm>
            <a:prstGeom prst="rect">
              <a:avLst/>
            </a:prstGeom>
            <a:noFill/>
          </p:spPr>
          <p:txBody>
            <a:bodyPr vert="vert270" wrap="square" rtlCol="0">
              <a:spAutoFit/>
            </a:bodyPr>
            <a:lstStyle/>
            <a:p>
              <a:pPr lvl="1"/>
              <a:r>
                <a:rPr lang="en-US" sz="1600" dirty="0"/>
                <a:t>- Self-contained Zigbee Stack</a:t>
              </a:r>
            </a:p>
            <a:p>
              <a:pPr lvl="1"/>
              <a:r>
                <a:rPr lang="en-US" sz="1600" dirty="0"/>
                <a:t>- Dedicated function device</a:t>
              </a:r>
              <a:endParaRPr lang="en-US" dirty="0"/>
            </a:p>
          </p:txBody>
        </p:sp>
      </p:grpSp>
      <p:sp>
        <p:nvSpPr>
          <p:cNvPr id="51" name="Right Arrow 38">
            <a:extLst>
              <a:ext uri="{FF2B5EF4-FFF2-40B4-BE49-F238E27FC236}">
                <a16:creationId xmlns:a16="http://schemas.microsoft.com/office/drawing/2014/main" id="{F70BBD09-4796-446F-A4B8-695F197F30BF}"/>
              </a:ext>
            </a:extLst>
          </p:cNvPr>
          <p:cNvSpPr/>
          <p:nvPr/>
        </p:nvSpPr>
        <p:spPr>
          <a:xfrm rot="10800000">
            <a:off x="2090152" y="1778673"/>
            <a:ext cx="509484" cy="312015"/>
          </a:xfrm>
          <a:prstGeom prst="rightArrow">
            <a:avLst/>
          </a:prstGeom>
          <a:solidFill>
            <a:srgbClr val="B2B2B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Brace 52">
            <a:extLst>
              <a:ext uri="{FF2B5EF4-FFF2-40B4-BE49-F238E27FC236}">
                <a16:creationId xmlns:a16="http://schemas.microsoft.com/office/drawing/2014/main" id="{EDDF3FE8-11F2-4C27-AA01-F47946A9D68D}"/>
              </a:ext>
            </a:extLst>
          </p:cNvPr>
          <p:cNvSpPr/>
          <p:nvPr/>
        </p:nvSpPr>
        <p:spPr>
          <a:xfrm rot="10800000">
            <a:off x="2209800" y="3098796"/>
            <a:ext cx="329309" cy="2995715"/>
          </a:xfrm>
          <a:prstGeom prst="rightBrace">
            <a:avLst/>
          </a:prstGeom>
          <a:solidFill>
            <a:srgbClr val="F4F4F4"/>
          </a:solidFill>
          <a:ln w="34925" cmpd="sng">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28154C97-A6BD-4DC6-BCBD-7D8AF74BA3D0}"/>
              </a:ext>
            </a:extLst>
          </p:cNvPr>
          <p:cNvSpPr txBox="1"/>
          <p:nvPr/>
        </p:nvSpPr>
        <p:spPr>
          <a:xfrm>
            <a:off x="1239191" y="2567085"/>
            <a:ext cx="793802" cy="276999"/>
          </a:xfrm>
          <a:prstGeom prst="rect">
            <a:avLst/>
          </a:prstGeom>
          <a:noFill/>
          <a:ln>
            <a:noFill/>
          </a:ln>
        </p:spPr>
        <p:txBody>
          <a:bodyPr wrap="square" rtlCol="0" anchor="ctr">
            <a:spAutoFit/>
          </a:bodyPr>
          <a:lstStyle/>
          <a:p>
            <a:pPr algn="ctr"/>
            <a:r>
              <a:rPr lang="en-US" sz="1200" b="1" dirty="0">
                <a:solidFill>
                  <a:srgbClr val="FF0000"/>
                </a:solidFill>
              </a:rPr>
              <a:t>EZSP</a:t>
            </a:r>
          </a:p>
        </p:txBody>
      </p:sp>
    </p:spTree>
    <p:extLst>
      <p:ext uri="{BB962C8B-B14F-4D97-AF65-F5344CB8AC3E}">
        <p14:creationId xmlns:p14="http://schemas.microsoft.com/office/powerpoint/2010/main" val="3037343643"/>
      </p:ext>
    </p:extLst>
  </p:cSld>
  <p:clrMapOvr>
    <a:masterClrMapping/>
  </p:clrMapOvr>
  <p:transition spd="med">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Bootloader</a:t>
            </a:r>
          </a:p>
        </p:txBody>
      </p:sp>
      <p:graphicFrame>
        <p:nvGraphicFramePr>
          <p:cNvPr id="4" name="Table 3">
            <a:extLst>
              <a:ext uri="{FF2B5EF4-FFF2-40B4-BE49-F238E27FC236}">
                <a16:creationId xmlns:a16="http://schemas.microsoft.com/office/drawing/2014/main" id="{DCF327CF-0A94-4120-8864-6C1B0E8C1975}"/>
              </a:ext>
            </a:extLst>
          </p:cNvPr>
          <p:cNvGraphicFramePr>
            <a:graphicFrameLocks noGrp="1"/>
          </p:cNvGraphicFramePr>
          <p:nvPr>
            <p:extLst>
              <p:ext uri="{D42A27DB-BD31-4B8C-83A1-F6EECF244321}">
                <p14:modId xmlns:p14="http://schemas.microsoft.com/office/powerpoint/2010/main" val="673622632"/>
              </p:ext>
            </p:extLst>
          </p:nvPr>
        </p:nvGraphicFramePr>
        <p:xfrm>
          <a:off x="457200" y="914400"/>
          <a:ext cx="11277600" cy="1483360"/>
        </p:xfrm>
        <a:graphic>
          <a:graphicData uri="http://schemas.openxmlformats.org/drawingml/2006/table">
            <a:tbl>
              <a:tblPr firstRow="1" bandRow="1">
                <a:tableStyleId>{5C22544A-7EE6-4342-B048-85BDC9FD1C3A}</a:tableStyleId>
              </a:tblPr>
              <a:tblGrid>
                <a:gridCol w="2836506">
                  <a:extLst>
                    <a:ext uri="{9D8B030D-6E8A-4147-A177-3AD203B41FA5}">
                      <a16:colId xmlns:a16="http://schemas.microsoft.com/office/drawing/2014/main" val="424573114"/>
                    </a:ext>
                  </a:extLst>
                </a:gridCol>
                <a:gridCol w="8441094">
                  <a:extLst>
                    <a:ext uri="{9D8B030D-6E8A-4147-A177-3AD203B41FA5}">
                      <a16:colId xmlns:a16="http://schemas.microsoft.com/office/drawing/2014/main" val="709850707"/>
                    </a:ext>
                  </a:extLst>
                </a:gridCol>
              </a:tblGrid>
              <a:tr h="370840">
                <a:tc>
                  <a:txBody>
                    <a:bodyPr/>
                    <a:lstStyle/>
                    <a:p>
                      <a:r>
                        <a:rPr lang="en-US" dirty="0"/>
                        <a:t>Type</a:t>
                      </a:r>
                    </a:p>
                  </a:txBody>
                  <a:tcPr/>
                </a:tc>
                <a:tc>
                  <a:txBody>
                    <a:bodyPr/>
                    <a:lstStyle/>
                    <a:p>
                      <a:endParaRPr lang="en-US" dirty="0"/>
                    </a:p>
                  </a:txBody>
                  <a:tcPr/>
                </a:tc>
                <a:extLst>
                  <a:ext uri="{0D108BD9-81ED-4DB2-BD59-A6C34878D82A}">
                    <a16:rowId xmlns:a16="http://schemas.microsoft.com/office/drawing/2014/main" val="3053149694"/>
                  </a:ext>
                </a:extLst>
              </a:tr>
              <a:tr h="370840">
                <a:tc>
                  <a:txBody>
                    <a:bodyPr/>
                    <a:lstStyle/>
                    <a:p>
                      <a:r>
                        <a:rPr lang="en-US" dirty="0"/>
                        <a:t>Bootloader-</a:t>
                      </a:r>
                      <a:r>
                        <a:rPr lang="en-US" dirty="0" err="1"/>
                        <a:t>xmodem</a:t>
                      </a:r>
                      <a:r>
                        <a:rPr lang="en-US" dirty="0"/>
                        <a:t>-</a:t>
                      </a:r>
                      <a:r>
                        <a:rPr lang="en-US" dirty="0" err="1"/>
                        <a:t>uart</a:t>
                      </a:r>
                      <a:endParaRPr lang="en-US" dirty="0"/>
                    </a:p>
                  </a:txBody>
                  <a:tcPr/>
                </a:tc>
                <a:tc>
                  <a:txBody>
                    <a:bodyPr/>
                    <a:lstStyle/>
                    <a:p>
                      <a:r>
                        <a:rPr lang="en-US" dirty="0"/>
                        <a:t>Also called standalone bootloader. Mainly used on NCP.</a:t>
                      </a:r>
                    </a:p>
                  </a:txBody>
                  <a:tcPr/>
                </a:tc>
                <a:extLst>
                  <a:ext uri="{0D108BD9-81ED-4DB2-BD59-A6C34878D82A}">
                    <a16:rowId xmlns:a16="http://schemas.microsoft.com/office/drawing/2014/main" val="853235210"/>
                  </a:ext>
                </a:extLst>
              </a:tr>
              <a:tr h="370840">
                <a:tc>
                  <a:txBody>
                    <a:bodyPr/>
                    <a:lstStyle/>
                    <a:p>
                      <a:r>
                        <a:rPr lang="en-US" dirty="0">
                          <a:solidFill>
                            <a:schemeClr val="tx1"/>
                          </a:solidFill>
                        </a:rPr>
                        <a:t>Internal Storage Bootloader</a:t>
                      </a:r>
                    </a:p>
                  </a:txBody>
                  <a:tcPr/>
                </a:tc>
                <a:tc>
                  <a:txBody>
                    <a:bodyPr/>
                    <a:lstStyle/>
                    <a:p>
                      <a:r>
                        <a:rPr lang="en-US" dirty="0">
                          <a:solidFill>
                            <a:schemeClr val="tx1"/>
                          </a:solidFill>
                        </a:rPr>
                        <a:t>Used on Soc. Store new image in internal flash.</a:t>
                      </a:r>
                    </a:p>
                  </a:txBody>
                  <a:tcPr/>
                </a:tc>
                <a:extLst>
                  <a:ext uri="{0D108BD9-81ED-4DB2-BD59-A6C34878D82A}">
                    <a16:rowId xmlns:a16="http://schemas.microsoft.com/office/drawing/2014/main" val="4287303283"/>
                  </a:ext>
                </a:extLst>
              </a:tr>
              <a:tr h="370840">
                <a:tc>
                  <a:txBody>
                    <a:bodyPr/>
                    <a:lstStyle/>
                    <a:p>
                      <a:r>
                        <a:rPr lang="en-US" dirty="0"/>
                        <a:t>External Storage Bootloader</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solidFill>
                            <a:schemeClr val="tx1"/>
                          </a:solidFill>
                        </a:rPr>
                        <a:t>Used on Soc. Store new image in SPI flash.</a:t>
                      </a:r>
                    </a:p>
                  </a:txBody>
                  <a:tcPr/>
                </a:tc>
                <a:extLst>
                  <a:ext uri="{0D108BD9-81ED-4DB2-BD59-A6C34878D82A}">
                    <a16:rowId xmlns:a16="http://schemas.microsoft.com/office/drawing/2014/main" val="2985392088"/>
                  </a:ext>
                </a:extLst>
              </a:tr>
            </a:tbl>
          </a:graphicData>
        </a:graphic>
      </p:graphicFrame>
      <p:graphicFrame>
        <p:nvGraphicFramePr>
          <p:cNvPr id="7" name="Table 6">
            <a:extLst>
              <a:ext uri="{FF2B5EF4-FFF2-40B4-BE49-F238E27FC236}">
                <a16:creationId xmlns:a16="http://schemas.microsoft.com/office/drawing/2014/main" id="{31563B83-8B99-42C4-9BC7-CDDA0CFA054D}"/>
              </a:ext>
            </a:extLst>
          </p:cNvPr>
          <p:cNvGraphicFramePr>
            <a:graphicFrameLocks noGrp="1"/>
          </p:cNvGraphicFramePr>
          <p:nvPr>
            <p:extLst>
              <p:ext uri="{D42A27DB-BD31-4B8C-83A1-F6EECF244321}">
                <p14:modId xmlns:p14="http://schemas.microsoft.com/office/powerpoint/2010/main" val="1625043458"/>
              </p:ext>
            </p:extLst>
          </p:nvPr>
        </p:nvGraphicFramePr>
        <p:xfrm>
          <a:off x="457200" y="2976881"/>
          <a:ext cx="11277600" cy="1483360"/>
        </p:xfrm>
        <a:graphic>
          <a:graphicData uri="http://schemas.openxmlformats.org/drawingml/2006/table">
            <a:tbl>
              <a:tblPr firstRow="1" bandRow="1">
                <a:tableStyleId>{5C22544A-7EE6-4342-B048-85BDC9FD1C3A}</a:tableStyleId>
              </a:tblPr>
              <a:tblGrid>
                <a:gridCol w="2845837">
                  <a:extLst>
                    <a:ext uri="{9D8B030D-6E8A-4147-A177-3AD203B41FA5}">
                      <a16:colId xmlns:a16="http://schemas.microsoft.com/office/drawing/2014/main" val="424573114"/>
                    </a:ext>
                  </a:extLst>
                </a:gridCol>
                <a:gridCol w="8431763">
                  <a:extLst>
                    <a:ext uri="{9D8B030D-6E8A-4147-A177-3AD203B41FA5}">
                      <a16:colId xmlns:a16="http://schemas.microsoft.com/office/drawing/2014/main" val="709850707"/>
                    </a:ext>
                  </a:extLst>
                </a:gridCol>
              </a:tblGrid>
              <a:tr h="370840">
                <a:tc>
                  <a:txBody>
                    <a:bodyPr/>
                    <a:lstStyle/>
                    <a:p>
                      <a:r>
                        <a:rPr lang="en-US" dirty="0"/>
                        <a:t>Type</a:t>
                      </a:r>
                    </a:p>
                  </a:txBody>
                  <a:tcPr/>
                </a:tc>
                <a:tc>
                  <a:txBody>
                    <a:bodyPr/>
                    <a:lstStyle/>
                    <a:p>
                      <a:r>
                        <a:rPr lang="en-US" dirty="0"/>
                        <a:t>Pre-built</a:t>
                      </a:r>
                    </a:p>
                  </a:txBody>
                  <a:tcPr/>
                </a:tc>
                <a:extLst>
                  <a:ext uri="{0D108BD9-81ED-4DB2-BD59-A6C34878D82A}">
                    <a16:rowId xmlns:a16="http://schemas.microsoft.com/office/drawing/2014/main" val="3053149694"/>
                  </a:ext>
                </a:extLst>
              </a:tr>
              <a:tr h="370840">
                <a:tc>
                  <a:txBody>
                    <a:bodyPr/>
                    <a:lstStyle/>
                    <a:p>
                      <a:r>
                        <a:rPr lang="en-US" dirty="0"/>
                        <a:t>Bootloader-</a:t>
                      </a:r>
                      <a:r>
                        <a:rPr lang="en-US" dirty="0" err="1"/>
                        <a:t>xmodem</a:t>
                      </a:r>
                      <a:r>
                        <a:rPr lang="en-US" dirty="0"/>
                        <a:t>-</a:t>
                      </a:r>
                      <a:r>
                        <a:rPr lang="en-US" dirty="0" err="1"/>
                        <a:t>uart</a:t>
                      </a:r>
                      <a:endParaRPr lang="en-US" dirty="0"/>
                    </a:p>
                  </a:txBody>
                  <a:tcPr/>
                </a:tc>
                <a:tc>
                  <a:txBody>
                    <a:bodyPr/>
                    <a:lstStyle/>
                    <a:p>
                      <a:r>
                        <a:rPr lang="en-US" dirty="0"/>
                        <a:t>v2.6\platform\bootloader\sample-apps\bootloader-</a:t>
                      </a:r>
                      <a:r>
                        <a:rPr lang="en-US" dirty="0" err="1"/>
                        <a:t>uart</a:t>
                      </a:r>
                      <a:r>
                        <a:rPr lang="en-US" dirty="0"/>
                        <a:t>-</a:t>
                      </a:r>
                      <a:r>
                        <a:rPr lang="en-US" dirty="0" err="1"/>
                        <a:t>xmodem</a:t>
                      </a:r>
                      <a:endParaRPr lang="en-US" dirty="0"/>
                    </a:p>
                  </a:txBody>
                  <a:tcPr/>
                </a:tc>
                <a:extLst>
                  <a:ext uri="{0D108BD9-81ED-4DB2-BD59-A6C34878D82A}">
                    <a16:rowId xmlns:a16="http://schemas.microsoft.com/office/drawing/2014/main" val="853235210"/>
                  </a:ext>
                </a:extLst>
              </a:tr>
              <a:tr h="370840">
                <a:tc>
                  <a:txBody>
                    <a:bodyPr/>
                    <a:lstStyle/>
                    <a:p>
                      <a:r>
                        <a:rPr lang="en-US" dirty="0">
                          <a:solidFill>
                            <a:schemeClr val="tx1"/>
                          </a:solidFill>
                        </a:rPr>
                        <a:t>Internal Storage Bootloader</a:t>
                      </a:r>
                    </a:p>
                  </a:txBody>
                  <a:tcPr/>
                </a:tc>
                <a:tc>
                  <a:txBody>
                    <a:bodyPr/>
                    <a:lstStyle/>
                    <a:p>
                      <a:r>
                        <a:rPr lang="en-US" dirty="0">
                          <a:solidFill>
                            <a:schemeClr val="tx1"/>
                          </a:solidFill>
                        </a:rPr>
                        <a:t>v2.6\platform\bootloader\sample-apps\bootloader-storage-internal-single</a:t>
                      </a:r>
                    </a:p>
                  </a:txBody>
                  <a:tcPr/>
                </a:tc>
                <a:extLst>
                  <a:ext uri="{0D108BD9-81ED-4DB2-BD59-A6C34878D82A}">
                    <a16:rowId xmlns:a16="http://schemas.microsoft.com/office/drawing/2014/main" val="4287303283"/>
                  </a:ext>
                </a:extLst>
              </a:tr>
              <a:tr h="370840">
                <a:tc>
                  <a:txBody>
                    <a:bodyPr/>
                    <a:lstStyle/>
                    <a:p>
                      <a:r>
                        <a:rPr lang="en-US" dirty="0"/>
                        <a:t>External Storage Bootloader</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solidFill>
                            <a:schemeClr val="tx1"/>
                          </a:solidFill>
                        </a:rPr>
                        <a:t>v2.6\platform\bootloader\sample-apps\bootloader-storage-</a:t>
                      </a:r>
                      <a:r>
                        <a:rPr lang="en-US" dirty="0" err="1">
                          <a:solidFill>
                            <a:schemeClr val="tx1"/>
                          </a:solidFill>
                        </a:rPr>
                        <a:t>spiflash</a:t>
                      </a:r>
                      <a:r>
                        <a:rPr lang="en-US" dirty="0">
                          <a:solidFill>
                            <a:schemeClr val="tx1"/>
                          </a:solidFill>
                        </a:rPr>
                        <a:t>-single</a:t>
                      </a:r>
                    </a:p>
                  </a:txBody>
                  <a:tcPr/>
                </a:tc>
                <a:extLst>
                  <a:ext uri="{0D108BD9-81ED-4DB2-BD59-A6C34878D82A}">
                    <a16:rowId xmlns:a16="http://schemas.microsoft.com/office/drawing/2014/main" val="2985392088"/>
                  </a:ext>
                </a:extLst>
              </a:tr>
            </a:tbl>
          </a:graphicData>
        </a:graphic>
      </p:graphicFrame>
    </p:spTree>
    <p:extLst>
      <p:ext uri="{BB962C8B-B14F-4D97-AF65-F5344CB8AC3E}">
        <p14:creationId xmlns:p14="http://schemas.microsoft.com/office/powerpoint/2010/main" val="3525028387"/>
      </p:ext>
    </p:extLst>
  </p:cSld>
  <p:clrMapOvr>
    <a:masterClrMapping/>
  </p:clrMapOvr>
  <p:transition spd="med">
    <p:wipe/>
  </p:transition>
</p:sld>
</file>

<file path=ppt/theme/theme1.xml><?xml version="1.0" encoding="utf-8"?>
<a:theme xmlns:a="http://schemas.openxmlformats.org/drawingml/2006/main" name="Silicon Labs 2018 Theme">
  <a:themeElements>
    <a:clrScheme name="Custom 1">
      <a:dk1>
        <a:srgbClr val="555555"/>
      </a:dk1>
      <a:lt1>
        <a:srgbClr val="FFFFFF"/>
      </a:lt1>
      <a:dk2>
        <a:srgbClr val="D91E2A"/>
      </a:dk2>
      <a:lt2>
        <a:srgbClr val="F2F2F2"/>
      </a:lt2>
      <a:accent1>
        <a:srgbClr val="0086D9"/>
      </a:accent1>
      <a:accent2>
        <a:srgbClr val="00AEFF"/>
      </a:accent2>
      <a:accent3>
        <a:srgbClr val="6BBF01"/>
      </a:accent3>
      <a:accent4>
        <a:srgbClr val="BCE100"/>
      </a:accent4>
      <a:accent5>
        <a:srgbClr val="FFAA00"/>
      </a:accent5>
      <a:accent6>
        <a:srgbClr val="FFD633"/>
      </a:accent6>
      <a:hlink>
        <a:srgbClr val="00AEFF"/>
      </a:hlink>
      <a:folHlink>
        <a:srgbClr val="00AE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none" rtlCol="0" anchor="ctr">
        <a:spAutoFit/>
      </a:bodyPr>
      <a:lstStyle>
        <a:defPPr algn="ctr">
          <a:defRPr sz="1200" dirty="0" err="1" smtClean="0"/>
        </a:defPPr>
      </a:lstStyle>
    </a:txDef>
  </a:objectDefaults>
  <a:extraClrSchemeLst/>
  <a:extLst>
    <a:ext uri="{05A4C25C-085E-4340-85A3-A5531E510DB2}">
      <thm15:themeFamily xmlns:thm15="http://schemas.microsoft.com/office/thememl/2012/main" name="Presentation4" id="{ACFB399B-333E-1E4F-BF52-446B7B03D200}" vid="{E756F91E-383F-EA43-B962-6A9D533CBB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21F7AB2AB09B744870FD2BB34F58D4C" ma:contentTypeVersion="0" ma:contentTypeDescription="Create a new document." ma:contentTypeScope="" ma:versionID="610a13794e9c15d6bc8a774371eef03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E5C257-99A9-40B2-A1DE-0EB62604DA9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4DD62670-B0F9-4782-967B-54D0F2A11DD3}">
  <ds:schemaRefs>
    <ds:schemaRef ds:uri="http://schemas.microsoft.com/sharepoint/v3/contenttype/forms"/>
  </ds:schemaRefs>
</ds:datastoreItem>
</file>

<file path=customXml/itemProps3.xml><?xml version="1.0" encoding="utf-8"?>
<ds:datastoreItem xmlns:ds="http://schemas.openxmlformats.org/officeDocument/2006/customXml" ds:itemID="{59925F4A-05CC-4D19-A5F3-6B37E808F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Silicon Labs 2018 Theme</Template>
  <TotalTime>0</TotalTime>
  <Words>2590</Words>
  <Application>Microsoft Office PowerPoint</Application>
  <PresentationFormat>Widescreen</PresentationFormat>
  <Paragraphs>487</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Symbol</vt:lpstr>
      <vt:lpstr>Wingdings</vt:lpstr>
      <vt:lpstr>Silicon Labs 2018 Theme</vt:lpstr>
      <vt:lpstr>EmberZnet and WSTK</vt:lpstr>
      <vt:lpstr>Agenda</vt:lpstr>
      <vt:lpstr>Zigbee Portfolio</vt:lpstr>
      <vt:lpstr>Wireless Gecko Socs</vt:lpstr>
      <vt:lpstr>Mighty Gecko SoC Comparison</vt:lpstr>
      <vt:lpstr>EFR32MG12 Wireless Gecko</vt:lpstr>
      <vt:lpstr>Software and Stack</vt:lpstr>
      <vt:lpstr>Silicon Labs Zigbee Options</vt:lpstr>
      <vt:lpstr>Bootloader</vt:lpstr>
      <vt:lpstr>EmberZnet SDK</vt:lpstr>
      <vt:lpstr>Development Tools</vt:lpstr>
      <vt:lpstr>Wireless Starter Kit</vt:lpstr>
      <vt:lpstr>Tools</vt:lpstr>
      <vt:lpstr>Create a Zigbee Project – 1/2</vt:lpstr>
      <vt:lpstr>Create a Zigbee Project – 2/2</vt:lpstr>
      <vt:lpstr>AppBuilder - General</vt:lpstr>
      <vt:lpstr>AppBuilder - Stack</vt:lpstr>
      <vt:lpstr>AppBuilder – Cluster Attributes</vt:lpstr>
      <vt:lpstr>AppBuilder – Cluster Commands</vt:lpstr>
      <vt:lpstr>AppBuilder - Plugins</vt:lpstr>
      <vt:lpstr>Typical Plugins</vt:lpstr>
      <vt:lpstr>AppBuilder - Callbacks</vt:lpstr>
      <vt:lpstr>Callbacks Flow</vt:lpstr>
      <vt:lpstr>AppBuilder – Custom settings</vt:lpstr>
      <vt:lpstr>Generated Files</vt:lpstr>
      <vt:lpstr>Hardware Configurator</vt:lpstr>
      <vt:lpstr>Flash/Program</vt:lpstr>
      <vt:lpstr>CLI Commands</vt:lpstr>
      <vt:lpstr>CLI Commands</vt:lpstr>
      <vt:lpstr>Debug</vt:lpstr>
      <vt:lpstr>Network Analyzer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2018-05-10T19:12:28Z</dcterms:created>
  <dcterms:modified xsi:type="dcterms:W3CDTF">2019-11-25T08:22:50Z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0x010100B21F7AB2AB09B744870FD2BB34F58D4C</vt:lpwstr>
  </property>
</Properties>
</file>