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33" r:id="rId4"/>
  </p:sldMasterIdLst>
  <p:notesMasterIdLst>
    <p:notesMasterId r:id="rId32"/>
  </p:notesMasterIdLst>
  <p:sldIdLst>
    <p:sldId id="257" r:id="rId5"/>
    <p:sldId id="306" r:id="rId6"/>
    <p:sldId id="273" r:id="rId7"/>
    <p:sldId id="395" r:id="rId8"/>
    <p:sldId id="308" r:id="rId9"/>
    <p:sldId id="289" r:id="rId10"/>
    <p:sldId id="291" r:id="rId11"/>
    <p:sldId id="390" r:id="rId12"/>
    <p:sldId id="285" r:id="rId13"/>
    <p:sldId id="260" r:id="rId14"/>
    <p:sldId id="261" r:id="rId15"/>
    <p:sldId id="270" r:id="rId16"/>
    <p:sldId id="311" r:id="rId17"/>
    <p:sldId id="388" r:id="rId18"/>
    <p:sldId id="396" r:id="rId19"/>
    <p:sldId id="399" r:id="rId20"/>
    <p:sldId id="397" r:id="rId21"/>
    <p:sldId id="400" r:id="rId22"/>
    <p:sldId id="391" r:id="rId23"/>
    <p:sldId id="382" r:id="rId24"/>
    <p:sldId id="401" r:id="rId25"/>
    <p:sldId id="402" r:id="rId26"/>
    <p:sldId id="389" r:id="rId27"/>
    <p:sldId id="392" r:id="rId28"/>
    <p:sldId id="403" r:id="rId29"/>
    <p:sldId id="393" r:id="rId30"/>
    <p:sldId id="284" r:id="rId3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633"/>
    <a:srgbClr val="FFAA00"/>
    <a:srgbClr val="BCE100"/>
    <a:srgbClr val="6CBF00"/>
    <a:srgbClr val="0086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7" autoAdjust="0"/>
    <p:restoredTop sz="73155" autoAdjust="0"/>
  </p:normalViewPr>
  <p:slideViewPr>
    <p:cSldViewPr snapToGrid="0" snapToObjects="1" showGuides="1">
      <p:cViewPr varScale="1">
        <p:scale>
          <a:sx n="91" d="100"/>
          <a:sy n="91" d="100"/>
        </p:scale>
        <p:origin x="1350" y="96"/>
      </p:cViewPr>
      <p:guideLst>
        <p:guide pos="2160"/>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3CAB3C29-341D-6743-A203-2F7086D57830}" type="datetimeFigureOut">
              <a:rPr lang="en-US" smtClean="0"/>
              <a:t>2019-11-25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C75FF4B0-9BED-1F44-B7FA-2C35D3BE17CF}" type="slidenum">
              <a:rPr lang="en-US" smtClean="0"/>
              <a:t>‹#›</a:t>
            </a:fld>
            <a:endParaRPr lang="en-US"/>
          </a:p>
        </p:txBody>
      </p:sp>
    </p:spTree>
    <p:extLst>
      <p:ext uri="{BB962C8B-B14F-4D97-AF65-F5344CB8AC3E}">
        <p14:creationId xmlns:p14="http://schemas.microsoft.com/office/powerpoint/2010/main" val="1744373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5FF4B0-9BED-1F44-B7FA-2C35D3BE17CF}" type="slidenum">
              <a:rPr lang="en-US" smtClean="0"/>
              <a:t>1</a:t>
            </a:fld>
            <a:endParaRPr lang="en-US"/>
          </a:p>
        </p:txBody>
      </p:sp>
    </p:spTree>
    <p:extLst>
      <p:ext uri="{BB962C8B-B14F-4D97-AF65-F5344CB8AC3E}">
        <p14:creationId xmlns:p14="http://schemas.microsoft.com/office/powerpoint/2010/main" val="1736500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PAN, or Personal Area Network, is separated from other networks through its PAN ID. This is a 16-bit identifier that all nodes in the same PAN will share. So it’s something akin to a subnet mask in the Ethernet world in that you generally would only be communicating with devices within your local network, which is the PAN in this case. This identifier is placed into the low-level MAC-layer header in every out-going packet, and it allows devices that receive the packet to filter out the messages that don’t pertain to their network. They can compare it against their own PAN ID, and decide if this is a message from someone in their own network, or if it’s from someone in a different network that just happens to be on this channel so there’s no need to try to decode or decrypt it.</a:t>
            </a:r>
          </a:p>
          <a:p>
            <a:endParaRPr lang="en-US" baseline="0" dirty="0"/>
          </a:p>
          <a:p>
            <a:r>
              <a:rPr lang="en-US" baseline="0" dirty="0"/>
              <a:t>The PAN ID is chosen by the coordinator upon network formation. Because the PAN ID is the distinguishing factor between one network and another, it should be random to unsure its uniqueness. It’s recommended that you select a random 16-bit value for your PAN ID that keeps your network from coinciding with any other network that happens to exist in the area. </a:t>
            </a:r>
          </a:p>
          <a:p>
            <a:endParaRPr lang="en-US" baseline="0" dirty="0"/>
          </a:p>
          <a:p>
            <a:r>
              <a:rPr lang="en-US" baseline="0" dirty="0"/>
              <a:t>Now, what if you happened to pick a PAN ID that’s already used by another network? Or what if you did pick a random PAN ID that wasn’t in conflict with any other network, but later another network grew to overlap with yours? If the PAN ID conflict ever happens, the stack can in fact detect such a conflict and can update its PAN ID automatically and inform all the nodes in its network to move to the new PAN ID, so that each node can continue communicating with nodes in its original network and exclude anyone on the conflicting network. You may be wondering how the stack does this.</a:t>
            </a:r>
            <a:endParaRPr lang="en-US" dirty="0"/>
          </a:p>
          <a:p>
            <a:endParaRPr lang="hu-HU" dirty="0"/>
          </a:p>
        </p:txBody>
      </p:sp>
      <p:sp>
        <p:nvSpPr>
          <p:cNvPr id="4" name="Slide Number Placeholder 3"/>
          <p:cNvSpPr>
            <a:spLocks noGrp="1"/>
          </p:cNvSpPr>
          <p:nvPr>
            <p:ph type="sldNum" sz="quarter" idx="10"/>
          </p:nvPr>
        </p:nvSpPr>
        <p:spPr/>
        <p:txBody>
          <a:bodyPr/>
          <a:lstStyle/>
          <a:p>
            <a:fld id="{5D787E92-135F-034D-9DC8-7FF1198D5B11}" type="slidenum">
              <a:rPr lang="en-US" smtClean="0"/>
              <a:t>10</a:t>
            </a:fld>
            <a:endParaRPr lang="en-US"/>
          </a:p>
        </p:txBody>
      </p:sp>
    </p:spTree>
    <p:extLst>
      <p:ext uri="{BB962C8B-B14F-4D97-AF65-F5344CB8AC3E}">
        <p14:creationId xmlns:p14="http://schemas.microsoft.com/office/powerpoint/2010/main" val="1927201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Well, it is done through the use of the extended PAN ID,</a:t>
            </a:r>
            <a:r>
              <a:rPr lang="en-US" baseline="0" dirty="0"/>
              <a:t> which is another network identifier known by all nodes in the PAN.</a:t>
            </a:r>
            <a:endParaRPr lang="en-US" dirty="0"/>
          </a:p>
          <a:p>
            <a:endParaRPr lang="en-US" dirty="0"/>
          </a:p>
          <a:p>
            <a:r>
              <a:rPr lang="en-US" dirty="0"/>
              <a:t>While the normal short 16-bit PAN ID is transmitted</a:t>
            </a:r>
            <a:r>
              <a:rPr lang="en-US" baseline="0" dirty="0"/>
              <a:t> over the air in all the packets because it’s short and simple, the 64-bit extended PAN ID is rarely transmitted over the air. The extended PAN ID is also unique for every PAN, and it’s basically used as a backup criteria when the 16-bit PAN ID is not enough to always distinguish one network from another. For instance, when a PAN ID conflict occurs and you want to notify all devices in your network to move, the way that you distinguish your network from the conflicting network is, those devices in your network all share the same </a:t>
            </a:r>
            <a:r>
              <a:rPr lang="en-US" b="1" baseline="0" dirty="0"/>
              <a:t>extended</a:t>
            </a:r>
            <a:r>
              <a:rPr lang="en-US" baseline="0" dirty="0"/>
              <a:t> PAN ID. The extended PAN ID is highly unlikely to ever conflict because it has 64 bits compared to the 16 bits in the short PAN ID.</a:t>
            </a:r>
          </a:p>
          <a:p>
            <a:endParaRPr lang="en-US" baseline="0" dirty="0"/>
          </a:p>
          <a:p>
            <a:r>
              <a:rPr lang="en-US" baseline="0" dirty="0"/>
              <a:t>The extended PAN ID is also chosen by the coordinator during network formation. It’s only sent over the air in response to an Active Scan when nodes are soliciting the network, or when a PAN ID update is occurring.</a:t>
            </a:r>
          </a:p>
          <a:p>
            <a:endParaRPr lang="en-US" baseline="0" dirty="0"/>
          </a:p>
          <a:p>
            <a:r>
              <a:rPr lang="en-US" baseline="0" dirty="0"/>
              <a:t>It’s also a useful factor in allowing you to select the network. If you are trying to come into a network rather than form one, you might wonder how to tell which networks are available. The way the networks are distinguishable from one another is not only in the PAN ID but also in the extended PAN ID. You might want to do something special where you decide you are only going to use a certain subset of extended PAN IDs so that you can distinguish your networks from other networks, but just don’t limit yourself too much, because the more you limit this the more likely that you have a conflict, and if your extended PAN ID ever conflicts there’s really nothing you can do to fix that. It’s a little like a </a:t>
            </a:r>
            <a:r>
              <a:rPr lang="en-US" baseline="0" dirty="0" err="1"/>
              <a:t>WiFi</a:t>
            </a:r>
            <a:r>
              <a:rPr lang="en-US" baseline="0" dirty="0"/>
              <a:t> SSID, except that those can be the same between networks and this one can’t.</a:t>
            </a:r>
            <a:endParaRPr lang="en-US" dirty="0"/>
          </a:p>
          <a:p>
            <a:endParaRPr lang="hu-HU" dirty="0"/>
          </a:p>
        </p:txBody>
      </p:sp>
      <p:sp>
        <p:nvSpPr>
          <p:cNvPr id="4" name="Slide Number Placeholder 3"/>
          <p:cNvSpPr>
            <a:spLocks noGrp="1"/>
          </p:cNvSpPr>
          <p:nvPr>
            <p:ph type="sldNum" sz="quarter" idx="10"/>
          </p:nvPr>
        </p:nvSpPr>
        <p:spPr/>
        <p:txBody>
          <a:bodyPr/>
          <a:lstStyle/>
          <a:p>
            <a:fld id="{5D787E92-135F-034D-9DC8-7FF1198D5B11}" type="slidenum">
              <a:rPr lang="en-US" smtClean="0"/>
              <a:t>11</a:t>
            </a:fld>
            <a:endParaRPr lang="en-US"/>
          </a:p>
        </p:txBody>
      </p:sp>
    </p:spTree>
    <p:extLst>
      <p:ext uri="{BB962C8B-B14F-4D97-AF65-F5344CB8AC3E}">
        <p14:creationId xmlns:p14="http://schemas.microsoft.com/office/powerpoint/2010/main" val="3941421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Besides</a:t>
            </a:r>
            <a:r>
              <a:rPr lang="en-US" baseline="0" dirty="0"/>
              <a:t> their network-wide criteria, one node is distinguished from another by its individual node addresses.</a:t>
            </a:r>
          </a:p>
          <a:p>
            <a:endParaRPr lang="en-US" baseline="0" dirty="0"/>
          </a:p>
          <a:p>
            <a:r>
              <a:rPr lang="en-US" baseline="0" dirty="0"/>
              <a:t>A node has a short address and a long address. The long address is the IEEE-assigned MAC address, or EUI-64. It is a 64-bit address that is globally unique, meaning no two IEEE-based radios in the world should ever have the same EUI-64. This is generally assigned at manufacturing time. They are assigned when the chips come out of our manufacturing facility before they arrive to you, and they will never change. That’s how you tell one radio from another. But because 64 bits are a lot of data, this long address is not sent over the air very often.</a:t>
            </a:r>
          </a:p>
          <a:p>
            <a:endParaRPr lang="en-US" baseline="0" dirty="0"/>
          </a:p>
          <a:p>
            <a:r>
              <a:rPr lang="en-US" baseline="0" dirty="0"/>
              <a:t>Most of the time the much shorter, 16-bit address is used over the air. This is known as the node ID and unique within a network, similar to an IP address in Ethernet world. It is assigned as the node enters the network, and it’s supposed to be unique within that network. There may be two networks each of which has a node with the same node ID, but because they in different PANs, it doesn’t matter.</a:t>
            </a:r>
          </a:p>
          <a:p>
            <a:endParaRPr lang="en-US" baseline="0" dirty="0"/>
          </a:p>
          <a:p>
            <a:r>
              <a:rPr lang="en-US" baseline="0" dirty="0"/>
              <a:t>Note that it’s possible for two nodes to have chosen the same random node ID when they enter the network. If that happens, much like the PAN ID scheme, there is a method for conflict resolution. When the nodes notice the conflict, based on the EUI-64 information as a fallback, they can agree upon new addresses. So the nodes can change addresses at run-time if required, based on a conflict.</a:t>
            </a:r>
          </a:p>
          <a:p>
            <a:endParaRPr lang="en-US" baseline="0" dirty="0"/>
          </a:p>
          <a:p>
            <a:r>
              <a:rPr lang="en-US" baseline="0" dirty="0"/>
              <a:t>In addition to addresses </a:t>
            </a:r>
            <a:r>
              <a:rPr lang="en-US" b="1" baseline="0" dirty="0"/>
              <a:t>of</a:t>
            </a:r>
            <a:r>
              <a:rPr lang="en-US" baseline="0" dirty="0"/>
              <a:t> the node, there are also concepts of addresses </a:t>
            </a:r>
            <a:r>
              <a:rPr lang="en-US" b="1" baseline="0" dirty="0"/>
              <a:t>within</a:t>
            </a:r>
            <a:r>
              <a:rPr lang="en-US" baseline="0" dirty="0"/>
              <a:t> the node these are Endpoints and Clusters and they are explained in the “Clusters Endpoints Devices” training module. </a:t>
            </a:r>
            <a:endParaRPr lang="hu-HU" dirty="0"/>
          </a:p>
        </p:txBody>
      </p:sp>
      <p:sp>
        <p:nvSpPr>
          <p:cNvPr id="4" name="Slide Number Placeholder 3"/>
          <p:cNvSpPr>
            <a:spLocks noGrp="1"/>
          </p:cNvSpPr>
          <p:nvPr>
            <p:ph type="sldNum" sz="quarter" idx="5"/>
          </p:nvPr>
        </p:nvSpPr>
        <p:spPr/>
        <p:txBody>
          <a:bodyPr/>
          <a:lstStyle/>
          <a:p>
            <a:fld id="{5D787E92-135F-034D-9DC8-7FF1198D5B11}" type="slidenum">
              <a:rPr lang="en-US" smtClean="0"/>
              <a:t>12</a:t>
            </a:fld>
            <a:endParaRPr lang="en-US"/>
          </a:p>
        </p:txBody>
      </p:sp>
    </p:spTree>
    <p:extLst>
      <p:ext uri="{BB962C8B-B14F-4D97-AF65-F5344CB8AC3E}">
        <p14:creationId xmlns:p14="http://schemas.microsoft.com/office/powerpoint/2010/main" val="1217215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13</a:t>
            </a:fld>
            <a:endParaRPr lang="en-US"/>
          </a:p>
        </p:txBody>
      </p:sp>
    </p:spTree>
    <p:extLst>
      <p:ext uri="{BB962C8B-B14F-4D97-AF65-F5344CB8AC3E}">
        <p14:creationId xmlns:p14="http://schemas.microsoft.com/office/powerpoint/2010/main" val="4229327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14</a:t>
            </a:fld>
            <a:endParaRPr lang="en-US"/>
          </a:p>
        </p:txBody>
      </p:sp>
    </p:spTree>
    <p:extLst>
      <p:ext uri="{BB962C8B-B14F-4D97-AF65-F5344CB8AC3E}">
        <p14:creationId xmlns:p14="http://schemas.microsoft.com/office/powerpoint/2010/main" val="2807118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15</a:t>
            </a:fld>
            <a:endParaRPr lang="en-US"/>
          </a:p>
        </p:txBody>
      </p:sp>
    </p:spTree>
    <p:extLst>
      <p:ext uri="{BB962C8B-B14F-4D97-AF65-F5344CB8AC3E}">
        <p14:creationId xmlns:p14="http://schemas.microsoft.com/office/powerpoint/2010/main" val="2174686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16</a:t>
            </a:fld>
            <a:endParaRPr lang="en-US"/>
          </a:p>
        </p:txBody>
      </p:sp>
    </p:spTree>
    <p:extLst>
      <p:ext uri="{BB962C8B-B14F-4D97-AF65-F5344CB8AC3E}">
        <p14:creationId xmlns:p14="http://schemas.microsoft.com/office/powerpoint/2010/main" val="1544031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17</a:t>
            </a:fld>
            <a:endParaRPr lang="en-US"/>
          </a:p>
        </p:txBody>
      </p:sp>
    </p:spTree>
    <p:extLst>
      <p:ext uri="{BB962C8B-B14F-4D97-AF65-F5344CB8AC3E}">
        <p14:creationId xmlns:p14="http://schemas.microsoft.com/office/powerpoint/2010/main" val="4081920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18</a:t>
            </a:fld>
            <a:endParaRPr lang="en-US"/>
          </a:p>
        </p:txBody>
      </p:sp>
    </p:spTree>
    <p:extLst>
      <p:ext uri="{BB962C8B-B14F-4D97-AF65-F5344CB8AC3E}">
        <p14:creationId xmlns:p14="http://schemas.microsoft.com/office/powerpoint/2010/main" val="3434621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19</a:t>
            </a:fld>
            <a:endParaRPr lang="en-US"/>
          </a:p>
        </p:txBody>
      </p:sp>
    </p:spTree>
    <p:extLst>
      <p:ext uri="{BB962C8B-B14F-4D97-AF65-F5344CB8AC3E}">
        <p14:creationId xmlns:p14="http://schemas.microsoft.com/office/powerpoint/2010/main" val="3375128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2</a:t>
            </a:fld>
            <a:endParaRPr lang="en-US"/>
          </a:p>
        </p:txBody>
      </p:sp>
    </p:spTree>
    <p:extLst>
      <p:ext uri="{BB962C8B-B14F-4D97-AF65-F5344CB8AC3E}">
        <p14:creationId xmlns:p14="http://schemas.microsoft.com/office/powerpoint/2010/main" val="3421230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24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5FF4B0-9BED-1F44-B7FA-2C35D3BE17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2006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24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5FF4B0-9BED-1F44-B7FA-2C35D3BE17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9565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24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5FF4B0-9BED-1F44-B7FA-2C35D3BE17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6916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23</a:t>
            </a:fld>
            <a:endParaRPr lang="en-US"/>
          </a:p>
        </p:txBody>
      </p:sp>
    </p:spTree>
    <p:extLst>
      <p:ext uri="{BB962C8B-B14F-4D97-AF65-F5344CB8AC3E}">
        <p14:creationId xmlns:p14="http://schemas.microsoft.com/office/powerpoint/2010/main" val="13919552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24</a:t>
            </a:fld>
            <a:endParaRPr lang="en-US"/>
          </a:p>
        </p:txBody>
      </p:sp>
    </p:spTree>
    <p:extLst>
      <p:ext uri="{BB962C8B-B14F-4D97-AF65-F5344CB8AC3E}">
        <p14:creationId xmlns:p14="http://schemas.microsoft.com/office/powerpoint/2010/main" val="5080846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25</a:t>
            </a:fld>
            <a:endParaRPr lang="en-US"/>
          </a:p>
        </p:txBody>
      </p:sp>
    </p:spTree>
    <p:extLst>
      <p:ext uri="{BB962C8B-B14F-4D97-AF65-F5344CB8AC3E}">
        <p14:creationId xmlns:p14="http://schemas.microsoft.com/office/powerpoint/2010/main" val="27945093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26</a:t>
            </a:fld>
            <a:endParaRPr lang="en-US"/>
          </a:p>
        </p:txBody>
      </p:sp>
    </p:spTree>
    <p:extLst>
      <p:ext uri="{BB962C8B-B14F-4D97-AF65-F5344CB8AC3E}">
        <p14:creationId xmlns:p14="http://schemas.microsoft.com/office/powerpoint/2010/main" val="35822089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a:t>
            </a:r>
          </a:p>
        </p:txBody>
      </p:sp>
      <p:sp>
        <p:nvSpPr>
          <p:cNvPr id="4" name="Slide Number Placeholder 3"/>
          <p:cNvSpPr>
            <a:spLocks noGrp="1"/>
          </p:cNvSpPr>
          <p:nvPr>
            <p:ph type="sldNum" sz="quarter" idx="10"/>
          </p:nvPr>
        </p:nvSpPr>
        <p:spPr/>
        <p:txBody>
          <a:bodyPr/>
          <a:lstStyle/>
          <a:p>
            <a:fld id="{D81990A0-AC65-4980-BF02-6ACC1434AAED}" type="slidenum">
              <a:rPr lang="en-US" smtClean="0"/>
              <a:t>27</a:t>
            </a:fld>
            <a:endParaRPr lang="en-US"/>
          </a:p>
        </p:txBody>
      </p:sp>
    </p:spTree>
    <p:extLst>
      <p:ext uri="{BB962C8B-B14F-4D97-AF65-F5344CB8AC3E}">
        <p14:creationId xmlns:p14="http://schemas.microsoft.com/office/powerpoint/2010/main" val="1168181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9250" y="471488"/>
            <a:ext cx="6616700" cy="3721100"/>
          </a:xfrm>
        </p:spPr>
      </p:sp>
      <p:sp>
        <p:nvSpPr>
          <p:cNvPr id="3" name="Notes Placeholder 2"/>
          <p:cNvSpPr>
            <a:spLocks noGrp="1"/>
          </p:cNvSpPr>
          <p:nvPr>
            <p:ph type="body" idx="1"/>
          </p:nvPr>
        </p:nvSpPr>
        <p:spPr/>
        <p:txBody>
          <a:bodyPr/>
          <a:lstStyle/>
          <a:p>
            <a:pPr marL="228600" indent="-228600">
              <a:buAutoNum type="arabicPeriod"/>
            </a:pPr>
            <a:r>
              <a:rPr lang="en-US" dirty="0"/>
              <a:t>WPAN VS. LPWAN</a:t>
            </a:r>
          </a:p>
          <a:p>
            <a:pPr marL="228600" indent="-228600">
              <a:buAutoNum type="arabicPeriod"/>
            </a:pPr>
            <a:r>
              <a:rPr lang="en-US" dirty="0"/>
              <a:t>Zigbee is a short range, low data rate, load power, wireless mesh technology</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957E6FD-771F-B742-869F-B9E53C994BCB}" type="slidenum">
              <a:rPr lang="en-US" smtClean="0"/>
              <a:t>3</a:t>
            </a:fld>
            <a:endParaRPr lang="en-US"/>
          </a:p>
        </p:txBody>
      </p:sp>
    </p:spTree>
    <p:extLst>
      <p:ext uri="{BB962C8B-B14F-4D97-AF65-F5344CB8AC3E}">
        <p14:creationId xmlns:p14="http://schemas.microsoft.com/office/powerpoint/2010/main" val="2441941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9250" y="471488"/>
            <a:ext cx="6616700" cy="3721100"/>
          </a:xfrm>
        </p:spPr>
      </p:sp>
      <p:sp>
        <p:nvSpPr>
          <p:cNvPr id="3" name="Notes Placeholder 2"/>
          <p:cNvSpPr>
            <a:spLocks noGrp="1"/>
          </p:cNvSpPr>
          <p:nvPr>
            <p:ph type="body" idx="1"/>
          </p:nvPr>
        </p:nvSpPr>
        <p:spPr/>
        <p:txBody>
          <a:bodyPr/>
          <a:lstStyle/>
          <a:p>
            <a:r>
              <a:rPr lang="en-US" dirty="0"/>
              <a:t>Zigbee standard is defined by Zigbee Alliance.</a:t>
            </a:r>
          </a:p>
          <a:p>
            <a:r>
              <a:rPr lang="en-US" dirty="0"/>
              <a:t>Silicon Labs is member of the promoter.</a:t>
            </a:r>
          </a:p>
          <a:p>
            <a:endParaRPr lang="en-US" dirty="0"/>
          </a:p>
          <a:p>
            <a:r>
              <a:rPr lang="en-US" dirty="0"/>
              <a:t>Pre Zigbee 3.0: there are many device profiles targeted for different market.</a:t>
            </a:r>
          </a:p>
          <a:p>
            <a:r>
              <a:rPr lang="en-US" dirty="0"/>
              <a:t>All unified in Zigbee 3.0 since 2016.</a:t>
            </a:r>
          </a:p>
          <a:p>
            <a:endParaRPr lang="en-US" dirty="0"/>
          </a:p>
        </p:txBody>
      </p:sp>
      <p:sp>
        <p:nvSpPr>
          <p:cNvPr id="4" name="Slide Number Placeholder 3"/>
          <p:cNvSpPr>
            <a:spLocks noGrp="1"/>
          </p:cNvSpPr>
          <p:nvPr>
            <p:ph type="sldNum" sz="quarter" idx="10"/>
          </p:nvPr>
        </p:nvSpPr>
        <p:spPr/>
        <p:txBody>
          <a:bodyPr/>
          <a:lstStyle/>
          <a:p>
            <a:fld id="{0957E6FD-771F-B742-869F-B9E53C994BCB}" type="slidenum">
              <a:rPr lang="en-US" smtClean="0"/>
              <a:t>4</a:t>
            </a:fld>
            <a:endParaRPr lang="en-US"/>
          </a:p>
        </p:txBody>
      </p:sp>
    </p:spTree>
    <p:extLst>
      <p:ext uri="{BB962C8B-B14F-4D97-AF65-F5344CB8AC3E}">
        <p14:creationId xmlns:p14="http://schemas.microsoft.com/office/powerpoint/2010/main" val="2901001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5</a:t>
            </a:fld>
            <a:endParaRPr lang="en-US"/>
          </a:p>
        </p:txBody>
      </p:sp>
    </p:spTree>
    <p:extLst>
      <p:ext uri="{BB962C8B-B14F-4D97-AF65-F5344CB8AC3E}">
        <p14:creationId xmlns:p14="http://schemas.microsoft.com/office/powerpoint/2010/main" val="2981934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Physical layer handles the transmission and reception of raw bits of data.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PHY layer uses binary phase shift keying (BPSK) in the 868/915 MHz bands and offset quadrature phase shift keying (O-QPSK) at 2.4 GHz. The information is coded onto the carrier with direct sequence spread spectrum (DSSS), an inherently robust method of improving multipath performance and receiver sensitivity through signal processing gain. Note that 2.4 GHz is the most commonly used frequency band for Zigbee communication worldwide. The only official sub GHz support is for UK smart energy. </a:t>
            </a:r>
          </a:p>
          <a:p>
            <a:endParaRPr lang="en-US" b="1" dirty="0"/>
          </a:p>
          <a:p>
            <a:r>
              <a:rPr lang="en-US" b="1" dirty="0"/>
              <a:t>Output power: </a:t>
            </a:r>
          </a:p>
          <a:p>
            <a:r>
              <a:rPr lang="en-US" dirty="0"/>
              <a:t>802.15.4 is designed for low power, low data rate networks with a low-cost objective in mind. These are generally referred to as PANs or Personal Area Networks. The idea here is that these would be low to moderate radio range application designs. But amplification is also possible. It is possible to get up to roughly +20 dBm output power in most countries. In Europe it is regulated a little bit lower to around +10 dBm. But, that's enough to get you anywhere from about one to three kilometers, depending on what your link budget is and what kind of amplification you have and/or what kind of antenna you have. </a:t>
            </a:r>
          </a:p>
          <a:p>
            <a:endParaRPr lang="en-US" dirty="0"/>
          </a:p>
          <a:p>
            <a:r>
              <a:rPr lang="en-US" b="1" dirty="0"/>
              <a:t>Data rate:</a:t>
            </a:r>
          </a:p>
          <a:p>
            <a:r>
              <a:rPr lang="en-US" dirty="0"/>
              <a:t>The raw bit rate is 250 kilobits per second using the 2.4 GHz direct sequence spread spectrum </a:t>
            </a:r>
            <a:r>
              <a:rPr lang="en-US" dirty="0" err="1"/>
              <a:t>Phy</a:t>
            </a:r>
            <a:r>
              <a:rPr lang="en-US" dirty="0"/>
              <a:t> or DSSS. In the real world you are going to see about a quarter or fifth of that. The expected throughout is comparable to a 56k baud modem. Around 52700 kilobits per second on a single hop link. Once you put in multi-hop effects, things will take a little bit longer to propagate. </a:t>
            </a:r>
          </a:p>
          <a:p>
            <a:endParaRPr lang="en-US" dirty="0"/>
          </a:p>
          <a:p>
            <a:r>
              <a:rPr lang="en-US" b="1" dirty="0"/>
              <a:t>Open field range</a:t>
            </a:r>
          </a:p>
          <a:p>
            <a:r>
              <a:rPr lang="en-US" dirty="0"/>
              <a:t>With 2.4 GHz PHY, the ranges we mentioned could be roughly two kilometers with line of sight. This is with a fair amount of amplification and still within legal limits in most areas. And because of all the channels, you have robust communications such that you can avoid interference by making sure to pick channels that are not terribly noisy. Now if you do pick a channel and it becomes noisy, ZigBee has a high level response with what they call "frequency agility." So that some network manager can move the network to a different channel. The other advantage to the 2.4 GHz spectrum is that it's available globally which means you have a wide range install base for your product.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5FF4B0-9BED-1F44-B7FA-2C35D3BE17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661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moving on to the MAC layer now.</a:t>
            </a:r>
          </a:p>
          <a:p>
            <a:endParaRPr lang="en-US" dirty="0"/>
          </a:p>
          <a:p>
            <a:r>
              <a:rPr lang="en-US" dirty="0"/>
              <a:t>The main function of the MAC layer is to ensure reliable one-hop message delivery by verifying the checksum and sending one-hop acknowledgements. </a:t>
            </a:r>
            <a:r>
              <a:rPr lang="en-US" sz="1200" b="0" i="0" kern="1200" dirty="0">
                <a:solidFill>
                  <a:schemeClr val="tx1"/>
                </a:solidFill>
                <a:effectLst/>
                <a:latin typeface="+mn-lt"/>
                <a:ea typeface="+mn-ea"/>
                <a:cs typeface="+mn-cs"/>
              </a:rPr>
              <a:t>The MAC PDU is shown in the picture. Here are some more details on these functions.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CSMA CA</a:t>
            </a:r>
          </a:p>
          <a:p>
            <a:r>
              <a:rPr lang="en-US" sz="1200" b="0" i="0" u="none" strike="noStrike" kern="1200" baseline="0" dirty="0">
                <a:solidFill>
                  <a:schemeClr val="tx1"/>
                </a:solidFill>
                <a:latin typeface="+mn-lt"/>
                <a:ea typeface="+mn-ea"/>
                <a:cs typeface="+mn-cs"/>
              </a:rPr>
              <a:t>802.15.4 allows for multiple networks to be on the same channel. Therefore there needs to be some way to avoid having packets from different networks collide over the air and cause errors in communication. </a:t>
            </a:r>
            <a:r>
              <a:rPr lang="en-US" sz="1200" b="0" i="0" kern="1200" dirty="0">
                <a:solidFill>
                  <a:schemeClr val="tx1"/>
                </a:solidFill>
                <a:effectLst/>
                <a:latin typeface="+mn-lt"/>
                <a:ea typeface="+mn-ea"/>
                <a:cs typeface="+mn-cs"/>
              </a:rPr>
              <a:t>MAC sub-layer controls access to the radio using CSMA-CA (Carrier sense multiple access with Collision avoidance). Collision avoidance is done by CCA (Clear Channel Assessment). Before transmitting, every node shall check to see if the airwaves are clear (RSSI below CCA threshold). If they are, the node shall go ahead and transmit after a small random </a:t>
            </a:r>
            <a:r>
              <a:rPr lang="en-US" sz="1200" b="0" i="0" kern="1200" dirty="0" err="1">
                <a:solidFill>
                  <a:schemeClr val="tx1"/>
                </a:solidFill>
                <a:effectLst/>
                <a:latin typeface="+mn-lt"/>
                <a:ea typeface="+mn-ea"/>
                <a:cs typeface="+mn-cs"/>
              </a:rPr>
              <a:t>backoff</a:t>
            </a:r>
            <a:r>
              <a:rPr lang="en-US" sz="1200" b="0" i="0" kern="1200" dirty="0">
                <a:solidFill>
                  <a:schemeClr val="tx1"/>
                </a:solidFill>
                <a:effectLst/>
                <a:latin typeface="+mn-lt"/>
                <a:ea typeface="+mn-ea"/>
                <a:cs typeface="+mn-cs"/>
              </a:rPr>
              <a:t>. If the CCA does not pass, then the node shall wait a number of back off periods before trying the process again.  The random </a:t>
            </a:r>
            <a:r>
              <a:rPr lang="en-US" sz="1200" b="0" i="0" kern="1200" dirty="0" err="1">
                <a:solidFill>
                  <a:schemeClr val="tx1"/>
                </a:solidFill>
                <a:effectLst/>
                <a:latin typeface="+mn-lt"/>
                <a:ea typeface="+mn-ea"/>
                <a:cs typeface="+mn-cs"/>
              </a:rPr>
              <a:t>backoff</a:t>
            </a:r>
            <a:r>
              <a:rPr lang="en-US" sz="1200" b="0" i="0" kern="1200" dirty="0">
                <a:solidFill>
                  <a:schemeClr val="tx1"/>
                </a:solidFill>
                <a:effectLst/>
                <a:latin typeface="+mn-lt"/>
                <a:ea typeface="+mn-ea"/>
                <a:cs typeface="+mn-cs"/>
              </a:rPr>
              <a:t> allows multiple nodes to stagger transmissions so at some point they can find clear air to transmit. Although the bit rate is low, since packets are small (128 bytes), each node completes its transmission successfully even if the channel is fairly busy.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Acknowledgements:</a:t>
            </a:r>
          </a:p>
          <a:p>
            <a:r>
              <a:rPr lang="en-US" dirty="0"/>
              <a:t>MAC layer also provides a method for nodes to know that 1 hop unicast transmission have been successfully received by way of acknowledgements and that the integrity of the transmitted message has been preserved by verifying a CRC. </a:t>
            </a:r>
          </a:p>
          <a:p>
            <a:endParaRPr lang="en-US" dirty="0"/>
          </a:p>
          <a:p>
            <a:r>
              <a:rPr lang="en-US" dirty="0"/>
              <a:t>Multi hop transmissions shall be acknowledged on every hop. After the node performs the CCA check and transmits the message, it waits for a MAC acknowledgment. If it does not receive one, the node shall attempt to resend the message multiple times until it eventually succeeds, or the maximum retries have been exhausted. The Silabs Ember </a:t>
            </a:r>
            <a:r>
              <a:rPr lang="en-US" dirty="0" err="1"/>
              <a:t>ZNet</a:t>
            </a:r>
            <a:r>
              <a:rPr lang="en-US" dirty="0"/>
              <a:t> stack provides additional mac retries providing earlier corrective action for a failed message transmission instead of waiting until an end-end retry to kick in, which could take several seconds.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5FF4B0-9BED-1F44-B7FA-2C35D3BE17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5700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8</a:t>
            </a:fld>
            <a:endParaRPr lang="en-US"/>
          </a:p>
        </p:txBody>
      </p:sp>
    </p:spTree>
    <p:extLst>
      <p:ext uri="{BB962C8B-B14F-4D97-AF65-F5344CB8AC3E}">
        <p14:creationId xmlns:p14="http://schemas.microsoft.com/office/powerpoint/2010/main" val="2155857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5FF4B0-9BED-1F44-B7FA-2C35D3BE17CF}" type="slidenum">
              <a:rPr lang="en-US" smtClean="0"/>
              <a:t>9</a:t>
            </a:fld>
            <a:endParaRPr lang="en-US"/>
          </a:p>
        </p:txBody>
      </p:sp>
    </p:spTree>
    <p:extLst>
      <p:ext uri="{BB962C8B-B14F-4D97-AF65-F5344CB8AC3E}">
        <p14:creationId xmlns:p14="http://schemas.microsoft.com/office/powerpoint/2010/main" val="36920993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light-title-slide">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307202" name="Rectangle 2"/>
          <p:cNvSpPr>
            <a:spLocks noGrp="1" noChangeArrowheads="1"/>
          </p:cNvSpPr>
          <p:nvPr>
            <p:ph type="ctrTitle"/>
          </p:nvPr>
        </p:nvSpPr>
        <p:spPr>
          <a:xfrm>
            <a:off x="457200" y="3040032"/>
            <a:ext cx="11277600" cy="506668"/>
          </a:xfrm>
        </p:spPr>
        <p:txBody>
          <a:bodyPr anchor="b" anchorCtr="0"/>
          <a:lstStyle>
            <a:lvl1pPr marL="0" indent="0" algn="l">
              <a:tabLst>
                <a:tab pos="3078163" algn="l"/>
              </a:tabLst>
              <a:defRPr sz="3200">
                <a:solidFill>
                  <a:schemeClr val="tx2"/>
                </a:solidFill>
              </a:defRPr>
            </a:lvl1pPr>
          </a:lstStyle>
          <a:p>
            <a:r>
              <a:rPr lang="en-US"/>
              <a:t>Click to edit Master title style</a:t>
            </a:r>
            <a:endParaRPr lang="en-US" dirty="0"/>
          </a:p>
        </p:txBody>
      </p:sp>
      <p:sp>
        <p:nvSpPr>
          <p:cNvPr id="307203" name="Rectangle 3"/>
          <p:cNvSpPr>
            <a:spLocks noGrp="1" noChangeArrowheads="1"/>
          </p:cNvSpPr>
          <p:nvPr>
            <p:ph type="subTitle" idx="1" hasCustomPrompt="1"/>
          </p:nvPr>
        </p:nvSpPr>
        <p:spPr>
          <a:xfrm>
            <a:off x="457200" y="3546700"/>
            <a:ext cx="11277600" cy="353943"/>
          </a:xfrm>
          <a:ln>
            <a:noFill/>
          </a:ln>
        </p:spPr>
        <p:txBody>
          <a:bodyPr wrap="square" lIns="91440" tIns="91440" rIns="91440" bIns="91440" anchor="t" anchorCtr="0">
            <a:no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spTree>
    <p:extLst>
      <p:ext uri="{BB962C8B-B14F-4D97-AF65-F5344CB8AC3E}">
        <p14:creationId xmlns:p14="http://schemas.microsoft.com/office/powerpoint/2010/main" val="1787681769"/>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457200" y="457199"/>
            <a:ext cx="11277600" cy="59435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Footer Placeholder 2"/>
          <p:cNvSpPr>
            <a:spLocks noGrp="1"/>
          </p:cNvSpPr>
          <p:nvPr>
            <p:ph type="ftr" sz="quarter" idx="10"/>
          </p:nvPr>
        </p:nvSpPr>
        <p:spPr/>
        <p:txBody>
          <a:bodyPr/>
          <a:lstStyle/>
          <a:p>
            <a:r>
              <a:rPr lang="en-US"/>
              <a:t>Silicon Labs Confidential</a:t>
            </a:r>
            <a:endParaRPr lang="en-US" dirty="0"/>
          </a:p>
        </p:txBody>
      </p:sp>
      <p:sp>
        <p:nvSpPr>
          <p:cNvPr id="4" name="Slide Number Placeholder 3"/>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965318052"/>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light-divider">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9EF3CA-2BB9-8142-96F6-4CE2B52E1D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B04EC185-D65C-2E41-A41C-F6E27623E76B}"/>
              </a:ext>
            </a:extLst>
          </p:cNvPr>
          <p:cNvSpPr>
            <a:spLocks noGrp="1"/>
          </p:cNvSpPr>
          <p:nvPr>
            <p:ph type="title"/>
          </p:nvPr>
        </p:nvSpPr>
        <p:spPr>
          <a:xfrm>
            <a:off x="457200" y="2820917"/>
            <a:ext cx="10476854" cy="608083"/>
          </a:xfrm>
        </p:spPr>
        <p:txBody>
          <a:body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1154C575-C080-9248-9367-944B912E1E84}"/>
              </a:ext>
            </a:extLst>
          </p:cNvPr>
          <p:cNvSpPr>
            <a:spLocks noGrp="1"/>
          </p:cNvSpPr>
          <p:nvPr>
            <p:ph type="body" sz="quarter" idx="11"/>
          </p:nvPr>
        </p:nvSpPr>
        <p:spPr>
          <a:xfrm>
            <a:off x="457201" y="3436975"/>
            <a:ext cx="6695268" cy="2514600"/>
          </a:xfrm>
        </p:spPr>
        <p:txBody>
          <a:bodyPr/>
          <a:lstStyle>
            <a:lvl1pPr marL="0" indent="0">
              <a:buNone/>
              <a:defRPr>
                <a:latin typeface="+mj-lt"/>
              </a:defRPr>
            </a:lvl1pPr>
            <a:lvl2pPr marL="182880" indent="0">
              <a:buNone/>
              <a:defRPr/>
            </a:lvl2pPr>
            <a:lvl3pPr marL="365760" indent="0">
              <a:buNone/>
              <a:defRPr/>
            </a:lvl3pPr>
            <a:lvl4pPr marL="548640" indent="0">
              <a:buNone/>
              <a:defRPr/>
            </a:lvl4pPr>
            <a:lvl5pPr marL="73152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1792292"/>
      </p:ext>
    </p:extLst>
  </p:cSld>
  <p:clrMapOvr>
    <a:masterClrMapping/>
  </p:clrMapOvr>
  <p:transition spd="med">
    <p:wipe/>
  </p:transition>
  <p:hf hdr="0" dt="0"/>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endParaRPr lang="en-US" dirty="0"/>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6"/>
          <p:cNvSpPr>
            <a:spLocks noGrp="1"/>
          </p:cNvSpPr>
          <p:nvPr>
            <p:ph sz="quarter" idx="16"/>
          </p:nvPr>
        </p:nvSpPr>
        <p:spPr>
          <a:xfrm>
            <a:off x="457200" y="2830377"/>
            <a:ext cx="5638800" cy="1197251"/>
          </a:xfrm>
          <a:solidFill>
            <a:schemeClr val="bg1"/>
          </a:solidFill>
          <a:ln>
            <a:noFill/>
          </a:ln>
        </p:spPr>
        <p:txBody>
          <a:bodyPr wrap="square" lIns="274320" tIns="274320" rIns="274320" bIns="274320" anchor="ctr">
            <a:spAutoFit/>
          </a:bodyPr>
          <a:lstStyle>
            <a:lvl1pPr marL="0" indent="0">
              <a:lnSpc>
                <a:spcPct val="90000"/>
              </a:lnSpc>
              <a:spcBef>
                <a:spcPts val="1200"/>
              </a:spcBef>
              <a:buFontTx/>
              <a:buNone/>
              <a:defRPr sz="2400">
                <a:solidFill>
                  <a:schemeClr val="tx1"/>
                </a:solidFill>
                <a:latin typeface="+mj-lt"/>
              </a:defRPr>
            </a:lvl1pPr>
            <a:lvl2pPr marL="0" indent="0">
              <a:spcBef>
                <a:spcPts val="600"/>
              </a:spcBef>
              <a:buNone/>
              <a:defRPr sz="1600">
                <a:solidFill>
                  <a:schemeClr val="tx1"/>
                </a:solidFill>
              </a:defRPr>
            </a:lvl2pPr>
            <a:lvl3pPr marL="182880" indent="0">
              <a:spcBef>
                <a:spcPts val="600"/>
              </a:spcBef>
              <a:buNone/>
              <a:defRPr sz="1800">
                <a:solidFill>
                  <a:schemeClr val="tx2"/>
                </a:solidFill>
              </a:defRPr>
            </a:lvl3pPr>
            <a:lvl4pPr marL="365760" indent="0">
              <a:spcBef>
                <a:spcPts val="600"/>
              </a:spcBef>
              <a:buNone/>
              <a:defRPr sz="1600">
                <a:solidFill>
                  <a:schemeClr val="tx2"/>
                </a:solidFill>
              </a:defRPr>
            </a:lvl4pPr>
            <a:lvl5pPr marL="731520">
              <a:spcBef>
                <a:spcPts val="900"/>
              </a:spcBef>
              <a:defRPr sz="1200"/>
            </a:lvl5pPr>
          </a:lstStyle>
          <a:p>
            <a:pPr lvl="0"/>
            <a:r>
              <a:rPr lang="en-US"/>
              <a:t>Edit Master text styles</a:t>
            </a:r>
          </a:p>
          <a:p>
            <a:pPr lvl="1"/>
            <a:r>
              <a:rPr lang="en-US"/>
              <a:t>Second level</a:t>
            </a:r>
          </a:p>
        </p:txBody>
      </p:sp>
      <p:sp>
        <p:nvSpPr>
          <p:cNvPr id="6" name="Footer Placeholder 5"/>
          <p:cNvSpPr>
            <a:spLocks noGrp="1"/>
          </p:cNvSpPr>
          <p:nvPr>
            <p:ph type="ftr" sz="quarter" idx="18"/>
          </p:nvPr>
        </p:nvSpPr>
        <p:spPr/>
        <p:txBody>
          <a:bodyPr/>
          <a:lstStyle/>
          <a:p>
            <a:r>
              <a:rPr lang="en-US"/>
              <a:t>Silicon Labs Confidential</a:t>
            </a:r>
            <a:endParaRPr lang="en-US" dirty="0"/>
          </a:p>
        </p:txBody>
      </p:sp>
      <p:sp>
        <p:nvSpPr>
          <p:cNvPr id="9" name="Slide Number Placeholder 8"/>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631647114"/>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8"/>
          </p:nvPr>
        </p:nvSpPr>
        <p:spPr/>
        <p:txBody>
          <a:bodyPr/>
          <a:lstStyle/>
          <a:p>
            <a:r>
              <a:rPr lang="en-US"/>
              <a:t>Silicon Labs Confidential</a:t>
            </a:r>
            <a:endParaRPr lang="en-US" dirty="0"/>
          </a:p>
        </p:txBody>
      </p:sp>
      <p:sp>
        <p:nvSpPr>
          <p:cNvPr id="3" name="Slide Number Placeholder 2"/>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3828421"/>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l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2650980" y="914400"/>
            <a:ext cx="3419592"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2650980" y="1270855"/>
            <a:ext cx="3419592"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2650980" y="914400"/>
            <a:ext cx="3419592"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26509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2650980"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6127488" y="914400"/>
            <a:ext cx="3419591"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6127487" y="1270855"/>
            <a:ext cx="3419593"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6127486" y="914400"/>
            <a:ext cx="341959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61180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6127487"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2650980" y="1270855"/>
            <a:ext cx="3419592" cy="3474719"/>
          </a:xfrm>
        </p:spPr>
        <p:txBody>
          <a:bodyPr tIns="45720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6127486" y="1270855"/>
            <a:ext cx="3419594" cy="3474719"/>
          </a:xfrm>
        </p:spPr>
        <p:txBody>
          <a:bodyPr tIns="45720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sz="120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9"/>
          </p:nvPr>
        </p:nvSpPr>
        <p:spPr/>
        <p:txBody>
          <a:bodyPr/>
          <a:lstStyle/>
          <a:p>
            <a:r>
              <a:rPr lang="en-US"/>
              <a:t>Silicon Labs Confidential</a:t>
            </a:r>
            <a:endParaRPr lang="en-US" dirty="0"/>
          </a:p>
        </p:txBody>
      </p:sp>
      <p:sp>
        <p:nvSpPr>
          <p:cNvPr id="7" name="Slide Number Placeholder 6"/>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79013769"/>
      </p:ext>
    </p:extLst>
  </p:cSld>
  <p:clrMapOvr>
    <a:masterClrMapping/>
  </p:clrMapOvr>
  <p:transition spd="med">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le-triple-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43815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43860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6"/>
            <a:ext cx="3419856" cy="548558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5301672"/>
            <a:ext cx="3419856" cy="1098722"/>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3474314"/>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2"/>
            <a:ext cx="3424427"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400616488"/>
      </p:ext>
    </p:extLst>
  </p:cSld>
  <p:clrMapOvr>
    <a:masterClrMapping/>
  </p:clrMapOvr>
  <p:transition spd="med">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le-quad-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277160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5" name="Rectangle 34"/>
          <p:cNvSpPr/>
          <p:nvPr/>
        </p:nvSpPr>
        <p:spPr>
          <a:xfrm>
            <a:off x="457200" y="1270854"/>
            <a:ext cx="277160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30"/>
          <p:cNvSpPr>
            <a:spLocks noGrp="1"/>
          </p:cNvSpPr>
          <p:nvPr>
            <p:ph type="body" sz="quarter" idx="11"/>
          </p:nvPr>
        </p:nvSpPr>
        <p:spPr>
          <a:xfrm>
            <a:off x="457200" y="914400"/>
            <a:ext cx="277160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4" name="Text Placeholder 33"/>
          <p:cNvSpPr>
            <a:spLocks noGrp="1"/>
          </p:cNvSpPr>
          <p:nvPr>
            <p:ph type="body" sz="quarter" idx="12"/>
          </p:nvPr>
        </p:nvSpPr>
        <p:spPr>
          <a:xfrm>
            <a:off x="457200" y="4745574"/>
            <a:ext cx="277160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457200" y="1270854"/>
            <a:ext cx="2771606" cy="3474722"/>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68" name="Rectangle 67"/>
          <p:cNvSpPr/>
          <p:nvPr/>
        </p:nvSpPr>
        <p:spPr>
          <a:xfrm>
            <a:off x="3285723"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9" name="Rectangle 68"/>
          <p:cNvSpPr/>
          <p:nvPr/>
        </p:nvSpPr>
        <p:spPr>
          <a:xfrm>
            <a:off x="3285723"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 Placeholder 30"/>
          <p:cNvSpPr>
            <a:spLocks noGrp="1"/>
          </p:cNvSpPr>
          <p:nvPr>
            <p:ph type="body" sz="quarter" idx="24"/>
          </p:nvPr>
        </p:nvSpPr>
        <p:spPr>
          <a:xfrm>
            <a:off x="3285723"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71" name="Text Placeholder 33"/>
          <p:cNvSpPr>
            <a:spLocks noGrp="1"/>
          </p:cNvSpPr>
          <p:nvPr>
            <p:ph type="body" sz="quarter" idx="25"/>
          </p:nvPr>
        </p:nvSpPr>
        <p:spPr>
          <a:xfrm>
            <a:off x="3285723"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72" name="Content Placeholder 60"/>
          <p:cNvSpPr>
            <a:spLocks noGrp="1"/>
          </p:cNvSpPr>
          <p:nvPr>
            <p:ph sz="quarter" idx="26" hasCustomPrompt="1"/>
          </p:nvPr>
        </p:nvSpPr>
        <p:spPr>
          <a:xfrm>
            <a:off x="3285723"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0" name="Rectangle 59"/>
          <p:cNvSpPr/>
          <p:nvPr/>
        </p:nvSpPr>
        <p:spPr>
          <a:xfrm>
            <a:off x="6122416" y="914400"/>
            <a:ext cx="2777734"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4" name="Rectangle 63"/>
          <p:cNvSpPr/>
          <p:nvPr/>
        </p:nvSpPr>
        <p:spPr>
          <a:xfrm>
            <a:off x="6122416" y="1270854"/>
            <a:ext cx="2777734"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Placeholder 30"/>
          <p:cNvSpPr>
            <a:spLocks noGrp="1"/>
          </p:cNvSpPr>
          <p:nvPr>
            <p:ph type="body" sz="quarter" idx="21"/>
          </p:nvPr>
        </p:nvSpPr>
        <p:spPr>
          <a:xfrm>
            <a:off x="6122416" y="914400"/>
            <a:ext cx="277773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66" name="Text Placeholder 33"/>
          <p:cNvSpPr>
            <a:spLocks noGrp="1"/>
          </p:cNvSpPr>
          <p:nvPr>
            <p:ph type="body" sz="quarter" idx="22"/>
          </p:nvPr>
        </p:nvSpPr>
        <p:spPr>
          <a:xfrm>
            <a:off x="6122416" y="4745574"/>
            <a:ext cx="2777734"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marL="0" marR="0" lvl="0" indent="0" algn="ctr" defTabSz="914377" rtl="0" eaLnBrk="1" fontAlgn="base" latinLnBrk="0" hangingPunct="1">
              <a:lnSpc>
                <a:spcPct val="95000"/>
              </a:lnSpc>
              <a:spcBef>
                <a:spcPts val="300"/>
              </a:spcBef>
              <a:spcAft>
                <a:spcPct val="0"/>
              </a:spcAft>
              <a:buClr>
                <a:schemeClr val="tx2"/>
              </a:buClr>
              <a:buSzTx/>
              <a:buFontTx/>
              <a:buNone/>
              <a:tabLst/>
              <a:defRPr/>
            </a:pPr>
            <a:r>
              <a:rPr lang="en-US"/>
              <a:t>Edit Master text styles</a:t>
            </a:r>
          </a:p>
          <a:p>
            <a:pPr marL="0" marR="0" lvl="1" indent="0" algn="ctr" defTabSz="914377" rtl="0" eaLnBrk="1" fontAlgn="base" latinLnBrk="0" hangingPunct="1">
              <a:lnSpc>
                <a:spcPct val="95000"/>
              </a:lnSpc>
              <a:spcBef>
                <a:spcPts val="300"/>
              </a:spcBef>
              <a:spcAft>
                <a:spcPct val="0"/>
              </a:spcAft>
              <a:buClr>
                <a:schemeClr val="tx2"/>
              </a:buClr>
              <a:buSzTx/>
              <a:buFontTx/>
              <a:buNone/>
              <a:tabLst/>
              <a:defRPr/>
            </a:pPr>
            <a:r>
              <a:rPr lang="en-US"/>
              <a:t>Second level</a:t>
            </a:r>
          </a:p>
        </p:txBody>
      </p:sp>
      <p:sp>
        <p:nvSpPr>
          <p:cNvPr id="67" name="Content Placeholder 60"/>
          <p:cNvSpPr>
            <a:spLocks noGrp="1"/>
          </p:cNvSpPr>
          <p:nvPr>
            <p:ph sz="quarter" idx="23" hasCustomPrompt="1"/>
          </p:nvPr>
        </p:nvSpPr>
        <p:spPr>
          <a:xfrm>
            <a:off x="6122416" y="1270854"/>
            <a:ext cx="2777734"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0" name="Rectangle 49"/>
          <p:cNvSpPr/>
          <p:nvPr/>
        </p:nvSpPr>
        <p:spPr>
          <a:xfrm>
            <a:off x="8955024"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6" name="Rectangle 55"/>
          <p:cNvSpPr/>
          <p:nvPr/>
        </p:nvSpPr>
        <p:spPr>
          <a:xfrm>
            <a:off x="8955024"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 Placeholder 30"/>
          <p:cNvSpPr>
            <a:spLocks noGrp="1"/>
          </p:cNvSpPr>
          <p:nvPr>
            <p:ph type="body" sz="quarter" idx="18"/>
          </p:nvPr>
        </p:nvSpPr>
        <p:spPr>
          <a:xfrm>
            <a:off x="8955024"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8" name="Text Placeholder 33"/>
          <p:cNvSpPr>
            <a:spLocks noGrp="1"/>
          </p:cNvSpPr>
          <p:nvPr>
            <p:ph type="body" sz="quarter" idx="19"/>
          </p:nvPr>
        </p:nvSpPr>
        <p:spPr>
          <a:xfrm>
            <a:off x="8955024"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9" name="Content Placeholder 60"/>
          <p:cNvSpPr>
            <a:spLocks noGrp="1"/>
          </p:cNvSpPr>
          <p:nvPr>
            <p:ph sz="quarter" idx="20" hasCustomPrompt="1"/>
          </p:nvPr>
        </p:nvSpPr>
        <p:spPr>
          <a:xfrm>
            <a:off x="8955024"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8" name="Footer Placeholder 7"/>
          <p:cNvSpPr>
            <a:spLocks noGrp="1"/>
          </p:cNvSpPr>
          <p:nvPr>
            <p:ph type="ftr" sz="quarter" idx="27"/>
          </p:nvPr>
        </p:nvSpPr>
        <p:spPr/>
        <p:txBody>
          <a:bodyPr/>
          <a:lstStyle/>
          <a:p>
            <a:r>
              <a:rPr lang="en-US"/>
              <a:t>Silicon Labs Confidential</a:t>
            </a:r>
            <a:endParaRPr lang="en-US" dirty="0"/>
          </a:p>
        </p:txBody>
      </p:sp>
      <p:sp>
        <p:nvSpPr>
          <p:cNvPr id="9" name="Slide Number Placeholder 8"/>
          <p:cNvSpPr>
            <a:spLocks noGrp="1"/>
          </p:cNvSpPr>
          <p:nvPr>
            <p:ph type="sldNum" sz="quarter" idx="2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65974597"/>
      </p:ext>
    </p:extLst>
  </p:cSld>
  <p:clrMapOvr>
    <a:masterClrMapping/>
  </p:clrMapOvr>
  <p:transition spd="med">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ix-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5" name="Text Placeholder 33"/>
          <p:cNvSpPr>
            <a:spLocks noGrp="1"/>
          </p:cNvSpPr>
          <p:nvPr>
            <p:ph type="body" sz="quarter" idx="14"/>
          </p:nvPr>
        </p:nvSpPr>
        <p:spPr>
          <a:xfrm>
            <a:off x="43860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5"/>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2770794"/>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1"/>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
        <p:nvSpPr>
          <p:cNvPr id="24" name="Rectangle 23"/>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Rectangle 29"/>
          <p:cNvSpPr/>
          <p:nvPr/>
        </p:nvSpPr>
        <p:spPr>
          <a:xfrm>
            <a:off x="9189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Rectangle 32"/>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30"/>
          <p:cNvSpPr>
            <a:spLocks noGrp="1"/>
          </p:cNvSpPr>
          <p:nvPr>
            <p:ph type="body" sz="quarter" idx="22"/>
          </p:nvPr>
        </p:nvSpPr>
        <p:spPr>
          <a:xfrm>
            <a:off x="9189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7" name="Text Placeholder 33"/>
          <p:cNvSpPr>
            <a:spLocks noGrp="1"/>
          </p:cNvSpPr>
          <p:nvPr>
            <p:ph type="body" sz="quarter" idx="23"/>
          </p:nvPr>
        </p:nvSpPr>
        <p:spPr>
          <a:xfrm>
            <a:off x="9189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38" name="Rectangle 37"/>
          <p:cNvSpPr/>
          <p:nvPr/>
        </p:nvSpPr>
        <p:spPr>
          <a:xfrm>
            <a:off x="43860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9" name="Rectangle 38"/>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 Placeholder 30"/>
          <p:cNvSpPr>
            <a:spLocks noGrp="1"/>
          </p:cNvSpPr>
          <p:nvPr>
            <p:ph type="body" sz="quarter" idx="24"/>
          </p:nvPr>
        </p:nvSpPr>
        <p:spPr>
          <a:xfrm>
            <a:off x="43860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6" name="Text Placeholder 33"/>
          <p:cNvSpPr>
            <a:spLocks noGrp="1"/>
          </p:cNvSpPr>
          <p:nvPr>
            <p:ph type="body" sz="quarter" idx="25"/>
          </p:nvPr>
        </p:nvSpPr>
        <p:spPr>
          <a:xfrm>
            <a:off x="43860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7" name="Rectangle 46"/>
          <p:cNvSpPr/>
          <p:nvPr/>
        </p:nvSpPr>
        <p:spPr>
          <a:xfrm>
            <a:off x="7855076" y="3685032"/>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8" name="Rectangle 47"/>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0"/>
          <p:cNvSpPr>
            <a:spLocks noGrp="1"/>
          </p:cNvSpPr>
          <p:nvPr>
            <p:ph type="body" sz="quarter" idx="26"/>
          </p:nvPr>
        </p:nvSpPr>
        <p:spPr>
          <a:xfrm>
            <a:off x="7855076"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0" name="Text Placeholder 33"/>
          <p:cNvSpPr>
            <a:spLocks noGrp="1"/>
          </p:cNvSpPr>
          <p:nvPr>
            <p:ph type="body" sz="quarter" idx="27"/>
          </p:nvPr>
        </p:nvSpPr>
        <p:spPr>
          <a:xfrm>
            <a:off x="7855076" y="5541021"/>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6" name="Content Placeholder 60"/>
          <p:cNvSpPr>
            <a:spLocks noGrp="1"/>
          </p:cNvSpPr>
          <p:nvPr>
            <p:ph sz="quarter" idx="28" hasCustomPrompt="1"/>
          </p:nvPr>
        </p:nvSpPr>
        <p:spPr>
          <a:xfrm>
            <a:off x="918972" y="4041489"/>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7" name="Content Placeholder 60"/>
          <p:cNvSpPr>
            <a:spLocks noGrp="1"/>
          </p:cNvSpPr>
          <p:nvPr>
            <p:ph sz="quarter" idx="29" hasCustomPrompt="1"/>
          </p:nvPr>
        </p:nvSpPr>
        <p:spPr>
          <a:xfrm>
            <a:off x="4381500" y="4041488"/>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8" name="Content Placeholder 60"/>
          <p:cNvSpPr>
            <a:spLocks noGrp="1"/>
          </p:cNvSpPr>
          <p:nvPr>
            <p:ph sz="quarter" idx="30" hasCustomPrompt="1"/>
          </p:nvPr>
        </p:nvSpPr>
        <p:spPr>
          <a:xfrm>
            <a:off x="7855076" y="4041489"/>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9" name="Rectangle 58"/>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4" name="Rectangle 43">
            <a:extLst>
              <a:ext uri="{FF2B5EF4-FFF2-40B4-BE49-F238E27FC236}">
                <a16:creationId xmlns:a16="http://schemas.microsoft.com/office/drawing/2014/main" id="{1A2E8BD4-BE75-7B4A-913B-399868EC08F6}"/>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4" name="Rectangle 63">
            <a:extLst>
              <a:ext uri="{FF2B5EF4-FFF2-40B4-BE49-F238E27FC236}">
                <a16:creationId xmlns:a16="http://schemas.microsoft.com/office/drawing/2014/main" id="{EA21308E-ADCE-324E-8F58-80AAF08CE2E3}"/>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05B03B78-09D2-5346-B25E-294EAA5EF25C}"/>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1083C06A-A455-2746-9903-700FB00CC165}"/>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68C7D543-35B2-804E-8A03-7191A0229CEB}"/>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0" name="Rectangle 69">
            <a:extLst>
              <a:ext uri="{FF2B5EF4-FFF2-40B4-BE49-F238E27FC236}">
                <a16:creationId xmlns:a16="http://schemas.microsoft.com/office/drawing/2014/main" id="{F86551E3-D754-D444-83F5-3BC03736C853}"/>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2" name="Rectangle 71">
            <a:extLst>
              <a:ext uri="{FF2B5EF4-FFF2-40B4-BE49-F238E27FC236}">
                <a16:creationId xmlns:a16="http://schemas.microsoft.com/office/drawing/2014/main" id="{86D95270-2486-A047-AE2B-6A393CA82219}"/>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7525AC67-83B9-814E-A597-81542C079DBE}"/>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7B95C14-95D0-3B40-84C5-1997DC902410}"/>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357A6769-A3FE-AF45-A5B9-B4DE07654241}"/>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8" name="Rectangle 77">
            <a:extLst>
              <a:ext uri="{FF2B5EF4-FFF2-40B4-BE49-F238E27FC236}">
                <a16:creationId xmlns:a16="http://schemas.microsoft.com/office/drawing/2014/main" id="{9C8896EC-57D3-D14C-8C64-7C13BABBD65B}"/>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0" name="Rectangle 79">
            <a:extLst>
              <a:ext uri="{FF2B5EF4-FFF2-40B4-BE49-F238E27FC236}">
                <a16:creationId xmlns:a16="http://schemas.microsoft.com/office/drawing/2014/main" id="{8BA7915E-116F-6C4B-8C6B-F1DCB1CCFA84}"/>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id="{02BA596E-8DF1-6848-81CC-F32DEAA26CE5}"/>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C33A89F1-FC67-1848-A20B-36296B088A11}"/>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F2705203-A13A-C544-99F4-CEF3FA1C0B95}"/>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6" name="Rectangle 85">
            <a:extLst>
              <a:ext uri="{FF2B5EF4-FFF2-40B4-BE49-F238E27FC236}">
                <a16:creationId xmlns:a16="http://schemas.microsoft.com/office/drawing/2014/main" id="{4D7E306C-65B5-E24F-9F75-6A7D096FF30A}"/>
              </a:ext>
            </a:extLst>
          </p:cNvPr>
          <p:cNvSpPr/>
          <p:nvPr userDrawn="1"/>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8" name="Rectangle 87">
            <a:extLst>
              <a:ext uri="{FF2B5EF4-FFF2-40B4-BE49-F238E27FC236}">
                <a16:creationId xmlns:a16="http://schemas.microsoft.com/office/drawing/2014/main" id="{90AAB2C3-5BA5-684D-8ADA-EF1412D87D3E}"/>
              </a:ext>
            </a:extLst>
          </p:cNvPr>
          <p:cNvSpPr/>
          <p:nvPr userDrawn="1"/>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86508930-77D3-2F44-8FB5-82777D818B3E}"/>
              </a:ext>
            </a:extLst>
          </p:cNvPr>
          <p:cNvSpPr/>
          <p:nvPr userDrawn="1"/>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715D9808-3CEA-D344-AD04-878335C3A293}"/>
              </a:ext>
            </a:extLst>
          </p:cNvPr>
          <p:cNvSpPr/>
          <p:nvPr userDrawn="1"/>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B811A609-4BD0-D542-B1AE-4D2501266EBF}"/>
              </a:ext>
            </a:extLst>
          </p:cNvPr>
          <p:cNvSpPr/>
          <p:nvPr userDrawn="1"/>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1165536769"/>
      </p:ext>
    </p:extLst>
  </p:cSld>
  <p:clrMapOvr>
    <a:masterClrMapping/>
  </p:clrMapOvr>
  <p:transition spd="med">
    <p:wipe/>
  </p:transition>
  <p:extLst mod="1">
    <p:ext uri="{DCECCB84-F9BA-43D5-87BE-67443E8EF086}">
      <p15:sldGuideLst xmlns:p15="http://schemas.microsoft.com/office/powerpoint/2012/main">
        <p15:guide id="9" orient="horz" pos="2173" userDrawn="1">
          <p15:clr>
            <a:srgbClr val="FBAE40"/>
          </p15:clr>
        </p15:guide>
        <p15:guide id="10" orient="horz" pos="214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ual-content-blue-callou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rgbClr val="FFFFFF"/>
              </a:solidFill>
            </a:endParaRPr>
          </a:p>
        </p:txBody>
      </p:sp>
      <p:sp>
        <p:nvSpPr>
          <p:cNvPr id="2" name="Rectangle 1"/>
          <p:cNvSpPr/>
          <p:nvPr/>
        </p:nvSpPr>
        <p:spPr>
          <a:xfrm>
            <a:off x="6096000" y="914396"/>
            <a:ext cx="1813560" cy="5486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p:cNvSpPr>
            <a:spLocks noGrp="1"/>
          </p:cNvSpPr>
          <p:nvPr>
            <p:ph sz="quarter" idx="14"/>
          </p:nvPr>
        </p:nvSpPr>
        <p:spPr>
          <a:xfrm>
            <a:off x="679450" y="1143000"/>
            <a:ext cx="5187951"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0" name="Content Placeholder 6"/>
          <p:cNvSpPr>
            <a:spLocks noGrp="1"/>
          </p:cNvSpPr>
          <p:nvPr>
            <p:ph sz="quarter" idx="15"/>
          </p:nvPr>
        </p:nvSpPr>
        <p:spPr>
          <a:xfrm>
            <a:off x="8134066" y="1143000"/>
            <a:ext cx="3143534"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731471752"/>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guide id="4" pos="72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le-dual-content-comparison">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1371600" y="914400"/>
            <a:ext cx="4698971"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Content Placeholder 2"/>
          <p:cNvSpPr>
            <a:spLocks noGrp="1"/>
          </p:cNvSpPr>
          <p:nvPr>
            <p:ph idx="10" hasCustomPrompt="1"/>
          </p:nvPr>
        </p:nvSpPr>
        <p:spPr>
          <a:xfrm>
            <a:off x="1371600" y="1270855"/>
            <a:ext cx="4698970" cy="2394985"/>
          </a:xfrm>
          <a:prstGeom prst="rect">
            <a:avLst/>
          </a:prstGeom>
          <a:noFill/>
        </p:spPr>
        <p:txBody>
          <a:bodyPr lIns="182880" tIns="0" rIns="182880" bIns="91440" anchor="ctr" anchorCtr="0"/>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200">
                <a:solidFill>
                  <a:schemeClr val="tx1"/>
                </a:solidFill>
              </a:defRPr>
            </a:lvl3pPr>
            <a:lvl4pPr marL="0" indent="0" algn="ctr">
              <a:buNone/>
              <a:defRPr sz="1100">
                <a:solidFill>
                  <a:schemeClr val="bg2">
                    <a:lumMod val="50000"/>
                  </a:schemeClr>
                </a:solidFill>
              </a:defRPr>
            </a:lvl4pPr>
            <a:lvl5pPr>
              <a:defRPr sz="1400"/>
            </a:lvl5pPr>
          </a:lstStyle>
          <a:p>
            <a:pPr lvl="0"/>
            <a:r>
              <a:rPr lang="en-US" dirty="0"/>
              <a:t>Edit Master text styles</a:t>
            </a:r>
          </a:p>
          <a:p>
            <a:pPr lvl="1"/>
            <a:r>
              <a:rPr lang="en-US" dirty="0"/>
              <a:t>Second level</a:t>
            </a:r>
          </a:p>
          <a:p>
            <a:pPr lvl="2"/>
            <a:r>
              <a:rPr lang="en-US" dirty="0"/>
              <a:t>Third level</a:t>
            </a:r>
          </a:p>
        </p:txBody>
      </p:sp>
      <p:sp>
        <p:nvSpPr>
          <p:cNvPr id="15" name="Picture Placeholder 10"/>
          <p:cNvSpPr>
            <a:spLocks noGrp="1"/>
          </p:cNvSpPr>
          <p:nvPr>
            <p:ph type="pic" sz="quarter" idx="12"/>
          </p:nvPr>
        </p:nvSpPr>
        <p:spPr>
          <a:xfrm>
            <a:off x="1371600" y="3665842"/>
            <a:ext cx="4698971" cy="2734958"/>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16" name="Rectangle 15"/>
          <p:cNvSpPr/>
          <p:nvPr/>
        </p:nvSpPr>
        <p:spPr>
          <a:xfrm>
            <a:off x="6129338" y="914400"/>
            <a:ext cx="4691062"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Content Placeholder 2"/>
          <p:cNvSpPr>
            <a:spLocks noGrp="1"/>
          </p:cNvSpPr>
          <p:nvPr>
            <p:ph idx="15"/>
          </p:nvPr>
        </p:nvSpPr>
        <p:spPr>
          <a:xfrm>
            <a:off x="6127482" y="4025644"/>
            <a:ext cx="4692918" cy="2375156"/>
          </a:xfrm>
          <a:prstGeom prst="rect">
            <a:avLst/>
          </a:prstGeom>
          <a:noFill/>
        </p:spPr>
        <p:txBody>
          <a:bodyPr lIns="182880" tIns="0" rIns="182880" bIns="91440" anchor="ctr" anchorCtr="0">
            <a:normAutofit/>
          </a:bodyPr>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400">
                <a:solidFill>
                  <a:schemeClr val="tx1"/>
                </a:solidFill>
              </a:defRPr>
            </a:lvl3pPr>
            <a:lvl4pPr marL="0" indent="0" algn="ctr">
              <a:buNone/>
              <a:defRPr sz="12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20" name="Picture Placeholder 10"/>
          <p:cNvSpPr>
            <a:spLocks noGrp="1"/>
          </p:cNvSpPr>
          <p:nvPr>
            <p:ph type="pic" sz="quarter" idx="16"/>
          </p:nvPr>
        </p:nvSpPr>
        <p:spPr>
          <a:xfrm>
            <a:off x="6127485" y="917749"/>
            <a:ext cx="4692915" cy="2748091"/>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Text Placeholder 30"/>
          <p:cNvSpPr>
            <a:spLocks noGrp="1"/>
          </p:cNvSpPr>
          <p:nvPr>
            <p:ph type="body" sz="quarter" idx="17"/>
          </p:nvPr>
        </p:nvSpPr>
        <p:spPr>
          <a:xfrm>
            <a:off x="1371601" y="914400"/>
            <a:ext cx="4698970"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14" name="Text Placeholder 30"/>
          <p:cNvSpPr>
            <a:spLocks noGrp="1"/>
          </p:cNvSpPr>
          <p:nvPr>
            <p:ph type="body" sz="quarter" idx="18"/>
          </p:nvPr>
        </p:nvSpPr>
        <p:spPr>
          <a:xfrm>
            <a:off x="6127483" y="3665840"/>
            <a:ext cx="4692918"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 name="Footer Placeholder 3"/>
          <p:cNvSpPr>
            <a:spLocks noGrp="1"/>
          </p:cNvSpPr>
          <p:nvPr>
            <p:ph type="ftr" sz="quarter" idx="19"/>
          </p:nvPr>
        </p:nvSpPr>
        <p:spPr/>
        <p:txBody>
          <a:bodyPr/>
          <a:lstStyle/>
          <a:p>
            <a:r>
              <a:rPr lang="en-US"/>
              <a:t>Silicon Labs Confidential</a:t>
            </a:r>
            <a:endParaRPr lang="en-US" dirty="0"/>
          </a:p>
        </p:txBody>
      </p:sp>
      <p:sp>
        <p:nvSpPr>
          <p:cNvPr id="5" name="Slide Number Placeholder 4"/>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80835567"/>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ngle-content">
    <p:bg>
      <p:bgPr>
        <a:solidFill>
          <a:schemeClr val="bg2"/>
        </a:solidFill>
        <a:effectLst/>
      </p:bgPr>
    </p:bg>
    <p:spTree>
      <p:nvGrpSpPr>
        <p:cNvPr id="1" name=""/>
        <p:cNvGrpSpPr/>
        <p:nvPr/>
      </p:nvGrpSpPr>
      <p:grpSpPr>
        <a:xfrm>
          <a:off x="0" y="0"/>
          <a:ext cx="0" cy="0"/>
          <a:chOff x="0" y="0"/>
          <a:chExt cx="0" cy="0"/>
        </a:xfrm>
      </p:grpSpPr>
      <p:sp>
        <p:nvSpPr>
          <p:cNvPr id="8" name="Rectangle 7"/>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Content Placeholder 2"/>
          <p:cNvSpPr>
            <a:spLocks noGrp="1"/>
          </p:cNvSpPr>
          <p:nvPr>
            <p:ph idx="10"/>
          </p:nvPr>
        </p:nvSpPr>
        <p:spPr>
          <a:xfrm>
            <a:off x="679450" y="1143000"/>
            <a:ext cx="10820400" cy="5029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Footer Placeholder 12"/>
          <p:cNvSpPr>
            <a:spLocks noGrp="1"/>
          </p:cNvSpPr>
          <p:nvPr>
            <p:ph type="ftr" sz="quarter" idx="11"/>
          </p:nvPr>
        </p:nvSpPr>
        <p:spPr/>
        <p:txBody>
          <a:bodyPr/>
          <a:lstStyle/>
          <a:p>
            <a:r>
              <a:rPr lang="en-US"/>
              <a:t>Silicon Labs Confidential</a:t>
            </a:r>
            <a:endParaRPr lang="en-US" dirty="0"/>
          </a:p>
        </p:txBody>
      </p:sp>
      <p:sp>
        <p:nvSpPr>
          <p:cNvPr id="14" name="Slide Number Placeholder 13"/>
          <p:cNvSpPr>
            <a:spLocks noGrp="1"/>
          </p:cNvSpPr>
          <p:nvPr>
            <p:ph type="sldNum" sz="quarter" idx="12"/>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509800658"/>
      </p:ext>
    </p:extLst>
  </p:cSld>
  <p:clrMapOvr>
    <a:masterClrMapping/>
  </p:clrMapOvr>
  <p:transition spd="med">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roduct-detail-w-o-tabl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Content Placeholder 2"/>
          <p:cNvSpPr>
            <a:spLocks noGrp="1"/>
          </p:cNvSpPr>
          <p:nvPr>
            <p:ph sz="half" idx="1" hasCustomPrompt="1"/>
          </p:nvPr>
        </p:nvSpPr>
        <p:spPr>
          <a:xfrm>
            <a:off x="1071562" y="1143000"/>
            <a:ext cx="3875087" cy="4496423"/>
          </a:xfrm>
        </p:spPr>
        <p:txBody>
          <a:bodyPr tIns="182880" bIns="182880"/>
          <a:lstStyle>
            <a:lvl1pPr>
              <a:defRPr sz="1600" baseline="0"/>
            </a:lvl1pPr>
          </a:lstStyle>
          <a:p>
            <a:pPr lvl="0"/>
            <a:r>
              <a:rPr lang="en-US" dirty="0"/>
              <a:t>Click to add block diagram</a:t>
            </a: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5410202" y="1512330"/>
            <a:ext cx="6089648" cy="1866602"/>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Slide Number Placeholder 7"/>
          <p:cNvSpPr>
            <a:spLocks noGrp="1"/>
          </p:cNvSpPr>
          <p:nvPr>
            <p:ph type="sldNum" sz="quarter" idx="16"/>
          </p:nvPr>
        </p:nvSpPr>
        <p:spPr/>
        <p:txBody>
          <a:bodyPr/>
          <a:lstStyle/>
          <a:p>
            <a:fld id="{29A7BD92-6AE5-CF43-B276-274952F2BFB4}" type="slidenum">
              <a:rPr lang="en-US" smtClean="0"/>
              <a:pPr/>
              <a:t>‹#›</a:t>
            </a:fld>
            <a:endParaRPr lang="en-US" dirty="0"/>
          </a:p>
        </p:txBody>
      </p:sp>
      <p:sp>
        <p:nvSpPr>
          <p:cNvPr id="2" name="Footer Placeholder 1"/>
          <p:cNvSpPr>
            <a:spLocks noGrp="1"/>
          </p:cNvSpPr>
          <p:nvPr>
            <p:ph type="ftr" sz="quarter" idx="17"/>
          </p:nvPr>
        </p:nvSpPr>
        <p:spPr/>
        <p:txBody>
          <a:bodyPr/>
          <a:lstStyle/>
          <a:p>
            <a:r>
              <a:rPr lang="en-US"/>
              <a:t>Silicon Labs Confidential</a:t>
            </a:r>
            <a:endParaRPr lang="en-US" dirty="0"/>
          </a:p>
        </p:txBody>
      </p:sp>
      <p:sp>
        <p:nvSpPr>
          <p:cNvPr id="9" name="Rectangle 8"/>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0" name="Rectangle 9"/>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sp>
        <p:nvSpPr>
          <p:cNvPr id="11" name="Content Placeholder 6"/>
          <p:cNvSpPr>
            <a:spLocks noGrp="1"/>
          </p:cNvSpPr>
          <p:nvPr>
            <p:ph sz="quarter" idx="18"/>
          </p:nvPr>
        </p:nvSpPr>
        <p:spPr>
          <a:xfrm>
            <a:off x="5416555" y="3855986"/>
            <a:ext cx="6083295" cy="2316214"/>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7"/>
          <p:cNvSpPr>
            <a:spLocks noGrp="1"/>
          </p:cNvSpPr>
          <p:nvPr>
            <p:ph type="body" sz="quarter" idx="19" hasCustomPrompt="1"/>
          </p:nvPr>
        </p:nvSpPr>
        <p:spPr>
          <a:xfrm>
            <a:off x="1071564" y="5639423"/>
            <a:ext cx="3875086" cy="533401"/>
          </a:xfrm>
        </p:spPr>
        <p:txBody>
          <a:bodyPr wrap="square" tIns="91440" bIns="91440" anchor="ctr">
            <a:noAutofit/>
          </a:bodyPr>
          <a:lstStyle>
            <a:lvl1pPr marL="0" indent="0" algn="ctr">
              <a:spcBef>
                <a:spcPts val="600"/>
              </a:spcBef>
              <a:buFontTx/>
              <a:buNone/>
              <a:defRPr sz="1400" baseline="0">
                <a:solidFill>
                  <a:schemeClr val="tx1"/>
                </a:solidFill>
              </a:defRPr>
            </a:lvl1pPr>
          </a:lstStyle>
          <a:p>
            <a:pPr lvl="0"/>
            <a:r>
              <a:rPr lang="en-US" dirty="0"/>
              <a:t>Additional information here</a:t>
            </a:r>
          </a:p>
        </p:txBody>
      </p:sp>
      <p:cxnSp>
        <p:nvCxnSpPr>
          <p:cNvPr id="20" name="Straight Connector 19"/>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20"/>
          </p:nvPr>
        </p:nvSpPr>
        <p:spPr>
          <a:xfrm rot="16200000">
            <a:off x="-2099471" y="3464718"/>
            <a:ext cx="5486398" cy="385762"/>
          </a:xfrm>
          <a:solidFill>
            <a:schemeClr val="accent1"/>
          </a:solidFill>
        </p:spPr>
        <p:txBody>
          <a:bodyPr anchor="ctr">
            <a:normAutofit/>
          </a:bodyPr>
          <a:lstStyle>
            <a:lvl1pPr marL="0" indent="0" algn="ctr">
              <a:buNone/>
              <a:defRPr sz="1400">
                <a:solidFill>
                  <a:schemeClr val="bg1"/>
                </a:solidFill>
              </a:defRPr>
            </a:lvl1pPr>
          </a:lstStyle>
          <a:p>
            <a:pPr lvl="0"/>
            <a:r>
              <a:rPr lang="en-US"/>
              <a:t>Edit Master text styles</a:t>
            </a:r>
          </a:p>
        </p:txBody>
      </p:sp>
      <p:sp>
        <p:nvSpPr>
          <p:cNvPr id="15" name="Rectangle 14">
            <a:extLst>
              <a:ext uri="{FF2B5EF4-FFF2-40B4-BE49-F238E27FC236}">
                <a16:creationId xmlns:a16="http://schemas.microsoft.com/office/drawing/2014/main" id="{A70118BD-8500-F84D-986B-E284CF4B8663}"/>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6" name="Rectangle 15">
            <a:extLst>
              <a:ext uri="{FF2B5EF4-FFF2-40B4-BE49-F238E27FC236}">
                <a16:creationId xmlns:a16="http://schemas.microsoft.com/office/drawing/2014/main" id="{00F14C4E-C403-9245-A7DE-FB8FA327E29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17" name="Straight Connector 16">
            <a:extLst>
              <a:ext uri="{FF2B5EF4-FFF2-40B4-BE49-F238E27FC236}">
                <a16:creationId xmlns:a16="http://schemas.microsoft.com/office/drawing/2014/main" id="{87EF78B9-8C7A-BB4D-ABE9-F40E5EFA44EC}"/>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876D8D7-10EF-A04C-9415-49E0C913A0FB}"/>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9" name="Rectangle 18">
            <a:extLst>
              <a:ext uri="{FF2B5EF4-FFF2-40B4-BE49-F238E27FC236}">
                <a16:creationId xmlns:a16="http://schemas.microsoft.com/office/drawing/2014/main" id="{6E7C39EB-E167-B346-B712-92ABB0BF75A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1" name="Straight Connector 20">
            <a:extLst>
              <a:ext uri="{FF2B5EF4-FFF2-40B4-BE49-F238E27FC236}">
                <a16:creationId xmlns:a16="http://schemas.microsoft.com/office/drawing/2014/main" id="{466DFCA9-DAED-3741-87E0-8A788CD33B31}"/>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17B51E1-4AED-DB42-AD96-5A9FB61ED019}"/>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3" name="Rectangle 22">
            <a:extLst>
              <a:ext uri="{FF2B5EF4-FFF2-40B4-BE49-F238E27FC236}">
                <a16:creationId xmlns:a16="http://schemas.microsoft.com/office/drawing/2014/main" id="{32DEE475-A2D5-E14F-9F3A-43FB432C2DDE}"/>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4" name="Straight Connector 23">
            <a:extLst>
              <a:ext uri="{FF2B5EF4-FFF2-40B4-BE49-F238E27FC236}">
                <a16:creationId xmlns:a16="http://schemas.microsoft.com/office/drawing/2014/main" id="{A3AD7A21-2DCE-B04E-9377-494784E12B9A}"/>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8A5EFC8-95EF-5A45-85AF-741D41772FA2}"/>
              </a:ext>
            </a:extLst>
          </p:cNvPr>
          <p:cNvSpPr/>
          <p:nvPr/>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6" name="Rectangle 25">
            <a:extLst>
              <a:ext uri="{FF2B5EF4-FFF2-40B4-BE49-F238E27FC236}">
                <a16:creationId xmlns:a16="http://schemas.microsoft.com/office/drawing/2014/main" id="{112CC734-5C86-9145-B7EF-5BC343A9E833}"/>
              </a:ext>
            </a:extLst>
          </p:cNvPr>
          <p:cNvSpPr/>
          <p:nvPr/>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7" name="Straight Connector 26">
            <a:extLst>
              <a:ext uri="{FF2B5EF4-FFF2-40B4-BE49-F238E27FC236}">
                <a16:creationId xmlns:a16="http://schemas.microsoft.com/office/drawing/2014/main" id="{F6ED15B8-ADA4-324F-BA09-09DB8AC9DE89}"/>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223C678-F749-2143-B9BE-C374CF56F289}"/>
              </a:ext>
            </a:extLst>
          </p:cNvPr>
          <p:cNvSpPr/>
          <p:nvPr userDrawn="1"/>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9" name="Rectangle 28">
            <a:extLst>
              <a:ext uri="{FF2B5EF4-FFF2-40B4-BE49-F238E27FC236}">
                <a16:creationId xmlns:a16="http://schemas.microsoft.com/office/drawing/2014/main" id="{5CA51D17-7C77-8B49-8423-A7AC69BA68B2}"/>
              </a:ext>
            </a:extLst>
          </p:cNvPr>
          <p:cNvSpPr/>
          <p:nvPr userDrawn="1"/>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30" name="Straight Connector 29">
            <a:extLst>
              <a:ext uri="{FF2B5EF4-FFF2-40B4-BE49-F238E27FC236}">
                <a16:creationId xmlns:a16="http://schemas.microsoft.com/office/drawing/2014/main" id="{4349CBFC-4AE9-D14C-A773-4CA1FC7097C2}"/>
              </a:ext>
            </a:extLst>
          </p:cNvPr>
          <p:cNvCxnSpPr/>
          <p:nvPr userDrawn="1"/>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320550"/>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arket Opportunity">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AD1D600-8D4E-9440-BD68-670F10BFF878}"/>
              </a:ext>
            </a:extLst>
          </p:cNvPr>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Content Placeholder 9">
            <a:extLst>
              <a:ext uri="{FF2B5EF4-FFF2-40B4-BE49-F238E27FC236}">
                <a16:creationId xmlns:a16="http://schemas.microsoft.com/office/drawing/2014/main" id="{E5757108-B059-A248-8F1C-8F86A0FEF605}"/>
              </a:ext>
            </a:extLst>
          </p:cNvPr>
          <p:cNvSpPr>
            <a:spLocks noGrp="1"/>
          </p:cNvSpPr>
          <p:nvPr>
            <p:ph sz="quarter" idx="22"/>
          </p:nvPr>
        </p:nvSpPr>
        <p:spPr>
          <a:xfrm>
            <a:off x="679449" y="1418095"/>
            <a:ext cx="5181601"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8" name="Title 4">
            <a:extLst>
              <a:ext uri="{FF2B5EF4-FFF2-40B4-BE49-F238E27FC236}">
                <a16:creationId xmlns:a16="http://schemas.microsoft.com/office/drawing/2014/main" id="{54C80A73-F9E9-4046-8E7E-5EF6EAC211F7}"/>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21" name="Footer Placeholder 8">
            <a:extLst>
              <a:ext uri="{FF2B5EF4-FFF2-40B4-BE49-F238E27FC236}">
                <a16:creationId xmlns:a16="http://schemas.microsoft.com/office/drawing/2014/main" id="{C3E21816-985A-4842-9B5C-1AE1FD67F93D}"/>
              </a:ext>
            </a:extLst>
          </p:cNvPr>
          <p:cNvSpPr>
            <a:spLocks noGrp="1"/>
          </p:cNvSpPr>
          <p:nvPr>
            <p:ph type="ftr" sz="quarter" idx="15"/>
          </p:nvPr>
        </p:nvSpPr>
        <p:spPr>
          <a:xfrm>
            <a:off x="776896" y="6400801"/>
            <a:ext cx="10957904" cy="457200"/>
          </a:xfrm>
        </p:spPr>
        <p:txBody>
          <a:bodyPr/>
          <a:lstStyle/>
          <a:p>
            <a:r>
              <a:rPr lang="en-US"/>
              <a:t>Silicon Labs Confidential</a:t>
            </a:r>
            <a:endParaRPr lang="en-US" dirty="0"/>
          </a:p>
        </p:txBody>
      </p:sp>
      <p:sp>
        <p:nvSpPr>
          <p:cNvPr id="22" name="Slide Number Placeholder 9">
            <a:extLst>
              <a:ext uri="{FF2B5EF4-FFF2-40B4-BE49-F238E27FC236}">
                <a16:creationId xmlns:a16="http://schemas.microsoft.com/office/drawing/2014/main" id="{60C016E8-485E-4B4C-9B12-494CE681D889}"/>
              </a:ext>
            </a:extLst>
          </p:cNvPr>
          <p:cNvSpPr>
            <a:spLocks noGrp="1"/>
          </p:cNvSpPr>
          <p:nvPr>
            <p:ph type="sldNum" sz="quarter" idx="16"/>
          </p:nvPr>
        </p:nvSpPr>
        <p:spPr>
          <a:xfrm>
            <a:off x="457199" y="6400800"/>
            <a:ext cx="319696" cy="457200"/>
          </a:xfrm>
        </p:spPr>
        <p:txBody>
          <a:bodyPr/>
          <a:lstStyle/>
          <a:p>
            <a:fld id="{29A7BD92-6AE5-CF43-B276-274952F2BFB4}" type="slidenum">
              <a:rPr lang="en-US" smtClean="0"/>
              <a:pPr/>
              <a:t>‹#›</a:t>
            </a:fld>
            <a:endParaRPr lang="en-US" dirty="0"/>
          </a:p>
        </p:txBody>
      </p:sp>
      <p:cxnSp>
        <p:nvCxnSpPr>
          <p:cNvPr id="23" name="Straight Connector 22">
            <a:extLst>
              <a:ext uri="{FF2B5EF4-FFF2-40B4-BE49-F238E27FC236}">
                <a16:creationId xmlns:a16="http://schemas.microsoft.com/office/drawing/2014/main" id="{889DDCA8-8073-7B4D-8A83-8532760E15A0}"/>
              </a:ext>
            </a:extLst>
          </p:cNvPr>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9">
            <a:extLst>
              <a:ext uri="{FF2B5EF4-FFF2-40B4-BE49-F238E27FC236}">
                <a16:creationId xmlns:a16="http://schemas.microsoft.com/office/drawing/2014/main" id="{D3349FF2-9B18-554A-A94D-3C2C9A6FAA25}"/>
              </a:ext>
            </a:extLst>
          </p:cNvPr>
          <p:cNvSpPr>
            <a:spLocks noGrp="1"/>
          </p:cNvSpPr>
          <p:nvPr>
            <p:ph sz="quarter" idx="13"/>
          </p:nvPr>
        </p:nvSpPr>
        <p:spPr>
          <a:xfrm>
            <a:off x="6324600" y="1418095"/>
            <a:ext cx="5175250"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29" name="Text Placeholder 28">
            <a:extLst>
              <a:ext uri="{FF2B5EF4-FFF2-40B4-BE49-F238E27FC236}">
                <a16:creationId xmlns:a16="http://schemas.microsoft.com/office/drawing/2014/main" id="{2440EF58-44DC-F34E-95FC-2EA13B3013F1}"/>
              </a:ext>
            </a:extLst>
          </p:cNvPr>
          <p:cNvSpPr>
            <a:spLocks noGrp="1"/>
          </p:cNvSpPr>
          <p:nvPr>
            <p:ph type="body" sz="quarter" idx="20" hasCustomPrompt="1"/>
          </p:nvPr>
        </p:nvSpPr>
        <p:spPr>
          <a:xfrm>
            <a:off x="679450" y="1108128"/>
            <a:ext cx="5187950"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30" name="Text Placeholder 28">
            <a:extLst>
              <a:ext uri="{FF2B5EF4-FFF2-40B4-BE49-F238E27FC236}">
                <a16:creationId xmlns:a16="http://schemas.microsoft.com/office/drawing/2014/main" id="{7EEC2D55-F1DE-FA4B-A258-428D3D36C29E}"/>
              </a:ext>
            </a:extLst>
          </p:cNvPr>
          <p:cNvSpPr>
            <a:spLocks noGrp="1"/>
          </p:cNvSpPr>
          <p:nvPr>
            <p:ph type="body" sz="quarter" idx="21" hasCustomPrompt="1"/>
          </p:nvPr>
        </p:nvSpPr>
        <p:spPr>
          <a:xfrm>
            <a:off x="6321424" y="1108128"/>
            <a:ext cx="5178426"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19" name="Content Placeholder 6">
            <a:extLst>
              <a:ext uri="{FF2B5EF4-FFF2-40B4-BE49-F238E27FC236}">
                <a16:creationId xmlns:a16="http://schemas.microsoft.com/office/drawing/2014/main" id="{5F4CB608-1865-2E47-BF8A-850A58CA77AC}"/>
              </a:ext>
            </a:extLst>
          </p:cNvPr>
          <p:cNvSpPr>
            <a:spLocks noGrp="1"/>
          </p:cNvSpPr>
          <p:nvPr>
            <p:ph sz="quarter" idx="14"/>
          </p:nvPr>
        </p:nvSpPr>
        <p:spPr>
          <a:xfrm>
            <a:off x="679450"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5" name="Content Placeholder 6">
            <a:extLst>
              <a:ext uri="{FF2B5EF4-FFF2-40B4-BE49-F238E27FC236}">
                <a16:creationId xmlns:a16="http://schemas.microsoft.com/office/drawing/2014/main" id="{264585F3-5B37-E340-BB36-BF899EBE4C86}"/>
              </a:ext>
            </a:extLst>
          </p:cNvPr>
          <p:cNvSpPr>
            <a:spLocks noGrp="1"/>
          </p:cNvSpPr>
          <p:nvPr>
            <p:ph sz="quarter" idx="19"/>
          </p:nvPr>
        </p:nvSpPr>
        <p:spPr>
          <a:xfrm>
            <a:off x="6321425"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28524871"/>
      </p:ext>
    </p:extLst>
  </p:cSld>
  <p:clrMapOvr>
    <a:masterClrMapping/>
  </p:clrMapOvr>
  <p:transition spd="med">
    <p:wipe dir="r"/>
  </p:transition>
  <p:hf hdr="0" dt="0"/>
  <p:extLst mod="1">
    <p:ext uri="{DCECCB84-F9BA-43D5-87BE-67443E8EF086}">
      <p15:sldGuideLst xmlns:p15="http://schemas.microsoft.com/office/powerpoint/2012/main">
        <p15:guide id="6" orient="horz" pos="3888">
          <p15:clr>
            <a:srgbClr val="FBAE40"/>
          </p15:clr>
        </p15:guide>
        <p15:guide id="7" pos="206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egment Detail">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1B0170-4407-094E-99B7-77A0D4396FB9}"/>
              </a:ext>
            </a:extLst>
          </p:cNvPr>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Picture Placeholder 10">
            <a:extLst>
              <a:ext uri="{FF2B5EF4-FFF2-40B4-BE49-F238E27FC236}">
                <a16:creationId xmlns:a16="http://schemas.microsoft.com/office/drawing/2014/main" id="{BC092A6A-06E3-7048-ABCC-EBDC942DFB04}"/>
              </a:ext>
            </a:extLst>
          </p:cNvPr>
          <p:cNvSpPr>
            <a:spLocks noGrp="1"/>
          </p:cNvSpPr>
          <p:nvPr>
            <p:ph type="pic" sz="quarter" idx="15"/>
          </p:nvPr>
        </p:nvSpPr>
        <p:spPr>
          <a:xfrm>
            <a:off x="457200" y="914400"/>
            <a:ext cx="3995928" cy="5486400"/>
          </a:xfrm>
        </p:spPr>
        <p:txBody>
          <a:bodyPr>
            <a:normAutofit/>
          </a:bodyPr>
          <a:lstStyle>
            <a:lvl1pPr marL="0" indent="0" algn="ctr">
              <a:buNone/>
              <a:defRPr sz="1400"/>
            </a:lvl1pPr>
          </a:lstStyle>
          <a:p>
            <a:r>
              <a:rPr lang="en-US"/>
              <a:t>Click icon to add picture</a:t>
            </a:r>
            <a:endParaRPr lang="en-US" dirty="0"/>
          </a:p>
        </p:txBody>
      </p:sp>
      <p:sp>
        <p:nvSpPr>
          <p:cNvPr id="16" name="Title 2">
            <a:extLst>
              <a:ext uri="{FF2B5EF4-FFF2-40B4-BE49-F238E27FC236}">
                <a16:creationId xmlns:a16="http://schemas.microsoft.com/office/drawing/2014/main" id="{95E313C6-5A93-9046-8797-EC4BBB5A6972}"/>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3" name="TextBox 12"/>
          <p:cNvSpPr txBox="1"/>
          <p:nvPr/>
        </p:nvSpPr>
        <p:spPr>
          <a:xfrm>
            <a:off x="9855200" y="1375576"/>
            <a:ext cx="1879600" cy="230832"/>
          </a:xfrm>
          <a:prstGeom prst="rect">
            <a:avLst/>
          </a:prstGeom>
          <a:noFill/>
        </p:spPr>
        <p:txBody>
          <a:bodyPr wrap="square" bIns="0" rtlCol="0">
            <a:spAutoFit/>
          </a:bodyPr>
          <a:lstStyle/>
          <a:p>
            <a:pPr algn="ctr"/>
            <a:r>
              <a:rPr lang="en-US" sz="1200" spc="100" dirty="0">
                <a:solidFill>
                  <a:schemeClr val="tx1"/>
                </a:solidFill>
              </a:rPr>
              <a:t>KEY </a:t>
            </a:r>
            <a:r>
              <a:rPr lang="en-US" sz="1200" spc="100" baseline="0" dirty="0">
                <a:solidFill>
                  <a:schemeClr val="tx1"/>
                </a:solidFill>
              </a:rPr>
              <a:t>RELATIONSHIPS</a:t>
            </a:r>
          </a:p>
        </p:txBody>
      </p:sp>
      <p:cxnSp>
        <p:nvCxnSpPr>
          <p:cNvPr id="8" name="Straight Connector 7"/>
          <p:cNvCxnSpPr>
            <a:cxnSpLocks/>
          </p:cNvCxnSpPr>
          <p:nvPr/>
        </p:nvCxnSpPr>
        <p:spPr>
          <a:xfrm>
            <a:off x="4445000" y="1371600"/>
            <a:ext cx="0" cy="45719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9857257" y="1451594"/>
            <a:ext cx="0" cy="4492004"/>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97794" y="3863117"/>
            <a:ext cx="4906582" cy="276999"/>
          </a:xfrm>
          <a:prstGeom prst="rect">
            <a:avLst/>
          </a:prstGeom>
        </p:spPr>
        <p:txBody>
          <a:bodyPr wrap="square" lIns="91440" rIns="91440">
            <a:spAutoFit/>
          </a:bodyPr>
          <a:lstStyle/>
          <a:p>
            <a:r>
              <a:rPr lang="en-US" sz="1200" b="0" spc="100" dirty="0">
                <a:solidFill>
                  <a:schemeClr val="tx1"/>
                </a:solidFill>
              </a:rPr>
              <a:t>PROVIDING</a:t>
            </a:r>
            <a:r>
              <a:rPr lang="en-US" sz="1200" b="0" spc="100" baseline="0" dirty="0">
                <a:solidFill>
                  <a:schemeClr val="tx1"/>
                </a:solidFill>
              </a:rPr>
              <a:t> VALUE TO OUR CUSTOMERS</a:t>
            </a:r>
            <a:endParaRPr lang="en-US" sz="1200" b="0" spc="100" dirty="0">
              <a:solidFill>
                <a:schemeClr val="tx1"/>
              </a:solidFill>
            </a:endParaRPr>
          </a:p>
        </p:txBody>
      </p:sp>
      <p:sp>
        <p:nvSpPr>
          <p:cNvPr id="21" name="Text Placeholder 20"/>
          <p:cNvSpPr>
            <a:spLocks noGrp="1"/>
          </p:cNvSpPr>
          <p:nvPr>
            <p:ph type="body" sz="quarter" idx="11" hasCustomPrompt="1"/>
          </p:nvPr>
        </p:nvSpPr>
        <p:spPr>
          <a:xfrm>
            <a:off x="4697793" y="4267199"/>
            <a:ext cx="4906582" cy="1676399"/>
          </a:xfrm>
        </p:spPr>
        <p:txBody>
          <a:bodyPr lIns="91440" rIns="91440">
            <a:noAutofit/>
          </a:bodyPr>
          <a:lstStyle>
            <a:lvl1pPr marL="171450" indent="-171450">
              <a:buClr>
                <a:schemeClr val="tx2"/>
              </a:buClr>
              <a:buFont typeface="Wingdings" charset="2"/>
              <a:buChar char="§"/>
              <a:defRPr sz="1200">
                <a:solidFill>
                  <a:schemeClr val="tx1"/>
                </a:solidFill>
              </a:defRPr>
            </a:lvl1pPr>
            <a:lvl2pPr marL="182880">
              <a:defRPr sz="1100"/>
            </a:lvl2pPr>
            <a:lvl3pPr>
              <a:defRPr sz="1050"/>
            </a:lvl3pPr>
            <a:lvl4pPr>
              <a:defRPr sz="1000"/>
            </a:lvl4pPr>
            <a:lvl5pPr>
              <a:defRPr sz="1000"/>
            </a:lvl5pPr>
          </a:lstStyle>
          <a:p>
            <a:pPr lvl="0"/>
            <a:r>
              <a:rPr lang="en-US" dirty="0"/>
              <a:t>Edit Master text styles</a:t>
            </a:r>
          </a:p>
        </p:txBody>
      </p:sp>
      <p:sp>
        <p:nvSpPr>
          <p:cNvPr id="43" name="TextBox 42"/>
          <p:cNvSpPr txBox="1"/>
          <p:nvPr/>
        </p:nvSpPr>
        <p:spPr>
          <a:xfrm>
            <a:off x="4697792" y="1371600"/>
            <a:ext cx="4906583" cy="230832"/>
          </a:xfrm>
          <a:prstGeom prst="rect">
            <a:avLst/>
          </a:prstGeom>
          <a:noFill/>
        </p:spPr>
        <p:txBody>
          <a:bodyPr wrap="square" bIns="0" rtlCol="0">
            <a:spAutoFit/>
          </a:bodyPr>
          <a:lstStyle/>
          <a:p>
            <a:pPr algn="ctr"/>
            <a:r>
              <a:rPr lang="en-US" sz="1200" spc="100" baseline="0" dirty="0">
                <a:solidFill>
                  <a:schemeClr val="tx1"/>
                </a:solidFill>
              </a:rPr>
              <a:t>APPLICATIONS</a:t>
            </a:r>
          </a:p>
        </p:txBody>
      </p:sp>
      <p:cxnSp>
        <p:nvCxnSpPr>
          <p:cNvPr id="60" name="Straight Connector 59"/>
          <p:cNvCxnSpPr>
            <a:cxnSpLocks/>
          </p:cNvCxnSpPr>
          <p:nvPr/>
        </p:nvCxnSpPr>
        <p:spPr>
          <a:xfrm flipH="1">
            <a:off x="4697793" y="3657600"/>
            <a:ext cx="4906582" cy="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015C70AF-A211-824D-B8F1-176B5B6C15F6}"/>
              </a:ext>
            </a:extLst>
          </p:cNvPr>
          <p:cNvSpPr>
            <a:spLocks noGrp="1"/>
          </p:cNvSpPr>
          <p:nvPr>
            <p:ph type="ftr" sz="quarter" idx="12"/>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id="{97C955AE-BE48-0440-B947-4DA51A461EAE}"/>
              </a:ext>
            </a:extLst>
          </p:cNvPr>
          <p:cNvSpPr>
            <a:spLocks noGrp="1"/>
          </p:cNvSpPr>
          <p:nvPr>
            <p:ph type="sldNum" sz="quarter" idx="13"/>
          </p:nvPr>
        </p:nvSpPr>
        <p:spPr>
          <a:xfrm>
            <a:off x="457199" y="6400800"/>
            <a:ext cx="319696" cy="457200"/>
          </a:xfrm>
        </p:spPr>
        <p:txBody>
          <a:bodyPr/>
          <a:lstStyle/>
          <a:p>
            <a:fld id="{29A7BD92-6AE5-CF43-B276-274952F2BFB4}" type="slidenum">
              <a:rPr lang="en-US" smtClean="0"/>
              <a:pPr/>
              <a:t>‹#›</a:t>
            </a:fld>
            <a:endParaRPr lang="en-US" dirty="0"/>
          </a:p>
        </p:txBody>
      </p:sp>
      <p:sp>
        <p:nvSpPr>
          <p:cNvPr id="22" name="Content Placeholder 6">
            <a:extLst>
              <a:ext uri="{FF2B5EF4-FFF2-40B4-BE49-F238E27FC236}">
                <a16:creationId xmlns:a16="http://schemas.microsoft.com/office/drawing/2014/main" id="{C756EB6F-E11E-FA46-B313-A7C435FE3D61}"/>
              </a:ext>
            </a:extLst>
          </p:cNvPr>
          <p:cNvSpPr>
            <a:spLocks noGrp="1"/>
          </p:cNvSpPr>
          <p:nvPr>
            <p:ph sz="quarter" idx="14"/>
          </p:nvPr>
        </p:nvSpPr>
        <p:spPr>
          <a:xfrm>
            <a:off x="679451" y="1371600"/>
            <a:ext cx="3512668" cy="45719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1928701"/>
      </p:ext>
    </p:extLst>
  </p:cSld>
  <p:clrMapOvr>
    <a:masterClrMapping/>
  </p:clrMapOvr>
  <p:transition spd="med">
    <p:wipe dir="r"/>
  </p:transition>
  <p:hf hdr="0" dt="0"/>
  <p:extLst mod="1">
    <p:ext uri="{DCECCB84-F9BA-43D5-87BE-67443E8EF086}">
      <p15:sldGuideLst xmlns:p15="http://schemas.microsoft.com/office/powerpoint/2012/main">
        <p15:guide id="4" pos="5138">
          <p15:clr>
            <a:srgbClr val="FBAE40"/>
          </p15:clr>
        </p15:guide>
        <p15:guide id="5" pos="6208">
          <p15:clr>
            <a:srgbClr val="FBAE40"/>
          </p15:clr>
        </p15:guide>
        <p15:guide id="6" orient="horz" pos="1351">
          <p15:clr>
            <a:srgbClr val="FBAE40"/>
          </p15:clr>
        </p15:guide>
        <p15:guide id="7" pos="2952">
          <p15:clr>
            <a:srgbClr val="FBAE40"/>
          </p15:clr>
        </p15:guide>
        <p15:guide id="8" pos="6050">
          <p15:clr>
            <a:srgbClr val="FBAE40"/>
          </p15:clr>
        </p15:guide>
        <p15:guide id="9" pos="6792">
          <p15:clr>
            <a:srgbClr val="FBAE40"/>
          </p15:clr>
        </p15:guide>
        <p15:guide id="10" pos="4045">
          <p15:clr>
            <a:srgbClr val="FBAE40"/>
          </p15:clr>
        </p15:guide>
        <p15:guide id="11" orient="horz" pos="1761">
          <p15:clr>
            <a:srgbClr val="FBAE40"/>
          </p15:clr>
        </p15:guide>
        <p15:guide id="12" pos="1824">
          <p15:clr>
            <a:srgbClr val="FBAE40"/>
          </p15:clr>
        </p15:guide>
        <p15:guide id="13" orient="horz" pos="100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1_light-divider">
    <p:bg>
      <p:bgPr>
        <a:solidFill>
          <a:schemeClr val="bg1"/>
        </a:solidFill>
        <a:effectLst/>
      </p:bgPr>
    </p:bg>
    <p:spTree>
      <p:nvGrpSpPr>
        <p:cNvPr id="1" name=""/>
        <p:cNvGrpSpPr/>
        <p:nvPr/>
      </p:nvGrpSpPr>
      <p:grpSpPr>
        <a:xfrm>
          <a:off x="0" y="0"/>
          <a:ext cx="0" cy="0"/>
          <a:chOff x="0" y="0"/>
          <a:chExt cx="0" cy="0"/>
        </a:xfrm>
      </p:grpSpPr>
      <p:sp>
        <p:nvSpPr>
          <p:cNvPr id="24" name="Rectangle 3"/>
          <p:cNvSpPr>
            <a:spLocks noGrp="1" noChangeArrowheads="1"/>
          </p:cNvSpPr>
          <p:nvPr>
            <p:ph type="subTitle" idx="1" hasCustomPrompt="1"/>
          </p:nvPr>
        </p:nvSpPr>
        <p:spPr>
          <a:xfrm>
            <a:off x="457200" y="3546700"/>
            <a:ext cx="11277600" cy="389337"/>
          </a:xfrm>
          <a:ln>
            <a:noFill/>
          </a:ln>
        </p:spPr>
        <p:txBody>
          <a:bodyPr wrap="square" lIns="91440" tIns="91440" rIns="91440" bIns="91440" anchor="t" anchorCtr="0">
            <a:sp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25" name="Text Placeholder 21"/>
          <p:cNvSpPr>
            <a:spLocks noGrp="1"/>
          </p:cNvSpPr>
          <p:nvPr>
            <p:ph type="body" sz="quarter" idx="10"/>
          </p:nvPr>
        </p:nvSpPr>
        <p:spPr>
          <a:xfrm>
            <a:off x="457200" y="3008313"/>
            <a:ext cx="11277600" cy="538162"/>
          </a:xfrm>
        </p:spPr>
        <p:txBody>
          <a:bodyPr anchor="b">
            <a:spAutoFit/>
          </a:bodyPr>
          <a:lstStyle>
            <a:lvl1pPr marL="0" indent="0" algn="l" defTabSz="914377" rtl="0" eaLnBrk="1" latinLnBrk="0" hangingPunct="1">
              <a:lnSpc>
                <a:spcPct val="90000"/>
              </a:lnSpc>
              <a:spcBef>
                <a:spcPct val="0"/>
              </a:spcBef>
              <a:buNone/>
              <a:tabLst>
                <a:tab pos="3078163" algn="l"/>
              </a:tabLst>
              <a:defRPr lang="en-US" sz="3200" b="0" kern="1200" spc="-50" baseline="0" dirty="0" smtClean="0">
                <a:solidFill>
                  <a:schemeClr val="tx2"/>
                </a:solidFill>
                <a:latin typeface="+mj-lt"/>
                <a:ea typeface="+mj-ea"/>
                <a:cs typeface="+mj-cs"/>
              </a:defRPr>
            </a:lvl1pPr>
          </a:lstStyle>
          <a:p>
            <a:pPr lvl="0"/>
            <a:r>
              <a:rPr lang="en-US"/>
              <a:t>Edit Master text styles</a:t>
            </a:r>
          </a:p>
        </p:txBody>
      </p:sp>
      <p:pic>
        <p:nvPicPr>
          <p:cNvPr id="10" name="Picture 9">
            <a:extLst>
              <a:ext uri="{FF2B5EF4-FFF2-40B4-BE49-F238E27FC236}">
                <a16:creationId xmlns:a16="http://schemas.microsoft.com/office/drawing/2014/main" id="{0E7D3AC9-6FAA-7A43-9C03-76E90A3335A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5" name="Picture 4">
            <a:extLst>
              <a:ext uri="{FF2B5EF4-FFF2-40B4-BE49-F238E27FC236}">
                <a16:creationId xmlns:a16="http://schemas.microsoft.com/office/drawing/2014/main" id="{4BE419D7-7932-1F48-8A12-915AE99CA9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970ADDB2-7B42-8941-92B0-0DF7C000BC0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Tree>
    <p:extLst>
      <p:ext uri="{BB962C8B-B14F-4D97-AF65-F5344CB8AC3E}">
        <p14:creationId xmlns:p14="http://schemas.microsoft.com/office/powerpoint/2010/main" val="496823173"/>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6324600" y="1371600"/>
            <a:ext cx="51752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6"/>
          <p:cNvSpPr>
            <a:spLocks noGrp="1"/>
          </p:cNvSpPr>
          <p:nvPr>
            <p:ph sz="quarter" idx="14"/>
          </p:nvPr>
        </p:nvSpPr>
        <p:spPr>
          <a:xfrm>
            <a:off x="679450" y="1371600"/>
            <a:ext cx="51879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Footer Placeholder 8"/>
          <p:cNvSpPr>
            <a:spLocks noGrp="1"/>
          </p:cNvSpPr>
          <p:nvPr>
            <p:ph type="ftr" sz="quarter" idx="15"/>
          </p:nvPr>
        </p:nvSpPr>
        <p:spPr/>
        <p:txBody>
          <a:bodyPr/>
          <a:lstStyle/>
          <a:p>
            <a:r>
              <a:rPr lang="en-US"/>
              <a:t>Silicon Labs Confidential</a:t>
            </a:r>
            <a:endParaRPr lang="en-US" dirty="0"/>
          </a:p>
        </p:txBody>
      </p:sp>
      <p:sp>
        <p:nvSpPr>
          <p:cNvPr id="10" name="Slide Number Placeholder 9"/>
          <p:cNvSpPr>
            <a:spLocks noGrp="1"/>
          </p:cNvSpPr>
          <p:nvPr>
            <p:ph type="sldNum" sz="quarter" idx="16"/>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131053998"/>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riple-content">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Content Placeholder 9"/>
          <p:cNvSpPr>
            <a:spLocks noGrp="1"/>
          </p:cNvSpPr>
          <p:nvPr>
            <p:ph sz="quarter" idx="12"/>
          </p:nvPr>
        </p:nvSpPr>
        <p:spPr>
          <a:xfrm>
            <a:off x="6324600" y="1143002"/>
            <a:ext cx="5175250" cy="5029198"/>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Content Placeholder 9"/>
          <p:cNvSpPr>
            <a:spLocks noGrp="1"/>
          </p:cNvSpPr>
          <p:nvPr>
            <p:ph sz="quarter" idx="13"/>
          </p:nvPr>
        </p:nvSpPr>
        <p:spPr>
          <a:xfrm>
            <a:off x="679450" y="1143002"/>
            <a:ext cx="51879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79450" y="4000501"/>
            <a:ext cx="518795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6" name="Straight Connector 5"/>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a:t>Click to edit Master title style</a:t>
            </a:r>
          </a:p>
        </p:txBody>
      </p:sp>
      <p:sp>
        <p:nvSpPr>
          <p:cNvPr id="7" name="Footer Placeholder 6"/>
          <p:cNvSpPr>
            <a:spLocks noGrp="1"/>
          </p:cNvSpPr>
          <p:nvPr>
            <p:ph type="ftr" sz="quarter" idx="17"/>
          </p:nvPr>
        </p:nvSpPr>
        <p:spPr/>
        <p:txBody>
          <a:bodyPr/>
          <a:lstStyle/>
          <a:p>
            <a:r>
              <a:rPr lang="en-US"/>
              <a:t>Silicon Labs Confidential</a:t>
            </a:r>
            <a:endParaRPr lang="en-US" dirty="0"/>
          </a:p>
        </p:txBody>
      </p:sp>
      <p:sp>
        <p:nvSpPr>
          <p:cNvPr id="9" name="Slide Number Placeholder 8"/>
          <p:cNvSpPr>
            <a:spLocks noGrp="1"/>
          </p:cNvSpPr>
          <p:nvPr>
            <p:ph type="sldNum" sz="quarter" idx="1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34275540"/>
      </p:ext>
    </p:extLst>
  </p:cSld>
  <p:clrMapOvr>
    <a:masterClrMapping/>
  </p:clrMapOvr>
  <p:transition spd="med">
    <p:wipe/>
  </p:transition>
  <p:extLst mod="1">
    <p:ext uri="{DCECCB84-F9BA-43D5-87BE-67443E8EF086}">
      <p15:sldGuideLst xmlns:p15="http://schemas.microsoft.com/office/powerpoint/2012/main">
        <p15:guide id="1" orient="horz"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ad-content">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5" name="Straight Connector 14"/>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a:t>Click to edit Master title style</a:t>
            </a:r>
            <a:endParaRPr lang="en-US" dirty="0"/>
          </a:p>
        </p:txBody>
      </p:sp>
      <p:sp>
        <p:nvSpPr>
          <p:cNvPr id="11" name="Content Placeholder 9"/>
          <p:cNvSpPr>
            <a:spLocks noGrp="1"/>
          </p:cNvSpPr>
          <p:nvPr>
            <p:ph sz="quarter" idx="13"/>
          </p:nvPr>
        </p:nvSpPr>
        <p:spPr>
          <a:xfrm>
            <a:off x="6324600" y="1143002"/>
            <a:ext cx="51752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324600" y="4000499"/>
            <a:ext cx="5175250" cy="2171701"/>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Content Placeholder 9"/>
          <p:cNvSpPr>
            <a:spLocks noGrp="1"/>
          </p:cNvSpPr>
          <p:nvPr>
            <p:ph sz="quarter" idx="17"/>
          </p:nvPr>
        </p:nvSpPr>
        <p:spPr>
          <a:xfrm>
            <a:off x="679450" y="1143002"/>
            <a:ext cx="5187951"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9"/>
          <p:cNvSpPr>
            <a:spLocks noGrp="1"/>
          </p:cNvSpPr>
          <p:nvPr>
            <p:ph sz="quarter" idx="18"/>
          </p:nvPr>
        </p:nvSpPr>
        <p:spPr>
          <a:xfrm>
            <a:off x="679450" y="4000501"/>
            <a:ext cx="518160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Footer Placeholder 4"/>
          <p:cNvSpPr>
            <a:spLocks noGrp="1"/>
          </p:cNvSpPr>
          <p:nvPr>
            <p:ph type="ftr" sz="quarter" idx="19"/>
          </p:nvPr>
        </p:nvSpPr>
        <p:spPr/>
        <p:txBody>
          <a:bodyPr/>
          <a:lstStyle/>
          <a:p>
            <a:r>
              <a:rPr lang="en-US"/>
              <a:t>Silicon Labs Confidential</a:t>
            </a:r>
            <a:endParaRPr lang="en-US" dirty="0"/>
          </a:p>
        </p:txBody>
      </p:sp>
      <p:sp>
        <p:nvSpPr>
          <p:cNvPr id="6" name="Slide Number Placeholder 5"/>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08891576"/>
      </p:ext>
    </p:extLst>
  </p:cSld>
  <p:clrMapOvr>
    <a:masterClrMapping/>
  </p:clrMapOvr>
  <p:transition spd="med">
    <p:wipe/>
  </p:transition>
  <p:extLst mod="1">
    <p:ext uri="{DCECCB84-F9BA-43D5-87BE-67443E8EF086}">
      <p15:sldGuideLst xmlns:p15="http://schemas.microsoft.com/office/powerpoint/2012/main">
        <p15:guide id="1" orient="horz" pos="2448">
          <p15:clr>
            <a:srgbClr val="FBAE40"/>
          </p15:clr>
        </p15:guide>
        <p15:guide id="2" pos="3770">
          <p15:clr>
            <a:srgbClr val="FBAE40"/>
          </p15:clr>
        </p15:guide>
        <p15:guide id="3" pos="390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ual-content-horizontal">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 name="Title 2"/>
          <p:cNvSpPr>
            <a:spLocks noGrp="1"/>
          </p:cNvSpPr>
          <p:nvPr>
            <p:ph type="title"/>
          </p:nvPr>
        </p:nvSpPr>
        <p:spPr/>
        <p:txBody>
          <a:bodyPr/>
          <a:lstStyle/>
          <a:p>
            <a:r>
              <a:rPr lang="en-US"/>
              <a:t>Click to edit Master title style</a:t>
            </a:r>
            <a:endParaRPr lang="en-US" dirty="0"/>
          </a:p>
        </p:txBody>
      </p:sp>
      <p:sp>
        <p:nvSpPr>
          <p:cNvPr id="5" name="Content Placeholder 2"/>
          <p:cNvSpPr>
            <a:spLocks noGrp="1"/>
          </p:cNvSpPr>
          <p:nvPr>
            <p:ph idx="10"/>
          </p:nvPr>
        </p:nvSpPr>
        <p:spPr>
          <a:xfrm>
            <a:off x="685799" y="1143000"/>
            <a:ext cx="10820401" cy="32004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idx="13"/>
          </p:nvPr>
        </p:nvSpPr>
        <p:spPr>
          <a:xfrm>
            <a:off x="685799" y="4572001"/>
            <a:ext cx="10820401" cy="1600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Footer Placeholder 6"/>
          <p:cNvSpPr>
            <a:spLocks noGrp="1"/>
          </p:cNvSpPr>
          <p:nvPr>
            <p:ph type="ftr" sz="quarter" idx="14"/>
          </p:nvPr>
        </p:nvSpPr>
        <p:spPr/>
        <p:txBody>
          <a:bodyPr/>
          <a:lstStyle/>
          <a:p>
            <a:r>
              <a:rPr lang="en-US"/>
              <a:t>Silicon Labs Confidential</a:t>
            </a:r>
            <a:endParaRPr lang="en-US" dirty="0"/>
          </a:p>
        </p:txBody>
      </p:sp>
      <p:sp>
        <p:nvSpPr>
          <p:cNvPr id="8" name="Slide Number Placeholder 7"/>
          <p:cNvSpPr>
            <a:spLocks noGrp="1"/>
          </p:cNvSpPr>
          <p:nvPr>
            <p:ph type="sldNum" sz="quarter" idx="15"/>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43313019"/>
      </p:ext>
    </p:extLst>
  </p:cSld>
  <p:clrMapOvr>
    <a:masterClrMapping/>
  </p:clrMapOvr>
  <p:transition spd="med">
    <p:wipe/>
  </p:transition>
  <p:extLst mod="1">
    <p:ext uri="{DCECCB84-F9BA-43D5-87BE-67443E8EF086}">
      <p15:sldGuideLst xmlns:p15="http://schemas.microsoft.com/office/powerpoint/2012/main">
        <p15:guide id="1" pos="3808">
          <p15:clr>
            <a:srgbClr val="FBAE40"/>
          </p15:clr>
        </p15:guide>
        <p15:guide id="2" pos="3876">
          <p15:clr>
            <a:srgbClr val="FBAE40"/>
          </p15:clr>
        </p15:guide>
        <p15:guide id="3" orient="horz" pos="2880">
          <p15:clr>
            <a:srgbClr val="FBAE40"/>
          </p15:clr>
        </p15:guide>
        <p15:guide id="4" orient="horz" pos="2736">
          <p15:clr>
            <a:srgbClr val="FBAE40"/>
          </p15:clr>
        </p15:guide>
        <p15:guide id="5" orient="horz" pos="720">
          <p15:clr>
            <a:srgbClr val="FBAE40"/>
          </p15:clr>
        </p15:guide>
        <p15:guide id="6"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ingle-content-pictur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Title 4"/>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0" name="Picture Placeholder 5"/>
          <p:cNvSpPr>
            <a:spLocks noGrp="1"/>
          </p:cNvSpPr>
          <p:nvPr>
            <p:ph type="pic" sz="quarter" idx="15"/>
          </p:nvPr>
        </p:nvSpPr>
        <p:spPr>
          <a:xfrm>
            <a:off x="460484" y="914400"/>
            <a:ext cx="6549916"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1" name="Content Placeholder 6"/>
          <p:cNvSpPr>
            <a:spLocks noGrp="1"/>
          </p:cNvSpPr>
          <p:nvPr>
            <p:ph sz="quarter" idx="13"/>
          </p:nvPr>
        </p:nvSpPr>
        <p:spPr>
          <a:xfrm>
            <a:off x="7239000" y="1143000"/>
            <a:ext cx="4267200" cy="5029200"/>
          </a:xfrm>
        </p:spPr>
        <p:txBody>
          <a:bodyPr lIns="0" rIns="0" anchor="ctr">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256834189"/>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ngle-content-picture-blu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Rectangle 1"/>
          <p:cNvSpPr/>
          <p:nvPr/>
        </p:nvSpPr>
        <p:spPr>
          <a:xfrm>
            <a:off x="7010400" y="914397"/>
            <a:ext cx="4724400" cy="54863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9" name="Picture Placeholder 5"/>
          <p:cNvSpPr>
            <a:spLocks noGrp="1"/>
          </p:cNvSpPr>
          <p:nvPr>
            <p:ph type="pic" sz="quarter" idx="15"/>
          </p:nvPr>
        </p:nvSpPr>
        <p:spPr>
          <a:xfrm>
            <a:off x="460483" y="914400"/>
            <a:ext cx="6549917"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4" name="Content Placeholder 6"/>
          <p:cNvSpPr>
            <a:spLocks noGrp="1"/>
          </p:cNvSpPr>
          <p:nvPr>
            <p:ph sz="quarter" idx="13"/>
          </p:nvPr>
        </p:nvSpPr>
        <p:spPr>
          <a:xfrm>
            <a:off x="7239000" y="914398"/>
            <a:ext cx="4267200" cy="5486406"/>
          </a:xfrm>
        </p:spPr>
        <p:txBody>
          <a:bodyPr lIns="0" rIns="0" anchor="ctr">
            <a:normAutofit/>
          </a:bodyPr>
          <a:lstStyle>
            <a:lvl1pPr>
              <a:buClr>
                <a:schemeClr val="bg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100">
                <a:solidFill>
                  <a:schemeClr val="bg1"/>
                </a:solidFill>
              </a:defRPr>
            </a:lvl4pPr>
            <a:lvl5pPr>
              <a:buClr>
                <a:schemeClr val="bg1"/>
              </a:buCl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5"/>
          <p:cNvSpPr>
            <a:spLocks noGrp="1"/>
          </p:cNvSpPr>
          <p:nvPr>
            <p:ph type="ftr" sz="quarter" idx="16"/>
          </p:nvPr>
        </p:nvSpPr>
        <p:spPr/>
        <p:txBody>
          <a:bodyPr/>
          <a:lstStyle/>
          <a:p>
            <a:r>
              <a:rPr lang="en-US"/>
              <a:t>Silicon Labs Confidential</a:t>
            </a:r>
            <a:endParaRPr lang="en-US" dirty="0"/>
          </a:p>
        </p:txBody>
      </p:sp>
      <p:sp>
        <p:nvSpPr>
          <p:cNvPr id="8" name="Slide Number Placeholder 7"/>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60022600"/>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guide id="3" orient="horz" pos="2880">
          <p15:clr>
            <a:srgbClr val="FBAE40"/>
          </p15:clr>
        </p15:guide>
        <p15:guide id="4" pos="7248">
          <p15:clr>
            <a:srgbClr val="FBAE40"/>
          </p15:clr>
        </p15:guide>
        <p15:guide id="5" orient="horz" pos="3456">
          <p15:clr>
            <a:srgbClr val="FBAE40"/>
          </p15:clr>
        </p15:guide>
        <p15:guide id="6" pos="4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light-gray-title-onl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Footer Placeholder 4"/>
          <p:cNvSpPr>
            <a:spLocks noGrp="1"/>
          </p:cNvSpPr>
          <p:nvPr>
            <p:ph type="ftr" sz="quarter" idx="10"/>
          </p:nvPr>
        </p:nvSpPr>
        <p:spPr/>
        <p:txBody>
          <a:bodyPr/>
          <a:lstStyle/>
          <a:p>
            <a:r>
              <a:rPr lang="en-US"/>
              <a:t>Silicon Labs Confidential</a:t>
            </a:r>
            <a:endParaRPr lang="en-US" dirty="0"/>
          </a:p>
        </p:txBody>
      </p:sp>
      <p:sp>
        <p:nvSpPr>
          <p:cNvPr id="6" name="Slide Number Placeholder 5"/>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349683469"/>
      </p:ext>
    </p:extLst>
  </p:cSld>
  <p:clrMapOvr>
    <a:overrideClrMapping bg1="lt1" tx1="dk1" bg2="lt2" tx2="dk2" accent1="accent1" accent2="accent2" accent3="accent3" accent4="accent4" accent5="accent5" accent6="accent6" hlink="hlink" folHlink="folHlink"/>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dirty="0"/>
              <a:t>Click to edit Master title</a:t>
            </a:r>
          </a:p>
        </p:txBody>
      </p:sp>
      <p:sp>
        <p:nvSpPr>
          <p:cNvPr id="7" name="Text Placeholder 6"/>
          <p:cNvSpPr>
            <a:spLocks noGrp="1"/>
          </p:cNvSpPr>
          <p:nvPr>
            <p:ph type="body" idx="1"/>
          </p:nvPr>
        </p:nvSpPr>
        <p:spPr>
          <a:xfrm>
            <a:off x="457200" y="914400"/>
            <a:ext cx="11277600" cy="5486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3"/>
          </p:nvPr>
        </p:nvSpPr>
        <p:spPr>
          <a:xfrm>
            <a:off x="776896" y="6400801"/>
            <a:ext cx="10957904" cy="457200"/>
          </a:xfrm>
          <a:prstGeom prst="rect">
            <a:avLst/>
          </a:prstGeom>
        </p:spPr>
        <p:txBody>
          <a:bodyPr vert="horz" lIns="91440" tIns="45720" rIns="91440" bIns="45720" rtlCol="0" anchor="ctr"/>
          <a:lstStyle>
            <a:lvl1pPr algn="r">
              <a:defRPr lang="en-US" sz="800" smtClean="0">
                <a:effectLst/>
              </a:defRPr>
            </a:lvl1pPr>
          </a:lstStyle>
          <a:p>
            <a:r>
              <a:rPr lang="en-US"/>
              <a:t>Silicon Labs Confidential</a:t>
            </a:r>
            <a:endParaRPr lang="en-US" dirty="0"/>
          </a:p>
        </p:txBody>
      </p:sp>
      <p:sp>
        <p:nvSpPr>
          <p:cNvPr id="4" name="Slide Number Placeholder 3"/>
          <p:cNvSpPr>
            <a:spLocks noGrp="1"/>
          </p:cNvSpPr>
          <p:nvPr>
            <p:ph type="sldNum" sz="quarter" idx="4"/>
          </p:nvPr>
        </p:nvSpPr>
        <p:spPr>
          <a:xfrm>
            <a:off x="457199" y="6400800"/>
            <a:ext cx="319696" cy="457200"/>
          </a:xfrm>
          <a:prstGeom prst="rect">
            <a:avLst/>
          </a:prstGeom>
        </p:spPr>
        <p:txBody>
          <a:bodyPr vert="horz" lIns="91440" tIns="45720" rIns="0" bIns="45720" rtlCol="0" anchor="ctr"/>
          <a:lstStyle>
            <a:lvl1pPr algn="l">
              <a:defRPr sz="800">
                <a:solidFill>
                  <a:schemeClr val="tx1"/>
                </a:solidFill>
              </a:defRPr>
            </a:lvl1pPr>
          </a:lstStyle>
          <a:p>
            <a:fld id="{29A7BD92-6AE5-CF43-B276-274952F2BFB4}" type="slidenum">
              <a:rPr lang="en-US" smtClean="0"/>
              <a:pPr/>
              <a:t>‹#›</a:t>
            </a:fld>
            <a:endParaRPr lang="en-US" dirty="0"/>
          </a:p>
        </p:txBody>
      </p:sp>
      <p:sp>
        <p:nvSpPr>
          <p:cNvPr id="3" name="TextBox 2"/>
          <p:cNvSpPr txBox="1"/>
          <p:nvPr/>
        </p:nvSpPr>
        <p:spPr>
          <a:xfrm>
            <a:off x="776897" y="6400801"/>
            <a:ext cx="2107497" cy="457200"/>
          </a:xfrm>
          <a:prstGeom prst="rect">
            <a:avLst/>
          </a:prstGeom>
          <a:noFill/>
          <a:ln>
            <a:noFill/>
          </a:ln>
        </p:spPr>
        <p:txBody>
          <a:bodyPr wrap="none" tIns="182880" bIns="182880" rtlCol="0" anchor="ctr">
            <a:noAutofit/>
          </a:bodyPr>
          <a:lstStyle/>
          <a:p>
            <a:pPr algn="l"/>
            <a:endParaRPr lang="en-US" sz="800" spc="0">
              <a:solidFill>
                <a:schemeClr val="tx1"/>
              </a:solidFill>
            </a:endParaRPr>
          </a:p>
        </p:txBody>
      </p:sp>
    </p:spTree>
    <p:extLst>
      <p:ext uri="{BB962C8B-B14F-4D97-AF65-F5344CB8AC3E}">
        <p14:creationId xmlns:p14="http://schemas.microsoft.com/office/powerpoint/2010/main" val="4040498210"/>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 id="2147484046" r:id="rId13"/>
    <p:sldLayoutId id="2147484047" r:id="rId14"/>
    <p:sldLayoutId id="2147484048" r:id="rId15"/>
    <p:sldLayoutId id="2147484049" r:id="rId16"/>
    <p:sldLayoutId id="2147484050" r:id="rId17"/>
    <p:sldLayoutId id="2147484051" r:id="rId18"/>
    <p:sldLayoutId id="2147484052" r:id="rId19"/>
    <p:sldLayoutId id="2147484053" r:id="rId20"/>
    <p:sldLayoutId id="2147484054" r:id="rId21"/>
    <p:sldLayoutId id="2147484055" r:id="rId22"/>
    <p:sldLayoutId id="2147484056" r:id="rId23"/>
  </p:sldLayoutIdLst>
  <p:transition spd="med">
    <p:wipe/>
  </p:transition>
  <p:hf hdr="0" dt="0"/>
  <p:txStyles>
    <p:titleStyle>
      <a:lvl1pPr algn="l" defTabSz="914377" rtl="0" eaLnBrk="1" latinLnBrk="0" hangingPunct="1">
        <a:lnSpc>
          <a:spcPct val="90000"/>
        </a:lnSpc>
        <a:spcBef>
          <a:spcPct val="0"/>
        </a:spcBef>
        <a:buNone/>
        <a:defRPr sz="3200" b="0" kern="1200" spc="-50" baseline="0">
          <a:solidFill>
            <a:schemeClr val="tx2"/>
          </a:solidFill>
          <a:latin typeface="+mj-lt"/>
          <a:ea typeface="+mj-ea"/>
          <a:cs typeface="+mj-cs"/>
        </a:defRPr>
      </a:lvl1pPr>
    </p:titleStyle>
    <p:body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dirty="0" smtClean="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dirty="0" smtClean="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dirty="0" smtClean="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dirty="0" smtClean="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200" b="0" kern="1200" dirty="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pos="7392">
          <p15:clr>
            <a:srgbClr val="F26B43"/>
          </p15:clr>
        </p15:guide>
        <p15:guide id="3" pos="288">
          <p15:clr>
            <a:srgbClr val="F26B43"/>
          </p15:clr>
        </p15:guide>
        <p15:guide id="6" orient="horz" pos="4032">
          <p15:clr>
            <a:srgbClr val="F26B43"/>
          </p15:clr>
        </p15:guide>
        <p15:guide id="7" orient="horz" pos="576">
          <p15:clr>
            <a:srgbClr val="F26B43"/>
          </p15:clr>
        </p15:guide>
        <p15:guide id="9" orient="horz" pos="3888">
          <p15:clr>
            <a:srgbClr val="F26B43"/>
          </p15:clr>
        </p15:guide>
        <p15:guide id="10" orient="horz" pos="720">
          <p15:clr>
            <a:srgbClr val="F26B43"/>
          </p15:clr>
        </p15:guide>
        <p15:guide id="12" pos="428">
          <p15:clr>
            <a:srgbClr val="F26B43"/>
          </p15:clr>
        </p15:guide>
        <p15:guide id="15" pos="7244">
          <p15:clr>
            <a:srgbClr val="F26B43"/>
          </p15:clr>
        </p15:guide>
        <p15:guide id="37" pos="3696">
          <p15:clr>
            <a:srgbClr val="F26B43"/>
          </p15:clr>
        </p15:guide>
        <p15:guide id="39" pos="3984">
          <p15:clr>
            <a:srgbClr val="F26B43"/>
          </p15:clr>
        </p15:guide>
        <p15:guide id="40" orient="horz" pos="144">
          <p15:clr>
            <a:srgbClr val="F26B43"/>
          </p15:clr>
        </p15:guide>
        <p15:guide id="41" orient="horz" pos="864">
          <p15:clr>
            <a:srgbClr val="F26B43"/>
          </p15:clr>
        </p15:guide>
        <p15:guide id="42" orient="horz" pos="374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www.zigbee.org/"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standards.ieee.org/standard/802_15_4-2015.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www.silabs.com/support/resources?query=UG103" TargetMode="External"/><Relationship Id="rId4" Type="http://schemas.openxmlformats.org/officeDocument/2006/relationships/hyperlink" Target="http://www.zigbee.or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Zigbee Basic</a:t>
            </a:r>
          </a:p>
        </p:txBody>
      </p:sp>
      <p:sp>
        <p:nvSpPr>
          <p:cNvPr id="3" name="Subtitle 2"/>
          <p:cNvSpPr>
            <a:spLocks noGrp="1"/>
          </p:cNvSpPr>
          <p:nvPr>
            <p:ph type="subTitle" idx="1"/>
          </p:nvPr>
        </p:nvSpPr>
        <p:spPr/>
        <p:txBody>
          <a:bodyPr/>
          <a:lstStyle/>
          <a:p>
            <a:r>
              <a:rPr lang="en-US" dirty="0"/>
              <a:t>2019</a:t>
            </a:r>
          </a:p>
        </p:txBody>
      </p:sp>
    </p:spTree>
    <p:extLst>
      <p:ext uri="{BB962C8B-B14F-4D97-AF65-F5344CB8AC3E}">
        <p14:creationId xmlns:p14="http://schemas.microsoft.com/office/powerpoint/2010/main" val="493714252"/>
      </p:ext>
    </p:extLst>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3F91BF-F79B-4C69-9C96-416CF1B0B618}"/>
              </a:ext>
            </a:extLst>
          </p:cNvPr>
          <p:cNvSpPr>
            <a:spLocks noGrp="1"/>
          </p:cNvSpPr>
          <p:nvPr>
            <p:ph idx="10"/>
          </p:nvPr>
        </p:nvSpPr>
        <p:spPr/>
        <p:txBody>
          <a:bodyPr/>
          <a:lstStyle/>
          <a:p>
            <a:pPr marL="0" indent="0">
              <a:buNone/>
            </a:pPr>
            <a:r>
              <a:rPr lang="en-US" b="1" dirty="0"/>
              <a:t>PAN ID </a:t>
            </a:r>
            <a:r>
              <a:rPr lang="en-US" dirty="0"/>
              <a:t>– Personal Area Network Identifier</a:t>
            </a:r>
          </a:p>
          <a:p>
            <a:r>
              <a:rPr lang="en-US" dirty="0"/>
              <a:t>Identifies the network </a:t>
            </a:r>
          </a:p>
          <a:p>
            <a:r>
              <a:rPr lang="en-US" dirty="0"/>
              <a:t>MAC layer filters messages meant for the network </a:t>
            </a:r>
          </a:p>
          <a:p>
            <a:r>
              <a:rPr lang="en-US" dirty="0"/>
              <a:t>Coordinator picks a random value </a:t>
            </a:r>
          </a:p>
          <a:p>
            <a:r>
              <a:rPr lang="en-US" dirty="0"/>
              <a:t>Should be unique but conflicts can happen</a:t>
            </a:r>
          </a:p>
          <a:p>
            <a:r>
              <a:rPr lang="en-US" dirty="0"/>
              <a:t>Stack resolves conflicts -&gt; </a:t>
            </a:r>
            <a:r>
              <a:rPr lang="en-US" b="1" dirty="0" err="1"/>
              <a:t>xPAN</a:t>
            </a:r>
            <a:r>
              <a:rPr lang="en-US" b="1" dirty="0"/>
              <a:t> ID</a:t>
            </a:r>
          </a:p>
          <a:p>
            <a:endParaRPr lang="hu-HU" dirty="0"/>
          </a:p>
        </p:txBody>
      </p:sp>
      <p:sp>
        <p:nvSpPr>
          <p:cNvPr id="3" name="Title 2">
            <a:extLst>
              <a:ext uri="{FF2B5EF4-FFF2-40B4-BE49-F238E27FC236}">
                <a16:creationId xmlns:a16="http://schemas.microsoft.com/office/drawing/2014/main" id="{11114BE2-C47C-4854-B36C-7D19D3F90E24}"/>
              </a:ext>
            </a:extLst>
          </p:cNvPr>
          <p:cNvSpPr>
            <a:spLocks noGrp="1"/>
          </p:cNvSpPr>
          <p:nvPr>
            <p:ph type="title"/>
          </p:nvPr>
        </p:nvSpPr>
        <p:spPr/>
        <p:txBody>
          <a:bodyPr/>
          <a:lstStyle/>
          <a:p>
            <a:r>
              <a:rPr lang="en-US" dirty="0"/>
              <a:t>Addressing in Zigbee: PAN ID </a:t>
            </a:r>
            <a:endParaRPr lang="hu-HU" dirty="0"/>
          </a:p>
        </p:txBody>
      </p:sp>
      <p:sp>
        <p:nvSpPr>
          <p:cNvPr id="4" name="Slide Number Placeholder 3">
            <a:extLst>
              <a:ext uri="{FF2B5EF4-FFF2-40B4-BE49-F238E27FC236}">
                <a16:creationId xmlns:a16="http://schemas.microsoft.com/office/drawing/2014/main" id="{0D83BA48-3398-4084-B4AD-B89834D1FFB8}"/>
              </a:ext>
            </a:extLst>
          </p:cNvPr>
          <p:cNvSpPr>
            <a:spLocks noGrp="1"/>
          </p:cNvSpPr>
          <p:nvPr>
            <p:ph type="sldNum" sz="quarter" idx="12"/>
          </p:nvPr>
        </p:nvSpPr>
        <p:spPr/>
        <p:txBody>
          <a:bodyPr/>
          <a:lstStyle/>
          <a:p>
            <a:fld id="{29A7BD92-6AE5-CF43-B276-274952F2BFB4}" type="slidenum">
              <a:rPr lang="en-US" smtClean="0"/>
              <a:pPr/>
              <a:t>10</a:t>
            </a:fld>
            <a:endParaRPr lang="en-US"/>
          </a:p>
        </p:txBody>
      </p:sp>
      <p:pic>
        <p:nvPicPr>
          <p:cNvPr id="7" name="Picture 6">
            <a:extLst>
              <a:ext uri="{FF2B5EF4-FFF2-40B4-BE49-F238E27FC236}">
                <a16:creationId xmlns:a16="http://schemas.microsoft.com/office/drawing/2014/main" id="{0AC2174E-EEEC-4A71-A687-1DAA3C7C72F7}"/>
              </a:ext>
            </a:extLst>
          </p:cNvPr>
          <p:cNvPicPr>
            <a:picLocks noChangeAspect="1"/>
          </p:cNvPicPr>
          <p:nvPr/>
        </p:nvPicPr>
        <p:blipFill>
          <a:blip r:embed="rId3"/>
          <a:stretch>
            <a:fillRect/>
          </a:stretch>
        </p:blipFill>
        <p:spPr>
          <a:xfrm>
            <a:off x="3203747" y="4214813"/>
            <a:ext cx="3790950" cy="1381125"/>
          </a:xfrm>
          <a:prstGeom prst="rect">
            <a:avLst/>
          </a:prstGeom>
        </p:spPr>
      </p:pic>
      <p:pic>
        <p:nvPicPr>
          <p:cNvPr id="8" name="Picture 7">
            <a:extLst>
              <a:ext uri="{FF2B5EF4-FFF2-40B4-BE49-F238E27FC236}">
                <a16:creationId xmlns:a16="http://schemas.microsoft.com/office/drawing/2014/main" id="{B884E35B-C320-4B0C-9B5F-F8331E376F8B}"/>
              </a:ext>
            </a:extLst>
          </p:cNvPr>
          <p:cNvPicPr>
            <a:picLocks noChangeAspect="1"/>
          </p:cNvPicPr>
          <p:nvPr/>
        </p:nvPicPr>
        <p:blipFill>
          <a:blip r:embed="rId4"/>
          <a:stretch>
            <a:fillRect/>
          </a:stretch>
        </p:blipFill>
        <p:spPr>
          <a:xfrm>
            <a:off x="8180731" y="1292053"/>
            <a:ext cx="2676525" cy="4400550"/>
          </a:xfrm>
          <a:prstGeom prst="rect">
            <a:avLst/>
          </a:prstGeom>
        </p:spPr>
      </p:pic>
    </p:spTree>
    <p:extLst>
      <p:ext uri="{BB962C8B-B14F-4D97-AF65-F5344CB8AC3E}">
        <p14:creationId xmlns:p14="http://schemas.microsoft.com/office/powerpoint/2010/main" val="2125015636"/>
      </p:ext>
    </p:extLst>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CBECEB-1C72-414F-8760-0B59FE3370BD}"/>
              </a:ext>
            </a:extLst>
          </p:cNvPr>
          <p:cNvSpPr>
            <a:spLocks noGrp="1"/>
          </p:cNvSpPr>
          <p:nvPr>
            <p:ph idx="10"/>
          </p:nvPr>
        </p:nvSpPr>
        <p:spPr/>
        <p:txBody>
          <a:bodyPr/>
          <a:lstStyle/>
          <a:p>
            <a:pPr marL="0" indent="0">
              <a:buNone/>
            </a:pPr>
            <a:r>
              <a:rPr lang="en-US" b="1" dirty="0"/>
              <a:t>Extended PAN ID</a:t>
            </a:r>
            <a:endParaRPr lang="en-US" dirty="0"/>
          </a:p>
          <a:p>
            <a:pPr lvl="1"/>
            <a:r>
              <a:rPr lang="en-US" dirty="0"/>
              <a:t>Unique per PAN</a:t>
            </a:r>
          </a:p>
          <a:p>
            <a:pPr lvl="1"/>
            <a:r>
              <a:rPr lang="en-US" dirty="0"/>
              <a:t>64bit ID</a:t>
            </a:r>
          </a:p>
          <a:p>
            <a:pPr lvl="1"/>
            <a:r>
              <a:rPr lang="en-US" dirty="0"/>
              <a:t>known to all nodes in the PAN</a:t>
            </a:r>
          </a:p>
          <a:p>
            <a:r>
              <a:rPr lang="en-US" dirty="0"/>
              <a:t>Randomly generated by Coordinator at time of network formation</a:t>
            </a:r>
          </a:p>
          <a:p>
            <a:r>
              <a:rPr lang="en-US" dirty="0"/>
              <a:t>Only sent over-the-air in response to active scan. </a:t>
            </a:r>
          </a:p>
          <a:p>
            <a:r>
              <a:rPr lang="en-US" dirty="0"/>
              <a:t>Enhances network selection</a:t>
            </a:r>
          </a:p>
          <a:p>
            <a:r>
              <a:rPr lang="en-US" dirty="0"/>
              <a:t>PAN ID changed? Still recognize the network</a:t>
            </a:r>
          </a:p>
          <a:p>
            <a:r>
              <a:rPr lang="en-US" dirty="0"/>
              <a:t>Conflict results in unusable network</a:t>
            </a:r>
          </a:p>
        </p:txBody>
      </p:sp>
      <p:sp>
        <p:nvSpPr>
          <p:cNvPr id="3" name="Title 2">
            <a:extLst>
              <a:ext uri="{FF2B5EF4-FFF2-40B4-BE49-F238E27FC236}">
                <a16:creationId xmlns:a16="http://schemas.microsoft.com/office/drawing/2014/main" id="{0478BBBE-C663-4758-96D8-22798109B309}"/>
              </a:ext>
            </a:extLst>
          </p:cNvPr>
          <p:cNvSpPr>
            <a:spLocks noGrp="1"/>
          </p:cNvSpPr>
          <p:nvPr>
            <p:ph type="title"/>
          </p:nvPr>
        </p:nvSpPr>
        <p:spPr/>
        <p:txBody>
          <a:bodyPr/>
          <a:lstStyle/>
          <a:p>
            <a:r>
              <a:rPr lang="en-US" dirty="0"/>
              <a:t>Addressing in Zigbee: Extended PAN ID </a:t>
            </a:r>
            <a:endParaRPr lang="hu-HU" dirty="0"/>
          </a:p>
        </p:txBody>
      </p:sp>
      <p:sp>
        <p:nvSpPr>
          <p:cNvPr id="4" name="Slide Number Placeholder 3">
            <a:extLst>
              <a:ext uri="{FF2B5EF4-FFF2-40B4-BE49-F238E27FC236}">
                <a16:creationId xmlns:a16="http://schemas.microsoft.com/office/drawing/2014/main" id="{4586491E-3147-424B-A0E1-B87FBC3BA14C}"/>
              </a:ext>
            </a:extLst>
          </p:cNvPr>
          <p:cNvSpPr>
            <a:spLocks noGrp="1"/>
          </p:cNvSpPr>
          <p:nvPr>
            <p:ph type="sldNum" sz="quarter" idx="12"/>
          </p:nvPr>
        </p:nvSpPr>
        <p:spPr/>
        <p:txBody>
          <a:bodyPr/>
          <a:lstStyle/>
          <a:p>
            <a:fld id="{29A7BD92-6AE5-CF43-B276-274952F2BFB4}" type="slidenum">
              <a:rPr lang="en-US" smtClean="0"/>
              <a:pPr/>
              <a:t>11</a:t>
            </a:fld>
            <a:endParaRPr lang="en-US"/>
          </a:p>
        </p:txBody>
      </p:sp>
      <p:pic>
        <p:nvPicPr>
          <p:cNvPr id="7" name="Picture 6">
            <a:extLst>
              <a:ext uri="{FF2B5EF4-FFF2-40B4-BE49-F238E27FC236}">
                <a16:creationId xmlns:a16="http://schemas.microsoft.com/office/drawing/2014/main" id="{0EB016D6-B7A8-41A8-9A3F-A354494E82A5}"/>
              </a:ext>
            </a:extLst>
          </p:cNvPr>
          <p:cNvPicPr>
            <a:picLocks noChangeAspect="1"/>
          </p:cNvPicPr>
          <p:nvPr/>
        </p:nvPicPr>
        <p:blipFill>
          <a:blip r:embed="rId3"/>
          <a:stretch>
            <a:fillRect/>
          </a:stretch>
        </p:blipFill>
        <p:spPr>
          <a:xfrm>
            <a:off x="3426168" y="4791075"/>
            <a:ext cx="3790950" cy="1381125"/>
          </a:xfrm>
          <a:prstGeom prst="rect">
            <a:avLst/>
          </a:prstGeom>
        </p:spPr>
      </p:pic>
      <p:pic>
        <p:nvPicPr>
          <p:cNvPr id="9" name="Picture 8">
            <a:extLst>
              <a:ext uri="{FF2B5EF4-FFF2-40B4-BE49-F238E27FC236}">
                <a16:creationId xmlns:a16="http://schemas.microsoft.com/office/drawing/2014/main" id="{F8AC6751-241A-4984-BB25-9AD4CEDBD4CB}"/>
              </a:ext>
            </a:extLst>
          </p:cNvPr>
          <p:cNvPicPr>
            <a:picLocks noChangeAspect="1"/>
          </p:cNvPicPr>
          <p:nvPr/>
        </p:nvPicPr>
        <p:blipFill>
          <a:blip r:embed="rId4"/>
          <a:stretch>
            <a:fillRect/>
          </a:stretch>
        </p:blipFill>
        <p:spPr>
          <a:xfrm>
            <a:off x="8250580" y="1143000"/>
            <a:ext cx="2676525" cy="5029200"/>
          </a:xfrm>
          <a:prstGeom prst="rect">
            <a:avLst/>
          </a:prstGeom>
        </p:spPr>
      </p:pic>
    </p:spTree>
    <p:extLst>
      <p:ext uri="{BB962C8B-B14F-4D97-AF65-F5344CB8AC3E}">
        <p14:creationId xmlns:p14="http://schemas.microsoft.com/office/powerpoint/2010/main" val="1655139279"/>
      </p:ext>
    </p:extLst>
  </p:cSld>
  <p:clrMapOvr>
    <a:masterClrMapping/>
  </p:clrMapOvr>
  <p:transition spd="med">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4BFC-E0AC-4992-AF26-33801D1A4DDD}"/>
              </a:ext>
            </a:extLst>
          </p:cNvPr>
          <p:cNvSpPr>
            <a:spLocks noGrp="1"/>
          </p:cNvSpPr>
          <p:nvPr>
            <p:ph type="title"/>
          </p:nvPr>
        </p:nvSpPr>
        <p:spPr/>
        <p:txBody>
          <a:bodyPr/>
          <a:lstStyle/>
          <a:p>
            <a:r>
              <a:rPr lang="en-US" dirty="0"/>
              <a:t>Addressing in Zigbee: Node ID </a:t>
            </a:r>
            <a:endParaRPr lang="hu-HU" dirty="0"/>
          </a:p>
        </p:txBody>
      </p:sp>
      <p:sp>
        <p:nvSpPr>
          <p:cNvPr id="3" name="Content Placeholder 2">
            <a:extLst>
              <a:ext uri="{FF2B5EF4-FFF2-40B4-BE49-F238E27FC236}">
                <a16:creationId xmlns:a16="http://schemas.microsoft.com/office/drawing/2014/main" id="{5F9C68E2-D031-4CF2-AB91-1DA248EEFF39}"/>
              </a:ext>
            </a:extLst>
          </p:cNvPr>
          <p:cNvSpPr>
            <a:spLocks noGrp="1"/>
          </p:cNvSpPr>
          <p:nvPr>
            <p:ph sz="quarter" idx="13"/>
          </p:nvPr>
        </p:nvSpPr>
        <p:spPr>
          <a:xfrm>
            <a:off x="6324600" y="1371600"/>
            <a:ext cx="5175250" cy="4572000"/>
          </a:xfrm>
        </p:spPr>
        <p:txBody>
          <a:bodyPr/>
          <a:lstStyle/>
          <a:p>
            <a:pPr algn="just"/>
            <a:r>
              <a:rPr lang="en-US" dirty="0"/>
              <a:t>Network Address aka. </a:t>
            </a:r>
            <a:r>
              <a:rPr lang="en-US" b="1" dirty="0">
                <a:solidFill>
                  <a:srgbClr val="FF0000"/>
                </a:solidFill>
              </a:rPr>
              <a:t>Short ID/Node ID</a:t>
            </a:r>
          </a:p>
          <a:p>
            <a:pPr algn="just"/>
            <a:r>
              <a:rPr lang="en-US" dirty="0"/>
              <a:t>Randomly chosen during </a:t>
            </a:r>
            <a:r>
              <a:rPr lang="en-US" b="1" dirty="0"/>
              <a:t>runtime</a:t>
            </a:r>
            <a:r>
              <a:rPr lang="en-US" dirty="0"/>
              <a:t>. </a:t>
            </a:r>
          </a:p>
          <a:p>
            <a:pPr algn="just"/>
            <a:r>
              <a:rPr lang="en-US" dirty="0"/>
              <a:t>Can be conflicting </a:t>
            </a:r>
          </a:p>
          <a:p>
            <a:pPr lvl="1" algn="just"/>
            <a:r>
              <a:rPr lang="en-US" dirty="0"/>
              <a:t>Resolution based on </a:t>
            </a:r>
            <a:r>
              <a:rPr lang="en-US" dirty="0" err="1"/>
              <a:t>LongID</a:t>
            </a:r>
            <a:endParaRPr lang="en-US" dirty="0"/>
          </a:p>
          <a:p>
            <a:pPr algn="just"/>
            <a:r>
              <a:rPr lang="en-US" dirty="0"/>
              <a:t>Size 16bits</a:t>
            </a:r>
          </a:p>
          <a:p>
            <a:pPr algn="just"/>
            <a:r>
              <a:rPr lang="en-US" dirty="0"/>
              <a:t>Should be unique in the network to avoid conflicts</a:t>
            </a:r>
          </a:p>
          <a:p>
            <a:pPr algn="just"/>
            <a:r>
              <a:rPr lang="en-US" dirty="0"/>
              <a:t>Example ID</a:t>
            </a:r>
          </a:p>
          <a:p>
            <a:pPr algn="just"/>
            <a:endParaRPr lang="hu-HU" dirty="0"/>
          </a:p>
          <a:p>
            <a:pPr algn="ctr"/>
            <a:endParaRPr lang="hu-HU" dirty="0"/>
          </a:p>
        </p:txBody>
      </p:sp>
      <p:sp>
        <p:nvSpPr>
          <p:cNvPr id="4" name="Content Placeholder 3">
            <a:extLst>
              <a:ext uri="{FF2B5EF4-FFF2-40B4-BE49-F238E27FC236}">
                <a16:creationId xmlns:a16="http://schemas.microsoft.com/office/drawing/2014/main" id="{07ED25FA-BC94-4BCC-8A20-6B265A9ED872}"/>
              </a:ext>
            </a:extLst>
          </p:cNvPr>
          <p:cNvSpPr>
            <a:spLocks noGrp="1"/>
          </p:cNvSpPr>
          <p:nvPr>
            <p:ph sz="quarter" idx="14"/>
          </p:nvPr>
        </p:nvSpPr>
        <p:spPr>
          <a:xfrm>
            <a:off x="679450" y="1371600"/>
            <a:ext cx="5187950" cy="4572000"/>
          </a:xfrm>
        </p:spPr>
        <p:txBody>
          <a:bodyPr/>
          <a:lstStyle/>
          <a:p>
            <a:pPr algn="just"/>
            <a:r>
              <a:rPr lang="en-US" dirty="0"/>
              <a:t>EUI – 64 address aka </a:t>
            </a:r>
            <a:r>
              <a:rPr lang="en-US" b="1" dirty="0" err="1">
                <a:solidFill>
                  <a:srgbClr val="FF0000"/>
                </a:solidFill>
              </a:rPr>
              <a:t>LongID</a:t>
            </a:r>
            <a:r>
              <a:rPr lang="en-US" b="1" dirty="0">
                <a:solidFill>
                  <a:srgbClr val="FF0000"/>
                </a:solidFill>
              </a:rPr>
              <a:t> / IEEE address</a:t>
            </a:r>
          </a:p>
          <a:p>
            <a:pPr algn="just"/>
            <a:r>
              <a:rPr lang="en-US" dirty="0"/>
              <a:t>Assigned during </a:t>
            </a:r>
            <a:r>
              <a:rPr lang="en-US" b="1" dirty="0"/>
              <a:t>manufacturing</a:t>
            </a:r>
          </a:p>
          <a:p>
            <a:pPr algn="just"/>
            <a:r>
              <a:rPr lang="en-US" dirty="0"/>
              <a:t>Should be </a:t>
            </a:r>
            <a:r>
              <a:rPr lang="en-US" b="1" dirty="0"/>
              <a:t>unique in the world.</a:t>
            </a:r>
          </a:p>
          <a:p>
            <a:pPr lvl="1" algn="just"/>
            <a:r>
              <a:rPr lang="en-US" dirty="0"/>
              <a:t>IEEE assigns ID ranges to companies </a:t>
            </a:r>
          </a:p>
          <a:p>
            <a:pPr algn="just"/>
            <a:r>
              <a:rPr lang="en-US" dirty="0"/>
              <a:t>Standardized to 64 bits</a:t>
            </a:r>
          </a:p>
          <a:p>
            <a:pPr algn="just"/>
            <a:r>
              <a:rPr lang="en-US" dirty="0"/>
              <a:t>Can be changed at the cost of loosing uniqueness</a:t>
            </a:r>
          </a:p>
          <a:p>
            <a:pPr algn="just"/>
            <a:r>
              <a:rPr lang="en-US" dirty="0"/>
              <a:t>Example ID </a:t>
            </a:r>
          </a:p>
          <a:p>
            <a:pPr algn="just"/>
            <a:endParaRPr lang="en-US" dirty="0"/>
          </a:p>
          <a:p>
            <a:pPr algn="just"/>
            <a:endParaRPr lang="en-US" dirty="0"/>
          </a:p>
          <a:p>
            <a:pPr algn="ctr"/>
            <a:endParaRPr lang="hu-HU" dirty="0"/>
          </a:p>
        </p:txBody>
      </p:sp>
      <p:sp>
        <p:nvSpPr>
          <p:cNvPr id="5" name="Slide Number Placeholder 4">
            <a:extLst>
              <a:ext uri="{FF2B5EF4-FFF2-40B4-BE49-F238E27FC236}">
                <a16:creationId xmlns:a16="http://schemas.microsoft.com/office/drawing/2014/main" id="{7C60FC25-B31E-458A-84E2-D8C75F18AEFA}"/>
              </a:ext>
            </a:extLst>
          </p:cNvPr>
          <p:cNvSpPr>
            <a:spLocks noGrp="1"/>
          </p:cNvSpPr>
          <p:nvPr>
            <p:ph type="sldNum" sz="quarter" idx="16"/>
          </p:nvPr>
        </p:nvSpPr>
        <p:spPr/>
        <p:txBody>
          <a:bodyPr/>
          <a:lstStyle/>
          <a:p>
            <a:fld id="{29A7BD92-6AE5-CF43-B276-274952F2BFB4}" type="slidenum">
              <a:rPr lang="en-US" smtClean="0"/>
              <a:pPr/>
              <a:t>12</a:t>
            </a:fld>
            <a:endParaRPr lang="en-US" dirty="0"/>
          </a:p>
        </p:txBody>
      </p:sp>
      <p:pic>
        <p:nvPicPr>
          <p:cNvPr id="7" name="Picture 6">
            <a:extLst>
              <a:ext uri="{FF2B5EF4-FFF2-40B4-BE49-F238E27FC236}">
                <a16:creationId xmlns:a16="http://schemas.microsoft.com/office/drawing/2014/main" id="{068EEE77-2415-40CE-A5F0-D39E43FD0D56}"/>
              </a:ext>
            </a:extLst>
          </p:cNvPr>
          <p:cNvPicPr>
            <a:picLocks noChangeAspect="1"/>
          </p:cNvPicPr>
          <p:nvPr/>
        </p:nvPicPr>
        <p:blipFill>
          <a:blip r:embed="rId3"/>
          <a:stretch>
            <a:fillRect/>
          </a:stretch>
        </p:blipFill>
        <p:spPr>
          <a:xfrm>
            <a:off x="3707173" y="4826000"/>
            <a:ext cx="5234853" cy="1435100"/>
          </a:xfrm>
          <a:prstGeom prst="rect">
            <a:avLst/>
          </a:prstGeom>
        </p:spPr>
      </p:pic>
      <p:sp>
        <p:nvSpPr>
          <p:cNvPr id="22" name="Rectangle 21">
            <a:extLst>
              <a:ext uri="{FF2B5EF4-FFF2-40B4-BE49-F238E27FC236}">
                <a16:creationId xmlns:a16="http://schemas.microsoft.com/office/drawing/2014/main" id="{787C36D0-A00A-413D-9018-221DC68D2833}"/>
              </a:ext>
            </a:extLst>
          </p:cNvPr>
          <p:cNvSpPr/>
          <p:nvPr/>
        </p:nvSpPr>
        <p:spPr>
          <a:xfrm>
            <a:off x="4025900" y="5943600"/>
            <a:ext cx="2298700" cy="3175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hu-HU"/>
          </a:p>
        </p:txBody>
      </p:sp>
      <p:sp>
        <p:nvSpPr>
          <p:cNvPr id="23" name="Rectangle 22">
            <a:extLst>
              <a:ext uri="{FF2B5EF4-FFF2-40B4-BE49-F238E27FC236}">
                <a16:creationId xmlns:a16="http://schemas.microsoft.com/office/drawing/2014/main" id="{6357C7CD-586B-48D5-B081-AB9D7F494C98}"/>
              </a:ext>
            </a:extLst>
          </p:cNvPr>
          <p:cNvSpPr/>
          <p:nvPr/>
        </p:nvSpPr>
        <p:spPr>
          <a:xfrm>
            <a:off x="6629400" y="5562600"/>
            <a:ext cx="736600" cy="2667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hu-HU"/>
          </a:p>
        </p:txBody>
      </p:sp>
      <p:cxnSp>
        <p:nvCxnSpPr>
          <p:cNvPr id="30" name="Straight Arrow Connector 29">
            <a:extLst>
              <a:ext uri="{FF2B5EF4-FFF2-40B4-BE49-F238E27FC236}">
                <a16:creationId xmlns:a16="http://schemas.microsoft.com/office/drawing/2014/main" id="{505EEEFC-C7D2-412B-8EE7-19443804F44C}"/>
              </a:ext>
            </a:extLst>
          </p:cNvPr>
          <p:cNvCxnSpPr/>
          <p:nvPr/>
        </p:nvCxnSpPr>
        <p:spPr>
          <a:xfrm>
            <a:off x="1930400" y="3784600"/>
            <a:ext cx="2095500" cy="21590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56AA0EC4-4C60-4DC8-8EA7-B6DC4DE8C1B3}"/>
              </a:ext>
            </a:extLst>
          </p:cNvPr>
          <p:cNvCxnSpPr/>
          <p:nvPr/>
        </p:nvCxnSpPr>
        <p:spPr>
          <a:xfrm flipH="1">
            <a:off x="7366000" y="3873500"/>
            <a:ext cx="114300" cy="16891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9624558"/>
      </p:ext>
    </p:extLst>
  </p:cSld>
  <p:clrMapOvr>
    <a:masterClrMapping/>
  </p:clrMapOvr>
  <p:transition spd="med">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Forming and Joining a Network</a:t>
            </a:r>
          </a:p>
        </p:txBody>
      </p:sp>
      <p:sp>
        <p:nvSpPr>
          <p:cNvPr id="57" name="Slide Number Placeholder 4">
            <a:extLst>
              <a:ext uri="{FF2B5EF4-FFF2-40B4-BE49-F238E27FC236}">
                <a16:creationId xmlns:a16="http://schemas.microsoft.com/office/drawing/2014/main" id="{C7A89EF6-4DAD-44EE-A58D-6C13CC15D8AF}"/>
              </a:ext>
            </a:extLst>
          </p:cNvPr>
          <p:cNvSpPr txBox="1">
            <a:spLocks/>
          </p:cNvSpPr>
          <p:nvPr/>
        </p:nvSpPr>
        <p:spPr>
          <a:xfrm>
            <a:off x="457199" y="6400800"/>
            <a:ext cx="319696"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A7BD92-6AE5-CF43-B276-274952F2BFB4}" type="slidenum">
              <a:rPr lang="en-US" sz="800" smtClean="0"/>
              <a:pPr/>
              <a:t>13</a:t>
            </a:fld>
            <a:endParaRPr lang="en-US" sz="800" dirty="0"/>
          </a:p>
        </p:txBody>
      </p:sp>
      <p:sp>
        <p:nvSpPr>
          <p:cNvPr id="58" name="Content Placeholder 1">
            <a:extLst>
              <a:ext uri="{FF2B5EF4-FFF2-40B4-BE49-F238E27FC236}">
                <a16:creationId xmlns:a16="http://schemas.microsoft.com/office/drawing/2014/main" id="{722D9429-5FDC-40DC-952C-A07524CF9378}"/>
              </a:ext>
            </a:extLst>
          </p:cNvPr>
          <p:cNvSpPr txBox="1">
            <a:spLocks/>
          </p:cNvSpPr>
          <p:nvPr/>
        </p:nvSpPr>
        <p:spPr>
          <a:xfrm>
            <a:off x="776895" y="1140541"/>
            <a:ext cx="3722218" cy="1867704"/>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Four parameters of a network</a:t>
            </a:r>
          </a:p>
          <a:p>
            <a:pPr lvl="1"/>
            <a:r>
              <a:rPr lang="en-US" dirty="0"/>
              <a:t>PAN ID</a:t>
            </a:r>
          </a:p>
          <a:p>
            <a:pPr lvl="1"/>
            <a:r>
              <a:rPr lang="en-US" dirty="0"/>
              <a:t>Extend PAN ID</a:t>
            </a:r>
          </a:p>
          <a:p>
            <a:pPr lvl="1"/>
            <a:r>
              <a:rPr lang="en-US" dirty="0"/>
              <a:t>Channel</a:t>
            </a:r>
          </a:p>
          <a:p>
            <a:pPr lvl="1"/>
            <a:r>
              <a:rPr lang="en-US" dirty="0"/>
              <a:t>Tx Power</a:t>
            </a:r>
          </a:p>
        </p:txBody>
      </p:sp>
      <p:cxnSp>
        <p:nvCxnSpPr>
          <p:cNvPr id="63" name="Straight Arrow Connector 62">
            <a:extLst>
              <a:ext uri="{FF2B5EF4-FFF2-40B4-BE49-F238E27FC236}">
                <a16:creationId xmlns:a16="http://schemas.microsoft.com/office/drawing/2014/main" id="{6B9A1CB6-2430-479F-9C11-60BDEE7A8613}"/>
              </a:ext>
            </a:extLst>
          </p:cNvPr>
          <p:cNvCxnSpPr>
            <a:cxnSpLocks/>
          </p:cNvCxnSpPr>
          <p:nvPr/>
        </p:nvCxnSpPr>
        <p:spPr>
          <a:xfrm>
            <a:off x="4956520" y="1457515"/>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A33222FC-595E-473E-83DE-3FB6B7BB92E0}"/>
              </a:ext>
            </a:extLst>
          </p:cNvPr>
          <p:cNvSpPr/>
          <p:nvPr/>
        </p:nvSpPr>
        <p:spPr>
          <a:xfrm>
            <a:off x="4280365" y="936868"/>
            <a:ext cx="1352309" cy="52064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cxnSp>
        <p:nvCxnSpPr>
          <p:cNvPr id="65" name="Straight Arrow Connector 64">
            <a:extLst>
              <a:ext uri="{FF2B5EF4-FFF2-40B4-BE49-F238E27FC236}">
                <a16:creationId xmlns:a16="http://schemas.microsoft.com/office/drawing/2014/main" id="{201F78C9-9E7D-4577-890A-EE88DA1F65BB}"/>
              </a:ext>
            </a:extLst>
          </p:cNvPr>
          <p:cNvCxnSpPr>
            <a:cxnSpLocks/>
          </p:cNvCxnSpPr>
          <p:nvPr/>
        </p:nvCxnSpPr>
        <p:spPr>
          <a:xfrm>
            <a:off x="7011036" y="1454931"/>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tangle: Rounded Corners 85">
            <a:extLst>
              <a:ext uri="{FF2B5EF4-FFF2-40B4-BE49-F238E27FC236}">
                <a16:creationId xmlns:a16="http://schemas.microsoft.com/office/drawing/2014/main" id="{844F5A9C-A45F-4611-ACBB-E97CB99982AB}"/>
              </a:ext>
            </a:extLst>
          </p:cNvPr>
          <p:cNvSpPr/>
          <p:nvPr/>
        </p:nvSpPr>
        <p:spPr>
          <a:xfrm>
            <a:off x="6499594" y="936863"/>
            <a:ext cx="1022884" cy="51806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a:t>
            </a:r>
          </a:p>
        </p:txBody>
      </p:sp>
      <p:cxnSp>
        <p:nvCxnSpPr>
          <p:cNvPr id="87" name="Straight Arrow Connector 86">
            <a:extLst>
              <a:ext uri="{FF2B5EF4-FFF2-40B4-BE49-F238E27FC236}">
                <a16:creationId xmlns:a16="http://schemas.microsoft.com/office/drawing/2014/main" id="{3AD87332-6DD6-480B-96FA-10699899BF3E}"/>
              </a:ext>
            </a:extLst>
          </p:cNvPr>
          <p:cNvCxnSpPr>
            <a:cxnSpLocks/>
          </p:cNvCxnSpPr>
          <p:nvPr/>
        </p:nvCxnSpPr>
        <p:spPr>
          <a:xfrm flipH="1">
            <a:off x="4956517" y="2774857"/>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Rounded Corners 88">
            <a:extLst>
              <a:ext uri="{FF2B5EF4-FFF2-40B4-BE49-F238E27FC236}">
                <a16:creationId xmlns:a16="http://schemas.microsoft.com/office/drawing/2014/main" id="{7553EB46-3E7F-42FA-8C95-A721636FD217}"/>
              </a:ext>
            </a:extLst>
          </p:cNvPr>
          <p:cNvSpPr/>
          <p:nvPr/>
        </p:nvSpPr>
        <p:spPr>
          <a:xfrm>
            <a:off x="3505201" y="1924151"/>
            <a:ext cx="1451316" cy="2955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Form network</a:t>
            </a:r>
          </a:p>
        </p:txBody>
      </p:sp>
      <p:sp>
        <p:nvSpPr>
          <p:cNvPr id="90" name="Rectangle: Rounded Corners 89">
            <a:extLst>
              <a:ext uri="{FF2B5EF4-FFF2-40B4-BE49-F238E27FC236}">
                <a16:creationId xmlns:a16="http://schemas.microsoft.com/office/drawing/2014/main" id="{3B23677C-36DF-4C74-BD04-01D6896D6426}"/>
              </a:ext>
            </a:extLst>
          </p:cNvPr>
          <p:cNvSpPr/>
          <p:nvPr/>
        </p:nvSpPr>
        <p:spPr>
          <a:xfrm>
            <a:off x="6997146" y="2295331"/>
            <a:ext cx="2319131" cy="4795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Send beacon request on every channel to find joinable networks</a:t>
            </a:r>
          </a:p>
        </p:txBody>
      </p:sp>
      <p:cxnSp>
        <p:nvCxnSpPr>
          <p:cNvPr id="91" name="Straight Arrow Connector 90">
            <a:extLst>
              <a:ext uri="{FF2B5EF4-FFF2-40B4-BE49-F238E27FC236}">
                <a16:creationId xmlns:a16="http://schemas.microsoft.com/office/drawing/2014/main" id="{2483A833-3AF5-484F-AF28-E0AE03056C5D}"/>
              </a:ext>
            </a:extLst>
          </p:cNvPr>
          <p:cNvCxnSpPr>
            <a:cxnSpLocks/>
          </p:cNvCxnSpPr>
          <p:nvPr/>
        </p:nvCxnSpPr>
        <p:spPr>
          <a:xfrm>
            <a:off x="4956517" y="3286291"/>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009A5B51-EE6E-4D6A-9DDF-0A48F78EDB29}"/>
              </a:ext>
            </a:extLst>
          </p:cNvPr>
          <p:cNvSpPr txBox="1"/>
          <p:nvPr/>
        </p:nvSpPr>
        <p:spPr>
          <a:xfrm>
            <a:off x="5364745" y="2519984"/>
            <a:ext cx="1258747" cy="276999"/>
          </a:xfrm>
          <a:prstGeom prst="rect">
            <a:avLst/>
          </a:prstGeom>
          <a:noFill/>
          <a:ln>
            <a:noFill/>
          </a:ln>
        </p:spPr>
        <p:txBody>
          <a:bodyPr wrap="square" rtlCol="0" anchor="ctr">
            <a:spAutoFit/>
          </a:bodyPr>
          <a:lstStyle/>
          <a:p>
            <a:pPr algn="ctr"/>
            <a:r>
              <a:rPr lang="en-US" sz="1200" dirty="0"/>
              <a:t>Beacon request</a:t>
            </a:r>
          </a:p>
        </p:txBody>
      </p:sp>
      <p:sp>
        <p:nvSpPr>
          <p:cNvPr id="93" name="Rectangle: Rounded Corners 92">
            <a:extLst>
              <a:ext uri="{FF2B5EF4-FFF2-40B4-BE49-F238E27FC236}">
                <a16:creationId xmlns:a16="http://schemas.microsoft.com/office/drawing/2014/main" id="{22B6C589-DEB0-4EBF-B866-6EC046EA60A9}"/>
              </a:ext>
            </a:extLst>
          </p:cNvPr>
          <p:cNvSpPr/>
          <p:nvPr/>
        </p:nvSpPr>
        <p:spPr>
          <a:xfrm>
            <a:off x="7024929" y="3164822"/>
            <a:ext cx="2430498" cy="479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t>Might receive multiple beacons</a:t>
            </a:r>
          </a:p>
          <a:p>
            <a:pPr marL="171450" indent="-171450">
              <a:buFont typeface="Arial" panose="020B0604020202020204" pitchFamily="34" charset="0"/>
              <a:buChar char="•"/>
            </a:pPr>
            <a:r>
              <a:rPr lang="en-US" sz="1200" dirty="0"/>
              <a:t>Choose the one with best RSSI</a:t>
            </a:r>
          </a:p>
        </p:txBody>
      </p:sp>
      <p:cxnSp>
        <p:nvCxnSpPr>
          <p:cNvPr id="7" name="Straight Arrow Connector 6">
            <a:extLst>
              <a:ext uri="{FF2B5EF4-FFF2-40B4-BE49-F238E27FC236}">
                <a16:creationId xmlns:a16="http://schemas.microsoft.com/office/drawing/2014/main" id="{42776E6F-A16A-4BF2-B3D0-BACC213419E2}"/>
              </a:ext>
            </a:extLst>
          </p:cNvPr>
          <p:cNvCxnSpPr/>
          <p:nvPr/>
        </p:nvCxnSpPr>
        <p:spPr>
          <a:xfrm flipH="1" flipV="1">
            <a:off x="2590800" y="1709530"/>
            <a:ext cx="828261" cy="278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54F6014B-B51E-4AD5-BB87-F26C4BAB8E55}"/>
              </a:ext>
            </a:extLst>
          </p:cNvPr>
          <p:cNvSpPr txBox="1"/>
          <p:nvPr/>
        </p:nvSpPr>
        <p:spPr>
          <a:xfrm>
            <a:off x="5354403" y="2963408"/>
            <a:ext cx="1258747" cy="276999"/>
          </a:xfrm>
          <a:prstGeom prst="rect">
            <a:avLst/>
          </a:prstGeom>
          <a:noFill/>
          <a:ln>
            <a:noFill/>
          </a:ln>
        </p:spPr>
        <p:txBody>
          <a:bodyPr wrap="square" rtlCol="0" anchor="ctr">
            <a:spAutoFit/>
          </a:bodyPr>
          <a:lstStyle/>
          <a:p>
            <a:pPr algn="ctr"/>
            <a:r>
              <a:rPr lang="en-US" sz="1200" dirty="0"/>
              <a:t>Beacon</a:t>
            </a:r>
          </a:p>
        </p:txBody>
      </p:sp>
      <p:pic>
        <p:nvPicPr>
          <p:cNvPr id="8" name="Picture 7">
            <a:extLst>
              <a:ext uri="{FF2B5EF4-FFF2-40B4-BE49-F238E27FC236}">
                <a16:creationId xmlns:a16="http://schemas.microsoft.com/office/drawing/2014/main" id="{D964C992-6C36-457F-BF29-985F63E0DEFA}"/>
              </a:ext>
            </a:extLst>
          </p:cNvPr>
          <p:cNvPicPr>
            <a:picLocks noChangeAspect="1"/>
          </p:cNvPicPr>
          <p:nvPr/>
        </p:nvPicPr>
        <p:blipFill>
          <a:blip r:embed="rId3"/>
          <a:stretch>
            <a:fillRect/>
          </a:stretch>
        </p:blipFill>
        <p:spPr>
          <a:xfrm>
            <a:off x="9703821" y="914400"/>
            <a:ext cx="1768586" cy="5442857"/>
          </a:xfrm>
          <a:prstGeom prst="rect">
            <a:avLst/>
          </a:prstGeom>
        </p:spPr>
      </p:pic>
      <p:cxnSp>
        <p:nvCxnSpPr>
          <p:cNvPr id="97" name="Straight Arrow Connector 96">
            <a:extLst>
              <a:ext uri="{FF2B5EF4-FFF2-40B4-BE49-F238E27FC236}">
                <a16:creationId xmlns:a16="http://schemas.microsoft.com/office/drawing/2014/main" id="{A0F88D1C-88B6-4122-B1D8-311D255D1D7D}"/>
              </a:ext>
            </a:extLst>
          </p:cNvPr>
          <p:cNvCxnSpPr>
            <a:cxnSpLocks/>
          </p:cNvCxnSpPr>
          <p:nvPr/>
        </p:nvCxnSpPr>
        <p:spPr>
          <a:xfrm flipH="1">
            <a:off x="4984301" y="4000683"/>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43C09DEF-EB7D-4621-B24E-778497059CA4}"/>
              </a:ext>
            </a:extLst>
          </p:cNvPr>
          <p:cNvSpPr txBox="1"/>
          <p:nvPr/>
        </p:nvSpPr>
        <p:spPr>
          <a:xfrm>
            <a:off x="5364745" y="3698310"/>
            <a:ext cx="1411789" cy="276999"/>
          </a:xfrm>
          <a:prstGeom prst="rect">
            <a:avLst/>
          </a:prstGeom>
          <a:noFill/>
          <a:ln>
            <a:noFill/>
          </a:ln>
        </p:spPr>
        <p:txBody>
          <a:bodyPr wrap="square" rtlCol="0" anchor="ctr">
            <a:spAutoFit/>
          </a:bodyPr>
          <a:lstStyle/>
          <a:p>
            <a:pPr algn="ctr"/>
            <a:r>
              <a:rPr lang="en-US" sz="1200" dirty="0"/>
              <a:t>Association request</a:t>
            </a:r>
          </a:p>
        </p:txBody>
      </p:sp>
      <p:cxnSp>
        <p:nvCxnSpPr>
          <p:cNvPr id="99" name="Straight Arrow Connector 98">
            <a:extLst>
              <a:ext uri="{FF2B5EF4-FFF2-40B4-BE49-F238E27FC236}">
                <a16:creationId xmlns:a16="http://schemas.microsoft.com/office/drawing/2014/main" id="{18A0828D-B7AA-4AE0-9D1D-DA0037206A69}"/>
              </a:ext>
            </a:extLst>
          </p:cNvPr>
          <p:cNvCxnSpPr>
            <a:cxnSpLocks/>
          </p:cNvCxnSpPr>
          <p:nvPr/>
        </p:nvCxnSpPr>
        <p:spPr>
          <a:xfrm>
            <a:off x="4947505" y="4412726"/>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8ADD8501-E3B1-45A5-B4E9-537D42521849}"/>
              </a:ext>
            </a:extLst>
          </p:cNvPr>
          <p:cNvSpPr txBox="1"/>
          <p:nvPr/>
        </p:nvSpPr>
        <p:spPr>
          <a:xfrm>
            <a:off x="5261113" y="4089842"/>
            <a:ext cx="1610129" cy="276999"/>
          </a:xfrm>
          <a:prstGeom prst="rect">
            <a:avLst/>
          </a:prstGeom>
          <a:noFill/>
          <a:ln>
            <a:noFill/>
          </a:ln>
        </p:spPr>
        <p:txBody>
          <a:bodyPr wrap="square" rtlCol="0" anchor="ctr">
            <a:spAutoFit/>
          </a:bodyPr>
          <a:lstStyle/>
          <a:p>
            <a:pPr algn="ctr"/>
            <a:r>
              <a:rPr lang="en-US" sz="1200" dirty="0"/>
              <a:t>Association response</a:t>
            </a:r>
          </a:p>
        </p:txBody>
      </p:sp>
      <p:sp>
        <p:nvSpPr>
          <p:cNvPr id="101" name="Rectangle: Rounded Corners 100">
            <a:extLst>
              <a:ext uri="{FF2B5EF4-FFF2-40B4-BE49-F238E27FC236}">
                <a16:creationId xmlns:a16="http://schemas.microsoft.com/office/drawing/2014/main" id="{F7084A80-FDBB-4A86-813B-D9EEE82C7B35}"/>
              </a:ext>
            </a:extLst>
          </p:cNvPr>
          <p:cNvSpPr/>
          <p:nvPr/>
        </p:nvSpPr>
        <p:spPr>
          <a:xfrm>
            <a:off x="7048017" y="4366841"/>
            <a:ext cx="1015932" cy="4795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Got node ID</a:t>
            </a:r>
          </a:p>
        </p:txBody>
      </p:sp>
      <p:pic>
        <p:nvPicPr>
          <p:cNvPr id="9" name="Picture 8">
            <a:extLst>
              <a:ext uri="{FF2B5EF4-FFF2-40B4-BE49-F238E27FC236}">
                <a16:creationId xmlns:a16="http://schemas.microsoft.com/office/drawing/2014/main" id="{DFF76C13-23EB-4992-8332-07EFCE4C6169}"/>
              </a:ext>
            </a:extLst>
          </p:cNvPr>
          <p:cNvPicPr>
            <a:picLocks noChangeAspect="1"/>
          </p:cNvPicPr>
          <p:nvPr/>
        </p:nvPicPr>
        <p:blipFill>
          <a:blip r:embed="rId4"/>
          <a:stretch>
            <a:fillRect/>
          </a:stretch>
        </p:blipFill>
        <p:spPr>
          <a:xfrm>
            <a:off x="1342370" y="3164822"/>
            <a:ext cx="2952750" cy="2000250"/>
          </a:xfrm>
          <a:prstGeom prst="rect">
            <a:avLst/>
          </a:prstGeom>
        </p:spPr>
      </p:pic>
      <p:cxnSp>
        <p:nvCxnSpPr>
          <p:cNvPr id="11" name="Straight Arrow Connector 10">
            <a:extLst>
              <a:ext uri="{FF2B5EF4-FFF2-40B4-BE49-F238E27FC236}">
                <a16:creationId xmlns:a16="http://schemas.microsoft.com/office/drawing/2014/main" id="{827C35A7-B76F-4C13-97B9-844DFC1B8D49}"/>
              </a:ext>
            </a:extLst>
          </p:cNvPr>
          <p:cNvCxnSpPr/>
          <p:nvPr/>
        </p:nvCxnSpPr>
        <p:spPr>
          <a:xfrm flipH="1" flipV="1">
            <a:off x="4081670" y="3922643"/>
            <a:ext cx="865835" cy="78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D19DA5B-B0A8-407E-A2E2-576792FDB967}"/>
              </a:ext>
            </a:extLst>
          </p:cNvPr>
          <p:cNvCxnSpPr/>
          <p:nvPr/>
        </p:nvCxnSpPr>
        <p:spPr>
          <a:xfrm flipV="1">
            <a:off x="9455427" y="2519984"/>
            <a:ext cx="248394" cy="766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70426246-CBA5-4F02-9D1E-C6CB4012DCCE}"/>
              </a:ext>
            </a:extLst>
          </p:cNvPr>
          <p:cNvCxnSpPr>
            <a:cxnSpLocks/>
          </p:cNvCxnSpPr>
          <p:nvPr/>
        </p:nvCxnSpPr>
        <p:spPr>
          <a:xfrm>
            <a:off x="4970408" y="5585543"/>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17D82F28-DA5D-4011-83FB-A6FA1DC26807}"/>
              </a:ext>
            </a:extLst>
          </p:cNvPr>
          <p:cNvSpPr txBox="1"/>
          <p:nvPr/>
        </p:nvSpPr>
        <p:spPr>
          <a:xfrm>
            <a:off x="5253054" y="5262162"/>
            <a:ext cx="1610129" cy="276999"/>
          </a:xfrm>
          <a:prstGeom prst="rect">
            <a:avLst/>
          </a:prstGeom>
          <a:noFill/>
          <a:ln>
            <a:noFill/>
          </a:ln>
        </p:spPr>
        <p:txBody>
          <a:bodyPr wrap="square" rtlCol="0" anchor="ctr">
            <a:spAutoFit/>
          </a:bodyPr>
          <a:lstStyle/>
          <a:p>
            <a:pPr algn="ctr"/>
            <a:r>
              <a:rPr lang="en-US" sz="1200" dirty="0"/>
              <a:t>Transport NWK key</a:t>
            </a:r>
          </a:p>
        </p:txBody>
      </p:sp>
    </p:spTree>
    <p:extLst>
      <p:ext uri="{BB962C8B-B14F-4D97-AF65-F5344CB8AC3E}">
        <p14:creationId xmlns:p14="http://schemas.microsoft.com/office/powerpoint/2010/main" val="415509199"/>
      </p:ext>
    </p:extLst>
  </p:cSld>
  <p:clrMapOvr>
    <a:masterClrMapping/>
  </p:clrMapOvr>
  <p:transition spd="med">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Network Layer Security</a:t>
            </a:r>
          </a:p>
        </p:txBody>
      </p:sp>
      <p:cxnSp>
        <p:nvCxnSpPr>
          <p:cNvPr id="17" name="Straight Arrow Connector 16">
            <a:extLst>
              <a:ext uri="{FF2B5EF4-FFF2-40B4-BE49-F238E27FC236}">
                <a16:creationId xmlns:a16="http://schemas.microsoft.com/office/drawing/2014/main" id="{1E86D891-67FE-4658-9CBD-0A2EBAF44FC3}"/>
              </a:ext>
            </a:extLst>
          </p:cNvPr>
          <p:cNvCxnSpPr>
            <a:cxnSpLocks/>
          </p:cNvCxnSpPr>
          <p:nvPr/>
        </p:nvCxnSpPr>
        <p:spPr>
          <a:xfrm flipH="1">
            <a:off x="3296484" y="2854507"/>
            <a:ext cx="594034" cy="1107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40DE5B8F-5A41-462E-802E-73AE4420FF14}"/>
              </a:ext>
            </a:extLst>
          </p:cNvPr>
          <p:cNvPicPr>
            <a:picLocks noChangeAspect="1"/>
          </p:cNvPicPr>
          <p:nvPr/>
        </p:nvPicPr>
        <p:blipFill>
          <a:blip r:embed="rId3"/>
          <a:stretch>
            <a:fillRect/>
          </a:stretch>
        </p:blipFill>
        <p:spPr>
          <a:xfrm>
            <a:off x="1244765" y="4034066"/>
            <a:ext cx="3449792" cy="1818981"/>
          </a:xfrm>
          <a:prstGeom prst="rect">
            <a:avLst/>
          </a:prstGeom>
        </p:spPr>
      </p:pic>
      <p:grpSp>
        <p:nvGrpSpPr>
          <p:cNvPr id="34" name="Group 33">
            <a:extLst>
              <a:ext uri="{FF2B5EF4-FFF2-40B4-BE49-F238E27FC236}">
                <a16:creationId xmlns:a16="http://schemas.microsoft.com/office/drawing/2014/main" id="{2342CFB8-FA36-49FC-862D-0159BA9BDBA8}"/>
              </a:ext>
            </a:extLst>
          </p:cNvPr>
          <p:cNvGrpSpPr/>
          <p:nvPr/>
        </p:nvGrpSpPr>
        <p:grpSpPr>
          <a:xfrm>
            <a:off x="619157" y="1116319"/>
            <a:ext cx="5897415" cy="2312681"/>
            <a:chOff x="457200" y="1325450"/>
            <a:chExt cx="5897415" cy="2312681"/>
          </a:xfrm>
        </p:grpSpPr>
        <p:grpSp>
          <p:nvGrpSpPr>
            <p:cNvPr id="7" name="Group 6">
              <a:extLst>
                <a:ext uri="{FF2B5EF4-FFF2-40B4-BE49-F238E27FC236}">
                  <a16:creationId xmlns:a16="http://schemas.microsoft.com/office/drawing/2014/main" id="{E5EE073D-A9FF-4A4E-97F4-AA0DAA818A01}"/>
                </a:ext>
              </a:extLst>
            </p:cNvPr>
            <p:cNvGrpSpPr/>
            <p:nvPr/>
          </p:nvGrpSpPr>
          <p:grpSpPr>
            <a:xfrm>
              <a:off x="1371442" y="1325450"/>
              <a:ext cx="3893282" cy="331031"/>
              <a:chOff x="891153" y="1511085"/>
              <a:chExt cx="3893282" cy="331031"/>
            </a:xfrm>
          </p:grpSpPr>
          <p:sp>
            <p:nvSpPr>
              <p:cNvPr id="6" name="Rectangle 5">
                <a:extLst>
                  <a:ext uri="{FF2B5EF4-FFF2-40B4-BE49-F238E27FC236}">
                    <a16:creationId xmlns:a16="http://schemas.microsoft.com/office/drawing/2014/main" id="{1BF61064-5595-4C9F-B6AD-09BE078DF64C}"/>
                  </a:ext>
                </a:extLst>
              </p:cNvPr>
              <p:cNvSpPr/>
              <p:nvPr/>
            </p:nvSpPr>
            <p:spPr>
              <a:xfrm>
                <a:off x="891153" y="1511085"/>
                <a:ext cx="503694" cy="325464"/>
              </a:xfrm>
              <a:prstGeom prst="rect">
                <a:avLst/>
              </a:prstGeom>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SYNC</a:t>
                </a:r>
              </a:p>
            </p:txBody>
          </p:sp>
          <p:sp>
            <p:nvSpPr>
              <p:cNvPr id="10" name="Rectangle 9">
                <a:extLst>
                  <a:ext uri="{FF2B5EF4-FFF2-40B4-BE49-F238E27FC236}">
                    <a16:creationId xmlns:a16="http://schemas.microsoft.com/office/drawing/2014/main" id="{BFC38936-8793-4CE2-8B18-520B86FD17A6}"/>
                  </a:ext>
                </a:extLst>
              </p:cNvPr>
              <p:cNvSpPr/>
              <p:nvPr/>
            </p:nvSpPr>
            <p:spPr>
              <a:xfrm>
                <a:off x="1395003" y="1511085"/>
                <a:ext cx="503694" cy="325464"/>
              </a:xfrm>
              <a:prstGeom prst="rect">
                <a:avLst/>
              </a:prstGeom>
              <a:solidFill>
                <a:schemeClr val="accent4">
                  <a:lumMod val="60000"/>
                  <a:lumOff val="4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PHY</a:t>
                </a:r>
              </a:p>
              <a:p>
                <a:pPr algn="ctr"/>
                <a:r>
                  <a:rPr lang="en-US" sz="1000" dirty="0">
                    <a:solidFill>
                      <a:schemeClr val="tx1">
                        <a:lumMod val="50000"/>
                      </a:schemeClr>
                    </a:solidFill>
                  </a:rPr>
                  <a:t>HDR</a:t>
                </a:r>
              </a:p>
            </p:txBody>
          </p:sp>
          <p:sp>
            <p:nvSpPr>
              <p:cNvPr id="12" name="Rectangle 11">
                <a:extLst>
                  <a:ext uri="{FF2B5EF4-FFF2-40B4-BE49-F238E27FC236}">
                    <a16:creationId xmlns:a16="http://schemas.microsoft.com/office/drawing/2014/main" id="{2C6511D9-739A-40EC-A015-ADEEE98E974E}"/>
                  </a:ext>
                </a:extLst>
              </p:cNvPr>
              <p:cNvSpPr/>
              <p:nvPr/>
            </p:nvSpPr>
            <p:spPr>
              <a:xfrm>
                <a:off x="1898697" y="1512025"/>
                <a:ext cx="503694" cy="325464"/>
              </a:xfrm>
              <a:prstGeom prst="rect">
                <a:avLst/>
              </a:prstGeom>
              <a:solidFill>
                <a:schemeClr val="accent2">
                  <a:lumMod val="60000"/>
                  <a:lumOff val="4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MACHDR</a:t>
                </a:r>
              </a:p>
            </p:txBody>
          </p:sp>
          <p:sp>
            <p:nvSpPr>
              <p:cNvPr id="13" name="Rectangle 12">
                <a:extLst>
                  <a:ext uri="{FF2B5EF4-FFF2-40B4-BE49-F238E27FC236}">
                    <a16:creationId xmlns:a16="http://schemas.microsoft.com/office/drawing/2014/main" id="{2D076BA7-11B2-479A-B43A-CEF941AE23CF}"/>
                  </a:ext>
                </a:extLst>
              </p:cNvPr>
              <p:cNvSpPr/>
              <p:nvPr/>
            </p:nvSpPr>
            <p:spPr>
              <a:xfrm>
                <a:off x="2402391" y="1516652"/>
                <a:ext cx="503694" cy="325464"/>
              </a:xfrm>
              <a:prstGeom prst="rect">
                <a:avLst/>
              </a:prstGeom>
              <a:solidFill>
                <a:schemeClr val="accent3">
                  <a:lumMod val="60000"/>
                  <a:lumOff val="4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NWKHDR</a:t>
                </a:r>
              </a:p>
            </p:txBody>
          </p:sp>
          <p:sp>
            <p:nvSpPr>
              <p:cNvPr id="14" name="Rectangle 13">
                <a:extLst>
                  <a:ext uri="{FF2B5EF4-FFF2-40B4-BE49-F238E27FC236}">
                    <a16:creationId xmlns:a16="http://schemas.microsoft.com/office/drawing/2014/main" id="{81E4EDD4-5777-4552-853F-C22896E48662}"/>
                  </a:ext>
                </a:extLst>
              </p:cNvPr>
              <p:cNvSpPr/>
              <p:nvPr/>
            </p:nvSpPr>
            <p:spPr>
              <a:xfrm>
                <a:off x="2906084" y="1512025"/>
                <a:ext cx="1878351" cy="325464"/>
              </a:xfrm>
              <a:prstGeom prst="rect">
                <a:avLst/>
              </a:prstGeom>
              <a:solidFill>
                <a:schemeClr val="accent4">
                  <a:lumMod val="40000"/>
                  <a:lumOff val="6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NWK Payload</a:t>
                </a:r>
              </a:p>
            </p:txBody>
          </p:sp>
        </p:grpSp>
        <p:sp>
          <p:nvSpPr>
            <p:cNvPr id="26" name="Arrow: Down 25">
              <a:extLst>
                <a:ext uri="{FF2B5EF4-FFF2-40B4-BE49-F238E27FC236}">
                  <a16:creationId xmlns:a16="http://schemas.microsoft.com/office/drawing/2014/main" id="{D1E6AFC7-5FD1-4B81-8CD9-F999E5F62B86}"/>
                </a:ext>
              </a:extLst>
            </p:cNvPr>
            <p:cNvSpPr/>
            <p:nvPr/>
          </p:nvSpPr>
          <p:spPr>
            <a:xfrm>
              <a:off x="787014" y="2039879"/>
              <a:ext cx="169658" cy="444296"/>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42E7A7F8-5CAB-4615-8C36-8303B14C052F}"/>
                </a:ext>
              </a:extLst>
            </p:cNvPr>
            <p:cNvGrpSpPr/>
            <p:nvPr/>
          </p:nvGrpSpPr>
          <p:grpSpPr>
            <a:xfrm>
              <a:off x="1371442" y="1986846"/>
              <a:ext cx="4983173" cy="1651285"/>
              <a:chOff x="1371442" y="1986846"/>
              <a:chExt cx="4983173" cy="1651285"/>
            </a:xfrm>
          </p:grpSpPr>
          <p:sp>
            <p:nvSpPr>
              <p:cNvPr id="16" name="Rectangle 15">
                <a:extLst>
                  <a:ext uri="{FF2B5EF4-FFF2-40B4-BE49-F238E27FC236}">
                    <a16:creationId xmlns:a16="http://schemas.microsoft.com/office/drawing/2014/main" id="{7866E768-C40D-4D52-BA70-6A33169A0D90}"/>
                  </a:ext>
                </a:extLst>
              </p:cNvPr>
              <p:cNvSpPr/>
              <p:nvPr/>
            </p:nvSpPr>
            <p:spPr>
              <a:xfrm>
                <a:off x="1371442" y="2702035"/>
                <a:ext cx="503694" cy="325464"/>
              </a:xfrm>
              <a:prstGeom prst="rect">
                <a:avLst/>
              </a:prstGeom>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SYNC</a:t>
                </a:r>
              </a:p>
            </p:txBody>
          </p:sp>
          <p:sp>
            <p:nvSpPr>
              <p:cNvPr id="19" name="Rectangle 18">
                <a:extLst>
                  <a:ext uri="{FF2B5EF4-FFF2-40B4-BE49-F238E27FC236}">
                    <a16:creationId xmlns:a16="http://schemas.microsoft.com/office/drawing/2014/main" id="{BD1450D9-DD4B-457C-A94F-4D7257BD8CAD}"/>
                  </a:ext>
                </a:extLst>
              </p:cNvPr>
              <p:cNvSpPr/>
              <p:nvPr/>
            </p:nvSpPr>
            <p:spPr>
              <a:xfrm>
                <a:off x="1875292" y="2702035"/>
                <a:ext cx="503694" cy="325464"/>
              </a:xfrm>
              <a:prstGeom prst="rect">
                <a:avLst/>
              </a:prstGeom>
              <a:solidFill>
                <a:schemeClr val="accent4">
                  <a:lumMod val="60000"/>
                  <a:lumOff val="4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PHY</a:t>
                </a:r>
              </a:p>
              <a:p>
                <a:pPr algn="ctr"/>
                <a:r>
                  <a:rPr lang="en-US" sz="1000" dirty="0">
                    <a:solidFill>
                      <a:schemeClr val="tx1">
                        <a:lumMod val="50000"/>
                      </a:schemeClr>
                    </a:solidFill>
                  </a:rPr>
                  <a:t>HDR</a:t>
                </a:r>
              </a:p>
            </p:txBody>
          </p:sp>
          <p:sp>
            <p:nvSpPr>
              <p:cNvPr id="20" name="Rectangle 19">
                <a:extLst>
                  <a:ext uri="{FF2B5EF4-FFF2-40B4-BE49-F238E27FC236}">
                    <a16:creationId xmlns:a16="http://schemas.microsoft.com/office/drawing/2014/main" id="{C50FD214-CC08-4B55-B023-022FF495EA20}"/>
                  </a:ext>
                </a:extLst>
              </p:cNvPr>
              <p:cNvSpPr/>
              <p:nvPr/>
            </p:nvSpPr>
            <p:spPr>
              <a:xfrm>
                <a:off x="2378986" y="2702975"/>
                <a:ext cx="503694" cy="325464"/>
              </a:xfrm>
              <a:prstGeom prst="rect">
                <a:avLst/>
              </a:prstGeom>
              <a:solidFill>
                <a:schemeClr val="accent2">
                  <a:lumMod val="60000"/>
                  <a:lumOff val="4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MACHDR</a:t>
                </a:r>
              </a:p>
            </p:txBody>
          </p:sp>
          <p:sp>
            <p:nvSpPr>
              <p:cNvPr id="21" name="Rectangle 20">
                <a:extLst>
                  <a:ext uri="{FF2B5EF4-FFF2-40B4-BE49-F238E27FC236}">
                    <a16:creationId xmlns:a16="http://schemas.microsoft.com/office/drawing/2014/main" id="{E7981C9E-72DF-4753-9BAE-13FFFBC5906D}"/>
                  </a:ext>
                </a:extLst>
              </p:cNvPr>
              <p:cNvSpPr/>
              <p:nvPr/>
            </p:nvSpPr>
            <p:spPr>
              <a:xfrm>
                <a:off x="2882680" y="2707602"/>
                <a:ext cx="503694" cy="325464"/>
              </a:xfrm>
              <a:prstGeom prst="rect">
                <a:avLst/>
              </a:prstGeom>
              <a:solidFill>
                <a:schemeClr val="accent3">
                  <a:lumMod val="60000"/>
                  <a:lumOff val="4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NWKHDR</a:t>
                </a:r>
              </a:p>
            </p:txBody>
          </p:sp>
          <p:sp>
            <p:nvSpPr>
              <p:cNvPr id="22" name="Rectangle 21">
                <a:extLst>
                  <a:ext uri="{FF2B5EF4-FFF2-40B4-BE49-F238E27FC236}">
                    <a16:creationId xmlns:a16="http://schemas.microsoft.com/office/drawing/2014/main" id="{F635D415-21A9-451D-A76C-644325800C59}"/>
                  </a:ext>
                </a:extLst>
              </p:cNvPr>
              <p:cNvSpPr/>
              <p:nvPr/>
            </p:nvSpPr>
            <p:spPr>
              <a:xfrm>
                <a:off x="4082468" y="2708709"/>
                <a:ext cx="1878351" cy="319730"/>
              </a:xfrm>
              <a:prstGeom prst="rect">
                <a:avLst/>
              </a:prstGeom>
              <a:solidFill>
                <a:schemeClr val="tx2">
                  <a:lumMod val="40000"/>
                  <a:lumOff val="6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rgbClr val="FF0000"/>
                    </a:solidFill>
                  </a:rPr>
                  <a:t>Encrypted</a:t>
                </a:r>
                <a:r>
                  <a:rPr lang="en-US" sz="1000" dirty="0">
                    <a:solidFill>
                      <a:schemeClr val="tx1">
                        <a:lumMod val="50000"/>
                      </a:schemeClr>
                    </a:solidFill>
                  </a:rPr>
                  <a:t> NWK Payload</a:t>
                </a:r>
              </a:p>
            </p:txBody>
          </p:sp>
          <p:sp>
            <p:nvSpPr>
              <p:cNvPr id="23" name="Rectangle 22">
                <a:extLst>
                  <a:ext uri="{FF2B5EF4-FFF2-40B4-BE49-F238E27FC236}">
                    <a16:creationId xmlns:a16="http://schemas.microsoft.com/office/drawing/2014/main" id="{B19AC02B-4F87-49A4-BD4E-5A5A40438DFD}"/>
                  </a:ext>
                </a:extLst>
              </p:cNvPr>
              <p:cNvSpPr/>
              <p:nvPr/>
            </p:nvSpPr>
            <p:spPr>
              <a:xfrm>
                <a:off x="3386373" y="2707602"/>
                <a:ext cx="696095" cy="325464"/>
              </a:xfrm>
              <a:prstGeom prst="rect">
                <a:avLst/>
              </a:prstGeom>
              <a:solidFill>
                <a:schemeClr val="tx2">
                  <a:lumMod val="60000"/>
                  <a:lumOff val="4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Auxiliary</a:t>
                </a:r>
              </a:p>
              <a:p>
                <a:pPr algn="ctr"/>
                <a:r>
                  <a:rPr lang="en-US" sz="1000" dirty="0">
                    <a:solidFill>
                      <a:schemeClr val="tx1">
                        <a:lumMod val="50000"/>
                      </a:schemeClr>
                    </a:solidFill>
                  </a:rPr>
                  <a:t>HDR</a:t>
                </a:r>
              </a:p>
            </p:txBody>
          </p:sp>
          <p:sp>
            <p:nvSpPr>
              <p:cNvPr id="24" name="Rectangle 23">
                <a:extLst>
                  <a:ext uri="{FF2B5EF4-FFF2-40B4-BE49-F238E27FC236}">
                    <a16:creationId xmlns:a16="http://schemas.microsoft.com/office/drawing/2014/main" id="{7F2E2893-170E-43A8-8633-C528F1154C03}"/>
                  </a:ext>
                </a:extLst>
              </p:cNvPr>
              <p:cNvSpPr/>
              <p:nvPr/>
            </p:nvSpPr>
            <p:spPr>
              <a:xfrm>
                <a:off x="5952530" y="2702975"/>
                <a:ext cx="402085" cy="325464"/>
              </a:xfrm>
              <a:prstGeom prst="rect">
                <a:avLst/>
              </a:prstGeom>
              <a:solidFill>
                <a:schemeClr val="accent3">
                  <a:lumMod val="20000"/>
                  <a:lumOff val="8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MIC</a:t>
                </a:r>
              </a:p>
            </p:txBody>
          </p:sp>
          <p:sp>
            <p:nvSpPr>
              <p:cNvPr id="8" name="Arrow: Down 7">
                <a:extLst>
                  <a:ext uri="{FF2B5EF4-FFF2-40B4-BE49-F238E27FC236}">
                    <a16:creationId xmlns:a16="http://schemas.microsoft.com/office/drawing/2014/main" id="{173E5E7D-667B-4A70-8264-471016B12BB2}"/>
                  </a:ext>
                </a:extLst>
              </p:cNvPr>
              <p:cNvSpPr/>
              <p:nvPr/>
            </p:nvSpPr>
            <p:spPr>
              <a:xfrm rot="1468167">
                <a:off x="3382245" y="2373519"/>
                <a:ext cx="131628" cy="289239"/>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4C6C2232-B20C-4DDB-AD47-9D37FC431387}"/>
                  </a:ext>
                </a:extLst>
              </p:cNvPr>
              <p:cNvSpPr/>
              <p:nvPr/>
            </p:nvSpPr>
            <p:spPr>
              <a:xfrm rot="19469374">
                <a:off x="6154224" y="2386835"/>
                <a:ext cx="119338" cy="305238"/>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B99507D-6AA0-46D1-B5DF-10C14358FF41}"/>
                  </a:ext>
                </a:extLst>
              </p:cNvPr>
              <p:cNvSpPr txBox="1"/>
              <p:nvPr/>
            </p:nvSpPr>
            <p:spPr>
              <a:xfrm>
                <a:off x="3467743" y="1986846"/>
                <a:ext cx="2867722" cy="461665"/>
              </a:xfrm>
              <a:prstGeom prst="rect">
                <a:avLst/>
              </a:prstGeom>
              <a:noFill/>
              <a:ln>
                <a:noFill/>
              </a:ln>
            </p:spPr>
            <p:txBody>
              <a:bodyPr wrap="square" rtlCol="0" anchor="ctr">
                <a:spAutoFit/>
              </a:bodyPr>
              <a:lstStyle/>
              <a:p>
                <a:r>
                  <a:rPr lang="en-US" sz="1200" dirty="0">
                    <a:solidFill>
                      <a:schemeClr val="tx2"/>
                    </a:solidFill>
                  </a:rPr>
                  <a:t>Application of security suite adds auxiliary header and also an integrity code</a:t>
                </a:r>
              </a:p>
            </p:txBody>
          </p:sp>
          <p:sp>
            <p:nvSpPr>
              <p:cNvPr id="27" name="Left Brace 26">
                <a:extLst>
                  <a:ext uri="{FF2B5EF4-FFF2-40B4-BE49-F238E27FC236}">
                    <a16:creationId xmlns:a16="http://schemas.microsoft.com/office/drawing/2014/main" id="{7D85CEC8-1816-40CE-A7AE-43013174832D}"/>
                  </a:ext>
                </a:extLst>
              </p:cNvPr>
              <p:cNvSpPr/>
              <p:nvPr/>
            </p:nvSpPr>
            <p:spPr>
              <a:xfrm rot="16200000">
                <a:off x="4280673" y="1689275"/>
                <a:ext cx="273864" cy="3069850"/>
              </a:xfrm>
              <a:prstGeom prst="leftBrac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252A7719-2BFC-4B73-A374-991BF6E42E0A}"/>
                  </a:ext>
                </a:extLst>
              </p:cNvPr>
              <p:cNvSpPr txBox="1"/>
              <p:nvPr/>
            </p:nvSpPr>
            <p:spPr>
              <a:xfrm>
                <a:off x="2882680" y="3361132"/>
                <a:ext cx="3086341" cy="276999"/>
              </a:xfrm>
              <a:prstGeom prst="rect">
                <a:avLst/>
              </a:prstGeom>
              <a:noFill/>
              <a:ln>
                <a:noFill/>
              </a:ln>
            </p:spPr>
            <p:txBody>
              <a:bodyPr wrap="square" rtlCol="0" anchor="ctr">
                <a:spAutoFit/>
              </a:bodyPr>
              <a:lstStyle/>
              <a:p>
                <a:r>
                  <a:rPr lang="en-US" sz="1200" dirty="0">
                    <a:solidFill>
                      <a:schemeClr val="tx2"/>
                    </a:solidFill>
                  </a:rPr>
                  <a:t>All the above NWK frame is integrity-protected</a:t>
                </a:r>
              </a:p>
            </p:txBody>
          </p:sp>
          <p:cxnSp>
            <p:nvCxnSpPr>
              <p:cNvPr id="30" name="Connector: Elbow 29">
                <a:extLst>
                  <a:ext uri="{FF2B5EF4-FFF2-40B4-BE49-F238E27FC236}">
                    <a16:creationId xmlns:a16="http://schemas.microsoft.com/office/drawing/2014/main" id="{31AB0F65-3968-4651-91BB-371E92C89FF2}"/>
                  </a:ext>
                </a:extLst>
              </p:cNvPr>
              <p:cNvCxnSpPr>
                <a:stCxn id="28" idx="3"/>
                <a:endCxn id="24" idx="2"/>
              </p:cNvCxnSpPr>
              <p:nvPr/>
            </p:nvCxnSpPr>
            <p:spPr>
              <a:xfrm flipV="1">
                <a:off x="5969021" y="3028439"/>
                <a:ext cx="184552" cy="471193"/>
              </a:xfrm>
              <a:prstGeom prst="bentConnector2">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B3910309-F42A-469B-8F93-8E6CDD7D8AA6}"/>
                </a:ext>
              </a:extLst>
            </p:cNvPr>
            <p:cNvSpPr txBox="1"/>
            <p:nvPr/>
          </p:nvSpPr>
          <p:spPr>
            <a:xfrm>
              <a:off x="500636" y="1355249"/>
              <a:ext cx="870650" cy="276999"/>
            </a:xfrm>
            <a:prstGeom prst="rect">
              <a:avLst/>
            </a:prstGeom>
            <a:noFill/>
            <a:ln>
              <a:noFill/>
            </a:ln>
          </p:spPr>
          <p:txBody>
            <a:bodyPr wrap="square" rtlCol="0" anchor="ctr">
              <a:spAutoFit/>
            </a:bodyPr>
            <a:lstStyle/>
            <a:p>
              <a:pPr algn="ctr"/>
              <a:r>
                <a:rPr lang="en-US" sz="1200" dirty="0">
                  <a:solidFill>
                    <a:schemeClr val="tx2"/>
                  </a:solidFill>
                </a:rPr>
                <a:t>Unsecured</a:t>
              </a:r>
            </a:p>
          </p:txBody>
        </p:sp>
        <p:sp>
          <p:nvSpPr>
            <p:cNvPr id="33" name="TextBox 32">
              <a:extLst>
                <a:ext uri="{FF2B5EF4-FFF2-40B4-BE49-F238E27FC236}">
                  <a16:creationId xmlns:a16="http://schemas.microsoft.com/office/drawing/2014/main" id="{3484A6D0-1F44-406B-B815-D1CCF21B64C2}"/>
                </a:ext>
              </a:extLst>
            </p:cNvPr>
            <p:cNvSpPr txBox="1"/>
            <p:nvPr/>
          </p:nvSpPr>
          <p:spPr>
            <a:xfrm>
              <a:off x="457200" y="2710739"/>
              <a:ext cx="870650" cy="276999"/>
            </a:xfrm>
            <a:prstGeom prst="rect">
              <a:avLst/>
            </a:prstGeom>
            <a:noFill/>
            <a:ln>
              <a:noFill/>
            </a:ln>
          </p:spPr>
          <p:txBody>
            <a:bodyPr wrap="square" rtlCol="0" anchor="ctr">
              <a:spAutoFit/>
            </a:bodyPr>
            <a:lstStyle/>
            <a:p>
              <a:pPr algn="ctr"/>
              <a:r>
                <a:rPr lang="en-US" sz="1200" dirty="0">
                  <a:solidFill>
                    <a:schemeClr val="tx2"/>
                  </a:solidFill>
                </a:rPr>
                <a:t>Secured</a:t>
              </a:r>
            </a:p>
          </p:txBody>
        </p:sp>
      </p:grpSp>
      <p:sp>
        <p:nvSpPr>
          <p:cNvPr id="37" name="Content Placeholder 4">
            <a:extLst>
              <a:ext uri="{FF2B5EF4-FFF2-40B4-BE49-F238E27FC236}">
                <a16:creationId xmlns:a16="http://schemas.microsoft.com/office/drawing/2014/main" id="{C0F174D0-CB34-4111-B484-33EF337CB0B0}"/>
              </a:ext>
            </a:extLst>
          </p:cNvPr>
          <p:cNvSpPr>
            <a:spLocks noGrp="1"/>
          </p:cNvSpPr>
          <p:nvPr>
            <p:ph idx="10"/>
          </p:nvPr>
        </p:nvSpPr>
        <p:spPr>
          <a:xfrm>
            <a:off x="6737244" y="975060"/>
            <a:ext cx="4586537" cy="2174182"/>
          </a:xfrm>
        </p:spPr>
        <p:txBody>
          <a:bodyPr>
            <a:normAutofit/>
          </a:bodyPr>
          <a:lstStyle/>
          <a:p>
            <a:r>
              <a:rPr lang="en-US" altLang="zh-CN" dirty="0">
                <a:solidFill>
                  <a:srgbClr val="555555"/>
                </a:solidFill>
              </a:rPr>
              <a:t>Symmetric Encryption/Decryption</a:t>
            </a:r>
          </a:p>
          <a:p>
            <a:pPr lvl="1"/>
            <a:r>
              <a:rPr lang="en-US" altLang="zh-CN" dirty="0">
                <a:solidFill>
                  <a:srgbClr val="555555"/>
                </a:solidFill>
              </a:rPr>
              <a:t>All devices use the </a:t>
            </a:r>
            <a:r>
              <a:rPr lang="en-US" altLang="zh-CN" dirty="0">
                <a:solidFill>
                  <a:schemeClr val="tx2"/>
                </a:solidFill>
              </a:rPr>
              <a:t>same</a:t>
            </a:r>
            <a:r>
              <a:rPr lang="en-US" altLang="zh-CN" dirty="0">
                <a:solidFill>
                  <a:srgbClr val="555555"/>
                </a:solidFill>
              </a:rPr>
              <a:t> key</a:t>
            </a:r>
          </a:p>
          <a:p>
            <a:r>
              <a:rPr lang="en-US" altLang="zh-CN" dirty="0">
                <a:solidFill>
                  <a:srgbClr val="555555"/>
                </a:solidFill>
              </a:rPr>
              <a:t>Message Integrity Check</a:t>
            </a:r>
          </a:p>
          <a:p>
            <a:r>
              <a:rPr lang="en-US" dirty="0">
                <a:solidFill>
                  <a:srgbClr val="555555"/>
                </a:solidFill>
              </a:rPr>
              <a:t>Replay Attack Protect</a:t>
            </a:r>
          </a:p>
          <a:p>
            <a:r>
              <a:rPr lang="en-US" dirty="0">
                <a:solidFill>
                  <a:srgbClr val="555555"/>
                </a:solidFill>
              </a:rPr>
              <a:t>NWK Key Management</a:t>
            </a:r>
          </a:p>
        </p:txBody>
      </p:sp>
    </p:spTree>
    <p:extLst>
      <p:ext uri="{BB962C8B-B14F-4D97-AF65-F5344CB8AC3E}">
        <p14:creationId xmlns:p14="http://schemas.microsoft.com/office/powerpoint/2010/main" val="165884889"/>
      </p:ext>
    </p:extLst>
  </p:cSld>
  <p:clrMapOvr>
    <a:masterClrMapping/>
  </p:clrMapOvr>
  <p:transition spd="med">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a:xfrm>
            <a:off x="457200" y="0"/>
            <a:ext cx="11277600" cy="914400"/>
          </a:xfrm>
        </p:spPr>
        <p:txBody>
          <a:bodyPr/>
          <a:lstStyle/>
          <a:p>
            <a:r>
              <a:rPr lang="en-US" dirty="0"/>
              <a:t>Network Layer Security – Hop-by-Hop Security</a:t>
            </a:r>
          </a:p>
        </p:txBody>
      </p:sp>
      <p:pic>
        <p:nvPicPr>
          <p:cNvPr id="2" name="Picture 1">
            <a:extLst>
              <a:ext uri="{FF2B5EF4-FFF2-40B4-BE49-F238E27FC236}">
                <a16:creationId xmlns:a16="http://schemas.microsoft.com/office/drawing/2014/main" id="{0F9A6DA4-BF5F-49A7-AE55-3D593B0950A9}"/>
              </a:ext>
            </a:extLst>
          </p:cNvPr>
          <p:cNvPicPr>
            <a:picLocks noChangeAspect="1"/>
          </p:cNvPicPr>
          <p:nvPr/>
        </p:nvPicPr>
        <p:blipFill>
          <a:blip r:embed="rId3"/>
          <a:stretch>
            <a:fillRect/>
          </a:stretch>
        </p:blipFill>
        <p:spPr>
          <a:xfrm>
            <a:off x="733332" y="959035"/>
            <a:ext cx="1997285" cy="4968401"/>
          </a:xfrm>
          <a:prstGeom prst="rect">
            <a:avLst/>
          </a:prstGeom>
        </p:spPr>
      </p:pic>
      <p:pic>
        <p:nvPicPr>
          <p:cNvPr id="8" name="Picture 7">
            <a:extLst>
              <a:ext uri="{FF2B5EF4-FFF2-40B4-BE49-F238E27FC236}">
                <a16:creationId xmlns:a16="http://schemas.microsoft.com/office/drawing/2014/main" id="{98EA404D-7407-4EC5-881E-C6E554B014A1}"/>
              </a:ext>
            </a:extLst>
          </p:cNvPr>
          <p:cNvPicPr>
            <a:picLocks noChangeAspect="1"/>
          </p:cNvPicPr>
          <p:nvPr/>
        </p:nvPicPr>
        <p:blipFill>
          <a:blip r:embed="rId4"/>
          <a:stretch>
            <a:fillRect/>
          </a:stretch>
        </p:blipFill>
        <p:spPr>
          <a:xfrm>
            <a:off x="3849310" y="914400"/>
            <a:ext cx="2038425" cy="5073835"/>
          </a:xfrm>
          <a:prstGeom prst="rect">
            <a:avLst/>
          </a:prstGeom>
        </p:spPr>
      </p:pic>
      <p:sp>
        <p:nvSpPr>
          <p:cNvPr id="9" name="Arrow: Right 8">
            <a:extLst>
              <a:ext uri="{FF2B5EF4-FFF2-40B4-BE49-F238E27FC236}">
                <a16:creationId xmlns:a16="http://schemas.microsoft.com/office/drawing/2014/main" id="{6FAE40AB-C550-491A-A399-D9D988668ADF}"/>
              </a:ext>
            </a:extLst>
          </p:cNvPr>
          <p:cNvSpPr/>
          <p:nvPr/>
        </p:nvSpPr>
        <p:spPr>
          <a:xfrm>
            <a:off x="2893113" y="3121891"/>
            <a:ext cx="632810" cy="307109"/>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542ACC2-3CEE-408C-AF47-3B3695E7D0A1}"/>
              </a:ext>
            </a:extLst>
          </p:cNvPr>
          <p:cNvSpPr/>
          <p:nvPr/>
        </p:nvSpPr>
        <p:spPr>
          <a:xfrm>
            <a:off x="1237673" y="5988235"/>
            <a:ext cx="535709" cy="3848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1" name="Oval 20">
            <a:extLst>
              <a:ext uri="{FF2B5EF4-FFF2-40B4-BE49-F238E27FC236}">
                <a16:creationId xmlns:a16="http://schemas.microsoft.com/office/drawing/2014/main" id="{DE946CB6-7FB3-444B-A4DD-C14FE4044A5B}"/>
              </a:ext>
            </a:extLst>
          </p:cNvPr>
          <p:cNvSpPr/>
          <p:nvPr/>
        </p:nvSpPr>
        <p:spPr>
          <a:xfrm>
            <a:off x="4581460" y="5988235"/>
            <a:ext cx="535709" cy="3848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nvGrpSpPr>
          <p:cNvPr id="25" name="Group 24">
            <a:extLst>
              <a:ext uri="{FF2B5EF4-FFF2-40B4-BE49-F238E27FC236}">
                <a16:creationId xmlns:a16="http://schemas.microsoft.com/office/drawing/2014/main" id="{DD2A6DFB-54A8-4BDB-8A7E-84F8E25F5F93}"/>
              </a:ext>
            </a:extLst>
          </p:cNvPr>
          <p:cNvGrpSpPr/>
          <p:nvPr/>
        </p:nvGrpSpPr>
        <p:grpSpPr>
          <a:xfrm>
            <a:off x="6238910" y="1067526"/>
            <a:ext cx="1703660" cy="2871760"/>
            <a:chOff x="6369119" y="1067526"/>
            <a:chExt cx="1703660" cy="2871760"/>
          </a:xfrm>
        </p:grpSpPr>
        <p:sp>
          <p:nvSpPr>
            <p:cNvPr id="15" name="Rectangle: Rounded Corners 14">
              <a:extLst>
                <a:ext uri="{FF2B5EF4-FFF2-40B4-BE49-F238E27FC236}">
                  <a16:creationId xmlns:a16="http://schemas.microsoft.com/office/drawing/2014/main" id="{01A4B15F-0B5F-4D30-AA28-620149AE3A07}"/>
                </a:ext>
              </a:extLst>
            </p:cNvPr>
            <p:cNvSpPr/>
            <p:nvPr/>
          </p:nvSpPr>
          <p:spPr>
            <a:xfrm>
              <a:off x="6369119" y="1067526"/>
              <a:ext cx="1703660" cy="3979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0x2F34</a:t>
              </a:r>
            </a:p>
            <a:p>
              <a:pPr algn="ctr"/>
              <a:r>
                <a:rPr lang="en-US" sz="1400" dirty="0"/>
                <a:t>00158D000205E1BE</a:t>
              </a:r>
            </a:p>
          </p:txBody>
        </p:sp>
        <p:sp>
          <p:nvSpPr>
            <p:cNvPr id="16" name="Rectangle: Rounded Corners 15">
              <a:extLst>
                <a:ext uri="{FF2B5EF4-FFF2-40B4-BE49-F238E27FC236}">
                  <a16:creationId xmlns:a16="http://schemas.microsoft.com/office/drawing/2014/main" id="{9D4323C1-BB66-4773-9706-A339EA8F81A9}"/>
                </a:ext>
              </a:extLst>
            </p:cNvPr>
            <p:cNvSpPr/>
            <p:nvPr/>
          </p:nvSpPr>
          <p:spPr>
            <a:xfrm>
              <a:off x="6369119" y="3541360"/>
              <a:ext cx="1703660" cy="3979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0x0000</a:t>
              </a:r>
            </a:p>
            <a:p>
              <a:pPr algn="ctr"/>
              <a:r>
                <a:rPr lang="en-US" sz="1400" dirty="0"/>
                <a:t>00124B000CC8983A</a:t>
              </a:r>
            </a:p>
          </p:txBody>
        </p:sp>
        <p:sp>
          <p:nvSpPr>
            <p:cNvPr id="19" name="Rectangle: Rounded Corners 18">
              <a:extLst>
                <a:ext uri="{FF2B5EF4-FFF2-40B4-BE49-F238E27FC236}">
                  <a16:creationId xmlns:a16="http://schemas.microsoft.com/office/drawing/2014/main" id="{32D16CE9-52DD-4604-8DD2-80BAB12C914D}"/>
                </a:ext>
              </a:extLst>
            </p:cNvPr>
            <p:cNvSpPr/>
            <p:nvPr/>
          </p:nvSpPr>
          <p:spPr>
            <a:xfrm>
              <a:off x="6369119" y="2337526"/>
              <a:ext cx="1703660" cy="3979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0x3000</a:t>
              </a:r>
            </a:p>
            <a:p>
              <a:pPr algn="ctr"/>
              <a:r>
                <a:rPr lang="en-US" sz="1400" dirty="0"/>
                <a:t>00124B001D84752F</a:t>
              </a:r>
            </a:p>
          </p:txBody>
        </p:sp>
        <p:sp>
          <p:nvSpPr>
            <p:cNvPr id="10" name="Arrow: Down 9">
              <a:extLst>
                <a:ext uri="{FF2B5EF4-FFF2-40B4-BE49-F238E27FC236}">
                  <a16:creationId xmlns:a16="http://schemas.microsoft.com/office/drawing/2014/main" id="{DBB77ED1-9920-409C-B53B-39139462BED9}"/>
                </a:ext>
              </a:extLst>
            </p:cNvPr>
            <p:cNvSpPr/>
            <p:nvPr/>
          </p:nvSpPr>
          <p:spPr>
            <a:xfrm flipH="1">
              <a:off x="7088676" y="1540128"/>
              <a:ext cx="175027" cy="665018"/>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C1C974B5-DCD3-4FCD-9A51-20C3FA40ED1B}"/>
                </a:ext>
              </a:extLst>
            </p:cNvPr>
            <p:cNvSpPr/>
            <p:nvPr/>
          </p:nvSpPr>
          <p:spPr>
            <a:xfrm flipH="1">
              <a:off x="7088676" y="2790870"/>
              <a:ext cx="175027" cy="665018"/>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49EC60A-107F-4831-8CA7-800C7704D581}"/>
                </a:ext>
              </a:extLst>
            </p:cNvPr>
            <p:cNvSpPr/>
            <p:nvPr/>
          </p:nvSpPr>
          <p:spPr>
            <a:xfrm>
              <a:off x="7220949" y="1655571"/>
              <a:ext cx="535709" cy="3848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4" name="Oval 23">
              <a:extLst>
                <a:ext uri="{FF2B5EF4-FFF2-40B4-BE49-F238E27FC236}">
                  <a16:creationId xmlns:a16="http://schemas.microsoft.com/office/drawing/2014/main" id="{D831C6DD-E86C-4EBD-BA90-78656F491AE2}"/>
                </a:ext>
              </a:extLst>
            </p:cNvPr>
            <p:cNvSpPr/>
            <p:nvPr/>
          </p:nvSpPr>
          <p:spPr>
            <a:xfrm>
              <a:off x="7277781" y="2899796"/>
              <a:ext cx="535709" cy="3848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sp>
        <p:nvSpPr>
          <p:cNvPr id="26" name="Rectangle: Rounded Corners 25">
            <a:extLst>
              <a:ext uri="{FF2B5EF4-FFF2-40B4-BE49-F238E27FC236}">
                <a16:creationId xmlns:a16="http://schemas.microsoft.com/office/drawing/2014/main" id="{0519822F-0328-4A35-8B2E-AF3EA4022982}"/>
              </a:ext>
            </a:extLst>
          </p:cNvPr>
          <p:cNvSpPr/>
          <p:nvPr/>
        </p:nvSpPr>
        <p:spPr>
          <a:xfrm>
            <a:off x="9026926" y="913877"/>
            <a:ext cx="1357746" cy="40866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Incoming</a:t>
            </a:r>
          </a:p>
        </p:txBody>
      </p:sp>
      <p:sp>
        <p:nvSpPr>
          <p:cNvPr id="28" name="Diamond 27">
            <a:extLst>
              <a:ext uri="{FF2B5EF4-FFF2-40B4-BE49-F238E27FC236}">
                <a16:creationId xmlns:a16="http://schemas.microsoft.com/office/drawing/2014/main" id="{F7276DB6-C384-4D45-B0A6-210F994CDE30}"/>
              </a:ext>
            </a:extLst>
          </p:cNvPr>
          <p:cNvSpPr/>
          <p:nvPr/>
        </p:nvSpPr>
        <p:spPr>
          <a:xfrm>
            <a:off x="8749836" y="1494947"/>
            <a:ext cx="1911926" cy="665018"/>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 Check</a:t>
            </a:r>
          </a:p>
        </p:txBody>
      </p:sp>
      <p:sp>
        <p:nvSpPr>
          <p:cNvPr id="29" name="Diamond 28">
            <a:extLst>
              <a:ext uri="{FF2B5EF4-FFF2-40B4-BE49-F238E27FC236}">
                <a16:creationId xmlns:a16="http://schemas.microsoft.com/office/drawing/2014/main" id="{A29E63F8-3B0D-4946-925B-5467B7BF634B}"/>
              </a:ext>
            </a:extLst>
          </p:cNvPr>
          <p:cNvSpPr/>
          <p:nvPr/>
        </p:nvSpPr>
        <p:spPr>
          <a:xfrm>
            <a:off x="8786781" y="2314567"/>
            <a:ext cx="1911927" cy="665018"/>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Decrypt</a:t>
            </a:r>
          </a:p>
        </p:txBody>
      </p:sp>
      <p:sp>
        <p:nvSpPr>
          <p:cNvPr id="30" name="Rectangle: Rounded Corners 29">
            <a:extLst>
              <a:ext uri="{FF2B5EF4-FFF2-40B4-BE49-F238E27FC236}">
                <a16:creationId xmlns:a16="http://schemas.microsoft.com/office/drawing/2014/main" id="{F9F3E5B0-899D-4E91-AB40-5404FBA8C9BF}"/>
              </a:ext>
            </a:extLst>
          </p:cNvPr>
          <p:cNvSpPr/>
          <p:nvPr/>
        </p:nvSpPr>
        <p:spPr>
          <a:xfrm>
            <a:off x="10275454" y="3737097"/>
            <a:ext cx="1357746" cy="40866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a:t>
            </a:r>
          </a:p>
        </p:txBody>
      </p:sp>
      <p:sp>
        <p:nvSpPr>
          <p:cNvPr id="31" name="Rectangle: Rounded Corners 30">
            <a:extLst>
              <a:ext uri="{FF2B5EF4-FFF2-40B4-BE49-F238E27FC236}">
                <a16:creationId xmlns:a16="http://schemas.microsoft.com/office/drawing/2014/main" id="{CC1E7043-4A6F-4450-915F-85A183EEC1D3}"/>
              </a:ext>
            </a:extLst>
          </p:cNvPr>
          <p:cNvSpPr/>
          <p:nvPr/>
        </p:nvSpPr>
        <p:spPr>
          <a:xfrm>
            <a:off x="10275454" y="4326582"/>
            <a:ext cx="1357746" cy="84524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Auxiliary HDR</a:t>
            </a:r>
          </a:p>
        </p:txBody>
      </p:sp>
      <p:sp>
        <p:nvSpPr>
          <p:cNvPr id="32" name="Rectangle: Rounded Corners 31">
            <a:extLst>
              <a:ext uri="{FF2B5EF4-FFF2-40B4-BE49-F238E27FC236}">
                <a16:creationId xmlns:a16="http://schemas.microsoft.com/office/drawing/2014/main" id="{71AD2DA7-FBB9-4BBA-8D95-2B3127D7F2E5}"/>
              </a:ext>
            </a:extLst>
          </p:cNvPr>
          <p:cNvSpPr/>
          <p:nvPr/>
        </p:nvSpPr>
        <p:spPr>
          <a:xfrm>
            <a:off x="10245045" y="5348497"/>
            <a:ext cx="1357746" cy="40866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MIC</a:t>
            </a:r>
          </a:p>
        </p:txBody>
      </p:sp>
      <p:sp>
        <p:nvSpPr>
          <p:cNvPr id="33" name="Rectangle: Rounded Corners 32">
            <a:extLst>
              <a:ext uri="{FF2B5EF4-FFF2-40B4-BE49-F238E27FC236}">
                <a16:creationId xmlns:a16="http://schemas.microsoft.com/office/drawing/2014/main" id="{A6F5A147-357E-45C2-9688-2B5D6A4EFC3A}"/>
              </a:ext>
            </a:extLst>
          </p:cNvPr>
          <p:cNvSpPr/>
          <p:nvPr/>
        </p:nvSpPr>
        <p:spPr>
          <a:xfrm>
            <a:off x="10245045" y="5933827"/>
            <a:ext cx="1357746" cy="40866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Forward</a:t>
            </a:r>
          </a:p>
        </p:txBody>
      </p:sp>
      <p:cxnSp>
        <p:nvCxnSpPr>
          <p:cNvPr id="35" name="Straight Arrow Connector 34">
            <a:extLst>
              <a:ext uri="{FF2B5EF4-FFF2-40B4-BE49-F238E27FC236}">
                <a16:creationId xmlns:a16="http://schemas.microsoft.com/office/drawing/2014/main" id="{998E3A55-0A7E-4A3B-8685-FC94C72AA6D3}"/>
              </a:ext>
            </a:extLst>
          </p:cNvPr>
          <p:cNvCxnSpPr>
            <a:stCxn id="26" idx="2"/>
            <a:endCxn id="28" idx="0"/>
          </p:cNvCxnSpPr>
          <p:nvPr/>
        </p:nvCxnSpPr>
        <p:spPr>
          <a:xfrm>
            <a:off x="9705799" y="1322539"/>
            <a:ext cx="0" cy="172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CFD97F7-7CB8-4E90-B482-01B0DBB80E42}"/>
              </a:ext>
            </a:extLst>
          </p:cNvPr>
          <p:cNvCxnSpPr/>
          <p:nvPr/>
        </p:nvCxnSpPr>
        <p:spPr>
          <a:xfrm>
            <a:off x="9742744" y="2159965"/>
            <a:ext cx="0" cy="172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B18BCB9-4E3E-4B87-B84F-65E93D4D8575}"/>
              </a:ext>
            </a:extLst>
          </p:cNvPr>
          <p:cNvCxnSpPr/>
          <p:nvPr/>
        </p:nvCxnSpPr>
        <p:spPr>
          <a:xfrm>
            <a:off x="9742744" y="3002045"/>
            <a:ext cx="0" cy="172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5DA4079-72E0-4B69-A049-620AA08BFBD9}"/>
              </a:ext>
            </a:extLst>
          </p:cNvPr>
          <p:cNvCxnSpPr/>
          <p:nvPr/>
        </p:nvCxnSpPr>
        <p:spPr>
          <a:xfrm>
            <a:off x="10963564" y="4145759"/>
            <a:ext cx="0" cy="172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A67EE1D-DBE5-4554-A6A2-20BCEDE402AE}"/>
              </a:ext>
            </a:extLst>
          </p:cNvPr>
          <p:cNvCxnSpPr/>
          <p:nvPr/>
        </p:nvCxnSpPr>
        <p:spPr>
          <a:xfrm>
            <a:off x="10914682" y="5171829"/>
            <a:ext cx="0" cy="172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D390A1E-8F48-4951-A366-90F71254869A}"/>
              </a:ext>
            </a:extLst>
          </p:cNvPr>
          <p:cNvCxnSpPr/>
          <p:nvPr/>
        </p:nvCxnSpPr>
        <p:spPr>
          <a:xfrm>
            <a:off x="10914682" y="5761419"/>
            <a:ext cx="0" cy="172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28F449F0-2716-4738-9AC6-082413B44DA8}"/>
              </a:ext>
            </a:extLst>
          </p:cNvPr>
          <p:cNvSpPr/>
          <p:nvPr/>
        </p:nvSpPr>
        <p:spPr>
          <a:xfrm>
            <a:off x="10854123" y="2040427"/>
            <a:ext cx="694748" cy="408662"/>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Drop</a:t>
            </a:r>
          </a:p>
        </p:txBody>
      </p:sp>
      <p:cxnSp>
        <p:nvCxnSpPr>
          <p:cNvPr id="44" name="Connector: Elbow 43">
            <a:extLst>
              <a:ext uri="{FF2B5EF4-FFF2-40B4-BE49-F238E27FC236}">
                <a16:creationId xmlns:a16="http://schemas.microsoft.com/office/drawing/2014/main" id="{64BC91B3-59B7-4DCA-A4A9-037636BC7F72}"/>
              </a:ext>
            </a:extLst>
          </p:cNvPr>
          <p:cNvCxnSpPr>
            <a:cxnSpLocks/>
            <a:stCxn id="28" idx="3"/>
            <a:endCxn id="42" idx="0"/>
          </p:cNvCxnSpPr>
          <p:nvPr/>
        </p:nvCxnSpPr>
        <p:spPr>
          <a:xfrm>
            <a:off x="10661762" y="1827456"/>
            <a:ext cx="539735" cy="212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FFF6CC7A-F8B3-4F23-9808-C0142FA1AF41}"/>
              </a:ext>
            </a:extLst>
          </p:cNvPr>
          <p:cNvCxnSpPr>
            <a:cxnSpLocks/>
            <a:stCxn id="29" idx="3"/>
            <a:endCxn id="42" idx="2"/>
          </p:cNvCxnSpPr>
          <p:nvPr/>
        </p:nvCxnSpPr>
        <p:spPr>
          <a:xfrm flipV="1">
            <a:off x="10698708" y="2449089"/>
            <a:ext cx="502789" cy="1979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FDB149E6-ACC0-4DB4-B3D3-0BFE63F64A16}"/>
              </a:ext>
            </a:extLst>
          </p:cNvPr>
          <p:cNvSpPr/>
          <p:nvPr/>
        </p:nvSpPr>
        <p:spPr>
          <a:xfrm>
            <a:off x="8070963" y="3737097"/>
            <a:ext cx="1357746" cy="40866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48" name="Diamond 47">
            <a:extLst>
              <a:ext uri="{FF2B5EF4-FFF2-40B4-BE49-F238E27FC236}">
                <a16:creationId xmlns:a16="http://schemas.microsoft.com/office/drawing/2014/main" id="{DB5C5978-F3ED-4B3D-AC23-BC7D1C995E31}"/>
              </a:ext>
            </a:extLst>
          </p:cNvPr>
          <p:cNvSpPr/>
          <p:nvPr/>
        </p:nvSpPr>
        <p:spPr>
          <a:xfrm>
            <a:off x="8788698" y="3174453"/>
            <a:ext cx="1911927" cy="665018"/>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 me?</a:t>
            </a:r>
          </a:p>
        </p:txBody>
      </p:sp>
      <p:cxnSp>
        <p:nvCxnSpPr>
          <p:cNvPr id="56" name="Connector: Elbow 55">
            <a:extLst>
              <a:ext uri="{FF2B5EF4-FFF2-40B4-BE49-F238E27FC236}">
                <a16:creationId xmlns:a16="http://schemas.microsoft.com/office/drawing/2014/main" id="{87B33D5A-D919-466E-A764-FC18E51B5474}"/>
              </a:ext>
            </a:extLst>
          </p:cNvPr>
          <p:cNvCxnSpPr>
            <a:stCxn id="48" idx="1"/>
            <a:endCxn id="47" idx="0"/>
          </p:cNvCxnSpPr>
          <p:nvPr/>
        </p:nvCxnSpPr>
        <p:spPr>
          <a:xfrm rot="10800000" flipV="1">
            <a:off x="8749836" y="3506961"/>
            <a:ext cx="38862" cy="2301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A40DF007-2CEB-41BD-8A31-CC26451F0600}"/>
              </a:ext>
            </a:extLst>
          </p:cNvPr>
          <p:cNvCxnSpPr>
            <a:stCxn id="48" idx="3"/>
            <a:endCxn id="30" idx="0"/>
          </p:cNvCxnSpPr>
          <p:nvPr/>
        </p:nvCxnSpPr>
        <p:spPr>
          <a:xfrm>
            <a:off x="10700625" y="3506962"/>
            <a:ext cx="253702" cy="2301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035962"/>
      </p:ext>
    </p:extLst>
  </p:cSld>
  <p:clrMapOvr>
    <a:masterClrMapping/>
  </p:clrMapOvr>
  <p:transition spd="med">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a:xfrm>
            <a:off x="457200" y="0"/>
            <a:ext cx="11277600" cy="914400"/>
          </a:xfrm>
        </p:spPr>
        <p:txBody>
          <a:bodyPr/>
          <a:lstStyle/>
          <a:p>
            <a:r>
              <a:rPr lang="en-US" dirty="0"/>
              <a:t>Network Layer Security – NWK Key</a:t>
            </a:r>
          </a:p>
        </p:txBody>
      </p:sp>
      <p:sp>
        <p:nvSpPr>
          <p:cNvPr id="4" name="Content Placeholder 4">
            <a:extLst>
              <a:ext uri="{FF2B5EF4-FFF2-40B4-BE49-F238E27FC236}">
                <a16:creationId xmlns:a16="http://schemas.microsoft.com/office/drawing/2014/main" id="{9F6B5BF3-8D27-4C8B-98AA-7BA72F85C2CE}"/>
              </a:ext>
            </a:extLst>
          </p:cNvPr>
          <p:cNvSpPr>
            <a:spLocks noGrp="1"/>
          </p:cNvSpPr>
          <p:nvPr>
            <p:ph idx="10"/>
          </p:nvPr>
        </p:nvSpPr>
        <p:spPr>
          <a:xfrm>
            <a:off x="6433930" y="975060"/>
            <a:ext cx="5082209" cy="5107688"/>
          </a:xfrm>
        </p:spPr>
        <p:txBody>
          <a:bodyPr>
            <a:normAutofit/>
          </a:bodyPr>
          <a:lstStyle/>
          <a:p>
            <a:r>
              <a:rPr lang="en-US" altLang="zh-CN" dirty="0">
                <a:solidFill>
                  <a:srgbClr val="555555"/>
                </a:solidFill>
              </a:rPr>
              <a:t>NWK key is a </a:t>
            </a:r>
            <a:r>
              <a:rPr lang="en-US" altLang="zh-CN" dirty="0">
                <a:solidFill>
                  <a:srgbClr val="FF0000"/>
                </a:solidFill>
              </a:rPr>
              <a:t>16-byte</a:t>
            </a:r>
            <a:r>
              <a:rPr lang="en-US" altLang="zh-CN" dirty="0">
                <a:solidFill>
                  <a:srgbClr val="555555"/>
                </a:solidFill>
              </a:rPr>
              <a:t> </a:t>
            </a:r>
            <a:r>
              <a:rPr lang="en-US" altLang="zh-CN" dirty="0" err="1">
                <a:solidFill>
                  <a:srgbClr val="555555"/>
                </a:solidFill>
              </a:rPr>
              <a:t>octecs</a:t>
            </a:r>
            <a:endParaRPr lang="en-US" altLang="zh-CN" dirty="0">
              <a:solidFill>
                <a:srgbClr val="555555"/>
              </a:solidFill>
            </a:endParaRPr>
          </a:p>
          <a:p>
            <a:r>
              <a:rPr lang="en-US" altLang="zh-CN" dirty="0">
                <a:solidFill>
                  <a:srgbClr val="FF0000"/>
                </a:solidFill>
              </a:rPr>
              <a:t>Randomly</a:t>
            </a:r>
            <a:r>
              <a:rPr lang="en-US" altLang="zh-CN" dirty="0">
                <a:solidFill>
                  <a:srgbClr val="555555"/>
                </a:solidFill>
              </a:rPr>
              <a:t> generated when network formed</a:t>
            </a:r>
          </a:p>
          <a:p>
            <a:r>
              <a:rPr lang="en-US" dirty="0">
                <a:solidFill>
                  <a:srgbClr val="555555"/>
                </a:solidFill>
              </a:rPr>
              <a:t>Trust Center: </a:t>
            </a:r>
          </a:p>
          <a:p>
            <a:pPr lvl="1"/>
            <a:r>
              <a:rPr lang="en-US" dirty="0">
                <a:solidFill>
                  <a:srgbClr val="555555"/>
                </a:solidFill>
              </a:rPr>
              <a:t>a network role who distribute NWK key to new devices</a:t>
            </a:r>
          </a:p>
          <a:p>
            <a:pPr lvl="1"/>
            <a:endParaRPr lang="en-US" dirty="0">
              <a:solidFill>
                <a:srgbClr val="555555"/>
              </a:solidFill>
            </a:endParaRPr>
          </a:p>
          <a:p>
            <a:pPr marL="182880" lvl="1">
              <a:spcBef>
                <a:spcPts val="1200"/>
              </a:spcBef>
              <a:buFont typeface="Wingdings" charset="2"/>
              <a:buChar char="§"/>
            </a:pPr>
            <a:r>
              <a:rPr lang="en-US" sz="2000" dirty="0">
                <a:solidFill>
                  <a:srgbClr val="555555"/>
                </a:solidFill>
              </a:rPr>
              <a:t>Centralized Security Model: </a:t>
            </a:r>
          </a:p>
          <a:p>
            <a:pPr marL="365760" lvl="2">
              <a:spcBef>
                <a:spcPts val="1200"/>
              </a:spcBef>
              <a:buFont typeface="Wingdings" charset="2"/>
              <a:buChar char="§"/>
            </a:pPr>
            <a:r>
              <a:rPr lang="en-US" sz="1800" dirty="0">
                <a:solidFill>
                  <a:srgbClr val="555555"/>
                </a:solidFill>
              </a:rPr>
              <a:t>Only one Trust Center (Coordinator)</a:t>
            </a:r>
          </a:p>
          <a:p>
            <a:pPr marL="182880" lvl="1">
              <a:spcBef>
                <a:spcPts val="1200"/>
              </a:spcBef>
              <a:buFont typeface="Wingdings" charset="2"/>
              <a:buChar char="§"/>
            </a:pPr>
            <a:r>
              <a:rPr lang="en-US" sz="2000" dirty="0">
                <a:solidFill>
                  <a:srgbClr val="555555"/>
                </a:solidFill>
              </a:rPr>
              <a:t>Distributed Security Model: </a:t>
            </a:r>
          </a:p>
          <a:p>
            <a:pPr lvl="1"/>
            <a:r>
              <a:rPr lang="en-US" dirty="0">
                <a:solidFill>
                  <a:srgbClr val="555555"/>
                </a:solidFill>
              </a:rPr>
              <a:t>Every router can be Trust Center</a:t>
            </a:r>
          </a:p>
          <a:p>
            <a:pPr lvl="1"/>
            <a:endParaRPr lang="en-US" dirty="0">
              <a:solidFill>
                <a:srgbClr val="555555"/>
              </a:solidFill>
            </a:endParaRPr>
          </a:p>
          <a:p>
            <a:r>
              <a:rPr lang="en-US" dirty="0">
                <a:solidFill>
                  <a:srgbClr val="555555"/>
                </a:solidFill>
              </a:rPr>
              <a:t>NWK key transportation:</a:t>
            </a:r>
          </a:p>
          <a:p>
            <a:pPr lvl="1"/>
            <a:r>
              <a:rPr lang="en-US" dirty="0">
                <a:solidFill>
                  <a:srgbClr val="555555"/>
                </a:solidFill>
              </a:rPr>
              <a:t>Secured in application layer </a:t>
            </a:r>
          </a:p>
          <a:p>
            <a:pPr lvl="1"/>
            <a:endParaRPr lang="en-US" dirty="0">
              <a:solidFill>
                <a:srgbClr val="555555"/>
              </a:solidFill>
            </a:endParaRPr>
          </a:p>
        </p:txBody>
      </p:sp>
      <p:pic>
        <p:nvPicPr>
          <p:cNvPr id="1026" name="Picture 2" descr="https://cybermashup.files.wordpress.com/2017/11/zigbee-1-2.jpg">
            <a:extLst>
              <a:ext uri="{FF2B5EF4-FFF2-40B4-BE49-F238E27FC236}">
                <a16:creationId xmlns:a16="http://schemas.microsoft.com/office/drawing/2014/main" id="{47A1C1C5-4130-4FBC-B66F-1C74B2D67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631" y="914400"/>
            <a:ext cx="5855859" cy="4518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069959"/>
      </p:ext>
    </p:extLst>
  </p:cSld>
  <p:clrMapOvr>
    <a:masterClrMapping/>
  </p:clrMapOvr>
  <p:transition spd="med">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a:xfrm>
            <a:off x="457200" y="0"/>
            <a:ext cx="11277600" cy="914400"/>
          </a:xfrm>
        </p:spPr>
        <p:txBody>
          <a:bodyPr/>
          <a:lstStyle/>
          <a:p>
            <a:r>
              <a:rPr lang="en-US" dirty="0"/>
              <a:t>Network Layer Security – </a:t>
            </a:r>
            <a:r>
              <a:rPr lang="en-US"/>
              <a:t>Frame Counter</a:t>
            </a:r>
            <a:endParaRPr lang="en-US" dirty="0"/>
          </a:p>
        </p:txBody>
      </p:sp>
      <p:cxnSp>
        <p:nvCxnSpPr>
          <p:cNvPr id="4" name="Straight Arrow Connector 3">
            <a:extLst>
              <a:ext uri="{FF2B5EF4-FFF2-40B4-BE49-F238E27FC236}">
                <a16:creationId xmlns:a16="http://schemas.microsoft.com/office/drawing/2014/main" id="{74F1471A-8657-4AAF-9FD8-8EF04627E5B6}"/>
              </a:ext>
            </a:extLst>
          </p:cNvPr>
          <p:cNvCxnSpPr>
            <a:cxnSpLocks/>
          </p:cNvCxnSpPr>
          <p:nvPr/>
        </p:nvCxnSpPr>
        <p:spPr>
          <a:xfrm>
            <a:off x="2536764" y="1580827"/>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8FE3A-7F31-4A58-9FE5-4514AD4A775B}"/>
              </a:ext>
            </a:extLst>
          </p:cNvPr>
          <p:cNvCxnSpPr>
            <a:cxnSpLocks/>
          </p:cNvCxnSpPr>
          <p:nvPr/>
        </p:nvCxnSpPr>
        <p:spPr>
          <a:xfrm>
            <a:off x="4366855" y="1580828"/>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87CC0E57-60D1-4890-90C6-94876C834614}"/>
              </a:ext>
            </a:extLst>
          </p:cNvPr>
          <p:cNvSpPr/>
          <p:nvPr/>
        </p:nvSpPr>
        <p:spPr>
          <a:xfrm>
            <a:off x="2025322" y="1115878"/>
            <a:ext cx="1022884" cy="46494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A</a:t>
            </a:r>
          </a:p>
        </p:txBody>
      </p:sp>
      <p:sp>
        <p:nvSpPr>
          <p:cNvPr id="8" name="Rectangle: Rounded Corners 7">
            <a:extLst>
              <a:ext uri="{FF2B5EF4-FFF2-40B4-BE49-F238E27FC236}">
                <a16:creationId xmlns:a16="http://schemas.microsoft.com/office/drawing/2014/main" id="{934B6506-210F-43A9-9C9E-F154F4B0F481}"/>
              </a:ext>
            </a:extLst>
          </p:cNvPr>
          <p:cNvSpPr/>
          <p:nvPr/>
        </p:nvSpPr>
        <p:spPr>
          <a:xfrm>
            <a:off x="3855413" y="1115878"/>
            <a:ext cx="1022884" cy="46494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B</a:t>
            </a:r>
          </a:p>
        </p:txBody>
      </p:sp>
      <p:cxnSp>
        <p:nvCxnSpPr>
          <p:cNvPr id="10" name="Straight Arrow Connector 9">
            <a:extLst>
              <a:ext uri="{FF2B5EF4-FFF2-40B4-BE49-F238E27FC236}">
                <a16:creationId xmlns:a16="http://schemas.microsoft.com/office/drawing/2014/main" id="{D18B1566-7111-47AD-B7D7-5BFB732632AE}"/>
              </a:ext>
            </a:extLst>
          </p:cNvPr>
          <p:cNvCxnSpPr>
            <a:cxnSpLocks/>
          </p:cNvCxnSpPr>
          <p:nvPr/>
        </p:nvCxnSpPr>
        <p:spPr>
          <a:xfrm flipH="1">
            <a:off x="2591009" y="2038027"/>
            <a:ext cx="17758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AD53D4C-C1B8-49CB-A8F2-086EF8E52DB9}"/>
              </a:ext>
            </a:extLst>
          </p:cNvPr>
          <p:cNvCxnSpPr>
            <a:cxnSpLocks/>
          </p:cNvCxnSpPr>
          <p:nvPr/>
        </p:nvCxnSpPr>
        <p:spPr>
          <a:xfrm>
            <a:off x="6196948" y="1578243"/>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61FF1A07-95AB-41F2-99BA-E29AFEABD8FB}"/>
              </a:ext>
            </a:extLst>
          </p:cNvPr>
          <p:cNvSpPr/>
          <p:nvPr/>
        </p:nvSpPr>
        <p:spPr>
          <a:xfrm>
            <a:off x="5685506" y="1113293"/>
            <a:ext cx="1022884" cy="46494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C</a:t>
            </a:r>
          </a:p>
        </p:txBody>
      </p:sp>
      <p:sp>
        <p:nvSpPr>
          <p:cNvPr id="15" name="TextBox 14">
            <a:extLst>
              <a:ext uri="{FF2B5EF4-FFF2-40B4-BE49-F238E27FC236}">
                <a16:creationId xmlns:a16="http://schemas.microsoft.com/office/drawing/2014/main" id="{18A62171-D544-4536-B486-29CC2870A85E}"/>
              </a:ext>
            </a:extLst>
          </p:cNvPr>
          <p:cNvSpPr txBox="1"/>
          <p:nvPr/>
        </p:nvSpPr>
        <p:spPr>
          <a:xfrm>
            <a:off x="2970717" y="1783290"/>
            <a:ext cx="705162" cy="276999"/>
          </a:xfrm>
          <a:prstGeom prst="rect">
            <a:avLst/>
          </a:prstGeom>
          <a:noFill/>
          <a:ln>
            <a:noFill/>
          </a:ln>
        </p:spPr>
        <p:txBody>
          <a:bodyPr wrap="square" rtlCol="0" anchor="ctr">
            <a:spAutoFit/>
          </a:bodyPr>
          <a:lstStyle/>
          <a:p>
            <a:pPr algn="ctr"/>
            <a:r>
              <a:rPr lang="en-US" sz="1200" dirty="0"/>
              <a:t>FC=100</a:t>
            </a:r>
          </a:p>
        </p:txBody>
      </p:sp>
      <p:cxnSp>
        <p:nvCxnSpPr>
          <p:cNvPr id="16" name="Straight Arrow Connector 15">
            <a:extLst>
              <a:ext uri="{FF2B5EF4-FFF2-40B4-BE49-F238E27FC236}">
                <a16:creationId xmlns:a16="http://schemas.microsoft.com/office/drawing/2014/main" id="{6474979D-130F-48EB-9C81-BE58827F13E1}"/>
              </a:ext>
            </a:extLst>
          </p:cNvPr>
          <p:cNvCxnSpPr>
            <a:cxnSpLocks/>
          </p:cNvCxnSpPr>
          <p:nvPr/>
        </p:nvCxnSpPr>
        <p:spPr>
          <a:xfrm flipH="1">
            <a:off x="2536764" y="3267560"/>
            <a:ext cx="3660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9A5158-C392-4A7E-B2B1-6F4DE4A5C877}"/>
              </a:ext>
            </a:extLst>
          </p:cNvPr>
          <p:cNvSpPr txBox="1"/>
          <p:nvPr/>
        </p:nvSpPr>
        <p:spPr>
          <a:xfrm>
            <a:off x="4405590" y="2990560"/>
            <a:ext cx="705162" cy="276999"/>
          </a:xfrm>
          <a:prstGeom prst="rect">
            <a:avLst/>
          </a:prstGeom>
          <a:noFill/>
          <a:ln>
            <a:noFill/>
          </a:ln>
        </p:spPr>
        <p:txBody>
          <a:bodyPr wrap="square" rtlCol="0" anchor="ctr">
            <a:spAutoFit/>
          </a:bodyPr>
          <a:lstStyle/>
          <a:p>
            <a:pPr algn="ctr"/>
            <a:r>
              <a:rPr lang="en-US" sz="1200" dirty="0"/>
              <a:t>FC=200</a:t>
            </a:r>
          </a:p>
        </p:txBody>
      </p:sp>
      <p:graphicFrame>
        <p:nvGraphicFramePr>
          <p:cNvPr id="19" name="Table 18">
            <a:extLst>
              <a:ext uri="{FF2B5EF4-FFF2-40B4-BE49-F238E27FC236}">
                <a16:creationId xmlns:a16="http://schemas.microsoft.com/office/drawing/2014/main" id="{4382494E-8D9E-4257-B6CC-719CE231B4F7}"/>
              </a:ext>
            </a:extLst>
          </p:cNvPr>
          <p:cNvGraphicFramePr>
            <a:graphicFrameLocks noGrp="1"/>
          </p:cNvGraphicFramePr>
          <p:nvPr>
            <p:extLst>
              <p:ext uri="{D42A27DB-BD31-4B8C-83A1-F6EECF244321}">
                <p14:modId xmlns:p14="http://schemas.microsoft.com/office/powerpoint/2010/main" val="1620371021"/>
              </p:ext>
            </p:extLst>
          </p:nvPr>
        </p:nvGraphicFramePr>
        <p:xfrm>
          <a:off x="692255" y="1695256"/>
          <a:ext cx="1499021" cy="1112520"/>
        </p:xfrm>
        <a:graphic>
          <a:graphicData uri="http://schemas.openxmlformats.org/drawingml/2006/table">
            <a:tbl>
              <a:tblPr firstRow="1" bandRow="1">
                <a:tableStyleId>{5C22544A-7EE6-4342-B048-85BDC9FD1C3A}</a:tableStyleId>
              </a:tblPr>
              <a:tblGrid>
                <a:gridCol w="726699">
                  <a:extLst>
                    <a:ext uri="{9D8B030D-6E8A-4147-A177-3AD203B41FA5}">
                      <a16:colId xmlns:a16="http://schemas.microsoft.com/office/drawing/2014/main" val="1543300172"/>
                    </a:ext>
                  </a:extLst>
                </a:gridCol>
                <a:gridCol w="772322">
                  <a:extLst>
                    <a:ext uri="{9D8B030D-6E8A-4147-A177-3AD203B41FA5}">
                      <a16:colId xmlns:a16="http://schemas.microsoft.com/office/drawing/2014/main" val="2998508332"/>
                    </a:ext>
                  </a:extLst>
                </a:gridCol>
              </a:tblGrid>
              <a:tr h="370840">
                <a:tc>
                  <a:txBody>
                    <a:bodyPr/>
                    <a:lstStyle/>
                    <a:p>
                      <a:r>
                        <a:rPr lang="en-US" dirty="0"/>
                        <a:t>Node</a:t>
                      </a:r>
                    </a:p>
                  </a:txBody>
                  <a:tcPr/>
                </a:tc>
                <a:tc>
                  <a:txBody>
                    <a:bodyPr/>
                    <a:lstStyle/>
                    <a:p>
                      <a:r>
                        <a:rPr lang="en-US" dirty="0"/>
                        <a:t>FC</a:t>
                      </a:r>
                    </a:p>
                  </a:txBody>
                  <a:tcPr/>
                </a:tc>
                <a:extLst>
                  <a:ext uri="{0D108BD9-81ED-4DB2-BD59-A6C34878D82A}">
                    <a16:rowId xmlns:a16="http://schemas.microsoft.com/office/drawing/2014/main" val="2302476457"/>
                  </a:ext>
                </a:extLst>
              </a:tr>
              <a:tr h="370840">
                <a:tc>
                  <a:txBody>
                    <a:bodyPr/>
                    <a:lstStyle/>
                    <a:p>
                      <a:r>
                        <a:rPr lang="en-US" dirty="0"/>
                        <a:t>B</a:t>
                      </a:r>
                    </a:p>
                  </a:txBody>
                  <a:tcPr/>
                </a:tc>
                <a:tc>
                  <a:txBody>
                    <a:bodyPr/>
                    <a:lstStyle/>
                    <a:p>
                      <a:r>
                        <a:rPr lang="en-US" dirty="0"/>
                        <a:t>100</a:t>
                      </a:r>
                    </a:p>
                  </a:txBody>
                  <a:tcPr/>
                </a:tc>
                <a:extLst>
                  <a:ext uri="{0D108BD9-81ED-4DB2-BD59-A6C34878D82A}">
                    <a16:rowId xmlns:a16="http://schemas.microsoft.com/office/drawing/2014/main" val="1804234581"/>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404925999"/>
                  </a:ext>
                </a:extLst>
              </a:tr>
            </a:tbl>
          </a:graphicData>
        </a:graphic>
      </p:graphicFrame>
      <p:graphicFrame>
        <p:nvGraphicFramePr>
          <p:cNvPr id="20" name="Table 19">
            <a:extLst>
              <a:ext uri="{FF2B5EF4-FFF2-40B4-BE49-F238E27FC236}">
                <a16:creationId xmlns:a16="http://schemas.microsoft.com/office/drawing/2014/main" id="{C20BC2A5-B978-4B35-BE67-D5BEA56A9527}"/>
              </a:ext>
            </a:extLst>
          </p:cNvPr>
          <p:cNvGraphicFramePr>
            <a:graphicFrameLocks noGrp="1"/>
          </p:cNvGraphicFramePr>
          <p:nvPr>
            <p:extLst>
              <p:ext uri="{D42A27DB-BD31-4B8C-83A1-F6EECF244321}">
                <p14:modId xmlns:p14="http://schemas.microsoft.com/office/powerpoint/2010/main" val="137438400"/>
              </p:ext>
            </p:extLst>
          </p:nvPr>
        </p:nvGraphicFramePr>
        <p:xfrm>
          <a:off x="692254" y="2922978"/>
          <a:ext cx="1499021" cy="1112520"/>
        </p:xfrm>
        <a:graphic>
          <a:graphicData uri="http://schemas.openxmlformats.org/drawingml/2006/table">
            <a:tbl>
              <a:tblPr firstRow="1" bandRow="1">
                <a:tableStyleId>{5C22544A-7EE6-4342-B048-85BDC9FD1C3A}</a:tableStyleId>
              </a:tblPr>
              <a:tblGrid>
                <a:gridCol w="726699">
                  <a:extLst>
                    <a:ext uri="{9D8B030D-6E8A-4147-A177-3AD203B41FA5}">
                      <a16:colId xmlns:a16="http://schemas.microsoft.com/office/drawing/2014/main" val="1543300172"/>
                    </a:ext>
                  </a:extLst>
                </a:gridCol>
                <a:gridCol w="772322">
                  <a:extLst>
                    <a:ext uri="{9D8B030D-6E8A-4147-A177-3AD203B41FA5}">
                      <a16:colId xmlns:a16="http://schemas.microsoft.com/office/drawing/2014/main" val="2998508332"/>
                    </a:ext>
                  </a:extLst>
                </a:gridCol>
              </a:tblGrid>
              <a:tr h="370840">
                <a:tc>
                  <a:txBody>
                    <a:bodyPr/>
                    <a:lstStyle/>
                    <a:p>
                      <a:r>
                        <a:rPr lang="en-US" dirty="0"/>
                        <a:t>Node</a:t>
                      </a:r>
                    </a:p>
                  </a:txBody>
                  <a:tcPr/>
                </a:tc>
                <a:tc>
                  <a:txBody>
                    <a:bodyPr/>
                    <a:lstStyle/>
                    <a:p>
                      <a:r>
                        <a:rPr lang="en-US" dirty="0"/>
                        <a:t>FC</a:t>
                      </a:r>
                    </a:p>
                  </a:txBody>
                  <a:tcPr/>
                </a:tc>
                <a:extLst>
                  <a:ext uri="{0D108BD9-81ED-4DB2-BD59-A6C34878D82A}">
                    <a16:rowId xmlns:a16="http://schemas.microsoft.com/office/drawing/2014/main" val="2302476457"/>
                  </a:ext>
                </a:extLst>
              </a:tr>
              <a:tr h="370840">
                <a:tc>
                  <a:txBody>
                    <a:bodyPr/>
                    <a:lstStyle/>
                    <a:p>
                      <a:r>
                        <a:rPr lang="en-US" dirty="0"/>
                        <a:t>B</a:t>
                      </a:r>
                    </a:p>
                  </a:txBody>
                  <a:tcPr/>
                </a:tc>
                <a:tc>
                  <a:txBody>
                    <a:bodyPr/>
                    <a:lstStyle/>
                    <a:p>
                      <a:r>
                        <a:rPr lang="en-US" dirty="0"/>
                        <a:t>100</a:t>
                      </a:r>
                    </a:p>
                  </a:txBody>
                  <a:tcPr/>
                </a:tc>
                <a:extLst>
                  <a:ext uri="{0D108BD9-81ED-4DB2-BD59-A6C34878D82A}">
                    <a16:rowId xmlns:a16="http://schemas.microsoft.com/office/drawing/2014/main" val="1804234581"/>
                  </a:ext>
                </a:extLst>
              </a:tr>
              <a:tr h="370840">
                <a:tc>
                  <a:txBody>
                    <a:bodyPr/>
                    <a:lstStyle/>
                    <a:p>
                      <a:r>
                        <a:rPr lang="en-US" dirty="0"/>
                        <a:t>C</a:t>
                      </a:r>
                    </a:p>
                  </a:txBody>
                  <a:tcPr/>
                </a:tc>
                <a:tc>
                  <a:txBody>
                    <a:bodyPr/>
                    <a:lstStyle/>
                    <a:p>
                      <a:r>
                        <a:rPr lang="en-US" dirty="0"/>
                        <a:t>200</a:t>
                      </a:r>
                    </a:p>
                  </a:txBody>
                  <a:tcPr/>
                </a:tc>
                <a:extLst>
                  <a:ext uri="{0D108BD9-81ED-4DB2-BD59-A6C34878D82A}">
                    <a16:rowId xmlns:a16="http://schemas.microsoft.com/office/drawing/2014/main" val="404925999"/>
                  </a:ext>
                </a:extLst>
              </a:tr>
            </a:tbl>
          </a:graphicData>
        </a:graphic>
      </p:graphicFrame>
      <p:graphicFrame>
        <p:nvGraphicFramePr>
          <p:cNvPr id="21" name="Table 20">
            <a:extLst>
              <a:ext uri="{FF2B5EF4-FFF2-40B4-BE49-F238E27FC236}">
                <a16:creationId xmlns:a16="http://schemas.microsoft.com/office/drawing/2014/main" id="{B0E90E55-B24A-499F-97EF-B5371EDE0BC0}"/>
              </a:ext>
            </a:extLst>
          </p:cNvPr>
          <p:cNvGraphicFramePr>
            <a:graphicFrameLocks noGrp="1"/>
          </p:cNvGraphicFramePr>
          <p:nvPr>
            <p:extLst>
              <p:ext uri="{D42A27DB-BD31-4B8C-83A1-F6EECF244321}">
                <p14:modId xmlns:p14="http://schemas.microsoft.com/office/powerpoint/2010/main" val="3618049656"/>
              </p:ext>
            </p:extLst>
          </p:nvPr>
        </p:nvGraphicFramePr>
        <p:xfrm>
          <a:off x="696992" y="4346239"/>
          <a:ext cx="1499021" cy="1112520"/>
        </p:xfrm>
        <a:graphic>
          <a:graphicData uri="http://schemas.openxmlformats.org/drawingml/2006/table">
            <a:tbl>
              <a:tblPr firstRow="1" bandRow="1">
                <a:tableStyleId>{5C22544A-7EE6-4342-B048-85BDC9FD1C3A}</a:tableStyleId>
              </a:tblPr>
              <a:tblGrid>
                <a:gridCol w="726699">
                  <a:extLst>
                    <a:ext uri="{9D8B030D-6E8A-4147-A177-3AD203B41FA5}">
                      <a16:colId xmlns:a16="http://schemas.microsoft.com/office/drawing/2014/main" val="1543300172"/>
                    </a:ext>
                  </a:extLst>
                </a:gridCol>
                <a:gridCol w="772322">
                  <a:extLst>
                    <a:ext uri="{9D8B030D-6E8A-4147-A177-3AD203B41FA5}">
                      <a16:colId xmlns:a16="http://schemas.microsoft.com/office/drawing/2014/main" val="2998508332"/>
                    </a:ext>
                  </a:extLst>
                </a:gridCol>
              </a:tblGrid>
              <a:tr h="370840">
                <a:tc>
                  <a:txBody>
                    <a:bodyPr/>
                    <a:lstStyle/>
                    <a:p>
                      <a:r>
                        <a:rPr lang="en-US" dirty="0"/>
                        <a:t>Node</a:t>
                      </a:r>
                    </a:p>
                  </a:txBody>
                  <a:tcPr/>
                </a:tc>
                <a:tc>
                  <a:txBody>
                    <a:bodyPr/>
                    <a:lstStyle/>
                    <a:p>
                      <a:r>
                        <a:rPr lang="en-US" dirty="0"/>
                        <a:t>FC</a:t>
                      </a:r>
                    </a:p>
                  </a:txBody>
                  <a:tcPr/>
                </a:tc>
                <a:extLst>
                  <a:ext uri="{0D108BD9-81ED-4DB2-BD59-A6C34878D82A}">
                    <a16:rowId xmlns:a16="http://schemas.microsoft.com/office/drawing/2014/main" val="2302476457"/>
                  </a:ext>
                </a:extLst>
              </a:tr>
              <a:tr h="370840">
                <a:tc>
                  <a:txBody>
                    <a:bodyPr/>
                    <a:lstStyle/>
                    <a:p>
                      <a:r>
                        <a:rPr lang="en-US" dirty="0"/>
                        <a:t>B</a:t>
                      </a:r>
                    </a:p>
                  </a:txBody>
                  <a:tcPr/>
                </a:tc>
                <a:tc>
                  <a:txBody>
                    <a:bodyPr/>
                    <a:lstStyle/>
                    <a:p>
                      <a:r>
                        <a:rPr lang="en-US" dirty="0"/>
                        <a:t>100</a:t>
                      </a:r>
                    </a:p>
                  </a:txBody>
                  <a:tcPr/>
                </a:tc>
                <a:extLst>
                  <a:ext uri="{0D108BD9-81ED-4DB2-BD59-A6C34878D82A}">
                    <a16:rowId xmlns:a16="http://schemas.microsoft.com/office/drawing/2014/main" val="1804234581"/>
                  </a:ext>
                </a:extLst>
              </a:tr>
              <a:tr h="370840">
                <a:tc>
                  <a:txBody>
                    <a:bodyPr/>
                    <a:lstStyle/>
                    <a:p>
                      <a:r>
                        <a:rPr lang="en-US" dirty="0">
                          <a:solidFill>
                            <a:srgbClr val="FF0000"/>
                          </a:solidFill>
                        </a:rPr>
                        <a:t>C</a:t>
                      </a:r>
                    </a:p>
                  </a:txBody>
                  <a:tcPr/>
                </a:tc>
                <a:tc>
                  <a:txBody>
                    <a:bodyPr/>
                    <a:lstStyle/>
                    <a:p>
                      <a:r>
                        <a:rPr lang="en-US" dirty="0">
                          <a:solidFill>
                            <a:srgbClr val="FF0000"/>
                          </a:solidFill>
                        </a:rPr>
                        <a:t>200</a:t>
                      </a:r>
                    </a:p>
                  </a:txBody>
                  <a:tcPr/>
                </a:tc>
                <a:extLst>
                  <a:ext uri="{0D108BD9-81ED-4DB2-BD59-A6C34878D82A}">
                    <a16:rowId xmlns:a16="http://schemas.microsoft.com/office/drawing/2014/main" val="404925999"/>
                  </a:ext>
                </a:extLst>
              </a:tr>
            </a:tbl>
          </a:graphicData>
        </a:graphic>
      </p:graphicFrame>
      <p:cxnSp>
        <p:nvCxnSpPr>
          <p:cNvPr id="22" name="Straight Arrow Connector 21">
            <a:extLst>
              <a:ext uri="{FF2B5EF4-FFF2-40B4-BE49-F238E27FC236}">
                <a16:creationId xmlns:a16="http://schemas.microsoft.com/office/drawing/2014/main" id="{05009B98-F55F-42A5-8BAE-63A3632C6B3A}"/>
              </a:ext>
            </a:extLst>
          </p:cNvPr>
          <p:cNvCxnSpPr>
            <a:cxnSpLocks/>
          </p:cNvCxnSpPr>
          <p:nvPr/>
        </p:nvCxnSpPr>
        <p:spPr>
          <a:xfrm flipH="1">
            <a:off x="2536763" y="5132523"/>
            <a:ext cx="3660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050378A-02B4-4568-8774-ED8AD6478FB0}"/>
              </a:ext>
            </a:extLst>
          </p:cNvPr>
          <p:cNvSpPr txBox="1"/>
          <p:nvPr/>
        </p:nvSpPr>
        <p:spPr>
          <a:xfrm>
            <a:off x="4405590" y="4855524"/>
            <a:ext cx="705162" cy="276999"/>
          </a:xfrm>
          <a:prstGeom prst="rect">
            <a:avLst/>
          </a:prstGeom>
          <a:noFill/>
          <a:ln>
            <a:noFill/>
          </a:ln>
        </p:spPr>
        <p:txBody>
          <a:bodyPr wrap="square" rtlCol="0" anchor="ctr">
            <a:spAutoFit/>
          </a:bodyPr>
          <a:lstStyle/>
          <a:p>
            <a:pPr algn="ctr"/>
            <a:r>
              <a:rPr lang="en-US" sz="1200" dirty="0"/>
              <a:t>FC=100</a:t>
            </a:r>
          </a:p>
        </p:txBody>
      </p:sp>
      <p:cxnSp>
        <p:nvCxnSpPr>
          <p:cNvPr id="27" name="Straight Connector 26">
            <a:extLst>
              <a:ext uri="{FF2B5EF4-FFF2-40B4-BE49-F238E27FC236}">
                <a16:creationId xmlns:a16="http://schemas.microsoft.com/office/drawing/2014/main" id="{EA573CB7-5FE7-4760-94EE-414A5C6D98A1}"/>
              </a:ext>
            </a:extLst>
          </p:cNvPr>
          <p:cNvCxnSpPr/>
          <p:nvPr/>
        </p:nvCxnSpPr>
        <p:spPr>
          <a:xfrm flipH="1">
            <a:off x="2464440" y="5021452"/>
            <a:ext cx="182880" cy="17048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1E9BFCB-8285-4823-BF93-74E2AA52F68B}"/>
              </a:ext>
            </a:extLst>
          </p:cNvPr>
          <p:cNvCxnSpPr/>
          <p:nvPr/>
        </p:nvCxnSpPr>
        <p:spPr>
          <a:xfrm>
            <a:off x="2425706" y="5021452"/>
            <a:ext cx="182880" cy="17048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Content Placeholder 4">
            <a:extLst>
              <a:ext uri="{FF2B5EF4-FFF2-40B4-BE49-F238E27FC236}">
                <a16:creationId xmlns:a16="http://schemas.microsoft.com/office/drawing/2014/main" id="{C9FE09A0-53DB-40FA-8989-55A758B98D4F}"/>
              </a:ext>
            </a:extLst>
          </p:cNvPr>
          <p:cNvSpPr>
            <a:spLocks noGrp="1"/>
          </p:cNvSpPr>
          <p:nvPr>
            <p:ph idx="10"/>
          </p:nvPr>
        </p:nvSpPr>
        <p:spPr>
          <a:xfrm>
            <a:off x="6824622" y="1113292"/>
            <a:ext cx="4670380" cy="2846525"/>
          </a:xfrm>
        </p:spPr>
        <p:txBody>
          <a:bodyPr>
            <a:normAutofit/>
          </a:bodyPr>
          <a:lstStyle/>
          <a:p>
            <a:r>
              <a:rPr lang="en-US" altLang="zh-CN" dirty="0">
                <a:solidFill>
                  <a:srgbClr val="555555"/>
                </a:solidFill>
              </a:rPr>
              <a:t>Transmission side</a:t>
            </a:r>
          </a:p>
          <a:p>
            <a:pPr lvl="1"/>
            <a:r>
              <a:rPr lang="en-US" altLang="zh-CN" dirty="0">
                <a:solidFill>
                  <a:srgbClr val="555555"/>
                </a:solidFill>
              </a:rPr>
              <a:t>Outgoing FC needs to increase</a:t>
            </a:r>
          </a:p>
          <a:p>
            <a:pPr lvl="1"/>
            <a:r>
              <a:rPr lang="en-US" altLang="zh-CN" dirty="0">
                <a:solidFill>
                  <a:srgbClr val="555555"/>
                </a:solidFill>
              </a:rPr>
              <a:t>Outgoing FC needs to save in non-volatile memory and restore after reset</a:t>
            </a:r>
          </a:p>
          <a:p>
            <a:endParaRPr lang="en-US" altLang="zh-CN" dirty="0">
              <a:solidFill>
                <a:srgbClr val="555555"/>
              </a:solidFill>
            </a:endParaRPr>
          </a:p>
          <a:p>
            <a:r>
              <a:rPr lang="en-US" altLang="zh-CN" dirty="0">
                <a:solidFill>
                  <a:srgbClr val="555555"/>
                </a:solidFill>
              </a:rPr>
              <a:t>Reception side:</a:t>
            </a:r>
          </a:p>
          <a:p>
            <a:pPr lvl="1"/>
            <a:r>
              <a:rPr lang="en-US" altLang="zh-CN" dirty="0">
                <a:solidFill>
                  <a:srgbClr val="555555"/>
                </a:solidFill>
              </a:rPr>
              <a:t>Need to save all frame counter of neighbors</a:t>
            </a:r>
          </a:p>
        </p:txBody>
      </p:sp>
      <p:sp>
        <p:nvSpPr>
          <p:cNvPr id="31" name="Content Placeholder 4">
            <a:extLst>
              <a:ext uri="{FF2B5EF4-FFF2-40B4-BE49-F238E27FC236}">
                <a16:creationId xmlns:a16="http://schemas.microsoft.com/office/drawing/2014/main" id="{3C5AC5F5-4E0B-4D8D-8EAC-DE03ABEE6908}"/>
              </a:ext>
            </a:extLst>
          </p:cNvPr>
          <p:cNvSpPr txBox="1">
            <a:spLocks/>
          </p:cNvSpPr>
          <p:nvPr/>
        </p:nvSpPr>
        <p:spPr>
          <a:xfrm>
            <a:off x="6824622" y="4158708"/>
            <a:ext cx="4670380" cy="1906294"/>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rgbClr val="555555"/>
                </a:solidFill>
              </a:rPr>
              <a:t>FC must be &lt;= 0x80000000</a:t>
            </a:r>
          </a:p>
          <a:p>
            <a:r>
              <a:rPr lang="en-US" altLang="zh-CN" dirty="0">
                <a:solidFill>
                  <a:srgbClr val="555555"/>
                </a:solidFill>
              </a:rPr>
              <a:t>Will wrap after a year if keep transmitting at a rate of 135pps.</a:t>
            </a:r>
          </a:p>
          <a:p>
            <a:r>
              <a:rPr lang="en-US" altLang="zh-CN" dirty="0">
                <a:solidFill>
                  <a:srgbClr val="555555"/>
                </a:solidFill>
              </a:rPr>
              <a:t>NWK key </a:t>
            </a:r>
            <a:r>
              <a:rPr lang="en-US" altLang="zh-CN" dirty="0">
                <a:solidFill>
                  <a:srgbClr val="FF0000"/>
                </a:solidFill>
              </a:rPr>
              <a:t>MUST</a:t>
            </a:r>
            <a:r>
              <a:rPr lang="en-US" altLang="zh-CN" dirty="0">
                <a:solidFill>
                  <a:srgbClr val="555555"/>
                </a:solidFill>
              </a:rPr>
              <a:t> be updated before it wraps.</a:t>
            </a:r>
          </a:p>
        </p:txBody>
      </p:sp>
    </p:spTree>
    <p:extLst>
      <p:ext uri="{BB962C8B-B14F-4D97-AF65-F5344CB8AC3E}">
        <p14:creationId xmlns:p14="http://schemas.microsoft.com/office/powerpoint/2010/main" val="2371755985"/>
      </p:ext>
    </p:extLst>
  </p:cSld>
  <p:clrMapOvr>
    <a:masterClrMapping/>
  </p:clrMapOvr>
  <p:transition spd="med">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a:xfrm>
            <a:off x="457200" y="0"/>
            <a:ext cx="11277600" cy="914400"/>
          </a:xfrm>
        </p:spPr>
        <p:txBody>
          <a:bodyPr/>
          <a:lstStyle/>
          <a:p>
            <a:r>
              <a:rPr lang="en-US" dirty="0"/>
              <a:t>Network Layer Security – NWK Key Update</a:t>
            </a:r>
          </a:p>
        </p:txBody>
      </p:sp>
      <p:cxnSp>
        <p:nvCxnSpPr>
          <p:cNvPr id="4" name="Straight Arrow Connector 3">
            <a:extLst>
              <a:ext uri="{FF2B5EF4-FFF2-40B4-BE49-F238E27FC236}">
                <a16:creationId xmlns:a16="http://schemas.microsoft.com/office/drawing/2014/main" id="{74F1471A-8657-4AAF-9FD8-8EF04627E5B6}"/>
              </a:ext>
            </a:extLst>
          </p:cNvPr>
          <p:cNvCxnSpPr>
            <a:cxnSpLocks/>
          </p:cNvCxnSpPr>
          <p:nvPr/>
        </p:nvCxnSpPr>
        <p:spPr>
          <a:xfrm>
            <a:off x="2385598" y="1583411"/>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87CC0E57-60D1-4890-90C6-94876C834614}"/>
              </a:ext>
            </a:extLst>
          </p:cNvPr>
          <p:cNvSpPr/>
          <p:nvPr/>
        </p:nvSpPr>
        <p:spPr>
          <a:xfrm>
            <a:off x="1874156" y="1062764"/>
            <a:ext cx="1022884" cy="52064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Trust Center</a:t>
            </a:r>
          </a:p>
        </p:txBody>
      </p:sp>
      <p:cxnSp>
        <p:nvCxnSpPr>
          <p:cNvPr id="12" name="Straight Arrow Connector 11">
            <a:extLst>
              <a:ext uri="{FF2B5EF4-FFF2-40B4-BE49-F238E27FC236}">
                <a16:creationId xmlns:a16="http://schemas.microsoft.com/office/drawing/2014/main" id="{FAD53D4C-C1B8-49CB-A8F2-086EF8E52DB9}"/>
              </a:ext>
            </a:extLst>
          </p:cNvPr>
          <p:cNvCxnSpPr>
            <a:cxnSpLocks/>
          </p:cNvCxnSpPr>
          <p:nvPr/>
        </p:nvCxnSpPr>
        <p:spPr>
          <a:xfrm>
            <a:off x="4440114" y="1580827"/>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61FF1A07-95AB-41F2-99BA-E29AFEABD8FB}"/>
              </a:ext>
            </a:extLst>
          </p:cNvPr>
          <p:cNvSpPr/>
          <p:nvPr/>
        </p:nvSpPr>
        <p:spPr>
          <a:xfrm>
            <a:off x="3928672" y="1062759"/>
            <a:ext cx="1022884" cy="51806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a:t>
            </a:r>
          </a:p>
        </p:txBody>
      </p:sp>
      <p:cxnSp>
        <p:nvCxnSpPr>
          <p:cNvPr id="22" name="Straight Arrow Connector 21">
            <a:extLst>
              <a:ext uri="{FF2B5EF4-FFF2-40B4-BE49-F238E27FC236}">
                <a16:creationId xmlns:a16="http://schemas.microsoft.com/office/drawing/2014/main" id="{05009B98-F55F-42A5-8BAE-63A3632C6B3A}"/>
              </a:ext>
            </a:extLst>
          </p:cNvPr>
          <p:cNvCxnSpPr>
            <a:cxnSpLocks/>
          </p:cNvCxnSpPr>
          <p:nvPr/>
        </p:nvCxnSpPr>
        <p:spPr>
          <a:xfrm>
            <a:off x="2385598" y="2829227"/>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Content Placeholder 4">
            <a:extLst>
              <a:ext uri="{FF2B5EF4-FFF2-40B4-BE49-F238E27FC236}">
                <a16:creationId xmlns:a16="http://schemas.microsoft.com/office/drawing/2014/main" id="{C9FE09A0-53DB-40FA-8989-55A758B98D4F}"/>
              </a:ext>
            </a:extLst>
          </p:cNvPr>
          <p:cNvSpPr>
            <a:spLocks noGrp="1"/>
          </p:cNvSpPr>
          <p:nvPr>
            <p:ph idx="10"/>
          </p:nvPr>
        </p:nvSpPr>
        <p:spPr>
          <a:xfrm>
            <a:off x="7600124" y="1113292"/>
            <a:ext cx="3894878" cy="3935786"/>
          </a:xfrm>
        </p:spPr>
        <p:txBody>
          <a:bodyPr>
            <a:normAutofit/>
          </a:bodyPr>
          <a:lstStyle/>
          <a:p>
            <a:r>
              <a:rPr lang="en-US" altLang="zh-CN" dirty="0">
                <a:solidFill>
                  <a:srgbClr val="555555"/>
                </a:solidFill>
              </a:rPr>
              <a:t>Trust Center generate a new NWK key</a:t>
            </a:r>
          </a:p>
          <a:p>
            <a:r>
              <a:rPr lang="en-US" altLang="zh-CN" dirty="0">
                <a:solidFill>
                  <a:srgbClr val="555555"/>
                </a:solidFill>
              </a:rPr>
              <a:t>Trust center broadcast the new NWK key to devices</a:t>
            </a:r>
          </a:p>
          <a:p>
            <a:r>
              <a:rPr lang="en-US" altLang="zh-CN" dirty="0">
                <a:solidFill>
                  <a:srgbClr val="555555"/>
                </a:solidFill>
              </a:rPr>
              <a:t>Trust center broadcast a command to notify all devices to switch to the new key</a:t>
            </a:r>
          </a:p>
          <a:p>
            <a:endParaRPr lang="en-US" altLang="zh-CN" dirty="0">
              <a:solidFill>
                <a:srgbClr val="555555"/>
              </a:solidFill>
            </a:endParaRPr>
          </a:p>
          <a:p>
            <a:r>
              <a:rPr lang="en-US" altLang="zh-CN" dirty="0">
                <a:solidFill>
                  <a:srgbClr val="555555"/>
                </a:solidFill>
              </a:rPr>
              <a:t>For devices missed the update, they need to perform a rejoin process to get the new key</a:t>
            </a:r>
          </a:p>
        </p:txBody>
      </p:sp>
      <p:sp>
        <p:nvSpPr>
          <p:cNvPr id="24" name="TextBox 23">
            <a:extLst>
              <a:ext uri="{FF2B5EF4-FFF2-40B4-BE49-F238E27FC236}">
                <a16:creationId xmlns:a16="http://schemas.microsoft.com/office/drawing/2014/main" id="{6DC7F27B-0505-4DE7-A88F-700C0704280C}"/>
              </a:ext>
            </a:extLst>
          </p:cNvPr>
          <p:cNvSpPr txBox="1"/>
          <p:nvPr/>
        </p:nvSpPr>
        <p:spPr>
          <a:xfrm>
            <a:off x="2493015" y="2374385"/>
            <a:ext cx="1832742" cy="461665"/>
          </a:xfrm>
          <a:prstGeom prst="rect">
            <a:avLst/>
          </a:prstGeom>
          <a:noFill/>
          <a:ln>
            <a:noFill/>
          </a:ln>
        </p:spPr>
        <p:txBody>
          <a:bodyPr wrap="square" rtlCol="0" anchor="ctr">
            <a:spAutoFit/>
          </a:bodyPr>
          <a:lstStyle/>
          <a:p>
            <a:r>
              <a:rPr lang="en-US" sz="1200" dirty="0"/>
              <a:t>Broadcast new key</a:t>
            </a:r>
          </a:p>
          <a:p>
            <a:r>
              <a:rPr lang="en-US" sz="1200" dirty="0"/>
              <a:t>(encrypted by old key)</a:t>
            </a:r>
          </a:p>
        </p:txBody>
      </p:sp>
      <p:sp>
        <p:nvSpPr>
          <p:cNvPr id="9" name="Rectangle: Rounded Corners 8">
            <a:extLst>
              <a:ext uri="{FF2B5EF4-FFF2-40B4-BE49-F238E27FC236}">
                <a16:creationId xmlns:a16="http://schemas.microsoft.com/office/drawing/2014/main" id="{E751F9FF-AA5F-4D07-A5F5-22D76C77D645}"/>
              </a:ext>
            </a:extLst>
          </p:cNvPr>
          <p:cNvSpPr/>
          <p:nvPr/>
        </p:nvSpPr>
        <p:spPr>
          <a:xfrm>
            <a:off x="934279" y="2050047"/>
            <a:ext cx="1451316" cy="2955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Generate new key</a:t>
            </a:r>
          </a:p>
        </p:txBody>
      </p:sp>
      <p:sp>
        <p:nvSpPr>
          <p:cNvPr id="28" name="Rectangle: Rounded Corners 27">
            <a:extLst>
              <a:ext uri="{FF2B5EF4-FFF2-40B4-BE49-F238E27FC236}">
                <a16:creationId xmlns:a16="http://schemas.microsoft.com/office/drawing/2014/main" id="{65CD1D73-A866-4C09-8C28-C454640E83B8}"/>
              </a:ext>
            </a:extLst>
          </p:cNvPr>
          <p:cNvSpPr/>
          <p:nvPr/>
        </p:nvSpPr>
        <p:spPr>
          <a:xfrm>
            <a:off x="4440114" y="2951195"/>
            <a:ext cx="1451316" cy="2955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Save new key</a:t>
            </a:r>
          </a:p>
        </p:txBody>
      </p:sp>
      <p:cxnSp>
        <p:nvCxnSpPr>
          <p:cNvPr id="32" name="Straight Arrow Connector 31">
            <a:extLst>
              <a:ext uri="{FF2B5EF4-FFF2-40B4-BE49-F238E27FC236}">
                <a16:creationId xmlns:a16="http://schemas.microsoft.com/office/drawing/2014/main" id="{30C50871-D47A-4360-87F2-0A3753A70DA7}"/>
              </a:ext>
            </a:extLst>
          </p:cNvPr>
          <p:cNvCxnSpPr>
            <a:cxnSpLocks/>
          </p:cNvCxnSpPr>
          <p:nvPr/>
        </p:nvCxnSpPr>
        <p:spPr>
          <a:xfrm>
            <a:off x="2385598" y="3789874"/>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F76FF8E-C39A-4A03-9114-4B6C8795BAA1}"/>
              </a:ext>
            </a:extLst>
          </p:cNvPr>
          <p:cNvSpPr txBox="1"/>
          <p:nvPr/>
        </p:nvSpPr>
        <p:spPr>
          <a:xfrm>
            <a:off x="2385598" y="3547205"/>
            <a:ext cx="2147484" cy="276999"/>
          </a:xfrm>
          <a:prstGeom prst="rect">
            <a:avLst/>
          </a:prstGeom>
          <a:noFill/>
          <a:ln>
            <a:noFill/>
          </a:ln>
        </p:spPr>
        <p:txBody>
          <a:bodyPr wrap="square" rtlCol="0" anchor="ctr">
            <a:spAutoFit/>
          </a:bodyPr>
          <a:lstStyle/>
          <a:p>
            <a:r>
              <a:rPr lang="en-US" sz="1200" dirty="0"/>
              <a:t>Broadcast key switch command</a:t>
            </a:r>
          </a:p>
        </p:txBody>
      </p:sp>
      <p:sp>
        <p:nvSpPr>
          <p:cNvPr id="34" name="Rectangle: Rounded Corners 33">
            <a:extLst>
              <a:ext uri="{FF2B5EF4-FFF2-40B4-BE49-F238E27FC236}">
                <a16:creationId xmlns:a16="http://schemas.microsoft.com/office/drawing/2014/main" id="{4A25F594-62AF-4C6A-ABDB-1B57E30E9994}"/>
              </a:ext>
            </a:extLst>
          </p:cNvPr>
          <p:cNvSpPr/>
          <p:nvPr/>
        </p:nvSpPr>
        <p:spPr>
          <a:xfrm>
            <a:off x="4440114" y="3925092"/>
            <a:ext cx="1451316" cy="2955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New key take effect</a:t>
            </a:r>
          </a:p>
        </p:txBody>
      </p:sp>
      <p:pic>
        <p:nvPicPr>
          <p:cNvPr id="14" name="Picture 13">
            <a:extLst>
              <a:ext uri="{FF2B5EF4-FFF2-40B4-BE49-F238E27FC236}">
                <a16:creationId xmlns:a16="http://schemas.microsoft.com/office/drawing/2014/main" id="{A083874F-C4D2-4A4B-AE27-0C086D8F952D}"/>
              </a:ext>
            </a:extLst>
          </p:cNvPr>
          <p:cNvPicPr>
            <a:picLocks noChangeAspect="1"/>
          </p:cNvPicPr>
          <p:nvPr/>
        </p:nvPicPr>
        <p:blipFill>
          <a:blip r:embed="rId3"/>
          <a:stretch>
            <a:fillRect/>
          </a:stretch>
        </p:blipFill>
        <p:spPr>
          <a:xfrm>
            <a:off x="3645370" y="4405858"/>
            <a:ext cx="3800475" cy="1962150"/>
          </a:xfrm>
          <a:prstGeom prst="rect">
            <a:avLst/>
          </a:prstGeom>
        </p:spPr>
      </p:pic>
    </p:spTree>
    <p:extLst>
      <p:ext uri="{BB962C8B-B14F-4D97-AF65-F5344CB8AC3E}">
        <p14:creationId xmlns:p14="http://schemas.microsoft.com/office/powerpoint/2010/main" val="1937994066"/>
      </p:ext>
    </p:extLst>
  </p:cSld>
  <p:clrMapOvr>
    <a:masterClrMapping/>
  </p:clrMapOvr>
  <p:transition spd="med">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APS Layer Overview</a:t>
            </a:r>
          </a:p>
        </p:txBody>
      </p:sp>
      <p:sp>
        <p:nvSpPr>
          <p:cNvPr id="5" name="Content Placeholder 4">
            <a:extLst>
              <a:ext uri="{FF2B5EF4-FFF2-40B4-BE49-F238E27FC236}">
                <a16:creationId xmlns:a16="http://schemas.microsoft.com/office/drawing/2014/main" id="{DF8BDA07-9F00-4F2B-BE15-300C86FCD188}"/>
              </a:ext>
            </a:extLst>
          </p:cNvPr>
          <p:cNvSpPr>
            <a:spLocks noGrp="1"/>
          </p:cNvSpPr>
          <p:nvPr>
            <p:ph idx="10"/>
          </p:nvPr>
        </p:nvSpPr>
        <p:spPr>
          <a:xfrm>
            <a:off x="820096" y="936812"/>
            <a:ext cx="3883585" cy="1824317"/>
          </a:xfrm>
        </p:spPr>
        <p:txBody>
          <a:bodyPr/>
          <a:lstStyle/>
          <a:p>
            <a:r>
              <a:rPr lang="en-US" dirty="0"/>
              <a:t>Data transmission</a:t>
            </a:r>
          </a:p>
          <a:p>
            <a:pPr lvl="1"/>
            <a:r>
              <a:rPr lang="en-US" dirty="0"/>
              <a:t>Group / Multicast</a:t>
            </a:r>
          </a:p>
          <a:p>
            <a:pPr lvl="1"/>
            <a:r>
              <a:rPr lang="en-US" dirty="0">
                <a:solidFill>
                  <a:srgbClr val="FF0000"/>
                </a:solidFill>
              </a:rPr>
              <a:t>End to end retry</a:t>
            </a:r>
          </a:p>
          <a:p>
            <a:pPr lvl="1"/>
            <a:r>
              <a:rPr lang="en-US" dirty="0"/>
              <a:t>Duplicate rejection</a:t>
            </a:r>
          </a:p>
          <a:p>
            <a:pPr lvl="1"/>
            <a:r>
              <a:rPr lang="en-US" dirty="0"/>
              <a:t>Fragmentation</a:t>
            </a:r>
          </a:p>
        </p:txBody>
      </p:sp>
      <p:sp>
        <p:nvSpPr>
          <p:cNvPr id="4" name="Content Placeholder 4">
            <a:extLst>
              <a:ext uri="{FF2B5EF4-FFF2-40B4-BE49-F238E27FC236}">
                <a16:creationId xmlns:a16="http://schemas.microsoft.com/office/drawing/2014/main" id="{2A5A08F9-D679-481A-BDEC-083CFD696BA7}"/>
              </a:ext>
            </a:extLst>
          </p:cNvPr>
          <p:cNvSpPr txBox="1">
            <a:spLocks/>
          </p:cNvSpPr>
          <p:nvPr/>
        </p:nvSpPr>
        <p:spPr>
          <a:xfrm>
            <a:off x="6823077" y="936812"/>
            <a:ext cx="3883585" cy="1241612"/>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Management</a:t>
            </a:r>
          </a:p>
          <a:p>
            <a:pPr lvl="1"/>
            <a:r>
              <a:rPr lang="en-US" dirty="0"/>
              <a:t>Group management</a:t>
            </a:r>
          </a:p>
          <a:p>
            <a:pPr lvl="1"/>
            <a:r>
              <a:rPr lang="en-US" dirty="0">
                <a:solidFill>
                  <a:srgbClr val="FF0000"/>
                </a:solidFill>
              </a:rPr>
              <a:t>Security</a:t>
            </a:r>
          </a:p>
        </p:txBody>
      </p:sp>
      <p:pic>
        <p:nvPicPr>
          <p:cNvPr id="2" name="Picture 1">
            <a:extLst>
              <a:ext uri="{FF2B5EF4-FFF2-40B4-BE49-F238E27FC236}">
                <a16:creationId xmlns:a16="http://schemas.microsoft.com/office/drawing/2014/main" id="{00E94F2F-18E4-4650-B586-8537FF554286}"/>
              </a:ext>
            </a:extLst>
          </p:cNvPr>
          <p:cNvPicPr>
            <a:picLocks noChangeAspect="1"/>
          </p:cNvPicPr>
          <p:nvPr/>
        </p:nvPicPr>
        <p:blipFill>
          <a:blip r:embed="rId3"/>
          <a:stretch>
            <a:fillRect/>
          </a:stretch>
        </p:blipFill>
        <p:spPr>
          <a:xfrm>
            <a:off x="820096" y="2832287"/>
            <a:ext cx="4548829" cy="3088901"/>
          </a:xfrm>
          <a:prstGeom prst="rect">
            <a:avLst/>
          </a:prstGeom>
        </p:spPr>
      </p:pic>
      <p:pic>
        <p:nvPicPr>
          <p:cNvPr id="6" name="Picture 5">
            <a:extLst>
              <a:ext uri="{FF2B5EF4-FFF2-40B4-BE49-F238E27FC236}">
                <a16:creationId xmlns:a16="http://schemas.microsoft.com/office/drawing/2014/main" id="{D25F7324-4C90-47D0-8E1D-C43781152E61}"/>
              </a:ext>
            </a:extLst>
          </p:cNvPr>
          <p:cNvPicPr>
            <a:picLocks noChangeAspect="1"/>
          </p:cNvPicPr>
          <p:nvPr/>
        </p:nvPicPr>
        <p:blipFill>
          <a:blip r:embed="rId4"/>
          <a:stretch>
            <a:fillRect/>
          </a:stretch>
        </p:blipFill>
        <p:spPr>
          <a:xfrm>
            <a:off x="7316881" y="2100822"/>
            <a:ext cx="3295650" cy="4162425"/>
          </a:xfrm>
          <a:prstGeom prst="rect">
            <a:avLst/>
          </a:prstGeom>
        </p:spPr>
      </p:pic>
      <p:sp>
        <p:nvSpPr>
          <p:cNvPr id="7" name="Slide Number Placeholder 4">
            <a:extLst>
              <a:ext uri="{FF2B5EF4-FFF2-40B4-BE49-F238E27FC236}">
                <a16:creationId xmlns:a16="http://schemas.microsoft.com/office/drawing/2014/main" id="{676E3C72-F9C8-49B8-B4FF-D8061001D32B}"/>
              </a:ext>
            </a:extLst>
          </p:cNvPr>
          <p:cNvSpPr txBox="1">
            <a:spLocks/>
          </p:cNvSpPr>
          <p:nvPr/>
        </p:nvSpPr>
        <p:spPr>
          <a:xfrm>
            <a:off x="457199" y="6400800"/>
            <a:ext cx="319696"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A7BD92-6AE5-CF43-B276-274952F2BFB4}" type="slidenum">
              <a:rPr lang="en-US" sz="800" smtClean="0"/>
              <a:pPr/>
              <a:t>19</a:t>
            </a:fld>
            <a:endParaRPr lang="en-US" sz="800" dirty="0"/>
          </a:p>
        </p:txBody>
      </p:sp>
    </p:spTree>
    <p:extLst>
      <p:ext uri="{BB962C8B-B14F-4D97-AF65-F5344CB8AC3E}">
        <p14:creationId xmlns:p14="http://schemas.microsoft.com/office/powerpoint/2010/main" val="2631477258"/>
      </p:ext>
    </p:extLst>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4471DB-FCC6-4D53-A2A2-20DD3AD2BE9B}"/>
              </a:ext>
            </a:extLst>
          </p:cNvPr>
          <p:cNvSpPr>
            <a:spLocks noGrp="1"/>
          </p:cNvSpPr>
          <p:nvPr>
            <p:ph type="title"/>
          </p:nvPr>
        </p:nvSpPr>
        <p:spPr/>
        <p:txBody>
          <a:bodyPr/>
          <a:lstStyle/>
          <a:p>
            <a:r>
              <a:rPr lang="en-US" dirty="0"/>
              <a:t>Agenda</a:t>
            </a:r>
          </a:p>
        </p:txBody>
      </p:sp>
      <p:sp>
        <p:nvSpPr>
          <p:cNvPr id="5" name="Slide Number Placeholder 4">
            <a:extLst>
              <a:ext uri="{FF2B5EF4-FFF2-40B4-BE49-F238E27FC236}">
                <a16:creationId xmlns:a16="http://schemas.microsoft.com/office/drawing/2014/main" id="{6A6EF9B5-37BF-44E8-B690-87DA7E27F54E}"/>
              </a:ext>
            </a:extLst>
          </p:cNvPr>
          <p:cNvSpPr>
            <a:spLocks noGrp="1"/>
          </p:cNvSpPr>
          <p:nvPr>
            <p:ph type="sldNum" sz="quarter" idx="12"/>
          </p:nvPr>
        </p:nvSpPr>
        <p:spPr/>
        <p:txBody>
          <a:bodyPr/>
          <a:lstStyle/>
          <a:p>
            <a:fld id="{29A7BD92-6AE5-CF43-B276-274952F2BFB4}" type="slidenum">
              <a:rPr lang="en-US" smtClean="0"/>
              <a:pPr/>
              <a:t>2</a:t>
            </a:fld>
            <a:endParaRPr lang="en-US" dirty="0"/>
          </a:p>
        </p:txBody>
      </p:sp>
      <p:sp>
        <p:nvSpPr>
          <p:cNvPr id="11" name="Content Placeholder 5">
            <a:extLst>
              <a:ext uri="{FF2B5EF4-FFF2-40B4-BE49-F238E27FC236}">
                <a16:creationId xmlns:a16="http://schemas.microsoft.com/office/drawing/2014/main" id="{27D37558-7C87-47D5-8944-2BC485117283}"/>
              </a:ext>
            </a:extLst>
          </p:cNvPr>
          <p:cNvSpPr>
            <a:spLocks noGrp="1"/>
          </p:cNvSpPr>
          <p:nvPr>
            <p:ph idx="10"/>
          </p:nvPr>
        </p:nvSpPr>
        <p:spPr>
          <a:xfrm>
            <a:off x="935182" y="1191489"/>
            <a:ext cx="9136470" cy="4791867"/>
          </a:xfrm>
        </p:spPr>
        <p:txBody>
          <a:bodyPr>
            <a:normAutofit/>
          </a:bodyPr>
          <a:lstStyle/>
          <a:p>
            <a:r>
              <a:rPr lang="en-US" dirty="0"/>
              <a:t>What’s Zigbee? </a:t>
            </a:r>
          </a:p>
          <a:p>
            <a:r>
              <a:rPr lang="en-US" dirty="0"/>
              <a:t>Protocol Overview</a:t>
            </a:r>
          </a:p>
          <a:p>
            <a:r>
              <a:rPr lang="en-US" dirty="0"/>
              <a:t>Physical Layer</a:t>
            </a:r>
          </a:p>
          <a:p>
            <a:r>
              <a:rPr lang="en-US" dirty="0"/>
              <a:t>MAC Layer</a:t>
            </a:r>
          </a:p>
          <a:p>
            <a:r>
              <a:rPr lang="en-US" dirty="0"/>
              <a:t>Network Layer</a:t>
            </a:r>
          </a:p>
          <a:p>
            <a:r>
              <a:rPr lang="en-US" dirty="0"/>
              <a:t>Application Support Layer</a:t>
            </a:r>
          </a:p>
          <a:p>
            <a:r>
              <a:rPr lang="en-US" dirty="0"/>
              <a:t>Application Layer</a:t>
            </a:r>
          </a:p>
          <a:p>
            <a:r>
              <a:rPr lang="en-US" dirty="0"/>
              <a:t>Q &amp; A</a:t>
            </a:r>
          </a:p>
        </p:txBody>
      </p:sp>
    </p:spTree>
    <p:extLst>
      <p:ext uri="{BB962C8B-B14F-4D97-AF65-F5344CB8AC3E}">
        <p14:creationId xmlns:p14="http://schemas.microsoft.com/office/powerpoint/2010/main" val="1876723113"/>
      </p:ext>
    </p:extLst>
  </p:cSld>
  <p:clrMapOvr>
    <a:masterClrMapping/>
  </p:clrMapOvr>
  <p:transition spd="med">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5">
            <a:extLst>
              <a:ext uri="{FF2B5EF4-FFF2-40B4-BE49-F238E27FC236}">
                <a16:creationId xmlns:a16="http://schemas.microsoft.com/office/drawing/2014/main" id="{FD991F12-C099-4968-A67E-39131607E789}"/>
              </a:ext>
            </a:extLst>
          </p:cNvPr>
          <p:cNvSpPr>
            <a:spLocks noGrp="1"/>
          </p:cNvSpPr>
          <p:nvPr>
            <p:ph type="title"/>
          </p:nvPr>
        </p:nvSpPr>
        <p:spPr>
          <a:xfrm>
            <a:off x="457200" y="0"/>
            <a:ext cx="11277600" cy="914400"/>
          </a:xfrm>
        </p:spPr>
        <p:txBody>
          <a:bodyPr/>
          <a:lstStyle/>
          <a:p>
            <a:r>
              <a:rPr lang="en-US" b="1" dirty="0"/>
              <a:t>APS Layer Security</a:t>
            </a:r>
          </a:p>
        </p:txBody>
      </p:sp>
      <p:sp>
        <p:nvSpPr>
          <p:cNvPr id="4" name="Content Placeholder 1">
            <a:extLst>
              <a:ext uri="{FF2B5EF4-FFF2-40B4-BE49-F238E27FC236}">
                <a16:creationId xmlns:a16="http://schemas.microsoft.com/office/drawing/2014/main" id="{F1AB9219-A30A-48C4-8F45-57ABCFE13D3D}"/>
              </a:ext>
            </a:extLst>
          </p:cNvPr>
          <p:cNvSpPr txBox="1">
            <a:spLocks/>
          </p:cNvSpPr>
          <p:nvPr/>
        </p:nvSpPr>
        <p:spPr>
          <a:xfrm>
            <a:off x="6786285" y="1165413"/>
            <a:ext cx="4764740" cy="2106705"/>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16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4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2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1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05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End to end security</a:t>
            </a:r>
          </a:p>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endParaRPr lang="en-US" sz="1800" dirty="0">
              <a:solidFill>
                <a:srgbClr val="555555"/>
              </a:solidFill>
              <a:latin typeface="Calibri" panose="020F0502020204030204"/>
            </a:endParaRPr>
          </a:p>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Link key:</a:t>
            </a:r>
          </a:p>
          <a:p>
            <a:pPr lvl="2">
              <a:buClr>
                <a:srgbClr val="D91E2A"/>
              </a:buClr>
              <a:defRPr/>
            </a:pPr>
            <a:r>
              <a:rPr lang="en-US" sz="1800" dirty="0">
                <a:solidFill>
                  <a:srgbClr val="555555"/>
                </a:solidFill>
                <a:latin typeface="Calibri" panose="020F0502020204030204"/>
              </a:rPr>
              <a:t>Trust center link key</a:t>
            </a:r>
          </a:p>
          <a:p>
            <a:pPr lvl="2">
              <a:buClr>
                <a:srgbClr val="D91E2A"/>
              </a:buClr>
              <a:defRPr/>
            </a:pPr>
            <a:r>
              <a:rPr lang="en-US" sz="1800" dirty="0">
                <a:solidFill>
                  <a:srgbClr val="555555"/>
                </a:solidFill>
                <a:latin typeface="Calibri" panose="020F0502020204030204"/>
              </a:rPr>
              <a:t>Application link key – (Used in Smart Energy)</a:t>
            </a:r>
          </a:p>
        </p:txBody>
      </p:sp>
      <p:pic>
        <p:nvPicPr>
          <p:cNvPr id="2" name="Picture 1">
            <a:extLst>
              <a:ext uri="{FF2B5EF4-FFF2-40B4-BE49-F238E27FC236}">
                <a16:creationId xmlns:a16="http://schemas.microsoft.com/office/drawing/2014/main" id="{2A75D1C6-412C-4429-AEA9-A01AE01BA4BB}"/>
              </a:ext>
            </a:extLst>
          </p:cNvPr>
          <p:cNvPicPr>
            <a:picLocks noChangeAspect="1"/>
          </p:cNvPicPr>
          <p:nvPr/>
        </p:nvPicPr>
        <p:blipFill>
          <a:blip r:embed="rId3"/>
          <a:stretch>
            <a:fillRect/>
          </a:stretch>
        </p:blipFill>
        <p:spPr>
          <a:xfrm>
            <a:off x="640975" y="1183341"/>
            <a:ext cx="6226827" cy="2106704"/>
          </a:xfrm>
          <a:prstGeom prst="rect">
            <a:avLst/>
          </a:prstGeom>
        </p:spPr>
      </p:pic>
      <p:sp>
        <p:nvSpPr>
          <p:cNvPr id="6" name="Content Placeholder 1">
            <a:extLst>
              <a:ext uri="{FF2B5EF4-FFF2-40B4-BE49-F238E27FC236}">
                <a16:creationId xmlns:a16="http://schemas.microsoft.com/office/drawing/2014/main" id="{47E80A4E-670A-4AA6-8C73-E0FD9277E6D4}"/>
              </a:ext>
            </a:extLst>
          </p:cNvPr>
          <p:cNvSpPr txBox="1">
            <a:spLocks/>
          </p:cNvSpPr>
          <p:nvPr/>
        </p:nvSpPr>
        <p:spPr>
          <a:xfrm>
            <a:off x="6786284" y="3485322"/>
            <a:ext cx="4661645" cy="128546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16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4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2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1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05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APS layer security is optional. For non-Smart Energy applications, aps layer security is mainly used to secure the transportation NWK key message</a:t>
            </a:r>
            <a:endParaRPr lang="en-US" sz="1600" dirty="0">
              <a:solidFill>
                <a:srgbClr val="555555"/>
              </a:solidFill>
              <a:latin typeface="Calibri" panose="020F0502020204030204"/>
            </a:endParaRPr>
          </a:p>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endParaRPr lang="en-US" sz="1800" dirty="0">
              <a:solidFill>
                <a:srgbClr val="555555"/>
              </a:solidFill>
              <a:latin typeface="Calibri" panose="020F0502020204030204"/>
            </a:endParaRPr>
          </a:p>
        </p:txBody>
      </p:sp>
      <p:sp>
        <p:nvSpPr>
          <p:cNvPr id="7" name="Slide Number Placeholder 4">
            <a:extLst>
              <a:ext uri="{FF2B5EF4-FFF2-40B4-BE49-F238E27FC236}">
                <a16:creationId xmlns:a16="http://schemas.microsoft.com/office/drawing/2014/main" id="{97E8C580-ACB0-4959-9332-3742710FFF7B}"/>
              </a:ext>
            </a:extLst>
          </p:cNvPr>
          <p:cNvSpPr>
            <a:spLocks noGrp="1"/>
          </p:cNvSpPr>
          <p:nvPr>
            <p:ph type="sldNum" sz="quarter" idx="16"/>
          </p:nvPr>
        </p:nvSpPr>
        <p:spPr>
          <a:xfrm>
            <a:off x="457199" y="6400800"/>
            <a:ext cx="319696" cy="457200"/>
          </a:xfrm>
        </p:spPr>
        <p:txBody>
          <a:bodyPr/>
          <a:lstStyle/>
          <a:p>
            <a:fld id="{29A7BD92-6AE5-CF43-B276-274952F2BFB4}" type="slidenum">
              <a:rPr lang="en-US" smtClean="0"/>
              <a:pPr/>
              <a:t>20</a:t>
            </a:fld>
            <a:endParaRPr lang="en-US" dirty="0"/>
          </a:p>
        </p:txBody>
      </p:sp>
      <p:sp>
        <p:nvSpPr>
          <p:cNvPr id="8" name="Content Placeholder 1">
            <a:extLst>
              <a:ext uri="{FF2B5EF4-FFF2-40B4-BE49-F238E27FC236}">
                <a16:creationId xmlns:a16="http://schemas.microsoft.com/office/drawing/2014/main" id="{9054B5F3-FF80-4DBE-8960-BE22ACCC3CAB}"/>
              </a:ext>
            </a:extLst>
          </p:cNvPr>
          <p:cNvSpPr txBox="1">
            <a:spLocks/>
          </p:cNvSpPr>
          <p:nvPr/>
        </p:nvSpPr>
        <p:spPr>
          <a:xfrm>
            <a:off x="640975" y="3429000"/>
            <a:ext cx="6226826" cy="2601716"/>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16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4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2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1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05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Centralized Model</a:t>
            </a:r>
          </a:p>
          <a:p>
            <a:pPr lvl="2">
              <a:buClr>
                <a:srgbClr val="D91E2A"/>
              </a:buClr>
              <a:defRPr/>
            </a:pPr>
            <a:r>
              <a:rPr lang="en-US" sz="1600" dirty="0">
                <a:solidFill>
                  <a:srgbClr val="555555"/>
                </a:solidFill>
                <a:latin typeface="Calibri" panose="020F0502020204030204"/>
              </a:rPr>
              <a:t>Default global link key: </a:t>
            </a:r>
            <a:r>
              <a:rPr lang="en-US" sz="1600" dirty="0">
                <a:solidFill>
                  <a:srgbClr val="FF0000"/>
                </a:solidFill>
              </a:rPr>
              <a:t>ZigbeeAlliance09</a:t>
            </a:r>
            <a:endParaRPr lang="en-US" sz="1600" dirty="0">
              <a:solidFill>
                <a:srgbClr val="555555"/>
              </a:solidFill>
              <a:latin typeface="Calibri" panose="020F0502020204030204"/>
            </a:endParaRPr>
          </a:p>
          <a:p>
            <a:pPr lvl="2">
              <a:buClr>
                <a:srgbClr val="D91E2A"/>
              </a:buClr>
              <a:defRPr/>
            </a:pPr>
            <a:r>
              <a:rPr lang="en-US" sz="1600" dirty="0">
                <a:solidFill>
                  <a:srgbClr val="555555"/>
                </a:solidFill>
                <a:latin typeface="Calibri" panose="020F0502020204030204"/>
              </a:rPr>
              <a:t>Install code</a:t>
            </a:r>
          </a:p>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endParaRPr lang="en-US" sz="1800" dirty="0">
              <a:solidFill>
                <a:srgbClr val="555555"/>
              </a:solidFill>
              <a:latin typeface="Calibri" panose="020F0502020204030204"/>
            </a:endParaRPr>
          </a:p>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Distributed Model</a:t>
            </a:r>
          </a:p>
          <a:p>
            <a:pPr lvl="2">
              <a:buClr>
                <a:srgbClr val="D91E2A"/>
              </a:buClr>
              <a:defRPr/>
            </a:pPr>
            <a:r>
              <a:rPr lang="en-US" sz="1600" dirty="0">
                <a:solidFill>
                  <a:srgbClr val="555555"/>
                </a:solidFill>
                <a:latin typeface="Calibri" panose="020F0502020204030204"/>
              </a:rPr>
              <a:t>Global link key: will be offered by the </a:t>
            </a:r>
            <a:r>
              <a:rPr lang="en-US" sz="1600" dirty="0" err="1">
                <a:solidFill>
                  <a:srgbClr val="555555"/>
                </a:solidFill>
                <a:latin typeface="Calibri" panose="020F0502020204030204"/>
              </a:rPr>
              <a:t>Allience</a:t>
            </a:r>
            <a:endParaRPr lang="en-US" sz="1600" dirty="0">
              <a:solidFill>
                <a:srgbClr val="555555"/>
              </a:solidFill>
              <a:latin typeface="Calibri" panose="020F0502020204030204"/>
            </a:endParaRPr>
          </a:p>
          <a:p>
            <a:pPr lvl="2">
              <a:buClr>
                <a:srgbClr val="D91E2A"/>
              </a:buClr>
              <a:defRPr/>
            </a:pPr>
            <a:r>
              <a:rPr lang="en-US" sz="1600" dirty="0">
                <a:solidFill>
                  <a:srgbClr val="555555"/>
                </a:solidFill>
                <a:latin typeface="Calibri" panose="020F0502020204030204"/>
              </a:rPr>
              <a:t>Touch link key:  </a:t>
            </a:r>
            <a:r>
              <a:rPr lang="en-US" sz="1600" dirty="0">
                <a:solidFill>
                  <a:srgbClr val="555555"/>
                </a:solidFill>
              </a:rPr>
              <a:t>will be offered by the </a:t>
            </a:r>
            <a:r>
              <a:rPr lang="en-US" sz="1600" dirty="0" err="1">
                <a:solidFill>
                  <a:srgbClr val="555555"/>
                </a:solidFill>
              </a:rPr>
              <a:t>Allience</a:t>
            </a:r>
            <a:endParaRPr lang="en-US" sz="1600" dirty="0">
              <a:solidFill>
                <a:srgbClr val="555555"/>
              </a:solidFill>
            </a:endParaRPr>
          </a:p>
          <a:p>
            <a:pPr lvl="2">
              <a:buClr>
                <a:srgbClr val="D91E2A"/>
              </a:buClr>
              <a:defRPr/>
            </a:pPr>
            <a:endParaRPr lang="en-US" sz="1600" dirty="0">
              <a:solidFill>
                <a:srgbClr val="555555"/>
              </a:solidFill>
              <a:latin typeface="Calibri" panose="020F0502020204030204"/>
            </a:endParaRPr>
          </a:p>
        </p:txBody>
      </p:sp>
    </p:spTree>
    <p:extLst>
      <p:ext uri="{BB962C8B-B14F-4D97-AF65-F5344CB8AC3E}">
        <p14:creationId xmlns:p14="http://schemas.microsoft.com/office/powerpoint/2010/main" val="1320825039"/>
      </p:ext>
    </p:extLst>
  </p:cSld>
  <p:clrMapOvr>
    <a:masterClrMapping/>
  </p:clrMapOvr>
  <p:transition spd="med">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5">
            <a:extLst>
              <a:ext uri="{FF2B5EF4-FFF2-40B4-BE49-F238E27FC236}">
                <a16:creationId xmlns:a16="http://schemas.microsoft.com/office/drawing/2014/main" id="{FD991F12-C099-4968-A67E-39131607E789}"/>
              </a:ext>
            </a:extLst>
          </p:cNvPr>
          <p:cNvSpPr>
            <a:spLocks noGrp="1"/>
          </p:cNvSpPr>
          <p:nvPr>
            <p:ph type="title"/>
          </p:nvPr>
        </p:nvSpPr>
        <p:spPr>
          <a:xfrm>
            <a:off x="457200" y="0"/>
            <a:ext cx="11277600" cy="914400"/>
          </a:xfrm>
        </p:spPr>
        <p:txBody>
          <a:bodyPr/>
          <a:lstStyle/>
          <a:p>
            <a:r>
              <a:rPr lang="en-US" b="1" dirty="0"/>
              <a:t>APS Layer Security – Install Code</a:t>
            </a:r>
          </a:p>
        </p:txBody>
      </p:sp>
      <p:sp>
        <p:nvSpPr>
          <p:cNvPr id="7" name="Slide Number Placeholder 4">
            <a:extLst>
              <a:ext uri="{FF2B5EF4-FFF2-40B4-BE49-F238E27FC236}">
                <a16:creationId xmlns:a16="http://schemas.microsoft.com/office/drawing/2014/main" id="{97E8C580-ACB0-4959-9332-3742710FFF7B}"/>
              </a:ext>
            </a:extLst>
          </p:cNvPr>
          <p:cNvSpPr>
            <a:spLocks noGrp="1"/>
          </p:cNvSpPr>
          <p:nvPr>
            <p:ph type="sldNum" sz="quarter" idx="16"/>
          </p:nvPr>
        </p:nvSpPr>
        <p:spPr>
          <a:xfrm>
            <a:off x="457199" y="6400800"/>
            <a:ext cx="319696" cy="457200"/>
          </a:xfrm>
        </p:spPr>
        <p:txBody>
          <a:bodyPr/>
          <a:lstStyle/>
          <a:p>
            <a:fld id="{29A7BD92-6AE5-CF43-B276-274952F2BFB4}" type="slidenum">
              <a:rPr lang="en-US" smtClean="0"/>
              <a:pPr/>
              <a:t>21</a:t>
            </a:fld>
            <a:endParaRPr lang="en-US" dirty="0"/>
          </a:p>
        </p:txBody>
      </p:sp>
      <p:cxnSp>
        <p:nvCxnSpPr>
          <p:cNvPr id="21" name="Straight Arrow Connector 20">
            <a:extLst>
              <a:ext uri="{FF2B5EF4-FFF2-40B4-BE49-F238E27FC236}">
                <a16:creationId xmlns:a16="http://schemas.microsoft.com/office/drawing/2014/main" id="{B87306F1-3B4B-443C-BFF8-768B181E21DA}"/>
              </a:ext>
            </a:extLst>
          </p:cNvPr>
          <p:cNvCxnSpPr>
            <a:cxnSpLocks/>
          </p:cNvCxnSpPr>
          <p:nvPr/>
        </p:nvCxnSpPr>
        <p:spPr>
          <a:xfrm flipH="1">
            <a:off x="2092942" y="1589367"/>
            <a:ext cx="3" cy="241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8854A553-E01F-4FCA-94DC-1854BFF36AE4}"/>
              </a:ext>
            </a:extLst>
          </p:cNvPr>
          <p:cNvSpPr/>
          <p:nvPr/>
        </p:nvSpPr>
        <p:spPr>
          <a:xfrm>
            <a:off x="1581503" y="1068720"/>
            <a:ext cx="1022884" cy="52064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Factory</a:t>
            </a:r>
          </a:p>
        </p:txBody>
      </p:sp>
      <p:cxnSp>
        <p:nvCxnSpPr>
          <p:cNvPr id="23" name="Straight Arrow Connector 22">
            <a:extLst>
              <a:ext uri="{FF2B5EF4-FFF2-40B4-BE49-F238E27FC236}">
                <a16:creationId xmlns:a16="http://schemas.microsoft.com/office/drawing/2014/main" id="{1D3C11A5-F856-47EA-AAFB-67DF026F423E}"/>
              </a:ext>
            </a:extLst>
          </p:cNvPr>
          <p:cNvCxnSpPr>
            <a:cxnSpLocks/>
          </p:cNvCxnSpPr>
          <p:nvPr/>
        </p:nvCxnSpPr>
        <p:spPr>
          <a:xfrm>
            <a:off x="6933529" y="1588077"/>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8184FC81-9039-4C5A-9282-468C3B27A174}"/>
              </a:ext>
            </a:extLst>
          </p:cNvPr>
          <p:cNvSpPr/>
          <p:nvPr/>
        </p:nvSpPr>
        <p:spPr>
          <a:xfrm>
            <a:off x="6207878" y="1070010"/>
            <a:ext cx="1451303" cy="51806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Installation</a:t>
            </a:r>
          </a:p>
        </p:txBody>
      </p:sp>
      <p:cxnSp>
        <p:nvCxnSpPr>
          <p:cNvPr id="25" name="Straight Arrow Connector 24">
            <a:extLst>
              <a:ext uri="{FF2B5EF4-FFF2-40B4-BE49-F238E27FC236}">
                <a16:creationId xmlns:a16="http://schemas.microsoft.com/office/drawing/2014/main" id="{C63EB3B0-E1B5-43F6-898B-AEBC8C91CF57}"/>
              </a:ext>
            </a:extLst>
          </p:cNvPr>
          <p:cNvCxnSpPr>
            <a:cxnSpLocks/>
          </p:cNvCxnSpPr>
          <p:nvPr/>
        </p:nvCxnSpPr>
        <p:spPr>
          <a:xfrm>
            <a:off x="6520257" y="4394600"/>
            <a:ext cx="430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78054D5A-9890-4363-9ED6-48BA4BB728CB}"/>
              </a:ext>
            </a:extLst>
          </p:cNvPr>
          <p:cNvSpPr/>
          <p:nvPr/>
        </p:nvSpPr>
        <p:spPr>
          <a:xfrm>
            <a:off x="543340" y="2056003"/>
            <a:ext cx="1549602" cy="2955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Generate Install code</a:t>
            </a:r>
          </a:p>
        </p:txBody>
      </p:sp>
      <p:sp>
        <p:nvSpPr>
          <p:cNvPr id="29" name="Rectangle: Rounded Corners 28">
            <a:extLst>
              <a:ext uri="{FF2B5EF4-FFF2-40B4-BE49-F238E27FC236}">
                <a16:creationId xmlns:a16="http://schemas.microsoft.com/office/drawing/2014/main" id="{F26D0B31-083D-47D4-B998-9F1E49E3BC7A}"/>
              </a:ext>
            </a:extLst>
          </p:cNvPr>
          <p:cNvSpPr/>
          <p:nvPr/>
        </p:nvSpPr>
        <p:spPr>
          <a:xfrm>
            <a:off x="6933522" y="4114801"/>
            <a:ext cx="2402619" cy="51806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Derive TC link key from install code</a:t>
            </a:r>
          </a:p>
        </p:txBody>
      </p:sp>
      <p:sp>
        <p:nvSpPr>
          <p:cNvPr id="32" name="Rectangle: Rounded Corners 31">
            <a:extLst>
              <a:ext uri="{FF2B5EF4-FFF2-40B4-BE49-F238E27FC236}">
                <a16:creationId xmlns:a16="http://schemas.microsoft.com/office/drawing/2014/main" id="{A2A6A4DA-33EF-47F7-A54F-18A85A776EC8}"/>
              </a:ext>
            </a:extLst>
          </p:cNvPr>
          <p:cNvSpPr/>
          <p:nvPr/>
        </p:nvSpPr>
        <p:spPr>
          <a:xfrm>
            <a:off x="6933521" y="4910465"/>
            <a:ext cx="2508647" cy="51805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Configure this link key for this device</a:t>
            </a:r>
          </a:p>
        </p:txBody>
      </p:sp>
      <p:sp>
        <p:nvSpPr>
          <p:cNvPr id="34" name="Rectangle: Rounded Corners 33">
            <a:extLst>
              <a:ext uri="{FF2B5EF4-FFF2-40B4-BE49-F238E27FC236}">
                <a16:creationId xmlns:a16="http://schemas.microsoft.com/office/drawing/2014/main" id="{D57F83E4-ECA3-475E-A406-E5ACC1FE1D9F}"/>
              </a:ext>
            </a:extLst>
          </p:cNvPr>
          <p:cNvSpPr/>
          <p:nvPr/>
        </p:nvSpPr>
        <p:spPr>
          <a:xfrm>
            <a:off x="543343" y="2565671"/>
            <a:ext cx="1549602" cy="4572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Program Install code to device</a:t>
            </a:r>
          </a:p>
        </p:txBody>
      </p:sp>
      <p:sp>
        <p:nvSpPr>
          <p:cNvPr id="35" name="Rectangle: Rounded Corners 34">
            <a:extLst>
              <a:ext uri="{FF2B5EF4-FFF2-40B4-BE49-F238E27FC236}">
                <a16:creationId xmlns:a16="http://schemas.microsoft.com/office/drawing/2014/main" id="{2869BB90-7F2F-4030-9D67-5CA9B916B028}"/>
              </a:ext>
            </a:extLst>
          </p:cNvPr>
          <p:cNvSpPr/>
          <p:nvPr/>
        </p:nvSpPr>
        <p:spPr>
          <a:xfrm>
            <a:off x="543343" y="3236951"/>
            <a:ext cx="1549602" cy="4572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Put a note on the device</a:t>
            </a:r>
          </a:p>
        </p:txBody>
      </p:sp>
      <p:pic>
        <p:nvPicPr>
          <p:cNvPr id="2050" name="Picture 2" descr="ç¸å³å¾ç">
            <a:extLst>
              <a:ext uri="{FF2B5EF4-FFF2-40B4-BE49-F238E27FC236}">
                <a16:creationId xmlns:a16="http://schemas.microsoft.com/office/drawing/2014/main" id="{1E3FEE53-CE7E-4E3F-8F7B-A4E18A6BBE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6105" y="3236951"/>
            <a:ext cx="4329396" cy="2387079"/>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Arrow Connector 35">
            <a:extLst>
              <a:ext uri="{FF2B5EF4-FFF2-40B4-BE49-F238E27FC236}">
                <a16:creationId xmlns:a16="http://schemas.microsoft.com/office/drawing/2014/main" id="{6A5B4603-6319-4F51-8152-FBB50F13CD3B}"/>
              </a:ext>
            </a:extLst>
          </p:cNvPr>
          <p:cNvCxnSpPr>
            <a:cxnSpLocks/>
          </p:cNvCxnSpPr>
          <p:nvPr/>
        </p:nvCxnSpPr>
        <p:spPr>
          <a:xfrm>
            <a:off x="2092945" y="3734966"/>
            <a:ext cx="3653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ontent Placeholder 1">
            <a:extLst>
              <a:ext uri="{FF2B5EF4-FFF2-40B4-BE49-F238E27FC236}">
                <a16:creationId xmlns:a16="http://schemas.microsoft.com/office/drawing/2014/main" id="{36F647E9-A39D-4053-B525-40425D7E37DB}"/>
              </a:ext>
            </a:extLst>
          </p:cNvPr>
          <p:cNvSpPr txBox="1">
            <a:spLocks/>
          </p:cNvSpPr>
          <p:nvPr/>
        </p:nvSpPr>
        <p:spPr>
          <a:xfrm>
            <a:off x="6933521" y="1899589"/>
            <a:ext cx="4661645" cy="128546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16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4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2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1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05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TC link key is derived from install code</a:t>
            </a:r>
          </a:p>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Install code is sent out of band.</a:t>
            </a:r>
            <a:endParaRPr lang="en-US" sz="1600" dirty="0">
              <a:solidFill>
                <a:srgbClr val="555555"/>
              </a:solidFill>
              <a:latin typeface="Calibri" panose="020F0502020204030204"/>
            </a:endParaRPr>
          </a:p>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Install code is mandatory of Zigbee 3.0.</a:t>
            </a:r>
          </a:p>
        </p:txBody>
      </p:sp>
    </p:spTree>
    <p:extLst>
      <p:ext uri="{BB962C8B-B14F-4D97-AF65-F5344CB8AC3E}">
        <p14:creationId xmlns:p14="http://schemas.microsoft.com/office/powerpoint/2010/main" val="1692238867"/>
      </p:ext>
    </p:extLst>
  </p:cSld>
  <p:clrMapOvr>
    <a:masterClrMapping/>
  </p:clrMapOvr>
  <p:transition spd="med">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5">
            <a:extLst>
              <a:ext uri="{FF2B5EF4-FFF2-40B4-BE49-F238E27FC236}">
                <a16:creationId xmlns:a16="http://schemas.microsoft.com/office/drawing/2014/main" id="{FD991F12-C099-4968-A67E-39131607E789}"/>
              </a:ext>
            </a:extLst>
          </p:cNvPr>
          <p:cNvSpPr>
            <a:spLocks noGrp="1"/>
          </p:cNvSpPr>
          <p:nvPr>
            <p:ph type="title"/>
          </p:nvPr>
        </p:nvSpPr>
        <p:spPr>
          <a:xfrm>
            <a:off x="457200" y="0"/>
            <a:ext cx="11277600" cy="914400"/>
          </a:xfrm>
        </p:spPr>
        <p:txBody>
          <a:bodyPr/>
          <a:lstStyle/>
          <a:p>
            <a:r>
              <a:rPr lang="en-US" b="1" dirty="0"/>
              <a:t>APS Layer Security – Trust Center Link Key Update</a:t>
            </a:r>
          </a:p>
        </p:txBody>
      </p:sp>
      <p:sp>
        <p:nvSpPr>
          <p:cNvPr id="7" name="Slide Number Placeholder 4">
            <a:extLst>
              <a:ext uri="{FF2B5EF4-FFF2-40B4-BE49-F238E27FC236}">
                <a16:creationId xmlns:a16="http://schemas.microsoft.com/office/drawing/2014/main" id="{97E8C580-ACB0-4959-9332-3742710FFF7B}"/>
              </a:ext>
            </a:extLst>
          </p:cNvPr>
          <p:cNvSpPr>
            <a:spLocks noGrp="1"/>
          </p:cNvSpPr>
          <p:nvPr>
            <p:ph type="sldNum" sz="quarter" idx="16"/>
          </p:nvPr>
        </p:nvSpPr>
        <p:spPr>
          <a:xfrm>
            <a:off x="457199" y="6400800"/>
            <a:ext cx="319696" cy="457200"/>
          </a:xfrm>
        </p:spPr>
        <p:txBody>
          <a:bodyPr/>
          <a:lstStyle/>
          <a:p>
            <a:fld id="{29A7BD92-6AE5-CF43-B276-274952F2BFB4}" type="slidenum">
              <a:rPr lang="en-US" smtClean="0"/>
              <a:pPr/>
              <a:t>22</a:t>
            </a:fld>
            <a:endParaRPr lang="en-US" dirty="0"/>
          </a:p>
        </p:txBody>
      </p:sp>
      <p:pic>
        <p:nvPicPr>
          <p:cNvPr id="2" name="Picture 1">
            <a:extLst>
              <a:ext uri="{FF2B5EF4-FFF2-40B4-BE49-F238E27FC236}">
                <a16:creationId xmlns:a16="http://schemas.microsoft.com/office/drawing/2014/main" id="{58377E08-1EE5-41CD-8C72-28E3F4675212}"/>
              </a:ext>
            </a:extLst>
          </p:cNvPr>
          <p:cNvPicPr>
            <a:picLocks noChangeAspect="1"/>
          </p:cNvPicPr>
          <p:nvPr/>
        </p:nvPicPr>
        <p:blipFill>
          <a:blip r:embed="rId3"/>
          <a:stretch>
            <a:fillRect/>
          </a:stretch>
        </p:blipFill>
        <p:spPr>
          <a:xfrm>
            <a:off x="2440262" y="1152938"/>
            <a:ext cx="7311475" cy="5108713"/>
          </a:xfrm>
          <a:prstGeom prst="rect">
            <a:avLst/>
          </a:prstGeom>
        </p:spPr>
      </p:pic>
    </p:spTree>
    <p:extLst>
      <p:ext uri="{BB962C8B-B14F-4D97-AF65-F5344CB8AC3E}">
        <p14:creationId xmlns:p14="http://schemas.microsoft.com/office/powerpoint/2010/main" val="2014668705"/>
      </p:ext>
    </p:extLst>
  </p:cSld>
  <p:clrMapOvr>
    <a:masterClrMapping/>
  </p:clrMapOvr>
  <p:transition spd="med">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Overview of Application Layer</a:t>
            </a:r>
          </a:p>
        </p:txBody>
      </p:sp>
      <p:sp>
        <p:nvSpPr>
          <p:cNvPr id="5" name="Content Placeholder 4">
            <a:extLst>
              <a:ext uri="{FF2B5EF4-FFF2-40B4-BE49-F238E27FC236}">
                <a16:creationId xmlns:a16="http://schemas.microsoft.com/office/drawing/2014/main" id="{DF8BDA07-9F00-4F2B-BE15-300C86FCD188}"/>
              </a:ext>
            </a:extLst>
          </p:cNvPr>
          <p:cNvSpPr>
            <a:spLocks noGrp="1"/>
          </p:cNvSpPr>
          <p:nvPr>
            <p:ph idx="10"/>
          </p:nvPr>
        </p:nvSpPr>
        <p:spPr>
          <a:xfrm>
            <a:off x="679450" y="1035877"/>
            <a:ext cx="5416550" cy="1725706"/>
          </a:xfrm>
        </p:spPr>
        <p:txBody>
          <a:bodyPr>
            <a:noAutofit/>
          </a:bodyPr>
          <a:lstStyle/>
          <a:p>
            <a:r>
              <a:rPr lang="en-US" altLang="zh-CN" sz="1600" dirty="0">
                <a:solidFill>
                  <a:srgbClr val="FF0000"/>
                </a:solidFill>
              </a:rPr>
              <a:t>Endpoint</a:t>
            </a:r>
            <a:r>
              <a:rPr lang="en-US" altLang="zh-CN" sz="1600" dirty="0"/>
              <a:t>:  </a:t>
            </a:r>
            <a:r>
              <a:rPr lang="en-US" altLang="zh-CN" sz="1600" dirty="0">
                <a:solidFill>
                  <a:srgbClr val="FF0000"/>
                </a:solidFill>
              </a:rPr>
              <a:t>logical device</a:t>
            </a:r>
          </a:p>
          <a:p>
            <a:pPr lvl="1"/>
            <a:r>
              <a:rPr lang="en-US" sz="1600" dirty="0"/>
              <a:t>Endpoints 1-239 are available for user applications</a:t>
            </a:r>
          </a:p>
          <a:p>
            <a:pPr lvl="1"/>
            <a:r>
              <a:rPr lang="en-US" sz="1600" dirty="0"/>
              <a:t>Endpoints 0, 240-255 are reserved for special functions</a:t>
            </a:r>
          </a:p>
          <a:p>
            <a:pPr lvl="2"/>
            <a:r>
              <a:rPr lang="en-US" dirty="0"/>
              <a:t>Endpoint 0: Zigbee Device Object (ZDO); used for network config/admin</a:t>
            </a:r>
          </a:p>
          <a:p>
            <a:pPr lvl="2"/>
            <a:r>
              <a:rPr lang="en-US" dirty="0"/>
              <a:t>Endpoint 255: Used for Broadcasting a message for all endpoints</a:t>
            </a:r>
          </a:p>
        </p:txBody>
      </p:sp>
      <p:sp>
        <p:nvSpPr>
          <p:cNvPr id="6" name="Content Placeholder 4">
            <a:extLst>
              <a:ext uri="{FF2B5EF4-FFF2-40B4-BE49-F238E27FC236}">
                <a16:creationId xmlns:a16="http://schemas.microsoft.com/office/drawing/2014/main" id="{A4C1A59A-5F38-4462-8580-3C56BEFA752B}"/>
              </a:ext>
            </a:extLst>
          </p:cNvPr>
          <p:cNvSpPr txBox="1">
            <a:spLocks/>
          </p:cNvSpPr>
          <p:nvPr/>
        </p:nvSpPr>
        <p:spPr>
          <a:xfrm>
            <a:off x="7250579" y="1116106"/>
            <a:ext cx="3722221" cy="1997313"/>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FF0000"/>
                </a:solidFill>
              </a:rPr>
              <a:t>Cluster: communication model</a:t>
            </a:r>
          </a:p>
          <a:p>
            <a:pPr lvl="1"/>
            <a:r>
              <a:rPr lang="en-US" sz="1600" dirty="0"/>
              <a:t>Client/Server model</a:t>
            </a:r>
          </a:p>
          <a:p>
            <a:pPr lvl="1"/>
            <a:r>
              <a:rPr lang="en-US" sz="1600" dirty="0"/>
              <a:t>Defined in Zigbee Cluster Library (ZCL)</a:t>
            </a:r>
          </a:p>
          <a:p>
            <a:pPr lvl="1"/>
            <a:r>
              <a:rPr lang="en-US" sz="1600" dirty="0"/>
              <a:t>Cluster ID </a:t>
            </a:r>
          </a:p>
          <a:p>
            <a:pPr lvl="1"/>
            <a:r>
              <a:rPr lang="en-US" sz="1600" dirty="0"/>
              <a:t>Commands</a:t>
            </a:r>
          </a:p>
          <a:p>
            <a:pPr lvl="1"/>
            <a:r>
              <a:rPr lang="en-US" sz="1600" dirty="0"/>
              <a:t>Attributes</a:t>
            </a:r>
          </a:p>
        </p:txBody>
      </p:sp>
      <p:grpSp>
        <p:nvGrpSpPr>
          <p:cNvPr id="8" name="Group 7">
            <a:extLst>
              <a:ext uri="{FF2B5EF4-FFF2-40B4-BE49-F238E27FC236}">
                <a16:creationId xmlns:a16="http://schemas.microsoft.com/office/drawing/2014/main" id="{15261D28-003A-42BE-B081-1D84EB6C5BA9}"/>
              </a:ext>
            </a:extLst>
          </p:cNvPr>
          <p:cNvGrpSpPr/>
          <p:nvPr/>
        </p:nvGrpSpPr>
        <p:grpSpPr>
          <a:xfrm>
            <a:off x="1432969" y="3113419"/>
            <a:ext cx="3434381" cy="2743200"/>
            <a:chOff x="6957391" y="2701879"/>
            <a:chExt cx="4105955" cy="3698921"/>
          </a:xfrm>
        </p:grpSpPr>
        <p:pic>
          <p:nvPicPr>
            <p:cNvPr id="9" name="Picture 8">
              <a:extLst>
                <a:ext uri="{FF2B5EF4-FFF2-40B4-BE49-F238E27FC236}">
                  <a16:creationId xmlns:a16="http://schemas.microsoft.com/office/drawing/2014/main" id="{AFC6ED56-1F9E-4ED4-86FE-E79336FC1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7391" y="2701879"/>
              <a:ext cx="4105955" cy="3698921"/>
            </a:xfrm>
            <a:prstGeom prst="rect">
              <a:avLst/>
            </a:prstGeom>
          </p:spPr>
        </p:pic>
        <p:sp>
          <p:nvSpPr>
            <p:cNvPr id="10" name="TextBox 9">
              <a:extLst>
                <a:ext uri="{FF2B5EF4-FFF2-40B4-BE49-F238E27FC236}">
                  <a16:creationId xmlns:a16="http://schemas.microsoft.com/office/drawing/2014/main" id="{7A4945F8-E59E-42E6-930F-135594ADE2CC}"/>
                </a:ext>
              </a:extLst>
            </p:cNvPr>
            <p:cNvSpPr txBox="1"/>
            <p:nvPr/>
          </p:nvSpPr>
          <p:spPr>
            <a:xfrm>
              <a:off x="7726217" y="2701879"/>
              <a:ext cx="1176412" cy="338554"/>
            </a:xfrm>
            <a:prstGeom prst="rect">
              <a:avLst/>
            </a:prstGeom>
            <a:noFill/>
            <a:ln>
              <a:noFill/>
            </a:ln>
          </p:spPr>
          <p:txBody>
            <a:bodyPr wrap="none" rtlCol="0" anchor="ctr">
              <a:spAutoFit/>
            </a:bodyPr>
            <a:lstStyle/>
            <a:p>
              <a:pPr algn="ctr"/>
              <a:r>
                <a:rPr lang="en-US" sz="1600" b="1" dirty="0"/>
                <a:t>Power Strip</a:t>
              </a:r>
            </a:p>
          </p:txBody>
        </p:sp>
        <p:sp>
          <p:nvSpPr>
            <p:cNvPr id="11" name="TextBox 10">
              <a:extLst>
                <a:ext uri="{FF2B5EF4-FFF2-40B4-BE49-F238E27FC236}">
                  <a16:creationId xmlns:a16="http://schemas.microsoft.com/office/drawing/2014/main" id="{DFB4F6E6-CDF4-43E0-B449-004ADADCF7AA}"/>
                </a:ext>
              </a:extLst>
            </p:cNvPr>
            <p:cNvSpPr txBox="1"/>
            <p:nvPr/>
          </p:nvSpPr>
          <p:spPr>
            <a:xfrm>
              <a:off x="7061586" y="3817568"/>
              <a:ext cx="1088439" cy="338554"/>
            </a:xfrm>
            <a:prstGeom prst="rect">
              <a:avLst/>
            </a:prstGeom>
            <a:noFill/>
            <a:ln>
              <a:noFill/>
            </a:ln>
          </p:spPr>
          <p:txBody>
            <a:bodyPr wrap="none" rtlCol="0" anchor="ctr">
              <a:spAutoFit/>
            </a:bodyPr>
            <a:lstStyle/>
            <a:p>
              <a:pPr algn="ctr"/>
              <a:r>
                <a:rPr lang="en-US" sz="1600" dirty="0"/>
                <a:t>Endpoint 1</a:t>
              </a:r>
            </a:p>
          </p:txBody>
        </p:sp>
        <p:sp>
          <p:nvSpPr>
            <p:cNvPr id="12" name="TextBox 11">
              <a:extLst>
                <a:ext uri="{FF2B5EF4-FFF2-40B4-BE49-F238E27FC236}">
                  <a16:creationId xmlns:a16="http://schemas.microsoft.com/office/drawing/2014/main" id="{EBB0BB60-32FA-4D90-B7DF-3784BE890EA4}"/>
                </a:ext>
              </a:extLst>
            </p:cNvPr>
            <p:cNvSpPr txBox="1"/>
            <p:nvPr/>
          </p:nvSpPr>
          <p:spPr>
            <a:xfrm>
              <a:off x="9062466" y="4045645"/>
              <a:ext cx="1088439" cy="338554"/>
            </a:xfrm>
            <a:prstGeom prst="rect">
              <a:avLst/>
            </a:prstGeom>
            <a:noFill/>
            <a:ln>
              <a:noFill/>
            </a:ln>
          </p:spPr>
          <p:txBody>
            <a:bodyPr wrap="none" rtlCol="0" anchor="ctr">
              <a:spAutoFit/>
            </a:bodyPr>
            <a:lstStyle/>
            <a:p>
              <a:pPr algn="ctr"/>
              <a:r>
                <a:rPr lang="en-US" sz="1600" dirty="0"/>
                <a:t>Endpoint 2</a:t>
              </a:r>
            </a:p>
          </p:txBody>
        </p:sp>
        <p:sp>
          <p:nvSpPr>
            <p:cNvPr id="13" name="TextBox 12">
              <a:extLst>
                <a:ext uri="{FF2B5EF4-FFF2-40B4-BE49-F238E27FC236}">
                  <a16:creationId xmlns:a16="http://schemas.microsoft.com/office/drawing/2014/main" id="{E14981AC-C97A-4E90-91A0-7B223F400049}"/>
                </a:ext>
              </a:extLst>
            </p:cNvPr>
            <p:cNvSpPr txBox="1"/>
            <p:nvPr/>
          </p:nvSpPr>
          <p:spPr>
            <a:xfrm>
              <a:off x="7344769" y="4456183"/>
              <a:ext cx="1088439" cy="338554"/>
            </a:xfrm>
            <a:prstGeom prst="rect">
              <a:avLst/>
            </a:prstGeom>
            <a:noFill/>
            <a:ln>
              <a:noFill/>
            </a:ln>
          </p:spPr>
          <p:txBody>
            <a:bodyPr wrap="none" rtlCol="0" anchor="ctr">
              <a:spAutoFit/>
            </a:bodyPr>
            <a:lstStyle/>
            <a:p>
              <a:pPr algn="ctr"/>
              <a:r>
                <a:rPr lang="en-US" sz="1600" dirty="0"/>
                <a:t>Endpoint 3</a:t>
              </a:r>
            </a:p>
          </p:txBody>
        </p:sp>
        <p:sp>
          <p:nvSpPr>
            <p:cNvPr id="14" name="TextBox 13">
              <a:extLst>
                <a:ext uri="{FF2B5EF4-FFF2-40B4-BE49-F238E27FC236}">
                  <a16:creationId xmlns:a16="http://schemas.microsoft.com/office/drawing/2014/main" id="{DC2ACB2A-08A8-4CF1-9DC3-B67A1F9EB977}"/>
                </a:ext>
              </a:extLst>
            </p:cNvPr>
            <p:cNvSpPr txBox="1"/>
            <p:nvPr/>
          </p:nvSpPr>
          <p:spPr>
            <a:xfrm>
              <a:off x="9385718" y="4625460"/>
              <a:ext cx="1088439" cy="338554"/>
            </a:xfrm>
            <a:prstGeom prst="rect">
              <a:avLst/>
            </a:prstGeom>
            <a:noFill/>
            <a:ln>
              <a:noFill/>
            </a:ln>
          </p:spPr>
          <p:txBody>
            <a:bodyPr wrap="none" rtlCol="0" anchor="ctr">
              <a:spAutoFit/>
            </a:bodyPr>
            <a:lstStyle/>
            <a:p>
              <a:pPr algn="ctr"/>
              <a:r>
                <a:rPr lang="en-US" sz="1600" dirty="0"/>
                <a:t>Endpoint 4</a:t>
              </a:r>
            </a:p>
          </p:txBody>
        </p:sp>
        <p:sp>
          <p:nvSpPr>
            <p:cNvPr id="15" name="TextBox 14">
              <a:extLst>
                <a:ext uri="{FF2B5EF4-FFF2-40B4-BE49-F238E27FC236}">
                  <a16:creationId xmlns:a16="http://schemas.microsoft.com/office/drawing/2014/main" id="{32AC97B9-44B6-41E7-9843-FCE717A614EE}"/>
                </a:ext>
              </a:extLst>
            </p:cNvPr>
            <p:cNvSpPr txBox="1"/>
            <p:nvPr/>
          </p:nvSpPr>
          <p:spPr>
            <a:xfrm>
              <a:off x="7605806" y="5094798"/>
              <a:ext cx="1088439" cy="338554"/>
            </a:xfrm>
            <a:prstGeom prst="rect">
              <a:avLst/>
            </a:prstGeom>
            <a:noFill/>
            <a:ln>
              <a:noFill/>
            </a:ln>
          </p:spPr>
          <p:txBody>
            <a:bodyPr wrap="none" rtlCol="0" anchor="ctr">
              <a:spAutoFit/>
            </a:bodyPr>
            <a:lstStyle/>
            <a:p>
              <a:pPr algn="ctr"/>
              <a:r>
                <a:rPr lang="en-US" sz="1600" dirty="0"/>
                <a:t>Endpoint 5</a:t>
              </a:r>
            </a:p>
          </p:txBody>
        </p:sp>
        <p:sp>
          <p:nvSpPr>
            <p:cNvPr id="16" name="TextBox 15">
              <a:extLst>
                <a:ext uri="{FF2B5EF4-FFF2-40B4-BE49-F238E27FC236}">
                  <a16:creationId xmlns:a16="http://schemas.microsoft.com/office/drawing/2014/main" id="{8A4D32A3-8DC0-49C6-B19F-C0E48640DA79}"/>
                </a:ext>
              </a:extLst>
            </p:cNvPr>
            <p:cNvSpPr txBox="1"/>
            <p:nvPr/>
          </p:nvSpPr>
          <p:spPr>
            <a:xfrm>
              <a:off x="9606685" y="5192614"/>
              <a:ext cx="1088439" cy="338554"/>
            </a:xfrm>
            <a:prstGeom prst="rect">
              <a:avLst/>
            </a:prstGeom>
            <a:noFill/>
            <a:ln>
              <a:noFill/>
            </a:ln>
          </p:spPr>
          <p:txBody>
            <a:bodyPr wrap="none" rtlCol="0" anchor="ctr">
              <a:spAutoFit/>
            </a:bodyPr>
            <a:lstStyle/>
            <a:p>
              <a:pPr algn="ctr"/>
              <a:r>
                <a:rPr lang="en-US" sz="1600" dirty="0"/>
                <a:t>Endpoint 6</a:t>
              </a:r>
            </a:p>
          </p:txBody>
        </p:sp>
      </p:grpSp>
      <p:pic>
        <p:nvPicPr>
          <p:cNvPr id="4" name="Picture 3">
            <a:extLst>
              <a:ext uri="{FF2B5EF4-FFF2-40B4-BE49-F238E27FC236}">
                <a16:creationId xmlns:a16="http://schemas.microsoft.com/office/drawing/2014/main" id="{270D59D9-86AB-4435-B1C5-1A81C1F937F3}"/>
              </a:ext>
            </a:extLst>
          </p:cNvPr>
          <p:cNvPicPr>
            <a:picLocks noChangeAspect="1"/>
          </p:cNvPicPr>
          <p:nvPr/>
        </p:nvPicPr>
        <p:blipFill>
          <a:blip r:embed="rId4"/>
          <a:stretch>
            <a:fillRect/>
          </a:stretch>
        </p:blipFill>
        <p:spPr>
          <a:xfrm>
            <a:off x="6898497" y="3364498"/>
            <a:ext cx="4157247" cy="2357732"/>
          </a:xfrm>
          <a:prstGeom prst="rect">
            <a:avLst/>
          </a:prstGeom>
        </p:spPr>
      </p:pic>
      <p:sp>
        <p:nvSpPr>
          <p:cNvPr id="17" name="Slide Number Placeholder 4">
            <a:extLst>
              <a:ext uri="{FF2B5EF4-FFF2-40B4-BE49-F238E27FC236}">
                <a16:creationId xmlns:a16="http://schemas.microsoft.com/office/drawing/2014/main" id="{5EA22C41-4BEA-432B-8B8C-DA36F6C52155}"/>
              </a:ext>
            </a:extLst>
          </p:cNvPr>
          <p:cNvSpPr txBox="1">
            <a:spLocks/>
          </p:cNvSpPr>
          <p:nvPr/>
        </p:nvSpPr>
        <p:spPr>
          <a:xfrm>
            <a:off x="457199" y="6400800"/>
            <a:ext cx="319696"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A7BD92-6AE5-CF43-B276-274952F2BFB4}" type="slidenum">
              <a:rPr lang="en-US" sz="800" smtClean="0"/>
              <a:pPr/>
              <a:t>23</a:t>
            </a:fld>
            <a:endParaRPr lang="en-US" sz="800" dirty="0"/>
          </a:p>
        </p:txBody>
      </p:sp>
    </p:spTree>
    <p:extLst>
      <p:ext uri="{BB962C8B-B14F-4D97-AF65-F5344CB8AC3E}">
        <p14:creationId xmlns:p14="http://schemas.microsoft.com/office/powerpoint/2010/main" val="636374290"/>
      </p:ext>
    </p:extLst>
  </p:cSld>
  <p:clrMapOvr>
    <a:masterClrMapping/>
  </p:clrMapOvr>
  <p:transition spd="med">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Example of Cluster</a:t>
            </a:r>
          </a:p>
        </p:txBody>
      </p:sp>
      <p:sp>
        <p:nvSpPr>
          <p:cNvPr id="5" name="Slide Number Placeholder 4">
            <a:extLst>
              <a:ext uri="{FF2B5EF4-FFF2-40B4-BE49-F238E27FC236}">
                <a16:creationId xmlns:a16="http://schemas.microsoft.com/office/drawing/2014/main" id="{4B3D9D29-B323-46DF-A467-A16E3AF1A0BC}"/>
              </a:ext>
            </a:extLst>
          </p:cNvPr>
          <p:cNvSpPr txBox="1">
            <a:spLocks/>
          </p:cNvSpPr>
          <p:nvPr/>
        </p:nvSpPr>
        <p:spPr>
          <a:xfrm>
            <a:off x="457199" y="6400800"/>
            <a:ext cx="319696"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A7BD92-6AE5-CF43-B276-274952F2BFB4}" type="slidenum">
              <a:rPr lang="en-US" sz="800" smtClean="0"/>
              <a:pPr/>
              <a:t>24</a:t>
            </a:fld>
            <a:endParaRPr lang="en-US" sz="800" dirty="0"/>
          </a:p>
        </p:txBody>
      </p:sp>
      <p:grpSp>
        <p:nvGrpSpPr>
          <p:cNvPr id="15" name="Group 14">
            <a:extLst>
              <a:ext uri="{FF2B5EF4-FFF2-40B4-BE49-F238E27FC236}">
                <a16:creationId xmlns:a16="http://schemas.microsoft.com/office/drawing/2014/main" id="{0B4D09D4-8C19-44E8-88DA-3E7775E2A770}"/>
              </a:ext>
            </a:extLst>
          </p:cNvPr>
          <p:cNvGrpSpPr/>
          <p:nvPr/>
        </p:nvGrpSpPr>
        <p:grpSpPr>
          <a:xfrm>
            <a:off x="2332383" y="1523998"/>
            <a:ext cx="3283225" cy="4538869"/>
            <a:chOff x="1815548" y="1172817"/>
            <a:chExt cx="3882887" cy="4843670"/>
          </a:xfrm>
        </p:grpSpPr>
        <p:sp>
          <p:nvSpPr>
            <p:cNvPr id="2" name="Rectangle: Rounded Corners 1">
              <a:extLst>
                <a:ext uri="{FF2B5EF4-FFF2-40B4-BE49-F238E27FC236}">
                  <a16:creationId xmlns:a16="http://schemas.microsoft.com/office/drawing/2014/main" id="{4615A412-21A4-487B-9CCF-ACCBF75808DD}"/>
                </a:ext>
              </a:extLst>
            </p:cNvPr>
            <p:cNvSpPr/>
            <p:nvPr/>
          </p:nvSpPr>
          <p:spPr>
            <a:xfrm>
              <a:off x="1815548" y="1172817"/>
              <a:ext cx="3882887" cy="484367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Device A</a:t>
              </a: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p:txBody>
        </p:sp>
        <p:sp>
          <p:nvSpPr>
            <p:cNvPr id="4" name="Rectangle: Rounded Corners 3">
              <a:extLst>
                <a:ext uri="{FF2B5EF4-FFF2-40B4-BE49-F238E27FC236}">
                  <a16:creationId xmlns:a16="http://schemas.microsoft.com/office/drawing/2014/main" id="{981D501F-9B13-43BB-8299-E3EEBA6083A2}"/>
                </a:ext>
              </a:extLst>
            </p:cNvPr>
            <p:cNvSpPr/>
            <p:nvPr/>
          </p:nvSpPr>
          <p:spPr>
            <a:xfrm>
              <a:off x="2219739" y="1769165"/>
              <a:ext cx="3101009" cy="184867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 point 1</a:t>
              </a:r>
            </a:p>
            <a:p>
              <a:pPr algn="ctr"/>
              <a:endParaRPr lang="en-US" dirty="0"/>
            </a:p>
            <a:p>
              <a:pPr algn="ctr"/>
              <a:endParaRPr lang="en-US" dirty="0"/>
            </a:p>
            <a:p>
              <a:pPr algn="ctr"/>
              <a:endParaRPr lang="en-US" dirty="0"/>
            </a:p>
            <a:p>
              <a:pPr algn="ctr"/>
              <a:endParaRPr lang="en-US" dirty="0"/>
            </a:p>
            <a:p>
              <a:pPr algn="ctr"/>
              <a:endParaRPr lang="en-US" dirty="0"/>
            </a:p>
          </p:txBody>
        </p:sp>
        <p:sp>
          <p:nvSpPr>
            <p:cNvPr id="7" name="Rectangle: Rounded Corners 6">
              <a:extLst>
                <a:ext uri="{FF2B5EF4-FFF2-40B4-BE49-F238E27FC236}">
                  <a16:creationId xmlns:a16="http://schemas.microsoft.com/office/drawing/2014/main" id="{73AC7967-DC6A-470C-A815-A2BE20D7445E}"/>
                </a:ext>
              </a:extLst>
            </p:cNvPr>
            <p:cNvSpPr/>
            <p:nvPr/>
          </p:nvSpPr>
          <p:spPr>
            <a:xfrm>
              <a:off x="2425148" y="2219739"/>
              <a:ext cx="2690191" cy="35118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On/Off Cluster</a:t>
              </a:r>
            </a:p>
          </p:txBody>
        </p:sp>
        <p:sp>
          <p:nvSpPr>
            <p:cNvPr id="9" name="Rectangle: Rounded Corners 8">
              <a:extLst>
                <a:ext uri="{FF2B5EF4-FFF2-40B4-BE49-F238E27FC236}">
                  <a16:creationId xmlns:a16="http://schemas.microsoft.com/office/drawing/2014/main" id="{1579EA77-0577-46D0-B8EC-0BB89B7232A9}"/>
                </a:ext>
              </a:extLst>
            </p:cNvPr>
            <p:cNvSpPr/>
            <p:nvPr/>
          </p:nvSpPr>
          <p:spPr>
            <a:xfrm>
              <a:off x="2425147" y="2653747"/>
              <a:ext cx="2690191" cy="35118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Level </a:t>
              </a:r>
              <a:r>
                <a:rPr lang="en-US" dirty="0" err="1">
                  <a:solidFill>
                    <a:schemeClr val="tx2">
                      <a:lumMod val="75000"/>
                    </a:schemeClr>
                  </a:solidFill>
                </a:rPr>
                <a:t>ControlCluster</a:t>
              </a:r>
              <a:endParaRPr lang="en-US" dirty="0">
                <a:solidFill>
                  <a:schemeClr val="tx2">
                    <a:lumMod val="75000"/>
                  </a:schemeClr>
                </a:solidFill>
              </a:endParaRPr>
            </a:p>
          </p:txBody>
        </p:sp>
        <p:sp>
          <p:nvSpPr>
            <p:cNvPr id="10" name="Rectangle: Rounded Corners 9">
              <a:extLst>
                <a:ext uri="{FF2B5EF4-FFF2-40B4-BE49-F238E27FC236}">
                  <a16:creationId xmlns:a16="http://schemas.microsoft.com/office/drawing/2014/main" id="{D37857D4-BED2-46BA-9F7E-95A10FB7595C}"/>
                </a:ext>
              </a:extLst>
            </p:cNvPr>
            <p:cNvSpPr/>
            <p:nvPr/>
          </p:nvSpPr>
          <p:spPr>
            <a:xfrm>
              <a:off x="2408582" y="3082786"/>
              <a:ext cx="2690191" cy="35118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Color Control Cluster</a:t>
              </a:r>
            </a:p>
          </p:txBody>
        </p:sp>
        <p:sp>
          <p:nvSpPr>
            <p:cNvPr id="11" name="Rectangle: Rounded Corners 10">
              <a:extLst>
                <a:ext uri="{FF2B5EF4-FFF2-40B4-BE49-F238E27FC236}">
                  <a16:creationId xmlns:a16="http://schemas.microsoft.com/office/drawing/2014/main" id="{950DAF82-C591-407A-98D5-3C9B2C01433A}"/>
                </a:ext>
              </a:extLst>
            </p:cNvPr>
            <p:cNvSpPr/>
            <p:nvPr/>
          </p:nvSpPr>
          <p:spPr>
            <a:xfrm>
              <a:off x="2219739" y="3816627"/>
              <a:ext cx="3101009" cy="184867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 point 2</a:t>
              </a:r>
            </a:p>
            <a:p>
              <a:pPr algn="ctr"/>
              <a:endParaRPr lang="en-US" dirty="0"/>
            </a:p>
            <a:p>
              <a:pPr algn="ctr"/>
              <a:endParaRPr lang="en-US" dirty="0"/>
            </a:p>
            <a:p>
              <a:pPr algn="ctr"/>
              <a:endParaRPr lang="en-US" dirty="0"/>
            </a:p>
            <a:p>
              <a:pPr algn="ctr"/>
              <a:endParaRPr lang="en-US" dirty="0"/>
            </a:p>
            <a:p>
              <a:pPr algn="ctr"/>
              <a:endParaRPr lang="en-US" dirty="0"/>
            </a:p>
          </p:txBody>
        </p:sp>
        <p:sp>
          <p:nvSpPr>
            <p:cNvPr id="12" name="Rectangle: Rounded Corners 11">
              <a:extLst>
                <a:ext uri="{FF2B5EF4-FFF2-40B4-BE49-F238E27FC236}">
                  <a16:creationId xmlns:a16="http://schemas.microsoft.com/office/drawing/2014/main" id="{81210615-1660-4EFE-8953-34EBC8F83BA5}"/>
                </a:ext>
              </a:extLst>
            </p:cNvPr>
            <p:cNvSpPr/>
            <p:nvPr/>
          </p:nvSpPr>
          <p:spPr>
            <a:xfrm>
              <a:off x="2425148" y="4267201"/>
              <a:ext cx="2690191" cy="35118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On/Off Cluster</a:t>
              </a:r>
            </a:p>
          </p:txBody>
        </p:sp>
        <p:sp>
          <p:nvSpPr>
            <p:cNvPr id="13" name="Rectangle: Rounded Corners 12">
              <a:extLst>
                <a:ext uri="{FF2B5EF4-FFF2-40B4-BE49-F238E27FC236}">
                  <a16:creationId xmlns:a16="http://schemas.microsoft.com/office/drawing/2014/main" id="{57152165-1ECE-44C4-862F-D0E5CBD153BA}"/>
                </a:ext>
              </a:extLst>
            </p:cNvPr>
            <p:cNvSpPr/>
            <p:nvPr/>
          </p:nvSpPr>
          <p:spPr>
            <a:xfrm>
              <a:off x="2425147" y="4701209"/>
              <a:ext cx="2690191" cy="35118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Level </a:t>
              </a:r>
              <a:r>
                <a:rPr lang="en-US" dirty="0" err="1">
                  <a:solidFill>
                    <a:schemeClr val="tx2">
                      <a:lumMod val="75000"/>
                    </a:schemeClr>
                  </a:solidFill>
                </a:rPr>
                <a:t>ControlCluster</a:t>
              </a:r>
              <a:endParaRPr lang="en-US" dirty="0">
                <a:solidFill>
                  <a:schemeClr val="tx2">
                    <a:lumMod val="75000"/>
                  </a:schemeClr>
                </a:solidFill>
              </a:endParaRPr>
            </a:p>
          </p:txBody>
        </p:sp>
        <p:sp>
          <p:nvSpPr>
            <p:cNvPr id="14" name="Rectangle: Rounded Corners 13">
              <a:extLst>
                <a:ext uri="{FF2B5EF4-FFF2-40B4-BE49-F238E27FC236}">
                  <a16:creationId xmlns:a16="http://schemas.microsoft.com/office/drawing/2014/main" id="{BF9F5252-52C0-4C93-8592-C3C641281C53}"/>
                </a:ext>
              </a:extLst>
            </p:cNvPr>
            <p:cNvSpPr/>
            <p:nvPr/>
          </p:nvSpPr>
          <p:spPr>
            <a:xfrm>
              <a:off x="2408582" y="5130248"/>
              <a:ext cx="2690191" cy="35118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Color Control Cluster</a:t>
              </a:r>
            </a:p>
          </p:txBody>
        </p:sp>
      </p:grpSp>
      <p:sp>
        <p:nvSpPr>
          <p:cNvPr id="26" name="TextBox 25">
            <a:extLst>
              <a:ext uri="{FF2B5EF4-FFF2-40B4-BE49-F238E27FC236}">
                <a16:creationId xmlns:a16="http://schemas.microsoft.com/office/drawing/2014/main" id="{64864BAD-F324-48A3-88C6-BE9BEFA93119}"/>
              </a:ext>
            </a:extLst>
          </p:cNvPr>
          <p:cNvSpPr txBox="1"/>
          <p:nvPr/>
        </p:nvSpPr>
        <p:spPr>
          <a:xfrm>
            <a:off x="557412" y="1025675"/>
            <a:ext cx="2290426" cy="276999"/>
          </a:xfrm>
          <a:prstGeom prst="rect">
            <a:avLst/>
          </a:prstGeom>
          <a:noFill/>
          <a:ln>
            <a:noFill/>
          </a:ln>
        </p:spPr>
        <p:txBody>
          <a:bodyPr wrap="square" rtlCol="0" anchor="ctr">
            <a:spAutoFit/>
          </a:bodyPr>
          <a:lstStyle/>
          <a:p>
            <a:pPr algn="ctr"/>
            <a:r>
              <a:rPr lang="en-US" sz="1200" b="1" dirty="0">
                <a:solidFill>
                  <a:schemeClr val="tx2">
                    <a:lumMod val="75000"/>
                  </a:schemeClr>
                </a:solidFill>
              </a:rPr>
              <a:t>Color Control Light with 2 bulbs</a:t>
            </a:r>
          </a:p>
        </p:txBody>
      </p:sp>
      <p:cxnSp>
        <p:nvCxnSpPr>
          <p:cNvPr id="28" name="Straight Arrow Connector 27">
            <a:extLst>
              <a:ext uri="{FF2B5EF4-FFF2-40B4-BE49-F238E27FC236}">
                <a16:creationId xmlns:a16="http://schemas.microsoft.com/office/drawing/2014/main" id="{54A3782B-ECC4-4067-9D7E-0E1A789CCFA6}"/>
              </a:ext>
            </a:extLst>
          </p:cNvPr>
          <p:cNvCxnSpPr>
            <a:cxnSpLocks/>
          </p:cNvCxnSpPr>
          <p:nvPr/>
        </p:nvCxnSpPr>
        <p:spPr>
          <a:xfrm flipH="1" flipV="1">
            <a:off x="2674152" y="1251872"/>
            <a:ext cx="678648" cy="446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1CCB8AE-F417-47C8-B296-9F5BBF7043E6}"/>
              </a:ext>
            </a:extLst>
          </p:cNvPr>
          <p:cNvSpPr txBox="1"/>
          <p:nvPr/>
        </p:nvSpPr>
        <p:spPr>
          <a:xfrm>
            <a:off x="546491" y="2082819"/>
            <a:ext cx="1304518" cy="276999"/>
          </a:xfrm>
          <a:prstGeom prst="rect">
            <a:avLst/>
          </a:prstGeom>
          <a:noFill/>
          <a:ln>
            <a:noFill/>
          </a:ln>
        </p:spPr>
        <p:txBody>
          <a:bodyPr wrap="square" rtlCol="0" anchor="ctr">
            <a:spAutoFit/>
          </a:bodyPr>
          <a:lstStyle/>
          <a:p>
            <a:pPr algn="ctr"/>
            <a:r>
              <a:rPr lang="en-US" sz="1200" b="1" dirty="0">
                <a:solidFill>
                  <a:schemeClr val="tx2">
                    <a:lumMod val="75000"/>
                  </a:schemeClr>
                </a:solidFill>
              </a:rPr>
              <a:t>Bulb 1</a:t>
            </a:r>
          </a:p>
        </p:txBody>
      </p:sp>
      <p:sp>
        <p:nvSpPr>
          <p:cNvPr id="31" name="TextBox 30">
            <a:extLst>
              <a:ext uri="{FF2B5EF4-FFF2-40B4-BE49-F238E27FC236}">
                <a16:creationId xmlns:a16="http://schemas.microsoft.com/office/drawing/2014/main" id="{4DB6E215-A00B-4172-9338-54228ED9CE72}"/>
              </a:ext>
            </a:extLst>
          </p:cNvPr>
          <p:cNvSpPr txBox="1"/>
          <p:nvPr/>
        </p:nvSpPr>
        <p:spPr>
          <a:xfrm>
            <a:off x="557412" y="4001440"/>
            <a:ext cx="1304518" cy="276999"/>
          </a:xfrm>
          <a:prstGeom prst="rect">
            <a:avLst/>
          </a:prstGeom>
          <a:noFill/>
          <a:ln>
            <a:noFill/>
          </a:ln>
        </p:spPr>
        <p:txBody>
          <a:bodyPr wrap="square" rtlCol="0" anchor="ctr">
            <a:spAutoFit/>
          </a:bodyPr>
          <a:lstStyle/>
          <a:p>
            <a:pPr algn="ctr"/>
            <a:r>
              <a:rPr lang="en-US" sz="1200" b="1" dirty="0">
                <a:solidFill>
                  <a:schemeClr val="tx2">
                    <a:lumMod val="75000"/>
                  </a:schemeClr>
                </a:solidFill>
              </a:rPr>
              <a:t>Bulb 2</a:t>
            </a:r>
          </a:p>
        </p:txBody>
      </p:sp>
      <p:cxnSp>
        <p:nvCxnSpPr>
          <p:cNvPr id="35" name="Straight Arrow Connector 34">
            <a:extLst>
              <a:ext uri="{FF2B5EF4-FFF2-40B4-BE49-F238E27FC236}">
                <a16:creationId xmlns:a16="http://schemas.microsoft.com/office/drawing/2014/main" id="{0D6D0236-8A8C-4F29-ACA6-55D21EF61670}"/>
              </a:ext>
            </a:extLst>
          </p:cNvPr>
          <p:cNvCxnSpPr/>
          <p:nvPr/>
        </p:nvCxnSpPr>
        <p:spPr>
          <a:xfrm flipH="1">
            <a:off x="1437861" y="2221318"/>
            <a:ext cx="20143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335B451-C8E4-45DD-B317-0342BFF00073}"/>
              </a:ext>
            </a:extLst>
          </p:cNvPr>
          <p:cNvCxnSpPr/>
          <p:nvPr/>
        </p:nvCxnSpPr>
        <p:spPr>
          <a:xfrm flipH="1" flipV="1">
            <a:off x="1437861" y="4139939"/>
            <a:ext cx="2014330" cy="54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C2A7EAF-A348-42E9-9A0F-B3F6807275BF}"/>
              </a:ext>
            </a:extLst>
          </p:cNvPr>
          <p:cNvSpPr txBox="1"/>
          <p:nvPr/>
        </p:nvSpPr>
        <p:spPr>
          <a:xfrm>
            <a:off x="776895" y="2458278"/>
            <a:ext cx="1381802" cy="285797"/>
          </a:xfrm>
          <a:prstGeom prst="rect">
            <a:avLst/>
          </a:prstGeom>
          <a:noFill/>
          <a:ln>
            <a:noFill/>
          </a:ln>
        </p:spPr>
        <p:txBody>
          <a:bodyPr wrap="square" rtlCol="0" anchor="ctr">
            <a:spAutoFit/>
          </a:bodyPr>
          <a:lstStyle/>
          <a:p>
            <a:pPr algn="ctr"/>
            <a:r>
              <a:rPr lang="en-US" sz="1200" dirty="0"/>
              <a:t>Turn on/Turn off</a:t>
            </a:r>
          </a:p>
        </p:txBody>
      </p:sp>
      <p:sp>
        <p:nvSpPr>
          <p:cNvPr id="39" name="TextBox 38">
            <a:extLst>
              <a:ext uri="{FF2B5EF4-FFF2-40B4-BE49-F238E27FC236}">
                <a16:creationId xmlns:a16="http://schemas.microsoft.com/office/drawing/2014/main" id="{676C11E9-6187-4182-906C-5EB4EA315DC2}"/>
              </a:ext>
            </a:extLst>
          </p:cNvPr>
          <p:cNvSpPr txBox="1"/>
          <p:nvPr/>
        </p:nvSpPr>
        <p:spPr>
          <a:xfrm>
            <a:off x="688291" y="2759938"/>
            <a:ext cx="1381802" cy="285797"/>
          </a:xfrm>
          <a:prstGeom prst="rect">
            <a:avLst/>
          </a:prstGeom>
          <a:noFill/>
          <a:ln>
            <a:noFill/>
          </a:ln>
        </p:spPr>
        <p:txBody>
          <a:bodyPr wrap="square" rtlCol="0" anchor="ctr">
            <a:spAutoFit/>
          </a:bodyPr>
          <a:lstStyle/>
          <a:p>
            <a:pPr algn="ctr"/>
            <a:r>
              <a:rPr lang="en-US" sz="1200" dirty="0"/>
              <a:t>Brightness Control</a:t>
            </a:r>
          </a:p>
        </p:txBody>
      </p:sp>
      <p:sp>
        <p:nvSpPr>
          <p:cNvPr id="40" name="TextBox 39">
            <a:extLst>
              <a:ext uri="{FF2B5EF4-FFF2-40B4-BE49-F238E27FC236}">
                <a16:creationId xmlns:a16="http://schemas.microsoft.com/office/drawing/2014/main" id="{A91A2719-832F-465E-AD6C-A689C54DDAA7}"/>
              </a:ext>
            </a:extLst>
          </p:cNvPr>
          <p:cNvSpPr txBox="1"/>
          <p:nvPr/>
        </p:nvSpPr>
        <p:spPr>
          <a:xfrm>
            <a:off x="529398" y="3056563"/>
            <a:ext cx="1381802" cy="285797"/>
          </a:xfrm>
          <a:prstGeom prst="rect">
            <a:avLst/>
          </a:prstGeom>
          <a:noFill/>
          <a:ln>
            <a:noFill/>
          </a:ln>
        </p:spPr>
        <p:txBody>
          <a:bodyPr wrap="square" rtlCol="0" anchor="ctr">
            <a:spAutoFit/>
          </a:bodyPr>
          <a:lstStyle/>
          <a:p>
            <a:pPr algn="ctr"/>
            <a:r>
              <a:rPr lang="en-US" sz="1200" dirty="0"/>
              <a:t>Color Control</a:t>
            </a:r>
          </a:p>
        </p:txBody>
      </p:sp>
      <p:cxnSp>
        <p:nvCxnSpPr>
          <p:cNvPr id="42" name="Straight Arrow Connector 41">
            <a:extLst>
              <a:ext uri="{FF2B5EF4-FFF2-40B4-BE49-F238E27FC236}">
                <a16:creationId xmlns:a16="http://schemas.microsoft.com/office/drawing/2014/main" id="{D175174F-1906-4A4A-AAE3-D990382397DC}"/>
              </a:ext>
            </a:extLst>
          </p:cNvPr>
          <p:cNvCxnSpPr>
            <a:stCxn id="7" idx="1"/>
          </p:cNvCxnSpPr>
          <p:nvPr/>
        </p:nvCxnSpPr>
        <p:spPr>
          <a:xfrm flipH="1" flipV="1">
            <a:off x="2040835" y="2601176"/>
            <a:ext cx="807003" cy="68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2E627A8-292E-4366-992F-D068FFEDC05F}"/>
              </a:ext>
            </a:extLst>
          </p:cNvPr>
          <p:cNvCxnSpPr>
            <a:cxnSpLocks/>
          </p:cNvCxnSpPr>
          <p:nvPr/>
        </p:nvCxnSpPr>
        <p:spPr>
          <a:xfrm flipH="1" flipV="1">
            <a:off x="1965351" y="2977330"/>
            <a:ext cx="868480" cy="109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633E8E0-4F6A-4C0C-88CE-79D71E4A4C18}"/>
              </a:ext>
            </a:extLst>
          </p:cNvPr>
          <p:cNvCxnSpPr/>
          <p:nvPr/>
        </p:nvCxnSpPr>
        <p:spPr>
          <a:xfrm flipH="1" flipV="1">
            <a:off x="1643270" y="3240821"/>
            <a:ext cx="1190561" cy="237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50" name="Table 49">
            <a:extLst>
              <a:ext uri="{FF2B5EF4-FFF2-40B4-BE49-F238E27FC236}">
                <a16:creationId xmlns:a16="http://schemas.microsoft.com/office/drawing/2014/main" id="{01A0ED5B-5E9B-499E-9374-425AFDD56A8B}"/>
              </a:ext>
            </a:extLst>
          </p:cNvPr>
          <p:cNvGraphicFramePr>
            <a:graphicFrameLocks noGrp="1"/>
          </p:cNvGraphicFramePr>
          <p:nvPr>
            <p:extLst>
              <p:ext uri="{D42A27DB-BD31-4B8C-83A1-F6EECF244321}">
                <p14:modId xmlns:p14="http://schemas.microsoft.com/office/powerpoint/2010/main" val="3512662908"/>
              </p:ext>
            </p:extLst>
          </p:nvPr>
        </p:nvGraphicFramePr>
        <p:xfrm>
          <a:off x="6397486" y="1025675"/>
          <a:ext cx="4217505" cy="672886"/>
        </p:xfrm>
        <a:graphic>
          <a:graphicData uri="http://schemas.openxmlformats.org/drawingml/2006/table">
            <a:tbl>
              <a:tblPr firstRow="1" bandRow="1">
                <a:tableStyleId>{5C22544A-7EE6-4342-B048-85BDC9FD1C3A}</a:tableStyleId>
              </a:tblPr>
              <a:tblGrid>
                <a:gridCol w="2044572">
                  <a:extLst>
                    <a:ext uri="{9D8B030D-6E8A-4147-A177-3AD203B41FA5}">
                      <a16:colId xmlns:a16="http://schemas.microsoft.com/office/drawing/2014/main" val="1543300172"/>
                    </a:ext>
                  </a:extLst>
                </a:gridCol>
                <a:gridCol w="2172933">
                  <a:extLst>
                    <a:ext uri="{9D8B030D-6E8A-4147-A177-3AD203B41FA5}">
                      <a16:colId xmlns:a16="http://schemas.microsoft.com/office/drawing/2014/main" val="2998508332"/>
                    </a:ext>
                  </a:extLst>
                </a:gridCol>
              </a:tblGrid>
              <a:tr h="336443">
                <a:tc>
                  <a:txBody>
                    <a:bodyPr/>
                    <a:lstStyle/>
                    <a:p>
                      <a:r>
                        <a:rPr lang="en-US" sz="1200" dirty="0"/>
                        <a:t>Attribute</a:t>
                      </a:r>
                    </a:p>
                  </a:txBody>
                  <a:tcPr/>
                </a:tc>
                <a:tc>
                  <a:txBody>
                    <a:bodyPr/>
                    <a:lstStyle/>
                    <a:p>
                      <a:r>
                        <a:rPr lang="en-US" sz="1200" dirty="0"/>
                        <a:t>Value</a:t>
                      </a:r>
                    </a:p>
                  </a:txBody>
                  <a:tcPr/>
                </a:tc>
                <a:extLst>
                  <a:ext uri="{0D108BD9-81ED-4DB2-BD59-A6C34878D82A}">
                    <a16:rowId xmlns:a16="http://schemas.microsoft.com/office/drawing/2014/main" val="2302476457"/>
                  </a:ext>
                </a:extLst>
              </a:tr>
              <a:tr h="336443">
                <a:tc>
                  <a:txBody>
                    <a:bodyPr/>
                    <a:lstStyle/>
                    <a:p>
                      <a:r>
                        <a:rPr lang="en-US" sz="1200" dirty="0"/>
                        <a:t>On/Off</a:t>
                      </a:r>
                    </a:p>
                  </a:txBody>
                  <a:tcPr/>
                </a:tc>
                <a:tc>
                  <a:txBody>
                    <a:bodyPr/>
                    <a:lstStyle/>
                    <a:p>
                      <a:r>
                        <a:rPr lang="en-US" sz="1200" dirty="0"/>
                        <a:t>True/False</a:t>
                      </a:r>
                    </a:p>
                  </a:txBody>
                  <a:tcPr/>
                </a:tc>
                <a:extLst>
                  <a:ext uri="{0D108BD9-81ED-4DB2-BD59-A6C34878D82A}">
                    <a16:rowId xmlns:a16="http://schemas.microsoft.com/office/drawing/2014/main" val="1804234581"/>
                  </a:ext>
                </a:extLst>
              </a:tr>
            </a:tbl>
          </a:graphicData>
        </a:graphic>
      </p:graphicFrame>
      <p:graphicFrame>
        <p:nvGraphicFramePr>
          <p:cNvPr id="51" name="Table 50">
            <a:extLst>
              <a:ext uri="{FF2B5EF4-FFF2-40B4-BE49-F238E27FC236}">
                <a16:creationId xmlns:a16="http://schemas.microsoft.com/office/drawing/2014/main" id="{7F11A32D-FC46-402E-BDCA-F52B8A0329C0}"/>
              </a:ext>
            </a:extLst>
          </p:cNvPr>
          <p:cNvGraphicFramePr>
            <a:graphicFrameLocks noGrp="1"/>
          </p:cNvGraphicFramePr>
          <p:nvPr>
            <p:extLst>
              <p:ext uri="{D42A27DB-BD31-4B8C-83A1-F6EECF244321}">
                <p14:modId xmlns:p14="http://schemas.microsoft.com/office/powerpoint/2010/main" val="2099476118"/>
              </p:ext>
            </p:extLst>
          </p:nvPr>
        </p:nvGraphicFramePr>
        <p:xfrm>
          <a:off x="6397486" y="1781162"/>
          <a:ext cx="4217505" cy="1136187"/>
        </p:xfrm>
        <a:graphic>
          <a:graphicData uri="http://schemas.openxmlformats.org/drawingml/2006/table">
            <a:tbl>
              <a:tblPr firstRow="1" bandRow="1">
                <a:tableStyleId>{5C22544A-7EE6-4342-B048-85BDC9FD1C3A}</a:tableStyleId>
              </a:tblPr>
              <a:tblGrid>
                <a:gridCol w="2044572">
                  <a:extLst>
                    <a:ext uri="{9D8B030D-6E8A-4147-A177-3AD203B41FA5}">
                      <a16:colId xmlns:a16="http://schemas.microsoft.com/office/drawing/2014/main" val="1543300172"/>
                    </a:ext>
                  </a:extLst>
                </a:gridCol>
                <a:gridCol w="2172933">
                  <a:extLst>
                    <a:ext uri="{9D8B030D-6E8A-4147-A177-3AD203B41FA5}">
                      <a16:colId xmlns:a16="http://schemas.microsoft.com/office/drawing/2014/main" val="2998508332"/>
                    </a:ext>
                  </a:extLst>
                </a:gridCol>
              </a:tblGrid>
              <a:tr h="212515">
                <a:tc>
                  <a:txBody>
                    <a:bodyPr/>
                    <a:lstStyle/>
                    <a:p>
                      <a:r>
                        <a:rPr lang="en-US" sz="1200" dirty="0"/>
                        <a:t>Command</a:t>
                      </a:r>
                    </a:p>
                  </a:txBody>
                  <a:tcPr/>
                </a:tc>
                <a:tc>
                  <a:txBody>
                    <a:bodyPr/>
                    <a:lstStyle/>
                    <a:p>
                      <a:r>
                        <a:rPr lang="en-US" sz="1200" dirty="0"/>
                        <a:t>Direction</a:t>
                      </a:r>
                    </a:p>
                  </a:txBody>
                  <a:tcPr/>
                </a:tc>
                <a:extLst>
                  <a:ext uri="{0D108BD9-81ED-4DB2-BD59-A6C34878D82A}">
                    <a16:rowId xmlns:a16="http://schemas.microsoft.com/office/drawing/2014/main" val="2302476457"/>
                  </a:ext>
                </a:extLst>
              </a:tr>
              <a:tr h="287289">
                <a:tc>
                  <a:txBody>
                    <a:bodyPr/>
                    <a:lstStyle/>
                    <a:p>
                      <a:r>
                        <a:rPr lang="en-US" sz="1200" dirty="0"/>
                        <a:t>On</a:t>
                      </a:r>
                    </a:p>
                  </a:txBody>
                  <a:tcPr/>
                </a:tc>
                <a:tc>
                  <a:txBody>
                    <a:bodyPr/>
                    <a:lstStyle/>
                    <a:p>
                      <a:r>
                        <a:rPr lang="en-US" sz="1200" dirty="0"/>
                        <a:t>Client to Server</a:t>
                      </a:r>
                    </a:p>
                  </a:txBody>
                  <a:tcPr/>
                </a:tc>
                <a:extLst>
                  <a:ext uri="{0D108BD9-81ED-4DB2-BD59-A6C34878D82A}">
                    <a16:rowId xmlns:a16="http://schemas.microsoft.com/office/drawing/2014/main" val="1804234581"/>
                  </a:ext>
                </a:extLst>
              </a:tr>
              <a:tr h="287289">
                <a:tc>
                  <a:txBody>
                    <a:bodyPr/>
                    <a:lstStyle/>
                    <a:p>
                      <a:r>
                        <a:rPr lang="en-US" sz="1200" dirty="0"/>
                        <a:t>Off</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200" dirty="0"/>
                        <a:t>Client to Server</a:t>
                      </a:r>
                    </a:p>
                  </a:txBody>
                  <a:tcPr/>
                </a:tc>
                <a:extLst>
                  <a:ext uri="{0D108BD9-81ED-4DB2-BD59-A6C34878D82A}">
                    <a16:rowId xmlns:a16="http://schemas.microsoft.com/office/drawing/2014/main" val="3932579156"/>
                  </a:ext>
                </a:extLst>
              </a:tr>
              <a:tr h="287289">
                <a:tc>
                  <a:txBody>
                    <a:bodyPr/>
                    <a:lstStyle/>
                    <a:p>
                      <a:r>
                        <a:rPr lang="en-US" sz="1200" dirty="0"/>
                        <a:t>Toggle</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200" dirty="0"/>
                        <a:t>Client to Server</a:t>
                      </a:r>
                    </a:p>
                  </a:txBody>
                  <a:tcPr/>
                </a:tc>
                <a:extLst>
                  <a:ext uri="{0D108BD9-81ED-4DB2-BD59-A6C34878D82A}">
                    <a16:rowId xmlns:a16="http://schemas.microsoft.com/office/drawing/2014/main" val="2325655108"/>
                  </a:ext>
                </a:extLst>
              </a:tr>
            </a:tbl>
          </a:graphicData>
        </a:graphic>
      </p:graphicFrame>
      <p:graphicFrame>
        <p:nvGraphicFramePr>
          <p:cNvPr id="52" name="Table 51">
            <a:extLst>
              <a:ext uri="{FF2B5EF4-FFF2-40B4-BE49-F238E27FC236}">
                <a16:creationId xmlns:a16="http://schemas.microsoft.com/office/drawing/2014/main" id="{67675539-147C-4065-AB7A-74D28D6D8D1F}"/>
              </a:ext>
            </a:extLst>
          </p:cNvPr>
          <p:cNvGraphicFramePr>
            <a:graphicFrameLocks noGrp="1"/>
          </p:cNvGraphicFramePr>
          <p:nvPr>
            <p:extLst>
              <p:ext uri="{D42A27DB-BD31-4B8C-83A1-F6EECF244321}">
                <p14:modId xmlns:p14="http://schemas.microsoft.com/office/powerpoint/2010/main" val="2167514442"/>
              </p:ext>
            </p:extLst>
          </p:nvPr>
        </p:nvGraphicFramePr>
        <p:xfrm>
          <a:off x="6409431" y="3340723"/>
          <a:ext cx="4217505" cy="672886"/>
        </p:xfrm>
        <a:graphic>
          <a:graphicData uri="http://schemas.openxmlformats.org/drawingml/2006/table">
            <a:tbl>
              <a:tblPr firstRow="1" bandRow="1">
                <a:tableStyleId>{5C22544A-7EE6-4342-B048-85BDC9FD1C3A}</a:tableStyleId>
              </a:tblPr>
              <a:tblGrid>
                <a:gridCol w="2044572">
                  <a:extLst>
                    <a:ext uri="{9D8B030D-6E8A-4147-A177-3AD203B41FA5}">
                      <a16:colId xmlns:a16="http://schemas.microsoft.com/office/drawing/2014/main" val="1543300172"/>
                    </a:ext>
                  </a:extLst>
                </a:gridCol>
                <a:gridCol w="2172933">
                  <a:extLst>
                    <a:ext uri="{9D8B030D-6E8A-4147-A177-3AD203B41FA5}">
                      <a16:colId xmlns:a16="http://schemas.microsoft.com/office/drawing/2014/main" val="2998508332"/>
                    </a:ext>
                  </a:extLst>
                </a:gridCol>
              </a:tblGrid>
              <a:tr h="336443">
                <a:tc>
                  <a:txBody>
                    <a:bodyPr/>
                    <a:lstStyle/>
                    <a:p>
                      <a:r>
                        <a:rPr lang="en-US" sz="1200" dirty="0"/>
                        <a:t>Attribute</a:t>
                      </a:r>
                    </a:p>
                  </a:txBody>
                  <a:tcPr/>
                </a:tc>
                <a:tc>
                  <a:txBody>
                    <a:bodyPr/>
                    <a:lstStyle/>
                    <a:p>
                      <a:r>
                        <a:rPr lang="en-US" sz="1200" dirty="0"/>
                        <a:t>Value</a:t>
                      </a:r>
                    </a:p>
                  </a:txBody>
                  <a:tcPr/>
                </a:tc>
                <a:extLst>
                  <a:ext uri="{0D108BD9-81ED-4DB2-BD59-A6C34878D82A}">
                    <a16:rowId xmlns:a16="http://schemas.microsoft.com/office/drawing/2014/main" val="2302476457"/>
                  </a:ext>
                </a:extLst>
              </a:tr>
              <a:tr h="336443">
                <a:tc>
                  <a:txBody>
                    <a:bodyPr/>
                    <a:lstStyle/>
                    <a:p>
                      <a:r>
                        <a:rPr lang="en-US" sz="1200" dirty="0"/>
                        <a:t>Current Level</a:t>
                      </a:r>
                    </a:p>
                  </a:txBody>
                  <a:tcPr/>
                </a:tc>
                <a:tc>
                  <a:txBody>
                    <a:bodyPr/>
                    <a:lstStyle/>
                    <a:p>
                      <a:r>
                        <a:rPr lang="en-US" sz="1200" dirty="0"/>
                        <a:t>0-100</a:t>
                      </a:r>
                    </a:p>
                  </a:txBody>
                  <a:tcPr/>
                </a:tc>
                <a:extLst>
                  <a:ext uri="{0D108BD9-81ED-4DB2-BD59-A6C34878D82A}">
                    <a16:rowId xmlns:a16="http://schemas.microsoft.com/office/drawing/2014/main" val="1804234581"/>
                  </a:ext>
                </a:extLst>
              </a:tr>
            </a:tbl>
          </a:graphicData>
        </a:graphic>
      </p:graphicFrame>
      <p:graphicFrame>
        <p:nvGraphicFramePr>
          <p:cNvPr id="53" name="Table 52">
            <a:extLst>
              <a:ext uri="{FF2B5EF4-FFF2-40B4-BE49-F238E27FC236}">
                <a16:creationId xmlns:a16="http://schemas.microsoft.com/office/drawing/2014/main" id="{828E2E50-3D2C-4042-BCE6-65957BC593CD}"/>
              </a:ext>
            </a:extLst>
          </p:cNvPr>
          <p:cNvGraphicFramePr>
            <a:graphicFrameLocks noGrp="1"/>
          </p:cNvGraphicFramePr>
          <p:nvPr>
            <p:extLst>
              <p:ext uri="{D42A27DB-BD31-4B8C-83A1-F6EECF244321}">
                <p14:modId xmlns:p14="http://schemas.microsoft.com/office/powerpoint/2010/main" val="1555415722"/>
              </p:ext>
            </p:extLst>
          </p:nvPr>
        </p:nvGraphicFramePr>
        <p:xfrm>
          <a:off x="6409431" y="4096210"/>
          <a:ext cx="4217505" cy="561609"/>
        </p:xfrm>
        <a:graphic>
          <a:graphicData uri="http://schemas.openxmlformats.org/drawingml/2006/table">
            <a:tbl>
              <a:tblPr firstRow="1" bandRow="1">
                <a:tableStyleId>{5C22544A-7EE6-4342-B048-85BDC9FD1C3A}</a:tableStyleId>
              </a:tblPr>
              <a:tblGrid>
                <a:gridCol w="2044572">
                  <a:extLst>
                    <a:ext uri="{9D8B030D-6E8A-4147-A177-3AD203B41FA5}">
                      <a16:colId xmlns:a16="http://schemas.microsoft.com/office/drawing/2014/main" val="1543300172"/>
                    </a:ext>
                  </a:extLst>
                </a:gridCol>
                <a:gridCol w="2172933">
                  <a:extLst>
                    <a:ext uri="{9D8B030D-6E8A-4147-A177-3AD203B41FA5}">
                      <a16:colId xmlns:a16="http://schemas.microsoft.com/office/drawing/2014/main" val="2998508332"/>
                    </a:ext>
                  </a:extLst>
                </a:gridCol>
              </a:tblGrid>
              <a:tr h="212515">
                <a:tc>
                  <a:txBody>
                    <a:bodyPr/>
                    <a:lstStyle/>
                    <a:p>
                      <a:r>
                        <a:rPr lang="en-US" sz="1200" dirty="0"/>
                        <a:t>Command</a:t>
                      </a:r>
                    </a:p>
                  </a:txBody>
                  <a:tcPr/>
                </a:tc>
                <a:tc>
                  <a:txBody>
                    <a:bodyPr/>
                    <a:lstStyle/>
                    <a:p>
                      <a:r>
                        <a:rPr lang="en-US" sz="1200" dirty="0"/>
                        <a:t>Direction</a:t>
                      </a:r>
                    </a:p>
                  </a:txBody>
                  <a:tcPr/>
                </a:tc>
                <a:extLst>
                  <a:ext uri="{0D108BD9-81ED-4DB2-BD59-A6C34878D82A}">
                    <a16:rowId xmlns:a16="http://schemas.microsoft.com/office/drawing/2014/main" val="2302476457"/>
                  </a:ext>
                </a:extLst>
              </a:tr>
              <a:tr h="287289">
                <a:tc>
                  <a:txBody>
                    <a:bodyPr/>
                    <a:lstStyle/>
                    <a:p>
                      <a:r>
                        <a:rPr lang="en-US" sz="1200" dirty="0"/>
                        <a:t>Move to level</a:t>
                      </a:r>
                    </a:p>
                  </a:txBody>
                  <a:tcPr/>
                </a:tc>
                <a:tc>
                  <a:txBody>
                    <a:bodyPr/>
                    <a:lstStyle/>
                    <a:p>
                      <a:r>
                        <a:rPr lang="en-US" sz="1200" dirty="0"/>
                        <a:t>Client to Server</a:t>
                      </a:r>
                    </a:p>
                  </a:txBody>
                  <a:tcPr/>
                </a:tc>
                <a:extLst>
                  <a:ext uri="{0D108BD9-81ED-4DB2-BD59-A6C34878D82A}">
                    <a16:rowId xmlns:a16="http://schemas.microsoft.com/office/drawing/2014/main" val="1804234581"/>
                  </a:ext>
                </a:extLst>
              </a:tr>
            </a:tbl>
          </a:graphicData>
        </a:graphic>
      </p:graphicFrame>
      <p:cxnSp>
        <p:nvCxnSpPr>
          <p:cNvPr id="55" name="Straight Arrow Connector 54">
            <a:extLst>
              <a:ext uri="{FF2B5EF4-FFF2-40B4-BE49-F238E27FC236}">
                <a16:creationId xmlns:a16="http://schemas.microsoft.com/office/drawing/2014/main" id="{68628CED-5501-486E-94B4-6243329778FF}"/>
              </a:ext>
            </a:extLst>
          </p:cNvPr>
          <p:cNvCxnSpPr/>
          <p:nvPr/>
        </p:nvCxnSpPr>
        <p:spPr>
          <a:xfrm flipV="1">
            <a:off x="5122564" y="1623391"/>
            <a:ext cx="1198723" cy="1046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006FB7D-7894-46B0-BE61-32C279727A28}"/>
              </a:ext>
            </a:extLst>
          </p:cNvPr>
          <p:cNvCxnSpPr>
            <a:endCxn id="51" idx="1"/>
          </p:cNvCxnSpPr>
          <p:nvPr/>
        </p:nvCxnSpPr>
        <p:spPr>
          <a:xfrm flipV="1">
            <a:off x="5122563" y="2349255"/>
            <a:ext cx="1274923" cy="320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581D56E-AEB1-47FC-B1CB-DC465C97071A}"/>
              </a:ext>
            </a:extLst>
          </p:cNvPr>
          <p:cNvCxnSpPr>
            <a:endCxn id="52" idx="1"/>
          </p:cNvCxnSpPr>
          <p:nvPr/>
        </p:nvCxnSpPr>
        <p:spPr>
          <a:xfrm>
            <a:off x="5122563" y="3045735"/>
            <a:ext cx="1286868" cy="631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D71478D-0BC4-4B5C-9AA2-C1A78EDC2002}"/>
              </a:ext>
            </a:extLst>
          </p:cNvPr>
          <p:cNvCxnSpPr>
            <a:cxnSpLocks/>
            <a:endCxn id="53" idx="1"/>
          </p:cNvCxnSpPr>
          <p:nvPr/>
        </p:nvCxnSpPr>
        <p:spPr>
          <a:xfrm>
            <a:off x="5122563" y="3056563"/>
            <a:ext cx="1286868" cy="1320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Content Placeholder 4">
            <a:extLst>
              <a:ext uri="{FF2B5EF4-FFF2-40B4-BE49-F238E27FC236}">
                <a16:creationId xmlns:a16="http://schemas.microsoft.com/office/drawing/2014/main" id="{3E521E13-7B6A-4CCA-A547-4A202535ECD6}"/>
              </a:ext>
            </a:extLst>
          </p:cNvPr>
          <p:cNvSpPr txBox="1">
            <a:spLocks/>
          </p:cNvSpPr>
          <p:nvPr/>
        </p:nvSpPr>
        <p:spPr>
          <a:xfrm>
            <a:off x="6095999" y="4830356"/>
            <a:ext cx="5400261" cy="137166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All standard clusters are defined in ZCL spec. </a:t>
            </a:r>
          </a:p>
          <a:p>
            <a:r>
              <a:rPr lang="en-US" sz="1600" dirty="0"/>
              <a:t>Clusters can be customized</a:t>
            </a:r>
          </a:p>
          <a:p>
            <a:pPr lvl="1"/>
            <a:r>
              <a:rPr lang="en-US" sz="1400" dirty="0"/>
              <a:t>Add new clusters</a:t>
            </a:r>
          </a:p>
          <a:p>
            <a:pPr lvl="1"/>
            <a:r>
              <a:rPr lang="en-US" sz="1400" dirty="0"/>
              <a:t>Add new attributes or commands to standard cluster</a:t>
            </a:r>
          </a:p>
          <a:p>
            <a:endParaRPr lang="en-US" sz="1600" dirty="0"/>
          </a:p>
        </p:txBody>
      </p:sp>
    </p:spTree>
    <p:extLst>
      <p:ext uri="{BB962C8B-B14F-4D97-AF65-F5344CB8AC3E}">
        <p14:creationId xmlns:p14="http://schemas.microsoft.com/office/powerpoint/2010/main" val="3133445589"/>
      </p:ext>
    </p:extLst>
  </p:cSld>
  <p:clrMapOvr>
    <a:masterClrMapping/>
  </p:clrMapOvr>
  <p:transition spd="med">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Special Application</a:t>
            </a:r>
          </a:p>
        </p:txBody>
      </p:sp>
      <p:sp>
        <p:nvSpPr>
          <p:cNvPr id="5" name="Slide Number Placeholder 4">
            <a:extLst>
              <a:ext uri="{FF2B5EF4-FFF2-40B4-BE49-F238E27FC236}">
                <a16:creationId xmlns:a16="http://schemas.microsoft.com/office/drawing/2014/main" id="{4B3D9D29-B323-46DF-A467-A16E3AF1A0BC}"/>
              </a:ext>
            </a:extLst>
          </p:cNvPr>
          <p:cNvSpPr txBox="1">
            <a:spLocks/>
          </p:cNvSpPr>
          <p:nvPr/>
        </p:nvSpPr>
        <p:spPr>
          <a:xfrm>
            <a:off x="457199" y="6400800"/>
            <a:ext cx="319696"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A7BD92-6AE5-CF43-B276-274952F2BFB4}" type="slidenum">
              <a:rPr lang="en-US" sz="800" smtClean="0"/>
              <a:pPr/>
              <a:t>25</a:t>
            </a:fld>
            <a:endParaRPr lang="en-US" sz="800" dirty="0"/>
          </a:p>
        </p:txBody>
      </p:sp>
      <p:pic>
        <p:nvPicPr>
          <p:cNvPr id="8" name="Picture 7">
            <a:extLst>
              <a:ext uri="{FF2B5EF4-FFF2-40B4-BE49-F238E27FC236}">
                <a16:creationId xmlns:a16="http://schemas.microsoft.com/office/drawing/2014/main" id="{EEBD6B56-4AA6-444D-84D9-F5178A6D8A91}"/>
              </a:ext>
            </a:extLst>
          </p:cNvPr>
          <p:cNvPicPr>
            <a:picLocks noChangeAspect="1"/>
          </p:cNvPicPr>
          <p:nvPr/>
        </p:nvPicPr>
        <p:blipFill>
          <a:blip r:embed="rId3"/>
          <a:stretch>
            <a:fillRect/>
          </a:stretch>
        </p:blipFill>
        <p:spPr>
          <a:xfrm>
            <a:off x="4491199" y="1111195"/>
            <a:ext cx="3443882" cy="3346343"/>
          </a:xfrm>
          <a:prstGeom prst="rect">
            <a:avLst/>
          </a:prstGeom>
        </p:spPr>
      </p:pic>
      <p:pic>
        <p:nvPicPr>
          <p:cNvPr id="16" name="Picture 15">
            <a:extLst>
              <a:ext uri="{FF2B5EF4-FFF2-40B4-BE49-F238E27FC236}">
                <a16:creationId xmlns:a16="http://schemas.microsoft.com/office/drawing/2014/main" id="{96EFA017-2F0F-4884-A019-DFEC5B2DB5BD}"/>
              </a:ext>
            </a:extLst>
          </p:cNvPr>
          <p:cNvPicPr>
            <a:picLocks noChangeAspect="1"/>
          </p:cNvPicPr>
          <p:nvPr/>
        </p:nvPicPr>
        <p:blipFill>
          <a:blip r:embed="rId4"/>
          <a:stretch>
            <a:fillRect/>
          </a:stretch>
        </p:blipFill>
        <p:spPr>
          <a:xfrm>
            <a:off x="679040" y="1111195"/>
            <a:ext cx="4041392" cy="2697268"/>
          </a:xfrm>
          <a:prstGeom prst="rect">
            <a:avLst/>
          </a:prstGeom>
        </p:spPr>
      </p:pic>
      <p:pic>
        <p:nvPicPr>
          <p:cNvPr id="17" name="Picture 16">
            <a:extLst>
              <a:ext uri="{FF2B5EF4-FFF2-40B4-BE49-F238E27FC236}">
                <a16:creationId xmlns:a16="http://schemas.microsoft.com/office/drawing/2014/main" id="{160F7FAD-43EE-45B9-BF55-4CFCF640D844}"/>
              </a:ext>
            </a:extLst>
          </p:cNvPr>
          <p:cNvPicPr>
            <a:picLocks noChangeAspect="1"/>
          </p:cNvPicPr>
          <p:nvPr/>
        </p:nvPicPr>
        <p:blipFill>
          <a:blip r:embed="rId5"/>
          <a:stretch>
            <a:fillRect/>
          </a:stretch>
        </p:blipFill>
        <p:spPr>
          <a:xfrm>
            <a:off x="7935081" y="1192070"/>
            <a:ext cx="3182803" cy="3043488"/>
          </a:xfrm>
          <a:prstGeom prst="rect">
            <a:avLst/>
          </a:prstGeom>
        </p:spPr>
      </p:pic>
    </p:spTree>
    <p:extLst>
      <p:ext uri="{BB962C8B-B14F-4D97-AF65-F5344CB8AC3E}">
        <p14:creationId xmlns:p14="http://schemas.microsoft.com/office/powerpoint/2010/main" val="97956148"/>
      </p:ext>
    </p:extLst>
  </p:cSld>
  <p:clrMapOvr>
    <a:masterClrMapping/>
  </p:clrMapOvr>
  <p:transition spd="med">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Q&amp;A</a:t>
            </a:r>
          </a:p>
        </p:txBody>
      </p:sp>
      <p:sp>
        <p:nvSpPr>
          <p:cNvPr id="2" name="TextBox 1">
            <a:extLst>
              <a:ext uri="{FF2B5EF4-FFF2-40B4-BE49-F238E27FC236}">
                <a16:creationId xmlns:a16="http://schemas.microsoft.com/office/drawing/2014/main" id="{AF3DFC78-6372-4DC6-A16F-4E88A255ED29}"/>
              </a:ext>
            </a:extLst>
          </p:cNvPr>
          <p:cNvSpPr txBox="1"/>
          <p:nvPr/>
        </p:nvSpPr>
        <p:spPr>
          <a:xfrm>
            <a:off x="4141694" y="2833318"/>
            <a:ext cx="3827930" cy="1200329"/>
          </a:xfrm>
          <a:prstGeom prst="rect">
            <a:avLst/>
          </a:prstGeom>
          <a:noFill/>
          <a:ln>
            <a:noFill/>
          </a:ln>
        </p:spPr>
        <p:txBody>
          <a:bodyPr wrap="square" rtlCol="0" anchor="ctr">
            <a:spAutoFit/>
          </a:bodyPr>
          <a:lstStyle/>
          <a:p>
            <a:pPr algn="ctr"/>
            <a:r>
              <a:rPr lang="en-US" sz="7200" dirty="0">
                <a:solidFill>
                  <a:srgbClr val="C00000"/>
                </a:solidFill>
              </a:rPr>
              <a:t>Q&amp;A</a:t>
            </a:r>
          </a:p>
        </p:txBody>
      </p:sp>
    </p:spTree>
    <p:extLst>
      <p:ext uri="{BB962C8B-B14F-4D97-AF65-F5344CB8AC3E}">
        <p14:creationId xmlns:p14="http://schemas.microsoft.com/office/powerpoint/2010/main" val="2563204218"/>
      </p:ext>
    </p:extLst>
  </p:cSld>
  <p:clrMapOvr>
    <a:masterClrMapping/>
  </p:clrMapOvr>
  <p:transition spd="med">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F13E-D36B-594E-9B2B-34732A25B65B}"/>
              </a:ext>
            </a:extLst>
          </p:cNvPr>
          <p:cNvSpPr>
            <a:spLocks noGrp="1"/>
          </p:cNvSpPr>
          <p:nvPr>
            <p:ph type="title"/>
          </p:nvPr>
        </p:nvSpPr>
        <p:spPr/>
        <p:txBody>
          <a:bodyPr/>
          <a:lstStyle/>
          <a:p>
            <a:r>
              <a:rPr lang="en-US"/>
              <a:t>Thank you!</a:t>
            </a:r>
            <a:endParaRPr lang="en-US" dirty="0"/>
          </a:p>
        </p:txBody>
      </p:sp>
      <p:sp>
        <p:nvSpPr>
          <p:cNvPr id="4" name="Text Placeholder 3">
            <a:extLst>
              <a:ext uri="{FF2B5EF4-FFF2-40B4-BE49-F238E27FC236}">
                <a16:creationId xmlns:a16="http://schemas.microsoft.com/office/drawing/2014/main" id="{1A197110-60FD-4660-8A58-36EDF005B42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080136101"/>
      </p:ext>
    </p:extLst>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Zigbee?</a:t>
            </a:r>
          </a:p>
        </p:txBody>
      </p:sp>
      <p:sp>
        <p:nvSpPr>
          <p:cNvPr id="18" name="Slide Number Placeholder 17"/>
          <p:cNvSpPr>
            <a:spLocks noGrp="1"/>
          </p:cNvSpPr>
          <p:nvPr>
            <p:ph type="sldNum" sz="quarter" idx="12"/>
          </p:nvPr>
        </p:nvSpPr>
        <p:spPr/>
        <p:txBody>
          <a:bodyPr/>
          <a:lstStyle/>
          <a:p>
            <a:fld id="{29A7BD92-6AE5-CF43-B276-274952F2BFB4}" type="slidenum">
              <a:rPr lang="en-US" smtClean="0"/>
              <a:pPr/>
              <a:t>3</a:t>
            </a:fld>
            <a:endParaRPr lang="en-US" dirty="0"/>
          </a:p>
        </p:txBody>
      </p:sp>
      <p:sp>
        <p:nvSpPr>
          <p:cNvPr id="58" name="Oval 57"/>
          <p:cNvSpPr>
            <a:spLocks noChangeAspect="1"/>
          </p:cNvSpPr>
          <p:nvPr/>
        </p:nvSpPr>
        <p:spPr>
          <a:xfrm>
            <a:off x="9143740" y="5261262"/>
            <a:ext cx="455543"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59" name="Straight Connector 58"/>
          <p:cNvCxnSpPr/>
          <p:nvPr/>
        </p:nvCxnSpPr>
        <p:spPr>
          <a:xfrm>
            <a:off x="7239000" y="4158801"/>
            <a:ext cx="4267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041183-AD69-4F22-A9F1-631838B20B01}"/>
              </a:ext>
            </a:extLst>
          </p:cNvPr>
          <p:cNvPicPr>
            <a:picLocks noChangeAspect="1"/>
          </p:cNvPicPr>
          <p:nvPr/>
        </p:nvPicPr>
        <p:blipFill>
          <a:blip r:embed="rId3"/>
          <a:stretch>
            <a:fillRect/>
          </a:stretch>
        </p:blipFill>
        <p:spPr>
          <a:xfrm>
            <a:off x="918972" y="4984519"/>
            <a:ext cx="10279117" cy="1415874"/>
          </a:xfrm>
          <a:prstGeom prst="rect">
            <a:avLst/>
          </a:prstGeom>
        </p:spPr>
      </p:pic>
      <p:pic>
        <p:nvPicPr>
          <p:cNvPr id="6" name="Picture 5">
            <a:extLst>
              <a:ext uri="{FF2B5EF4-FFF2-40B4-BE49-F238E27FC236}">
                <a16:creationId xmlns:a16="http://schemas.microsoft.com/office/drawing/2014/main" id="{499001FA-D567-48AA-A12E-12B63C5836A5}"/>
              </a:ext>
            </a:extLst>
          </p:cNvPr>
          <p:cNvPicPr>
            <a:picLocks noChangeAspect="1"/>
          </p:cNvPicPr>
          <p:nvPr/>
        </p:nvPicPr>
        <p:blipFill>
          <a:blip r:embed="rId4"/>
          <a:stretch>
            <a:fillRect/>
          </a:stretch>
        </p:blipFill>
        <p:spPr>
          <a:xfrm>
            <a:off x="617047" y="1148856"/>
            <a:ext cx="5964580" cy="3481436"/>
          </a:xfrm>
          <a:prstGeom prst="rect">
            <a:avLst/>
          </a:prstGeom>
        </p:spPr>
      </p:pic>
      <p:sp>
        <p:nvSpPr>
          <p:cNvPr id="19" name="Content Placeholder 1">
            <a:extLst>
              <a:ext uri="{FF2B5EF4-FFF2-40B4-BE49-F238E27FC236}">
                <a16:creationId xmlns:a16="http://schemas.microsoft.com/office/drawing/2014/main" id="{47176161-1CE9-4BCE-883A-B89EBBEA28E8}"/>
              </a:ext>
            </a:extLst>
          </p:cNvPr>
          <p:cNvSpPr>
            <a:spLocks noGrp="1"/>
          </p:cNvSpPr>
          <p:nvPr>
            <p:ph idx="10"/>
          </p:nvPr>
        </p:nvSpPr>
        <p:spPr>
          <a:xfrm>
            <a:off x="6928023" y="1148856"/>
            <a:ext cx="4578178" cy="3430476"/>
          </a:xfrm>
        </p:spPr>
        <p:txBody>
          <a:bodyPr/>
          <a:lstStyle/>
          <a:p>
            <a:r>
              <a:rPr lang="en-US" dirty="0"/>
              <a:t>Short Range (10 ~ 100)</a:t>
            </a:r>
          </a:p>
          <a:p>
            <a:r>
              <a:rPr lang="en-US" dirty="0"/>
              <a:t>Low Data Rate (max=250kbps)</a:t>
            </a:r>
          </a:p>
          <a:p>
            <a:r>
              <a:rPr lang="en-US" dirty="0"/>
              <a:t>Low Power (can be less than 5uA)</a:t>
            </a:r>
          </a:p>
          <a:p>
            <a:r>
              <a:rPr lang="en-US" dirty="0"/>
              <a:t>Mesh Topology (Maximum 65535 nodes)</a:t>
            </a:r>
          </a:p>
          <a:p>
            <a:r>
              <a:rPr lang="en-US" dirty="0"/>
              <a:t>Open Standard (</a:t>
            </a:r>
            <a:r>
              <a:rPr lang="en-US" dirty="0">
                <a:solidFill>
                  <a:schemeClr val="tx2"/>
                </a:solidFill>
                <a:hlinkClick r:id="rId5"/>
              </a:rPr>
              <a:t>Zigbee Alliance</a:t>
            </a:r>
            <a:r>
              <a:rPr lang="en-US" dirty="0"/>
              <a:t>)</a:t>
            </a:r>
          </a:p>
          <a:p>
            <a:pPr lvl="1"/>
            <a:r>
              <a:rPr lang="en-US" dirty="0"/>
              <a:t>Zigbee Specification</a:t>
            </a:r>
          </a:p>
          <a:p>
            <a:pPr lvl="1"/>
            <a:r>
              <a:rPr lang="en-US" dirty="0"/>
              <a:t>Zigbee BDB Specification</a:t>
            </a:r>
          </a:p>
          <a:p>
            <a:pPr lvl="1"/>
            <a:r>
              <a:rPr lang="en-US" dirty="0"/>
              <a:t>Zigbee Cluster Library</a:t>
            </a:r>
          </a:p>
        </p:txBody>
      </p:sp>
    </p:spTree>
    <p:extLst>
      <p:ext uri="{BB962C8B-B14F-4D97-AF65-F5344CB8AC3E}">
        <p14:creationId xmlns:p14="http://schemas.microsoft.com/office/powerpoint/2010/main" val="3476773483"/>
      </p:ext>
    </p:extLst>
  </p:cSld>
  <p:clrMapOvr>
    <a:masterClrMapping/>
  </p:clrMapOvr>
  <p:transition spd="med">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Zigbee Alliance</a:t>
            </a:r>
          </a:p>
        </p:txBody>
      </p:sp>
      <p:sp>
        <p:nvSpPr>
          <p:cNvPr id="18" name="Slide Number Placeholder 17"/>
          <p:cNvSpPr>
            <a:spLocks noGrp="1"/>
          </p:cNvSpPr>
          <p:nvPr>
            <p:ph type="sldNum" sz="quarter" idx="12"/>
          </p:nvPr>
        </p:nvSpPr>
        <p:spPr/>
        <p:txBody>
          <a:bodyPr/>
          <a:lstStyle/>
          <a:p>
            <a:fld id="{29A7BD92-6AE5-CF43-B276-274952F2BFB4}" type="slidenum">
              <a:rPr lang="en-US" smtClean="0"/>
              <a:pPr/>
              <a:t>4</a:t>
            </a:fld>
            <a:endParaRPr lang="en-US" dirty="0"/>
          </a:p>
        </p:txBody>
      </p:sp>
      <p:sp>
        <p:nvSpPr>
          <p:cNvPr id="58" name="Oval 57"/>
          <p:cNvSpPr>
            <a:spLocks noChangeAspect="1"/>
          </p:cNvSpPr>
          <p:nvPr/>
        </p:nvSpPr>
        <p:spPr>
          <a:xfrm>
            <a:off x="9143740" y="5261262"/>
            <a:ext cx="455543"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59" name="Straight Connector 58"/>
          <p:cNvCxnSpPr/>
          <p:nvPr/>
        </p:nvCxnSpPr>
        <p:spPr>
          <a:xfrm>
            <a:off x="7239000" y="4158801"/>
            <a:ext cx="4267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7EB42A8-D077-4A24-8486-91D1371170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283" y="1401835"/>
            <a:ext cx="5128447" cy="4316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Rounded Corners 10">
            <a:extLst>
              <a:ext uri="{FF2B5EF4-FFF2-40B4-BE49-F238E27FC236}">
                <a16:creationId xmlns:a16="http://schemas.microsoft.com/office/drawing/2014/main" id="{8889C4ED-170D-4767-A8E4-E049423B1E7A}"/>
              </a:ext>
            </a:extLst>
          </p:cNvPr>
          <p:cNvSpPr/>
          <p:nvPr/>
        </p:nvSpPr>
        <p:spPr>
          <a:xfrm>
            <a:off x="5453449" y="1000126"/>
            <a:ext cx="5626443" cy="5286374"/>
          </a:xfrm>
          <a:prstGeom prst="roundRect">
            <a:avLst>
              <a:gd name="adj" fmla="val 1320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5">
            <a:extLst>
              <a:ext uri="{FF2B5EF4-FFF2-40B4-BE49-F238E27FC236}">
                <a16:creationId xmlns:a16="http://schemas.microsoft.com/office/drawing/2014/main" id="{87C92403-51C0-4CA8-A390-F7A66AD9330F}"/>
              </a:ext>
            </a:extLst>
          </p:cNvPr>
          <p:cNvSpPr txBox="1">
            <a:spLocks/>
          </p:cNvSpPr>
          <p:nvPr/>
        </p:nvSpPr>
        <p:spPr>
          <a:xfrm>
            <a:off x="6210609" y="1520571"/>
            <a:ext cx="4117422" cy="4572000"/>
          </a:xfrm>
          <a:prstGeom prst="rect">
            <a:avLst/>
          </a:prstGeom>
        </p:spPr>
        <p:txBody>
          <a:bodyPr>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dirty="0" smtClean="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dirty="0" smtClean="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dirty="0" smtClean="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dirty="0" smtClean="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200" b="0" kern="1200" dirty="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Zigbee 3.0</a:t>
            </a:r>
          </a:p>
          <a:p>
            <a:pPr lvl="1"/>
            <a:r>
              <a:rPr lang="en-US" sz="2000" dirty="0"/>
              <a:t>Unification of Zigbee profiles</a:t>
            </a:r>
            <a:br>
              <a:rPr lang="en-US" sz="2000" dirty="0"/>
            </a:br>
            <a:r>
              <a:rPr lang="en-US" sz="2000" dirty="0"/>
              <a:t>(except Smart Energy and RF4CE)</a:t>
            </a:r>
          </a:p>
          <a:p>
            <a:pPr lvl="1"/>
            <a:r>
              <a:rPr lang="en-US" sz="2000" dirty="0"/>
              <a:t>Enhanced networking and security</a:t>
            </a:r>
          </a:p>
          <a:p>
            <a:pPr lvl="1"/>
            <a:r>
              <a:rPr lang="en-US" sz="2000" dirty="0"/>
              <a:t>Backwards compatible</a:t>
            </a:r>
          </a:p>
          <a:p>
            <a:pPr lvl="1"/>
            <a:r>
              <a:rPr lang="en-US" sz="2000" dirty="0">
                <a:solidFill>
                  <a:srgbClr val="FF0000"/>
                </a:solidFill>
              </a:rPr>
              <a:t>Mandated</a:t>
            </a:r>
            <a:r>
              <a:rPr lang="en-US" sz="2000" dirty="0"/>
              <a:t> since May 2017</a:t>
            </a:r>
          </a:p>
          <a:p>
            <a:pPr lvl="1"/>
            <a:endParaRPr lang="en-US" sz="2200" dirty="0"/>
          </a:p>
        </p:txBody>
      </p:sp>
      <p:sp>
        <p:nvSpPr>
          <p:cNvPr id="13" name="TextBox 12">
            <a:extLst>
              <a:ext uri="{FF2B5EF4-FFF2-40B4-BE49-F238E27FC236}">
                <a16:creationId xmlns:a16="http://schemas.microsoft.com/office/drawing/2014/main" id="{924560FF-F436-48FA-8354-4FCBED3FC620}"/>
              </a:ext>
            </a:extLst>
          </p:cNvPr>
          <p:cNvSpPr txBox="1"/>
          <p:nvPr/>
        </p:nvSpPr>
        <p:spPr>
          <a:xfrm>
            <a:off x="9947130" y="5388663"/>
            <a:ext cx="745275" cy="461665"/>
          </a:xfrm>
          <a:prstGeom prst="rect">
            <a:avLst/>
          </a:prstGeom>
          <a:noFill/>
          <a:ln>
            <a:noFill/>
          </a:ln>
        </p:spPr>
        <p:txBody>
          <a:bodyPr wrap="square" rtlCol="0" anchor="ctr">
            <a:spAutoFit/>
          </a:bodyPr>
          <a:lstStyle/>
          <a:p>
            <a:pPr algn="ctr"/>
            <a:r>
              <a:rPr lang="en-US" sz="2400" b="1" dirty="0">
                <a:solidFill>
                  <a:schemeClr val="tx1">
                    <a:lumMod val="50000"/>
                  </a:schemeClr>
                </a:solidFill>
              </a:rPr>
              <a:t>3.0</a:t>
            </a:r>
          </a:p>
        </p:txBody>
      </p:sp>
      <p:sp>
        <p:nvSpPr>
          <p:cNvPr id="17" name="Arrow: Right 16">
            <a:extLst>
              <a:ext uri="{FF2B5EF4-FFF2-40B4-BE49-F238E27FC236}">
                <a16:creationId xmlns:a16="http://schemas.microsoft.com/office/drawing/2014/main" id="{E471E009-890C-4B7B-A423-EFAF14F5AA1D}"/>
              </a:ext>
            </a:extLst>
          </p:cNvPr>
          <p:cNvSpPr/>
          <p:nvPr/>
        </p:nvSpPr>
        <p:spPr>
          <a:xfrm>
            <a:off x="9073589" y="4817496"/>
            <a:ext cx="531663" cy="476250"/>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8D40963E-B240-4A9B-95B9-513816C4F8AC}"/>
              </a:ext>
            </a:extLst>
          </p:cNvPr>
          <p:cNvPicPr>
            <a:picLocks noChangeAspect="1"/>
          </p:cNvPicPr>
          <p:nvPr/>
        </p:nvPicPr>
        <p:blipFill>
          <a:blip r:embed="rId4"/>
          <a:stretch>
            <a:fillRect/>
          </a:stretch>
        </p:blipFill>
        <p:spPr>
          <a:xfrm>
            <a:off x="9827768" y="4158801"/>
            <a:ext cx="964530" cy="1374969"/>
          </a:xfrm>
          <a:prstGeom prst="rect">
            <a:avLst/>
          </a:prstGeom>
        </p:spPr>
      </p:pic>
      <p:pic>
        <p:nvPicPr>
          <p:cNvPr id="2" name="Picture 1">
            <a:extLst>
              <a:ext uri="{FF2B5EF4-FFF2-40B4-BE49-F238E27FC236}">
                <a16:creationId xmlns:a16="http://schemas.microsoft.com/office/drawing/2014/main" id="{49ECDD72-F5AA-4580-A8DD-361706453777}"/>
              </a:ext>
            </a:extLst>
          </p:cNvPr>
          <p:cNvPicPr>
            <a:picLocks noChangeAspect="1"/>
          </p:cNvPicPr>
          <p:nvPr/>
        </p:nvPicPr>
        <p:blipFill>
          <a:blip r:embed="rId5"/>
          <a:stretch>
            <a:fillRect/>
          </a:stretch>
        </p:blipFill>
        <p:spPr>
          <a:xfrm>
            <a:off x="5671916" y="3698261"/>
            <a:ext cx="3509453" cy="2347703"/>
          </a:xfrm>
          <a:prstGeom prst="rect">
            <a:avLst/>
          </a:prstGeom>
        </p:spPr>
      </p:pic>
    </p:spTree>
    <p:extLst>
      <p:ext uri="{BB962C8B-B14F-4D97-AF65-F5344CB8AC3E}">
        <p14:creationId xmlns:p14="http://schemas.microsoft.com/office/powerpoint/2010/main" val="922784330"/>
      </p:ext>
    </p:extLst>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4471DB-FCC6-4D53-A2A2-20DD3AD2BE9B}"/>
              </a:ext>
            </a:extLst>
          </p:cNvPr>
          <p:cNvSpPr>
            <a:spLocks noGrp="1"/>
          </p:cNvSpPr>
          <p:nvPr>
            <p:ph type="title"/>
          </p:nvPr>
        </p:nvSpPr>
        <p:spPr/>
        <p:txBody>
          <a:bodyPr/>
          <a:lstStyle/>
          <a:p>
            <a:r>
              <a:rPr lang="en-US" dirty="0"/>
              <a:t>Overview</a:t>
            </a:r>
          </a:p>
        </p:txBody>
      </p:sp>
      <p:sp>
        <p:nvSpPr>
          <p:cNvPr id="5" name="Slide Number Placeholder 4">
            <a:extLst>
              <a:ext uri="{FF2B5EF4-FFF2-40B4-BE49-F238E27FC236}">
                <a16:creationId xmlns:a16="http://schemas.microsoft.com/office/drawing/2014/main" id="{6A6EF9B5-37BF-44E8-B690-87DA7E27F54E}"/>
              </a:ext>
            </a:extLst>
          </p:cNvPr>
          <p:cNvSpPr>
            <a:spLocks noGrp="1"/>
          </p:cNvSpPr>
          <p:nvPr>
            <p:ph type="sldNum" sz="quarter" idx="12"/>
          </p:nvPr>
        </p:nvSpPr>
        <p:spPr/>
        <p:txBody>
          <a:bodyPr/>
          <a:lstStyle/>
          <a:p>
            <a:fld id="{29A7BD92-6AE5-CF43-B276-274952F2BFB4}" type="slidenum">
              <a:rPr lang="en-US" smtClean="0"/>
              <a:pPr/>
              <a:t>5</a:t>
            </a:fld>
            <a:endParaRPr lang="en-US" dirty="0"/>
          </a:p>
        </p:txBody>
      </p:sp>
      <p:sp>
        <p:nvSpPr>
          <p:cNvPr id="9" name="Content Placeholder 1">
            <a:extLst>
              <a:ext uri="{FF2B5EF4-FFF2-40B4-BE49-F238E27FC236}">
                <a16:creationId xmlns:a16="http://schemas.microsoft.com/office/drawing/2014/main" id="{FA5E4F1B-33B0-46BE-AC46-2C2E868F9CCC}"/>
              </a:ext>
            </a:extLst>
          </p:cNvPr>
          <p:cNvSpPr>
            <a:spLocks noGrp="1"/>
          </p:cNvSpPr>
          <p:nvPr>
            <p:ph idx="10"/>
          </p:nvPr>
        </p:nvSpPr>
        <p:spPr>
          <a:xfrm>
            <a:off x="8546374" y="1139155"/>
            <a:ext cx="2868729" cy="2953871"/>
          </a:xfrm>
        </p:spPr>
        <p:txBody>
          <a:bodyPr>
            <a:normAutofit/>
          </a:bodyPr>
          <a:lstStyle/>
          <a:p>
            <a:r>
              <a:rPr lang="en-US" dirty="0">
                <a:hlinkClick r:id="rId3"/>
              </a:rPr>
              <a:t>802.15.4 spec</a:t>
            </a:r>
            <a:endParaRPr lang="en-US" dirty="0"/>
          </a:p>
          <a:p>
            <a:r>
              <a:rPr lang="en-US" dirty="0">
                <a:hlinkClick r:id="rId4"/>
              </a:rPr>
              <a:t>www.zigbee.org</a:t>
            </a:r>
            <a:endParaRPr lang="en-US" dirty="0"/>
          </a:p>
          <a:p>
            <a:r>
              <a:rPr lang="en-US" dirty="0">
                <a:hlinkClick r:id="rId5"/>
              </a:rPr>
              <a:t>UG103 series</a:t>
            </a:r>
            <a:br>
              <a:rPr lang="en-US" dirty="0"/>
            </a:br>
            <a:endParaRPr lang="en-US" dirty="0"/>
          </a:p>
        </p:txBody>
      </p:sp>
      <p:pic>
        <p:nvPicPr>
          <p:cNvPr id="6" name="Picture 5">
            <a:extLst>
              <a:ext uri="{FF2B5EF4-FFF2-40B4-BE49-F238E27FC236}">
                <a16:creationId xmlns:a16="http://schemas.microsoft.com/office/drawing/2014/main" id="{FD627D5D-0B34-40C7-8253-15D759509665}"/>
              </a:ext>
            </a:extLst>
          </p:cNvPr>
          <p:cNvPicPr>
            <a:picLocks noChangeAspect="1"/>
          </p:cNvPicPr>
          <p:nvPr/>
        </p:nvPicPr>
        <p:blipFill>
          <a:blip r:embed="rId6"/>
          <a:stretch>
            <a:fillRect/>
          </a:stretch>
        </p:blipFill>
        <p:spPr>
          <a:xfrm>
            <a:off x="457200" y="1003232"/>
            <a:ext cx="8089174" cy="5397568"/>
          </a:xfrm>
          <a:prstGeom prst="rect">
            <a:avLst/>
          </a:prstGeom>
        </p:spPr>
      </p:pic>
    </p:spTree>
    <p:extLst>
      <p:ext uri="{BB962C8B-B14F-4D97-AF65-F5344CB8AC3E}">
        <p14:creationId xmlns:p14="http://schemas.microsoft.com/office/powerpoint/2010/main" val="2781326085"/>
      </p:ext>
    </p:extLst>
  </p:cSld>
  <p:clrMapOvr>
    <a:masterClrMapping/>
  </p:clrMapOvr>
  <p:transition spd="med">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Physical Layer</a:t>
            </a:r>
          </a:p>
        </p:txBody>
      </p:sp>
      <p:sp>
        <p:nvSpPr>
          <p:cNvPr id="9" name="Content Placeholder 1"/>
          <p:cNvSpPr>
            <a:spLocks noGrp="1"/>
          </p:cNvSpPr>
          <p:nvPr>
            <p:ph sz="quarter" idx="13"/>
          </p:nvPr>
        </p:nvSpPr>
        <p:spPr>
          <a:xfrm>
            <a:off x="6849435" y="4855396"/>
            <a:ext cx="4180368" cy="1446028"/>
          </a:xfrm>
        </p:spPr>
        <p:txBody>
          <a:bodyPr anchor="t">
            <a:normAutofit/>
          </a:bodyPr>
          <a:lstStyle/>
          <a:p>
            <a:pPr lvl="1"/>
            <a:r>
              <a:rPr lang="en-US" sz="2400" dirty="0"/>
              <a:t>Link quality estimation</a:t>
            </a:r>
          </a:p>
          <a:p>
            <a:pPr lvl="1"/>
            <a:r>
              <a:rPr lang="en-US" sz="2400" dirty="0"/>
              <a:t>Energy detection</a:t>
            </a:r>
          </a:p>
          <a:p>
            <a:pPr lvl="1"/>
            <a:r>
              <a:rPr lang="en-US" sz="2400" dirty="0"/>
              <a:t>Range ~ 2 km line of sight</a:t>
            </a:r>
          </a:p>
          <a:p>
            <a:pPr marL="182880" lvl="1" indent="0">
              <a:buNone/>
            </a:pPr>
            <a:endParaRPr lang="en-US" dirty="0"/>
          </a:p>
          <a:p>
            <a:pPr marL="182880" lvl="1" indent="0">
              <a:buNone/>
            </a:pPr>
            <a:endParaRPr lang="en-US" dirty="0"/>
          </a:p>
          <a:p>
            <a:pPr marL="182880" lvl="1" indent="0">
              <a:buNone/>
            </a:pPr>
            <a:endParaRPr lang="en-US" dirty="0"/>
          </a:p>
        </p:txBody>
      </p:sp>
      <p:sp>
        <p:nvSpPr>
          <p:cNvPr id="4" name="Slide Number Placeholder 3"/>
          <p:cNvSpPr>
            <a:spLocks noGrp="1"/>
          </p:cNvSpPr>
          <p:nvPr>
            <p:ph type="sldNum" sz="quarter" idx="1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9A7BD92-6AE5-CF43-B276-274952F2BFB4}" type="slidenum">
              <a:rPr kumimoji="0" lang="en-US" sz="800" b="0" i="0" u="none" strike="noStrike" kern="1200" cap="none" spc="0" normalizeH="0" baseline="0" noProof="0" smtClean="0">
                <a:ln>
                  <a:noFill/>
                </a:ln>
                <a:solidFill>
                  <a:srgbClr val="555555"/>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dirty="0">
              <a:ln>
                <a:noFill/>
              </a:ln>
              <a:solidFill>
                <a:srgbClr val="555555"/>
              </a:solidFill>
              <a:effectLst/>
              <a:uLnTx/>
              <a:uFillTx/>
              <a:latin typeface="Calibri" panose="020F0502020204030204"/>
              <a:ea typeface="+mn-ea"/>
              <a:cs typeface="+mn-cs"/>
            </a:endParaRPr>
          </a:p>
        </p:txBody>
      </p:sp>
      <p:sp>
        <p:nvSpPr>
          <p:cNvPr id="11" name="Content Placeholder 1">
            <a:extLst>
              <a:ext uri="{FF2B5EF4-FFF2-40B4-BE49-F238E27FC236}">
                <a16:creationId xmlns:a16="http://schemas.microsoft.com/office/drawing/2014/main" id="{BECE5E78-B675-4109-8019-6D7028635A5D}"/>
              </a:ext>
            </a:extLst>
          </p:cNvPr>
          <p:cNvSpPr txBox="1">
            <a:spLocks/>
          </p:cNvSpPr>
          <p:nvPr/>
        </p:nvSpPr>
        <p:spPr>
          <a:xfrm>
            <a:off x="1162197" y="4430076"/>
            <a:ext cx="9636642" cy="1919924"/>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16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4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2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1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05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600" dirty="0"/>
              <a:t>Interface between physical radio and MAC layer</a:t>
            </a:r>
          </a:p>
          <a:p>
            <a:pPr lvl="1"/>
            <a:r>
              <a:rPr lang="en-US" sz="2600" dirty="0"/>
              <a:t>Radio On/ Off</a:t>
            </a:r>
          </a:p>
          <a:p>
            <a:pPr lvl="1"/>
            <a:r>
              <a:rPr lang="en-US" sz="2600" dirty="0"/>
              <a:t>Modulation / Demodulation</a:t>
            </a:r>
          </a:p>
          <a:p>
            <a:pPr lvl="1"/>
            <a:r>
              <a:rPr lang="en-US" sz="2600" dirty="0"/>
              <a:t>Channel selection</a:t>
            </a:r>
            <a:endParaRPr lang="en-US" sz="1900" dirty="0"/>
          </a:p>
          <a:p>
            <a:pPr marL="182880" lvl="1" indent="0">
              <a:buFont typeface="Wingdings" panose="05000000000000000000" pitchFamily="2" charset="2"/>
              <a:buNone/>
            </a:pPr>
            <a:endParaRPr lang="en-US" dirty="0"/>
          </a:p>
        </p:txBody>
      </p:sp>
      <p:pic>
        <p:nvPicPr>
          <p:cNvPr id="8" name="Picture 7">
            <a:extLst>
              <a:ext uri="{FF2B5EF4-FFF2-40B4-BE49-F238E27FC236}">
                <a16:creationId xmlns:a16="http://schemas.microsoft.com/office/drawing/2014/main" id="{6C89A9AA-EFFC-4985-9E0E-725C7F2C15FB}"/>
              </a:ext>
            </a:extLst>
          </p:cNvPr>
          <p:cNvPicPr>
            <a:picLocks noChangeAspect="1"/>
          </p:cNvPicPr>
          <p:nvPr/>
        </p:nvPicPr>
        <p:blipFill>
          <a:blip r:embed="rId3"/>
          <a:stretch>
            <a:fillRect/>
          </a:stretch>
        </p:blipFill>
        <p:spPr>
          <a:xfrm>
            <a:off x="823912" y="914400"/>
            <a:ext cx="10544175" cy="3562350"/>
          </a:xfrm>
          <a:prstGeom prst="rect">
            <a:avLst/>
          </a:prstGeom>
        </p:spPr>
      </p:pic>
    </p:spTree>
    <p:extLst>
      <p:ext uri="{BB962C8B-B14F-4D97-AF65-F5344CB8AC3E}">
        <p14:creationId xmlns:p14="http://schemas.microsoft.com/office/powerpoint/2010/main" val="3208554199"/>
      </p:ext>
    </p:extLst>
  </p:cSld>
  <p:clrMapOvr>
    <a:masterClrMapping/>
  </p:clrMapOvr>
  <p:transition spd="med">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MAC Layer</a:t>
            </a:r>
          </a:p>
        </p:txBody>
      </p:sp>
      <p:sp>
        <p:nvSpPr>
          <p:cNvPr id="4" name="Slide Number Placeholder 3"/>
          <p:cNvSpPr>
            <a:spLocks noGrp="1"/>
          </p:cNvSpPr>
          <p:nvPr>
            <p:ph type="sldNum" sz="quarter" idx="1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9A7BD92-6AE5-CF43-B276-274952F2BFB4}" type="slidenum">
              <a:rPr kumimoji="0" lang="en-US" sz="800" b="0" i="0" u="none" strike="noStrike" kern="1200" cap="none" spc="0" normalizeH="0" baseline="0" noProof="0" smtClean="0">
                <a:ln>
                  <a:noFill/>
                </a:ln>
                <a:solidFill>
                  <a:srgbClr val="555555"/>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dirty="0">
              <a:ln>
                <a:noFill/>
              </a:ln>
              <a:solidFill>
                <a:srgbClr val="555555"/>
              </a:solidFill>
              <a:effectLst/>
              <a:uLnTx/>
              <a:uFillTx/>
              <a:latin typeface="Calibri" panose="020F0502020204030204"/>
              <a:ea typeface="+mn-ea"/>
              <a:cs typeface="+mn-cs"/>
            </a:endParaRPr>
          </a:p>
        </p:txBody>
      </p:sp>
      <p:sp>
        <p:nvSpPr>
          <p:cNvPr id="12" name="Content Placeholder 1">
            <a:extLst>
              <a:ext uri="{FF2B5EF4-FFF2-40B4-BE49-F238E27FC236}">
                <a16:creationId xmlns:a16="http://schemas.microsoft.com/office/drawing/2014/main" id="{5E4B048B-35DE-47FE-B5D6-7828800B7567}"/>
              </a:ext>
            </a:extLst>
          </p:cNvPr>
          <p:cNvSpPr txBox="1">
            <a:spLocks/>
          </p:cNvSpPr>
          <p:nvPr/>
        </p:nvSpPr>
        <p:spPr>
          <a:xfrm>
            <a:off x="680123" y="1188592"/>
            <a:ext cx="10957904" cy="1646005"/>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16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4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2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1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05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200" dirty="0"/>
              <a:t>Takes care of 1 hop communication and acknowledgements </a:t>
            </a:r>
          </a:p>
          <a:p>
            <a:pPr lvl="1"/>
            <a:r>
              <a:rPr lang="en-US" sz="2200" dirty="0"/>
              <a:t>Verifies integrity of packet using CRC</a:t>
            </a:r>
          </a:p>
          <a:p>
            <a:pPr lvl="1"/>
            <a:r>
              <a:rPr lang="en-US" sz="2200" dirty="0"/>
              <a:t>Uses data from the physical layer to sense activity and randomize message transmission (CSMA – CA)</a:t>
            </a:r>
          </a:p>
          <a:p>
            <a:pPr marL="182880" lvl="1" indent="0">
              <a:buFont typeface="Wingdings" panose="05000000000000000000" pitchFamily="2" charset="2"/>
              <a:buNone/>
            </a:pPr>
            <a:endParaRPr lang="en-US" dirty="0"/>
          </a:p>
          <a:p>
            <a:pPr marL="182880" lvl="1" indent="0">
              <a:buFont typeface="Wingdings" panose="05000000000000000000" pitchFamily="2" charset="2"/>
              <a:buNone/>
            </a:pPr>
            <a:endParaRPr lang="en-US" dirty="0"/>
          </a:p>
          <a:p>
            <a:pPr marL="182880" lvl="1" indent="0">
              <a:buFont typeface="Wingdings" panose="05000000000000000000" pitchFamily="2" charset="2"/>
              <a:buNone/>
            </a:pPr>
            <a:endParaRPr lang="en-US" dirty="0"/>
          </a:p>
        </p:txBody>
      </p:sp>
      <p:grpSp>
        <p:nvGrpSpPr>
          <p:cNvPr id="8" name="Group 7">
            <a:extLst>
              <a:ext uri="{FF2B5EF4-FFF2-40B4-BE49-F238E27FC236}">
                <a16:creationId xmlns:a16="http://schemas.microsoft.com/office/drawing/2014/main" id="{5D06A0D8-2916-4D26-BEF1-8FDBFA9CB3C2}"/>
              </a:ext>
            </a:extLst>
          </p:cNvPr>
          <p:cNvGrpSpPr/>
          <p:nvPr/>
        </p:nvGrpSpPr>
        <p:grpSpPr>
          <a:xfrm>
            <a:off x="680123" y="2860921"/>
            <a:ext cx="10957904" cy="3384948"/>
            <a:chOff x="617048" y="1028362"/>
            <a:chExt cx="10957904" cy="3384948"/>
          </a:xfrm>
        </p:grpSpPr>
        <p:pic>
          <p:nvPicPr>
            <p:cNvPr id="5" name="Picture 4">
              <a:extLst>
                <a:ext uri="{FF2B5EF4-FFF2-40B4-BE49-F238E27FC236}">
                  <a16:creationId xmlns:a16="http://schemas.microsoft.com/office/drawing/2014/main" id="{4056DFDF-8868-4F2E-8EC8-750F35DFDA7D}"/>
                </a:ext>
              </a:extLst>
            </p:cNvPr>
            <p:cNvPicPr>
              <a:picLocks noChangeAspect="1"/>
            </p:cNvPicPr>
            <p:nvPr/>
          </p:nvPicPr>
          <p:blipFill>
            <a:blip r:embed="rId3"/>
            <a:stretch>
              <a:fillRect/>
            </a:stretch>
          </p:blipFill>
          <p:spPr>
            <a:xfrm>
              <a:off x="617048" y="1028362"/>
              <a:ext cx="10957904" cy="3384948"/>
            </a:xfrm>
            <a:prstGeom prst="rect">
              <a:avLst/>
            </a:prstGeom>
          </p:spPr>
        </p:pic>
        <p:sp>
          <p:nvSpPr>
            <p:cNvPr id="9" name="Content Placeholder 1">
              <a:extLst>
                <a:ext uri="{FF2B5EF4-FFF2-40B4-BE49-F238E27FC236}">
                  <a16:creationId xmlns:a16="http://schemas.microsoft.com/office/drawing/2014/main" id="{465D5971-133B-4512-9B2B-6219E3A74EC6}"/>
                </a:ext>
              </a:extLst>
            </p:cNvPr>
            <p:cNvSpPr txBox="1">
              <a:spLocks/>
            </p:cNvSpPr>
            <p:nvPr/>
          </p:nvSpPr>
          <p:spPr>
            <a:xfrm>
              <a:off x="617048" y="2198683"/>
              <a:ext cx="4124712" cy="1925058"/>
            </a:xfrm>
            <a:prstGeom prst="rect">
              <a:avLst/>
            </a:prstGeom>
          </p:spPr>
          <p:txBody>
            <a:bodyPr vert="horz" lIns="91440" tIns="45720" rIns="91440" bIns="45720" rtlCol="0" anchor="t">
              <a:no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16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4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2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1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05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a:t>4 MAC Frames</a:t>
              </a:r>
            </a:p>
            <a:p>
              <a:pPr lvl="2"/>
              <a:r>
                <a:rPr lang="en-US" sz="2000" dirty="0"/>
                <a:t>Beacon</a:t>
              </a:r>
            </a:p>
            <a:p>
              <a:pPr lvl="2"/>
              <a:r>
                <a:rPr lang="en-US" sz="2000" dirty="0"/>
                <a:t>Data</a:t>
              </a:r>
            </a:p>
            <a:p>
              <a:pPr lvl="2"/>
              <a:r>
                <a:rPr lang="en-US" sz="2000" dirty="0"/>
                <a:t>ACK</a:t>
              </a:r>
            </a:p>
            <a:p>
              <a:pPr lvl="2"/>
              <a:r>
                <a:rPr lang="en-US" sz="2000" dirty="0"/>
                <a:t>MAC Command</a:t>
              </a:r>
            </a:p>
          </p:txBody>
        </p:sp>
      </p:grpSp>
    </p:spTree>
    <p:extLst>
      <p:ext uri="{BB962C8B-B14F-4D97-AF65-F5344CB8AC3E}">
        <p14:creationId xmlns:p14="http://schemas.microsoft.com/office/powerpoint/2010/main" val="115896839"/>
      </p:ext>
    </p:extLst>
  </p:cSld>
  <p:clrMapOvr>
    <a:masterClrMapping/>
  </p:clrMapOvr>
  <p:transition spd="med">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Network Layer</a:t>
            </a:r>
          </a:p>
        </p:txBody>
      </p:sp>
      <p:sp>
        <p:nvSpPr>
          <p:cNvPr id="4" name="Content Placeholder 4">
            <a:extLst>
              <a:ext uri="{FF2B5EF4-FFF2-40B4-BE49-F238E27FC236}">
                <a16:creationId xmlns:a16="http://schemas.microsoft.com/office/drawing/2014/main" id="{24435294-042E-4DCD-97E4-B30B39830A83}"/>
              </a:ext>
            </a:extLst>
          </p:cNvPr>
          <p:cNvSpPr txBox="1">
            <a:spLocks/>
          </p:cNvSpPr>
          <p:nvPr/>
        </p:nvSpPr>
        <p:spPr>
          <a:xfrm>
            <a:off x="7720150" y="1340251"/>
            <a:ext cx="2960913" cy="3195918"/>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Network Security</a:t>
            </a:r>
          </a:p>
          <a:p>
            <a:pPr lvl="1"/>
            <a:r>
              <a:rPr lang="en-US" dirty="0"/>
              <a:t>Message authentication</a:t>
            </a:r>
          </a:p>
          <a:p>
            <a:pPr lvl="1"/>
            <a:r>
              <a:rPr lang="en-US" dirty="0"/>
              <a:t>Encryption</a:t>
            </a:r>
          </a:p>
          <a:p>
            <a:pPr lvl="1"/>
            <a:r>
              <a:rPr lang="en-US" dirty="0"/>
              <a:t>Replay Attack Protect</a:t>
            </a:r>
          </a:p>
          <a:p>
            <a:pPr lvl="1"/>
            <a:r>
              <a:rPr lang="en-US" dirty="0"/>
              <a:t>Network Key Update</a:t>
            </a:r>
          </a:p>
        </p:txBody>
      </p:sp>
      <p:sp>
        <p:nvSpPr>
          <p:cNvPr id="6" name="Content Placeholder 4">
            <a:extLst>
              <a:ext uri="{FF2B5EF4-FFF2-40B4-BE49-F238E27FC236}">
                <a16:creationId xmlns:a16="http://schemas.microsoft.com/office/drawing/2014/main" id="{B02A110F-AA6F-4387-9B23-34F6B36967BB}"/>
              </a:ext>
            </a:extLst>
          </p:cNvPr>
          <p:cNvSpPr txBox="1">
            <a:spLocks/>
          </p:cNvSpPr>
          <p:nvPr/>
        </p:nvSpPr>
        <p:spPr>
          <a:xfrm>
            <a:off x="3944983" y="1329625"/>
            <a:ext cx="3518263" cy="3931024"/>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Network Activities</a:t>
            </a:r>
          </a:p>
          <a:p>
            <a:pPr lvl="1"/>
            <a:r>
              <a:rPr lang="en-US" b="1" dirty="0">
                <a:solidFill>
                  <a:srgbClr val="FF0000"/>
                </a:solidFill>
              </a:rPr>
              <a:t>Form/Join</a:t>
            </a:r>
            <a:r>
              <a:rPr lang="en-US" dirty="0"/>
              <a:t>/Rejoin/Leave</a:t>
            </a:r>
          </a:p>
          <a:p>
            <a:pPr lvl="1"/>
            <a:r>
              <a:rPr lang="en-US" dirty="0"/>
              <a:t>Address Assignment</a:t>
            </a:r>
          </a:p>
          <a:p>
            <a:pPr lvl="2"/>
            <a:r>
              <a:rPr lang="en-US" dirty="0"/>
              <a:t>Node ID Conflict</a:t>
            </a:r>
          </a:p>
          <a:p>
            <a:pPr lvl="2"/>
            <a:r>
              <a:rPr lang="en-US" dirty="0"/>
              <a:t>PAN ID Conflict</a:t>
            </a:r>
          </a:p>
          <a:p>
            <a:pPr lvl="1"/>
            <a:r>
              <a:rPr lang="en-US" dirty="0"/>
              <a:t>Transmission/Reception</a:t>
            </a:r>
          </a:p>
          <a:p>
            <a:pPr lvl="1"/>
            <a:r>
              <a:rPr lang="en-US" dirty="0"/>
              <a:t>Neighbor and Routing</a:t>
            </a:r>
          </a:p>
          <a:p>
            <a:pPr lvl="1"/>
            <a:r>
              <a:rPr lang="en-US" dirty="0"/>
              <a:t>End Device Aging</a:t>
            </a:r>
          </a:p>
          <a:p>
            <a:pPr lvl="1"/>
            <a:r>
              <a:rPr lang="en-US" dirty="0"/>
              <a:t>Persistent Data</a:t>
            </a:r>
          </a:p>
          <a:p>
            <a:pPr lvl="1"/>
            <a:endParaRPr lang="en-US" dirty="0"/>
          </a:p>
        </p:txBody>
      </p:sp>
      <p:sp>
        <p:nvSpPr>
          <p:cNvPr id="8" name="Content Placeholder 4">
            <a:extLst>
              <a:ext uri="{FF2B5EF4-FFF2-40B4-BE49-F238E27FC236}">
                <a16:creationId xmlns:a16="http://schemas.microsoft.com/office/drawing/2014/main" id="{28F15402-6557-4722-8D93-2C3D77E7DCE1}"/>
              </a:ext>
            </a:extLst>
          </p:cNvPr>
          <p:cNvSpPr txBox="1">
            <a:spLocks/>
          </p:cNvSpPr>
          <p:nvPr/>
        </p:nvSpPr>
        <p:spPr>
          <a:xfrm>
            <a:off x="727166" y="1325620"/>
            <a:ext cx="2960913" cy="3195918"/>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Basic Concepts</a:t>
            </a:r>
          </a:p>
          <a:p>
            <a:pPr lvl="1"/>
            <a:r>
              <a:rPr lang="en-US" dirty="0"/>
              <a:t>Device Type</a:t>
            </a:r>
          </a:p>
          <a:p>
            <a:pPr lvl="1"/>
            <a:r>
              <a:rPr lang="en-US" dirty="0"/>
              <a:t>Network Address</a:t>
            </a:r>
          </a:p>
          <a:p>
            <a:pPr lvl="2"/>
            <a:r>
              <a:rPr lang="en-US" dirty="0"/>
              <a:t>PAN ID</a:t>
            </a:r>
          </a:p>
          <a:p>
            <a:pPr lvl="2"/>
            <a:r>
              <a:rPr lang="en-US" dirty="0"/>
              <a:t>Extend PAN ID</a:t>
            </a:r>
          </a:p>
          <a:p>
            <a:pPr lvl="1"/>
            <a:r>
              <a:rPr lang="en-US" dirty="0"/>
              <a:t>Device Address</a:t>
            </a:r>
          </a:p>
          <a:p>
            <a:pPr lvl="2"/>
            <a:r>
              <a:rPr lang="en-US" dirty="0"/>
              <a:t>Node ID</a:t>
            </a:r>
          </a:p>
          <a:p>
            <a:pPr lvl="2"/>
            <a:r>
              <a:rPr lang="en-US" dirty="0"/>
              <a:t>Eui64</a:t>
            </a:r>
          </a:p>
        </p:txBody>
      </p:sp>
    </p:spTree>
    <p:extLst>
      <p:ext uri="{BB962C8B-B14F-4D97-AF65-F5344CB8AC3E}">
        <p14:creationId xmlns:p14="http://schemas.microsoft.com/office/powerpoint/2010/main" val="2986740516"/>
      </p:ext>
    </p:extLst>
  </p:cSld>
  <p:clrMapOvr>
    <a:masterClrMapping/>
  </p:clrMapOvr>
  <p:transition spd="med">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9E67E4-2879-41E7-BA37-120A4479D1F8}"/>
              </a:ext>
            </a:extLst>
          </p:cNvPr>
          <p:cNvSpPr>
            <a:spLocks noGrp="1"/>
          </p:cNvSpPr>
          <p:nvPr>
            <p:ph type="title"/>
          </p:nvPr>
        </p:nvSpPr>
        <p:spPr/>
        <p:txBody>
          <a:bodyPr/>
          <a:lstStyle/>
          <a:p>
            <a:r>
              <a:rPr lang="en-US" dirty="0"/>
              <a:t>Device Type</a:t>
            </a:r>
          </a:p>
        </p:txBody>
      </p:sp>
      <p:sp>
        <p:nvSpPr>
          <p:cNvPr id="5" name="Slide Number Placeholder 4">
            <a:extLst>
              <a:ext uri="{FF2B5EF4-FFF2-40B4-BE49-F238E27FC236}">
                <a16:creationId xmlns:a16="http://schemas.microsoft.com/office/drawing/2014/main" id="{AD19253C-DAE2-45F6-803A-5593D4961C5D}"/>
              </a:ext>
            </a:extLst>
          </p:cNvPr>
          <p:cNvSpPr>
            <a:spLocks noGrp="1"/>
          </p:cNvSpPr>
          <p:nvPr>
            <p:ph type="sldNum" sz="quarter" idx="12"/>
          </p:nvPr>
        </p:nvSpPr>
        <p:spPr/>
        <p:txBody>
          <a:bodyPr/>
          <a:lstStyle/>
          <a:p>
            <a:fld id="{29A7BD92-6AE5-CF43-B276-274952F2BFB4}" type="slidenum">
              <a:rPr lang="en-US" smtClean="0"/>
              <a:pPr/>
              <a:t>9</a:t>
            </a:fld>
            <a:endParaRPr lang="en-US" dirty="0"/>
          </a:p>
        </p:txBody>
      </p:sp>
      <p:grpSp>
        <p:nvGrpSpPr>
          <p:cNvPr id="44" name="Group 43">
            <a:extLst>
              <a:ext uri="{FF2B5EF4-FFF2-40B4-BE49-F238E27FC236}">
                <a16:creationId xmlns:a16="http://schemas.microsoft.com/office/drawing/2014/main" id="{110C5895-4487-429E-A46D-70BDA09DBB8F}"/>
              </a:ext>
            </a:extLst>
          </p:cNvPr>
          <p:cNvGrpSpPr/>
          <p:nvPr/>
        </p:nvGrpSpPr>
        <p:grpSpPr>
          <a:xfrm>
            <a:off x="2028816" y="1090538"/>
            <a:ext cx="6720707" cy="1621194"/>
            <a:chOff x="841774" y="1320576"/>
            <a:chExt cx="5719716" cy="1621194"/>
          </a:xfrm>
        </p:grpSpPr>
        <p:grpSp>
          <p:nvGrpSpPr>
            <p:cNvPr id="28" name="Group 27">
              <a:extLst>
                <a:ext uri="{FF2B5EF4-FFF2-40B4-BE49-F238E27FC236}">
                  <a16:creationId xmlns:a16="http://schemas.microsoft.com/office/drawing/2014/main" id="{FE85ACF8-C403-4D4F-A667-180E479C3616}"/>
                </a:ext>
              </a:extLst>
            </p:cNvPr>
            <p:cNvGrpSpPr/>
            <p:nvPr/>
          </p:nvGrpSpPr>
          <p:grpSpPr>
            <a:xfrm>
              <a:off x="841774" y="1766807"/>
              <a:ext cx="4474146" cy="1174963"/>
              <a:chOff x="852407" y="2781945"/>
              <a:chExt cx="6393052" cy="1431657"/>
            </a:xfrm>
          </p:grpSpPr>
          <p:sp>
            <p:nvSpPr>
              <p:cNvPr id="17" name="Rectangle: Rounded Corners 16">
                <a:extLst>
                  <a:ext uri="{FF2B5EF4-FFF2-40B4-BE49-F238E27FC236}">
                    <a16:creationId xmlns:a16="http://schemas.microsoft.com/office/drawing/2014/main" id="{CF0FBF93-6053-47A2-A817-E996E0BABD0F}"/>
                  </a:ext>
                </a:extLst>
              </p:cNvPr>
              <p:cNvSpPr/>
              <p:nvPr/>
            </p:nvSpPr>
            <p:spPr>
              <a:xfrm>
                <a:off x="1149094" y="3551105"/>
                <a:ext cx="2390777" cy="6542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solidFill>
                  </a:rPr>
                  <a:t>FFD</a:t>
                </a:r>
              </a:p>
              <a:p>
                <a:pPr algn="ctr"/>
                <a:r>
                  <a:rPr lang="en-US" sz="1200" dirty="0"/>
                  <a:t>Full Function Device</a:t>
                </a:r>
              </a:p>
            </p:txBody>
          </p:sp>
          <p:sp>
            <p:nvSpPr>
              <p:cNvPr id="19" name="Rectangle: Rounded Corners 18">
                <a:extLst>
                  <a:ext uri="{FF2B5EF4-FFF2-40B4-BE49-F238E27FC236}">
                    <a16:creationId xmlns:a16="http://schemas.microsoft.com/office/drawing/2014/main" id="{484E3701-B874-4911-B9D9-DAFB4F68741C}"/>
                  </a:ext>
                </a:extLst>
              </p:cNvPr>
              <p:cNvSpPr/>
              <p:nvPr/>
            </p:nvSpPr>
            <p:spPr>
              <a:xfrm>
                <a:off x="4199033" y="3559402"/>
                <a:ext cx="2661852" cy="6542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solidFill>
                  </a:rPr>
                  <a:t>RFD</a:t>
                </a:r>
              </a:p>
              <a:p>
                <a:pPr algn="ctr"/>
                <a:r>
                  <a:rPr lang="en-US" sz="1200" dirty="0"/>
                  <a:t>Reduced Function Device</a:t>
                </a:r>
              </a:p>
            </p:txBody>
          </p:sp>
          <p:grpSp>
            <p:nvGrpSpPr>
              <p:cNvPr id="26" name="Group 25">
                <a:extLst>
                  <a:ext uri="{FF2B5EF4-FFF2-40B4-BE49-F238E27FC236}">
                    <a16:creationId xmlns:a16="http://schemas.microsoft.com/office/drawing/2014/main" id="{9C72E560-0128-4026-8C9B-42C2E6491212}"/>
                  </a:ext>
                </a:extLst>
              </p:cNvPr>
              <p:cNvGrpSpPr/>
              <p:nvPr/>
            </p:nvGrpSpPr>
            <p:grpSpPr>
              <a:xfrm>
                <a:off x="852407" y="2781945"/>
                <a:ext cx="2947381" cy="654200"/>
                <a:chOff x="1020306" y="2653439"/>
                <a:chExt cx="3066079" cy="712922"/>
              </a:xfrm>
            </p:grpSpPr>
            <p:sp>
              <p:nvSpPr>
                <p:cNvPr id="20" name="Flowchart: Alternate Process 19">
                  <a:extLst>
                    <a:ext uri="{FF2B5EF4-FFF2-40B4-BE49-F238E27FC236}">
                      <a16:creationId xmlns:a16="http://schemas.microsoft.com/office/drawing/2014/main" id="{0E7DAE6D-0C7B-4122-9266-F7441C1D61FE}"/>
                    </a:ext>
                  </a:extLst>
                </p:cNvPr>
                <p:cNvSpPr/>
                <p:nvPr/>
              </p:nvSpPr>
              <p:spPr>
                <a:xfrm>
                  <a:off x="1020306" y="2653439"/>
                  <a:ext cx="1456840" cy="712922"/>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Coordinator</a:t>
                  </a:r>
                </a:p>
              </p:txBody>
            </p:sp>
            <p:sp>
              <p:nvSpPr>
                <p:cNvPr id="22" name="Flowchart: Alternate Process 21">
                  <a:extLst>
                    <a:ext uri="{FF2B5EF4-FFF2-40B4-BE49-F238E27FC236}">
                      <a16:creationId xmlns:a16="http://schemas.microsoft.com/office/drawing/2014/main" id="{887D3989-0E5D-4095-98C3-22F138E93B91}"/>
                    </a:ext>
                  </a:extLst>
                </p:cNvPr>
                <p:cNvSpPr/>
                <p:nvPr/>
              </p:nvSpPr>
              <p:spPr>
                <a:xfrm>
                  <a:off x="2629545" y="2653439"/>
                  <a:ext cx="1456840" cy="712922"/>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Router</a:t>
                  </a:r>
                </a:p>
              </p:txBody>
            </p:sp>
          </p:grpSp>
          <p:sp>
            <p:nvSpPr>
              <p:cNvPr id="23" name="Flowchart: Alternate Process 22">
                <a:extLst>
                  <a:ext uri="{FF2B5EF4-FFF2-40B4-BE49-F238E27FC236}">
                    <a16:creationId xmlns:a16="http://schemas.microsoft.com/office/drawing/2014/main" id="{B4DC928D-E901-4518-88F8-F38BAB2C38A0}"/>
                  </a:ext>
                </a:extLst>
              </p:cNvPr>
              <p:cNvSpPr/>
              <p:nvPr/>
            </p:nvSpPr>
            <p:spPr>
              <a:xfrm>
                <a:off x="3967799" y="2781945"/>
                <a:ext cx="1320664" cy="654200"/>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End Device</a:t>
                </a:r>
              </a:p>
            </p:txBody>
          </p:sp>
          <p:sp>
            <p:nvSpPr>
              <p:cNvPr id="24" name="Flowchart: Alternate Process 23">
                <a:extLst>
                  <a:ext uri="{FF2B5EF4-FFF2-40B4-BE49-F238E27FC236}">
                    <a16:creationId xmlns:a16="http://schemas.microsoft.com/office/drawing/2014/main" id="{57239161-C21B-47CB-90F5-8CCBD87A5DF2}"/>
                  </a:ext>
                </a:extLst>
              </p:cNvPr>
              <p:cNvSpPr/>
              <p:nvPr/>
            </p:nvSpPr>
            <p:spPr>
              <a:xfrm>
                <a:off x="5456474" y="2781945"/>
                <a:ext cx="1788985" cy="654200"/>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Sleepy </a:t>
                </a:r>
              </a:p>
              <a:p>
                <a:pPr algn="ctr"/>
                <a:r>
                  <a:rPr lang="en-US" sz="1200" dirty="0"/>
                  <a:t>End Device</a:t>
                </a:r>
              </a:p>
            </p:txBody>
          </p:sp>
        </p:grpSp>
        <p:sp>
          <p:nvSpPr>
            <p:cNvPr id="29" name="TextBox 28">
              <a:extLst>
                <a:ext uri="{FF2B5EF4-FFF2-40B4-BE49-F238E27FC236}">
                  <a16:creationId xmlns:a16="http://schemas.microsoft.com/office/drawing/2014/main" id="{4A27F08F-9278-4482-958F-B477C1473D00}"/>
                </a:ext>
              </a:extLst>
            </p:cNvPr>
            <p:cNvSpPr txBox="1"/>
            <p:nvPr/>
          </p:nvSpPr>
          <p:spPr>
            <a:xfrm>
              <a:off x="841774" y="1320576"/>
              <a:ext cx="1425148" cy="276999"/>
            </a:xfrm>
            <a:prstGeom prst="rect">
              <a:avLst/>
            </a:prstGeom>
            <a:noFill/>
            <a:ln>
              <a:noFill/>
            </a:ln>
          </p:spPr>
          <p:txBody>
            <a:bodyPr wrap="square" rtlCol="0" anchor="ctr">
              <a:spAutoFit/>
            </a:bodyPr>
            <a:lstStyle/>
            <a:p>
              <a:pPr algn="ctr"/>
              <a:r>
                <a:rPr lang="en-US" sz="1200" b="1" dirty="0">
                  <a:solidFill>
                    <a:schemeClr val="tx2"/>
                  </a:solidFill>
                </a:rPr>
                <a:t>Device Type</a:t>
              </a:r>
            </a:p>
          </p:txBody>
        </p:sp>
        <p:sp>
          <p:nvSpPr>
            <p:cNvPr id="30" name="TextBox 29">
              <a:extLst>
                <a:ext uri="{FF2B5EF4-FFF2-40B4-BE49-F238E27FC236}">
                  <a16:creationId xmlns:a16="http://schemas.microsoft.com/office/drawing/2014/main" id="{6EF56C07-6172-4A65-82CD-656EF42B8254}"/>
                </a:ext>
              </a:extLst>
            </p:cNvPr>
            <p:cNvSpPr txBox="1"/>
            <p:nvPr/>
          </p:nvSpPr>
          <p:spPr>
            <a:xfrm>
              <a:off x="5537490" y="1907944"/>
              <a:ext cx="666427" cy="276999"/>
            </a:xfrm>
            <a:prstGeom prst="rect">
              <a:avLst/>
            </a:prstGeom>
            <a:noFill/>
            <a:ln>
              <a:noFill/>
            </a:ln>
          </p:spPr>
          <p:txBody>
            <a:bodyPr wrap="square" rtlCol="0" anchor="ctr">
              <a:spAutoFit/>
            </a:bodyPr>
            <a:lstStyle/>
            <a:p>
              <a:pPr algn="ctr"/>
              <a:r>
                <a:rPr lang="en-US" sz="1200" b="1" dirty="0">
                  <a:solidFill>
                    <a:schemeClr val="tx2"/>
                  </a:solidFill>
                </a:rPr>
                <a:t>Zigbee</a:t>
              </a:r>
            </a:p>
          </p:txBody>
        </p:sp>
        <p:sp>
          <p:nvSpPr>
            <p:cNvPr id="31" name="TextBox 30">
              <a:extLst>
                <a:ext uri="{FF2B5EF4-FFF2-40B4-BE49-F238E27FC236}">
                  <a16:creationId xmlns:a16="http://schemas.microsoft.com/office/drawing/2014/main" id="{F3C5B6B4-2D81-4A86-83A4-F0E73179D0CB}"/>
                </a:ext>
              </a:extLst>
            </p:cNvPr>
            <p:cNvSpPr txBox="1"/>
            <p:nvPr/>
          </p:nvSpPr>
          <p:spPr>
            <a:xfrm>
              <a:off x="5508089" y="2543368"/>
              <a:ext cx="1053401" cy="276999"/>
            </a:xfrm>
            <a:prstGeom prst="rect">
              <a:avLst/>
            </a:prstGeom>
            <a:noFill/>
            <a:ln>
              <a:noFill/>
            </a:ln>
          </p:spPr>
          <p:txBody>
            <a:bodyPr wrap="square" rtlCol="0" anchor="ctr">
              <a:spAutoFit/>
            </a:bodyPr>
            <a:lstStyle/>
            <a:p>
              <a:pPr algn="ctr"/>
              <a:r>
                <a:rPr lang="en-US" sz="1200" b="1" dirty="0">
                  <a:solidFill>
                    <a:schemeClr val="tx2"/>
                  </a:solidFill>
                </a:rPr>
                <a:t>IEEE-802.15.4</a:t>
              </a:r>
            </a:p>
          </p:txBody>
        </p:sp>
        <p:cxnSp>
          <p:nvCxnSpPr>
            <p:cNvPr id="34" name="Straight Connector 33">
              <a:extLst>
                <a:ext uri="{FF2B5EF4-FFF2-40B4-BE49-F238E27FC236}">
                  <a16:creationId xmlns:a16="http://schemas.microsoft.com/office/drawing/2014/main" id="{822BF8C9-0822-4E8E-88DD-A1EBD0A9445A}"/>
                </a:ext>
              </a:extLst>
            </p:cNvPr>
            <p:cNvCxnSpPr>
              <a:cxnSpLocks/>
              <a:endCxn id="30" idx="1"/>
            </p:cNvCxnSpPr>
            <p:nvPr/>
          </p:nvCxnSpPr>
          <p:spPr>
            <a:xfrm>
              <a:off x="5361272" y="2045780"/>
              <a:ext cx="176219" cy="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82161C9-7184-4CF3-B739-90BF8445B8E5}"/>
                </a:ext>
              </a:extLst>
            </p:cNvPr>
            <p:cNvCxnSpPr>
              <a:cxnSpLocks/>
            </p:cNvCxnSpPr>
            <p:nvPr/>
          </p:nvCxnSpPr>
          <p:spPr>
            <a:xfrm flipV="1">
              <a:off x="5376620" y="2681868"/>
              <a:ext cx="139921" cy="33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 name="Content Placeholder 4">
            <a:extLst>
              <a:ext uri="{FF2B5EF4-FFF2-40B4-BE49-F238E27FC236}">
                <a16:creationId xmlns:a16="http://schemas.microsoft.com/office/drawing/2014/main" id="{2E874744-DB97-4AB2-B2EA-64B0753D6B19}"/>
              </a:ext>
            </a:extLst>
          </p:cNvPr>
          <p:cNvSpPr txBox="1">
            <a:spLocks/>
          </p:cNvSpPr>
          <p:nvPr/>
        </p:nvSpPr>
        <p:spPr>
          <a:xfrm>
            <a:off x="7525453" y="4428440"/>
            <a:ext cx="2876750" cy="1059546"/>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graphicFrame>
        <p:nvGraphicFramePr>
          <p:cNvPr id="45" name="Content Placeholder 5">
            <a:extLst>
              <a:ext uri="{FF2B5EF4-FFF2-40B4-BE49-F238E27FC236}">
                <a16:creationId xmlns:a16="http://schemas.microsoft.com/office/drawing/2014/main" id="{C57459BF-371D-40E2-80C2-E6113C686957}"/>
              </a:ext>
            </a:extLst>
          </p:cNvPr>
          <p:cNvGraphicFramePr>
            <a:graphicFrameLocks/>
          </p:cNvGraphicFramePr>
          <p:nvPr>
            <p:extLst>
              <p:ext uri="{D42A27DB-BD31-4B8C-83A1-F6EECF244321}">
                <p14:modId xmlns:p14="http://schemas.microsoft.com/office/powerpoint/2010/main" val="1657216314"/>
              </p:ext>
            </p:extLst>
          </p:nvPr>
        </p:nvGraphicFramePr>
        <p:xfrm>
          <a:off x="1974294" y="3070157"/>
          <a:ext cx="6835165" cy="2481782"/>
        </p:xfrm>
        <a:graphic>
          <a:graphicData uri="http://schemas.openxmlformats.org/drawingml/2006/table">
            <a:tbl>
              <a:tblPr firstRow="1" bandRow="1">
                <a:tableStyleId>{5C22544A-7EE6-4342-B048-85BDC9FD1C3A}</a:tableStyleId>
              </a:tblPr>
              <a:tblGrid>
                <a:gridCol w="2266355">
                  <a:extLst>
                    <a:ext uri="{9D8B030D-6E8A-4147-A177-3AD203B41FA5}">
                      <a16:colId xmlns:a16="http://schemas.microsoft.com/office/drawing/2014/main" val="1495436377"/>
                    </a:ext>
                  </a:extLst>
                </a:gridCol>
                <a:gridCol w="2290422">
                  <a:extLst>
                    <a:ext uri="{9D8B030D-6E8A-4147-A177-3AD203B41FA5}">
                      <a16:colId xmlns:a16="http://schemas.microsoft.com/office/drawing/2014/main" val="2004712161"/>
                    </a:ext>
                  </a:extLst>
                </a:gridCol>
                <a:gridCol w="2278388">
                  <a:extLst>
                    <a:ext uri="{9D8B030D-6E8A-4147-A177-3AD203B41FA5}">
                      <a16:colId xmlns:a16="http://schemas.microsoft.com/office/drawing/2014/main" val="2318254066"/>
                    </a:ext>
                  </a:extLst>
                </a:gridCol>
              </a:tblGrid>
              <a:tr h="416564">
                <a:tc>
                  <a:txBody>
                    <a:bodyPr/>
                    <a:lstStyle/>
                    <a:p>
                      <a:pPr algn="ctr"/>
                      <a:r>
                        <a:rPr lang="en-US" sz="1200" dirty="0"/>
                        <a:t>ZigBee Coordinator</a:t>
                      </a:r>
                      <a:endParaRPr lang="hu-HU" sz="1200" dirty="0"/>
                    </a:p>
                  </a:txBody>
                  <a:tcPr anchor="ctr"/>
                </a:tc>
                <a:tc>
                  <a:txBody>
                    <a:bodyPr/>
                    <a:lstStyle/>
                    <a:p>
                      <a:pPr algn="ctr"/>
                      <a:r>
                        <a:rPr lang="en-US" sz="1200" dirty="0"/>
                        <a:t>ZigBee Router</a:t>
                      </a:r>
                      <a:endParaRPr lang="hu-HU" sz="1200" dirty="0"/>
                    </a:p>
                  </a:txBody>
                  <a:tcPr anchor="ctr"/>
                </a:tc>
                <a:tc>
                  <a:txBody>
                    <a:bodyPr/>
                    <a:lstStyle/>
                    <a:p>
                      <a:pPr algn="ctr"/>
                      <a:r>
                        <a:rPr lang="en-US" sz="1200" dirty="0"/>
                        <a:t>ZigBee End Device</a:t>
                      </a:r>
                      <a:endParaRPr lang="hu-HU" sz="1200" dirty="0"/>
                    </a:p>
                  </a:txBody>
                  <a:tcPr anchor="ctr"/>
                </a:tc>
                <a:extLst>
                  <a:ext uri="{0D108BD9-81ED-4DB2-BD59-A6C34878D82A}">
                    <a16:rowId xmlns:a16="http://schemas.microsoft.com/office/drawing/2014/main" val="1401021010"/>
                  </a:ext>
                </a:extLst>
              </a:tr>
              <a:tr h="416564">
                <a:tc>
                  <a:txBody>
                    <a:bodyPr/>
                    <a:lstStyle/>
                    <a:p>
                      <a:pPr algn="ctr"/>
                      <a:r>
                        <a:rPr lang="en-US" sz="1200" dirty="0">
                          <a:solidFill>
                            <a:srgbClr val="FF0000"/>
                          </a:solidFill>
                        </a:rPr>
                        <a:t>There can be only ONE!</a:t>
                      </a:r>
                      <a:endParaRPr lang="hu-HU" sz="1200" dirty="0">
                        <a:solidFill>
                          <a:srgbClr val="FF0000"/>
                        </a:solidFill>
                      </a:endParaRPr>
                    </a:p>
                  </a:txBody>
                  <a:tcPr anchor="ctr"/>
                </a:tc>
                <a:tc>
                  <a:txBody>
                    <a:bodyPr/>
                    <a:lstStyle/>
                    <a:p>
                      <a:pPr algn="ctr"/>
                      <a:r>
                        <a:rPr lang="en-US" sz="1200" dirty="0"/>
                        <a:t>Message routing</a:t>
                      </a:r>
                      <a:endParaRPr lang="hu-HU" sz="1200" dirty="0"/>
                    </a:p>
                  </a:txBody>
                  <a:tcPr anchor="ctr"/>
                </a:tc>
                <a:tc>
                  <a:txBody>
                    <a:bodyPr/>
                    <a:lstStyle/>
                    <a:p>
                      <a:pPr algn="ctr"/>
                      <a:r>
                        <a:rPr lang="en-US" sz="1200" dirty="0"/>
                        <a:t>Leaf nodes</a:t>
                      </a:r>
                      <a:endParaRPr lang="hu-HU" sz="1200" dirty="0"/>
                    </a:p>
                  </a:txBody>
                  <a:tcPr anchor="ctr"/>
                </a:tc>
                <a:extLst>
                  <a:ext uri="{0D108BD9-81ED-4DB2-BD59-A6C34878D82A}">
                    <a16:rowId xmlns:a16="http://schemas.microsoft.com/office/drawing/2014/main" val="1493721498"/>
                  </a:ext>
                </a:extLst>
              </a:tr>
              <a:tr h="616045">
                <a:tc>
                  <a:txBody>
                    <a:bodyPr/>
                    <a:lstStyle/>
                    <a:p>
                      <a:pPr algn="ctr"/>
                      <a:r>
                        <a:rPr lang="en-US" sz="1200" dirty="0"/>
                        <a:t>Always 0x0000</a:t>
                      </a:r>
                      <a:endParaRPr lang="hu-HU" sz="1200" dirty="0"/>
                    </a:p>
                  </a:txBody>
                  <a:tcPr anchor="ctr"/>
                </a:tc>
                <a:tc>
                  <a:txBody>
                    <a:bodyPr/>
                    <a:lstStyle/>
                    <a:p>
                      <a:pPr algn="ctr"/>
                      <a:r>
                        <a:rPr lang="en-US" sz="1200" dirty="0"/>
                        <a:t>Can also serve as end devices</a:t>
                      </a:r>
                      <a:endParaRPr lang="hu-HU" sz="1200" dirty="0"/>
                    </a:p>
                  </a:txBody>
                  <a:tcPr anchor="ctr"/>
                </a:tc>
                <a:tc>
                  <a:txBody>
                    <a:bodyPr/>
                    <a:lstStyle/>
                    <a:p>
                      <a:pPr algn="ctr"/>
                      <a:r>
                        <a:rPr lang="en-US" sz="1200" dirty="0"/>
                        <a:t>Can be sleepy devices</a:t>
                      </a:r>
                      <a:endParaRPr lang="hu-HU" sz="1200" dirty="0"/>
                    </a:p>
                  </a:txBody>
                  <a:tcPr anchor="ctr"/>
                </a:tc>
                <a:extLst>
                  <a:ext uri="{0D108BD9-81ED-4DB2-BD59-A6C34878D82A}">
                    <a16:rowId xmlns:a16="http://schemas.microsoft.com/office/drawing/2014/main" val="297236904"/>
                  </a:ext>
                </a:extLst>
              </a:tr>
              <a:tr h="616045">
                <a:tc>
                  <a:txBody>
                    <a:bodyPr/>
                    <a:lstStyle/>
                    <a:p>
                      <a:pPr algn="ctr"/>
                      <a:r>
                        <a:rPr lang="en-US" sz="1200" dirty="0"/>
                        <a:t>Trust Center, Network Manager</a:t>
                      </a:r>
                      <a:endParaRPr lang="hu-HU" sz="1200" dirty="0"/>
                    </a:p>
                  </a:txBody>
                  <a:tcPr anchor="ctr"/>
                </a:tc>
                <a:tc>
                  <a:txBody>
                    <a:bodyPr/>
                    <a:lstStyle/>
                    <a:p>
                      <a:pPr algn="ctr"/>
                      <a:r>
                        <a:rPr lang="en-US" sz="1200" dirty="0"/>
                        <a:t>Cannot be sleepy</a:t>
                      </a:r>
                      <a:endParaRPr lang="hu-HU" sz="1200" dirty="0"/>
                    </a:p>
                  </a:txBody>
                  <a:tcPr anchor="ctr"/>
                </a:tc>
                <a:tc>
                  <a:txBody>
                    <a:bodyPr/>
                    <a:lstStyle/>
                    <a:p>
                      <a:pPr algn="ctr"/>
                      <a:r>
                        <a:rPr lang="en-US" sz="1200" dirty="0"/>
                        <a:t>Has parent</a:t>
                      </a:r>
                      <a:endParaRPr lang="hu-HU" sz="1200" dirty="0"/>
                    </a:p>
                  </a:txBody>
                  <a:tcPr anchor="ctr"/>
                </a:tc>
                <a:extLst>
                  <a:ext uri="{0D108BD9-81ED-4DB2-BD59-A6C34878D82A}">
                    <a16:rowId xmlns:a16="http://schemas.microsoft.com/office/drawing/2014/main" val="2381051068"/>
                  </a:ext>
                </a:extLst>
              </a:tr>
              <a:tr h="416564">
                <a:tc>
                  <a:txBody>
                    <a:bodyPr/>
                    <a:lstStyle/>
                    <a:p>
                      <a:pPr algn="ctr"/>
                      <a:r>
                        <a:rPr lang="en-US" sz="1200" dirty="0"/>
                        <a:t>Acts as Router</a:t>
                      </a:r>
                      <a:endParaRPr lang="hu-HU" sz="1200" dirty="0"/>
                    </a:p>
                  </a:txBody>
                  <a:tcPr anchor="ctr"/>
                </a:tc>
                <a:tc>
                  <a:txBody>
                    <a:bodyPr/>
                    <a:lstStyle/>
                    <a:p>
                      <a:pPr algn="ctr"/>
                      <a:r>
                        <a:rPr lang="en-US" sz="1200" dirty="0"/>
                        <a:t>Lives with the network</a:t>
                      </a:r>
                      <a:endParaRPr lang="hu-HU" sz="1200" dirty="0"/>
                    </a:p>
                  </a:txBody>
                  <a:tcPr anchor="ctr"/>
                </a:tc>
                <a:tc>
                  <a:txBody>
                    <a:bodyPr/>
                    <a:lstStyle/>
                    <a:p>
                      <a:pPr algn="ctr"/>
                      <a:r>
                        <a:rPr lang="en-US" sz="1200" dirty="0"/>
                        <a:t>Parent responsibility</a:t>
                      </a:r>
                      <a:endParaRPr lang="hu-HU" sz="1200" dirty="0"/>
                    </a:p>
                  </a:txBody>
                  <a:tcPr anchor="ctr"/>
                </a:tc>
                <a:extLst>
                  <a:ext uri="{0D108BD9-81ED-4DB2-BD59-A6C34878D82A}">
                    <a16:rowId xmlns:a16="http://schemas.microsoft.com/office/drawing/2014/main" val="1359242757"/>
                  </a:ext>
                </a:extLst>
              </a:tr>
            </a:tbl>
          </a:graphicData>
        </a:graphic>
      </p:graphicFrame>
      <p:sp>
        <p:nvSpPr>
          <p:cNvPr id="46" name="Oval 45">
            <a:extLst>
              <a:ext uri="{FF2B5EF4-FFF2-40B4-BE49-F238E27FC236}">
                <a16:creationId xmlns:a16="http://schemas.microsoft.com/office/drawing/2014/main" id="{838090B1-AB7E-4F32-83D6-761402A02D4D}"/>
              </a:ext>
            </a:extLst>
          </p:cNvPr>
          <p:cNvSpPr/>
          <p:nvPr/>
        </p:nvSpPr>
        <p:spPr>
          <a:xfrm>
            <a:off x="2523927" y="5653469"/>
            <a:ext cx="956458" cy="52740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ZC</a:t>
            </a:r>
            <a:endParaRPr lang="hu-HU" sz="1600" b="1" dirty="0"/>
          </a:p>
        </p:txBody>
      </p:sp>
      <p:sp>
        <p:nvSpPr>
          <p:cNvPr id="47" name="Oval 46">
            <a:extLst>
              <a:ext uri="{FF2B5EF4-FFF2-40B4-BE49-F238E27FC236}">
                <a16:creationId xmlns:a16="http://schemas.microsoft.com/office/drawing/2014/main" id="{8567C709-B4EC-4A13-84DA-B9FB6B11A429}"/>
              </a:ext>
            </a:extLst>
          </p:cNvPr>
          <p:cNvSpPr/>
          <p:nvPr/>
        </p:nvSpPr>
        <p:spPr>
          <a:xfrm>
            <a:off x="4780823" y="5667919"/>
            <a:ext cx="956459" cy="512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ZR</a:t>
            </a:r>
            <a:endParaRPr lang="hu-HU" sz="1600" b="1" dirty="0"/>
          </a:p>
        </p:txBody>
      </p:sp>
      <p:sp>
        <p:nvSpPr>
          <p:cNvPr id="48" name="Oval 47">
            <a:extLst>
              <a:ext uri="{FF2B5EF4-FFF2-40B4-BE49-F238E27FC236}">
                <a16:creationId xmlns:a16="http://schemas.microsoft.com/office/drawing/2014/main" id="{0A5F35C0-AB1C-4FA5-A617-EC2F3EB9237D}"/>
              </a:ext>
            </a:extLst>
          </p:cNvPr>
          <p:cNvSpPr/>
          <p:nvPr/>
        </p:nvSpPr>
        <p:spPr>
          <a:xfrm>
            <a:off x="7068087" y="5662884"/>
            <a:ext cx="956459" cy="5129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ZED</a:t>
            </a:r>
            <a:endParaRPr lang="hu-HU" sz="1600" b="1" dirty="0"/>
          </a:p>
        </p:txBody>
      </p:sp>
    </p:spTree>
    <p:extLst>
      <p:ext uri="{BB962C8B-B14F-4D97-AF65-F5344CB8AC3E}">
        <p14:creationId xmlns:p14="http://schemas.microsoft.com/office/powerpoint/2010/main" val="1220726244"/>
      </p:ext>
    </p:extLst>
  </p:cSld>
  <p:clrMapOvr>
    <a:masterClrMapping/>
  </p:clrMapOvr>
  <p:transition spd="med">
    <p:wipe/>
  </p:transition>
</p:sld>
</file>

<file path=ppt/theme/theme1.xml><?xml version="1.0" encoding="utf-8"?>
<a:theme xmlns:a="http://schemas.openxmlformats.org/drawingml/2006/main" name="Silicon Labs 2018 Theme">
  <a:themeElements>
    <a:clrScheme name="Custom 1">
      <a:dk1>
        <a:srgbClr val="555555"/>
      </a:dk1>
      <a:lt1>
        <a:srgbClr val="FFFFFF"/>
      </a:lt1>
      <a:dk2>
        <a:srgbClr val="D91E2A"/>
      </a:dk2>
      <a:lt2>
        <a:srgbClr val="F2F2F2"/>
      </a:lt2>
      <a:accent1>
        <a:srgbClr val="0086D9"/>
      </a:accent1>
      <a:accent2>
        <a:srgbClr val="00AEFF"/>
      </a:accent2>
      <a:accent3>
        <a:srgbClr val="6BBF01"/>
      </a:accent3>
      <a:accent4>
        <a:srgbClr val="BCE100"/>
      </a:accent4>
      <a:accent5>
        <a:srgbClr val="FFAA00"/>
      </a:accent5>
      <a:accent6>
        <a:srgbClr val="FFD633"/>
      </a:accent6>
      <a:hlink>
        <a:srgbClr val="00AEFF"/>
      </a:hlink>
      <a:folHlink>
        <a:srgbClr val="00AE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none" rtlCol="0" anchor="ctr">
        <a:spAutoFit/>
      </a:bodyPr>
      <a:lstStyle>
        <a:defPPr algn="ctr">
          <a:defRPr sz="1200" dirty="0" err="1" smtClean="0"/>
        </a:defPPr>
      </a:lstStyle>
    </a:txDef>
  </a:objectDefaults>
  <a:extraClrSchemeLst/>
  <a:extLst>
    <a:ext uri="{05A4C25C-085E-4340-85A3-A5531E510DB2}">
      <thm15:themeFamily xmlns:thm15="http://schemas.microsoft.com/office/thememl/2012/main" name="Presentation4" id="{ACFB399B-333E-1E4F-BF52-446B7B03D200}" vid="{E756F91E-383F-EA43-B962-6A9D533CBB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1F7AB2AB09B744870FD2BB34F58D4C" ma:contentTypeVersion="0" ma:contentTypeDescription="Create a new document." ma:contentTypeScope="" ma:versionID="610a13794e9c15d6bc8a774371eef03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925F4A-05CC-4D19-A5F3-6B37E808F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8E5C257-99A9-40B2-A1DE-0EB62604DA9C}">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4DD62670-B0F9-4782-967B-54D0F2A11D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3174</Words>
  <Application>Microsoft Office PowerPoint</Application>
  <PresentationFormat>Widescreen</PresentationFormat>
  <Paragraphs>474</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Symbol</vt:lpstr>
      <vt:lpstr>Wingdings</vt:lpstr>
      <vt:lpstr>Silicon Labs 2018 Theme</vt:lpstr>
      <vt:lpstr>Zigbee Basic</vt:lpstr>
      <vt:lpstr>Agenda</vt:lpstr>
      <vt:lpstr>What is Zigbee?</vt:lpstr>
      <vt:lpstr>The Zigbee Alliance</vt:lpstr>
      <vt:lpstr>Overview</vt:lpstr>
      <vt:lpstr>Physical Layer</vt:lpstr>
      <vt:lpstr>MAC Layer</vt:lpstr>
      <vt:lpstr>Network Layer</vt:lpstr>
      <vt:lpstr>Device Type</vt:lpstr>
      <vt:lpstr>Addressing in Zigbee: PAN ID </vt:lpstr>
      <vt:lpstr>Addressing in Zigbee: Extended PAN ID </vt:lpstr>
      <vt:lpstr>Addressing in Zigbee: Node ID </vt:lpstr>
      <vt:lpstr>Forming and Joining a Network</vt:lpstr>
      <vt:lpstr>Network Layer Security</vt:lpstr>
      <vt:lpstr>Network Layer Security – Hop-by-Hop Security</vt:lpstr>
      <vt:lpstr>Network Layer Security – NWK Key</vt:lpstr>
      <vt:lpstr>Network Layer Security – Frame Counter</vt:lpstr>
      <vt:lpstr>Network Layer Security – NWK Key Update</vt:lpstr>
      <vt:lpstr>APS Layer Overview</vt:lpstr>
      <vt:lpstr>APS Layer Security</vt:lpstr>
      <vt:lpstr>APS Layer Security – Install Code</vt:lpstr>
      <vt:lpstr>APS Layer Security – Trust Center Link Key Update</vt:lpstr>
      <vt:lpstr>Overview of Application Layer</vt:lpstr>
      <vt:lpstr>Example of Cluster</vt:lpstr>
      <vt:lpstr>Special Application</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2018-05-10T19:12:28Z</dcterms:created>
  <dcterms:modified xsi:type="dcterms:W3CDTF">2019-11-25T08:20:31Z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0x010100B21F7AB2AB09B744870FD2BB34F58D4C</vt:lpwstr>
  </property>
</Properties>
</file>