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4"/>
  </p:sldMasterIdLst>
  <p:notesMasterIdLst>
    <p:notesMasterId r:id="rId37"/>
  </p:notesMasterIdLst>
  <p:sldIdLst>
    <p:sldId id="257" r:id="rId5"/>
    <p:sldId id="377" r:id="rId6"/>
    <p:sldId id="916" r:id="rId7"/>
    <p:sldId id="910" r:id="rId8"/>
    <p:sldId id="925" r:id="rId9"/>
    <p:sldId id="918" r:id="rId10"/>
    <p:sldId id="926" r:id="rId11"/>
    <p:sldId id="372" r:id="rId12"/>
    <p:sldId id="945" r:id="rId13"/>
    <p:sldId id="946" r:id="rId14"/>
    <p:sldId id="927" r:id="rId15"/>
    <p:sldId id="896" r:id="rId16"/>
    <p:sldId id="947" r:id="rId17"/>
    <p:sldId id="929" r:id="rId18"/>
    <p:sldId id="948" r:id="rId19"/>
    <p:sldId id="949" r:id="rId20"/>
    <p:sldId id="950" r:id="rId21"/>
    <p:sldId id="951" r:id="rId22"/>
    <p:sldId id="952" r:id="rId23"/>
    <p:sldId id="953" r:id="rId24"/>
    <p:sldId id="955" r:id="rId25"/>
    <p:sldId id="954" r:id="rId26"/>
    <p:sldId id="936" r:id="rId27"/>
    <p:sldId id="957" r:id="rId28"/>
    <p:sldId id="934" r:id="rId29"/>
    <p:sldId id="961" r:id="rId30"/>
    <p:sldId id="960" r:id="rId31"/>
    <p:sldId id="943" r:id="rId32"/>
    <p:sldId id="958" r:id="rId33"/>
    <p:sldId id="939" r:id="rId34"/>
    <p:sldId id="959" r:id="rId35"/>
    <p:sldId id="284" r:id="rId3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33"/>
    <a:srgbClr val="FFAA00"/>
    <a:srgbClr val="BCE100"/>
    <a:srgbClr val="6CBF00"/>
    <a:srgbClr val="008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97" autoAdjust="0"/>
    <p:restoredTop sz="95664" autoAdjust="0"/>
  </p:normalViewPr>
  <p:slideViewPr>
    <p:cSldViewPr snapToGrid="0" snapToObjects="1" showGuides="1">
      <p:cViewPr varScale="1">
        <p:scale>
          <a:sx n="96" d="100"/>
          <a:sy n="96" d="100"/>
        </p:scale>
        <p:origin x="372" y="48"/>
      </p:cViewPr>
      <p:guideLst>
        <p:guide pos="216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t>2020-02-12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training. In this training, we will introduce the SDK and starter kits of Silicon </a:t>
            </a:r>
            <a:r>
              <a:rPr lang="en-US" dirty="0" err="1"/>
              <a:t>Labs’s</a:t>
            </a:r>
            <a:r>
              <a:rPr lang="en-US" dirty="0"/>
              <a:t> Zigbee solution.</a:t>
            </a:r>
          </a:p>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1</a:t>
            </a:fld>
            <a:endParaRPr lang="en-US"/>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directory hierarchy of the SDK.</a:t>
            </a:r>
          </a:p>
          <a:p>
            <a:endParaRPr lang="en-US" dirty="0"/>
          </a:p>
          <a:p>
            <a:pPr marL="228600" indent="-228600">
              <a:buAutoNum type="arabicPeriod"/>
            </a:pPr>
            <a:r>
              <a:rPr lang="en-US" dirty="0"/>
              <a:t>In the documentation folder, you can find many documents of our SDK. Those are good learning materials.</a:t>
            </a:r>
          </a:p>
          <a:p>
            <a:pPr marL="228600" indent="-228600">
              <a:buAutoNum type="arabicPeriod"/>
            </a:pPr>
            <a:r>
              <a:rPr lang="en-US" dirty="0"/>
              <a:t>Most part of the SDK are provided by plugins, and most of the plugins are open-sourced.</a:t>
            </a:r>
          </a:p>
          <a:p>
            <a:pPr marL="0" indent="0">
              <a:buNone/>
            </a:pPr>
            <a:r>
              <a:rPr lang="en-US" dirty="0"/>
              <a:t> </a:t>
            </a:r>
          </a:p>
        </p:txBody>
      </p:sp>
      <p:sp>
        <p:nvSpPr>
          <p:cNvPr id="4" name="Slide Number Placeholder 3"/>
          <p:cNvSpPr>
            <a:spLocks noGrp="1"/>
          </p:cNvSpPr>
          <p:nvPr>
            <p:ph type="sldNum" sz="quarter" idx="10"/>
          </p:nvPr>
        </p:nvSpPr>
        <p:spPr/>
        <p:txBody>
          <a:bodyPr/>
          <a:lstStyle/>
          <a:p>
            <a:fld id="{D81990A0-AC65-4980-BF02-6ACC1434AAED}" type="slidenum">
              <a:rPr lang="en-US" smtClean="0"/>
              <a:t>10</a:t>
            </a:fld>
            <a:endParaRPr lang="en-US"/>
          </a:p>
        </p:txBody>
      </p:sp>
    </p:spTree>
    <p:extLst>
      <p:ext uri="{BB962C8B-B14F-4D97-AF65-F5344CB8AC3E}">
        <p14:creationId xmlns:p14="http://schemas.microsoft.com/office/powerpoint/2010/main" val="1320232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introduce our develop tools.</a:t>
            </a:r>
          </a:p>
        </p:txBody>
      </p:sp>
      <p:sp>
        <p:nvSpPr>
          <p:cNvPr id="4" name="Slide Number Placeholder 3"/>
          <p:cNvSpPr>
            <a:spLocks noGrp="1"/>
          </p:cNvSpPr>
          <p:nvPr>
            <p:ph type="sldNum" sz="quarter" idx="10"/>
          </p:nvPr>
        </p:nvSpPr>
        <p:spPr/>
        <p:txBody>
          <a:bodyPr/>
          <a:lstStyle/>
          <a:p>
            <a:fld id="{D81990A0-AC65-4980-BF02-6ACC1434AAED}" type="slidenum">
              <a:rPr lang="en-US" smtClean="0"/>
              <a:t>11</a:t>
            </a:fld>
            <a:endParaRPr lang="en-US"/>
          </a:p>
        </p:txBody>
      </p:sp>
    </p:spTree>
    <p:extLst>
      <p:ext uri="{BB962C8B-B14F-4D97-AF65-F5344CB8AC3E}">
        <p14:creationId xmlns:p14="http://schemas.microsoft.com/office/powerpoint/2010/main" val="3448481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has a great development platform based on the Wireless STK and radio boards.  </a:t>
            </a:r>
          </a:p>
          <a:p>
            <a:r>
              <a:rPr lang="en-US" dirty="0"/>
              <a:t>The</a:t>
            </a:r>
            <a:r>
              <a:rPr lang="en-US" baseline="0" dirty="0"/>
              <a:t> Wireless STK provides the starting point for development providing the hardware and access to mesh software.  </a:t>
            </a:r>
          </a:p>
          <a:p>
            <a:endParaRPr lang="en-US" baseline="0" dirty="0"/>
          </a:p>
          <a:p>
            <a:r>
              <a:rPr lang="en-US" baseline="0" dirty="0"/>
              <a:t>Different radio boards for both SoCs and modules plug into the WSTK main boards, providing a unified development platform from both the hardware and software perspective.</a:t>
            </a:r>
          </a:p>
          <a:p>
            <a:endParaRPr lang="en-US" dirty="0"/>
          </a:p>
          <a:p>
            <a:r>
              <a:rPr lang="en-US" dirty="0"/>
              <a:t>The mother board of the starter kit can be used as a debugger. It can be used to debug custom board as well as our develop kits.</a:t>
            </a:r>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12</a:t>
            </a:fld>
            <a:endParaRPr lang="en-US" dirty="0"/>
          </a:p>
        </p:txBody>
      </p:sp>
    </p:spTree>
    <p:extLst>
      <p:ext uri="{BB962C8B-B14F-4D97-AF65-F5344CB8AC3E}">
        <p14:creationId xmlns:p14="http://schemas.microsoft.com/office/powerpoint/2010/main" val="1677723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will talk about our tools. Our IoT projects are developed through Simplicity Studio, which is a super IDE,  and many useful tools are integrated in it.</a:t>
            </a:r>
          </a:p>
          <a:p>
            <a:endParaRPr lang="en-US" dirty="0"/>
          </a:p>
          <a:p>
            <a:r>
              <a:rPr lang="en-US" dirty="0"/>
              <a:t>For Zigbee applications, we usually use </a:t>
            </a:r>
            <a:r>
              <a:rPr lang="en-US" dirty="0" err="1"/>
              <a:t>AppBuilder</a:t>
            </a:r>
            <a:r>
              <a:rPr lang="en-US" dirty="0"/>
              <a:t>, Hardware Configurator and </a:t>
            </a:r>
            <a:r>
              <a:rPr lang="en-US" dirty="0" err="1"/>
              <a:t>Netowork</a:t>
            </a:r>
            <a:r>
              <a:rPr lang="en-US" dirty="0"/>
              <a:t> Analyzer.</a:t>
            </a:r>
          </a:p>
        </p:txBody>
      </p:sp>
      <p:sp>
        <p:nvSpPr>
          <p:cNvPr id="4" name="Slide Number Placeholder 3"/>
          <p:cNvSpPr>
            <a:spLocks noGrp="1"/>
          </p:cNvSpPr>
          <p:nvPr>
            <p:ph type="sldNum" sz="quarter" idx="10"/>
          </p:nvPr>
        </p:nvSpPr>
        <p:spPr/>
        <p:txBody>
          <a:bodyPr/>
          <a:lstStyle/>
          <a:p>
            <a:fld id="{D81990A0-AC65-4980-BF02-6ACC1434AAED}" type="slidenum">
              <a:rPr lang="en-US" smtClean="0"/>
              <a:t>13</a:t>
            </a:fld>
            <a:endParaRPr lang="en-US" dirty="0"/>
          </a:p>
        </p:txBody>
      </p:sp>
    </p:spTree>
    <p:extLst>
      <p:ext uri="{BB962C8B-B14F-4D97-AF65-F5344CB8AC3E}">
        <p14:creationId xmlns:p14="http://schemas.microsoft.com/office/powerpoint/2010/main" val="3341449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I’ll show you how to create a Zigbee project.</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14</a:t>
            </a:fld>
            <a:endParaRPr lang="en-US" dirty="0"/>
          </a:p>
        </p:txBody>
      </p:sp>
    </p:spTree>
    <p:extLst>
      <p:ext uri="{BB962C8B-B14F-4D97-AF65-F5344CB8AC3E}">
        <p14:creationId xmlns:p14="http://schemas.microsoft.com/office/powerpoint/2010/main" val="148749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Borads</a:t>
            </a:r>
            <a:r>
              <a:rPr lang="en-US" dirty="0"/>
              <a:t>” field,  if you are using a starter kit, you can just select one from the list. If you are using a custom board and you are familiar with Silicon </a:t>
            </a:r>
            <a:r>
              <a:rPr lang="en-US" dirty="0" err="1"/>
              <a:t>Labs’s</a:t>
            </a:r>
            <a:r>
              <a:rPr lang="en-US" dirty="0"/>
              <a:t> solution, you can leave this field empty and just select the part.</a:t>
            </a:r>
          </a:p>
          <a:p>
            <a:r>
              <a:rPr lang="en-US" dirty="0"/>
              <a:t>Otherwise, you should select a starter kit which has the closest part with yours.</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15</a:t>
            </a:fld>
            <a:endParaRPr lang="en-US" dirty="0"/>
          </a:p>
        </p:txBody>
      </p:sp>
    </p:spTree>
    <p:extLst>
      <p:ext uri="{BB962C8B-B14F-4D97-AF65-F5344CB8AC3E}">
        <p14:creationId xmlns:p14="http://schemas.microsoft.com/office/powerpoint/2010/main" val="1424753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tab, you can see the board/part and toolchain. You can also change them here. Just remember that you need to save and generate the project after you changed.</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16</a:t>
            </a:fld>
            <a:endParaRPr lang="en-US" dirty="0"/>
          </a:p>
        </p:txBody>
      </p:sp>
    </p:spTree>
    <p:extLst>
      <p:ext uri="{BB962C8B-B14F-4D97-AF65-F5344CB8AC3E}">
        <p14:creationId xmlns:p14="http://schemas.microsoft.com/office/powerpoint/2010/main" val="1180574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“stack” tab, you can choose the device type. Here you can choose it as a coordinator, router, end device or sleepy end device.</a:t>
            </a:r>
          </a:p>
        </p:txBody>
      </p:sp>
      <p:sp>
        <p:nvSpPr>
          <p:cNvPr id="4" name="Slide Number Placeholder 3"/>
          <p:cNvSpPr>
            <a:spLocks noGrp="1"/>
          </p:cNvSpPr>
          <p:nvPr>
            <p:ph type="sldNum" sz="quarter" idx="10"/>
          </p:nvPr>
        </p:nvSpPr>
        <p:spPr/>
        <p:txBody>
          <a:bodyPr/>
          <a:lstStyle/>
          <a:p>
            <a:fld id="{D81990A0-AC65-4980-BF02-6ACC1434AAED}" type="slidenum">
              <a:rPr lang="en-US" smtClean="0"/>
              <a:t>17</a:t>
            </a:fld>
            <a:endParaRPr lang="en-US" dirty="0"/>
          </a:p>
        </p:txBody>
      </p:sp>
    </p:spTree>
    <p:extLst>
      <p:ext uri="{BB962C8B-B14F-4D97-AF65-F5344CB8AC3E}">
        <p14:creationId xmlns:p14="http://schemas.microsoft.com/office/powerpoint/2010/main" val="231812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“ZCL Clusters” tab, you can configure the endpoint and clusters in the endpoint. </a:t>
            </a:r>
          </a:p>
          <a:p>
            <a:r>
              <a:rPr lang="en-US" dirty="0"/>
              <a:t>Each cluster has a client side and a server side. You need to select the right side according to your design.</a:t>
            </a:r>
          </a:p>
          <a:p>
            <a:endParaRPr lang="en-US" dirty="0"/>
          </a:p>
          <a:p>
            <a:r>
              <a:rPr lang="en-US" dirty="0"/>
              <a:t>You would also need to select the corresponding attributes.</a:t>
            </a:r>
          </a:p>
        </p:txBody>
      </p:sp>
      <p:sp>
        <p:nvSpPr>
          <p:cNvPr id="4" name="Slide Number Placeholder 3"/>
          <p:cNvSpPr>
            <a:spLocks noGrp="1"/>
          </p:cNvSpPr>
          <p:nvPr>
            <p:ph type="sldNum" sz="quarter" idx="10"/>
          </p:nvPr>
        </p:nvSpPr>
        <p:spPr/>
        <p:txBody>
          <a:bodyPr/>
          <a:lstStyle/>
          <a:p>
            <a:fld id="{D81990A0-AC65-4980-BF02-6ACC1434AAED}" type="slidenum">
              <a:rPr lang="en-US" smtClean="0"/>
              <a:t>18</a:t>
            </a:fld>
            <a:endParaRPr lang="en-US" dirty="0"/>
          </a:p>
        </p:txBody>
      </p:sp>
    </p:spTree>
    <p:extLst>
      <p:ext uri="{BB962C8B-B14F-4D97-AF65-F5344CB8AC3E}">
        <p14:creationId xmlns:p14="http://schemas.microsoft.com/office/powerpoint/2010/main" val="1184427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would also need to select the corresponding commands of the selected clusters.</a:t>
            </a:r>
          </a:p>
        </p:txBody>
      </p:sp>
      <p:sp>
        <p:nvSpPr>
          <p:cNvPr id="4" name="Slide Number Placeholder 3"/>
          <p:cNvSpPr>
            <a:spLocks noGrp="1"/>
          </p:cNvSpPr>
          <p:nvPr>
            <p:ph type="sldNum" sz="quarter" idx="10"/>
          </p:nvPr>
        </p:nvSpPr>
        <p:spPr/>
        <p:txBody>
          <a:bodyPr/>
          <a:lstStyle/>
          <a:p>
            <a:fld id="{D81990A0-AC65-4980-BF02-6ACC1434AAED}" type="slidenum">
              <a:rPr lang="en-US" smtClean="0"/>
              <a:t>19</a:t>
            </a:fld>
            <a:endParaRPr lang="en-US" dirty="0"/>
          </a:p>
        </p:txBody>
      </p:sp>
    </p:spTree>
    <p:extLst>
      <p:ext uri="{BB962C8B-B14F-4D97-AF65-F5344CB8AC3E}">
        <p14:creationId xmlns:p14="http://schemas.microsoft.com/office/powerpoint/2010/main" val="3238425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Here is the agenda of this training. We will start with three aspects, the Socs, software and SDK and development tools.</a:t>
            </a:r>
          </a:p>
          <a:p>
            <a:pPr marL="0" indent="0">
              <a:buNone/>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a:t>
            </a:fld>
            <a:endParaRPr lang="en-US" dirty="0"/>
          </a:p>
        </p:txBody>
      </p:sp>
    </p:spTree>
    <p:extLst>
      <p:ext uri="{BB962C8B-B14F-4D97-AF65-F5344CB8AC3E}">
        <p14:creationId xmlns:p14="http://schemas.microsoft.com/office/powerpoint/2010/main" val="390995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talked before, the SDK is provided by many plugins. You can select the plugins you need in the “plugins” tab.</a:t>
            </a:r>
          </a:p>
          <a:p>
            <a:endParaRPr lang="en-US" dirty="0"/>
          </a:p>
          <a:p>
            <a:r>
              <a:rPr lang="en-US" dirty="0"/>
              <a:t>In the right side of the plugin, you can see the status of this plugin. Also the description of this plugin.</a:t>
            </a:r>
          </a:p>
          <a:p>
            <a:r>
              <a:rPr lang="en-US" dirty="0"/>
              <a:t>There might be some options of the plugin.</a:t>
            </a:r>
          </a:p>
          <a:p>
            <a:endParaRPr lang="en-US" dirty="0"/>
          </a:p>
          <a:p>
            <a:r>
              <a:rPr lang="en-US" dirty="0"/>
              <a:t>In the right bottom. You can find there is some properties of the plugin, like the source or library path of the plugin, the callbacks implemented and defined. You can also get the dependency of the plugin by the APIs field.</a:t>
            </a:r>
          </a:p>
        </p:txBody>
      </p:sp>
      <p:sp>
        <p:nvSpPr>
          <p:cNvPr id="4" name="Slide Number Placeholder 3"/>
          <p:cNvSpPr>
            <a:spLocks noGrp="1"/>
          </p:cNvSpPr>
          <p:nvPr>
            <p:ph type="sldNum" sz="quarter" idx="10"/>
          </p:nvPr>
        </p:nvSpPr>
        <p:spPr/>
        <p:txBody>
          <a:bodyPr/>
          <a:lstStyle/>
          <a:p>
            <a:fld id="{D81990A0-AC65-4980-BF02-6ACC1434AAED}" type="slidenum">
              <a:rPr lang="en-US" smtClean="0"/>
              <a:t>20</a:t>
            </a:fld>
            <a:endParaRPr lang="en-US" dirty="0"/>
          </a:p>
        </p:txBody>
      </p:sp>
    </p:spTree>
    <p:extLst>
      <p:ext uri="{BB962C8B-B14F-4D97-AF65-F5344CB8AC3E}">
        <p14:creationId xmlns:p14="http://schemas.microsoft.com/office/powerpoint/2010/main" val="80112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most commonly used plugins.</a:t>
            </a:r>
          </a:p>
        </p:txBody>
      </p:sp>
      <p:sp>
        <p:nvSpPr>
          <p:cNvPr id="4" name="Slide Number Placeholder 3"/>
          <p:cNvSpPr>
            <a:spLocks noGrp="1"/>
          </p:cNvSpPr>
          <p:nvPr>
            <p:ph type="sldNum" sz="quarter" idx="10"/>
          </p:nvPr>
        </p:nvSpPr>
        <p:spPr/>
        <p:txBody>
          <a:bodyPr/>
          <a:lstStyle/>
          <a:p>
            <a:fld id="{D81990A0-AC65-4980-BF02-6ACC1434AAED}" type="slidenum">
              <a:rPr lang="en-US" smtClean="0"/>
              <a:t>21</a:t>
            </a:fld>
            <a:endParaRPr lang="en-US"/>
          </a:p>
        </p:txBody>
      </p:sp>
    </p:spTree>
    <p:extLst>
      <p:ext uri="{BB962C8B-B14F-4D97-AF65-F5344CB8AC3E}">
        <p14:creationId xmlns:p14="http://schemas.microsoft.com/office/powerpoint/2010/main" val="4190745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recommends you to use callbacks to implement your application. Actually most of the source code has been finished by the framework. You can add your custom source code in the callbacks if you need.</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22</a:t>
            </a:fld>
            <a:endParaRPr lang="en-US" dirty="0"/>
          </a:p>
        </p:txBody>
      </p:sp>
    </p:spTree>
    <p:extLst>
      <p:ext uri="{BB962C8B-B14F-4D97-AF65-F5344CB8AC3E}">
        <p14:creationId xmlns:p14="http://schemas.microsoft.com/office/powerpoint/2010/main" val="1316968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call flow of the callbacks.</a:t>
            </a:r>
          </a:p>
        </p:txBody>
      </p:sp>
      <p:sp>
        <p:nvSpPr>
          <p:cNvPr id="4" name="Slide Number Placeholder 3"/>
          <p:cNvSpPr>
            <a:spLocks noGrp="1"/>
          </p:cNvSpPr>
          <p:nvPr>
            <p:ph type="sldNum" sz="quarter" idx="10"/>
          </p:nvPr>
        </p:nvSpPr>
        <p:spPr/>
        <p:txBody>
          <a:bodyPr/>
          <a:lstStyle/>
          <a:p>
            <a:fld id="{D81990A0-AC65-4980-BF02-6ACC1434AAED}" type="slidenum">
              <a:rPr lang="en-US" smtClean="0"/>
              <a:t>23</a:t>
            </a:fld>
            <a:endParaRPr lang="en-US"/>
          </a:p>
        </p:txBody>
      </p:sp>
    </p:spTree>
    <p:extLst>
      <p:ext uri="{BB962C8B-B14F-4D97-AF65-F5344CB8AC3E}">
        <p14:creationId xmlns:p14="http://schemas.microsoft.com/office/powerpoint/2010/main" val="840569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“Includes” tab, you can add your custom macros, event and custom tokens. </a:t>
            </a:r>
          </a:p>
          <a:p>
            <a:r>
              <a:rPr lang="en-US" dirty="0"/>
              <a:t>In the hands-on part this afternoon, you will use them.</a:t>
            </a:r>
          </a:p>
        </p:txBody>
      </p:sp>
      <p:sp>
        <p:nvSpPr>
          <p:cNvPr id="4" name="Slide Number Placeholder 3"/>
          <p:cNvSpPr>
            <a:spLocks noGrp="1"/>
          </p:cNvSpPr>
          <p:nvPr>
            <p:ph type="sldNum" sz="quarter" idx="10"/>
          </p:nvPr>
        </p:nvSpPr>
        <p:spPr/>
        <p:txBody>
          <a:bodyPr/>
          <a:lstStyle/>
          <a:p>
            <a:fld id="{D81990A0-AC65-4980-BF02-6ACC1434AAED}" type="slidenum">
              <a:rPr lang="en-US" smtClean="0"/>
              <a:t>24</a:t>
            </a:fld>
            <a:endParaRPr lang="en-US" dirty="0"/>
          </a:p>
        </p:txBody>
      </p:sp>
    </p:spTree>
    <p:extLst>
      <p:ext uri="{BB962C8B-B14F-4D97-AF65-F5344CB8AC3E}">
        <p14:creationId xmlns:p14="http://schemas.microsoft.com/office/powerpoint/2010/main" val="1472230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generated files.</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25</a:t>
            </a:fld>
            <a:endParaRPr lang="en-US"/>
          </a:p>
        </p:txBody>
      </p:sp>
    </p:spTree>
    <p:extLst>
      <p:ext uri="{BB962C8B-B14F-4D97-AF65-F5344CB8AC3E}">
        <p14:creationId xmlns:p14="http://schemas.microsoft.com/office/powerpoint/2010/main" val="3863132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custom board, you would need to change the hardware configuration according to your schematic.</a:t>
            </a:r>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26</a:t>
            </a:fld>
            <a:endParaRPr lang="en-US"/>
          </a:p>
        </p:txBody>
      </p:sp>
    </p:spTree>
    <p:extLst>
      <p:ext uri="{BB962C8B-B14F-4D97-AF65-F5344CB8AC3E}">
        <p14:creationId xmlns:p14="http://schemas.microsoft.com/office/powerpoint/2010/main" val="3527585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the approaches of flashing programs.</a:t>
            </a:r>
          </a:p>
        </p:txBody>
      </p:sp>
      <p:sp>
        <p:nvSpPr>
          <p:cNvPr id="4" name="Slide Number Placeholder 3"/>
          <p:cNvSpPr>
            <a:spLocks noGrp="1"/>
          </p:cNvSpPr>
          <p:nvPr>
            <p:ph type="sldNum" sz="quarter" idx="10"/>
          </p:nvPr>
        </p:nvSpPr>
        <p:spPr/>
        <p:txBody>
          <a:bodyPr/>
          <a:lstStyle/>
          <a:p>
            <a:fld id="{D81990A0-AC65-4980-BF02-6ACC1434AAED}" type="slidenum">
              <a:rPr lang="en-US" smtClean="0"/>
              <a:t>27</a:t>
            </a:fld>
            <a:endParaRPr lang="en-US"/>
          </a:p>
        </p:txBody>
      </p:sp>
    </p:spTree>
    <p:extLst>
      <p:ext uri="{BB962C8B-B14F-4D97-AF65-F5344CB8AC3E}">
        <p14:creationId xmlns:p14="http://schemas.microsoft.com/office/powerpoint/2010/main" val="9321561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useful commands you would used during debugging and testing.</a:t>
            </a:r>
          </a:p>
          <a:p>
            <a:r>
              <a:rPr lang="en-US" dirty="0"/>
              <a:t>First, the command to create a network. You would need to specify four parameters, like the security model, PAN ID, power and channel.</a:t>
            </a:r>
          </a:p>
          <a:p>
            <a:endParaRPr lang="en-US" dirty="0"/>
          </a:p>
          <a:p>
            <a:r>
              <a:rPr lang="en-US" dirty="0"/>
              <a:t>Then you will need to open the network for new device to join.</a:t>
            </a:r>
          </a:p>
          <a:p>
            <a:r>
              <a:rPr lang="en-US" dirty="0"/>
              <a:t>With the first command, you tell the coordinator to use the well-known link key for new devices.</a:t>
            </a:r>
          </a:p>
          <a:p>
            <a:r>
              <a:rPr lang="en-US" dirty="0"/>
              <a:t>With the second command, you tell the coordinator to use the specified link key for the new device.</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28</a:t>
            </a:fld>
            <a:endParaRPr lang="en-US"/>
          </a:p>
        </p:txBody>
      </p:sp>
    </p:spTree>
    <p:extLst>
      <p:ext uri="{BB962C8B-B14F-4D97-AF65-F5344CB8AC3E}">
        <p14:creationId xmlns:p14="http://schemas.microsoft.com/office/powerpoint/2010/main" val="1177770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network-</a:t>
            </a:r>
            <a:r>
              <a:rPr lang="en-US" dirty="0" err="1"/>
              <a:t>steeing</a:t>
            </a:r>
            <a:r>
              <a:rPr lang="en-US" dirty="0"/>
              <a:t> command, you can start joining.</a:t>
            </a:r>
          </a:p>
          <a:p>
            <a:endParaRPr lang="en-US" dirty="0"/>
          </a:p>
          <a:p>
            <a:r>
              <a:rPr lang="en-US" dirty="0"/>
              <a:t>With the </a:t>
            </a:r>
            <a:r>
              <a:rPr lang="en-US" dirty="0" err="1"/>
              <a:t>zcl</a:t>
            </a:r>
            <a:r>
              <a:rPr lang="en-US" dirty="0"/>
              <a:t> command, you fill a message buffer with the command.</a:t>
            </a:r>
          </a:p>
          <a:p>
            <a:endParaRPr lang="en-US" dirty="0"/>
          </a:p>
          <a:p>
            <a:r>
              <a:rPr lang="en-US" dirty="0"/>
              <a:t>With the send command, you send the filled message buffer out.</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29</a:t>
            </a:fld>
            <a:endParaRPr lang="en-US"/>
          </a:p>
        </p:txBody>
      </p:sp>
    </p:spTree>
    <p:extLst>
      <p:ext uri="{BB962C8B-B14F-4D97-AF65-F5344CB8AC3E}">
        <p14:creationId xmlns:p14="http://schemas.microsoft.com/office/powerpoint/2010/main" val="196634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Silicon Labs provides IoT solutions that include hardware, software and tools.  </a:t>
            </a:r>
          </a:p>
          <a:p>
            <a:r>
              <a:rPr lang="en-US" baseline="0" dirty="0"/>
              <a:t>Lets take a look at the Wireless Gecko series </a:t>
            </a:r>
            <a:r>
              <a:rPr lang="en-US" baseline="0" dirty="0" err="1"/>
              <a:t>Socs</a:t>
            </a:r>
            <a:r>
              <a:rPr lang="en-US" baseline="0" dirty="0"/>
              <a:t> first</a:t>
            </a: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a:t>
            </a:fld>
            <a:endParaRPr lang="en-US"/>
          </a:p>
        </p:txBody>
      </p:sp>
    </p:spTree>
    <p:extLst>
      <p:ext uri="{BB962C8B-B14F-4D97-AF65-F5344CB8AC3E}">
        <p14:creationId xmlns:p14="http://schemas.microsoft.com/office/powerpoint/2010/main" val="3527235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debug, you can use these print functions to print debug info in your application.</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30</a:t>
            </a:fld>
            <a:endParaRPr lang="en-US"/>
          </a:p>
        </p:txBody>
      </p:sp>
    </p:spTree>
    <p:extLst>
      <p:ext uri="{BB962C8B-B14F-4D97-AF65-F5344CB8AC3E}">
        <p14:creationId xmlns:p14="http://schemas.microsoft.com/office/powerpoint/2010/main" val="1141249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 will show you how to use Network Analyzer to start capture. It’s the most useful approach to debug </a:t>
            </a:r>
            <a:r>
              <a:rPr lang="en-US"/>
              <a:t>a network issue.</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31</a:t>
            </a:fld>
            <a:endParaRPr lang="en-US"/>
          </a:p>
        </p:txBody>
      </p:sp>
    </p:spTree>
    <p:extLst>
      <p:ext uri="{BB962C8B-B14F-4D97-AF65-F5344CB8AC3E}">
        <p14:creationId xmlns:p14="http://schemas.microsoft.com/office/powerpoint/2010/main" val="3359557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32</a:t>
            </a:fld>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As</a:t>
            </a:r>
            <a:r>
              <a:rPr lang="en-US" sz="800" baseline="0" dirty="0"/>
              <a:t> </a:t>
            </a:r>
            <a:r>
              <a:rPr lang="en-US" sz="800" dirty="0"/>
              <a:t>you can see</a:t>
            </a:r>
            <a:r>
              <a:rPr lang="en-US" sz="800" baseline="0" dirty="0"/>
              <a:t> from this slide there are 3 different families in the Wireless Gecko portfolio that support different wireless standards.  </a:t>
            </a:r>
          </a:p>
          <a:p>
            <a:endParaRPr lang="en-US" sz="800" baseline="0" dirty="0"/>
          </a:p>
          <a:p>
            <a:r>
              <a:rPr lang="en-US" sz="800" baseline="0" dirty="0"/>
              <a:t>Mighty Gecko is the superset part.  While it is focused on 2.4 GHz mesh, including zigbee and Thread, it supports Bluetooth Low Energy and can support both 2.4 GHz and sub-GHZ for proprietary applications.  This makes it a great option for customers that want a single design to support multiple options or want the capability for a single product in the field to support multiple protocols.  With 256K to 1meg of Flash and over 40 parts, including </a:t>
            </a:r>
            <a:r>
              <a:rPr lang="en-US" sz="800" baseline="0" dirty="0" err="1"/>
              <a:t>SoCs</a:t>
            </a:r>
            <a:r>
              <a:rPr lang="en-US" sz="800" baseline="0" dirty="0"/>
              <a:t> and modules, it is the ideal multi-protocol solution.</a:t>
            </a:r>
            <a:endParaRPr lang="en-US" sz="800" dirty="0"/>
          </a:p>
          <a:p>
            <a:endParaRPr lang="en-US" sz="800" dirty="0"/>
          </a:p>
        </p:txBody>
      </p:sp>
      <p:sp>
        <p:nvSpPr>
          <p:cNvPr id="4" name="Slide Number Placeholder 3"/>
          <p:cNvSpPr>
            <a:spLocks noGrp="1"/>
          </p:cNvSpPr>
          <p:nvPr>
            <p:ph type="sldNum" sz="quarter" idx="10"/>
          </p:nvPr>
        </p:nvSpPr>
        <p:spPr/>
        <p:txBody>
          <a:bodyPr/>
          <a:lstStyle/>
          <a:p>
            <a:fld id="{4EE1A3C6-D899-42BD-B19C-024E1EC30EC9}" type="slidenum">
              <a:rPr lang="en-US" smtClean="0"/>
              <a:t>4</a:t>
            </a:fld>
            <a:endParaRPr lang="en-US"/>
          </a:p>
        </p:txBody>
      </p:sp>
    </p:spTree>
    <p:extLst>
      <p:ext uri="{BB962C8B-B14F-4D97-AF65-F5344CB8AC3E}">
        <p14:creationId xmlns:p14="http://schemas.microsoft.com/office/powerpoint/2010/main" val="2773466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the Mighty gecko series products.</a:t>
            </a:r>
          </a:p>
          <a:p>
            <a:endParaRPr lang="en-US" dirty="0"/>
          </a:p>
          <a:p>
            <a:r>
              <a:rPr lang="en-US" dirty="0"/>
              <a:t>We have four device families in Mighty Gecko series, MG1, MG12, MG13 and MG21.</a:t>
            </a:r>
          </a:p>
          <a:p>
            <a:r>
              <a:rPr lang="en-US" dirty="0"/>
              <a:t>The transmitting power of each can be up to 19dbm.</a:t>
            </a:r>
          </a:p>
          <a:p>
            <a:endParaRPr lang="en-US" dirty="0"/>
          </a:p>
          <a:p>
            <a:r>
              <a:rPr lang="en-US" dirty="0"/>
              <a:t>For MG21 family, we have different flash size from 512KB, 768KB and 1MB. </a:t>
            </a:r>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5</a:t>
            </a:fld>
            <a:endParaRPr lang="en-US"/>
          </a:p>
        </p:txBody>
      </p:sp>
    </p:spTree>
    <p:extLst>
      <p:ext uri="{BB962C8B-B14F-4D97-AF65-F5344CB8AC3E}">
        <p14:creationId xmlns:p14="http://schemas.microsoft.com/office/powerpoint/2010/main" val="2004766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As you can see from the block</a:t>
            </a:r>
            <a:r>
              <a:rPr lang="en-US" sz="800" baseline="0" dirty="0"/>
              <a:t> diagram, Mighty Gecko is a full featured MCU and wireless </a:t>
            </a:r>
            <a:r>
              <a:rPr lang="en-US" sz="800" baseline="0" dirty="0" err="1"/>
              <a:t>SoC.</a:t>
            </a:r>
            <a:r>
              <a:rPr lang="en-US" sz="80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part shown is the EFR32MG12 that was launched in March of 2017, but there are other products in the portfolio that provide developers with the exact features set they need.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MCU is based on Gecko technology so not only does it provide a rich set of peripherals, but also offers exceptional low power capabilities.  Low power is more then just low active and sleep states.  It is about how the entire system operates in these modes and how quickly it can switch between them.  The shaded blocks show what operating modes the feature can operate in.  You will notice that a significant amount of blocks can work in the deeper sleep modes, which dramatically reduces power consumption of the system.  Features like LESENSE and PRS allow for autonomous operating of peripherals, lowering system power consumption.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With up to 1024k of Flash and 256k of RAM developers have the memory to support not only multi-protocols, but also complex applications.   Advanced energy management provides for voltage support for from 1.8 to 3.8 volts and the DCDC ensure low active and sleep currents.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Serial I/O includes up to 4 USARTs, 2 I2C and even a low energy UART that is supported all the way down to deep sleep.  The device can support both 16-bit and 32-bit timers with up to 3 PWM per timers.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Features like LESENSE and Pulse counters are ideal for flow meters while the integrated cap sense provides a great option for removing mechanical switches from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The radio has  options for both 2.4 GHz and sub-GHz with output power up to +20 </a:t>
            </a:r>
            <a:r>
              <a:rPr lang="en-US" sz="800" baseline="0" dirty="0" err="1"/>
              <a:t>dBm</a:t>
            </a:r>
            <a:r>
              <a:rPr lang="en-US" sz="800" baseline="0" dirty="0"/>
              <a:t> and excellent sensitivity eliminates the need for costly front end modules.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And of course, no system is complete without the necessary security blocks to offload the </a:t>
            </a:r>
            <a:r>
              <a:rPr lang="en-US" sz="800" baseline="0" dirty="0" err="1"/>
              <a:t>cryptos</a:t>
            </a:r>
            <a:r>
              <a:rPr lang="en-US" sz="800" baseline="0" dirty="0"/>
              <a:t> required for </a:t>
            </a:r>
            <a:r>
              <a:rPr lang="en-US" sz="800" baseline="0" dirty="0" err="1"/>
              <a:t>IoT</a:t>
            </a:r>
            <a:r>
              <a:rPr lang="en-US" sz="800" baseline="0" dirty="0"/>
              <a:t> devices.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a:t>Wireless Gecko brings together all the critical components for the ultimate IoT hardware platform.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a:p>
        </p:txBody>
      </p:sp>
      <p:sp>
        <p:nvSpPr>
          <p:cNvPr id="4" name="Slide Number Placeholder 3"/>
          <p:cNvSpPr>
            <a:spLocks noGrp="1"/>
          </p:cNvSpPr>
          <p:nvPr>
            <p:ph type="sldNum" sz="quarter" idx="10"/>
          </p:nvPr>
        </p:nvSpPr>
        <p:spPr/>
        <p:txBody>
          <a:bodyPr/>
          <a:lstStyle/>
          <a:p>
            <a:fld id="{D81990A0-AC65-4980-BF02-6ACC1434AAED}"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89735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talk about Zigbee software and stack.</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D81990A0-AC65-4980-BF02-6ACC1434AAED}" type="slidenum">
              <a:rPr lang="en-US" smtClean="0"/>
              <a:t>7</a:t>
            </a:fld>
            <a:endParaRPr lang="en-US"/>
          </a:p>
        </p:txBody>
      </p:sp>
    </p:spTree>
    <p:extLst>
      <p:ext uri="{BB962C8B-B14F-4D97-AF65-F5344CB8AC3E}">
        <p14:creationId xmlns:p14="http://schemas.microsoft.com/office/powerpoint/2010/main" val="232464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Silicon Labs provides two models for Zigbee design: the SoC model, and the NCP model.</a:t>
            </a:r>
          </a:p>
          <a:p>
            <a:endParaRPr lang="en-US" dirty="0"/>
          </a:p>
          <a:p>
            <a:r>
              <a:rPr lang="en-US" dirty="0"/>
              <a:t>In the SoC model, all stack layers as well as the application are implemented on a single chip, with lower level stack functions implemented in hardware as peripherals of the microcontroller. </a:t>
            </a:r>
          </a:p>
          <a:p>
            <a:r>
              <a:rPr lang="en-US" dirty="0"/>
              <a:t>Access to the stack functionality here is generally provided as library API calls. </a:t>
            </a:r>
          </a:p>
          <a:p>
            <a:endParaRPr lang="en-US" dirty="0"/>
          </a:p>
          <a:p>
            <a:r>
              <a:rPr lang="en-US" dirty="0"/>
              <a:t>In NCP model, the stack and low-level radio functionality all reside on one chip for best integration and efficiency where the stack features are concerned. </a:t>
            </a:r>
          </a:p>
          <a:p>
            <a:r>
              <a:rPr lang="en-US" dirty="0"/>
              <a:t>However, the application interface to the stack is through a serial interface such as SPI or UART, rather than a library of function calls. </a:t>
            </a:r>
          </a:p>
          <a:p>
            <a:r>
              <a:rPr lang="en-US" dirty="0"/>
              <a:t>The host and NCP uses a proprietary serial protocol to exchange data. The protocol is named EZSP, which is short for </a:t>
            </a:r>
            <a:r>
              <a:rPr lang="en-US" dirty="0" err="1"/>
              <a:t>EmberZnet</a:t>
            </a:r>
            <a:r>
              <a:rPr lang="en-US" dirty="0"/>
              <a:t> serial protocol.</a:t>
            </a:r>
          </a:p>
          <a:p>
            <a:r>
              <a:rPr lang="en-US" dirty="0"/>
              <a:t>This model allows for great flexibility on the application design and the host processor architecture. It allows the application designer to ignore many implementation details about the stack itself. You may </a:t>
            </a:r>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8</a:t>
            </a:fld>
            <a:endParaRPr lang="en-US"/>
          </a:p>
        </p:txBody>
      </p:sp>
    </p:spTree>
    <p:extLst>
      <p:ext uri="{BB962C8B-B14F-4D97-AF65-F5344CB8AC3E}">
        <p14:creationId xmlns:p14="http://schemas.microsoft.com/office/powerpoint/2010/main" val="1430073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Zigbee projects, we have four types of bootloader. The purpose of using a bootloader is to support upgrading.</a:t>
            </a:r>
          </a:p>
          <a:p>
            <a:endParaRPr lang="en-US" dirty="0"/>
          </a:p>
          <a:p>
            <a:r>
              <a:rPr lang="en-US" dirty="0"/>
              <a:t>First, </a:t>
            </a:r>
            <a:r>
              <a:rPr lang="en-US" dirty="0" err="1"/>
              <a:t>Bootload-xmodem-uart</a:t>
            </a:r>
            <a:r>
              <a:rPr lang="en-US" dirty="0"/>
              <a:t> and EZSP-SPI-Bootloader, also called as standalone bootloader. Normally used in NCP. When </a:t>
            </a:r>
            <a:r>
              <a:rPr lang="en-US" dirty="0" err="1"/>
              <a:t>ncp</a:t>
            </a:r>
            <a:r>
              <a:rPr lang="en-US" dirty="0"/>
              <a:t> needs to upgrade, it will reset and stay at bootloader stage. Then the host will transfer the new </a:t>
            </a:r>
            <a:r>
              <a:rPr lang="en-US" dirty="0" err="1"/>
              <a:t>ncp</a:t>
            </a:r>
            <a:r>
              <a:rPr lang="en-US" dirty="0"/>
              <a:t> image through </a:t>
            </a:r>
            <a:r>
              <a:rPr lang="en-US" dirty="0" err="1"/>
              <a:t>xmodem</a:t>
            </a:r>
            <a:r>
              <a:rPr lang="en-US" dirty="0"/>
              <a:t> and overwrite the current </a:t>
            </a:r>
            <a:r>
              <a:rPr lang="en-US" dirty="0" err="1"/>
              <a:t>ncp</a:t>
            </a:r>
            <a:r>
              <a:rPr lang="en-US" dirty="0"/>
              <a:t> image.</a:t>
            </a:r>
          </a:p>
          <a:p>
            <a:endParaRPr lang="en-US" dirty="0"/>
          </a:p>
          <a:p>
            <a:r>
              <a:rPr lang="en-US" dirty="0"/>
              <a:t>Then we have internal storage bootloader and external storage bootloader. These two are mainly used for Soc applications. The difference is where the new image is saved.</a:t>
            </a:r>
          </a:p>
          <a:p>
            <a:r>
              <a:rPr lang="en-US" dirty="0"/>
              <a:t>With internal storage bootloader, new image will be saved in internal flash.</a:t>
            </a:r>
          </a:p>
          <a:p>
            <a:r>
              <a:rPr lang="en-US" dirty="0"/>
              <a:t>With external storage bootloader, new image will be save in external flash.</a:t>
            </a:r>
          </a:p>
          <a:p>
            <a:endParaRPr lang="en-US" dirty="0"/>
          </a:p>
          <a:p>
            <a:r>
              <a:rPr lang="en-US" dirty="0"/>
              <a:t>We have already provided some pre-built bootloader for some of our starter kits.</a:t>
            </a:r>
          </a:p>
          <a:p>
            <a:endParaRPr lang="en-US" dirty="0"/>
          </a:p>
          <a:p>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9</a:t>
            </a:fld>
            <a:endParaRPr lang="en-US"/>
          </a:p>
        </p:txBody>
      </p:sp>
    </p:spTree>
    <p:extLst>
      <p:ext uri="{BB962C8B-B14F-4D97-AF65-F5344CB8AC3E}">
        <p14:creationId xmlns:p14="http://schemas.microsoft.com/office/powerpoint/2010/main" val="2914953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tiff"/><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1.tiff"/><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EmberZnet</a:t>
            </a:r>
            <a:r>
              <a:rPr lang="en-US" dirty="0"/>
              <a:t> and WSTK</a:t>
            </a:r>
          </a:p>
        </p:txBody>
      </p:sp>
      <p:sp>
        <p:nvSpPr>
          <p:cNvPr id="3" name="Subtitle 2"/>
          <p:cNvSpPr>
            <a:spLocks noGrp="1"/>
          </p:cNvSpPr>
          <p:nvPr>
            <p:ph type="subTitle" idx="1"/>
          </p:nvPr>
        </p:nvSpPr>
        <p:spPr/>
        <p:txBody>
          <a:bodyPr/>
          <a:lstStyle/>
          <a:p>
            <a:r>
              <a:rPr lang="en-US" dirty="0"/>
              <a:t>2019</a:t>
            </a:r>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EmberZnet</a:t>
            </a:r>
            <a:r>
              <a:rPr lang="en-US" dirty="0"/>
              <a:t> SDK</a:t>
            </a:r>
          </a:p>
        </p:txBody>
      </p:sp>
      <p:graphicFrame>
        <p:nvGraphicFramePr>
          <p:cNvPr id="4" name="Table 3">
            <a:extLst>
              <a:ext uri="{FF2B5EF4-FFF2-40B4-BE49-F238E27FC236}">
                <a16:creationId xmlns:a16="http://schemas.microsoft.com/office/drawing/2014/main" id="{29F7F634-DCAE-44F2-B31F-0F8ECE39D3C8}"/>
              </a:ext>
            </a:extLst>
          </p:cNvPr>
          <p:cNvGraphicFramePr>
            <a:graphicFrameLocks noGrp="1"/>
          </p:cNvGraphicFramePr>
          <p:nvPr>
            <p:extLst>
              <p:ext uri="{D42A27DB-BD31-4B8C-83A1-F6EECF244321}">
                <p14:modId xmlns:p14="http://schemas.microsoft.com/office/powerpoint/2010/main" val="150692244"/>
              </p:ext>
            </p:extLst>
          </p:nvPr>
        </p:nvGraphicFramePr>
        <p:xfrm>
          <a:off x="3957734" y="895740"/>
          <a:ext cx="7777066" cy="4079240"/>
        </p:xfrm>
        <a:graphic>
          <a:graphicData uri="http://schemas.openxmlformats.org/drawingml/2006/table">
            <a:tbl>
              <a:tblPr firstRow="1" bandRow="1">
                <a:tableStyleId>{5C22544A-7EE6-4342-B048-85BDC9FD1C3A}</a:tableStyleId>
              </a:tblPr>
              <a:tblGrid>
                <a:gridCol w="5148944">
                  <a:extLst>
                    <a:ext uri="{9D8B030D-6E8A-4147-A177-3AD203B41FA5}">
                      <a16:colId xmlns:a16="http://schemas.microsoft.com/office/drawing/2014/main" val="424573114"/>
                    </a:ext>
                  </a:extLst>
                </a:gridCol>
                <a:gridCol w="2628122">
                  <a:extLst>
                    <a:ext uri="{9D8B030D-6E8A-4147-A177-3AD203B41FA5}">
                      <a16:colId xmlns:a16="http://schemas.microsoft.com/office/drawing/2014/main" val="709850707"/>
                    </a:ext>
                  </a:extLst>
                </a:gridCol>
              </a:tblGrid>
              <a:tr h="370840">
                <a:tc>
                  <a:txBody>
                    <a:bodyPr/>
                    <a:lstStyle/>
                    <a:p>
                      <a:r>
                        <a:rPr lang="en-US" dirty="0"/>
                        <a:t>Resources</a:t>
                      </a:r>
                    </a:p>
                  </a:txBody>
                  <a:tcPr/>
                </a:tc>
                <a:tc>
                  <a:txBody>
                    <a:bodyPr/>
                    <a:lstStyle/>
                    <a:p>
                      <a:endParaRPr lang="en-US" dirty="0"/>
                    </a:p>
                  </a:txBody>
                  <a:tcPr/>
                </a:tc>
                <a:extLst>
                  <a:ext uri="{0D108BD9-81ED-4DB2-BD59-A6C34878D82A}">
                    <a16:rowId xmlns:a16="http://schemas.microsoft.com/office/drawing/2014/main" val="3053149694"/>
                  </a:ext>
                </a:extLst>
              </a:tr>
              <a:tr h="370840">
                <a:tc>
                  <a:txBody>
                    <a:bodyPr/>
                    <a:lstStyle/>
                    <a:p>
                      <a:r>
                        <a:rPr lang="en-US" dirty="0"/>
                        <a:t>protocol\</a:t>
                      </a:r>
                      <a:r>
                        <a:rPr lang="en-US" dirty="0" err="1"/>
                        <a:t>zigbee</a:t>
                      </a:r>
                      <a:r>
                        <a:rPr lang="en-US" dirty="0"/>
                        <a:t>\documentation</a:t>
                      </a:r>
                    </a:p>
                  </a:txBody>
                  <a:tcPr/>
                </a:tc>
                <a:tc>
                  <a:txBody>
                    <a:bodyPr/>
                    <a:lstStyle/>
                    <a:p>
                      <a:endParaRPr lang="en-US" dirty="0"/>
                    </a:p>
                  </a:txBody>
                  <a:tcPr/>
                </a:tc>
                <a:extLst>
                  <a:ext uri="{0D108BD9-81ED-4DB2-BD59-A6C34878D82A}">
                    <a16:rowId xmlns:a16="http://schemas.microsoft.com/office/drawing/2014/main" val="853235210"/>
                  </a:ext>
                </a:extLst>
              </a:tr>
              <a:tr h="370840">
                <a:tc>
                  <a:txBody>
                    <a:bodyPr/>
                    <a:lstStyle/>
                    <a:p>
                      <a:r>
                        <a:rPr lang="en-US" dirty="0">
                          <a:solidFill>
                            <a:schemeClr val="tx1"/>
                          </a:solidFill>
                        </a:rPr>
                        <a:t>protocol\</a:t>
                      </a:r>
                      <a:r>
                        <a:rPr lang="en-US" dirty="0" err="1">
                          <a:solidFill>
                            <a:schemeClr val="tx1"/>
                          </a:solidFill>
                        </a:rPr>
                        <a:t>zigbee</a:t>
                      </a:r>
                      <a:r>
                        <a:rPr lang="en-US" dirty="0">
                          <a:solidFill>
                            <a:schemeClr val="tx1"/>
                          </a:solidFill>
                        </a:rPr>
                        <a:t>\app\framework\plugin</a:t>
                      </a:r>
                    </a:p>
                  </a:txBody>
                  <a:tcPr/>
                </a:tc>
                <a:tc>
                  <a:txBody>
                    <a:bodyPr/>
                    <a:lstStyle/>
                    <a:p>
                      <a:endParaRPr lang="en-US" dirty="0">
                        <a:solidFill>
                          <a:schemeClr val="tx1"/>
                        </a:solidFill>
                      </a:endParaRPr>
                    </a:p>
                  </a:txBody>
                  <a:tcPr/>
                </a:tc>
                <a:extLst>
                  <a:ext uri="{0D108BD9-81ED-4DB2-BD59-A6C34878D82A}">
                    <a16:rowId xmlns:a16="http://schemas.microsoft.com/office/drawing/2014/main" val="4287303283"/>
                  </a:ext>
                </a:extLst>
              </a:tr>
              <a:tr h="370840">
                <a:tc>
                  <a:txBody>
                    <a:bodyPr/>
                    <a:lstStyle/>
                    <a:p>
                      <a:r>
                        <a:rPr lang="en-US" dirty="0"/>
                        <a:t>protocol\</a:t>
                      </a:r>
                      <a:r>
                        <a:rPr lang="en-US" dirty="0" err="1"/>
                        <a:t>zigbee</a:t>
                      </a:r>
                      <a:r>
                        <a:rPr lang="en-US" dirty="0"/>
                        <a:t>\app\framework\plugin-host</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2985392088"/>
                  </a:ext>
                </a:extLst>
              </a:tr>
              <a:tr h="370840">
                <a:tc>
                  <a:txBody>
                    <a:bodyPr/>
                    <a:lstStyle/>
                    <a:p>
                      <a:r>
                        <a:rPr lang="en-US" dirty="0"/>
                        <a:t>protocol\</a:t>
                      </a:r>
                      <a:r>
                        <a:rPr lang="en-US" dirty="0" err="1"/>
                        <a:t>zigbee</a:t>
                      </a:r>
                      <a:r>
                        <a:rPr lang="en-US" dirty="0"/>
                        <a:t>\app\framework\plugin-soc</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252626974"/>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248162180"/>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1831433912"/>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1606217569"/>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741481379"/>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3880520553"/>
                  </a:ext>
                </a:extLst>
              </a:tr>
              <a:tr h="370840">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989628494"/>
                  </a:ext>
                </a:extLst>
              </a:tr>
            </a:tbl>
          </a:graphicData>
        </a:graphic>
      </p:graphicFrame>
      <p:pic>
        <p:nvPicPr>
          <p:cNvPr id="2" name="Picture 1">
            <a:extLst>
              <a:ext uri="{FF2B5EF4-FFF2-40B4-BE49-F238E27FC236}">
                <a16:creationId xmlns:a16="http://schemas.microsoft.com/office/drawing/2014/main" id="{9388E93E-7114-4D97-81F3-FBDC80D512AE}"/>
              </a:ext>
            </a:extLst>
          </p:cNvPr>
          <p:cNvPicPr>
            <a:picLocks noChangeAspect="1"/>
          </p:cNvPicPr>
          <p:nvPr/>
        </p:nvPicPr>
        <p:blipFill>
          <a:blip r:embed="rId3"/>
          <a:stretch>
            <a:fillRect/>
          </a:stretch>
        </p:blipFill>
        <p:spPr>
          <a:xfrm>
            <a:off x="1052335" y="914401"/>
            <a:ext cx="1640391" cy="5458408"/>
          </a:xfrm>
          <a:prstGeom prst="rect">
            <a:avLst/>
          </a:prstGeom>
        </p:spPr>
      </p:pic>
    </p:spTree>
    <p:extLst>
      <p:ext uri="{BB962C8B-B14F-4D97-AF65-F5344CB8AC3E}">
        <p14:creationId xmlns:p14="http://schemas.microsoft.com/office/powerpoint/2010/main" val="4229296697"/>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Development Tools</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982946" y="4273167"/>
            <a:ext cx="1305678" cy="461665"/>
          </a:xfrm>
          <a:prstGeom prst="rect">
            <a:avLst/>
          </a:prstGeom>
          <a:noFill/>
        </p:spPr>
        <p:txBody>
          <a:bodyPr wrap="none" rtlCol="0">
            <a:spAutoFit/>
          </a:bodyPr>
          <a:lstStyle/>
          <a:p>
            <a:pPr algn="ctr"/>
            <a:r>
              <a:rPr lang="en-US" sz="2400" dirty="0"/>
              <a:t>Software</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5360670A-F0F2-4824-B10D-335775F0DBBE}"/>
              </a:ext>
            </a:extLst>
          </p:cNvPr>
          <p:cNvSpPr/>
          <p:nvPr/>
        </p:nvSpPr>
        <p:spPr>
          <a:xfrm>
            <a:off x="697733" y="1756972"/>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AF60D-A562-4271-A6E3-0F5DCF7BC61A}"/>
              </a:ext>
            </a:extLst>
          </p:cNvPr>
          <p:cNvSpPr/>
          <p:nvPr/>
        </p:nvSpPr>
        <p:spPr>
          <a:xfrm>
            <a:off x="4101681" y="1536701"/>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1009485"/>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Wireless Starter Kit</a:t>
            </a:r>
          </a:p>
        </p:txBody>
      </p:sp>
      <p:pic>
        <p:nvPicPr>
          <p:cNvPr id="59" name="Picture 5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63315" y="1532625"/>
            <a:ext cx="3119184" cy="2029666"/>
          </a:xfrm>
          <a:prstGeom prst="rect">
            <a:avLst/>
          </a:prstGeom>
        </p:spPr>
      </p:pic>
      <p:sp>
        <p:nvSpPr>
          <p:cNvPr id="10" name="TextBox 9"/>
          <p:cNvSpPr txBox="1"/>
          <p:nvPr/>
        </p:nvSpPr>
        <p:spPr>
          <a:xfrm>
            <a:off x="4942600" y="1859340"/>
            <a:ext cx="830677" cy="1569660"/>
          </a:xfrm>
          <a:prstGeom prst="rect">
            <a:avLst/>
          </a:prstGeom>
          <a:noFill/>
        </p:spPr>
        <p:txBody>
          <a:bodyPr wrap="none" rtlCol="0">
            <a:spAutoFit/>
          </a:bodyPr>
          <a:lstStyle/>
          <a:p>
            <a:r>
              <a:rPr lang="en-US" sz="9600" dirty="0">
                <a:solidFill>
                  <a:srgbClr val="00B0F0"/>
                </a:solidFill>
              </a:rPr>
              <a:t>+</a:t>
            </a:r>
          </a:p>
        </p:txBody>
      </p:sp>
      <p:pic>
        <p:nvPicPr>
          <p:cNvPr id="44" name="Picture 43"/>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116447" y="1369794"/>
            <a:ext cx="269629" cy="269629"/>
          </a:xfrm>
          <a:prstGeom prst="rect">
            <a:avLst/>
          </a:prstGeom>
        </p:spPr>
      </p:pic>
      <p:pic>
        <p:nvPicPr>
          <p:cNvPr id="45" name="Picture 44"/>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7471574" y="1358648"/>
            <a:ext cx="271931" cy="299124"/>
          </a:xfrm>
          <a:prstGeom prst="rect">
            <a:avLst/>
          </a:prstGeom>
        </p:spPr>
      </p:pic>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57018" y="1338849"/>
            <a:ext cx="256796" cy="318204"/>
          </a:xfrm>
          <a:prstGeom prst="rect">
            <a:avLst/>
          </a:prstGeom>
        </p:spPr>
      </p:pic>
      <p:pic>
        <p:nvPicPr>
          <p:cNvPr id="2" name="Picture 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174358" y="1263663"/>
            <a:ext cx="422312" cy="364522"/>
          </a:xfrm>
          <a:prstGeom prst="rect">
            <a:avLst/>
          </a:prstGeom>
        </p:spPr>
      </p:pic>
      <p:sp>
        <p:nvSpPr>
          <p:cNvPr id="4" name="TextBox 3"/>
          <p:cNvSpPr txBox="1"/>
          <p:nvPr/>
        </p:nvSpPr>
        <p:spPr>
          <a:xfrm>
            <a:off x="1809951" y="3562290"/>
            <a:ext cx="2401555" cy="400110"/>
          </a:xfrm>
          <a:prstGeom prst="rect">
            <a:avLst/>
          </a:prstGeom>
          <a:noFill/>
        </p:spPr>
        <p:txBody>
          <a:bodyPr wrap="none" rtlCol="0">
            <a:spAutoFit/>
          </a:bodyPr>
          <a:lstStyle/>
          <a:p>
            <a:r>
              <a:rPr lang="en-US" sz="2000"/>
              <a:t>Wireless Starter Kit</a:t>
            </a:r>
          </a:p>
        </p:txBody>
      </p:sp>
      <p:sp>
        <p:nvSpPr>
          <p:cNvPr id="14" name="TextBox 13"/>
          <p:cNvSpPr txBox="1"/>
          <p:nvPr/>
        </p:nvSpPr>
        <p:spPr>
          <a:xfrm>
            <a:off x="6333378" y="3562290"/>
            <a:ext cx="2967479" cy="400110"/>
          </a:xfrm>
          <a:prstGeom prst="rect">
            <a:avLst/>
          </a:prstGeom>
          <a:noFill/>
        </p:spPr>
        <p:txBody>
          <a:bodyPr wrap="none" rtlCol="0">
            <a:spAutoFit/>
          </a:bodyPr>
          <a:lstStyle/>
          <a:p>
            <a:r>
              <a:rPr lang="en-US" sz="2000" dirty="0"/>
              <a:t>Swappable Radio Boards</a:t>
            </a:r>
          </a:p>
        </p:txBody>
      </p:sp>
      <p:pic>
        <p:nvPicPr>
          <p:cNvPr id="5" name="Picture 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691011" y="1935547"/>
            <a:ext cx="940172" cy="1608394"/>
          </a:xfrm>
          <a:prstGeom prst="rect">
            <a:avLst/>
          </a:prstGeom>
        </p:spPr>
      </p:pic>
      <p:pic>
        <p:nvPicPr>
          <p:cNvPr id="6" name="Picture 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041910" y="1952839"/>
            <a:ext cx="939240" cy="1606798"/>
          </a:xfrm>
          <a:prstGeom prst="rect">
            <a:avLst/>
          </a:prstGeom>
        </p:spPr>
      </p:pic>
    </p:spTree>
    <p:extLst>
      <p:ext uri="{BB962C8B-B14F-4D97-AF65-F5344CB8AC3E}">
        <p14:creationId xmlns:p14="http://schemas.microsoft.com/office/powerpoint/2010/main" val="2801367897"/>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a:t>
            </a:r>
          </a:p>
        </p:txBody>
      </p:sp>
      <p:pic>
        <p:nvPicPr>
          <p:cNvPr id="2" name="Picture 1">
            <a:extLst>
              <a:ext uri="{FF2B5EF4-FFF2-40B4-BE49-F238E27FC236}">
                <a16:creationId xmlns:a16="http://schemas.microsoft.com/office/drawing/2014/main" id="{32F4DE3E-F231-484F-BD29-8B879D3A2604}"/>
              </a:ext>
            </a:extLst>
          </p:cNvPr>
          <p:cNvPicPr>
            <a:picLocks noChangeAspect="1"/>
          </p:cNvPicPr>
          <p:nvPr/>
        </p:nvPicPr>
        <p:blipFill>
          <a:blip r:embed="rId3"/>
          <a:stretch>
            <a:fillRect/>
          </a:stretch>
        </p:blipFill>
        <p:spPr>
          <a:xfrm>
            <a:off x="4876126" y="1191419"/>
            <a:ext cx="4210050" cy="1171575"/>
          </a:xfrm>
          <a:prstGeom prst="rect">
            <a:avLst/>
          </a:prstGeom>
        </p:spPr>
      </p:pic>
      <p:pic>
        <p:nvPicPr>
          <p:cNvPr id="4" name="Picture 3">
            <a:extLst>
              <a:ext uri="{FF2B5EF4-FFF2-40B4-BE49-F238E27FC236}">
                <a16:creationId xmlns:a16="http://schemas.microsoft.com/office/drawing/2014/main" id="{D2E63295-6546-4B95-B237-BAFF42C8D21A}"/>
              </a:ext>
            </a:extLst>
          </p:cNvPr>
          <p:cNvPicPr>
            <a:picLocks noChangeAspect="1"/>
          </p:cNvPicPr>
          <p:nvPr/>
        </p:nvPicPr>
        <p:blipFill>
          <a:blip r:embed="rId4"/>
          <a:stretch>
            <a:fillRect/>
          </a:stretch>
        </p:blipFill>
        <p:spPr>
          <a:xfrm>
            <a:off x="4876126" y="2640013"/>
            <a:ext cx="5133975" cy="1619250"/>
          </a:xfrm>
          <a:prstGeom prst="rect">
            <a:avLst/>
          </a:prstGeom>
        </p:spPr>
      </p:pic>
      <p:pic>
        <p:nvPicPr>
          <p:cNvPr id="7" name="Picture 6">
            <a:extLst>
              <a:ext uri="{FF2B5EF4-FFF2-40B4-BE49-F238E27FC236}">
                <a16:creationId xmlns:a16="http://schemas.microsoft.com/office/drawing/2014/main" id="{F7429A17-9633-4CAB-8F82-7DF34AEBE6B8}"/>
              </a:ext>
            </a:extLst>
          </p:cNvPr>
          <p:cNvPicPr>
            <a:picLocks noChangeAspect="1"/>
          </p:cNvPicPr>
          <p:nvPr/>
        </p:nvPicPr>
        <p:blipFill>
          <a:blip r:embed="rId5"/>
          <a:stretch>
            <a:fillRect/>
          </a:stretch>
        </p:blipFill>
        <p:spPr>
          <a:xfrm>
            <a:off x="4876126" y="4259263"/>
            <a:ext cx="3933825" cy="1123950"/>
          </a:xfrm>
          <a:prstGeom prst="rect">
            <a:avLst/>
          </a:prstGeom>
        </p:spPr>
      </p:pic>
      <p:pic>
        <p:nvPicPr>
          <p:cNvPr id="8" name="Picture 7">
            <a:extLst>
              <a:ext uri="{FF2B5EF4-FFF2-40B4-BE49-F238E27FC236}">
                <a16:creationId xmlns:a16="http://schemas.microsoft.com/office/drawing/2014/main" id="{25C9CA43-8AFB-42D0-94D7-A5C4CA1D6F1C}"/>
              </a:ext>
            </a:extLst>
          </p:cNvPr>
          <p:cNvPicPr>
            <a:picLocks noChangeAspect="1"/>
          </p:cNvPicPr>
          <p:nvPr/>
        </p:nvPicPr>
        <p:blipFill>
          <a:blip r:embed="rId6"/>
          <a:stretch>
            <a:fillRect/>
          </a:stretch>
        </p:blipFill>
        <p:spPr>
          <a:xfrm>
            <a:off x="761326" y="2836862"/>
            <a:ext cx="3690024" cy="1533525"/>
          </a:xfrm>
          <a:prstGeom prst="rect">
            <a:avLst/>
          </a:prstGeom>
        </p:spPr>
      </p:pic>
    </p:spTree>
    <p:extLst>
      <p:ext uri="{BB962C8B-B14F-4D97-AF65-F5344CB8AC3E}">
        <p14:creationId xmlns:p14="http://schemas.microsoft.com/office/powerpoint/2010/main" val="1534634288"/>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a:t>Create a Zigbee Project – 1/2</a:t>
            </a:r>
          </a:p>
        </p:txBody>
      </p:sp>
      <p:sp>
        <p:nvSpPr>
          <p:cNvPr id="15" name="Text Placeholder 2">
            <a:extLst>
              <a:ext uri="{FF2B5EF4-FFF2-40B4-BE49-F238E27FC236}">
                <a16:creationId xmlns:a16="http://schemas.microsoft.com/office/drawing/2014/main" id="{A2794CF3-39AB-4B44-86FC-C64693AB201A}"/>
              </a:ext>
            </a:extLst>
          </p:cNvPr>
          <p:cNvSpPr>
            <a:spLocks noGrp="1"/>
          </p:cNvSpPr>
          <p:nvPr>
            <p:ph idx="10"/>
          </p:nvPr>
        </p:nvSpPr>
        <p:spPr>
          <a:xfrm>
            <a:off x="586272" y="1124681"/>
            <a:ext cx="3052077" cy="377791"/>
          </a:xfrm>
        </p:spPr>
        <p:txBody>
          <a:bodyPr>
            <a:normAutofit/>
          </a:bodyPr>
          <a:lstStyle/>
          <a:p>
            <a:pPr marL="0" indent="0">
              <a:buNone/>
            </a:pPr>
            <a:r>
              <a:rPr lang="en-US" sz="1400" dirty="0"/>
              <a:t>“</a:t>
            </a:r>
            <a:r>
              <a:rPr lang="en-US" sz="1400" dirty="0" err="1"/>
              <a:t>File”</a:t>
            </a:r>
            <a:r>
              <a:rPr lang="en-US" sz="1400" dirty="0" err="1">
                <a:sym typeface="Wingdings" panose="05000000000000000000" pitchFamily="2" charset="2"/>
              </a:rPr>
              <a:t>”New””Project</a:t>
            </a:r>
            <a:r>
              <a:rPr lang="en-US" sz="1400" dirty="0">
                <a:sym typeface="Wingdings" panose="05000000000000000000" pitchFamily="2" charset="2"/>
              </a:rPr>
              <a:t>”</a:t>
            </a:r>
            <a:endParaRPr lang="en-US" sz="1400" dirty="0"/>
          </a:p>
          <a:p>
            <a:pPr marL="283457" lvl="1" indent="0">
              <a:buNone/>
            </a:pPr>
            <a:endParaRPr lang="en-US" sz="1400" dirty="0"/>
          </a:p>
          <a:p>
            <a:endParaRPr lang="en-US" sz="1400" dirty="0"/>
          </a:p>
        </p:txBody>
      </p:sp>
      <p:pic>
        <p:nvPicPr>
          <p:cNvPr id="2" name="Picture 1">
            <a:extLst>
              <a:ext uri="{FF2B5EF4-FFF2-40B4-BE49-F238E27FC236}">
                <a16:creationId xmlns:a16="http://schemas.microsoft.com/office/drawing/2014/main" id="{6A7984CD-27D5-4204-B8D5-940D686F40FA}"/>
              </a:ext>
            </a:extLst>
          </p:cNvPr>
          <p:cNvPicPr>
            <a:picLocks noChangeAspect="1"/>
          </p:cNvPicPr>
          <p:nvPr/>
        </p:nvPicPr>
        <p:blipFill>
          <a:blip r:embed="rId3"/>
          <a:stretch>
            <a:fillRect/>
          </a:stretch>
        </p:blipFill>
        <p:spPr>
          <a:xfrm>
            <a:off x="586272" y="2627698"/>
            <a:ext cx="3385017" cy="3450656"/>
          </a:xfrm>
          <a:prstGeom prst="rect">
            <a:avLst/>
          </a:prstGeom>
        </p:spPr>
      </p:pic>
      <p:sp>
        <p:nvSpPr>
          <p:cNvPr id="7" name="Text Placeholder 2">
            <a:extLst>
              <a:ext uri="{FF2B5EF4-FFF2-40B4-BE49-F238E27FC236}">
                <a16:creationId xmlns:a16="http://schemas.microsoft.com/office/drawing/2014/main" id="{0111839D-6E11-442A-A026-F44F88EA89CD}"/>
              </a:ext>
            </a:extLst>
          </p:cNvPr>
          <p:cNvSpPr txBox="1">
            <a:spLocks/>
          </p:cNvSpPr>
          <p:nvPr/>
        </p:nvSpPr>
        <p:spPr>
          <a:xfrm>
            <a:off x="4562475" y="1124681"/>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“Zigbee” Application</a:t>
            </a:r>
          </a:p>
          <a:p>
            <a:pPr marL="283457" lvl="1" indent="0">
              <a:buFont typeface="Wingdings" panose="05000000000000000000" pitchFamily="2" charset="2"/>
              <a:buNone/>
            </a:pPr>
            <a:endParaRPr lang="en-US" sz="1400" dirty="0"/>
          </a:p>
          <a:p>
            <a:endParaRPr lang="en-US" sz="1400" dirty="0"/>
          </a:p>
        </p:txBody>
      </p:sp>
      <p:pic>
        <p:nvPicPr>
          <p:cNvPr id="6" name="Picture 5">
            <a:extLst>
              <a:ext uri="{FF2B5EF4-FFF2-40B4-BE49-F238E27FC236}">
                <a16:creationId xmlns:a16="http://schemas.microsoft.com/office/drawing/2014/main" id="{F1A36A9B-A443-4E5A-BB26-2856E3E37665}"/>
              </a:ext>
            </a:extLst>
          </p:cNvPr>
          <p:cNvPicPr>
            <a:picLocks noChangeAspect="1"/>
          </p:cNvPicPr>
          <p:nvPr/>
        </p:nvPicPr>
        <p:blipFill>
          <a:blip r:embed="rId4"/>
          <a:stretch>
            <a:fillRect/>
          </a:stretch>
        </p:blipFill>
        <p:spPr>
          <a:xfrm>
            <a:off x="4396004" y="1712755"/>
            <a:ext cx="3385018" cy="4365599"/>
          </a:xfrm>
          <a:prstGeom prst="rect">
            <a:avLst/>
          </a:prstGeom>
        </p:spPr>
      </p:pic>
      <p:pic>
        <p:nvPicPr>
          <p:cNvPr id="10" name="Picture 9">
            <a:extLst>
              <a:ext uri="{FF2B5EF4-FFF2-40B4-BE49-F238E27FC236}">
                <a16:creationId xmlns:a16="http://schemas.microsoft.com/office/drawing/2014/main" id="{68FE13AF-D89A-411D-A25B-6830FEE314EA}"/>
              </a:ext>
            </a:extLst>
          </p:cNvPr>
          <p:cNvPicPr>
            <a:picLocks noChangeAspect="1"/>
          </p:cNvPicPr>
          <p:nvPr/>
        </p:nvPicPr>
        <p:blipFill>
          <a:blip r:embed="rId5"/>
          <a:stretch>
            <a:fillRect/>
          </a:stretch>
        </p:blipFill>
        <p:spPr>
          <a:xfrm>
            <a:off x="8220713" y="1712754"/>
            <a:ext cx="3385018" cy="4365600"/>
          </a:xfrm>
          <a:prstGeom prst="rect">
            <a:avLst/>
          </a:prstGeom>
        </p:spPr>
      </p:pic>
      <p:sp>
        <p:nvSpPr>
          <p:cNvPr id="11" name="Text Placeholder 2">
            <a:extLst>
              <a:ext uri="{FF2B5EF4-FFF2-40B4-BE49-F238E27FC236}">
                <a16:creationId xmlns:a16="http://schemas.microsoft.com/office/drawing/2014/main" id="{D42331FE-A1FF-4CD5-915E-A934940FFF8E}"/>
              </a:ext>
            </a:extLst>
          </p:cNvPr>
          <p:cNvSpPr txBox="1">
            <a:spLocks/>
          </p:cNvSpPr>
          <p:nvPr/>
        </p:nvSpPr>
        <p:spPr>
          <a:xfrm>
            <a:off x="8220713" y="1124680"/>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“SoC” Architecture</a:t>
            </a:r>
          </a:p>
          <a:p>
            <a:pPr marL="283457" lvl="1" indent="0">
              <a:buFont typeface="Wingdings" panose="05000000000000000000" pitchFamily="2" charset="2"/>
              <a:buNone/>
            </a:pPr>
            <a:endParaRPr lang="en-US" sz="1400" dirty="0"/>
          </a:p>
          <a:p>
            <a:endParaRPr lang="en-US" sz="1400" dirty="0"/>
          </a:p>
        </p:txBody>
      </p:sp>
    </p:spTree>
    <p:extLst>
      <p:ext uri="{BB962C8B-B14F-4D97-AF65-F5344CB8AC3E}">
        <p14:creationId xmlns:p14="http://schemas.microsoft.com/office/powerpoint/2010/main" val="3876895015"/>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a:t>Create a Zigbee Project – 2/2</a:t>
            </a:r>
          </a:p>
        </p:txBody>
      </p:sp>
      <p:sp>
        <p:nvSpPr>
          <p:cNvPr id="15" name="Text Placeholder 2">
            <a:extLst>
              <a:ext uri="{FF2B5EF4-FFF2-40B4-BE49-F238E27FC236}">
                <a16:creationId xmlns:a16="http://schemas.microsoft.com/office/drawing/2014/main" id="{A2794CF3-39AB-4B44-86FC-C64693AB201A}"/>
              </a:ext>
            </a:extLst>
          </p:cNvPr>
          <p:cNvSpPr>
            <a:spLocks noGrp="1"/>
          </p:cNvSpPr>
          <p:nvPr>
            <p:ph idx="10"/>
          </p:nvPr>
        </p:nvSpPr>
        <p:spPr>
          <a:xfrm>
            <a:off x="586272" y="1124681"/>
            <a:ext cx="3052077" cy="377791"/>
          </a:xfrm>
        </p:spPr>
        <p:txBody>
          <a:bodyPr>
            <a:normAutofit fontScale="70000" lnSpcReduction="20000"/>
          </a:bodyPr>
          <a:lstStyle/>
          <a:p>
            <a:pPr marL="0" indent="0">
              <a:buNone/>
            </a:pPr>
            <a:r>
              <a:rPr lang="en-US" dirty="0"/>
              <a:t>Choose example or </a:t>
            </a:r>
            <a:r>
              <a:rPr lang="en-US" altLang="zh-CN" dirty="0"/>
              <a:t>start from minimal</a:t>
            </a:r>
            <a:endParaRPr lang="en-US" dirty="0"/>
          </a:p>
          <a:p>
            <a:pPr marL="283457" lvl="1" indent="0">
              <a:buNone/>
            </a:pPr>
            <a:endParaRPr lang="en-US" dirty="0"/>
          </a:p>
          <a:p>
            <a:endParaRPr lang="en-US" dirty="0"/>
          </a:p>
        </p:txBody>
      </p:sp>
      <p:sp>
        <p:nvSpPr>
          <p:cNvPr id="7" name="Text Placeholder 2">
            <a:extLst>
              <a:ext uri="{FF2B5EF4-FFF2-40B4-BE49-F238E27FC236}">
                <a16:creationId xmlns:a16="http://schemas.microsoft.com/office/drawing/2014/main" id="{0111839D-6E11-442A-A026-F44F88EA89CD}"/>
              </a:ext>
            </a:extLst>
          </p:cNvPr>
          <p:cNvSpPr txBox="1">
            <a:spLocks/>
          </p:cNvSpPr>
          <p:nvPr/>
        </p:nvSpPr>
        <p:spPr>
          <a:xfrm>
            <a:off x="4562475" y="1124681"/>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Name project</a:t>
            </a:r>
          </a:p>
          <a:p>
            <a:pPr marL="283457" lvl="1" indent="0">
              <a:buFont typeface="Wingdings" panose="05000000000000000000" pitchFamily="2" charset="2"/>
              <a:buNone/>
            </a:pPr>
            <a:endParaRPr lang="en-US" sz="1400" dirty="0"/>
          </a:p>
          <a:p>
            <a:endParaRPr lang="en-US" sz="1400" dirty="0"/>
          </a:p>
        </p:txBody>
      </p:sp>
      <p:sp>
        <p:nvSpPr>
          <p:cNvPr id="11" name="Text Placeholder 2">
            <a:extLst>
              <a:ext uri="{FF2B5EF4-FFF2-40B4-BE49-F238E27FC236}">
                <a16:creationId xmlns:a16="http://schemas.microsoft.com/office/drawing/2014/main" id="{D42331FE-A1FF-4CD5-915E-A934940FFF8E}"/>
              </a:ext>
            </a:extLst>
          </p:cNvPr>
          <p:cNvSpPr txBox="1">
            <a:spLocks/>
          </p:cNvSpPr>
          <p:nvPr/>
        </p:nvSpPr>
        <p:spPr>
          <a:xfrm>
            <a:off x="8220713" y="1124680"/>
            <a:ext cx="3052077" cy="37779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sz="1400" dirty="0"/>
              <a:t>Choose “Board”/”Part” and toolchain</a:t>
            </a:r>
          </a:p>
          <a:p>
            <a:pPr marL="283457" lvl="1" indent="0">
              <a:buFont typeface="Wingdings" panose="05000000000000000000" pitchFamily="2" charset="2"/>
              <a:buNone/>
            </a:pPr>
            <a:endParaRPr lang="en-US" sz="1400" dirty="0"/>
          </a:p>
          <a:p>
            <a:endParaRPr lang="en-US" sz="1400" dirty="0"/>
          </a:p>
        </p:txBody>
      </p:sp>
      <p:pic>
        <p:nvPicPr>
          <p:cNvPr id="4" name="Picture 3">
            <a:extLst>
              <a:ext uri="{FF2B5EF4-FFF2-40B4-BE49-F238E27FC236}">
                <a16:creationId xmlns:a16="http://schemas.microsoft.com/office/drawing/2014/main" id="{5D8E1A36-944F-40D3-8507-490960A9DDCE}"/>
              </a:ext>
            </a:extLst>
          </p:cNvPr>
          <p:cNvPicPr>
            <a:picLocks noChangeAspect="1"/>
          </p:cNvPicPr>
          <p:nvPr/>
        </p:nvPicPr>
        <p:blipFill>
          <a:blip r:embed="rId3"/>
          <a:stretch>
            <a:fillRect/>
          </a:stretch>
        </p:blipFill>
        <p:spPr>
          <a:xfrm>
            <a:off x="609068" y="1604234"/>
            <a:ext cx="3472246" cy="4474120"/>
          </a:xfrm>
          <a:prstGeom prst="rect">
            <a:avLst/>
          </a:prstGeom>
        </p:spPr>
      </p:pic>
      <p:pic>
        <p:nvPicPr>
          <p:cNvPr id="5" name="Picture 4">
            <a:extLst>
              <a:ext uri="{FF2B5EF4-FFF2-40B4-BE49-F238E27FC236}">
                <a16:creationId xmlns:a16="http://schemas.microsoft.com/office/drawing/2014/main" id="{F9773C08-D6B8-4454-BAFD-93072CB627D1}"/>
              </a:ext>
            </a:extLst>
          </p:cNvPr>
          <p:cNvPicPr>
            <a:picLocks noChangeAspect="1"/>
          </p:cNvPicPr>
          <p:nvPr/>
        </p:nvPicPr>
        <p:blipFill>
          <a:blip r:embed="rId4"/>
          <a:stretch>
            <a:fillRect/>
          </a:stretch>
        </p:blipFill>
        <p:spPr>
          <a:xfrm>
            <a:off x="4375013" y="1502471"/>
            <a:ext cx="3542619" cy="4575883"/>
          </a:xfrm>
          <a:prstGeom prst="rect">
            <a:avLst/>
          </a:prstGeom>
        </p:spPr>
      </p:pic>
      <p:pic>
        <p:nvPicPr>
          <p:cNvPr id="8" name="Picture 7">
            <a:extLst>
              <a:ext uri="{FF2B5EF4-FFF2-40B4-BE49-F238E27FC236}">
                <a16:creationId xmlns:a16="http://schemas.microsoft.com/office/drawing/2014/main" id="{D4D1D8F9-D3DA-470D-A15D-FA57663616F6}"/>
              </a:ext>
            </a:extLst>
          </p:cNvPr>
          <p:cNvPicPr>
            <a:picLocks noChangeAspect="1"/>
          </p:cNvPicPr>
          <p:nvPr/>
        </p:nvPicPr>
        <p:blipFill>
          <a:blip r:embed="rId5"/>
          <a:stretch>
            <a:fillRect/>
          </a:stretch>
        </p:blipFill>
        <p:spPr>
          <a:xfrm>
            <a:off x="8211331" y="1604234"/>
            <a:ext cx="3499080" cy="4474120"/>
          </a:xfrm>
          <a:prstGeom prst="rect">
            <a:avLst/>
          </a:prstGeom>
        </p:spPr>
      </p:pic>
    </p:spTree>
    <p:extLst>
      <p:ext uri="{BB962C8B-B14F-4D97-AF65-F5344CB8AC3E}">
        <p14:creationId xmlns:p14="http://schemas.microsoft.com/office/powerpoint/2010/main" val="90144987"/>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General</a:t>
            </a:r>
          </a:p>
        </p:txBody>
      </p:sp>
      <p:pic>
        <p:nvPicPr>
          <p:cNvPr id="2" name="Picture 1">
            <a:extLst>
              <a:ext uri="{FF2B5EF4-FFF2-40B4-BE49-F238E27FC236}">
                <a16:creationId xmlns:a16="http://schemas.microsoft.com/office/drawing/2014/main" id="{F2E462F0-8995-4C59-980C-A0820478815F}"/>
              </a:ext>
            </a:extLst>
          </p:cNvPr>
          <p:cNvPicPr>
            <a:picLocks noChangeAspect="1"/>
          </p:cNvPicPr>
          <p:nvPr/>
        </p:nvPicPr>
        <p:blipFill>
          <a:blip r:embed="rId3"/>
          <a:stretch>
            <a:fillRect/>
          </a:stretch>
        </p:blipFill>
        <p:spPr>
          <a:xfrm>
            <a:off x="6890327" y="1144303"/>
            <a:ext cx="3657600" cy="933450"/>
          </a:xfrm>
          <a:prstGeom prst="rect">
            <a:avLst/>
          </a:prstGeom>
        </p:spPr>
      </p:pic>
      <p:sp>
        <p:nvSpPr>
          <p:cNvPr id="12" name="Text Placeholder 2">
            <a:extLst>
              <a:ext uri="{FF2B5EF4-FFF2-40B4-BE49-F238E27FC236}">
                <a16:creationId xmlns:a16="http://schemas.microsoft.com/office/drawing/2014/main" id="{CF5029F9-6D5A-48E6-875B-98AB4EC72088}"/>
              </a:ext>
            </a:extLst>
          </p:cNvPr>
          <p:cNvSpPr txBox="1">
            <a:spLocks/>
          </p:cNvSpPr>
          <p:nvPr/>
        </p:nvSpPr>
        <p:spPr>
          <a:xfrm>
            <a:off x="4373959" y="1315692"/>
            <a:ext cx="2516368" cy="377791"/>
          </a:xfrm>
          <a:prstGeom prst="rect">
            <a:avLst/>
          </a:prstGeom>
        </p:spPr>
        <p:txBody>
          <a:bodyPr vert="horz" lIns="91440" tIns="45720" rIns="91440" bIns="45720" rtlCol="0" anchor="t">
            <a:normAutofit lnSpcReduction="10000"/>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2"/>
              <a:buNone/>
            </a:pPr>
            <a:r>
              <a:rPr lang="en-US" altLang="zh-CN" dirty="0"/>
              <a:t>Initial project files</a:t>
            </a:r>
            <a:endParaRPr lang="en-US" dirty="0"/>
          </a:p>
          <a:p>
            <a:endParaRPr lang="en-US" dirty="0"/>
          </a:p>
        </p:txBody>
      </p:sp>
      <p:pic>
        <p:nvPicPr>
          <p:cNvPr id="13" name="Picture 12">
            <a:extLst>
              <a:ext uri="{FF2B5EF4-FFF2-40B4-BE49-F238E27FC236}">
                <a16:creationId xmlns:a16="http://schemas.microsoft.com/office/drawing/2014/main" id="{00ECB156-6FFA-4AF9-A09F-9267E1B55A97}"/>
              </a:ext>
            </a:extLst>
          </p:cNvPr>
          <p:cNvPicPr>
            <a:picLocks noChangeAspect="1"/>
          </p:cNvPicPr>
          <p:nvPr/>
        </p:nvPicPr>
        <p:blipFill>
          <a:blip r:embed="rId4"/>
          <a:stretch>
            <a:fillRect/>
          </a:stretch>
        </p:blipFill>
        <p:spPr>
          <a:xfrm>
            <a:off x="552450" y="2479045"/>
            <a:ext cx="11087100" cy="3495675"/>
          </a:xfrm>
          <a:prstGeom prst="rect">
            <a:avLst/>
          </a:prstGeom>
        </p:spPr>
      </p:pic>
    </p:spTree>
    <p:extLst>
      <p:ext uri="{BB962C8B-B14F-4D97-AF65-F5344CB8AC3E}">
        <p14:creationId xmlns:p14="http://schemas.microsoft.com/office/powerpoint/2010/main" val="357831401"/>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Stack</a:t>
            </a:r>
          </a:p>
        </p:txBody>
      </p:sp>
      <p:pic>
        <p:nvPicPr>
          <p:cNvPr id="4" name="Picture 3">
            <a:extLst>
              <a:ext uri="{FF2B5EF4-FFF2-40B4-BE49-F238E27FC236}">
                <a16:creationId xmlns:a16="http://schemas.microsoft.com/office/drawing/2014/main" id="{7125D970-B9DA-49EB-9C08-5FEC7C2157E6}"/>
              </a:ext>
            </a:extLst>
          </p:cNvPr>
          <p:cNvPicPr>
            <a:picLocks noChangeAspect="1"/>
          </p:cNvPicPr>
          <p:nvPr/>
        </p:nvPicPr>
        <p:blipFill>
          <a:blip r:embed="rId3"/>
          <a:stretch>
            <a:fillRect/>
          </a:stretch>
        </p:blipFill>
        <p:spPr>
          <a:xfrm>
            <a:off x="517237" y="1117938"/>
            <a:ext cx="11157526" cy="5094457"/>
          </a:xfrm>
          <a:prstGeom prst="rect">
            <a:avLst/>
          </a:prstGeom>
        </p:spPr>
      </p:pic>
    </p:spTree>
    <p:extLst>
      <p:ext uri="{BB962C8B-B14F-4D97-AF65-F5344CB8AC3E}">
        <p14:creationId xmlns:p14="http://schemas.microsoft.com/office/powerpoint/2010/main" val="1382690894"/>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Cluster Attributes</a:t>
            </a:r>
          </a:p>
        </p:txBody>
      </p:sp>
      <p:pic>
        <p:nvPicPr>
          <p:cNvPr id="2" name="Picture 1">
            <a:extLst>
              <a:ext uri="{FF2B5EF4-FFF2-40B4-BE49-F238E27FC236}">
                <a16:creationId xmlns:a16="http://schemas.microsoft.com/office/drawing/2014/main" id="{18A74940-57B2-48F6-B235-5B87BBB45414}"/>
              </a:ext>
            </a:extLst>
          </p:cNvPr>
          <p:cNvPicPr>
            <a:picLocks noChangeAspect="1"/>
          </p:cNvPicPr>
          <p:nvPr/>
        </p:nvPicPr>
        <p:blipFill>
          <a:blip r:embed="rId3"/>
          <a:stretch>
            <a:fillRect/>
          </a:stretch>
        </p:blipFill>
        <p:spPr>
          <a:xfrm>
            <a:off x="526472" y="1002079"/>
            <a:ext cx="11139055" cy="5034139"/>
          </a:xfrm>
          <a:prstGeom prst="rect">
            <a:avLst/>
          </a:prstGeom>
        </p:spPr>
      </p:pic>
    </p:spTree>
    <p:extLst>
      <p:ext uri="{BB962C8B-B14F-4D97-AF65-F5344CB8AC3E}">
        <p14:creationId xmlns:p14="http://schemas.microsoft.com/office/powerpoint/2010/main" val="281191642"/>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Cluster Commands</a:t>
            </a:r>
          </a:p>
        </p:txBody>
      </p:sp>
      <p:pic>
        <p:nvPicPr>
          <p:cNvPr id="4" name="Picture 3">
            <a:extLst>
              <a:ext uri="{FF2B5EF4-FFF2-40B4-BE49-F238E27FC236}">
                <a16:creationId xmlns:a16="http://schemas.microsoft.com/office/drawing/2014/main" id="{71C28AA0-03D8-4E2E-AB9F-0630023F03C3}"/>
              </a:ext>
            </a:extLst>
          </p:cNvPr>
          <p:cNvPicPr>
            <a:picLocks noChangeAspect="1"/>
          </p:cNvPicPr>
          <p:nvPr/>
        </p:nvPicPr>
        <p:blipFill>
          <a:blip r:embed="rId3"/>
          <a:stretch>
            <a:fillRect/>
          </a:stretch>
        </p:blipFill>
        <p:spPr>
          <a:xfrm>
            <a:off x="581891" y="1183174"/>
            <a:ext cx="11028218" cy="4773738"/>
          </a:xfrm>
          <a:prstGeom prst="rect">
            <a:avLst/>
          </a:prstGeom>
        </p:spPr>
      </p:pic>
    </p:spTree>
    <p:extLst>
      <p:ext uri="{BB962C8B-B14F-4D97-AF65-F5344CB8AC3E}">
        <p14:creationId xmlns:p14="http://schemas.microsoft.com/office/powerpoint/2010/main" val="431690653"/>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0"/>
          </p:nvPr>
        </p:nvSpPr>
        <p:spPr/>
        <p:txBody>
          <a:bodyPr/>
          <a:lstStyle/>
          <a:p>
            <a:r>
              <a:rPr lang="en-US" altLang="zh-CN" dirty="0"/>
              <a:t>Overview</a:t>
            </a:r>
          </a:p>
          <a:p>
            <a:r>
              <a:rPr lang="en-US" dirty="0"/>
              <a:t>Wireless Gecko Socs</a:t>
            </a:r>
          </a:p>
          <a:p>
            <a:r>
              <a:rPr lang="en-US" dirty="0"/>
              <a:t>Software</a:t>
            </a:r>
          </a:p>
          <a:p>
            <a:r>
              <a:rPr lang="en-US" dirty="0"/>
              <a:t>Development Tools</a:t>
            </a:r>
          </a:p>
          <a:p>
            <a:pPr marL="283457" lvl="1" indent="0">
              <a:buNone/>
            </a:pPr>
            <a:endParaRPr lang="en-US" dirty="0"/>
          </a:p>
          <a:p>
            <a:endParaRPr 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673969390"/>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Plugins</a:t>
            </a:r>
          </a:p>
        </p:txBody>
      </p:sp>
      <p:pic>
        <p:nvPicPr>
          <p:cNvPr id="4" name="Picture 3">
            <a:extLst>
              <a:ext uri="{FF2B5EF4-FFF2-40B4-BE49-F238E27FC236}">
                <a16:creationId xmlns:a16="http://schemas.microsoft.com/office/drawing/2014/main" id="{55EA3ADB-60EE-460D-8794-6DD0095FEEDD}"/>
              </a:ext>
            </a:extLst>
          </p:cNvPr>
          <p:cNvPicPr>
            <a:picLocks noChangeAspect="1"/>
          </p:cNvPicPr>
          <p:nvPr/>
        </p:nvPicPr>
        <p:blipFill>
          <a:blip r:embed="rId3"/>
          <a:stretch>
            <a:fillRect/>
          </a:stretch>
        </p:blipFill>
        <p:spPr>
          <a:xfrm>
            <a:off x="632691" y="914400"/>
            <a:ext cx="10926618" cy="5414429"/>
          </a:xfrm>
          <a:prstGeom prst="rect">
            <a:avLst/>
          </a:prstGeom>
        </p:spPr>
      </p:pic>
    </p:spTree>
    <p:extLst>
      <p:ext uri="{BB962C8B-B14F-4D97-AF65-F5344CB8AC3E}">
        <p14:creationId xmlns:p14="http://schemas.microsoft.com/office/powerpoint/2010/main" val="1798285244"/>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Frequently Used </a:t>
            </a:r>
            <a:r>
              <a:rPr lang="en-US" dirty="0"/>
              <a:t>Plugins</a:t>
            </a:r>
          </a:p>
        </p:txBody>
      </p:sp>
      <p:pic>
        <p:nvPicPr>
          <p:cNvPr id="8" name="Picture 7">
            <a:extLst>
              <a:ext uri="{FF2B5EF4-FFF2-40B4-BE49-F238E27FC236}">
                <a16:creationId xmlns:a16="http://schemas.microsoft.com/office/drawing/2014/main" id="{9C197D42-34AF-47CF-927D-343C5DF9FEC6}"/>
              </a:ext>
            </a:extLst>
          </p:cNvPr>
          <p:cNvPicPr>
            <a:picLocks noChangeAspect="1"/>
          </p:cNvPicPr>
          <p:nvPr/>
        </p:nvPicPr>
        <p:blipFill>
          <a:blip r:embed="rId3"/>
          <a:stretch>
            <a:fillRect/>
          </a:stretch>
        </p:blipFill>
        <p:spPr>
          <a:xfrm>
            <a:off x="2517913" y="914400"/>
            <a:ext cx="6204854" cy="5429248"/>
          </a:xfrm>
          <a:prstGeom prst="rect">
            <a:avLst/>
          </a:prstGeom>
        </p:spPr>
      </p:pic>
    </p:spTree>
    <p:extLst>
      <p:ext uri="{BB962C8B-B14F-4D97-AF65-F5344CB8AC3E}">
        <p14:creationId xmlns:p14="http://schemas.microsoft.com/office/powerpoint/2010/main" val="2280871637"/>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Callbacks</a:t>
            </a:r>
          </a:p>
        </p:txBody>
      </p:sp>
      <p:pic>
        <p:nvPicPr>
          <p:cNvPr id="2" name="Picture 1">
            <a:extLst>
              <a:ext uri="{FF2B5EF4-FFF2-40B4-BE49-F238E27FC236}">
                <a16:creationId xmlns:a16="http://schemas.microsoft.com/office/drawing/2014/main" id="{4E26AA2B-01DA-46D7-A05C-2D6464B4A506}"/>
              </a:ext>
            </a:extLst>
          </p:cNvPr>
          <p:cNvPicPr>
            <a:picLocks noChangeAspect="1"/>
          </p:cNvPicPr>
          <p:nvPr/>
        </p:nvPicPr>
        <p:blipFill>
          <a:blip r:embed="rId3"/>
          <a:stretch>
            <a:fillRect/>
          </a:stretch>
        </p:blipFill>
        <p:spPr>
          <a:xfrm>
            <a:off x="662474" y="1393862"/>
            <a:ext cx="10736424" cy="3737183"/>
          </a:xfrm>
          <a:prstGeom prst="rect">
            <a:avLst/>
          </a:prstGeom>
        </p:spPr>
      </p:pic>
    </p:spTree>
    <p:extLst>
      <p:ext uri="{BB962C8B-B14F-4D97-AF65-F5344CB8AC3E}">
        <p14:creationId xmlns:p14="http://schemas.microsoft.com/office/powerpoint/2010/main" val="2533465240"/>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Callbacks Flow</a:t>
            </a:r>
          </a:p>
        </p:txBody>
      </p:sp>
      <p:pic>
        <p:nvPicPr>
          <p:cNvPr id="2" name="Picture 1">
            <a:extLst>
              <a:ext uri="{FF2B5EF4-FFF2-40B4-BE49-F238E27FC236}">
                <a16:creationId xmlns:a16="http://schemas.microsoft.com/office/drawing/2014/main" id="{6D9A14B2-BE3F-4A83-A3AE-D2442B8CA34C}"/>
              </a:ext>
            </a:extLst>
          </p:cNvPr>
          <p:cNvPicPr>
            <a:picLocks noChangeAspect="1"/>
          </p:cNvPicPr>
          <p:nvPr/>
        </p:nvPicPr>
        <p:blipFill>
          <a:blip r:embed="rId3"/>
          <a:stretch>
            <a:fillRect/>
          </a:stretch>
        </p:blipFill>
        <p:spPr>
          <a:xfrm>
            <a:off x="457200" y="1712166"/>
            <a:ext cx="6163132" cy="4040155"/>
          </a:xfrm>
          <a:prstGeom prst="rect">
            <a:avLst/>
          </a:prstGeom>
        </p:spPr>
      </p:pic>
      <p:pic>
        <p:nvPicPr>
          <p:cNvPr id="4" name="Picture 3">
            <a:extLst>
              <a:ext uri="{FF2B5EF4-FFF2-40B4-BE49-F238E27FC236}">
                <a16:creationId xmlns:a16="http://schemas.microsoft.com/office/drawing/2014/main" id="{7DB1E0AE-EB18-4CE8-87C9-D847CB4F346E}"/>
              </a:ext>
            </a:extLst>
          </p:cNvPr>
          <p:cNvPicPr>
            <a:picLocks noChangeAspect="1"/>
          </p:cNvPicPr>
          <p:nvPr/>
        </p:nvPicPr>
        <p:blipFill>
          <a:blip r:embed="rId4"/>
          <a:stretch>
            <a:fillRect/>
          </a:stretch>
        </p:blipFill>
        <p:spPr>
          <a:xfrm>
            <a:off x="6866195" y="1152329"/>
            <a:ext cx="4868605" cy="4599992"/>
          </a:xfrm>
          <a:prstGeom prst="rect">
            <a:avLst/>
          </a:prstGeom>
        </p:spPr>
      </p:pic>
    </p:spTree>
    <p:extLst>
      <p:ext uri="{BB962C8B-B14F-4D97-AF65-F5344CB8AC3E}">
        <p14:creationId xmlns:p14="http://schemas.microsoft.com/office/powerpoint/2010/main" val="1571584087"/>
      </p:ext>
    </p:extLst>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11277600" cy="914400"/>
          </a:xfrm>
        </p:spPr>
        <p:txBody>
          <a:bodyPr/>
          <a:lstStyle/>
          <a:p>
            <a:r>
              <a:rPr lang="en-US" dirty="0" err="1"/>
              <a:t>AppBuilder</a:t>
            </a:r>
            <a:r>
              <a:rPr lang="en-US" dirty="0"/>
              <a:t> – Custom settings</a:t>
            </a:r>
          </a:p>
        </p:txBody>
      </p:sp>
      <p:pic>
        <p:nvPicPr>
          <p:cNvPr id="4" name="Picture 3">
            <a:extLst>
              <a:ext uri="{FF2B5EF4-FFF2-40B4-BE49-F238E27FC236}">
                <a16:creationId xmlns:a16="http://schemas.microsoft.com/office/drawing/2014/main" id="{3F240EB9-A25D-49E1-9CEA-CD79AAABB445}"/>
              </a:ext>
            </a:extLst>
          </p:cNvPr>
          <p:cNvPicPr>
            <a:picLocks noChangeAspect="1"/>
          </p:cNvPicPr>
          <p:nvPr/>
        </p:nvPicPr>
        <p:blipFill>
          <a:blip r:embed="rId3"/>
          <a:stretch>
            <a:fillRect/>
          </a:stretch>
        </p:blipFill>
        <p:spPr>
          <a:xfrm>
            <a:off x="1690586" y="1039310"/>
            <a:ext cx="8810828" cy="5184207"/>
          </a:xfrm>
          <a:prstGeom prst="rect">
            <a:avLst/>
          </a:prstGeom>
        </p:spPr>
      </p:pic>
    </p:spTree>
    <p:extLst>
      <p:ext uri="{BB962C8B-B14F-4D97-AF65-F5344CB8AC3E}">
        <p14:creationId xmlns:p14="http://schemas.microsoft.com/office/powerpoint/2010/main" val="1738125786"/>
      </p:ext>
    </p:extLst>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Generated Files</a:t>
            </a:r>
          </a:p>
        </p:txBody>
      </p:sp>
      <p:graphicFrame>
        <p:nvGraphicFramePr>
          <p:cNvPr id="2" name="Table 1">
            <a:extLst>
              <a:ext uri="{FF2B5EF4-FFF2-40B4-BE49-F238E27FC236}">
                <a16:creationId xmlns:a16="http://schemas.microsoft.com/office/drawing/2014/main" id="{6AC7D490-42AD-4405-99D0-6CB109040E93}"/>
              </a:ext>
            </a:extLst>
          </p:cNvPr>
          <p:cNvGraphicFramePr>
            <a:graphicFrameLocks noGrp="1"/>
          </p:cNvGraphicFramePr>
          <p:nvPr>
            <p:extLst>
              <p:ext uri="{D42A27DB-BD31-4B8C-83A1-F6EECF244321}">
                <p14:modId xmlns:p14="http://schemas.microsoft.com/office/powerpoint/2010/main" val="575475963"/>
              </p:ext>
            </p:extLst>
          </p:nvPr>
        </p:nvGraphicFramePr>
        <p:xfrm>
          <a:off x="457200" y="934995"/>
          <a:ext cx="11277600" cy="5191760"/>
        </p:xfrm>
        <a:graphic>
          <a:graphicData uri="http://schemas.openxmlformats.org/drawingml/2006/table">
            <a:tbl>
              <a:tblPr firstRow="1" bandRow="1">
                <a:tableStyleId>{5C22544A-7EE6-4342-B048-85BDC9FD1C3A}</a:tableStyleId>
              </a:tblPr>
              <a:tblGrid>
                <a:gridCol w="5822302">
                  <a:extLst>
                    <a:ext uri="{9D8B030D-6E8A-4147-A177-3AD203B41FA5}">
                      <a16:colId xmlns:a16="http://schemas.microsoft.com/office/drawing/2014/main" val="424573114"/>
                    </a:ext>
                  </a:extLst>
                </a:gridCol>
                <a:gridCol w="5455298">
                  <a:extLst>
                    <a:ext uri="{9D8B030D-6E8A-4147-A177-3AD203B41FA5}">
                      <a16:colId xmlns:a16="http://schemas.microsoft.com/office/drawing/2014/main" val="709850707"/>
                    </a:ext>
                  </a:extLst>
                </a:gridCol>
              </a:tblGrid>
              <a:tr h="370840">
                <a:tc>
                  <a:txBody>
                    <a:bodyPr/>
                    <a:lstStyle/>
                    <a:p>
                      <a:r>
                        <a:rPr lang="en-US" dirty="0"/>
                        <a:t>File</a:t>
                      </a:r>
                    </a:p>
                  </a:txBody>
                  <a:tcPr/>
                </a:tc>
                <a:tc>
                  <a:txBody>
                    <a:bodyPr/>
                    <a:lstStyle/>
                    <a:p>
                      <a:r>
                        <a:rPr lang="en-US" dirty="0"/>
                        <a:t>Description</a:t>
                      </a:r>
                    </a:p>
                  </a:txBody>
                  <a:tcPr/>
                </a:tc>
                <a:extLst>
                  <a:ext uri="{0D108BD9-81ED-4DB2-BD59-A6C34878D82A}">
                    <a16:rowId xmlns:a16="http://schemas.microsoft.com/office/drawing/2014/main" val="3053149694"/>
                  </a:ext>
                </a:extLst>
              </a:tr>
              <a:tr h="370840">
                <a:tc>
                  <a:txBody>
                    <a:bodyPr/>
                    <a:lstStyle/>
                    <a:p>
                      <a:r>
                        <a:rPr lang="en-US" dirty="0"/>
                        <a:t>&lt;</a:t>
                      </a:r>
                      <a:r>
                        <a:rPr lang="en-US" dirty="0" err="1"/>
                        <a:t>projectname</a:t>
                      </a:r>
                      <a:r>
                        <a:rPr lang="en-US" dirty="0"/>
                        <a:t>&gt;.h</a:t>
                      </a:r>
                    </a:p>
                  </a:txBody>
                  <a:tcPr/>
                </a:tc>
                <a:tc>
                  <a:txBody>
                    <a:bodyPr/>
                    <a:lstStyle/>
                    <a:p>
                      <a:r>
                        <a:rPr lang="en-US" dirty="0"/>
                        <a:t>main header file, plugin settings</a:t>
                      </a:r>
                    </a:p>
                  </a:txBody>
                  <a:tcPr/>
                </a:tc>
                <a:extLst>
                  <a:ext uri="{0D108BD9-81ED-4DB2-BD59-A6C34878D82A}">
                    <a16:rowId xmlns:a16="http://schemas.microsoft.com/office/drawing/2014/main" val="853235210"/>
                  </a:ext>
                </a:extLst>
              </a:tr>
              <a:tr h="370840">
                <a:tc>
                  <a:txBody>
                    <a:bodyPr/>
                    <a:lstStyle/>
                    <a:p>
                      <a:r>
                        <a:rPr lang="en-US" dirty="0">
                          <a:solidFill>
                            <a:srgbClr val="FF0000"/>
                          </a:solidFill>
                        </a:rPr>
                        <a:t>&lt;</a:t>
                      </a:r>
                      <a:r>
                        <a:rPr lang="en-US" dirty="0" err="1">
                          <a:solidFill>
                            <a:srgbClr val="FF0000"/>
                          </a:solidFill>
                        </a:rPr>
                        <a:t>projectname</a:t>
                      </a:r>
                      <a:r>
                        <a:rPr lang="en-US" dirty="0">
                          <a:solidFill>
                            <a:srgbClr val="FF0000"/>
                          </a:solidFill>
                        </a:rPr>
                        <a:t>&gt;_</a:t>
                      </a:r>
                      <a:r>
                        <a:rPr lang="en-US" dirty="0" err="1">
                          <a:solidFill>
                            <a:srgbClr val="FF0000"/>
                          </a:solidFill>
                        </a:rPr>
                        <a:t>callbacks.c</a:t>
                      </a:r>
                      <a:endParaRPr lang="en-US" dirty="0">
                        <a:solidFill>
                          <a:srgbClr val="FF0000"/>
                        </a:solidFill>
                      </a:endParaRPr>
                    </a:p>
                  </a:txBody>
                  <a:tcPr/>
                </a:tc>
                <a:tc>
                  <a:txBody>
                    <a:bodyPr/>
                    <a:lstStyle/>
                    <a:p>
                      <a:r>
                        <a:rPr lang="en-US" dirty="0">
                          <a:solidFill>
                            <a:srgbClr val="FF0000"/>
                          </a:solidFill>
                        </a:rPr>
                        <a:t>Customer implementation</a:t>
                      </a:r>
                    </a:p>
                  </a:txBody>
                  <a:tcPr/>
                </a:tc>
                <a:extLst>
                  <a:ext uri="{0D108BD9-81ED-4DB2-BD59-A6C34878D82A}">
                    <a16:rowId xmlns:a16="http://schemas.microsoft.com/office/drawing/2014/main" val="4287303283"/>
                  </a:ext>
                </a:extLst>
              </a:tr>
              <a:tr h="370840">
                <a:tc>
                  <a:txBody>
                    <a:bodyPr/>
                    <a:lstStyle/>
                    <a:p>
                      <a:r>
                        <a:rPr lang="en-US" dirty="0"/>
                        <a:t>&lt;</a:t>
                      </a:r>
                      <a:r>
                        <a:rPr lang="en-US" dirty="0" err="1"/>
                        <a:t>projectname</a:t>
                      </a:r>
                      <a:r>
                        <a:rPr lang="en-US" dirty="0"/>
                        <a:t>&gt;_</a:t>
                      </a:r>
                      <a:r>
                        <a:rPr lang="en-US" dirty="0" err="1"/>
                        <a:t>endpoint_config.h</a:t>
                      </a:r>
                      <a:endParaRPr lang="en-US" dirty="0"/>
                    </a:p>
                  </a:txBody>
                  <a:tcPr/>
                </a:tc>
                <a:tc>
                  <a:txBody>
                    <a:bodyPr/>
                    <a:lstStyle/>
                    <a:p>
                      <a:r>
                        <a:rPr lang="en-US" dirty="0"/>
                        <a:t>defines the endpoints and attributes</a:t>
                      </a:r>
                    </a:p>
                  </a:txBody>
                  <a:tcPr/>
                </a:tc>
                <a:extLst>
                  <a:ext uri="{0D108BD9-81ED-4DB2-BD59-A6C34878D82A}">
                    <a16:rowId xmlns:a16="http://schemas.microsoft.com/office/drawing/2014/main" val="2985392088"/>
                  </a:ext>
                </a:extLst>
              </a:tr>
              <a:tr h="370840">
                <a:tc>
                  <a:txBody>
                    <a:bodyPr/>
                    <a:lstStyle/>
                    <a:p>
                      <a:r>
                        <a:rPr lang="en-US" dirty="0" err="1">
                          <a:solidFill>
                            <a:srgbClr val="FF0000"/>
                          </a:solidFill>
                        </a:rPr>
                        <a:t>znet-cli.c</a:t>
                      </a:r>
                      <a:r>
                        <a:rPr lang="en-US" dirty="0">
                          <a:solidFill>
                            <a:srgbClr val="FF0000"/>
                          </a:solidFill>
                        </a:rPr>
                        <a:t>/</a:t>
                      </a:r>
                      <a:r>
                        <a:rPr lang="en-US" dirty="0" err="1">
                          <a:solidFill>
                            <a:srgbClr val="FF0000"/>
                          </a:solidFill>
                        </a:rPr>
                        <a:t>znet-cli.h</a:t>
                      </a:r>
                      <a:endParaRPr lang="en-US" dirty="0">
                        <a:solidFill>
                          <a:srgbClr val="FF0000"/>
                        </a:solidFill>
                      </a:endParaRPr>
                    </a:p>
                  </a:txBody>
                  <a:tcPr/>
                </a:tc>
                <a:tc>
                  <a:txBody>
                    <a:bodyPr/>
                    <a:lstStyle/>
                    <a:p>
                      <a:r>
                        <a:rPr lang="en-US" dirty="0">
                          <a:solidFill>
                            <a:srgbClr val="FF0000"/>
                          </a:solidFill>
                        </a:rPr>
                        <a:t>CLI command list</a:t>
                      </a:r>
                    </a:p>
                  </a:txBody>
                  <a:tcPr/>
                </a:tc>
                <a:extLst>
                  <a:ext uri="{0D108BD9-81ED-4DB2-BD59-A6C34878D82A}">
                    <a16:rowId xmlns:a16="http://schemas.microsoft.com/office/drawing/2014/main" val="269878380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client-command-</a:t>
                      </a:r>
                      <a:r>
                        <a:rPr lang="en-US" dirty="0" err="1"/>
                        <a:t>macro.h</a:t>
                      </a:r>
                      <a:endParaRPr lang="en-US" dirty="0"/>
                    </a:p>
                  </a:txBody>
                  <a:tcPr/>
                </a:tc>
                <a:tc>
                  <a:txBody>
                    <a:bodyPr/>
                    <a:lstStyle/>
                    <a:p>
                      <a:r>
                        <a:rPr lang="en-US" dirty="0"/>
                        <a:t>macros which will be used in filling messages</a:t>
                      </a:r>
                    </a:p>
                  </a:txBody>
                  <a:tcPr/>
                </a:tc>
                <a:extLst>
                  <a:ext uri="{0D108BD9-81ED-4DB2-BD59-A6C34878D82A}">
                    <a16:rowId xmlns:a16="http://schemas.microsoft.com/office/drawing/2014/main" val="282689456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call-command-</a:t>
                      </a:r>
                      <a:r>
                        <a:rPr lang="en-US" dirty="0" err="1"/>
                        <a:t>handler.c</a:t>
                      </a:r>
                      <a:endParaRPr lang="en-US" dirty="0"/>
                    </a:p>
                  </a:txBody>
                  <a:tcPr/>
                </a:tc>
                <a:tc>
                  <a:txBody>
                    <a:bodyPr/>
                    <a:lstStyle/>
                    <a:p>
                      <a:r>
                        <a:rPr lang="en-US" dirty="0"/>
                        <a:t>Cluster command process</a:t>
                      </a:r>
                    </a:p>
                  </a:txBody>
                  <a:tcPr/>
                </a:tc>
                <a:extLst>
                  <a:ext uri="{0D108BD9-81ED-4DB2-BD59-A6C34878D82A}">
                    <a16:rowId xmlns:a16="http://schemas.microsoft.com/office/drawing/2014/main" val="9886551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attribute-</a:t>
                      </a:r>
                      <a:r>
                        <a:rPr lang="en-US" dirty="0" err="1"/>
                        <a:t>id.h</a:t>
                      </a:r>
                      <a:r>
                        <a:rPr lang="en-US" dirty="0"/>
                        <a:t>/attribute-</a:t>
                      </a:r>
                      <a:r>
                        <a:rPr lang="en-US" dirty="0" err="1"/>
                        <a:t>size.h</a:t>
                      </a:r>
                      <a:r>
                        <a:rPr lang="en-US" dirty="0"/>
                        <a:t>/attribute-</a:t>
                      </a:r>
                      <a:r>
                        <a:rPr lang="en-US" dirty="0" err="1"/>
                        <a:t>type.h</a:t>
                      </a:r>
                      <a:r>
                        <a:rPr lang="en-US" dirty="0"/>
                        <a:t>/</a:t>
                      </a:r>
                      <a:r>
                        <a:rPr lang="en-US" dirty="0" err="1"/>
                        <a:t>att-storage.h</a:t>
                      </a:r>
                      <a:endParaRPr lang="en-US" dirty="0"/>
                    </a:p>
                  </a:txBody>
                  <a:tcPr/>
                </a:tc>
                <a:tc>
                  <a:txBody>
                    <a:bodyPr/>
                    <a:lstStyle/>
                    <a:p>
                      <a:r>
                        <a:rPr lang="en-US" dirty="0"/>
                        <a:t>Attribute related</a:t>
                      </a:r>
                    </a:p>
                  </a:txBody>
                  <a:tcPr/>
                </a:tc>
                <a:extLst>
                  <a:ext uri="{0D108BD9-81ED-4DB2-BD59-A6C34878D82A}">
                    <a16:rowId xmlns:a16="http://schemas.microsoft.com/office/drawing/2014/main" val="311172640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af-structs.h</a:t>
                      </a:r>
                      <a:endParaRPr lang="en-US" dirty="0"/>
                    </a:p>
                  </a:txBody>
                  <a:tcPr/>
                </a:tc>
                <a:tc>
                  <a:txBody>
                    <a:bodyPr/>
                    <a:lstStyle/>
                    <a:p>
                      <a:r>
                        <a:rPr lang="en-US" dirty="0"/>
                        <a:t>Data structs</a:t>
                      </a:r>
                    </a:p>
                  </a:txBody>
                  <a:tcPr/>
                </a:tc>
                <a:extLst>
                  <a:ext uri="{0D108BD9-81ED-4DB2-BD59-A6C34878D82A}">
                    <a16:rowId xmlns:a16="http://schemas.microsoft.com/office/drawing/2014/main" val="246113302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af</a:t>
                      </a:r>
                      <a:r>
                        <a:rPr lang="en-US" dirty="0"/>
                        <a:t>-gen-</a:t>
                      </a:r>
                      <a:r>
                        <a:rPr lang="en-US" dirty="0" err="1"/>
                        <a:t>event.h</a:t>
                      </a:r>
                      <a:endParaRPr lang="en-US" dirty="0"/>
                    </a:p>
                  </a:txBody>
                  <a:tcPr/>
                </a:tc>
                <a:tc>
                  <a:txBody>
                    <a:bodyPr/>
                    <a:lstStyle/>
                    <a:p>
                      <a:r>
                        <a:rPr lang="en-US" dirty="0"/>
                        <a:t>Event/handler pair</a:t>
                      </a:r>
                    </a:p>
                  </a:txBody>
                  <a:tcPr/>
                </a:tc>
                <a:extLst>
                  <a:ext uri="{0D108BD9-81ED-4DB2-BD59-A6C34878D82A}">
                    <a16:rowId xmlns:a16="http://schemas.microsoft.com/office/drawing/2014/main" val="1671318258"/>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hal-config.h</a:t>
                      </a:r>
                      <a:endParaRPr lang="en-US" dirty="0"/>
                    </a:p>
                  </a:txBody>
                  <a:tcPr/>
                </a:tc>
                <a:tc>
                  <a:txBody>
                    <a:bodyPr/>
                    <a:lstStyle/>
                    <a:p>
                      <a:r>
                        <a:rPr lang="en-US" dirty="0"/>
                        <a:t>All hardware settings are generated in this file</a:t>
                      </a:r>
                    </a:p>
                  </a:txBody>
                  <a:tcPr/>
                </a:tc>
                <a:extLst>
                  <a:ext uri="{0D108BD9-81ED-4DB2-BD59-A6C34878D82A}">
                    <a16:rowId xmlns:a16="http://schemas.microsoft.com/office/drawing/2014/main" val="121771171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00876342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2835076314"/>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2741547029"/>
                  </a:ext>
                </a:extLst>
              </a:tr>
            </a:tbl>
          </a:graphicData>
        </a:graphic>
      </p:graphicFrame>
    </p:spTree>
    <p:extLst>
      <p:ext uri="{BB962C8B-B14F-4D97-AF65-F5344CB8AC3E}">
        <p14:creationId xmlns:p14="http://schemas.microsoft.com/office/powerpoint/2010/main" val="786811047"/>
      </p:ext>
    </p:extLst>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Hardware Configurator</a:t>
            </a:r>
          </a:p>
        </p:txBody>
      </p:sp>
      <p:pic>
        <p:nvPicPr>
          <p:cNvPr id="4" name="Picture 3">
            <a:extLst>
              <a:ext uri="{FF2B5EF4-FFF2-40B4-BE49-F238E27FC236}">
                <a16:creationId xmlns:a16="http://schemas.microsoft.com/office/drawing/2014/main" id="{46A94657-BCC5-4AD3-BA8B-4DE3FF9F7E30}"/>
              </a:ext>
            </a:extLst>
          </p:cNvPr>
          <p:cNvPicPr>
            <a:picLocks noChangeAspect="1"/>
          </p:cNvPicPr>
          <p:nvPr/>
        </p:nvPicPr>
        <p:blipFill>
          <a:blip r:embed="rId3"/>
          <a:stretch>
            <a:fillRect/>
          </a:stretch>
        </p:blipFill>
        <p:spPr>
          <a:xfrm>
            <a:off x="1004887" y="1045803"/>
            <a:ext cx="10182225" cy="5183399"/>
          </a:xfrm>
          <a:prstGeom prst="rect">
            <a:avLst/>
          </a:prstGeom>
        </p:spPr>
      </p:pic>
    </p:spTree>
    <p:extLst>
      <p:ext uri="{BB962C8B-B14F-4D97-AF65-F5344CB8AC3E}">
        <p14:creationId xmlns:p14="http://schemas.microsoft.com/office/powerpoint/2010/main" val="3885242857"/>
      </p:ext>
    </p:extLst>
  </p:cSld>
  <p:clrMapOvr>
    <a:masterClrMapping/>
  </p:clrMapOvr>
  <p:transition spd="med">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Flash/Program</a:t>
            </a:r>
          </a:p>
        </p:txBody>
      </p:sp>
      <p:pic>
        <p:nvPicPr>
          <p:cNvPr id="6" name="Picture 5">
            <a:extLst>
              <a:ext uri="{FF2B5EF4-FFF2-40B4-BE49-F238E27FC236}">
                <a16:creationId xmlns:a16="http://schemas.microsoft.com/office/drawing/2014/main" id="{788FC925-780C-46A3-BB23-BB01572DDBB2}"/>
              </a:ext>
            </a:extLst>
          </p:cNvPr>
          <p:cNvPicPr>
            <a:picLocks noChangeAspect="1"/>
          </p:cNvPicPr>
          <p:nvPr/>
        </p:nvPicPr>
        <p:blipFill>
          <a:blip r:embed="rId3"/>
          <a:stretch>
            <a:fillRect/>
          </a:stretch>
        </p:blipFill>
        <p:spPr>
          <a:xfrm>
            <a:off x="746450" y="1523358"/>
            <a:ext cx="3986601" cy="4430407"/>
          </a:xfrm>
          <a:prstGeom prst="rect">
            <a:avLst/>
          </a:prstGeom>
        </p:spPr>
      </p:pic>
      <p:pic>
        <p:nvPicPr>
          <p:cNvPr id="7" name="Picture 6">
            <a:extLst>
              <a:ext uri="{FF2B5EF4-FFF2-40B4-BE49-F238E27FC236}">
                <a16:creationId xmlns:a16="http://schemas.microsoft.com/office/drawing/2014/main" id="{B786CC5B-B13F-4C68-9C9F-EB4AB6048CB5}"/>
              </a:ext>
            </a:extLst>
          </p:cNvPr>
          <p:cNvPicPr>
            <a:picLocks noChangeAspect="1"/>
          </p:cNvPicPr>
          <p:nvPr/>
        </p:nvPicPr>
        <p:blipFill>
          <a:blip r:embed="rId4"/>
          <a:stretch>
            <a:fillRect/>
          </a:stretch>
        </p:blipFill>
        <p:spPr>
          <a:xfrm>
            <a:off x="6184590" y="964065"/>
            <a:ext cx="3086100" cy="619125"/>
          </a:xfrm>
          <a:prstGeom prst="rect">
            <a:avLst/>
          </a:prstGeom>
        </p:spPr>
      </p:pic>
      <p:sp>
        <p:nvSpPr>
          <p:cNvPr id="8" name="TextBox 7">
            <a:extLst>
              <a:ext uri="{FF2B5EF4-FFF2-40B4-BE49-F238E27FC236}">
                <a16:creationId xmlns:a16="http://schemas.microsoft.com/office/drawing/2014/main" id="{E8EF8689-1FED-4851-BE10-C4675B5ABA77}"/>
              </a:ext>
            </a:extLst>
          </p:cNvPr>
          <p:cNvSpPr txBox="1"/>
          <p:nvPr/>
        </p:nvSpPr>
        <p:spPr>
          <a:xfrm>
            <a:off x="942392" y="1135129"/>
            <a:ext cx="2565918" cy="276999"/>
          </a:xfrm>
          <a:prstGeom prst="rect">
            <a:avLst/>
          </a:prstGeom>
          <a:noFill/>
          <a:ln>
            <a:noFill/>
          </a:ln>
        </p:spPr>
        <p:txBody>
          <a:bodyPr wrap="square" rtlCol="0" anchor="ctr">
            <a:spAutoFit/>
          </a:bodyPr>
          <a:lstStyle/>
          <a:p>
            <a:r>
              <a:rPr lang="en-US" sz="1200" dirty="0">
                <a:solidFill>
                  <a:srgbClr val="C00000"/>
                </a:solidFill>
              </a:rPr>
              <a:t>Method 1:</a:t>
            </a:r>
          </a:p>
        </p:txBody>
      </p:sp>
      <p:sp>
        <p:nvSpPr>
          <p:cNvPr id="9" name="TextBox 8">
            <a:extLst>
              <a:ext uri="{FF2B5EF4-FFF2-40B4-BE49-F238E27FC236}">
                <a16:creationId xmlns:a16="http://schemas.microsoft.com/office/drawing/2014/main" id="{53B5C973-C810-4F24-A977-51FF8AA92898}"/>
              </a:ext>
            </a:extLst>
          </p:cNvPr>
          <p:cNvSpPr txBox="1"/>
          <p:nvPr/>
        </p:nvSpPr>
        <p:spPr>
          <a:xfrm>
            <a:off x="5340902" y="1083715"/>
            <a:ext cx="2565918" cy="276999"/>
          </a:xfrm>
          <a:prstGeom prst="rect">
            <a:avLst/>
          </a:prstGeom>
          <a:noFill/>
          <a:ln>
            <a:noFill/>
          </a:ln>
        </p:spPr>
        <p:txBody>
          <a:bodyPr wrap="square" rtlCol="0" anchor="ctr">
            <a:spAutoFit/>
          </a:bodyPr>
          <a:lstStyle/>
          <a:p>
            <a:r>
              <a:rPr lang="en-US" sz="1200" dirty="0">
                <a:solidFill>
                  <a:srgbClr val="C00000"/>
                </a:solidFill>
              </a:rPr>
              <a:t>Method 2:</a:t>
            </a:r>
          </a:p>
        </p:txBody>
      </p:sp>
      <p:pic>
        <p:nvPicPr>
          <p:cNvPr id="10" name="Picture 9">
            <a:extLst>
              <a:ext uri="{FF2B5EF4-FFF2-40B4-BE49-F238E27FC236}">
                <a16:creationId xmlns:a16="http://schemas.microsoft.com/office/drawing/2014/main" id="{22A1B5FB-534A-4568-A8E2-F0A1A01946C3}"/>
              </a:ext>
            </a:extLst>
          </p:cNvPr>
          <p:cNvPicPr>
            <a:picLocks noChangeAspect="1"/>
          </p:cNvPicPr>
          <p:nvPr/>
        </p:nvPicPr>
        <p:blipFill>
          <a:blip r:embed="rId5"/>
          <a:stretch>
            <a:fillRect/>
          </a:stretch>
        </p:blipFill>
        <p:spPr>
          <a:xfrm>
            <a:off x="6184590" y="1752505"/>
            <a:ext cx="3829341" cy="4523966"/>
          </a:xfrm>
          <a:prstGeom prst="rect">
            <a:avLst/>
          </a:prstGeom>
        </p:spPr>
      </p:pic>
    </p:spTree>
    <p:extLst>
      <p:ext uri="{BB962C8B-B14F-4D97-AF65-F5344CB8AC3E}">
        <p14:creationId xmlns:p14="http://schemas.microsoft.com/office/powerpoint/2010/main" val="1599955398"/>
      </p:ext>
    </p:extLst>
  </p:cSld>
  <p:clrMapOvr>
    <a:masterClrMapping/>
  </p:clrMapOvr>
  <p:transition spd="med">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 Commands</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p:txBody>
          <a:bodyPr/>
          <a:lstStyle/>
          <a:p>
            <a:r>
              <a:rPr lang="en-US" b="1" dirty="0"/>
              <a:t>plugin network-creator form [useCentralizedSecurity:1] [panId:2] [radioTxPower:1] [channel:1]</a:t>
            </a:r>
            <a:endParaRPr lang="en-US" dirty="0"/>
          </a:p>
          <a:p>
            <a:pPr lvl="1"/>
            <a:r>
              <a:rPr lang="en-US" i="1" dirty="0"/>
              <a:t>Form a network with specified parameters.</a:t>
            </a:r>
            <a:endParaRPr lang="en-US" dirty="0"/>
          </a:p>
          <a:p>
            <a:pPr lvl="2"/>
            <a:r>
              <a:rPr lang="en-US" dirty="0" err="1"/>
              <a:t>useCentralizedSecurity</a:t>
            </a:r>
            <a:r>
              <a:rPr lang="en-US" dirty="0"/>
              <a:t> - BOOLEAN - Whether or not to form a centralized network. If this value is false, the device will attempt to join a distributed network.</a:t>
            </a:r>
          </a:p>
          <a:p>
            <a:pPr lvl="2"/>
            <a:r>
              <a:rPr lang="en-US" dirty="0" err="1"/>
              <a:t>panId</a:t>
            </a:r>
            <a:r>
              <a:rPr lang="en-US" dirty="0"/>
              <a:t> - INT16U - </a:t>
            </a:r>
            <a:r>
              <a:rPr lang="en-US" dirty="0" err="1"/>
              <a:t>PanID</a:t>
            </a:r>
            <a:r>
              <a:rPr lang="en-US" dirty="0"/>
              <a:t> of the network to be formed</a:t>
            </a:r>
          </a:p>
          <a:p>
            <a:pPr lvl="2"/>
            <a:r>
              <a:rPr lang="en-US" dirty="0" err="1"/>
              <a:t>radioTxPower</a:t>
            </a:r>
            <a:r>
              <a:rPr lang="en-US" dirty="0"/>
              <a:t> - INT8S - Tx power of the network to be formed</a:t>
            </a:r>
          </a:p>
          <a:p>
            <a:pPr lvl="2"/>
            <a:r>
              <a:rPr lang="en-US" dirty="0"/>
              <a:t>channel - INT8U - channel of the network to be formed</a:t>
            </a:r>
          </a:p>
          <a:p>
            <a:pPr lvl="2"/>
            <a:endParaRPr lang="en-US" dirty="0"/>
          </a:p>
          <a:p>
            <a:r>
              <a:rPr lang="en-US" b="1" dirty="0"/>
              <a:t>plugin network-creator-security open-network</a:t>
            </a:r>
            <a:endParaRPr lang="en-US" dirty="0"/>
          </a:p>
          <a:p>
            <a:pPr lvl="1"/>
            <a:r>
              <a:rPr lang="en-US" i="1" dirty="0"/>
              <a:t>Open the network for joining.</a:t>
            </a:r>
          </a:p>
          <a:p>
            <a:pPr lvl="1"/>
            <a:endParaRPr lang="en-US" dirty="0"/>
          </a:p>
          <a:p>
            <a:r>
              <a:rPr lang="en-US" b="1" dirty="0"/>
              <a:t>plugin network-creator-security open-with-key [eui64:8] [</a:t>
            </a:r>
            <a:r>
              <a:rPr lang="en-US" b="1" dirty="0" err="1"/>
              <a:t>joiningLinkKey</a:t>
            </a:r>
            <a:r>
              <a:rPr lang="en-US" b="1" dirty="0"/>
              <a:t>:-1]</a:t>
            </a:r>
            <a:endParaRPr lang="en-US" dirty="0"/>
          </a:p>
          <a:p>
            <a:pPr lvl="1"/>
            <a:r>
              <a:rPr lang="en-US" i="1" dirty="0"/>
              <a:t>Open the network that would only allow the node with specified EUI and link key pair to join.</a:t>
            </a:r>
            <a:endParaRPr lang="en-US" dirty="0"/>
          </a:p>
          <a:p>
            <a:pPr lvl="2"/>
            <a:r>
              <a:rPr lang="en-US" dirty="0"/>
              <a:t>eui64 - IEEE_ADDRESS - The EUI64 of the joining device.</a:t>
            </a:r>
          </a:p>
          <a:p>
            <a:pPr lvl="2"/>
            <a:r>
              <a:rPr lang="en-US" dirty="0" err="1"/>
              <a:t>joiningLinkKey</a:t>
            </a:r>
            <a:r>
              <a:rPr lang="en-US" dirty="0"/>
              <a:t> - OCTET_STRING - The link key that the joining device will use to enter the network.</a:t>
            </a:r>
          </a:p>
          <a:p>
            <a:endParaRPr lang="en-US" dirty="0"/>
          </a:p>
        </p:txBody>
      </p:sp>
    </p:spTree>
    <p:extLst>
      <p:ext uri="{BB962C8B-B14F-4D97-AF65-F5344CB8AC3E}">
        <p14:creationId xmlns:p14="http://schemas.microsoft.com/office/powerpoint/2010/main" val="4209547546"/>
      </p:ext>
    </p:extLst>
  </p:cSld>
  <p:clrMapOvr>
    <a:masterClrMapping/>
  </p:clrMapOvr>
  <p:transition spd="med">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 Commands</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a:xfrm>
            <a:off x="679450" y="1143000"/>
            <a:ext cx="10820400" cy="5029200"/>
          </a:xfrm>
        </p:spPr>
        <p:txBody>
          <a:bodyPr/>
          <a:lstStyle/>
          <a:p>
            <a:r>
              <a:rPr lang="en-US" b="1" dirty="0"/>
              <a:t>plugin network-steering start [options:1]</a:t>
            </a:r>
            <a:endParaRPr lang="en-US" dirty="0"/>
          </a:p>
          <a:p>
            <a:pPr lvl="1"/>
            <a:r>
              <a:rPr lang="en-US" i="1" dirty="0"/>
              <a:t>Starts the network steering process.</a:t>
            </a:r>
            <a:endParaRPr lang="en-US" dirty="0"/>
          </a:p>
          <a:p>
            <a:pPr lvl="2"/>
            <a:r>
              <a:rPr lang="en-US" dirty="0"/>
              <a:t>options - INT8U - A mask of options for indicating specific behavior within the network-steering process.</a:t>
            </a:r>
          </a:p>
          <a:p>
            <a:pPr lvl="2"/>
            <a:endParaRPr lang="en-US" dirty="0"/>
          </a:p>
          <a:p>
            <a:r>
              <a:rPr lang="en-US" b="1" dirty="0" err="1"/>
              <a:t>zcl</a:t>
            </a:r>
            <a:r>
              <a:rPr lang="en-US" b="1" dirty="0"/>
              <a:t> on-off toggle</a:t>
            </a:r>
          </a:p>
          <a:p>
            <a:endParaRPr lang="en-US" b="1" dirty="0"/>
          </a:p>
          <a:p>
            <a:r>
              <a:rPr lang="en-US" b="1" dirty="0"/>
              <a:t>send [id:2] [src-endpoint:1] [dst-endpoint:1]</a:t>
            </a:r>
            <a:endParaRPr lang="en-US" dirty="0"/>
          </a:p>
          <a:p>
            <a:pPr lvl="1"/>
            <a:r>
              <a:rPr lang="en-US" i="1" dirty="0"/>
              <a:t>Send a pre-buffered message from a given endpoint to an endpoint on a device with a given short address.</a:t>
            </a:r>
            <a:endParaRPr lang="en-US" dirty="0"/>
          </a:p>
          <a:p>
            <a:pPr lvl="2"/>
            <a:r>
              <a:rPr lang="en-US" dirty="0"/>
              <a:t>id - INT16U - short id of the device to send the message to</a:t>
            </a:r>
          </a:p>
          <a:p>
            <a:pPr lvl="2"/>
            <a:r>
              <a:rPr lang="en-US" dirty="0" err="1"/>
              <a:t>src</a:t>
            </a:r>
            <a:r>
              <a:rPr lang="en-US" dirty="0"/>
              <a:t>-endpoint - INT8U - The endpoint to send the message from</a:t>
            </a:r>
          </a:p>
          <a:p>
            <a:pPr lvl="2"/>
            <a:r>
              <a:rPr lang="en-US" dirty="0" err="1"/>
              <a:t>dst</a:t>
            </a:r>
            <a:r>
              <a:rPr lang="en-US" dirty="0"/>
              <a:t>-endpoint - INT8U - The endpoint to send the message to</a:t>
            </a:r>
          </a:p>
          <a:p>
            <a:endParaRPr lang="en-US" dirty="0"/>
          </a:p>
        </p:txBody>
      </p:sp>
    </p:spTree>
    <p:extLst>
      <p:ext uri="{BB962C8B-B14F-4D97-AF65-F5344CB8AC3E}">
        <p14:creationId xmlns:p14="http://schemas.microsoft.com/office/powerpoint/2010/main" val="1366958089"/>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Zigbee Portfolio</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982944" y="4273167"/>
            <a:ext cx="1305677" cy="461665"/>
          </a:xfrm>
          <a:prstGeom prst="rect">
            <a:avLst/>
          </a:prstGeom>
          <a:noFill/>
        </p:spPr>
        <p:txBody>
          <a:bodyPr wrap="none" rtlCol="0">
            <a:spAutoFit/>
          </a:bodyPr>
          <a:lstStyle/>
          <a:p>
            <a:pPr algn="ctr"/>
            <a:r>
              <a:rPr lang="en-US" sz="2400" dirty="0"/>
              <a:t>Software</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E585C2E2-CA52-4951-9EF5-BE9FF707751C}"/>
              </a:ext>
            </a:extLst>
          </p:cNvPr>
          <p:cNvSpPr/>
          <p:nvPr/>
        </p:nvSpPr>
        <p:spPr>
          <a:xfrm>
            <a:off x="4101681" y="1684619"/>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90D8818-4290-46B7-AF12-577BF93AA505}"/>
              </a:ext>
            </a:extLst>
          </p:cNvPr>
          <p:cNvSpPr/>
          <p:nvPr/>
        </p:nvSpPr>
        <p:spPr>
          <a:xfrm>
            <a:off x="7620749" y="1749197"/>
            <a:ext cx="3885450"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2370394"/>
      </p:ext>
    </p:extLst>
  </p:cSld>
  <p:clrMapOvr>
    <a:masterClrMapping/>
  </p:clrMapOvr>
  <p:transition spd="med">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a:t>
            </a:r>
          </a:p>
        </p:txBody>
      </p:sp>
      <p:sp>
        <p:nvSpPr>
          <p:cNvPr id="5" name="Content Placeholder 4">
            <a:extLst>
              <a:ext uri="{FF2B5EF4-FFF2-40B4-BE49-F238E27FC236}">
                <a16:creationId xmlns:a16="http://schemas.microsoft.com/office/drawing/2014/main" id="{76CEF9E2-781A-4501-9447-AE0C0C250B03}"/>
              </a:ext>
            </a:extLst>
          </p:cNvPr>
          <p:cNvSpPr>
            <a:spLocks noGrp="1"/>
          </p:cNvSpPr>
          <p:nvPr>
            <p:ph idx="10"/>
          </p:nvPr>
        </p:nvSpPr>
        <p:spPr/>
        <p:txBody>
          <a:bodyPr/>
          <a:lstStyle/>
          <a:p>
            <a:r>
              <a:rPr lang="en-US" b="1" dirty="0" err="1"/>
              <a:t>emberAfCorePrint</a:t>
            </a:r>
            <a:r>
              <a:rPr lang="en-US" b="1" dirty="0"/>
              <a:t>(…) </a:t>
            </a:r>
            <a:r>
              <a:rPr lang="en-US" dirty="0"/>
              <a:t>- prints a single line without a carriage return </a:t>
            </a:r>
          </a:p>
          <a:p>
            <a:r>
              <a:rPr lang="en-US" b="1" dirty="0" err="1"/>
              <a:t>emberAfCorePrintln</a:t>
            </a:r>
            <a:r>
              <a:rPr lang="en-US" b="1" dirty="0"/>
              <a:t>(…) </a:t>
            </a:r>
            <a:r>
              <a:rPr lang="en-US" dirty="0"/>
              <a:t>- prints a single line with a carriage return </a:t>
            </a:r>
          </a:p>
          <a:p>
            <a:r>
              <a:rPr lang="en-US" b="1" dirty="0" err="1"/>
              <a:t>emberAfCorePrintBuffer</a:t>
            </a:r>
            <a:r>
              <a:rPr lang="en-US" b="1" dirty="0"/>
              <a:t>( buffer, </a:t>
            </a:r>
            <a:r>
              <a:rPr lang="en-US" b="1" dirty="0" err="1"/>
              <a:t>len</a:t>
            </a:r>
            <a:r>
              <a:rPr lang="en-US" b="1" dirty="0"/>
              <a:t>, </a:t>
            </a:r>
            <a:r>
              <a:rPr lang="en-US" b="1" dirty="0" err="1"/>
              <a:t>withspace</a:t>
            </a:r>
            <a:r>
              <a:rPr lang="en-US" b="1" dirty="0"/>
              <a:t> ) </a:t>
            </a:r>
            <a:r>
              <a:rPr lang="en-US" dirty="0"/>
              <a:t>– prints a given buffer as a series of hex values </a:t>
            </a:r>
          </a:p>
          <a:p>
            <a:r>
              <a:rPr lang="en-US" b="1" dirty="0" err="1"/>
              <a:t>emberAfCorePrintString</a:t>
            </a:r>
            <a:r>
              <a:rPr lang="en-US" b="1" dirty="0"/>
              <a:t>( buffer ) </a:t>
            </a:r>
            <a:r>
              <a:rPr lang="en-US" dirty="0"/>
              <a:t>– prints a given buffer as a string of characters </a:t>
            </a:r>
            <a:br>
              <a:rPr lang="en-US" dirty="0"/>
            </a:br>
            <a:endParaRPr lang="en-US" dirty="0"/>
          </a:p>
        </p:txBody>
      </p:sp>
    </p:spTree>
    <p:extLst>
      <p:ext uri="{BB962C8B-B14F-4D97-AF65-F5344CB8AC3E}">
        <p14:creationId xmlns:p14="http://schemas.microsoft.com/office/powerpoint/2010/main" val="3000147220"/>
      </p:ext>
    </p:extLst>
  </p:cSld>
  <p:clrMapOvr>
    <a:masterClrMapping/>
  </p:clrMapOvr>
  <p:transition spd="med">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Analyzer</a:t>
            </a:r>
          </a:p>
        </p:txBody>
      </p:sp>
      <p:pic>
        <p:nvPicPr>
          <p:cNvPr id="6" name="Picture 5">
            <a:extLst>
              <a:ext uri="{FF2B5EF4-FFF2-40B4-BE49-F238E27FC236}">
                <a16:creationId xmlns:a16="http://schemas.microsoft.com/office/drawing/2014/main" id="{D11E6D0D-4611-4691-9171-C4838BFC9615}"/>
              </a:ext>
            </a:extLst>
          </p:cNvPr>
          <p:cNvPicPr>
            <a:picLocks noChangeAspect="1"/>
          </p:cNvPicPr>
          <p:nvPr/>
        </p:nvPicPr>
        <p:blipFill>
          <a:blip r:embed="rId3"/>
          <a:stretch>
            <a:fillRect/>
          </a:stretch>
        </p:blipFill>
        <p:spPr>
          <a:xfrm>
            <a:off x="545452" y="2360645"/>
            <a:ext cx="3463528" cy="3800766"/>
          </a:xfrm>
          <a:prstGeom prst="rect">
            <a:avLst/>
          </a:prstGeom>
        </p:spPr>
      </p:pic>
      <p:sp>
        <p:nvSpPr>
          <p:cNvPr id="7" name="TextBox 6">
            <a:extLst>
              <a:ext uri="{FF2B5EF4-FFF2-40B4-BE49-F238E27FC236}">
                <a16:creationId xmlns:a16="http://schemas.microsoft.com/office/drawing/2014/main" id="{13484EA6-3791-48E4-9464-78B966085FFB}"/>
              </a:ext>
            </a:extLst>
          </p:cNvPr>
          <p:cNvSpPr txBox="1"/>
          <p:nvPr/>
        </p:nvSpPr>
        <p:spPr>
          <a:xfrm>
            <a:off x="1142222" y="1576165"/>
            <a:ext cx="2668555" cy="523220"/>
          </a:xfrm>
          <a:prstGeom prst="rect">
            <a:avLst/>
          </a:prstGeom>
          <a:noFill/>
          <a:ln>
            <a:noFill/>
          </a:ln>
        </p:spPr>
        <p:txBody>
          <a:bodyPr wrap="square" rtlCol="0" anchor="ctr">
            <a:spAutoFit/>
          </a:bodyPr>
          <a:lstStyle/>
          <a:p>
            <a:pPr algn="ctr"/>
            <a:r>
              <a:rPr lang="en-US" sz="2800" b="1" dirty="0">
                <a:solidFill>
                  <a:schemeClr val="tx2">
                    <a:lumMod val="60000"/>
                    <a:lumOff val="40000"/>
                  </a:schemeClr>
                </a:solidFill>
              </a:rPr>
              <a:t>Start Capture</a:t>
            </a:r>
          </a:p>
        </p:txBody>
      </p:sp>
      <p:pic>
        <p:nvPicPr>
          <p:cNvPr id="8" name="Picture 7">
            <a:extLst>
              <a:ext uri="{FF2B5EF4-FFF2-40B4-BE49-F238E27FC236}">
                <a16:creationId xmlns:a16="http://schemas.microsoft.com/office/drawing/2014/main" id="{E9FD8CAD-E286-41D2-A2C7-6F22B7AD240D}"/>
              </a:ext>
            </a:extLst>
          </p:cNvPr>
          <p:cNvPicPr>
            <a:picLocks noChangeAspect="1"/>
          </p:cNvPicPr>
          <p:nvPr/>
        </p:nvPicPr>
        <p:blipFill>
          <a:blip r:embed="rId4"/>
          <a:stretch>
            <a:fillRect/>
          </a:stretch>
        </p:blipFill>
        <p:spPr>
          <a:xfrm>
            <a:off x="4159193" y="1692048"/>
            <a:ext cx="7511988" cy="4469363"/>
          </a:xfrm>
          <a:prstGeom prst="rect">
            <a:avLst/>
          </a:prstGeom>
        </p:spPr>
      </p:pic>
    </p:spTree>
    <p:extLst>
      <p:ext uri="{BB962C8B-B14F-4D97-AF65-F5344CB8AC3E}">
        <p14:creationId xmlns:p14="http://schemas.microsoft.com/office/powerpoint/2010/main" val="1985184049"/>
      </p:ext>
    </p:extLst>
  </p:cSld>
  <p:clrMapOvr>
    <a:masterClrMapping/>
  </p:clrMapOvr>
  <p:transition spd="med">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1A197110-60FD-4660-8A58-36EDF005B42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3"/>
          <p:cNvPicPr>
            <a:picLocks/>
          </p:cNvPicPr>
          <p:nvPr/>
        </p:nvPicPr>
        <p:blipFill>
          <a:blip r:embed="rId3" cstate="screen">
            <a:extLst>
              <a:ext uri="{28A0092B-C50C-407E-A947-70E740481C1C}">
                <a14:useLocalDpi xmlns:a14="http://schemas.microsoft.com/office/drawing/2010/main"/>
              </a:ext>
            </a:extLst>
          </a:blip>
          <a:stretch>
            <a:fillRect/>
          </a:stretch>
        </p:blipFill>
        <p:spPr>
          <a:xfrm rot="21349306" flipH="1">
            <a:off x="930319" y="1026857"/>
            <a:ext cx="3964858" cy="1760915"/>
          </a:xfrm>
          <a:prstGeom prst="rect">
            <a:avLst/>
          </a:prstGeom>
        </p:spPr>
      </p:pic>
      <p:sp>
        <p:nvSpPr>
          <p:cNvPr id="3" name="Title 2"/>
          <p:cNvSpPr>
            <a:spLocks noGrp="1"/>
          </p:cNvSpPr>
          <p:nvPr>
            <p:ph type="title"/>
          </p:nvPr>
        </p:nvSpPr>
        <p:spPr/>
        <p:txBody>
          <a:bodyPr/>
          <a:lstStyle/>
          <a:p>
            <a:r>
              <a:rPr lang="en-US" dirty="0"/>
              <a:t>Wireless Gecko </a:t>
            </a:r>
            <a:r>
              <a:rPr lang="en-US" dirty="0" err="1"/>
              <a:t>Socs</a:t>
            </a:r>
            <a:endParaRPr lang="en-US" dirty="0"/>
          </a:p>
        </p:txBody>
      </p:sp>
      <p:graphicFrame>
        <p:nvGraphicFramePr>
          <p:cNvPr id="10" name="Content Placeholder 3"/>
          <p:cNvGraphicFramePr>
            <a:graphicFrameLocks/>
          </p:cNvGraphicFramePr>
          <p:nvPr/>
        </p:nvGraphicFramePr>
        <p:xfrm>
          <a:off x="1600199" y="1805897"/>
          <a:ext cx="8801101" cy="3951210"/>
        </p:xfrm>
        <a:graphic>
          <a:graphicData uri="http://schemas.openxmlformats.org/drawingml/2006/table">
            <a:tbl>
              <a:tblPr firstRow="1" bandRow="1">
                <a:tableStyleId>{9D7B26C5-4107-4FEC-AEDC-1716B250A1EF}</a:tableStyleId>
              </a:tblPr>
              <a:tblGrid>
                <a:gridCol w="1057276">
                  <a:extLst>
                    <a:ext uri="{9D8B030D-6E8A-4147-A177-3AD203B41FA5}">
                      <a16:colId xmlns:a16="http://schemas.microsoft.com/office/drawing/2014/main" val="20000"/>
                    </a:ext>
                  </a:extLst>
                </a:gridCol>
                <a:gridCol w="1857375">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gridCol w="1228725">
                  <a:extLst>
                    <a:ext uri="{9D8B030D-6E8A-4147-A177-3AD203B41FA5}">
                      <a16:colId xmlns:a16="http://schemas.microsoft.com/office/drawing/2014/main" val="20005"/>
                    </a:ext>
                  </a:extLst>
                </a:gridCol>
              </a:tblGrid>
              <a:tr h="971155">
                <a:tc>
                  <a:txBody>
                    <a:bodyPr/>
                    <a:lstStyle/>
                    <a:p>
                      <a:pPr algn="ctr"/>
                      <a:endParaRPr lang="en-US" sz="1600" dirty="0"/>
                    </a:p>
                  </a:txBody>
                  <a:tcPr anchor="ctr">
                    <a:lnR w="6350"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a:endParaRPr lang="en-US" sz="1600" dirty="0"/>
                    </a:p>
                  </a:txBody>
                  <a:tcPr anchor="ctr">
                    <a:lnL w="6350" cap="flat" cmpd="sng" algn="ctr">
                      <a:noFill/>
                      <a:prstDash val="solid"/>
                      <a:round/>
                      <a:headEnd type="none" w="med" len="med"/>
                      <a:tailEnd type="none" w="med" len="med"/>
                    </a:lnL>
                    <a:lnT w="6350" cap="flat" cmpd="sng" algn="ctr">
                      <a:noFill/>
                      <a:prstDash val="solid"/>
                      <a:round/>
                      <a:headEnd type="none" w="med" len="med"/>
                      <a:tailEnd type="none" w="med" len="med"/>
                    </a:lnT>
                  </a:tcPr>
                </a:tc>
                <a:tc>
                  <a:txBody>
                    <a:bodyPr/>
                    <a:lstStyle/>
                    <a:p>
                      <a:pPr algn="ctr"/>
                      <a:endParaRPr lang="en-US" sz="1050" kern="1200" dirty="0">
                        <a:solidFill>
                          <a:schemeClr val="tx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995461">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B w="6350" cap="flat" cmpd="sng" algn="ctr">
                      <a:noFill/>
                      <a:prstDash val="solid"/>
                      <a:round/>
                      <a:headEnd type="none" w="med" len="med"/>
                      <a:tailEnd type="none" w="med" len="med"/>
                    </a:lnB>
                    <a:noFill/>
                  </a:tcPr>
                </a:tc>
                <a:tc>
                  <a:txBody>
                    <a:bodyPr/>
                    <a:lstStyle/>
                    <a:p>
                      <a:pPr marL="0" algn="ctr" defTabSz="914377" rtl="0" eaLnBrk="1" latinLnBrk="0" hangingPunct="1"/>
                      <a:r>
                        <a:rPr lang="en-US" sz="1600" b="1" i="1" kern="1200" dirty="0">
                          <a:solidFill>
                            <a:schemeClr val="tx1"/>
                          </a:solidFill>
                          <a:latin typeface="+mn-lt"/>
                          <a:ea typeface="+mn-ea"/>
                          <a:cs typeface="+mn-cs"/>
                        </a:rPr>
                        <a:t>Mighty Gecko</a:t>
                      </a:r>
                    </a:p>
                    <a:p>
                      <a:pPr marL="0" algn="ctr" defTabSz="914377" rtl="0" eaLnBrk="1" latinLnBrk="0" hangingPunct="1"/>
                      <a:r>
                        <a:rPr lang="en-US" sz="1400" b="1" i="1" kern="1200" dirty="0">
                          <a:solidFill>
                            <a:schemeClr val="bg1">
                              <a:lumMod val="50000"/>
                            </a:schemeClr>
                          </a:solidFill>
                          <a:latin typeface="+mn-lt"/>
                          <a:ea typeface="+mn-ea"/>
                          <a:cs typeface="+mn-cs"/>
                        </a:rPr>
                        <a:t>256</a:t>
                      </a:r>
                      <a:r>
                        <a:rPr lang="en-US" sz="1400" b="1" i="1" kern="1200" baseline="0" dirty="0">
                          <a:solidFill>
                            <a:schemeClr val="bg1">
                              <a:lumMod val="50000"/>
                            </a:schemeClr>
                          </a:solidFill>
                          <a:latin typeface="+mn-lt"/>
                          <a:ea typeface="+mn-ea"/>
                          <a:cs typeface="+mn-cs"/>
                        </a:rPr>
                        <a:t> to 1024 kB </a:t>
                      </a:r>
                      <a:r>
                        <a:rPr lang="en-US" sz="1200" b="1" i="1" kern="1200" baseline="0" dirty="0">
                          <a:solidFill>
                            <a:srgbClr val="00B0F0"/>
                          </a:solidFill>
                          <a:latin typeface="+mn-lt"/>
                          <a:ea typeface="+mn-ea"/>
                          <a:cs typeface="+mn-cs"/>
                        </a:rPr>
                        <a:t>40+</a:t>
                      </a:r>
                      <a:r>
                        <a:rPr lang="en-US" sz="1200" b="1" i="1" kern="1200" dirty="0">
                          <a:solidFill>
                            <a:srgbClr val="00B0F0"/>
                          </a:solidFill>
                          <a:latin typeface="+mn-lt"/>
                          <a:ea typeface="+mn-ea"/>
                          <a:cs typeface="+mn-cs"/>
                        </a:rPr>
                        <a:t> Parts</a:t>
                      </a:r>
                    </a:p>
                  </a:txBody>
                  <a:tcPr marR="274320" anchor="ctr">
                    <a:lnB w="6350" cap="flat" cmpd="sng" algn="ctr">
                      <a:solidFill>
                        <a:schemeClr val="tx1"/>
                      </a:solidFill>
                      <a:prstDash val="solid"/>
                      <a:round/>
                      <a:headEnd type="none" w="med" len="med"/>
                      <a:tailEnd type="none" w="med" len="med"/>
                    </a:lnB>
                    <a:noFill/>
                  </a:tcPr>
                </a:tc>
                <a:tc>
                  <a:txBody>
                    <a:bodyPr/>
                    <a:lstStyle/>
                    <a:p>
                      <a:pPr algn="ctr"/>
                      <a:r>
                        <a:rPr lang="en-US" sz="1600" b="1" dirty="0">
                          <a:solidFill>
                            <a:schemeClr val="tx1"/>
                          </a:solidFill>
                        </a:rPr>
                        <a:t>2.4</a:t>
                      </a:r>
                      <a:r>
                        <a:rPr lang="en-US" sz="1600" b="1" baseline="0" dirty="0">
                          <a:solidFill>
                            <a:schemeClr val="tx1"/>
                          </a:solidFill>
                        </a:rPr>
                        <a:t> GHz</a:t>
                      </a:r>
                      <a:endParaRPr lang="en-US" sz="1600" b="1" dirty="0">
                        <a:solidFill>
                          <a:schemeClr val="tx1"/>
                        </a:solidFill>
                      </a:endParaRPr>
                    </a:p>
                  </a:txBody>
                  <a:tcPr anchor="ctr">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txBody>
                  <a:tcPr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endParaRPr lang="en-US" sz="1600" b="1" baseline="0" dirty="0">
                        <a:solidFill>
                          <a:schemeClr val="tx1"/>
                        </a:solidFill>
                      </a:endParaRPr>
                    </a:p>
                    <a:p>
                      <a:pPr algn="ctr"/>
                      <a:r>
                        <a:rPr lang="en-US" sz="1600" b="1" baseline="0" dirty="0">
                          <a:solidFill>
                            <a:schemeClr val="tx1"/>
                          </a:solidFill>
                        </a:rPr>
                        <a:t>Sub-GHz</a:t>
                      </a:r>
                      <a:endParaRPr lang="en-US" sz="1600" b="1" dirty="0">
                        <a:solidFill>
                          <a:schemeClr val="tx1"/>
                        </a:solidFill>
                      </a:endParaRPr>
                    </a:p>
                  </a:txBody>
                  <a:tcPr anchor="ctr">
                    <a:lnL>
                      <a:noFill/>
                    </a:lnL>
                    <a:lnR>
                      <a:noFill/>
                    </a:lnR>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89133">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ctr" defTabSz="914377" rtl="0" eaLnBrk="1" latinLnBrk="0" hangingPunct="1"/>
                      <a:r>
                        <a:rPr lang="en-US" sz="1600" b="1" i="1" kern="1200" dirty="0">
                          <a:solidFill>
                            <a:schemeClr val="tx1"/>
                          </a:solidFill>
                          <a:latin typeface="+mn-lt"/>
                          <a:ea typeface="+mn-ea"/>
                          <a:cs typeface="+mn-cs"/>
                        </a:rPr>
                        <a:t>Blue Gecko</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1" i="1" kern="1200" dirty="0">
                          <a:solidFill>
                            <a:schemeClr val="bg1">
                              <a:lumMod val="50000"/>
                            </a:schemeClr>
                          </a:solidFill>
                          <a:latin typeface="+mn-lt"/>
                          <a:ea typeface="+mn-ea"/>
                          <a:cs typeface="+mn-cs"/>
                        </a:rPr>
                        <a:t>128</a:t>
                      </a:r>
                      <a:r>
                        <a:rPr lang="en-US" sz="1400" b="1" i="1" kern="1200" baseline="0" dirty="0">
                          <a:solidFill>
                            <a:schemeClr val="bg1">
                              <a:lumMod val="50000"/>
                            </a:schemeClr>
                          </a:solidFill>
                          <a:latin typeface="+mn-lt"/>
                          <a:ea typeface="+mn-ea"/>
                          <a:cs typeface="+mn-cs"/>
                        </a:rPr>
                        <a:t> to 1024 kB</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i="1" kern="1200" baseline="0" dirty="0">
                          <a:solidFill>
                            <a:srgbClr val="00B0F0"/>
                          </a:solidFill>
                          <a:latin typeface="+mn-lt"/>
                          <a:ea typeface="+mn-ea"/>
                          <a:cs typeface="+mn-cs"/>
                        </a:rPr>
                        <a:t>50+ Parts</a:t>
                      </a:r>
                      <a:endParaRPr lang="en-US" sz="1400" b="1" i="1" kern="1200" dirty="0">
                        <a:solidFill>
                          <a:srgbClr val="00B0F0"/>
                        </a:solidFill>
                        <a:latin typeface="+mn-lt"/>
                        <a:ea typeface="+mn-ea"/>
                        <a:cs typeface="+mn-cs"/>
                      </a:endParaRPr>
                    </a:p>
                  </a:txBody>
                  <a:tcPr marR="27432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600" b="1" dirty="0">
                        <a:solidFill>
                          <a:schemeClr val="tx1"/>
                        </a:solidFill>
                      </a:endParaRPr>
                    </a:p>
                  </a:txBody>
                  <a:tcPr anchor="ctr">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p>
                      <a:pPr marL="0" marR="0" indent="0" algn="ctr" defTabSz="914377"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2.4</a:t>
                      </a:r>
                      <a:r>
                        <a:rPr lang="en-US" sz="1600" b="1" baseline="0" dirty="0">
                          <a:solidFill>
                            <a:schemeClr val="tx1"/>
                          </a:solidFill>
                        </a:rPr>
                        <a:t> GHz</a:t>
                      </a:r>
                      <a:endParaRPr lang="en-US" sz="1600" b="1" dirty="0">
                        <a:solidFill>
                          <a:schemeClr val="tx1"/>
                        </a:solidFill>
                      </a:endParaRPr>
                    </a:p>
                    <a:p>
                      <a:pPr marL="0" marR="0" indent="0" algn="ctr" defTabSz="914377" rtl="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txBody>
                  <a:tcPr anchor="ctr">
                    <a:lnL w="63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 GHz</a:t>
                      </a:r>
                    </a:p>
                    <a:p>
                      <a:pPr algn="ctr"/>
                      <a:r>
                        <a:rPr lang="en-US" sz="1600" b="1" dirty="0">
                          <a:solidFill>
                            <a:schemeClr val="tx1"/>
                          </a:solidFill>
                        </a:rPr>
                        <a:t>Sub-GHz</a:t>
                      </a:r>
                    </a:p>
                  </a:txBody>
                  <a:tcPr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95461">
                <a:tc>
                  <a:txBody>
                    <a:bodyPr/>
                    <a:lstStyle/>
                    <a:p>
                      <a:pPr marL="0" algn="r" defTabSz="914377" rtl="0" eaLnBrk="1" latinLnBrk="0" hangingPunct="1"/>
                      <a:endParaRPr lang="en-US" sz="1600" b="1" i="1" kern="1200" dirty="0">
                        <a:solidFill>
                          <a:schemeClr val="tx1"/>
                        </a:solidFill>
                        <a:latin typeface="+mn-lt"/>
                        <a:ea typeface="+mn-ea"/>
                        <a:cs typeface="+mn-cs"/>
                      </a:endParaRPr>
                    </a:p>
                  </a:txBody>
                  <a:tcPr marR="274320" anchor="ct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600" b="1" i="1" kern="1200" dirty="0">
                          <a:solidFill>
                            <a:schemeClr val="tx1"/>
                          </a:solidFill>
                          <a:latin typeface="+mn-lt"/>
                          <a:ea typeface="+mn-ea"/>
                          <a:cs typeface="+mn-cs"/>
                        </a:rPr>
                        <a:t>Flex Gecko</a:t>
                      </a:r>
                      <a:br>
                        <a:rPr lang="en-US" sz="1600" b="1" i="1" kern="1200" dirty="0">
                          <a:solidFill>
                            <a:schemeClr val="tx1"/>
                          </a:solidFill>
                          <a:latin typeface="+mn-lt"/>
                          <a:ea typeface="+mn-ea"/>
                          <a:cs typeface="+mn-cs"/>
                        </a:rPr>
                      </a:br>
                      <a:r>
                        <a:rPr lang="en-US" sz="1400" b="1" i="1" kern="1200" dirty="0">
                          <a:solidFill>
                            <a:schemeClr val="bg1">
                              <a:lumMod val="50000"/>
                            </a:schemeClr>
                          </a:solidFill>
                          <a:latin typeface="+mn-lt"/>
                          <a:ea typeface="+mn-ea"/>
                          <a:cs typeface="+mn-cs"/>
                        </a:rPr>
                        <a:t>32</a:t>
                      </a:r>
                      <a:r>
                        <a:rPr lang="en-US" sz="1400" b="1" i="1" kern="1200" baseline="0" dirty="0">
                          <a:solidFill>
                            <a:schemeClr val="bg1">
                              <a:lumMod val="50000"/>
                            </a:schemeClr>
                          </a:solidFill>
                          <a:latin typeface="+mn-lt"/>
                          <a:ea typeface="+mn-ea"/>
                          <a:cs typeface="+mn-cs"/>
                        </a:rPr>
                        <a:t> to 1024 kB</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i="1" kern="1200" baseline="0" dirty="0">
                          <a:solidFill>
                            <a:srgbClr val="00B0F0"/>
                          </a:solidFill>
                          <a:latin typeface="+mn-lt"/>
                          <a:ea typeface="+mn-ea"/>
                          <a:cs typeface="+mn-cs"/>
                        </a:rPr>
                        <a:t>40+ Parts</a:t>
                      </a:r>
                      <a:endParaRPr lang="en-US" sz="1400" b="1" i="1" kern="1200" dirty="0">
                        <a:solidFill>
                          <a:srgbClr val="00B0F0"/>
                        </a:solidFill>
                        <a:latin typeface="+mn-lt"/>
                        <a:ea typeface="+mn-ea"/>
                        <a:cs typeface="+mn-cs"/>
                      </a:endParaRPr>
                    </a:p>
                    <a:p>
                      <a:pPr marL="0" algn="ctr" defTabSz="914377" rtl="0" eaLnBrk="1" latinLnBrk="0" hangingPunct="1"/>
                      <a:endParaRPr lang="en-US" sz="1100" b="1" i="1" kern="1200" dirty="0">
                        <a:solidFill>
                          <a:schemeClr val="tx1"/>
                        </a:solidFill>
                        <a:latin typeface="+mn-lt"/>
                        <a:ea typeface="+mn-ea"/>
                        <a:cs typeface="+mn-cs"/>
                      </a:endParaRPr>
                    </a:p>
                  </a:txBody>
                  <a:tcPr marR="27432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600" dirty="0"/>
                    </a:p>
                  </a:txBody>
                  <a:tcPr anchor="ctr">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anchor="ctr">
                    <a:lnL w="6350" cap="flat" cmpd="sng" algn="ctr">
                      <a:no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tx1"/>
                          </a:solidFill>
                        </a:rPr>
                        <a:t>2.4</a:t>
                      </a:r>
                      <a:r>
                        <a:rPr lang="en-US" sz="1600" b="1" baseline="0" dirty="0">
                          <a:solidFill>
                            <a:schemeClr val="tx1"/>
                          </a:solidFill>
                        </a:rPr>
                        <a:t> GHz</a:t>
                      </a:r>
                    </a:p>
                    <a:p>
                      <a:pPr algn="ctr"/>
                      <a:r>
                        <a:rPr lang="en-US" sz="1600" b="1" baseline="0" dirty="0">
                          <a:solidFill>
                            <a:schemeClr val="tx1"/>
                          </a:solidFill>
                        </a:rPr>
                        <a:t>Sub-GHz</a:t>
                      </a:r>
                      <a:endParaRPr lang="en-US" sz="1600" b="1" dirty="0">
                        <a:solidFill>
                          <a:schemeClr val="tx1"/>
                        </a:solidFill>
                      </a:endParaRPr>
                    </a:p>
                  </a:txBody>
                  <a:tcPr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19" name="Picture 1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32774" y="2085912"/>
            <a:ext cx="1289124" cy="350237"/>
          </a:xfrm>
          <a:prstGeom prst="rect">
            <a:avLst/>
          </a:prstGeom>
        </p:spPr>
      </p:pic>
      <p:pic>
        <p:nvPicPr>
          <p:cNvPr id="22" name="Picture 21" descr="Screen Shot 2015-11-24 at 5.28.47 PM.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42109" y="2065978"/>
            <a:ext cx="1282176" cy="409205"/>
          </a:xfrm>
          <a:prstGeom prst="rect">
            <a:avLst/>
          </a:prstGeom>
        </p:spPr>
      </p:pic>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144496" y="1979941"/>
            <a:ext cx="1256804" cy="604954"/>
          </a:xfrm>
          <a:prstGeom prst="rect">
            <a:avLst/>
          </a:prstGeom>
        </p:spPr>
      </p:pic>
      <p:grpSp>
        <p:nvGrpSpPr>
          <p:cNvPr id="29" name="Group 28"/>
          <p:cNvGrpSpPr/>
          <p:nvPr/>
        </p:nvGrpSpPr>
        <p:grpSpPr>
          <a:xfrm>
            <a:off x="4829322" y="2090953"/>
            <a:ext cx="1383241" cy="310433"/>
            <a:chOff x="2353902" y="3981579"/>
            <a:chExt cx="1734650" cy="389298"/>
          </a:xfrm>
        </p:grpSpPr>
        <p:pic>
          <p:nvPicPr>
            <p:cNvPr id="30" name="Picture 29"/>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814441" y="4038150"/>
              <a:ext cx="1274111" cy="276155"/>
            </a:xfrm>
            <a:prstGeom prst="rect">
              <a:avLst/>
            </a:prstGeom>
          </p:spPr>
        </p:pic>
        <p:pic>
          <p:nvPicPr>
            <p:cNvPr id="31" name="Picture 30"/>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353902" y="3981579"/>
              <a:ext cx="389298" cy="389298"/>
            </a:xfrm>
            <a:prstGeom prst="rect">
              <a:avLst/>
            </a:prstGeom>
          </p:spPr>
        </p:pic>
      </p:grpSp>
      <p:pic>
        <p:nvPicPr>
          <p:cNvPr id="18" name="Picture 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981200" y="3038731"/>
            <a:ext cx="474117" cy="543600"/>
          </a:xfrm>
          <a:prstGeom prst="rect">
            <a:avLst/>
          </a:prstGeom>
        </p:spPr>
      </p:pic>
      <p:pic>
        <p:nvPicPr>
          <p:cNvPr id="20" name="Picture 1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45802" y="3211506"/>
            <a:ext cx="311921" cy="267835"/>
          </a:xfrm>
          <a:prstGeom prst="rect">
            <a:avLst/>
          </a:prstGeom>
        </p:spPr>
      </p:pic>
      <p:pic>
        <p:nvPicPr>
          <p:cNvPr id="21" name="Picture 2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981200" y="3959027"/>
            <a:ext cx="474117" cy="543600"/>
          </a:xfrm>
          <a:prstGeom prst="rect">
            <a:avLst/>
          </a:prstGeom>
        </p:spPr>
      </p:pic>
      <p:pic>
        <p:nvPicPr>
          <p:cNvPr id="32" name="Picture 3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45802" y="4131802"/>
            <a:ext cx="311921" cy="267835"/>
          </a:xfrm>
          <a:prstGeom prst="rect">
            <a:avLst/>
          </a:prstGeom>
        </p:spPr>
      </p:pic>
      <p:pic>
        <p:nvPicPr>
          <p:cNvPr id="34" name="Picture 3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536277" y="5160958"/>
            <a:ext cx="311921" cy="267835"/>
          </a:xfrm>
          <a:prstGeom prst="rect">
            <a:avLst/>
          </a:prstGeom>
        </p:spPr>
      </p:pic>
    </p:spTree>
    <p:extLst>
      <p:ext uri="{BB962C8B-B14F-4D97-AF65-F5344CB8AC3E}">
        <p14:creationId xmlns:p14="http://schemas.microsoft.com/office/powerpoint/2010/main" val="4286566118"/>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Mighty Gecko SoC Comparison</a:t>
            </a:r>
          </a:p>
        </p:txBody>
      </p:sp>
      <p:graphicFrame>
        <p:nvGraphicFramePr>
          <p:cNvPr id="11" name="Table 10"/>
          <p:cNvGraphicFramePr>
            <a:graphicFrameLocks noGrp="1"/>
          </p:cNvGraphicFramePr>
          <p:nvPr>
            <p:extLst>
              <p:ext uri="{D42A27DB-BD31-4B8C-83A1-F6EECF244321}">
                <p14:modId xmlns:p14="http://schemas.microsoft.com/office/powerpoint/2010/main" val="230520123"/>
              </p:ext>
            </p:extLst>
          </p:nvPr>
        </p:nvGraphicFramePr>
        <p:xfrm>
          <a:off x="315099" y="943337"/>
          <a:ext cx="11343500" cy="4915920"/>
        </p:xfrm>
        <a:graphic>
          <a:graphicData uri="http://schemas.openxmlformats.org/drawingml/2006/table">
            <a:tbl>
              <a:tblPr firstRow="1" bandRow="1">
                <a:tableStyleId>{93296810-A885-4BE3-A3E7-6D5BEEA58F35}</a:tableStyleId>
              </a:tblPr>
              <a:tblGrid>
                <a:gridCol w="2536609">
                  <a:extLst>
                    <a:ext uri="{9D8B030D-6E8A-4147-A177-3AD203B41FA5}">
                      <a16:colId xmlns:a16="http://schemas.microsoft.com/office/drawing/2014/main" val="20000"/>
                    </a:ext>
                  </a:extLst>
                </a:gridCol>
                <a:gridCol w="246004">
                  <a:extLst>
                    <a:ext uri="{9D8B030D-6E8A-4147-A177-3AD203B41FA5}">
                      <a16:colId xmlns:a16="http://schemas.microsoft.com/office/drawing/2014/main" val="20001"/>
                    </a:ext>
                  </a:extLst>
                </a:gridCol>
                <a:gridCol w="2367237">
                  <a:extLst>
                    <a:ext uri="{9D8B030D-6E8A-4147-A177-3AD203B41FA5}">
                      <a16:colId xmlns:a16="http://schemas.microsoft.com/office/drawing/2014/main" val="20002"/>
                    </a:ext>
                  </a:extLst>
                </a:gridCol>
                <a:gridCol w="1990816">
                  <a:extLst>
                    <a:ext uri="{9D8B030D-6E8A-4147-A177-3AD203B41FA5}">
                      <a16:colId xmlns:a16="http://schemas.microsoft.com/office/drawing/2014/main" val="20003"/>
                    </a:ext>
                  </a:extLst>
                </a:gridCol>
                <a:gridCol w="2101417">
                  <a:extLst>
                    <a:ext uri="{9D8B030D-6E8A-4147-A177-3AD203B41FA5}">
                      <a16:colId xmlns:a16="http://schemas.microsoft.com/office/drawing/2014/main" val="20004"/>
                    </a:ext>
                  </a:extLst>
                </a:gridCol>
                <a:gridCol w="2101417">
                  <a:extLst>
                    <a:ext uri="{9D8B030D-6E8A-4147-A177-3AD203B41FA5}">
                      <a16:colId xmlns:a16="http://schemas.microsoft.com/office/drawing/2014/main" val="20005"/>
                    </a:ext>
                  </a:extLst>
                </a:gridCol>
              </a:tblGrid>
              <a:tr h="359160">
                <a:tc>
                  <a:txBody>
                    <a:bodyPr/>
                    <a:lstStyle/>
                    <a:p>
                      <a:pPr algn="l" fontAlgn="ctr"/>
                      <a:endParaRPr lang="en-US" sz="1600" b="1" i="0" u="none" strike="noStrike" dirty="0">
                        <a:solidFill>
                          <a:schemeClr val="tx1"/>
                        </a:solidFill>
                        <a:effectLst/>
                        <a:latin typeface="+mj-lt"/>
                      </a:endParaRPr>
                    </a:p>
                  </a:txBody>
                  <a:tcPr marL="45720" marR="45720" marT="18288" marB="18288" anchor="ctr">
                    <a:noFill/>
                  </a:tcPr>
                </a:tc>
                <a:tc>
                  <a:txBody>
                    <a:bodyPr/>
                    <a:lstStyle/>
                    <a:p>
                      <a:pPr algn="ctr" fontAlgn="ctr"/>
                      <a:endParaRPr lang="en-US" sz="1600" b="1" i="0" u="none" strike="noStrike" dirty="0">
                        <a:solidFill>
                          <a:schemeClr val="tx1"/>
                        </a:solidFill>
                        <a:effectLst/>
                        <a:latin typeface="+mj-lt"/>
                      </a:endParaRP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u="none" strike="noStrike" dirty="0">
                          <a:solidFill>
                            <a:schemeClr val="tx1"/>
                          </a:solidFill>
                          <a:effectLst/>
                          <a:latin typeface="+mj-lt"/>
                        </a:rPr>
                        <a:t>EFR32MG1</a:t>
                      </a:r>
                      <a:endParaRPr lang="en-US" sz="1600" b="1" i="0" u="none" strike="noStrike" dirty="0">
                        <a:solidFill>
                          <a:schemeClr val="tx1"/>
                        </a:solidFill>
                        <a:effectLst/>
                        <a:latin typeface="+mj-lt"/>
                      </a:endParaRP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chemeClr val="tx1"/>
                          </a:solidFill>
                          <a:effectLst/>
                          <a:latin typeface="+mj-lt"/>
                        </a:rPr>
                        <a:t>MG12</a:t>
                      </a: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chemeClr val="tx1"/>
                          </a:solidFill>
                          <a:effectLst/>
                          <a:latin typeface="+mj-lt"/>
                        </a:rPr>
                        <a:t>MG13</a:t>
                      </a:r>
                    </a:p>
                  </a:txBody>
                  <a:tcPr marL="45720" marR="45720" marT="18288" marB="18288" anchor="ctr">
                    <a:lnB w="12700" cap="flat" cmpd="sng" algn="ctr">
                      <a:noFill/>
                      <a:prstDash val="sysDash"/>
                      <a:round/>
                      <a:headEnd type="none" w="med" len="med"/>
                      <a:tailEnd type="none" w="med" len="med"/>
                    </a:lnB>
                    <a:noFill/>
                  </a:tcPr>
                </a:tc>
                <a:tc>
                  <a:txBody>
                    <a:bodyPr/>
                    <a:lstStyle/>
                    <a:p>
                      <a:pPr algn="ctr" fontAlgn="ctr"/>
                      <a:r>
                        <a:rPr lang="en-US" sz="1600" b="1" i="0" u="none" strike="noStrike" dirty="0">
                          <a:solidFill>
                            <a:srgbClr val="FF0000"/>
                          </a:solidFill>
                          <a:effectLst/>
                          <a:latin typeface="+mj-lt"/>
                        </a:rPr>
                        <a:t>MG21-New</a:t>
                      </a:r>
                    </a:p>
                  </a:txBody>
                  <a:tcPr marL="45720" marR="45720" marT="18288" marB="18288" anchor="ctr">
                    <a:lnB w="12700" cap="flat" cmpd="sng" algn="ctr">
                      <a:noFill/>
                      <a:prstDash val="sysDash"/>
                      <a:round/>
                      <a:headEnd type="none" w="med" len="med"/>
                      <a:tailEnd type="none" w="med" len="med"/>
                    </a:lnB>
                    <a:noFill/>
                  </a:tcPr>
                </a:tc>
                <a:extLst>
                  <a:ext uri="{0D108BD9-81ED-4DB2-BD59-A6C34878D82A}">
                    <a16:rowId xmlns:a16="http://schemas.microsoft.com/office/drawing/2014/main" val="10000"/>
                  </a:ext>
                </a:extLst>
              </a:tr>
              <a:tr h="172800">
                <a:tc>
                  <a:txBody>
                    <a:bodyPr/>
                    <a:lstStyle/>
                    <a:p>
                      <a:pPr algn="r" fontAlgn="ctr"/>
                      <a:r>
                        <a:rPr lang="en-US" sz="1400" b="0" i="0" u="none" strike="noStrike" dirty="0">
                          <a:solidFill>
                            <a:schemeClr val="tx1"/>
                          </a:solidFill>
                          <a:effectLst/>
                          <a:latin typeface="+mj-lt"/>
                        </a:rPr>
                        <a:t>Protocols</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&amp; Long Range)</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a:t>
                      </a:r>
                      <a: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t> BT 5 (2 Mbps)</a:t>
                      </a:r>
                      <a:br>
                        <a:rPr lang="en-US" sz="1200" b="0" i="0" u="none" strike="noStrike" kern="1200" baseline="0" dirty="0">
                          <a:solidFill>
                            <a:schemeClr val="tx1"/>
                          </a:solidFill>
                          <a:effectLst/>
                          <a:latin typeface="Arial" panose="020B0604020202020204" pitchFamily="34" charset="0"/>
                          <a:ea typeface="+mn-ea"/>
                          <a:cs typeface="Arial" panose="020B0604020202020204" pitchFamily="34" charset="0"/>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249420">
                <a:tc>
                  <a:txBody>
                    <a:bodyPr/>
                    <a:lstStyle/>
                    <a:p>
                      <a:pPr algn="r" fontAlgn="ctr"/>
                      <a:r>
                        <a:rPr lang="en-US" sz="1400" b="0" i="0" u="none" strike="noStrike" dirty="0">
                          <a:solidFill>
                            <a:schemeClr val="tx1"/>
                          </a:solidFill>
                          <a:effectLst/>
                          <a:latin typeface="+mj-lt"/>
                        </a:rPr>
                        <a:t>Freq.</a:t>
                      </a:r>
                      <a:r>
                        <a:rPr lang="en-US" sz="1400" b="0" i="0" u="none" strike="noStrike" baseline="0" dirty="0">
                          <a:solidFill>
                            <a:schemeClr val="tx1"/>
                          </a:solidFill>
                          <a:effectLst/>
                          <a:latin typeface="+mj-lt"/>
                        </a:rPr>
                        <a:t> Bands</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2.4GHz</a:t>
                      </a:r>
                      <a:r>
                        <a:rPr lang="en-US" sz="1200" b="0" i="0" u="none" strike="noStrike" baseline="0" dirty="0">
                          <a:solidFill>
                            <a:schemeClr val="tx1"/>
                          </a:solidFill>
                          <a:effectLst/>
                          <a:latin typeface="+mj-lt"/>
                        </a:rPr>
                        <a:t> + Sub-GHz</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r h="172800">
                <a:tc>
                  <a:txBody>
                    <a:bodyPr/>
                    <a:lstStyle/>
                    <a:p>
                      <a:pPr algn="r" fontAlgn="ctr"/>
                      <a:r>
                        <a:rPr lang="en-US" sz="1400" u="none" strike="noStrike" dirty="0">
                          <a:effectLst/>
                        </a:rPr>
                        <a:t>Core</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Cortex-M4</a:t>
                      </a:r>
                      <a:br>
                        <a:rPr lang="en-US" sz="1200" u="none" strike="noStrike" baseline="0" dirty="0">
                          <a:effectLst/>
                        </a:rPr>
                      </a:br>
                      <a:r>
                        <a:rPr lang="en-US" sz="1200" b="0" i="0" u="none" strike="noStrike" baseline="0" dirty="0">
                          <a:solidFill>
                            <a:schemeClr val="tx1"/>
                          </a:solidFill>
                          <a:effectLst/>
                          <a:latin typeface="+mj-lt"/>
                        </a:rPr>
                        <a:t>(40 MHz)</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u="none" strike="noStrike" dirty="0">
                          <a:effectLst/>
                        </a:rPr>
                        <a:t>Cortex-M33</a:t>
                      </a:r>
                      <a:br>
                        <a:rPr lang="en-US" sz="1200" u="none" strike="noStrike" baseline="0" dirty="0">
                          <a:effectLst/>
                        </a:rPr>
                      </a:br>
                      <a:r>
                        <a:rPr lang="en-US" sz="1200" b="0" i="0" u="none" strike="noStrike" kern="1200" baseline="0" dirty="0">
                          <a:solidFill>
                            <a:schemeClr val="tx1"/>
                          </a:solidFill>
                          <a:effectLst/>
                          <a:latin typeface="+mn-lt"/>
                          <a:ea typeface="+mn-ea"/>
                          <a:cs typeface="+mn-cs"/>
                        </a:rPr>
                        <a:t>(80 MHz)</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3"/>
                  </a:ext>
                </a:extLst>
              </a:tr>
              <a:tr h="172800">
                <a:tc>
                  <a:txBody>
                    <a:bodyPr/>
                    <a:lstStyle/>
                    <a:p>
                      <a:pPr algn="r" fontAlgn="ctr"/>
                      <a:r>
                        <a:rPr lang="en-US" sz="1400" u="none" strike="noStrike" dirty="0">
                          <a:effectLst/>
                        </a:rPr>
                        <a:t>Max Flash</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256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 MB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j-lt"/>
                        </a:rPr>
                        <a:t>512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1 MB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4"/>
                  </a:ext>
                </a:extLst>
              </a:tr>
              <a:tr h="172800">
                <a:tc>
                  <a:txBody>
                    <a:bodyPr/>
                    <a:lstStyle/>
                    <a:p>
                      <a:pPr algn="r" fontAlgn="ctr"/>
                      <a:r>
                        <a:rPr lang="en-US" sz="1400" u="none" strike="noStrike" dirty="0">
                          <a:effectLst/>
                        </a:rPr>
                        <a:t>Max RAM</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32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256</a:t>
                      </a:r>
                      <a:r>
                        <a:rPr lang="en-US" sz="1200" b="0" i="0" u="none" strike="noStrike" baseline="0" dirty="0">
                          <a:solidFill>
                            <a:schemeClr val="tx1"/>
                          </a:solidFill>
                          <a:effectLst/>
                          <a:latin typeface="+mj-lt"/>
                        </a:rPr>
                        <a:t> kB</a:t>
                      </a: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j-lt"/>
                        </a:rPr>
                        <a:t>64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dirty="0">
                          <a:solidFill>
                            <a:schemeClr val="tx1"/>
                          </a:solidFill>
                          <a:effectLst/>
                          <a:latin typeface="+mj-lt"/>
                        </a:rPr>
                        <a:t>96 kB</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5"/>
                  </a:ext>
                </a:extLst>
              </a:tr>
              <a:tr h="172800">
                <a:tc>
                  <a:txBody>
                    <a:bodyPr/>
                    <a:lstStyle/>
                    <a:p>
                      <a:pPr algn="r" fontAlgn="ctr"/>
                      <a:r>
                        <a:rPr lang="en-US" sz="1400" b="0" i="0" u="none" strike="noStrike" dirty="0">
                          <a:solidFill>
                            <a:schemeClr val="tx1"/>
                          </a:solidFill>
                          <a:effectLst/>
                          <a:latin typeface="+mj-lt"/>
                        </a:rPr>
                        <a:t>Security</a:t>
                      </a:r>
                    </a:p>
                  </a:txBody>
                  <a:tcPr marL="45720" marR="182880" marT="18288" marB="18288" anchor="ctr">
                    <a:lnR w="12700" cap="flat" cmpd="sng" algn="ctr">
                      <a:noFill/>
                      <a:prstDash val="sysDash"/>
                      <a:round/>
                      <a:headEnd type="none" w="med" len="med"/>
                      <a:tailEnd type="none" w="med" len="med"/>
                    </a:lnR>
                    <a:no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AES-128/-256,</a:t>
                      </a:r>
                      <a:r>
                        <a:rPr lang="en-US" sz="1200" b="0" i="0" u="none" strike="noStrike" kern="1200" baseline="0" dirty="0">
                          <a:solidFill>
                            <a:schemeClr val="tx1"/>
                          </a:solidFill>
                          <a:effectLst/>
                          <a:latin typeface="+mn-lt"/>
                          <a:ea typeface="+mn-ea"/>
                          <a:cs typeface="+mn-cs"/>
                        </a:rPr>
                        <a:t> ECC, SHA-1/-2</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 TRNG</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Arial" panose="020B0604020202020204" pitchFamily="34" charset="0"/>
                          <a:ea typeface="+mn-ea"/>
                          <a:cs typeface="Arial" panose="020B0604020202020204" pitchFamily="34" charset="0"/>
                        </a:rPr>
                        <a:t>+ TRNG </a:t>
                      </a:r>
                      <a:r>
                        <a:rPr lang="en-US" sz="1200" b="0" i="0" u="none" strike="noStrike" kern="1200" dirty="0" err="1">
                          <a:solidFill>
                            <a:schemeClr val="tx1"/>
                          </a:solidFill>
                          <a:effectLst/>
                          <a:latin typeface="Arial" panose="020B0604020202020204" pitchFamily="34" charset="0"/>
                          <a:ea typeface="+mn-ea"/>
                          <a:cs typeface="Arial" panose="020B0604020202020204" pitchFamily="34" charset="0"/>
                        </a:rPr>
                        <a:t>TrustZone</a:t>
                      </a: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6"/>
                  </a:ext>
                </a:extLst>
              </a:tr>
              <a:tr h="172800">
                <a:tc>
                  <a:txBody>
                    <a:bodyPr/>
                    <a:lstStyle/>
                    <a:p>
                      <a:pPr algn="r" fontAlgn="ctr"/>
                      <a:r>
                        <a:rPr lang="en-US" sz="1400" b="0" i="0" u="none" strike="noStrike" baseline="0" dirty="0">
                          <a:solidFill>
                            <a:schemeClr val="tx1"/>
                          </a:solidFill>
                          <a:effectLst/>
                          <a:latin typeface="+mj-lt"/>
                        </a:rPr>
                        <a:t>TX Power</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+19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7"/>
                  </a:ext>
                </a:extLst>
              </a:tr>
              <a:tr h="172800">
                <a:tc>
                  <a:txBody>
                    <a:bodyPr/>
                    <a:lstStyle/>
                    <a:p>
                      <a:pPr algn="r" fontAlgn="ctr"/>
                      <a:r>
                        <a:rPr lang="en-US" sz="1400" u="none" strike="noStrike" dirty="0">
                          <a:solidFill>
                            <a:schemeClr val="tx1"/>
                          </a:solidFill>
                          <a:effectLst/>
                          <a:latin typeface="+mj-lt"/>
                        </a:rPr>
                        <a:t>802.15.4 Sensitivity</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-99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-102.7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j-lt"/>
                          <a:ea typeface="+mn-ea"/>
                          <a:cs typeface="+mn-cs"/>
                        </a:rPr>
                        <a:t>-104 dBm</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8"/>
                  </a:ext>
                </a:extLst>
              </a:tr>
              <a:tr h="172800">
                <a:tc>
                  <a:txBody>
                    <a:bodyPr/>
                    <a:lstStyle/>
                    <a:p>
                      <a:pPr algn="r" fontAlgn="ctr"/>
                      <a:r>
                        <a:rPr lang="en-US" sz="1400" b="0" i="0" u="none" strike="noStrike" dirty="0">
                          <a:solidFill>
                            <a:schemeClr val="tx1"/>
                          </a:solidFill>
                          <a:effectLst/>
                          <a:latin typeface="+mj-lt"/>
                        </a:rPr>
                        <a:t>Active Current</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~60</a:t>
                      </a:r>
                      <a:r>
                        <a:rPr lang="en-US" sz="1200" b="0" i="0" u="none" strike="noStrike" baseline="0" dirty="0">
                          <a:solidFill>
                            <a:schemeClr val="tx1"/>
                          </a:solidFill>
                          <a:effectLst/>
                          <a:latin typeface="+mj-lt"/>
                        </a:rPr>
                        <a:t> </a:t>
                      </a:r>
                      <a:r>
                        <a:rPr lang="en-US" sz="1200" b="0" i="0" u="none" strike="noStrike" kern="1200" dirty="0">
                          <a:solidFill>
                            <a:schemeClr val="tx1"/>
                          </a:solidFill>
                          <a:effectLst/>
                          <a:latin typeface="+mn-lt"/>
                          <a:ea typeface="+mn-ea"/>
                          <a:cs typeface="+mn-cs"/>
                        </a:rPr>
                        <a:t>µ</a:t>
                      </a:r>
                      <a:r>
                        <a:rPr lang="en-US" sz="1200" b="0" i="0" u="none" strike="noStrike" dirty="0">
                          <a:solidFill>
                            <a:schemeClr val="tx1"/>
                          </a:solidFill>
                          <a:effectLst/>
                          <a:latin typeface="+mj-lt"/>
                        </a:rPr>
                        <a:t>A/MHz</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~50.9</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µA/MHz</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9"/>
                  </a:ext>
                </a:extLst>
              </a:tr>
              <a:tr h="172800">
                <a:tc>
                  <a:txBody>
                    <a:bodyPr/>
                    <a:lstStyle/>
                    <a:p>
                      <a:pPr algn="r" fontAlgn="ctr"/>
                      <a:r>
                        <a:rPr lang="en-US" sz="1400" u="none" strike="noStrike" dirty="0">
                          <a:solidFill>
                            <a:schemeClr val="tx1"/>
                          </a:solidFill>
                          <a:effectLst/>
                          <a:latin typeface="+mj-lt"/>
                        </a:rPr>
                        <a:t>Sleep Current</a:t>
                      </a:r>
                      <a:endParaRPr lang="en-US" sz="14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2.5 µA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1.5 </a:t>
                      </a:r>
                      <a:r>
                        <a:rPr lang="el-GR" sz="1200" b="0" i="0" u="none" strike="noStrike" dirty="0">
                          <a:solidFill>
                            <a:schemeClr val="tx1"/>
                          </a:solidFill>
                          <a:effectLst/>
                          <a:latin typeface="+mj-lt"/>
                        </a:rPr>
                        <a:t>μ</a:t>
                      </a:r>
                      <a:r>
                        <a:rPr lang="en-US" sz="1200" b="0" i="0" u="none" strike="noStrike" dirty="0">
                          <a:solidFill>
                            <a:schemeClr val="tx1"/>
                          </a:solidFill>
                          <a:effectLst/>
                          <a:latin typeface="+mj-lt"/>
                        </a:rPr>
                        <a:t>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4.5 </a:t>
                      </a:r>
                      <a:r>
                        <a:rPr lang="el-GR" sz="1200" b="0" i="0" u="none" strike="noStrike" kern="1200" dirty="0">
                          <a:solidFill>
                            <a:schemeClr val="tx1"/>
                          </a:solidFill>
                          <a:effectLst/>
                          <a:latin typeface="+mn-lt"/>
                          <a:ea typeface="+mn-ea"/>
                          <a:cs typeface="+mn-cs"/>
                        </a:rPr>
                        <a:t>μ</a:t>
                      </a:r>
                      <a:r>
                        <a:rPr lang="en-US" sz="1200" b="0" i="0" u="none" strike="noStrike" kern="1200" dirty="0">
                          <a:solidFill>
                            <a:schemeClr val="tx1"/>
                          </a:solidFill>
                          <a:effectLst/>
                          <a:latin typeface="+mn-lt"/>
                          <a:ea typeface="+mn-ea"/>
                          <a:cs typeface="+mn-cs"/>
                        </a:rPr>
                        <a:t>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0"/>
                  </a:ext>
                </a:extLst>
              </a:tr>
              <a:tr h="172800">
                <a:tc>
                  <a:txBody>
                    <a:bodyPr/>
                    <a:lstStyle/>
                    <a:p>
                      <a:pPr algn="r" fontAlgn="ctr"/>
                      <a:r>
                        <a:rPr lang="en-US" sz="1400" b="0" i="0" u="none" strike="noStrike" dirty="0">
                          <a:solidFill>
                            <a:schemeClr val="tx1"/>
                          </a:solidFill>
                          <a:effectLst/>
                          <a:latin typeface="+mj-lt"/>
                        </a:rPr>
                        <a:t>TX Current</a:t>
                      </a:r>
                      <a:r>
                        <a:rPr lang="en-US" sz="1400" b="0" i="0" u="none" strike="noStrike" baseline="0" dirty="0">
                          <a:solidFill>
                            <a:schemeClr val="tx1"/>
                          </a:solidFill>
                          <a:effectLst/>
                          <a:latin typeface="+mj-lt"/>
                        </a:rPr>
                        <a:t> </a:t>
                      </a:r>
                      <a:br>
                        <a:rPr lang="en-US" sz="1400" b="0" i="0" u="none" strike="noStrike" baseline="0" dirty="0">
                          <a:solidFill>
                            <a:schemeClr val="tx1"/>
                          </a:solidFill>
                          <a:effectLst/>
                          <a:latin typeface="+mj-lt"/>
                        </a:rPr>
                      </a:br>
                      <a:r>
                        <a:rPr lang="en-US" sz="1100" b="0" i="0" u="none" strike="noStrike" baseline="0" dirty="0">
                          <a:solidFill>
                            <a:schemeClr val="tx1"/>
                          </a:solidFill>
                          <a:effectLst/>
                          <a:latin typeface="+mj-lt"/>
                        </a:rPr>
                        <a:t>@ +0 dBm</a:t>
                      </a:r>
                      <a:endParaRPr lang="en-US" sz="800" b="0" i="0" u="none" strike="noStrike" dirty="0">
                        <a:solidFill>
                          <a:schemeClr val="tx1"/>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8.2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8.5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9.3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1"/>
                  </a:ext>
                </a:extLst>
              </a:tr>
              <a:tr h="172800">
                <a:tc>
                  <a:txBody>
                    <a:bodyPr/>
                    <a:lstStyle/>
                    <a:p>
                      <a:pPr algn="r" fontAlgn="ctr"/>
                      <a:r>
                        <a:rPr lang="en-US" sz="1400" b="0" i="0" u="none" strike="noStrike" dirty="0">
                          <a:solidFill>
                            <a:schemeClr val="tx1"/>
                          </a:solidFill>
                          <a:effectLst/>
                          <a:latin typeface="+mj-lt"/>
                        </a:rPr>
                        <a:t>RX Current (BLE)</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8.7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sz="1200" b="0" i="0" u="none" strike="noStrike" kern="1200" dirty="0">
                          <a:solidFill>
                            <a:schemeClr val="tx1"/>
                          </a:solidFill>
                          <a:effectLst/>
                          <a:latin typeface="+mn-lt"/>
                          <a:ea typeface="+mn-ea"/>
                          <a:cs typeface="+mn-cs"/>
                        </a:rPr>
                        <a:t>10.0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8.8 mA</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12"/>
                  </a:ext>
                </a:extLst>
              </a:tr>
              <a:tr h="172800">
                <a:tc>
                  <a:txBody>
                    <a:bodyPr/>
                    <a:lstStyle/>
                    <a:p>
                      <a:pPr algn="r" fontAlgn="ctr"/>
                      <a:r>
                        <a:rPr lang="en-US" sz="1400" u="none" strike="noStrike" dirty="0">
                          <a:effectLst/>
                        </a:rPr>
                        <a:t>Operating Voltage</a:t>
                      </a:r>
                      <a:endParaRPr lang="en-US" sz="1400" b="0" i="0" u="none" strike="noStrike" dirty="0">
                        <a:solidFill>
                          <a:srgbClr val="000000"/>
                        </a:solidFill>
                        <a:effectLst/>
                        <a:latin typeface="+mj-lt"/>
                      </a:endParaRP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rgbClr val="000000"/>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u="none" strike="noStrike" dirty="0">
                          <a:effectLst/>
                        </a:rPr>
                        <a:t>+1.85 -</a:t>
                      </a:r>
                      <a:r>
                        <a:rPr lang="en-US" sz="1200" u="none" strike="noStrike" baseline="0" dirty="0">
                          <a:effectLst/>
                        </a:rPr>
                        <a:t> </a:t>
                      </a:r>
                      <a:r>
                        <a:rPr lang="en-US" sz="1200" u="none" strike="noStrike" dirty="0">
                          <a:effectLst/>
                        </a:rPr>
                        <a:t>3.8V</a:t>
                      </a:r>
                      <a:endParaRPr lang="en-US" sz="1200" b="0" i="0" u="none" strike="noStrike" dirty="0">
                        <a:solidFill>
                          <a:srgbClr val="000000"/>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+1.8</a:t>
                      </a:r>
                      <a:r>
                        <a:rPr lang="en-US" sz="1200" b="0" i="0" u="none" strike="noStrike" baseline="0" dirty="0">
                          <a:solidFill>
                            <a:schemeClr val="tx1"/>
                          </a:solidFill>
                          <a:effectLst/>
                          <a:latin typeface="+mn-lt"/>
                        </a:rPr>
                        <a:t> – 3.8V</a:t>
                      </a: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bg1">
                              <a:lumMod val="50000"/>
                            </a:schemeClr>
                          </a:solidFill>
                          <a:effectLst/>
                          <a:latin typeface="Arial" panose="020B0604020202020204" pitchFamily="34" charset="0"/>
                          <a:ea typeface="+mn-ea"/>
                          <a:cs typeface="Arial" panose="020B0604020202020204" pitchFamily="34" charset="0"/>
                        </a:rPr>
                        <a:t>→</a:t>
                      </a:r>
                      <a:endParaRPr lang="en-US" sz="1200" b="0" i="0" u="none" strike="noStrike" kern="1200" dirty="0">
                        <a:solidFill>
                          <a:schemeClr val="bg1">
                            <a:lumMod val="50000"/>
                          </a:schemeClr>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+1.71</a:t>
                      </a:r>
                      <a:r>
                        <a:rPr lang="en-US" sz="1200" b="0" i="0" u="none" strike="noStrike" baseline="0" dirty="0">
                          <a:solidFill>
                            <a:schemeClr val="tx1"/>
                          </a:solidFill>
                          <a:effectLst/>
                          <a:latin typeface="+mn-lt"/>
                        </a:rPr>
                        <a:t> – 3.8V</a:t>
                      </a: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3"/>
                  </a:ext>
                </a:extLst>
              </a:tr>
              <a:tr h="172800">
                <a:tc>
                  <a:txBody>
                    <a:bodyPr/>
                    <a:lstStyle/>
                    <a:p>
                      <a:pPr algn="r" fontAlgn="ctr"/>
                      <a:r>
                        <a:rPr lang="en-US" sz="1400" b="0" i="0" u="none" strike="noStrike" dirty="0">
                          <a:solidFill>
                            <a:schemeClr val="tx1"/>
                          </a:solidFill>
                          <a:effectLst/>
                          <a:latin typeface="+mj-lt"/>
                        </a:rPr>
                        <a:t>Max GPIO</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31</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65</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31</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20</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4"/>
                  </a:ext>
                </a:extLst>
              </a:tr>
              <a:tr h="172800">
                <a:tc>
                  <a:txBody>
                    <a:bodyPr/>
                    <a:lstStyle/>
                    <a:p>
                      <a:pPr algn="r" fontAlgn="ctr"/>
                      <a:r>
                        <a:rPr lang="en-US" sz="1400" b="0" i="0" u="none" strike="noStrike" dirty="0">
                          <a:solidFill>
                            <a:schemeClr val="tx1"/>
                          </a:solidFill>
                          <a:effectLst/>
                          <a:latin typeface="+mj-lt"/>
                        </a:rPr>
                        <a:t>Other</a:t>
                      </a:r>
                    </a:p>
                  </a:txBody>
                  <a:tcPr marL="45720" marR="182880" marT="18288" marB="18288" anchor="ctr">
                    <a:lnR w="12700" cap="flat" cmpd="sng" algn="ctr">
                      <a:noFill/>
                      <a:prstDash val="sysDash"/>
                      <a:round/>
                      <a:headEnd type="none" w="med" len="med"/>
                      <a:tailEnd type="none" w="med" len="med"/>
                    </a:lnR>
                    <a:noFill/>
                  </a:tcPr>
                </a:tc>
                <a:tc>
                  <a:txBody>
                    <a:bodyPr/>
                    <a:lstStyle/>
                    <a:p>
                      <a:pPr algn="ctr" fontAlgn="ct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0" i="0" u="none" strike="noStrike" dirty="0">
                          <a:solidFill>
                            <a:schemeClr val="tx1"/>
                          </a:solidFill>
                          <a:effectLst/>
                          <a:latin typeface="+mj-lt"/>
                        </a:rPr>
                        <a:t>IDAC</a:t>
                      </a:r>
                      <a:br>
                        <a:rPr lang="en-US" sz="1200" b="0" i="0" u="none" strike="noStrike" dirty="0">
                          <a:solidFill>
                            <a:schemeClr val="tx1"/>
                          </a:solidFill>
                          <a:effectLst/>
                          <a:latin typeface="+mj-lt"/>
                        </a:rPr>
                      </a:br>
                      <a:br>
                        <a:rPr lang="en-US" sz="1200" b="0" i="0" u="none" strike="noStrike" dirty="0">
                          <a:solidFill>
                            <a:schemeClr val="tx1"/>
                          </a:solidFill>
                          <a:effectLst/>
                          <a:latin typeface="+mj-lt"/>
                        </a:rPr>
                      </a:br>
                      <a:endParaRPr lang="en-US" sz="1200" b="0" i="0" u="none" strike="noStrike" dirty="0">
                        <a:solidFill>
                          <a:schemeClr val="tx1"/>
                        </a:solidFill>
                        <a:effectLst/>
                        <a:latin typeface="+mj-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r>
                        <a:rPr lang="en-US" sz="1200" b="0" i="0" u="none" strike="noStrike" dirty="0">
                          <a:solidFill>
                            <a:schemeClr val="tx1"/>
                          </a:solidFill>
                          <a:effectLst/>
                          <a:latin typeface="+mn-lt"/>
                        </a:rPr>
                        <a:t>VDAC, LESENSE, OPAMP, Cap Sense</a:t>
                      </a:r>
                      <a:br>
                        <a:rPr lang="en-US" sz="1200" b="0" i="0" u="none" strike="noStrike" dirty="0">
                          <a:solidFill>
                            <a:schemeClr val="tx1"/>
                          </a:solidFill>
                          <a:effectLst/>
                          <a:latin typeface="+mn-lt"/>
                        </a:rPr>
                      </a:br>
                      <a:endParaRPr lang="en-US" sz="1200" b="0" i="0" u="none" strike="noStrike" dirty="0">
                        <a:solidFill>
                          <a:schemeClr val="tx1"/>
                        </a:solidFill>
                        <a:effectLst/>
                        <a:latin typeface="+mn-lt"/>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marL="0" marR="0" indent="0" algn="ctr"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VDAC, LESENSE, OPAMP, Cap Sense, PLFRCO</a:t>
                      </a: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tc>
                  <a:txBody>
                    <a:bodyPr/>
                    <a:lstStyle/>
                    <a:p>
                      <a:pPr algn="ctr" fontAlgn="ct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txBody>
                  <a:tcPr marL="45720" marR="45720" marT="18288" marB="18288"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EF4D2"/>
                    </a:solidFill>
                  </a:tcPr>
                </a:tc>
                <a:extLst>
                  <a:ext uri="{0D108BD9-81ED-4DB2-BD59-A6C34878D82A}">
                    <a16:rowId xmlns:a16="http://schemas.microsoft.com/office/drawing/2014/main" val="10015"/>
                  </a:ext>
                </a:extLst>
              </a:tr>
            </a:tbl>
          </a:graphicData>
        </a:graphic>
      </p:graphicFrame>
      <p:grpSp>
        <p:nvGrpSpPr>
          <p:cNvPr id="37" name="Group 36"/>
          <p:cNvGrpSpPr/>
          <p:nvPr/>
        </p:nvGrpSpPr>
        <p:grpSpPr>
          <a:xfrm>
            <a:off x="3962400" y="1295400"/>
            <a:ext cx="575976" cy="337196"/>
            <a:chOff x="4176484" y="3124175"/>
            <a:chExt cx="575976" cy="337196"/>
          </a:xfrm>
        </p:grpSpPr>
        <p:pic>
          <p:nvPicPr>
            <p:cNvPr id="40" name="Picture 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76484" y="3218483"/>
              <a:ext cx="180975" cy="242888"/>
            </a:xfrm>
            <a:prstGeom prst="rect">
              <a:avLst/>
            </a:prstGeom>
          </p:spPr>
        </p:pic>
        <p:pic>
          <p:nvPicPr>
            <p:cNvPr id="41" name="Picture 40"/>
            <p:cNvPicPr>
              <a:picLocks noChangeAspect="1"/>
            </p:cNvPicPr>
            <p:nvPr/>
          </p:nvPicPr>
          <p:blipFill>
            <a:blip r:embed="rId4"/>
            <a:stretch>
              <a:fillRect/>
            </a:stretch>
          </p:blipFill>
          <p:spPr>
            <a:xfrm>
              <a:off x="4402540" y="3124175"/>
              <a:ext cx="349920" cy="337196"/>
            </a:xfrm>
            <a:prstGeom prst="rect">
              <a:avLst/>
            </a:prstGeom>
          </p:spPr>
        </p:pic>
      </p:grpSp>
      <p:grpSp>
        <p:nvGrpSpPr>
          <p:cNvPr id="9" name="Group 8"/>
          <p:cNvGrpSpPr/>
          <p:nvPr/>
        </p:nvGrpSpPr>
        <p:grpSpPr>
          <a:xfrm>
            <a:off x="3400804" y="1389708"/>
            <a:ext cx="497041" cy="249815"/>
            <a:chOff x="3765945" y="1381354"/>
            <a:chExt cx="526389" cy="264565"/>
          </a:xfrm>
        </p:grpSpPr>
        <p:pic>
          <p:nvPicPr>
            <p:cNvPr id="10" name="Picture 9"/>
            <p:cNvPicPr>
              <a:picLocks/>
            </p:cNvPicPr>
            <p:nvPr/>
          </p:nvPicPr>
          <p:blipFill rotWithShape="1">
            <a:blip r:embed="rId5" cstate="screen">
              <a:extLst>
                <a:ext uri="{28A0092B-C50C-407E-A947-70E740481C1C}">
                  <a14:useLocalDpi xmlns:a14="http://schemas.microsoft.com/office/drawing/2010/main"/>
                </a:ext>
              </a:extLst>
            </a:blip>
            <a:srcRect/>
            <a:stretch/>
          </p:blipFill>
          <p:spPr>
            <a:xfrm>
              <a:off x="3765945" y="1381354"/>
              <a:ext cx="264566" cy="264565"/>
            </a:xfrm>
            <a:prstGeom prst="rect">
              <a:avLst/>
            </a:prstGeom>
          </p:spPr>
        </p:pic>
        <p:pic>
          <p:nvPicPr>
            <p:cNvPr id="12" name="Picture 11"/>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045446" y="1385316"/>
              <a:ext cx="246888" cy="246888"/>
            </a:xfrm>
            <a:prstGeom prst="rect">
              <a:avLst/>
            </a:prstGeom>
          </p:spPr>
        </p:pic>
      </p:grpSp>
    </p:spTree>
    <p:extLst>
      <p:ext uri="{BB962C8B-B14F-4D97-AF65-F5344CB8AC3E}">
        <p14:creationId xmlns:p14="http://schemas.microsoft.com/office/powerpoint/2010/main" val="1309607205"/>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EFR32MG12 Wireless Gecko</a:t>
            </a:r>
            <a:endParaRPr lang="en-US" dirty="0">
              <a:solidFill>
                <a:schemeClr val="tx1"/>
              </a:solidFill>
            </a:endParaRPr>
          </a:p>
        </p:txBody>
      </p:sp>
      <p:cxnSp>
        <p:nvCxnSpPr>
          <p:cNvPr id="34" name="Straight Connector 33"/>
          <p:cNvCxnSpPr/>
          <p:nvPr/>
        </p:nvCxnSpPr>
        <p:spPr>
          <a:xfrm>
            <a:off x="4088522" y="3019814"/>
            <a:ext cx="0" cy="381000"/>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831428" y="3019814"/>
            <a:ext cx="0" cy="381000"/>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sp>
        <p:nvSpPr>
          <p:cNvPr id="36" name="Left-Right Arrow 35"/>
          <p:cNvSpPr/>
          <p:nvPr/>
        </p:nvSpPr>
        <p:spPr>
          <a:xfrm>
            <a:off x="381000" y="3182281"/>
            <a:ext cx="8902262" cy="457200"/>
          </a:xfrm>
          <a:prstGeom prst="leftRightArrow">
            <a:avLst/>
          </a:prstGeom>
          <a:solidFill>
            <a:srgbClr val="00AE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rPr>
              <a:t>32-bit bus</a:t>
            </a:r>
          </a:p>
        </p:txBody>
      </p:sp>
      <p:cxnSp>
        <p:nvCxnSpPr>
          <p:cNvPr id="37" name="Straight Connector 36"/>
          <p:cNvCxnSpPr/>
          <p:nvPr/>
        </p:nvCxnSpPr>
        <p:spPr>
          <a:xfrm>
            <a:off x="6858000" y="2987859"/>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839200" y="3013953"/>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524000" y="3948427"/>
            <a:ext cx="0" cy="399288"/>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590802" y="3948427"/>
            <a:ext cx="0" cy="390144"/>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138450" y="3930139"/>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sp>
        <p:nvSpPr>
          <p:cNvPr id="43" name="Left-Right Arrow 42"/>
          <p:cNvSpPr/>
          <p:nvPr/>
        </p:nvSpPr>
        <p:spPr>
          <a:xfrm>
            <a:off x="381000" y="3656938"/>
            <a:ext cx="8901321" cy="457200"/>
          </a:xfrm>
          <a:prstGeom prst="leftRightArrow">
            <a:avLst/>
          </a:prstGeom>
          <a:solidFill>
            <a:srgbClr val="00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rPr>
              <a:t>Peripheral Reflex System</a:t>
            </a:r>
          </a:p>
        </p:txBody>
      </p:sp>
      <p:cxnSp>
        <p:nvCxnSpPr>
          <p:cNvPr id="44" name="Straight Connector 43"/>
          <p:cNvCxnSpPr/>
          <p:nvPr/>
        </p:nvCxnSpPr>
        <p:spPr>
          <a:xfrm>
            <a:off x="8074571"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7517" y="3521733"/>
            <a:ext cx="0"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057400" y="3040530"/>
            <a:ext cx="6773"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25763"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086600" y="3040530"/>
            <a:ext cx="4388"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266382"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610600" y="3040530"/>
            <a:ext cx="5035"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359165" y="3040530"/>
            <a:ext cx="6773" cy="73152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71954"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074571"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16409" y="3521733"/>
            <a:ext cx="0" cy="730250"/>
          </a:xfrm>
          <a:prstGeom prst="line">
            <a:avLst/>
          </a:prstGeom>
          <a:ln w="88900">
            <a:solidFill>
              <a:srgbClr val="00AEFF"/>
            </a:solidFill>
          </a:ln>
          <a:effectLst>
            <a:outerShdw dist="254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24598" y="3948427"/>
            <a:ext cx="0" cy="408432"/>
          </a:xfrm>
          <a:prstGeom prst="line">
            <a:avLst/>
          </a:prstGeom>
          <a:ln w="88900">
            <a:solidFill>
              <a:srgbClr val="00AEFF"/>
            </a:solidFill>
          </a:ln>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nvGraphicFramePr>
        <p:xfrm>
          <a:off x="5889663" y="1254630"/>
          <a:ext cx="2215937" cy="1778318"/>
        </p:xfrm>
        <a:graphic>
          <a:graphicData uri="http://schemas.openxmlformats.org/drawingml/2006/table">
            <a:tbl>
              <a:tblPr firstRow="1" bandRow="1">
                <a:tableStyleId>{5C22544A-7EE6-4342-B048-85BDC9FD1C3A}</a:tableStyleId>
              </a:tblPr>
              <a:tblGrid>
                <a:gridCol w="997171">
                  <a:extLst>
                    <a:ext uri="{9D8B030D-6E8A-4147-A177-3AD203B41FA5}">
                      <a16:colId xmlns:a16="http://schemas.microsoft.com/office/drawing/2014/main" val="20000"/>
                    </a:ext>
                  </a:extLst>
                </a:gridCol>
                <a:gridCol w="1218766">
                  <a:extLst>
                    <a:ext uri="{9D8B030D-6E8A-4147-A177-3AD203B41FA5}">
                      <a16:colId xmlns:a16="http://schemas.microsoft.com/office/drawing/2014/main" val="20001"/>
                    </a:ext>
                  </a:extLst>
                </a:gridCol>
              </a:tblGrid>
              <a:tr h="406718">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Energy Management</a:t>
                      </a:r>
                      <a:endParaRPr lang="en-US" sz="1800" b="0" dirty="0">
                        <a:solidFill>
                          <a:schemeClr val="tx1"/>
                        </a:solidFill>
                      </a:endParaRP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57200">
                <a:tc>
                  <a:txBody>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Voltage </a:t>
                      </a:r>
                      <a:b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b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Regulator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accent1"/>
                    </a:solidFill>
                  </a:tcPr>
                </a:tc>
                <a:tc>
                  <a:txBody>
                    <a:bodyPr/>
                    <a:lstStyle/>
                    <a:p>
                      <a:pPr eaLnBrk="0" hangingPunct="0"/>
                      <a:r>
                        <a:rPr lang="en-US" sz="1000" kern="0" dirty="0">
                          <a:solidFill>
                            <a:schemeClr val="bg1"/>
                          </a:solidFill>
                          <a:cs typeface="Arial" pitchFamily="34" charset="0"/>
                        </a:rPr>
                        <a:t>Voltage</a:t>
                      </a:r>
                    </a:p>
                    <a:p>
                      <a:pPr eaLnBrk="0" hangingPunct="0"/>
                      <a:r>
                        <a:rPr lang="en-US" sz="1000" kern="0" dirty="0">
                          <a:solidFill>
                            <a:schemeClr val="bg1"/>
                          </a:solidFill>
                          <a:cs typeface="Arial" pitchFamily="34" charset="0"/>
                        </a:rPr>
                        <a:t>Monitor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57200">
                <a:tc>
                  <a:txBody>
                    <a:bodyPr/>
                    <a:lstStyle/>
                    <a:p>
                      <a:pPr eaLnBrk="0" hangingPunct="0"/>
                      <a:r>
                        <a:rPr lang="en-US" sz="1000" kern="0" dirty="0">
                          <a:solidFill>
                            <a:schemeClr val="bg1"/>
                          </a:solidFill>
                          <a:cs typeface="Arial" pitchFamily="34" charset="0"/>
                        </a:rPr>
                        <a:t>DC-DC</a:t>
                      </a:r>
                    </a:p>
                    <a:p>
                      <a:pPr eaLnBrk="0" hangingPunct="0"/>
                      <a:r>
                        <a:rPr lang="en-US" sz="1000" kern="0" dirty="0">
                          <a:solidFill>
                            <a:schemeClr val="bg1"/>
                          </a:solidFill>
                          <a:cs typeface="Arial" pitchFamily="34" charset="0"/>
                        </a:rPr>
                        <a:t>Converter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7695"/>
                    </a:solidFill>
                  </a:tcPr>
                </a:tc>
                <a:tc>
                  <a:txBody>
                    <a:bodyPr/>
                    <a:lstStyle/>
                    <a:p>
                      <a:pPr eaLnBrk="0" hangingPunct="0"/>
                      <a:r>
                        <a:rPr lang="en-US" sz="1000" kern="0" dirty="0">
                          <a:solidFill>
                            <a:schemeClr val="bg1"/>
                          </a:solidFill>
                          <a:cs typeface="Arial" pitchFamily="34" charset="0"/>
                        </a:rPr>
                        <a:t>Brown-out</a:t>
                      </a:r>
                    </a:p>
                    <a:p>
                      <a:pPr eaLnBrk="0" hangingPunct="0"/>
                      <a:r>
                        <a:rPr lang="en-US" sz="1000" kern="0" dirty="0">
                          <a:solidFill>
                            <a:schemeClr val="bg1"/>
                          </a:solidFill>
                          <a:cs typeface="Arial" pitchFamily="34" charset="0"/>
                        </a:rPr>
                        <a:t>Detector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r h="457200">
                <a:tc>
                  <a:txBody>
                    <a:bodyPr/>
                    <a:lstStyle/>
                    <a:p>
                      <a:pPr eaLnBrk="0" hangingPunct="0"/>
                      <a:r>
                        <a:rPr lang="en-US" sz="1000" kern="0" dirty="0">
                          <a:solidFill>
                            <a:schemeClr val="bg1"/>
                          </a:solidFill>
                          <a:cs typeface="Arial" pitchFamily="34" charset="0"/>
                        </a:rPr>
                        <a:t>Power-on</a:t>
                      </a:r>
                    </a:p>
                    <a:p>
                      <a:pPr eaLnBrk="0" hangingPunct="0"/>
                      <a:r>
                        <a:rPr lang="en-US" sz="1000" kern="0" dirty="0">
                          <a:solidFill>
                            <a:schemeClr val="bg1"/>
                          </a:solidFill>
                          <a:cs typeface="Arial" pitchFamily="34" charset="0"/>
                        </a:rPr>
                        <a:t>Reset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endParaRPr lang="en-US" sz="1000" dirty="0">
                        <a:solidFill>
                          <a:schemeClr val="bg1"/>
                        </a:solidFill>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48" name="Table 47"/>
          <p:cNvGraphicFramePr>
            <a:graphicFrameLocks noGrp="1"/>
          </p:cNvGraphicFramePr>
          <p:nvPr/>
        </p:nvGraphicFramePr>
        <p:xfrm>
          <a:off x="3675888" y="1254630"/>
          <a:ext cx="2039112" cy="1793370"/>
        </p:xfrm>
        <a:graphic>
          <a:graphicData uri="http://schemas.openxmlformats.org/drawingml/2006/table">
            <a:tbl>
              <a:tblPr firstRow="1" bandRow="1">
                <a:tableStyleId>{5C22544A-7EE6-4342-B048-85BDC9FD1C3A}</a:tableStyleId>
              </a:tblPr>
              <a:tblGrid>
                <a:gridCol w="1005840">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tblGrid>
              <a:tr h="410160">
                <a:tc gridSpan="2">
                  <a:txBody>
                    <a:bodyPr/>
                    <a:lstStyle/>
                    <a:p>
                      <a:pPr algn="ctr"/>
                      <a:r>
                        <a:rPr lang="en-US" sz="1400" b="0" dirty="0">
                          <a:solidFill>
                            <a:schemeClr val="tx1"/>
                          </a:solidFill>
                        </a:rPr>
                        <a:t>Clock Management</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61070">
                <a:tc>
                  <a:txBody>
                    <a:bodyPr/>
                    <a:lstStyle/>
                    <a:p>
                      <a:pPr eaLnBrk="0" hangingPunct="0"/>
                      <a:r>
                        <a:rPr lang="en-US" sz="1000" kern="0" dirty="0">
                          <a:solidFill>
                            <a:schemeClr val="bg1"/>
                          </a:solidFill>
                          <a:cs typeface="Arial" pitchFamily="34" charset="0"/>
                        </a:rPr>
                        <a:t>High Freq</a:t>
                      </a:r>
                    </a:p>
                    <a:p>
                      <a:pPr eaLnBrk="0" hangingPunct="0"/>
                      <a:r>
                        <a:rPr lang="en-US" sz="1000" kern="0" dirty="0">
                          <a:solidFill>
                            <a:schemeClr val="bg1"/>
                          </a:solidFill>
                          <a:cs typeface="Arial" pitchFamily="34" charset="0"/>
                        </a:rPr>
                        <a:t>Crystal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High Freq</a:t>
                      </a:r>
                    </a:p>
                    <a:p>
                      <a:pPr eaLnBrk="0" hangingPunct="0"/>
                      <a:r>
                        <a:rPr lang="en-US" sz="1000" kern="0" dirty="0">
                          <a:solidFill>
                            <a:schemeClr val="bg1"/>
                          </a:solidFill>
                          <a:cs typeface="Arial" pitchFamily="34" charset="0"/>
                        </a:rPr>
                        <a:t>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61070">
                <a:tc>
                  <a:txBody>
                    <a:bodyPr/>
                    <a:lstStyle/>
                    <a:p>
                      <a:pPr eaLnBrk="0" hangingPunct="0"/>
                      <a:r>
                        <a:rPr lang="en-US" sz="1000" kern="0" dirty="0">
                          <a:solidFill>
                            <a:schemeClr val="bg1"/>
                          </a:solidFill>
                          <a:cs typeface="Arial" pitchFamily="34" charset="0"/>
                        </a:rPr>
                        <a:t>Auxiliary</a:t>
                      </a:r>
                    </a:p>
                    <a:p>
                      <a:pPr eaLnBrk="0" hangingPunct="0"/>
                      <a:r>
                        <a:rPr lang="en-US" sz="1000" kern="0" dirty="0">
                          <a:solidFill>
                            <a:schemeClr val="bg1"/>
                          </a:solidFill>
                          <a:cs typeface="Arial" pitchFamily="34" charset="0"/>
                        </a:rPr>
                        <a:t>RC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Ultra Low Freq 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r h="461070">
                <a:tc>
                  <a:txBody>
                    <a:bodyPr/>
                    <a:lstStyle/>
                    <a:p>
                      <a:pPr eaLnBrk="0" hangingPunct="0"/>
                      <a:r>
                        <a:rPr lang="en-US" sz="1000" kern="0" dirty="0">
                          <a:solidFill>
                            <a:schemeClr val="bg1"/>
                          </a:solidFill>
                          <a:cs typeface="Arial" pitchFamily="34" charset="0"/>
                        </a:rPr>
                        <a:t>Low Freq</a:t>
                      </a:r>
                    </a:p>
                    <a:p>
                      <a:pPr eaLnBrk="0" hangingPunct="0"/>
                      <a:r>
                        <a:rPr lang="en-US" sz="1000" kern="0" dirty="0">
                          <a:solidFill>
                            <a:schemeClr val="bg1"/>
                          </a:solidFill>
                          <a:cs typeface="Arial" pitchFamily="34" charset="0"/>
                        </a:rPr>
                        <a:t>Crystal Osc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pPr eaLnBrk="0" hangingPunct="0"/>
                      <a:r>
                        <a:rPr lang="en-US" sz="1000" kern="0" dirty="0">
                          <a:solidFill>
                            <a:schemeClr val="bg1"/>
                          </a:solidFill>
                          <a:cs typeface="Arial" pitchFamily="34" charset="0"/>
                        </a:rPr>
                        <a:t>Low Freq</a:t>
                      </a:r>
                    </a:p>
                    <a:p>
                      <a:pPr eaLnBrk="0" hangingPunct="0"/>
                      <a:r>
                        <a:rPr lang="en-US" sz="1000" kern="0" dirty="0">
                          <a:solidFill>
                            <a:schemeClr val="bg1"/>
                          </a:solidFill>
                          <a:cs typeface="Arial" pitchFamily="34" charset="0"/>
                        </a:rPr>
                        <a:t>RC Osc</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3"/>
                  </a:ext>
                </a:extLst>
              </a:tr>
            </a:tbl>
          </a:graphicData>
        </a:graphic>
      </p:graphicFrame>
      <p:graphicFrame>
        <p:nvGraphicFramePr>
          <p:cNvPr id="64" name="Table 63"/>
          <p:cNvGraphicFramePr>
            <a:graphicFrameLocks noGrp="1"/>
          </p:cNvGraphicFramePr>
          <p:nvPr/>
        </p:nvGraphicFramePr>
        <p:xfrm>
          <a:off x="5690554" y="4279735"/>
          <a:ext cx="1690633" cy="1826751"/>
        </p:xfrm>
        <a:graphic>
          <a:graphicData uri="http://schemas.openxmlformats.org/drawingml/2006/table">
            <a:tbl>
              <a:tblPr firstRow="1" bandRow="1">
                <a:tableStyleId>{5C22544A-7EE6-4342-B048-85BDC9FD1C3A}</a:tableStyleId>
              </a:tblPr>
              <a:tblGrid>
                <a:gridCol w="760785">
                  <a:extLst>
                    <a:ext uri="{9D8B030D-6E8A-4147-A177-3AD203B41FA5}">
                      <a16:colId xmlns:a16="http://schemas.microsoft.com/office/drawing/2014/main" val="20000"/>
                    </a:ext>
                  </a:extLst>
                </a:gridCol>
                <a:gridCol w="929848">
                  <a:extLst>
                    <a:ext uri="{9D8B030D-6E8A-4147-A177-3AD203B41FA5}">
                      <a16:colId xmlns:a16="http://schemas.microsoft.com/office/drawing/2014/main" val="20001"/>
                    </a:ext>
                  </a:extLst>
                </a:gridCol>
              </a:tblGrid>
              <a:tr h="417795">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Analog Modules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352239">
                <a:tc>
                  <a:txBody>
                    <a:bodyPr/>
                    <a:lstStyle/>
                    <a:p>
                      <a:pPr eaLnBrk="0" hangingPunct="0"/>
                      <a:r>
                        <a:rPr lang="en-US" sz="1000" kern="0" dirty="0">
                          <a:solidFill>
                            <a:schemeClr val="bg1"/>
                          </a:solidFill>
                          <a:cs typeface="Arial" pitchFamily="34" charset="0"/>
                        </a:rPr>
                        <a:t>ADC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rowSpan="2">
                  <a:txBody>
                    <a:bodyPr/>
                    <a:lstStyle/>
                    <a:p>
                      <a:pPr eaLnBrk="0" hangingPunct="0"/>
                      <a:r>
                        <a:rPr lang="en-US" sz="1000" kern="0" dirty="0">
                          <a:solidFill>
                            <a:schemeClr val="bg1"/>
                          </a:solidFill>
                          <a:cs typeface="Arial" pitchFamily="34" charset="0"/>
                        </a:rPr>
                        <a:t>2x Analog</a:t>
                      </a:r>
                    </a:p>
                    <a:p>
                      <a:pPr eaLnBrk="0" hangingPunct="0"/>
                      <a:r>
                        <a:rPr lang="en-US" sz="1000" kern="0" dirty="0">
                          <a:solidFill>
                            <a:schemeClr val="bg1"/>
                          </a:solidFill>
                          <a:cs typeface="Arial" pitchFamily="34" charset="0"/>
                        </a:rPr>
                        <a:t>Comparators</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1"/>
                  </a:ext>
                </a:extLst>
              </a:tr>
              <a:tr h="352239">
                <a:tc>
                  <a:txBody>
                    <a:bodyPr/>
                    <a:lstStyle/>
                    <a:p>
                      <a:pPr eaLnBrk="0" hangingPunct="0"/>
                      <a:r>
                        <a:rPr lang="en-US" sz="1000" kern="0" dirty="0">
                          <a:solidFill>
                            <a:schemeClr val="bg1"/>
                          </a:solidFill>
                          <a:cs typeface="Arial" pitchFamily="34" charset="0"/>
                        </a:rPr>
                        <a:t>IDAC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vMerge="1">
                  <a:txBody>
                    <a:bodyPr/>
                    <a:lstStyle/>
                    <a:p>
                      <a:endParaRPr lang="en-US"/>
                    </a:p>
                  </a:txBody>
                  <a:tcPr/>
                </a:tc>
                <a:extLst>
                  <a:ext uri="{0D108BD9-81ED-4DB2-BD59-A6C34878D82A}">
                    <a16:rowId xmlns:a16="http://schemas.microsoft.com/office/drawing/2014/main" val="10002"/>
                  </a:ext>
                </a:extLst>
              </a:tr>
              <a:tr h="704478">
                <a:tc>
                  <a:txBody>
                    <a:bodyPr/>
                    <a:lstStyle/>
                    <a:p>
                      <a:pPr eaLnBrk="0" hangingPunct="0"/>
                      <a:r>
                        <a:rPr lang="en-US" sz="1000" kern="0" dirty="0">
                          <a:solidFill>
                            <a:schemeClr val="bg1"/>
                          </a:solidFill>
                          <a:cs typeface="Arial" pitchFamily="34" charset="0"/>
                        </a:rPr>
                        <a:t>VDAC &amp; OPAMP</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latin typeface="+mn-lt"/>
                          <a:ea typeface="+mn-ea"/>
                          <a:cs typeface="Arial" pitchFamily="34" charset="0"/>
                        </a:rPr>
                        <a:t>Cap</a:t>
                      </a:r>
                      <a:r>
                        <a:rPr lang="en-US" sz="1000" kern="0" baseline="0" dirty="0">
                          <a:solidFill>
                            <a:schemeClr val="bg1"/>
                          </a:solidFill>
                          <a:latin typeface="+mn-lt"/>
                          <a:ea typeface="+mn-ea"/>
                          <a:cs typeface="Arial" pitchFamily="34" charset="0"/>
                        </a:rPr>
                        <a:t> Sense</a:t>
                      </a:r>
                      <a:endParaRPr lang="en-US" sz="1000" kern="0" dirty="0">
                        <a:solidFill>
                          <a:schemeClr val="bg1"/>
                        </a:solidFill>
                        <a:latin typeface="+mn-lt"/>
                        <a:ea typeface="+mn-ea"/>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3"/>
                  </a:ext>
                </a:extLst>
              </a:tr>
            </a:tbl>
          </a:graphicData>
        </a:graphic>
      </p:graphicFrame>
      <p:graphicFrame>
        <p:nvGraphicFramePr>
          <p:cNvPr id="66" name="Table 65"/>
          <p:cNvGraphicFramePr>
            <a:graphicFrameLocks noGrp="1"/>
          </p:cNvGraphicFramePr>
          <p:nvPr/>
        </p:nvGraphicFramePr>
        <p:xfrm>
          <a:off x="8263128" y="1254630"/>
          <a:ext cx="1033272" cy="1785901"/>
        </p:xfrm>
        <a:graphic>
          <a:graphicData uri="http://schemas.openxmlformats.org/drawingml/2006/table">
            <a:tbl>
              <a:tblPr firstRow="1" bandRow="1">
                <a:tableStyleId>{5C22544A-7EE6-4342-B048-85BDC9FD1C3A}</a:tableStyleId>
              </a:tblPr>
              <a:tblGrid>
                <a:gridCol w="1033272">
                  <a:extLst>
                    <a:ext uri="{9D8B030D-6E8A-4147-A177-3AD203B41FA5}">
                      <a16:colId xmlns:a16="http://schemas.microsoft.com/office/drawing/2014/main" val="20000"/>
                    </a:ext>
                  </a:extLst>
                </a:gridCol>
              </a:tblGrid>
              <a:tr h="443408">
                <a:tc>
                  <a:txBody>
                    <a:bodyPr/>
                    <a:lstStyle/>
                    <a:p>
                      <a:pPr algn="ctr"/>
                      <a:r>
                        <a:rPr lang="en-US" sz="1400" b="0" dirty="0">
                          <a:solidFill>
                            <a:schemeClr val="tx1"/>
                          </a:solidFill>
                        </a:rPr>
                        <a:t>Security</a:t>
                      </a:r>
                      <a:endParaRPr lang="en-US" sz="1200" b="0" dirty="0">
                        <a:solidFill>
                          <a:schemeClr val="tx1"/>
                        </a:solidFill>
                      </a:endParaRP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0"/>
                  </a:ext>
                </a:extLst>
              </a:tr>
              <a:tr h="513193">
                <a:tc>
                  <a:txBody>
                    <a:bodyPr/>
                    <a:lstStyle/>
                    <a:p>
                      <a:pPr marL="0" marR="0" lvl="0" indent="0" algn="l" defTabSz="914377"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Crypto</a:t>
                      </a:r>
                    </a:p>
                    <a:p>
                      <a:pPr marL="0" marR="0" lvl="0" indent="0" algn="l" defTabSz="914377" rtl="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n-lt"/>
                          <a:ea typeface="+mn-ea"/>
                          <a:cs typeface="Arial" pitchFamily="34" charset="0"/>
                        </a:rPr>
                        <a:t>AES, ECC,  SHA</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14650">
                <a:tc>
                  <a:txBody>
                    <a:bodyPr/>
                    <a:lstStyle/>
                    <a:p>
                      <a:pPr eaLnBrk="0" hangingPunct="0"/>
                      <a:r>
                        <a:rPr lang="en-US" sz="1000" kern="0" dirty="0">
                          <a:solidFill>
                            <a:schemeClr val="bg1"/>
                          </a:solidFill>
                          <a:cs typeface="Arial" pitchFamily="34" charset="0"/>
                        </a:rPr>
                        <a:t>CRC32</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2"/>
                  </a:ext>
                </a:extLst>
              </a:tr>
              <a:tr h="414650">
                <a:tc>
                  <a:txBody>
                    <a:bodyPr/>
                    <a:lstStyle/>
                    <a:p>
                      <a:pPr eaLnBrk="0" hangingPunct="0"/>
                      <a:r>
                        <a:rPr lang="en-US" sz="1000" kern="0" dirty="0">
                          <a:solidFill>
                            <a:schemeClr val="bg1"/>
                          </a:solidFill>
                          <a:cs typeface="Arial" pitchFamily="34" charset="0"/>
                        </a:rPr>
                        <a:t>TRNG</a:t>
                      </a:r>
                    </a:p>
                  </a:txBody>
                  <a:tcPr>
                    <a:lnL w="76200"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3"/>
                  </a:ext>
                </a:extLst>
              </a:tr>
            </a:tbl>
          </a:graphicData>
        </a:graphic>
      </p:graphicFrame>
      <p:graphicFrame>
        <p:nvGraphicFramePr>
          <p:cNvPr id="67" name="Table 66"/>
          <p:cNvGraphicFramePr>
            <a:graphicFrameLocks noGrp="1"/>
          </p:cNvGraphicFramePr>
          <p:nvPr/>
        </p:nvGraphicFramePr>
        <p:xfrm>
          <a:off x="380999" y="1254630"/>
          <a:ext cx="3120226" cy="1779024"/>
        </p:xfrm>
        <a:graphic>
          <a:graphicData uri="http://schemas.openxmlformats.org/drawingml/2006/table">
            <a:tbl>
              <a:tblPr firstRow="1" bandRow="1">
                <a:tableStyleId>{5C22544A-7EE6-4342-B048-85BDC9FD1C3A}</a:tableStyleId>
              </a:tblPr>
              <a:tblGrid>
                <a:gridCol w="1107177">
                  <a:extLst>
                    <a:ext uri="{9D8B030D-6E8A-4147-A177-3AD203B41FA5}">
                      <a16:colId xmlns:a16="http://schemas.microsoft.com/office/drawing/2014/main" val="20000"/>
                    </a:ext>
                  </a:extLst>
                </a:gridCol>
                <a:gridCol w="1107177">
                  <a:extLst>
                    <a:ext uri="{9D8B030D-6E8A-4147-A177-3AD203B41FA5}">
                      <a16:colId xmlns:a16="http://schemas.microsoft.com/office/drawing/2014/main" val="20001"/>
                    </a:ext>
                  </a:extLst>
                </a:gridCol>
                <a:gridCol w="905872">
                  <a:extLst>
                    <a:ext uri="{9D8B030D-6E8A-4147-A177-3AD203B41FA5}">
                      <a16:colId xmlns:a16="http://schemas.microsoft.com/office/drawing/2014/main" val="20002"/>
                    </a:ext>
                  </a:extLst>
                </a:gridCol>
              </a:tblGrid>
              <a:tr h="407424">
                <a:tc gridSpan="3">
                  <a:txBody>
                    <a:bodyPr/>
                    <a:lstStyle/>
                    <a:p>
                      <a:pPr algn="ctr"/>
                      <a:r>
                        <a:rPr lang="en-US" sz="1400" b="0" dirty="0">
                          <a:solidFill>
                            <a:schemeClr val="tx1"/>
                          </a:solidFill>
                        </a:rPr>
                        <a:t>CPU and Memory</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DDDDDD"/>
                    </a:solidFill>
                  </a:tcPr>
                </a:tc>
                <a:tc hMerge="1">
                  <a:txBody>
                    <a:bodyPr/>
                    <a:lstStyle/>
                    <a:p>
                      <a:endParaRPr lang="en-US" dirty="0"/>
                    </a:p>
                  </a:txBody>
                  <a:tcPr/>
                </a:tc>
                <a:tc hMerge="1">
                  <a:txBody>
                    <a:bodyPr/>
                    <a:lstStyle/>
                    <a:p>
                      <a:pPr algn="ctr"/>
                      <a:endParaRPr lang="en-US" sz="1200" b="0" dirty="0">
                        <a:solidFill>
                          <a:srgbClr val="80F0FF"/>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85800">
                <a:tc>
                  <a:txBody>
                    <a:bodyPr/>
                    <a:lstStyle/>
                    <a:p>
                      <a:pPr eaLnBrk="0" hangingPunct="0"/>
                      <a:r>
                        <a:rPr lang="en-US" sz="1000" kern="0" dirty="0">
                          <a:solidFill>
                            <a:schemeClr val="bg1"/>
                          </a:solidFill>
                          <a:cs typeface="Arial" pitchFamily="34" charset="0"/>
                        </a:rPr>
                        <a:t>ARM Cortex-M4</a:t>
                      </a:r>
                      <a:r>
                        <a:rPr lang="en-US" sz="1000" kern="0" baseline="0" dirty="0">
                          <a:solidFill>
                            <a:schemeClr val="bg1"/>
                          </a:solidFill>
                          <a:cs typeface="Arial" pitchFamily="34" charset="0"/>
                        </a:rPr>
                        <a:t> </a:t>
                      </a:r>
                    </a:p>
                    <a:p>
                      <a:pPr eaLnBrk="0" hangingPunct="0"/>
                      <a:r>
                        <a:rPr lang="en-US" sz="1000" kern="0" dirty="0">
                          <a:solidFill>
                            <a:schemeClr val="bg1"/>
                          </a:solidFill>
                          <a:cs typeface="Arial" pitchFamily="34" charset="0"/>
                        </a:rPr>
                        <a:t>w/ FP</a:t>
                      </a:r>
                      <a:r>
                        <a:rPr lang="en-US" sz="1000" kern="0" baseline="0" dirty="0">
                          <a:solidFill>
                            <a:schemeClr val="bg1"/>
                          </a:solidFill>
                          <a:cs typeface="Arial" pitchFamily="34" charset="0"/>
                        </a:rPr>
                        <a:t>U + </a:t>
                      </a:r>
                      <a:r>
                        <a:rPr lang="en-US" sz="1000" kern="0" dirty="0">
                          <a:solidFill>
                            <a:schemeClr val="bg1"/>
                          </a:solidFill>
                          <a:cs typeface="Arial" pitchFamily="34" charset="0"/>
                        </a:rPr>
                        <a:t>MPU</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E06800"/>
                    </a:solidFill>
                  </a:tcPr>
                </a:tc>
                <a:tc>
                  <a:txBody>
                    <a:bodyPr/>
                    <a:lstStyle/>
                    <a:p>
                      <a:pPr eaLnBrk="0" hangingPunct="0"/>
                      <a:r>
                        <a:rPr lang="en-US" sz="1000" kern="0" dirty="0">
                          <a:solidFill>
                            <a:schemeClr val="bg1"/>
                          </a:solidFill>
                          <a:cs typeface="Arial" pitchFamily="34" charset="0"/>
                        </a:rPr>
                        <a:t>1 MB Flash</a:t>
                      </a:r>
                    </a:p>
                  </a:txBody>
                  <a:tcPr>
                    <a:lnL w="28575"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ETM</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1"/>
                  </a:ext>
                </a:extLst>
              </a:tr>
              <a:tr h="685800">
                <a:tc>
                  <a:txBody>
                    <a:bodyPr/>
                    <a:lstStyle/>
                    <a:p>
                      <a:pPr eaLnBrk="0" hangingPunct="0"/>
                      <a:r>
                        <a:rPr lang="en-US" sz="1000" kern="0" dirty="0">
                          <a:solidFill>
                            <a:schemeClr val="bg1"/>
                          </a:solidFill>
                          <a:cs typeface="Arial" pitchFamily="34" charset="0"/>
                        </a:rPr>
                        <a:t>Debug</a:t>
                      </a:r>
                    </a:p>
                    <a:p>
                      <a:pPr eaLnBrk="0" hangingPunct="0"/>
                      <a:r>
                        <a:rPr lang="en-US" sz="1000" kern="0" dirty="0">
                          <a:solidFill>
                            <a:schemeClr val="bg1"/>
                          </a:solidFill>
                          <a:cs typeface="Arial" pitchFamily="34" charset="0"/>
                        </a:rPr>
                        <a:t>Interface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256</a:t>
                      </a:r>
                      <a:r>
                        <a:rPr lang="en-US" sz="1000" kern="0" baseline="0" dirty="0">
                          <a:solidFill>
                            <a:schemeClr val="bg1"/>
                          </a:solidFill>
                          <a:cs typeface="Arial" pitchFamily="34" charset="0"/>
                        </a:rPr>
                        <a:t> </a:t>
                      </a:r>
                      <a:r>
                        <a:rPr lang="en-US" sz="1000" kern="0" dirty="0">
                          <a:solidFill>
                            <a:schemeClr val="bg1"/>
                          </a:solidFill>
                          <a:cs typeface="Arial" pitchFamily="34" charset="0"/>
                        </a:rPr>
                        <a:t>kB RAM</a:t>
                      </a:r>
                    </a:p>
                  </a:txBody>
                  <a:tcPr>
                    <a:lnL w="28575"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LDMA</a:t>
                      </a:r>
                    </a:p>
                    <a:p>
                      <a:pPr eaLnBrk="0" hangingPunct="0"/>
                      <a:r>
                        <a:rPr lang="en-US" sz="1000" kern="0" dirty="0">
                          <a:solidFill>
                            <a:schemeClr val="bg1"/>
                          </a:solidFill>
                          <a:cs typeface="Arial" pitchFamily="34" charset="0"/>
                        </a:rPr>
                        <a:t>Controller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2"/>
                  </a:ext>
                </a:extLst>
              </a:tr>
            </a:tbl>
          </a:graphicData>
        </a:graphic>
      </p:graphicFrame>
      <p:graphicFrame>
        <p:nvGraphicFramePr>
          <p:cNvPr id="68" name="Table 67"/>
          <p:cNvGraphicFramePr>
            <a:graphicFrameLocks noGrp="1"/>
          </p:cNvGraphicFramePr>
          <p:nvPr/>
        </p:nvGraphicFramePr>
        <p:xfrm>
          <a:off x="380998" y="4267200"/>
          <a:ext cx="1506674" cy="1828800"/>
        </p:xfrm>
        <a:graphic>
          <a:graphicData uri="http://schemas.openxmlformats.org/drawingml/2006/table">
            <a:tbl>
              <a:tblPr firstRow="1" bandRow="1">
                <a:effectLst/>
                <a:tableStyleId>{5C22544A-7EE6-4342-B048-85BDC9FD1C3A}</a:tableStyleId>
              </a:tblPr>
              <a:tblGrid>
                <a:gridCol w="753337">
                  <a:extLst>
                    <a:ext uri="{9D8B030D-6E8A-4147-A177-3AD203B41FA5}">
                      <a16:colId xmlns:a16="http://schemas.microsoft.com/office/drawing/2014/main" val="20000"/>
                    </a:ext>
                  </a:extLst>
                </a:gridCol>
                <a:gridCol w="753337">
                  <a:extLst>
                    <a:ext uri="{9D8B030D-6E8A-4147-A177-3AD203B41FA5}">
                      <a16:colId xmlns:a16="http://schemas.microsoft.com/office/drawing/2014/main" val="20001"/>
                    </a:ext>
                  </a:extLst>
                </a:gridCol>
              </a:tblGrid>
              <a:tr h="418264">
                <a:tc gridSpan="2">
                  <a:txBody>
                    <a:bodyPr/>
                    <a:lstStyle/>
                    <a:p>
                      <a:pPr algn="ctr"/>
                      <a:r>
                        <a:rPr lang="en-US" sz="1400" b="0" dirty="0">
                          <a:solidFill>
                            <a:schemeClr val="tx1"/>
                          </a:solidFill>
                        </a:rPr>
                        <a:t>Serial Interfaces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705268">
                <a:tc>
                  <a:txBody>
                    <a:bodyPr/>
                    <a:lstStyle/>
                    <a:p>
                      <a:pPr eaLnBrk="0" hangingPunct="0"/>
                      <a:r>
                        <a:rPr lang="en-US" sz="1000" kern="0" dirty="0">
                          <a:solidFill>
                            <a:schemeClr val="bg1"/>
                          </a:solidFill>
                          <a:cs typeface="Arial" pitchFamily="34" charset="0"/>
                        </a:rPr>
                        <a:t>4x USART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Low</a:t>
                      </a:r>
                      <a:r>
                        <a:rPr lang="en-US" sz="1000" kern="0" baseline="0" dirty="0">
                          <a:solidFill>
                            <a:schemeClr val="bg1"/>
                          </a:solidFill>
                          <a:cs typeface="Arial" pitchFamily="34" charset="0"/>
                        </a:rPr>
                        <a:t> Energy </a:t>
                      </a:r>
                      <a:r>
                        <a:rPr lang="en-US" sz="1000" kern="0" dirty="0">
                          <a:solidFill>
                            <a:schemeClr val="bg1"/>
                          </a:solidFill>
                          <a:cs typeface="Arial" pitchFamily="34" charset="0"/>
                        </a:rPr>
                        <a:t>UART</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extLst>
                  <a:ext uri="{0D108BD9-81ED-4DB2-BD59-A6C34878D82A}">
                    <a16:rowId xmlns:a16="http://schemas.microsoft.com/office/drawing/2014/main" val="10001"/>
                  </a:ext>
                </a:extLst>
              </a:tr>
              <a:tr h="705268">
                <a:tc>
                  <a:txBody>
                    <a:bodyPr/>
                    <a:lstStyle/>
                    <a:p>
                      <a:pPr eaLnBrk="0" hangingPunct="0"/>
                      <a:r>
                        <a:rPr lang="en-US" sz="1000" kern="0" dirty="0">
                          <a:solidFill>
                            <a:schemeClr val="bg1"/>
                          </a:solidFill>
                          <a:cs typeface="Arial" pitchFamily="34" charset="0"/>
                        </a:rPr>
                        <a:t>2x I2C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endParaRPr lang="en-US" sz="1000" kern="0" dirty="0">
                        <a:solidFill>
                          <a:schemeClr val="bg1"/>
                        </a:solidFill>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77" name="Table 76"/>
          <p:cNvGraphicFramePr>
            <a:graphicFrameLocks noGrp="1"/>
          </p:cNvGraphicFramePr>
          <p:nvPr/>
        </p:nvGraphicFramePr>
        <p:xfrm>
          <a:off x="3678626" y="4267200"/>
          <a:ext cx="1820118" cy="1839286"/>
        </p:xfrm>
        <a:graphic>
          <a:graphicData uri="http://schemas.openxmlformats.org/drawingml/2006/table">
            <a:tbl>
              <a:tblPr firstRow="1" bandRow="1">
                <a:tableStyleId>{5C22544A-7EE6-4342-B048-85BDC9FD1C3A}</a:tableStyleId>
              </a:tblPr>
              <a:tblGrid>
                <a:gridCol w="910059">
                  <a:extLst>
                    <a:ext uri="{9D8B030D-6E8A-4147-A177-3AD203B41FA5}">
                      <a16:colId xmlns:a16="http://schemas.microsoft.com/office/drawing/2014/main" val="20000"/>
                    </a:ext>
                  </a:extLst>
                </a:gridCol>
                <a:gridCol w="910059">
                  <a:extLst>
                    <a:ext uri="{9D8B030D-6E8A-4147-A177-3AD203B41FA5}">
                      <a16:colId xmlns:a16="http://schemas.microsoft.com/office/drawing/2014/main" val="20001"/>
                    </a:ext>
                  </a:extLst>
                </a:gridCol>
              </a:tblGrid>
              <a:tr h="311603">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Timers and Triggers</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390997">
                <a:tc>
                  <a:txBody>
                    <a:bodyPr/>
                    <a:lstStyle/>
                    <a:p>
                      <a:pPr eaLnBrk="0" hangingPunct="0"/>
                      <a:r>
                        <a:rPr lang="en-US" sz="1000" kern="0" dirty="0">
                          <a:solidFill>
                            <a:schemeClr val="bg1"/>
                          </a:solidFill>
                          <a:cs typeface="Arial" pitchFamily="34" charset="0"/>
                        </a:rPr>
                        <a:t>4x</a:t>
                      </a:r>
                      <a:r>
                        <a:rPr lang="en-US" sz="1000" kern="0" baseline="0" dirty="0">
                          <a:solidFill>
                            <a:schemeClr val="bg1"/>
                          </a:solidFill>
                          <a:cs typeface="Arial" pitchFamily="34" charset="0"/>
                        </a:rPr>
                        <a:t> </a:t>
                      </a:r>
                      <a:r>
                        <a:rPr lang="en-US" sz="1000" kern="0" dirty="0">
                          <a:solidFill>
                            <a:schemeClr val="bg1"/>
                          </a:solidFill>
                          <a:cs typeface="Arial" pitchFamily="34" charset="0"/>
                        </a:rPr>
                        <a:t>Timer/</a:t>
                      </a:r>
                      <a:br>
                        <a:rPr lang="en-US" sz="1000" kern="0" dirty="0">
                          <a:solidFill>
                            <a:schemeClr val="bg1"/>
                          </a:solidFill>
                          <a:cs typeface="Arial" pitchFamily="34" charset="0"/>
                        </a:rPr>
                      </a:br>
                      <a:r>
                        <a:rPr lang="en-US" sz="1000" kern="0" dirty="0">
                          <a:solidFill>
                            <a:schemeClr val="bg1"/>
                          </a:solidFill>
                          <a:cs typeface="Arial" pitchFamily="34" charset="0"/>
                        </a:rPr>
                        <a:t>Counter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Low Energy 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extLst>
                  <a:ext uri="{0D108BD9-81ED-4DB2-BD59-A6C34878D82A}">
                    <a16:rowId xmlns:a16="http://schemas.microsoft.com/office/drawing/2014/main" val="10001"/>
                  </a:ext>
                </a:extLst>
              </a:tr>
              <a:tr h="384925">
                <a:tc>
                  <a:txBody>
                    <a:bodyPr/>
                    <a:lstStyle/>
                    <a:p>
                      <a:pPr eaLnBrk="0" hangingPunct="0"/>
                      <a:r>
                        <a:rPr lang="en-US" sz="1000" kern="0" dirty="0">
                          <a:solidFill>
                            <a:schemeClr val="bg1"/>
                          </a:solidFill>
                          <a:cs typeface="Arial" pitchFamily="34" charset="0"/>
                        </a:rPr>
                        <a:t>LESENSE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78D6FF"/>
                    </a:solidFill>
                  </a:tcPr>
                </a:tc>
                <a:tc>
                  <a:txBody>
                    <a:bodyPr/>
                    <a:lstStyle/>
                    <a:p>
                      <a:pPr eaLnBrk="0" hangingPunct="0"/>
                      <a:r>
                        <a:rPr lang="en-US" sz="1000" kern="0" dirty="0">
                          <a:solidFill>
                            <a:schemeClr val="bg1"/>
                          </a:solidFill>
                          <a:cs typeface="Arial" pitchFamily="34" charset="0"/>
                        </a:rPr>
                        <a:t>Watchdog</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2"/>
                  </a:ext>
                </a:extLst>
              </a:tr>
              <a:tr h="390997">
                <a:tc>
                  <a:txBody>
                    <a:bodyPr/>
                    <a:lstStyle/>
                    <a:p>
                      <a:pPr eaLnBrk="0" hangingPunct="0"/>
                      <a:r>
                        <a:rPr lang="en-US" sz="1000" kern="0" dirty="0">
                          <a:solidFill>
                            <a:schemeClr val="bg1"/>
                          </a:solidFill>
                          <a:cs typeface="Arial" pitchFamily="34" charset="0"/>
                        </a:rPr>
                        <a:t>Pulse Counter</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Protocol 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extLst>
                  <a:ext uri="{0D108BD9-81ED-4DB2-BD59-A6C34878D82A}">
                    <a16:rowId xmlns:a16="http://schemas.microsoft.com/office/drawing/2014/main" val="10003"/>
                  </a:ext>
                </a:extLst>
              </a:tr>
              <a:tr h="350278">
                <a:tc>
                  <a:txBody>
                    <a:bodyPr/>
                    <a:lstStyle/>
                    <a:p>
                      <a:pPr eaLnBrk="0" hangingPunct="0"/>
                      <a:r>
                        <a:rPr lang="en-US" sz="1000" kern="0" dirty="0">
                          <a:solidFill>
                            <a:schemeClr val="bg1"/>
                          </a:solidFill>
                          <a:cs typeface="Arial" pitchFamily="34" charset="0"/>
                        </a:rPr>
                        <a:t>RTC</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chemeClr val="accent1"/>
                    </a:solidFill>
                  </a:tcPr>
                </a:tc>
                <a:tc>
                  <a:txBody>
                    <a:bodyPr/>
                    <a:lstStyle/>
                    <a:p>
                      <a:pPr marL="0" marR="0" indent="0" algn="l" defTabSz="914377" rtl="0" eaLnBrk="0" fontAlgn="auto" latinLnBrk="0" hangingPunct="0">
                        <a:lnSpc>
                          <a:spcPct val="100000"/>
                        </a:lnSpc>
                        <a:spcBef>
                          <a:spcPts val="0"/>
                        </a:spcBef>
                        <a:spcAft>
                          <a:spcPts val="0"/>
                        </a:spcAft>
                        <a:buClrTx/>
                        <a:buSzTx/>
                        <a:buFontTx/>
                        <a:buNone/>
                        <a:tabLst/>
                        <a:defRPr/>
                      </a:pPr>
                      <a:r>
                        <a:rPr lang="en-US" sz="1000" kern="0" dirty="0">
                          <a:solidFill>
                            <a:schemeClr val="bg1"/>
                          </a:solidFill>
                          <a:cs typeface="Arial" pitchFamily="34" charset="0"/>
                        </a:rPr>
                        <a:t>Cryotimer</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4"/>
                  </a:ext>
                </a:extLst>
              </a:tr>
            </a:tbl>
          </a:graphicData>
        </a:graphic>
      </p:graphicFrame>
      <p:graphicFrame>
        <p:nvGraphicFramePr>
          <p:cNvPr id="81" name="Table 80"/>
          <p:cNvGraphicFramePr>
            <a:graphicFrameLocks noGrp="1"/>
          </p:cNvGraphicFramePr>
          <p:nvPr/>
        </p:nvGraphicFramePr>
        <p:xfrm>
          <a:off x="7491684" y="4279734"/>
          <a:ext cx="1804716" cy="1828800"/>
        </p:xfrm>
        <a:graphic>
          <a:graphicData uri="http://schemas.openxmlformats.org/drawingml/2006/table">
            <a:tbl>
              <a:tblPr firstRow="1" bandRow="1">
                <a:tableStyleId>{5C22544A-7EE6-4342-B048-85BDC9FD1C3A}</a:tableStyleId>
              </a:tblPr>
              <a:tblGrid>
                <a:gridCol w="890219">
                  <a:extLst>
                    <a:ext uri="{9D8B030D-6E8A-4147-A177-3AD203B41FA5}">
                      <a16:colId xmlns:a16="http://schemas.microsoft.com/office/drawing/2014/main" val="20000"/>
                    </a:ext>
                  </a:extLst>
                </a:gridCol>
                <a:gridCol w="914497">
                  <a:extLst>
                    <a:ext uri="{9D8B030D-6E8A-4147-A177-3AD203B41FA5}">
                      <a16:colId xmlns:a16="http://schemas.microsoft.com/office/drawing/2014/main" val="20001"/>
                    </a:ext>
                  </a:extLst>
                </a:gridCol>
              </a:tblGrid>
              <a:tr h="418263">
                <a:tc gridSpan="2">
                  <a:txBody>
                    <a:bodyPr/>
                    <a:lstStyle/>
                    <a:p>
                      <a:pPr algn="ctr"/>
                      <a:r>
                        <a:rPr lang="en-US" sz="1400" b="0" dirty="0">
                          <a:solidFill>
                            <a:schemeClr val="tx1"/>
                          </a:solidFill>
                        </a:rPr>
                        <a:t>Radio</a:t>
                      </a:r>
                    </a:p>
                  </a:txBody>
                  <a:tcPr anchor="ctr">
                    <a:lnL w="76200"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76200"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chemeClr val="tx1">
                        <a:lumMod val="20000"/>
                        <a:lumOff val="80000"/>
                      </a:schemeClr>
                    </a:solidFill>
                  </a:tcPr>
                </a:tc>
                <a:tc hMerge="1">
                  <a:txBody>
                    <a:bodyPr/>
                    <a:lstStyle/>
                    <a:p>
                      <a:endParaRPr lang="en-US" dirty="0"/>
                    </a:p>
                  </a:txBody>
                  <a:tcPr/>
                </a:tc>
                <a:extLst>
                  <a:ext uri="{0D108BD9-81ED-4DB2-BD59-A6C34878D82A}">
                    <a16:rowId xmlns:a16="http://schemas.microsoft.com/office/drawing/2014/main" val="10000"/>
                  </a:ext>
                </a:extLst>
              </a:tr>
              <a:tr h="470179">
                <a:tc>
                  <a:txBody>
                    <a:bodyPr/>
                    <a:lstStyle/>
                    <a:p>
                      <a:pPr eaLnBrk="0" hangingPunct="0"/>
                      <a:r>
                        <a:rPr lang="en-US" sz="1000" kern="0" dirty="0">
                          <a:solidFill>
                            <a:schemeClr val="bg1"/>
                          </a:solidFill>
                          <a:cs typeface="Arial" pitchFamily="34" charset="0"/>
                        </a:rPr>
                        <a:t>2.4 GHz</a:t>
                      </a:r>
                      <a:br>
                        <a:rPr lang="en-US" sz="1000" kern="0" dirty="0">
                          <a:solidFill>
                            <a:schemeClr val="bg1"/>
                          </a:solidFill>
                          <a:cs typeface="Arial" pitchFamily="34" charset="0"/>
                        </a:rPr>
                      </a:br>
                      <a:r>
                        <a:rPr lang="en-US" sz="1000" kern="0" dirty="0">
                          <a:solidFill>
                            <a:schemeClr val="bg1"/>
                          </a:solidFill>
                          <a:cs typeface="Arial" pitchFamily="34" charset="0"/>
                        </a:rPr>
                        <a:t>(int.</a:t>
                      </a:r>
                      <a:r>
                        <a:rPr lang="en-US" sz="1000" kern="0" baseline="0" dirty="0">
                          <a:solidFill>
                            <a:schemeClr val="bg1"/>
                          </a:solidFill>
                          <a:cs typeface="Arial" pitchFamily="34" charset="0"/>
                        </a:rPr>
                        <a:t> balun)</a:t>
                      </a:r>
                      <a:endParaRPr lang="en-US" sz="1000" kern="0" dirty="0">
                        <a:solidFill>
                          <a:schemeClr val="bg1"/>
                        </a:solidFill>
                        <a:cs typeface="Arial" pitchFamily="34" charset="0"/>
                      </a:endParaRP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Sub-GHz</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1"/>
                  </a:ext>
                </a:extLst>
              </a:tr>
              <a:tr h="470179">
                <a:tc>
                  <a:txBody>
                    <a:bodyPr/>
                    <a:lstStyle/>
                    <a:p>
                      <a:pPr eaLnBrk="0" hangingPunct="0"/>
                      <a:r>
                        <a:rPr lang="en-US" sz="1000" kern="0" dirty="0">
                          <a:solidFill>
                            <a:schemeClr val="bg1"/>
                          </a:solidFill>
                          <a:cs typeface="Arial" pitchFamily="34" charset="0"/>
                        </a:rPr>
                        <a:t>Integrated</a:t>
                      </a:r>
                      <a:r>
                        <a:rPr lang="en-US" sz="1000" kern="0" baseline="0" dirty="0">
                          <a:solidFill>
                            <a:schemeClr val="bg1"/>
                          </a:solidFill>
                          <a:cs typeface="Arial" pitchFamily="34" charset="0"/>
                        </a:rPr>
                        <a:t> PA</a:t>
                      </a:r>
                      <a:endParaRPr lang="en-US" sz="1000" kern="0" dirty="0">
                        <a:solidFill>
                          <a:schemeClr val="bg1"/>
                        </a:solidFill>
                        <a:cs typeface="Arial" pitchFamily="34" charset="0"/>
                      </a:endParaRP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Radio</a:t>
                      </a:r>
                      <a:r>
                        <a:rPr lang="en-US" sz="1000" kern="0" baseline="0" dirty="0">
                          <a:solidFill>
                            <a:schemeClr val="bg1"/>
                          </a:solidFill>
                          <a:cs typeface="Arial" pitchFamily="34" charset="0"/>
                        </a:rPr>
                        <a:t> Controller</a:t>
                      </a:r>
                      <a:endParaRPr lang="en-US" sz="1000" kern="0" dirty="0">
                        <a:solidFill>
                          <a:schemeClr val="bg1"/>
                        </a:solidFill>
                        <a:cs typeface="Arial" pitchFamily="34" charset="0"/>
                      </a:endParaRP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FFAA00"/>
                    </a:solidFill>
                  </a:tcPr>
                </a:tc>
                <a:extLst>
                  <a:ext uri="{0D108BD9-81ED-4DB2-BD59-A6C34878D82A}">
                    <a16:rowId xmlns:a16="http://schemas.microsoft.com/office/drawing/2014/main" val="10002"/>
                  </a:ext>
                </a:extLst>
              </a:tr>
              <a:tr h="470179">
                <a:tc>
                  <a:txBody>
                    <a:bodyPr/>
                    <a:lstStyle/>
                    <a:p>
                      <a:pPr eaLnBrk="0" hangingPunct="0"/>
                      <a:r>
                        <a:rPr lang="en-US" sz="1000" kern="0" dirty="0">
                          <a:solidFill>
                            <a:schemeClr val="bg1"/>
                          </a:solidFill>
                          <a:cs typeface="Arial" pitchFamily="34" charset="0"/>
                        </a:rPr>
                        <a:t>Packet Trace</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0"/>
                    </a:solidFill>
                  </a:tcPr>
                </a:tc>
                <a:tc>
                  <a:txBody>
                    <a:bodyPr/>
                    <a:lstStyle/>
                    <a:p>
                      <a:pPr eaLnBrk="0" hangingPunct="0"/>
                      <a:r>
                        <a:rPr lang="en-US" sz="1000" kern="0" dirty="0">
                          <a:solidFill>
                            <a:schemeClr val="bg1"/>
                          </a:solidFill>
                          <a:cs typeface="Arial" pitchFamily="34" charset="0"/>
                        </a:rPr>
                        <a:t>Radio Crypto</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FFAA02"/>
                    </a:solidFill>
                  </a:tcPr>
                </a:tc>
                <a:extLst>
                  <a:ext uri="{0D108BD9-81ED-4DB2-BD59-A6C34878D82A}">
                    <a16:rowId xmlns:a16="http://schemas.microsoft.com/office/drawing/2014/main" val="10003"/>
                  </a:ext>
                </a:extLst>
              </a:tr>
            </a:tbl>
          </a:graphicData>
        </a:graphic>
      </p:graphicFrame>
      <p:pic>
        <p:nvPicPr>
          <p:cNvPr id="82" name="Picture 8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692896" y="-10160"/>
            <a:ext cx="2584704" cy="4178808"/>
          </a:xfrm>
          <a:prstGeom prst="rect">
            <a:avLst/>
          </a:prstGeom>
        </p:spPr>
      </p:pic>
      <p:grpSp>
        <p:nvGrpSpPr>
          <p:cNvPr id="70" name="Group 69"/>
          <p:cNvGrpSpPr/>
          <p:nvPr/>
        </p:nvGrpSpPr>
        <p:grpSpPr>
          <a:xfrm>
            <a:off x="10682868" y="1219199"/>
            <a:ext cx="1204332" cy="4876801"/>
            <a:chOff x="10682869" y="1257298"/>
            <a:chExt cx="1204332" cy="4906167"/>
          </a:xfrm>
        </p:grpSpPr>
        <p:sp>
          <p:nvSpPr>
            <p:cNvPr id="71" name="Rounded Rectangle 70"/>
            <p:cNvSpPr/>
            <p:nvPr/>
          </p:nvSpPr>
          <p:spPr bwMode="auto">
            <a:xfrm>
              <a:off x="10682869" y="4686300"/>
              <a:ext cx="1204332" cy="748962"/>
            </a:xfrm>
            <a:prstGeom prst="roundRect">
              <a:avLst>
                <a:gd name="adj" fmla="val 0"/>
              </a:avLst>
            </a:prstGeom>
            <a:solidFill>
              <a:schemeClr val="accent1"/>
            </a:solidFill>
            <a:ln w="9525" cap="flat" cmpd="sng" algn="ctr">
              <a:noFill/>
              <a:prstDash val="solid"/>
              <a:round/>
              <a:headEnd type="none" w="med" len="med"/>
              <a:tailEnd type="none" w="med" len="med"/>
            </a:ln>
            <a:effectLst/>
          </p:spPr>
          <p:txBody>
            <a:bodyPr vert="horz" wrap="square" lIns="182880" tIns="45720" rIns="36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EM4H </a:t>
              </a:r>
              <a:endParaRPr lang="en-US" sz="1050" kern="0" dirty="0">
                <a:solidFill>
                  <a:prstClr val="white"/>
                </a:solidFill>
                <a:cs typeface="Arial" pitchFamily="34" charset="0"/>
              </a:endParaRPr>
            </a:p>
            <a:p>
              <a:pPr eaLnBrk="0" hangingPunct="0">
                <a:defRPr/>
              </a:pPr>
              <a:r>
                <a:rPr lang="en-US" sz="1000" kern="0" dirty="0">
                  <a:solidFill>
                    <a:prstClr val="white"/>
                  </a:solidFill>
                  <a:cs typeface="Arial" pitchFamily="34" charset="0"/>
                </a:rPr>
                <a:t>Hibernate</a:t>
              </a:r>
              <a:endParaRPr lang="en-US" sz="1050" kern="0" dirty="0">
                <a:solidFill>
                  <a:prstClr val="white"/>
                </a:solidFill>
                <a:cs typeface="Arial" pitchFamily="34" charset="0"/>
              </a:endParaRPr>
            </a:p>
          </p:txBody>
        </p:sp>
        <p:sp>
          <p:nvSpPr>
            <p:cNvPr id="72" name="Rounded Rectangle 71"/>
            <p:cNvSpPr/>
            <p:nvPr/>
          </p:nvSpPr>
          <p:spPr bwMode="auto">
            <a:xfrm>
              <a:off x="10682869" y="2506562"/>
              <a:ext cx="1204332" cy="731520"/>
            </a:xfrm>
            <a:prstGeom prst="roundRect">
              <a:avLst>
                <a:gd name="adj" fmla="val 0"/>
              </a:avLst>
            </a:prstGeom>
            <a:solidFill>
              <a:srgbClr val="FFAA00"/>
            </a:solidFill>
            <a:ln w="9525" cap="flat" cmpd="sng" algn="ctr">
              <a:noFill/>
              <a:prstDash val="solid"/>
              <a:headEnd type="none" w="med" len="med"/>
              <a:tailEnd type="none" w="med" len="med"/>
            </a:ln>
            <a:effectLst/>
          </p:spPr>
          <p:txBody>
            <a:bodyPr vert="horz" wrap="square" lIns="182880" tIns="45720" rIns="9144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EM1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Sleep</a:t>
              </a:r>
              <a:endParaRPr lang="en-US" sz="1050" kern="0" dirty="0">
                <a:solidFill>
                  <a:prstClr val="white"/>
                </a:solidFill>
                <a:cs typeface="Arial" pitchFamily="34" charset="0"/>
              </a:endParaRPr>
            </a:p>
          </p:txBody>
        </p:sp>
        <p:sp>
          <p:nvSpPr>
            <p:cNvPr id="74" name="Rounded Rectangle 73"/>
            <p:cNvSpPr/>
            <p:nvPr/>
          </p:nvSpPr>
          <p:spPr bwMode="auto">
            <a:xfrm>
              <a:off x="10682869" y="1257298"/>
              <a:ext cx="1204332" cy="1250313"/>
            </a:xfrm>
            <a:prstGeom prst="roundRect">
              <a:avLst>
                <a:gd name="adj" fmla="val 0"/>
              </a:avLst>
            </a:prstGeom>
            <a:solidFill>
              <a:srgbClr val="E06800"/>
            </a:solidFill>
            <a:ln w="9525" cap="flat" cmpd="sng" algn="ctr">
              <a:noFill/>
              <a:prstDash val="solid"/>
              <a:round/>
              <a:headEnd type="none" w="med" len="med"/>
              <a:tailEnd type="none" w="med" len="med"/>
            </a:ln>
            <a:effectLst/>
          </p:spPr>
          <p:txBody>
            <a:bodyPr vert="horz" wrap="square" lIns="182880" tIns="45720" rIns="72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EM0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Run</a:t>
              </a:r>
              <a:endParaRPr lang="en-US" sz="1050" kern="0" dirty="0">
                <a:solidFill>
                  <a:prstClr val="white"/>
                </a:solidFill>
                <a:cs typeface="Arial" pitchFamily="34" charset="0"/>
              </a:endParaRPr>
            </a:p>
          </p:txBody>
        </p:sp>
        <p:sp>
          <p:nvSpPr>
            <p:cNvPr id="75" name="Rounded Rectangle 74"/>
            <p:cNvSpPr/>
            <p:nvPr/>
          </p:nvSpPr>
          <p:spPr bwMode="auto">
            <a:xfrm>
              <a:off x="10682869" y="3238601"/>
              <a:ext cx="1204332" cy="731520"/>
            </a:xfrm>
            <a:prstGeom prst="roundRect">
              <a:avLst>
                <a:gd name="adj" fmla="val 0"/>
              </a:avLst>
            </a:prstGeom>
            <a:solidFill>
              <a:srgbClr val="78D6FF"/>
            </a:solidFill>
            <a:ln w="9525" cap="flat" cmpd="sng" algn="ctr">
              <a:noFill/>
              <a:prstDash val="solid"/>
              <a:headEnd type="none" w="med" len="med"/>
              <a:tailEnd type="none" w="med" len="med"/>
            </a:ln>
            <a:effectLst/>
          </p:spPr>
          <p:txBody>
            <a:bodyPr vert="horz" wrap="square" lIns="182880" tIns="45720" rIns="72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EM2 </a:t>
              </a:r>
              <a:endParaRPr lang="en-US" kern="0" dirty="0">
                <a:solidFill>
                  <a:prstClr val="white"/>
                </a:solidFill>
                <a:cs typeface="Arial" pitchFamily="34" charset="0"/>
              </a:endParaRPr>
            </a:p>
            <a:p>
              <a:pPr eaLnBrk="0" hangingPunct="0">
                <a:defRPr/>
              </a:pPr>
              <a:r>
                <a:rPr lang="en-US" sz="1000" kern="0" dirty="0">
                  <a:solidFill>
                    <a:prstClr val="white"/>
                  </a:solidFill>
                  <a:cs typeface="Arial" pitchFamily="34" charset="0"/>
                </a:rPr>
                <a:t>Deep Sleep</a:t>
              </a:r>
            </a:p>
          </p:txBody>
        </p:sp>
        <p:sp>
          <p:nvSpPr>
            <p:cNvPr id="76" name="Rounded Rectangle 75"/>
            <p:cNvSpPr/>
            <p:nvPr/>
          </p:nvSpPr>
          <p:spPr bwMode="auto">
            <a:xfrm>
              <a:off x="10682869" y="3970503"/>
              <a:ext cx="1204332" cy="731520"/>
            </a:xfrm>
            <a:prstGeom prst="roundRect">
              <a:avLst>
                <a:gd name="adj" fmla="val 0"/>
              </a:avLst>
            </a:prstGeom>
            <a:solidFill>
              <a:srgbClr val="00AEFF"/>
            </a:solidFill>
            <a:ln w="9525" cap="flat" cmpd="sng" algn="ctr">
              <a:noFill/>
              <a:prstDash val="solid"/>
              <a:round/>
              <a:headEnd type="none" w="med" len="med"/>
              <a:tailEnd type="none" w="med" len="med"/>
            </a:ln>
            <a:effectLst/>
          </p:spPr>
          <p:txBody>
            <a:bodyPr vert="horz" wrap="square" lIns="182880" tIns="45720" rIns="36000" bIns="45720" numCol="1" rtlCol="0" anchor="b" anchorCtr="0" compatLnSpc="1">
              <a:prstTxWarp prst="textNoShape">
                <a:avLst/>
              </a:prstTxWarp>
            </a:bodyPr>
            <a:lstStyle/>
            <a:p>
              <a:pPr eaLnBrk="0" hangingPunct="0">
                <a:defRPr/>
              </a:pPr>
              <a:r>
                <a:rPr lang="en-US" sz="2000" kern="0" dirty="0">
                  <a:solidFill>
                    <a:prstClr val="white"/>
                  </a:solidFill>
                  <a:cs typeface="Arial" pitchFamily="34" charset="0"/>
                </a:rPr>
                <a:t>EM3</a:t>
              </a:r>
              <a:r>
                <a:rPr lang="en-US" sz="1100" kern="0" dirty="0">
                  <a:solidFill>
                    <a:prstClr val="white"/>
                  </a:solidFill>
                  <a:cs typeface="Arial" pitchFamily="34" charset="0"/>
                </a:rPr>
                <a:t> </a:t>
              </a:r>
              <a:endParaRPr lang="en-US" sz="1050" kern="0" dirty="0">
                <a:solidFill>
                  <a:prstClr val="white"/>
                </a:solidFill>
                <a:cs typeface="Arial" pitchFamily="34" charset="0"/>
              </a:endParaRPr>
            </a:p>
            <a:p>
              <a:pPr eaLnBrk="0" hangingPunct="0">
                <a:defRPr/>
              </a:pPr>
              <a:r>
                <a:rPr lang="en-US" sz="1000" kern="0" dirty="0">
                  <a:solidFill>
                    <a:prstClr val="white"/>
                  </a:solidFill>
                  <a:cs typeface="Arial" pitchFamily="34" charset="0"/>
                </a:rPr>
                <a:t>Stop</a:t>
              </a:r>
              <a:endParaRPr lang="en-US" sz="1050" kern="0" dirty="0">
                <a:solidFill>
                  <a:prstClr val="white"/>
                </a:solidFill>
                <a:cs typeface="Arial" pitchFamily="34" charset="0"/>
              </a:endParaRPr>
            </a:p>
          </p:txBody>
        </p:sp>
        <p:sp>
          <p:nvSpPr>
            <p:cNvPr id="78" name="Rounded Rectangle 77"/>
            <p:cNvSpPr/>
            <p:nvPr/>
          </p:nvSpPr>
          <p:spPr bwMode="auto">
            <a:xfrm>
              <a:off x="10682869" y="5431945"/>
              <a:ext cx="1204332" cy="731520"/>
            </a:xfrm>
            <a:prstGeom prst="roundRect">
              <a:avLst>
                <a:gd name="adj" fmla="val 0"/>
              </a:avLst>
            </a:prstGeom>
            <a:solidFill>
              <a:srgbClr val="0B486B"/>
            </a:solidFill>
            <a:ln w="9525" cap="flat" cmpd="sng" algn="ctr">
              <a:noFill/>
              <a:prstDash val="solid"/>
              <a:headEnd type="none" w="med" len="med"/>
              <a:tailEnd type="none" w="med" len="med"/>
            </a:ln>
            <a:effectLst/>
          </p:spPr>
          <p:txBody>
            <a:bodyPr vert="horz" wrap="square" lIns="182880" tIns="45720" rIns="0" bIns="45720" numCol="1" rtlCol="0" anchor="b" anchorCtr="0" compatLnSpc="1">
              <a:prstTxWarp prst="textNoShape">
                <a:avLst/>
              </a:prstTxWarp>
            </a:bodyPr>
            <a:lstStyle/>
            <a:p>
              <a:pPr eaLnBrk="0" hangingPunct="0">
                <a:defRPr/>
              </a:pPr>
              <a:r>
                <a:rPr lang="en-US" sz="2000" kern="0" dirty="0">
                  <a:solidFill>
                    <a:srgbClr val="FFFFFF"/>
                  </a:solidFill>
                  <a:cs typeface="Arial" pitchFamily="34" charset="0"/>
                </a:rPr>
                <a:t>EM4S </a:t>
              </a:r>
              <a:endParaRPr lang="en-US" sz="1050" kern="0" dirty="0">
                <a:solidFill>
                  <a:srgbClr val="FFFFFF"/>
                </a:solidFill>
                <a:cs typeface="Arial" pitchFamily="34" charset="0"/>
              </a:endParaRPr>
            </a:p>
            <a:p>
              <a:pPr eaLnBrk="0" hangingPunct="0">
                <a:defRPr/>
              </a:pPr>
              <a:r>
                <a:rPr lang="en-US" sz="1000" kern="0" dirty="0">
                  <a:solidFill>
                    <a:srgbClr val="FFFFFF"/>
                  </a:solidFill>
                  <a:cs typeface="Arial" pitchFamily="34" charset="0"/>
                </a:rPr>
                <a:t>Shutoff</a:t>
              </a:r>
              <a:endParaRPr lang="en-US" sz="1050" kern="0" dirty="0">
                <a:solidFill>
                  <a:srgbClr val="FFFFFF"/>
                </a:solidFill>
                <a:cs typeface="Arial" pitchFamily="34" charset="0"/>
              </a:endParaRPr>
            </a:p>
          </p:txBody>
        </p:sp>
        <p:sp>
          <p:nvSpPr>
            <p:cNvPr id="79" name="TextBox 78"/>
            <p:cNvSpPr txBox="1"/>
            <p:nvPr/>
          </p:nvSpPr>
          <p:spPr>
            <a:xfrm>
              <a:off x="10838984" y="1299942"/>
              <a:ext cx="1025913" cy="507831"/>
            </a:xfrm>
            <a:prstGeom prst="rect">
              <a:avLst/>
            </a:prstGeom>
            <a:noFill/>
          </p:spPr>
          <p:txBody>
            <a:bodyPr wrap="square" lIns="0" rtlCol="0" anchor="b">
              <a:spAutoFit/>
            </a:bodyPr>
            <a:lstStyle/>
            <a:p>
              <a:pPr>
                <a:lnSpc>
                  <a:spcPct val="90000"/>
                </a:lnSpc>
              </a:pPr>
              <a:r>
                <a:rPr lang="en-US" sz="1000" dirty="0">
                  <a:solidFill>
                    <a:prstClr val="white"/>
                  </a:solidFill>
                </a:rPr>
                <a:t>Feature available down to Energy Mode</a:t>
              </a:r>
            </a:p>
          </p:txBody>
        </p:sp>
      </p:grpSp>
      <p:graphicFrame>
        <p:nvGraphicFramePr>
          <p:cNvPr id="83" name="Table 82"/>
          <p:cNvGraphicFramePr>
            <a:graphicFrameLocks noGrp="1"/>
          </p:cNvGraphicFramePr>
          <p:nvPr/>
        </p:nvGraphicFramePr>
        <p:xfrm>
          <a:off x="2068973" y="4268842"/>
          <a:ext cx="1444999" cy="1839691"/>
        </p:xfrm>
        <a:graphic>
          <a:graphicData uri="http://schemas.openxmlformats.org/drawingml/2006/table">
            <a:tbl>
              <a:tblPr firstRow="1" bandRow="1">
                <a:tableStyleId>{5C22544A-7EE6-4342-B048-85BDC9FD1C3A}</a:tableStyleId>
              </a:tblPr>
              <a:tblGrid>
                <a:gridCol w="794750">
                  <a:extLst>
                    <a:ext uri="{9D8B030D-6E8A-4147-A177-3AD203B41FA5}">
                      <a16:colId xmlns:a16="http://schemas.microsoft.com/office/drawing/2014/main" val="20000"/>
                    </a:ext>
                  </a:extLst>
                </a:gridCol>
                <a:gridCol w="650249">
                  <a:extLst>
                    <a:ext uri="{9D8B030D-6E8A-4147-A177-3AD203B41FA5}">
                      <a16:colId xmlns:a16="http://schemas.microsoft.com/office/drawing/2014/main" val="20001"/>
                    </a:ext>
                  </a:extLst>
                </a:gridCol>
              </a:tblGrid>
              <a:tr h="420755">
                <a:tc gridSpan="2">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I/O Ports</a:t>
                      </a:r>
                    </a:p>
                  </a:txBody>
                  <a:tcPr anchor="ctr">
                    <a:lnL w="76200" cap="flat" cmpd="sng" algn="ctr">
                      <a:solidFill>
                        <a:srgbClr val="DDDDDD"/>
                      </a:solidFill>
                      <a:prstDash val="solid"/>
                      <a:round/>
                      <a:headEnd type="none" w="med" len="med"/>
                      <a:tailEnd type="none" w="med" len="med"/>
                    </a:lnL>
                    <a:lnR w="76200" cap="flat" cmpd="sng" algn="ctr">
                      <a:solidFill>
                        <a:srgbClr val="DDDDDD"/>
                      </a:solidFill>
                      <a:prstDash val="solid"/>
                      <a:round/>
                      <a:headEnd type="none" w="med" len="med"/>
                      <a:tailEnd type="none" w="med" len="med"/>
                    </a:lnR>
                    <a:lnT w="76200" cap="flat" cmpd="sng" algn="ctr">
                      <a:solidFill>
                        <a:srgbClr val="DDDDDD"/>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DDDDD"/>
                    </a:solidFill>
                  </a:tcPr>
                </a:tc>
                <a:tc hMerge="1">
                  <a:txBody>
                    <a:bodyPr/>
                    <a:lstStyle/>
                    <a:p>
                      <a:endParaRPr lang="en-US" dirty="0"/>
                    </a:p>
                  </a:txBody>
                  <a:tcPr/>
                </a:tc>
                <a:extLst>
                  <a:ext uri="{0D108BD9-81ED-4DB2-BD59-A6C34878D82A}">
                    <a16:rowId xmlns:a16="http://schemas.microsoft.com/office/drawing/2014/main" val="10000"/>
                  </a:ext>
                </a:extLst>
              </a:tr>
              <a:tr h="709468">
                <a:tc>
                  <a:txBody>
                    <a:bodyPr/>
                    <a:lstStyle/>
                    <a:p>
                      <a:pPr eaLnBrk="0" hangingPunct="0"/>
                      <a:r>
                        <a:rPr lang="en-US" sz="1000" kern="0" dirty="0">
                          <a:solidFill>
                            <a:schemeClr val="bg1"/>
                          </a:solidFill>
                          <a:cs typeface="Arial" pitchFamily="34" charset="0"/>
                        </a:rPr>
                        <a:t>External</a:t>
                      </a:r>
                    </a:p>
                    <a:p>
                      <a:pPr eaLnBrk="0" hangingPunct="0"/>
                      <a:r>
                        <a:rPr lang="en-US" sz="1000" kern="0" dirty="0">
                          <a:solidFill>
                            <a:schemeClr val="bg1"/>
                          </a:solidFill>
                          <a:cs typeface="Arial" pitchFamily="34" charset="0"/>
                        </a:rPr>
                        <a:t>Interrupt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0AEFF"/>
                    </a:solidFill>
                  </a:tcPr>
                </a:tc>
                <a:tc>
                  <a:txBody>
                    <a:bodyPr/>
                    <a:lstStyle/>
                    <a:p>
                      <a:pPr eaLnBrk="0" hangingPunct="0"/>
                      <a:r>
                        <a:rPr lang="en-US" sz="1000" kern="0" dirty="0">
                          <a:solidFill>
                            <a:schemeClr val="bg1"/>
                          </a:solidFill>
                          <a:cs typeface="Arial" pitchFamily="34" charset="0"/>
                        </a:rPr>
                        <a:t>Up to 65 GPIO</a:t>
                      </a:r>
                    </a:p>
                    <a:p>
                      <a:pPr eaLnBrk="0" hangingPunct="0"/>
                      <a:r>
                        <a:rPr lang="en-US" sz="1000" kern="0" dirty="0">
                          <a:solidFill>
                            <a:schemeClr val="bg1"/>
                          </a:solidFill>
                          <a:cs typeface="Arial" pitchFamily="34" charset="0"/>
                        </a:rPr>
                        <a:t>(5V Tol)</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rgbClr val="DDDDDD"/>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1"/>
                  </a:ext>
                </a:extLst>
              </a:tr>
              <a:tr h="709468">
                <a:tc>
                  <a:txBody>
                    <a:bodyPr/>
                    <a:lstStyle/>
                    <a:p>
                      <a:pPr eaLnBrk="0" hangingPunct="0"/>
                      <a:r>
                        <a:rPr lang="en-US" sz="1000" kern="0" dirty="0">
                          <a:solidFill>
                            <a:schemeClr val="bg1"/>
                          </a:solidFill>
                          <a:cs typeface="Arial" pitchFamily="34" charset="0"/>
                        </a:rPr>
                        <a:t>Pin</a:t>
                      </a:r>
                      <a:r>
                        <a:rPr lang="en-US" sz="1000" kern="0" baseline="0" dirty="0">
                          <a:solidFill>
                            <a:schemeClr val="bg1"/>
                          </a:solidFill>
                          <a:cs typeface="Arial" pitchFamily="34" charset="0"/>
                        </a:rPr>
                        <a:t> </a:t>
                      </a:r>
                      <a:r>
                        <a:rPr lang="en-US" sz="1000" kern="0" dirty="0">
                          <a:solidFill>
                            <a:schemeClr val="bg1"/>
                          </a:solidFill>
                          <a:cs typeface="Arial" pitchFamily="34" charset="0"/>
                        </a:rPr>
                        <a:t>Reset</a:t>
                      </a:r>
                    </a:p>
                  </a:txBody>
                  <a:tcPr>
                    <a:lnL w="76200" cap="flat" cmpd="sng" algn="ctr">
                      <a:solidFill>
                        <a:schemeClr val="tx1">
                          <a:lumMod val="20000"/>
                          <a:lumOff val="80000"/>
                        </a:schemeClr>
                      </a:solidFill>
                      <a:prstDash val="solid"/>
                      <a:round/>
                      <a:headEnd type="none" w="med" len="med"/>
                      <a:tailEnd type="none" w="med" len="med"/>
                    </a:lnL>
                    <a:lnR w="28575"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tc>
                  <a:txBody>
                    <a:bodyPr/>
                    <a:lstStyle/>
                    <a:p>
                      <a:pPr eaLnBrk="0" hangingPunct="0"/>
                      <a:r>
                        <a:rPr lang="en-US" sz="1000" kern="0" dirty="0">
                          <a:solidFill>
                            <a:schemeClr val="bg1"/>
                          </a:solidFill>
                          <a:cs typeface="Arial" pitchFamily="34" charset="0"/>
                        </a:rPr>
                        <a:t>GPIO</a:t>
                      </a:r>
                      <a:r>
                        <a:rPr lang="en-US" sz="1000" kern="0" baseline="0" dirty="0">
                          <a:solidFill>
                            <a:schemeClr val="bg1"/>
                          </a:solidFill>
                          <a:cs typeface="Arial" pitchFamily="34" charset="0"/>
                        </a:rPr>
                        <a:t> </a:t>
                      </a:r>
                      <a:r>
                        <a:rPr lang="en-US" sz="1000" kern="0" dirty="0">
                          <a:solidFill>
                            <a:schemeClr val="bg1"/>
                          </a:solidFill>
                          <a:cs typeface="Arial" pitchFamily="34" charset="0"/>
                        </a:rPr>
                        <a:t>Wakeup</a:t>
                      </a:r>
                    </a:p>
                  </a:txBody>
                  <a:tcPr>
                    <a:lnL w="28575" cap="flat" cmpd="sng" algn="ctr">
                      <a:solidFill>
                        <a:schemeClr val="tx1">
                          <a:lumMod val="20000"/>
                          <a:lumOff val="80000"/>
                        </a:schemeClr>
                      </a:solidFill>
                      <a:prstDash val="solid"/>
                      <a:round/>
                      <a:headEnd type="none" w="med" len="med"/>
                      <a:tailEnd type="none" w="med" len="med"/>
                    </a:lnL>
                    <a:lnR w="76200" cap="flat" cmpd="sng" algn="ctr">
                      <a:solidFill>
                        <a:schemeClr val="tx1">
                          <a:lumMod val="20000"/>
                          <a:lumOff val="80000"/>
                        </a:schemeClr>
                      </a:solidFill>
                      <a:prstDash val="solid"/>
                      <a:round/>
                      <a:headEnd type="none" w="med" len="med"/>
                      <a:tailEnd type="none" w="med" len="med"/>
                    </a:lnR>
                    <a:lnT w="28575" cap="flat" cmpd="sng" algn="ctr">
                      <a:solidFill>
                        <a:schemeClr val="tx1">
                          <a:lumMod val="20000"/>
                          <a:lumOff val="80000"/>
                        </a:schemeClr>
                      </a:solidFill>
                      <a:prstDash val="solid"/>
                      <a:round/>
                      <a:headEnd type="none" w="med" len="med"/>
                      <a:tailEnd type="none" w="med" len="med"/>
                    </a:lnT>
                    <a:lnB w="76200" cap="flat" cmpd="sng" algn="ctr">
                      <a:solidFill>
                        <a:schemeClr val="tx1">
                          <a:lumMod val="20000"/>
                          <a:lumOff val="80000"/>
                        </a:schemeClr>
                      </a:solidFill>
                      <a:prstDash val="solid"/>
                      <a:round/>
                      <a:headEnd type="none" w="med" len="med"/>
                      <a:tailEnd type="none" w="med" len="med"/>
                    </a:lnB>
                    <a:solidFill>
                      <a:srgbClr val="0B486B"/>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38912112"/>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Software</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20750" y="1756972"/>
            <a:ext cx="3885450" cy="2497528"/>
          </a:xfrm>
          <a:prstGeom prst="rect">
            <a:avLst/>
          </a:prstGeom>
        </p:spPr>
      </p:pic>
      <p:sp>
        <p:nvSpPr>
          <p:cNvPr id="9" name="TextBox 8"/>
          <p:cNvSpPr txBox="1"/>
          <p:nvPr/>
        </p:nvSpPr>
        <p:spPr>
          <a:xfrm>
            <a:off x="8363857" y="4250035"/>
            <a:ext cx="2776081" cy="461665"/>
          </a:xfrm>
          <a:prstGeom prst="rect">
            <a:avLst/>
          </a:prstGeom>
          <a:noFill/>
        </p:spPr>
        <p:txBody>
          <a:bodyPr wrap="none" rtlCol="0">
            <a:spAutoFit/>
          </a:bodyPr>
          <a:lstStyle/>
          <a:p>
            <a:pPr algn="ctr"/>
            <a:r>
              <a:rPr lang="en-US" sz="2400" dirty="0"/>
              <a:t>Development Tools</a:t>
            </a:r>
          </a:p>
        </p:txBody>
      </p:sp>
      <p:sp>
        <p:nvSpPr>
          <p:cNvPr id="13" name="TextBox 12"/>
          <p:cNvSpPr txBox="1"/>
          <p:nvPr/>
        </p:nvSpPr>
        <p:spPr>
          <a:xfrm>
            <a:off x="4982946" y="4273167"/>
            <a:ext cx="1305678" cy="461665"/>
          </a:xfrm>
          <a:prstGeom prst="rect">
            <a:avLst/>
          </a:prstGeom>
          <a:noFill/>
        </p:spPr>
        <p:txBody>
          <a:bodyPr wrap="none" rtlCol="0">
            <a:spAutoFit/>
          </a:bodyPr>
          <a:lstStyle/>
          <a:p>
            <a:pPr algn="ctr"/>
            <a:r>
              <a:rPr lang="en-US" sz="2400" dirty="0"/>
              <a:t>Software</a:t>
            </a:r>
          </a:p>
        </p:txBody>
      </p:sp>
      <p:pic>
        <p:nvPicPr>
          <p:cNvPr id="2" name="Picture 1"/>
          <p:cNvPicPr>
            <a:picLocks noChangeAspect="1"/>
          </p:cNvPicPr>
          <p:nvPr/>
        </p:nvPicPr>
        <p:blipFill>
          <a:blip r:embed="rId4"/>
          <a:stretch>
            <a:fillRect/>
          </a:stretch>
        </p:blipFill>
        <p:spPr>
          <a:xfrm>
            <a:off x="9713797" y="1749197"/>
            <a:ext cx="1638300" cy="666750"/>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4126" y="2548865"/>
            <a:ext cx="1717166" cy="468604"/>
          </a:xfrm>
          <a:prstGeom prst="rect">
            <a:avLst/>
          </a:prstGeom>
        </p:spPr>
      </p:pic>
      <p:sp>
        <p:nvSpPr>
          <p:cNvPr id="21" name="TextBox 20"/>
          <p:cNvSpPr txBox="1"/>
          <p:nvPr/>
        </p:nvSpPr>
        <p:spPr>
          <a:xfrm>
            <a:off x="997713" y="4275436"/>
            <a:ext cx="2262158" cy="461665"/>
          </a:xfrm>
          <a:prstGeom prst="rect">
            <a:avLst/>
          </a:prstGeom>
          <a:noFill/>
        </p:spPr>
        <p:txBody>
          <a:bodyPr wrap="none" rtlCol="0">
            <a:spAutoFit/>
          </a:bodyPr>
          <a:lstStyle/>
          <a:p>
            <a:pPr algn="ctr"/>
            <a:r>
              <a:rPr lang="en-US" sz="2400" dirty="0"/>
              <a:t>SoCs + Modules</a:t>
            </a:r>
          </a:p>
        </p:txBody>
      </p:sp>
      <p:pic>
        <p:nvPicPr>
          <p:cNvPr id="22" name="Picture 21"/>
          <p:cNvPicPr>
            <a:picLocks noChangeAspect="1"/>
          </p:cNvPicPr>
          <p:nvPr/>
        </p:nvPicPr>
        <p:blipFill>
          <a:blip r:embed="rId6"/>
          <a:stretch>
            <a:fillRect/>
          </a:stretch>
        </p:blipFill>
        <p:spPr>
          <a:xfrm rot="675056">
            <a:off x="2163388" y="2444482"/>
            <a:ext cx="1101919" cy="1278773"/>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8518" y="2589175"/>
            <a:ext cx="1052457" cy="903705"/>
          </a:xfrm>
          <a:prstGeom prst="rect">
            <a:avLst/>
          </a:prstGeom>
        </p:spPr>
      </p:pic>
      <p:sp>
        <p:nvSpPr>
          <p:cNvPr id="11" name="Rectangle 10">
            <a:extLst>
              <a:ext uri="{FF2B5EF4-FFF2-40B4-BE49-F238E27FC236}">
                <a16:creationId xmlns:a16="http://schemas.microsoft.com/office/drawing/2014/main" id="{5360670A-F0F2-4824-B10D-335775F0DBBE}"/>
              </a:ext>
            </a:extLst>
          </p:cNvPr>
          <p:cNvSpPr/>
          <p:nvPr/>
        </p:nvSpPr>
        <p:spPr>
          <a:xfrm>
            <a:off x="697733" y="1756972"/>
            <a:ext cx="3002055"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7D5B33-E909-454D-9B55-59F7BD86788F}"/>
              </a:ext>
            </a:extLst>
          </p:cNvPr>
          <p:cNvSpPr/>
          <p:nvPr/>
        </p:nvSpPr>
        <p:spPr>
          <a:xfrm>
            <a:off x="7857361" y="1672931"/>
            <a:ext cx="3648839" cy="32004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5375555"/>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Silicon Labs Zigbee Options</a:t>
            </a:r>
          </a:p>
        </p:txBody>
      </p:sp>
      <p:grpSp>
        <p:nvGrpSpPr>
          <p:cNvPr id="4" name="Group 3"/>
          <p:cNvGrpSpPr/>
          <p:nvPr/>
        </p:nvGrpSpPr>
        <p:grpSpPr>
          <a:xfrm>
            <a:off x="4542839" y="1360986"/>
            <a:ext cx="5103885" cy="4800600"/>
            <a:chOff x="3458480" y="381000"/>
            <a:chExt cx="6599920" cy="5867400"/>
          </a:xfrm>
        </p:grpSpPr>
        <p:grpSp>
          <p:nvGrpSpPr>
            <p:cNvPr id="5" name="Group 4"/>
            <p:cNvGrpSpPr/>
            <p:nvPr/>
          </p:nvGrpSpPr>
          <p:grpSpPr>
            <a:xfrm>
              <a:off x="3458480" y="1723995"/>
              <a:ext cx="6599920" cy="4524405"/>
              <a:chOff x="1287471" y="2667776"/>
              <a:chExt cx="4645244" cy="3047224"/>
            </a:xfrm>
          </p:grpSpPr>
          <p:sp>
            <p:nvSpPr>
              <p:cNvPr id="15" name="Rectangle 14"/>
              <p:cNvSpPr/>
              <p:nvPr/>
            </p:nvSpPr>
            <p:spPr>
              <a:xfrm>
                <a:off x="1536285" y="4802152"/>
                <a:ext cx="4396430" cy="457200"/>
              </a:xfrm>
              <a:prstGeom prst="rect">
                <a:avLst/>
              </a:prstGeom>
              <a:solidFill>
                <a:schemeClr val="accent2"/>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Medium Access</a:t>
                </a:r>
              </a:p>
            </p:txBody>
          </p:sp>
          <p:sp>
            <p:nvSpPr>
              <p:cNvPr id="16" name="Rectangle 15"/>
              <p:cNvSpPr/>
              <p:nvPr/>
            </p:nvSpPr>
            <p:spPr>
              <a:xfrm>
                <a:off x="1536285" y="5257800"/>
                <a:ext cx="4396428" cy="457200"/>
              </a:xfrm>
              <a:prstGeom prst="rect">
                <a:avLst/>
              </a:prstGeom>
              <a:solidFill>
                <a:schemeClr val="accent2"/>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Physical RF</a:t>
                </a:r>
              </a:p>
            </p:txBody>
          </p:sp>
          <p:sp>
            <p:nvSpPr>
              <p:cNvPr id="17" name="Rectangle 16"/>
              <p:cNvSpPr/>
              <p:nvPr/>
            </p:nvSpPr>
            <p:spPr>
              <a:xfrm>
                <a:off x="1520735" y="3960848"/>
                <a:ext cx="1752715"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Device Discovery</a:t>
                </a:r>
              </a:p>
            </p:txBody>
          </p:sp>
          <p:sp>
            <p:nvSpPr>
              <p:cNvPr id="18" name="Rectangle 17"/>
              <p:cNvSpPr/>
              <p:nvPr/>
            </p:nvSpPr>
            <p:spPr>
              <a:xfrm>
                <a:off x="1520735" y="3048000"/>
                <a:ext cx="3276714"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Network Organization</a:t>
                </a:r>
              </a:p>
            </p:txBody>
          </p:sp>
          <p:sp>
            <p:nvSpPr>
              <p:cNvPr id="19" name="Rectangle 18"/>
              <p:cNvSpPr/>
              <p:nvPr/>
            </p:nvSpPr>
            <p:spPr>
              <a:xfrm>
                <a:off x="3273449" y="3503648"/>
                <a:ext cx="1531133"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Message Relay</a:t>
                </a:r>
              </a:p>
            </p:txBody>
          </p:sp>
          <p:sp>
            <p:nvSpPr>
              <p:cNvPr id="20" name="Rectangle 19"/>
              <p:cNvSpPr/>
              <p:nvPr/>
            </p:nvSpPr>
            <p:spPr>
              <a:xfrm>
                <a:off x="1520735" y="3503648"/>
                <a:ext cx="1752714" cy="457200"/>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Route Discovery</a:t>
                </a:r>
              </a:p>
            </p:txBody>
          </p:sp>
          <p:cxnSp>
            <p:nvCxnSpPr>
              <p:cNvPr id="21" name="Straight Arrow Connector 20"/>
              <p:cNvCxnSpPr/>
              <p:nvPr/>
            </p:nvCxnSpPr>
            <p:spPr>
              <a:xfrm>
                <a:off x="2813025" y="2667776"/>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641825" y="2667776"/>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813025" y="4418048"/>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718025" y="4418048"/>
                <a:ext cx="0" cy="3802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Left Brace 24"/>
              <p:cNvSpPr/>
              <p:nvPr/>
            </p:nvSpPr>
            <p:spPr>
              <a:xfrm>
                <a:off x="1289025" y="3048000"/>
                <a:ext cx="155510" cy="1370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p:cNvSpPr/>
              <p:nvPr/>
            </p:nvSpPr>
            <p:spPr>
              <a:xfrm>
                <a:off x="1287471" y="4800600"/>
                <a:ext cx="155506"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ectangle 26"/>
              <p:cNvSpPr/>
              <p:nvPr/>
            </p:nvSpPr>
            <p:spPr>
              <a:xfrm>
                <a:off x="3273450" y="3961862"/>
                <a:ext cx="1508487" cy="452306"/>
              </a:xfrm>
              <a:prstGeom prst="rect">
                <a:avLst/>
              </a:prstGeom>
              <a:solidFill>
                <a:schemeClr val="accent4"/>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Security</a:t>
                </a:r>
              </a:p>
            </p:txBody>
          </p:sp>
        </p:grpSp>
        <p:sp>
          <p:nvSpPr>
            <p:cNvPr id="6" name="Rectangle 5"/>
            <p:cNvSpPr/>
            <p:nvPr/>
          </p:nvSpPr>
          <p:spPr>
            <a:xfrm>
              <a:off x="3779235" y="1059834"/>
              <a:ext cx="2717433"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Determine Device Relationships</a:t>
              </a:r>
            </a:p>
          </p:txBody>
        </p:sp>
        <p:sp>
          <p:nvSpPr>
            <p:cNvPr id="7" name="Rectangle 6"/>
            <p:cNvSpPr/>
            <p:nvPr/>
          </p:nvSpPr>
          <p:spPr>
            <a:xfrm>
              <a:off x="7126589" y="381000"/>
              <a:ext cx="2921146"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Manage Network</a:t>
              </a:r>
            </a:p>
          </p:txBody>
        </p:sp>
        <p:sp>
          <p:nvSpPr>
            <p:cNvPr id="8" name="Rectangle 7"/>
            <p:cNvSpPr/>
            <p:nvPr/>
          </p:nvSpPr>
          <p:spPr>
            <a:xfrm>
              <a:off x="3779234" y="381000"/>
              <a:ext cx="3347356" cy="678834"/>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Initiate and Join Network</a:t>
              </a:r>
            </a:p>
          </p:txBody>
        </p:sp>
        <p:sp>
          <p:nvSpPr>
            <p:cNvPr id="9" name="Rectangle 8"/>
            <p:cNvSpPr/>
            <p:nvPr/>
          </p:nvSpPr>
          <p:spPr>
            <a:xfrm>
              <a:off x="6496668" y="1068022"/>
              <a:ext cx="3552363" cy="672151"/>
            </a:xfrm>
            <a:prstGeom prst="rect">
              <a:avLst/>
            </a:prstGeom>
            <a:solidFill>
              <a:schemeClr val="accent6">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Send and Receive Messages</a:t>
              </a:r>
            </a:p>
          </p:txBody>
        </p:sp>
        <p:sp>
          <p:nvSpPr>
            <p:cNvPr id="10" name="Left Brace 9"/>
            <p:cNvSpPr/>
            <p:nvPr/>
          </p:nvSpPr>
          <p:spPr>
            <a:xfrm>
              <a:off x="3458481" y="381000"/>
              <a:ext cx="223318" cy="13576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8423385" y="2291236"/>
              <a:ext cx="1635014" cy="2027381"/>
            </a:xfrm>
            <a:prstGeom prst="rect">
              <a:avLst/>
            </a:prstGeom>
            <a:solidFill>
              <a:schemeClr val="accent4">
                <a:lumMod val="60000"/>
                <a:lumOff val="40000"/>
              </a:schemeClr>
            </a:solidFill>
            <a:ln w="1905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Zigbee Pro Feature Set</a:t>
              </a:r>
            </a:p>
          </p:txBody>
        </p:sp>
      </p:grpSp>
      <p:grpSp>
        <p:nvGrpSpPr>
          <p:cNvPr id="36" name="Group 35"/>
          <p:cNvGrpSpPr/>
          <p:nvPr/>
        </p:nvGrpSpPr>
        <p:grpSpPr>
          <a:xfrm>
            <a:off x="10021709" y="1383282"/>
            <a:ext cx="1692771" cy="5042236"/>
            <a:chOff x="9551378" y="1351722"/>
            <a:chExt cx="1692771" cy="5042236"/>
          </a:xfrm>
        </p:grpSpPr>
        <p:sp>
          <p:nvSpPr>
            <p:cNvPr id="32" name="Rectangle 31"/>
            <p:cNvSpPr/>
            <p:nvPr/>
          </p:nvSpPr>
          <p:spPr>
            <a:xfrm>
              <a:off x="9949521" y="1351722"/>
              <a:ext cx="1202424" cy="48006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System-on-Chip (</a:t>
              </a:r>
              <a:r>
                <a:rPr lang="en-US" b="1" dirty="0" err="1">
                  <a:solidFill>
                    <a:schemeClr val="tx1"/>
                  </a:solidFill>
                </a:rPr>
                <a:t>SoC</a:t>
              </a:r>
              <a:r>
                <a:rPr lang="en-US" b="1" dirty="0">
                  <a:solidFill>
                    <a:schemeClr val="tx1"/>
                  </a:solidFill>
                </a:rPr>
                <a:t>)</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4" name="TextBox 33"/>
            <p:cNvSpPr txBox="1"/>
            <p:nvPr/>
          </p:nvSpPr>
          <p:spPr>
            <a:xfrm>
              <a:off x="9551378" y="1846564"/>
              <a:ext cx="1692771" cy="4547394"/>
            </a:xfrm>
            <a:prstGeom prst="rect">
              <a:avLst/>
            </a:prstGeom>
            <a:noFill/>
          </p:spPr>
          <p:txBody>
            <a:bodyPr vert="eaVert" wrap="square" rtlCol="0">
              <a:spAutoFit/>
            </a:bodyPr>
            <a:lstStyle/>
            <a:p>
              <a:pPr lvl="1"/>
              <a:r>
                <a:rPr lang="en-US" sz="1600" dirty="0"/>
                <a:t>- IEEE 802.15.4 compliant radio</a:t>
              </a:r>
            </a:p>
            <a:p>
              <a:pPr lvl="1"/>
              <a:r>
                <a:rPr lang="en-US" sz="1600" dirty="0"/>
                <a:t>- Integrated microcontroller</a:t>
              </a:r>
            </a:p>
            <a:p>
              <a:pPr lvl="1"/>
              <a:r>
                <a:rPr lang="en-US" sz="1600" dirty="0"/>
                <a:t>- Integrated peripherals (ADC, encryption engine, GPIO, etc.)</a:t>
              </a:r>
            </a:p>
            <a:p>
              <a:pPr lvl="1"/>
              <a:r>
                <a:rPr lang="en-US" sz="1600" dirty="0"/>
                <a:t>- Lowest system cost</a:t>
              </a:r>
            </a:p>
            <a:p>
              <a:endParaRPr lang="en-US" dirty="0"/>
            </a:p>
          </p:txBody>
        </p:sp>
      </p:grpSp>
      <p:sp>
        <p:nvSpPr>
          <p:cNvPr id="35" name="TextBox 34"/>
          <p:cNvSpPr txBox="1"/>
          <p:nvPr/>
        </p:nvSpPr>
        <p:spPr>
          <a:xfrm>
            <a:off x="473391" y="929172"/>
            <a:ext cx="2819400" cy="369332"/>
          </a:xfrm>
          <a:prstGeom prst="rect">
            <a:avLst/>
          </a:prstGeom>
          <a:noFill/>
        </p:spPr>
        <p:txBody>
          <a:bodyPr wrap="square" rtlCol="0">
            <a:spAutoFit/>
          </a:bodyPr>
          <a:lstStyle/>
          <a:p>
            <a:r>
              <a:rPr lang="en-US" b="1" dirty="0">
                <a:solidFill>
                  <a:srgbClr val="C00000"/>
                </a:solidFill>
              </a:rPr>
              <a:t>Network Co-Processor</a:t>
            </a:r>
          </a:p>
        </p:txBody>
      </p:sp>
      <p:sp>
        <p:nvSpPr>
          <p:cNvPr id="37" name="TextBox 36"/>
          <p:cNvSpPr txBox="1"/>
          <p:nvPr/>
        </p:nvSpPr>
        <p:spPr>
          <a:xfrm>
            <a:off x="10716264" y="964175"/>
            <a:ext cx="609600" cy="369332"/>
          </a:xfrm>
          <a:prstGeom prst="rect">
            <a:avLst/>
          </a:prstGeom>
          <a:noFill/>
        </p:spPr>
        <p:txBody>
          <a:bodyPr wrap="square" rtlCol="0">
            <a:spAutoFit/>
          </a:bodyPr>
          <a:lstStyle/>
          <a:p>
            <a:r>
              <a:rPr lang="en-US" b="1" dirty="0" err="1">
                <a:solidFill>
                  <a:srgbClr val="C00000"/>
                </a:solidFill>
              </a:rPr>
              <a:t>SoC</a:t>
            </a:r>
            <a:endParaRPr lang="en-US" b="1" dirty="0">
              <a:solidFill>
                <a:srgbClr val="C00000"/>
              </a:solidFill>
            </a:endParaRPr>
          </a:p>
        </p:txBody>
      </p:sp>
      <p:sp>
        <p:nvSpPr>
          <p:cNvPr id="42" name="Right Brace 41"/>
          <p:cNvSpPr/>
          <p:nvPr/>
        </p:nvSpPr>
        <p:spPr>
          <a:xfrm>
            <a:off x="9719774" y="1633203"/>
            <a:ext cx="357270" cy="4201193"/>
          </a:xfrm>
          <a:prstGeom prst="rightBrace">
            <a:avLst/>
          </a:prstGeom>
          <a:solidFill>
            <a:srgbClr val="F4F4F4"/>
          </a:solidFill>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4F888254-1284-4C0D-B387-EC2D1E1D0897}"/>
              </a:ext>
            </a:extLst>
          </p:cNvPr>
          <p:cNvSpPr txBox="1"/>
          <p:nvPr/>
        </p:nvSpPr>
        <p:spPr>
          <a:xfrm>
            <a:off x="2387895" y="1349035"/>
            <a:ext cx="2161986" cy="1323439"/>
          </a:xfrm>
          <a:prstGeom prst="rect">
            <a:avLst/>
          </a:prstGeom>
          <a:noFill/>
        </p:spPr>
        <p:txBody>
          <a:bodyPr wrap="square" rtlCol="0">
            <a:spAutoFit/>
          </a:bodyPr>
          <a:lstStyle/>
          <a:p>
            <a:pPr algn="ctr"/>
            <a:r>
              <a:rPr lang="en-US" sz="2000" b="1" dirty="0"/>
              <a:t>Application Profiles</a:t>
            </a:r>
          </a:p>
          <a:p>
            <a:pPr algn="ctr"/>
            <a:r>
              <a:rPr lang="en-US" sz="2000" b="1" dirty="0"/>
              <a:t>(defined by Zigbee and OEMs)</a:t>
            </a:r>
          </a:p>
        </p:txBody>
      </p:sp>
      <p:sp>
        <p:nvSpPr>
          <p:cNvPr id="43" name="TextBox 42">
            <a:extLst>
              <a:ext uri="{FF2B5EF4-FFF2-40B4-BE49-F238E27FC236}">
                <a16:creationId xmlns:a16="http://schemas.microsoft.com/office/drawing/2014/main" id="{99BA62E0-8F1C-4A30-8856-657B4FB2A80E}"/>
              </a:ext>
            </a:extLst>
          </p:cNvPr>
          <p:cNvSpPr txBox="1"/>
          <p:nvPr/>
        </p:nvSpPr>
        <p:spPr>
          <a:xfrm>
            <a:off x="2564966" y="3200400"/>
            <a:ext cx="1971747" cy="1015663"/>
          </a:xfrm>
          <a:prstGeom prst="rect">
            <a:avLst/>
          </a:prstGeom>
          <a:noFill/>
        </p:spPr>
        <p:txBody>
          <a:bodyPr wrap="square" rtlCol="0">
            <a:spAutoFit/>
          </a:bodyPr>
          <a:lstStyle/>
          <a:p>
            <a:pPr algn="ctr"/>
            <a:r>
              <a:rPr lang="en-US" sz="2000" b="1" dirty="0"/>
              <a:t>Zigbee</a:t>
            </a:r>
          </a:p>
          <a:p>
            <a:pPr algn="ctr"/>
            <a:r>
              <a:rPr lang="en-US" sz="2000" b="1" dirty="0"/>
              <a:t>(defined by Zigbee Alliance)</a:t>
            </a:r>
          </a:p>
        </p:txBody>
      </p:sp>
      <p:sp>
        <p:nvSpPr>
          <p:cNvPr id="44" name="TextBox 43">
            <a:extLst>
              <a:ext uri="{FF2B5EF4-FFF2-40B4-BE49-F238E27FC236}">
                <a16:creationId xmlns:a16="http://schemas.microsoft.com/office/drawing/2014/main" id="{0B173C4A-54C8-48B4-8375-1822690AAB55}"/>
              </a:ext>
            </a:extLst>
          </p:cNvPr>
          <p:cNvSpPr txBox="1"/>
          <p:nvPr/>
        </p:nvSpPr>
        <p:spPr>
          <a:xfrm>
            <a:off x="2599636" y="4903343"/>
            <a:ext cx="1937077" cy="1015663"/>
          </a:xfrm>
          <a:prstGeom prst="rect">
            <a:avLst/>
          </a:prstGeom>
          <a:noFill/>
        </p:spPr>
        <p:txBody>
          <a:bodyPr wrap="square" rtlCol="0">
            <a:spAutoFit/>
          </a:bodyPr>
          <a:lstStyle/>
          <a:p>
            <a:pPr algn="ctr"/>
            <a:r>
              <a:rPr lang="en-US" sz="2000" b="1" dirty="0"/>
              <a:t>Radios</a:t>
            </a:r>
          </a:p>
          <a:p>
            <a:pPr algn="ctr"/>
            <a:r>
              <a:rPr lang="en-US" sz="2000" b="1" dirty="0"/>
              <a:t>(defined by IEEE 802.15.4)</a:t>
            </a:r>
          </a:p>
        </p:txBody>
      </p:sp>
      <p:grpSp>
        <p:nvGrpSpPr>
          <p:cNvPr id="46" name="Group 45">
            <a:extLst>
              <a:ext uri="{FF2B5EF4-FFF2-40B4-BE49-F238E27FC236}">
                <a16:creationId xmlns:a16="http://schemas.microsoft.com/office/drawing/2014/main" id="{18E363CF-EBEE-448E-BFA3-EEBA5421025C}"/>
              </a:ext>
            </a:extLst>
          </p:cNvPr>
          <p:cNvGrpSpPr/>
          <p:nvPr/>
        </p:nvGrpSpPr>
        <p:grpSpPr>
          <a:xfrm>
            <a:off x="634786" y="1349035"/>
            <a:ext cx="1295400" cy="5051765"/>
            <a:chOff x="8001000" y="1371600"/>
            <a:chExt cx="1295400" cy="5051765"/>
          </a:xfrm>
        </p:grpSpPr>
        <p:sp>
          <p:nvSpPr>
            <p:cNvPr id="47" name="Rectangle 46">
              <a:extLst>
                <a:ext uri="{FF2B5EF4-FFF2-40B4-BE49-F238E27FC236}">
                  <a16:creationId xmlns:a16="http://schemas.microsoft.com/office/drawing/2014/main" id="{6284A042-F578-49A9-A9B2-CBC9BD19629F}"/>
                </a:ext>
              </a:extLst>
            </p:cNvPr>
            <p:cNvSpPr/>
            <p:nvPr/>
          </p:nvSpPr>
          <p:spPr>
            <a:xfrm>
              <a:off x="8001000" y="1371600"/>
              <a:ext cx="1295400" cy="1110818"/>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schemeClr>
                  </a:solidFill>
                </a:rPr>
                <a:t>Host</a:t>
              </a:r>
            </a:p>
          </p:txBody>
        </p:sp>
        <p:sp>
          <p:nvSpPr>
            <p:cNvPr id="48" name="Rectangle 47">
              <a:extLst>
                <a:ext uri="{FF2B5EF4-FFF2-40B4-BE49-F238E27FC236}">
                  <a16:creationId xmlns:a16="http://schemas.microsoft.com/office/drawing/2014/main" id="{038C0AF9-81DB-4A94-8E6A-C4517E73BE02}"/>
                </a:ext>
              </a:extLst>
            </p:cNvPr>
            <p:cNvSpPr/>
            <p:nvPr/>
          </p:nvSpPr>
          <p:spPr>
            <a:xfrm>
              <a:off x="8031534" y="3097696"/>
              <a:ext cx="1211805" cy="307450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NCP</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49" name="Up-Down Arrow 30">
              <a:extLst>
                <a:ext uri="{FF2B5EF4-FFF2-40B4-BE49-F238E27FC236}">
                  <a16:creationId xmlns:a16="http://schemas.microsoft.com/office/drawing/2014/main" id="{E7DF0B14-7A1A-42F6-B88C-10CE902F9001}"/>
                </a:ext>
              </a:extLst>
            </p:cNvPr>
            <p:cNvSpPr/>
            <p:nvPr/>
          </p:nvSpPr>
          <p:spPr>
            <a:xfrm>
              <a:off x="8531180" y="2470414"/>
              <a:ext cx="266700" cy="61527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4417165-243F-4CEA-8222-E2F23E997AF9}"/>
                </a:ext>
              </a:extLst>
            </p:cNvPr>
            <p:cNvSpPr txBox="1"/>
            <p:nvPr/>
          </p:nvSpPr>
          <p:spPr>
            <a:xfrm>
              <a:off x="8079754" y="3619959"/>
              <a:ext cx="1169551" cy="2803406"/>
            </a:xfrm>
            <a:prstGeom prst="rect">
              <a:avLst/>
            </a:prstGeom>
            <a:noFill/>
          </p:spPr>
          <p:txBody>
            <a:bodyPr vert="vert270" wrap="square" rtlCol="0">
              <a:spAutoFit/>
            </a:bodyPr>
            <a:lstStyle/>
            <a:p>
              <a:pPr lvl="1"/>
              <a:r>
                <a:rPr lang="en-US" sz="1600" dirty="0"/>
                <a:t>- Self-contained Zigbee Stack</a:t>
              </a:r>
            </a:p>
            <a:p>
              <a:pPr lvl="1"/>
              <a:r>
                <a:rPr lang="en-US" sz="1600" dirty="0"/>
                <a:t>- Dedicated function device</a:t>
              </a:r>
              <a:endParaRPr lang="en-US" dirty="0"/>
            </a:p>
          </p:txBody>
        </p:sp>
      </p:grpSp>
      <p:sp>
        <p:nvSpPr>
          <p:cNvPr id="51" name="Right Arrow 38">
            <a:extLst>
              <a:ext uri="{FF2B5EF4-FFF2-40B4-BE49-F238E27FC236}">
                <a16:creationId xmlns:a16="http://schemas.microsoft.com/office/drawing/2014/main" id="{F70BBD09-4796-446F-A4B8-695F197F30BF}"/>
              </a:ext>
            </a:extLst>
          </p:cNvPr>
          <p:cNvSpPr/>
          <p:nvPr/>
        </p:nvSpPr>
        <p:spPr>
          <a:xfrm rot="10800000">
            <a:off x="2090152" y="1778673"/>
            <a:ext cx="509484" cy="312015"/>
          </a:xfrm>
          <a:prstGeom prst="rightArrow">
            <a:avLst/>
          </a:prstGeom>
          <a:solidFill>
            <a:srgbClr val="B2B2B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Brace 52">
            <a:extLst>
              <a:ext uri="{FF2B5EF4-FFF2-40B4-BE49-F238E27FC236}">
                <a16:creationId xmlns:a16="http://schemas.microsoft.com/office/drawing/2014/main" id="{EDDF3FE8-11F2-4C27-AA01-F47946A9D68D}"/>
              </a:ext>
            </a:extLst>
          </p:cNvPr>
          <p:cNvSpPr/>
          <p:nvPr/>
        </p:nvSpPr>
        <p:spPr>
          <a:xfrm rot="10800000">
            <a:off x="2209800" y="3098796"/>
            <a:ext cx="329309" cy="2995715"/>
          </a:xfrm>
          <a:prstGeom prst="rightBrace">
            <a:avLst/>
          </a:prstGeom>
          <a:solidFill>
            <a:srgbClr val="F4F4F4"/>
          </a:solidFill>
          <a:ln w="34925" cmpd="sng">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28154C97-A6BD-4DC6-BCBD-7D8AF74BA3D0}"/>
              </a:ext>
            </a:extLst>
          </p:cNvPr>
          <p:cNvSpPr txBox="1"/>
          <p:nvPr/>
        </p:nvSpPr>
        <p:spPr>
          <a:xfrm>
            <a:off x="1239191" y="2567085"/>
            <a:ext cx="793802" cy="276999"/>
          </a:xfrm>
          <a:prstGeom prst="rect">
            <a:avLst/>
          </a:prstGeom>
          <a:noFill/>
          <a:ln>
            <a:noFill/>
          </a:ln>
        </p:spPr>
        <p:txBody>
          <a:bodyPr wrap="square" rtlCol="0" anchor="ctr">
            <a:spAutoFit/>
          </a:bodyPr>
          <a:lstStyle/>
          <a:p>
            <a:pPr algn="ctr"/>
            <a:r>
              <a:rPr lang="en-US" sz="1200" b="1" dirty="0">
                <a:solidFill>
                  <a:srgbClr val="FF0000"/>
                </a:solidFill>
              </a:rPr>
              <a:t>EZSP</a:t>
            </a:r>
          </a:p>
        </p:txBody>
      </p:sp>
    </p:spTree>
    <p:extLst>
      <p:ext uri="{BB962C8B-B14F-4D97-AF65-F5344CB8AC3E}">
        <p14:creationId xmlns:p14="http://schemas.microsoft.com/office/powerpoint/2010/main" val="3037343643"/>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Bootloader</a:t>
            </a:r>
          </a:p>
        </p:txBody>
      </p:sp>
      <p:graphicFrame>
        <p:nvGraphicFramePr>
          <p:cNvPr id="4" name="Table 3">
            <a:extLst>
              <a:ext uri="{FF2B5EF4-FFF2-40B4-BE49-F238E27FC236}">
                <a16:creationId xmlns:a16="http://schemas.microsoft.com/office/drawing/2014/main" id="{DCF327CF-0A94-4120-8864-6C1B0E8C1975}"/>
              </a:ext>
            </a:extLst>
          </p:cNvPr>
          <p:cNvGraphicFramePr>
            <a:graphicFrameLocks noGrp="1"/>
          </p:cNvGraphicFramePr>
          <p:nvPr>
            <p:extLst>
              <p:ext uri="{D42A27DB-BD31-4B8C-83A1-F6EECF244321}">
                <p14:modId xmlns:p14="http://schemas.microsoft.com/office/powerpoint/2010/main" val="1046162410"/>
              </p:ext>
            </p:extLst>
          </p:nvPr>
        </p:nvGraphicFramePr>
        <p:xfrm>
          <a:off x="457200" y="914400"/>
          <a:ext cx="11277600" cy="1854200"/>
        </p:xfrm>
        <a:graphic>
          <a:graphicData uri="http://schemas.openxmlformats.org/drawingml/2006/table">
            <a:tbl>
              <a:tblPr firstRow="1" bandRow="1">
                <a:tableStyleId>{5C22544A-7EE6-4342-B048-85BDC9FD1C3A}</a:tableStyleId>
              </a:tblPr>
              <a:tblGrid>
                <a:gridCol w="2836506">
                  <a:extLst>
                    <a:ext uri="{9D8B030D-6E8A-4147-A177-3AD203B41FA5}">
                      <a16:colId xmlns:a16="http://schemas.microsoft.com/office/drawing/2014/main" val="424573114"/>
                    </a:ext>
                  </a:extLst>
                </a:gridCol>
                <a:gridCol w="8441094">
                  <a:extLst>
                    <a:ext uri="{9D8B030D-6E8A-4147-A177-3AD203B41FA5}">
                      <a16:colId xmlns:a16="http://schemas.microsoft.com/office/drawing/2014/main" val="709850707"/>
                    </a:ext>
                  </a:extLst>
                </a:gridCol>
              </a:tblGrid>
              <a:tr h="370840">
                <a:tc>
                  <a:txBody>
                    <a:bodyPr/>
                    <a:lstStyle/>
                    <a:p>
                      <a:r>
                        <a:rPr lang="en-US" dirty="0"/>
                        <a:t>Type</a:t>
                      </a:r>
                    </a:p>
                  </a:txBody>
                  <a:tcPr/>
                </a:tc>
                <a:tc>
                  <a:txBody>
                    <a:bodyPr/>
                    <a:lstStyle/>
                    <a:p>
                      <a:endParaRPr lang="en-US" dirty="0"/>
                    </a:p>
                  </a:txBody>
                  <a:tcPr/>
                </a:tc>
                <a:extLst>
                  <a:ext uri="{0D108BD9-81ED-4DB2-BD59-A6C34878D82A}">
                    <a16:rowId xmlns:a16="http://schemas.microsoft.com/office/drawing/2014/main" val="3053149694"/>
                  </a:ext>
                </a:extLst>
              </a:tr>
              <a:tr h="370840">
                <a:tc>
                  <a:txBody>
                    <a:bodyPr/>
                    <a:lstStyle/>
                    <a:p>
                      <a:r>
                        <a:rPr lang="en-US" dirty="0"/>
                        <a:t>Bootloader-</a:t>
                      </a:r>
                      <a:r>
                        <a:rPr lang="en-US" dirty="0" err="1"/>
                        <a:t>Xmodem</a:t>
                      </a:r>
                      <a:r>
                        <a:rPr lang="en-US" dirty="0"/>
                        <a:t>-UART</a:t>
                      </a:r>
                    </a:p>
                  </a:txBody>
                  <a:tcPr/>
                </a:tc>
                <a:tc>
                  <a:txBody>
                    <a:bodyPr/>
                    <a:lstStyle/>
                    <a:p>
                      <a:r>
                        <a:rPr lang="en-US" dirty="0"/>
                        <a:t>Also called standalone bootloader. Mainly used on NCP.</a:t>
                      </a:r>
                    </a:p>
                  </a:txBody>
                  <a:tcPr/>
                </a:tc>
                <a:extLst>
                  <a:ext uri="{0D108BD9-81ED-4DB2-BD59-A6C34878D82A}">
                    <a16:rowId xmlns:a16="http://schemas.microsoft.com/office/drawing/2014/main" val="853235210"/>
                  </a:ext>
                </a:extLst>
              </a:tr>
              <a:tr h="370840">
                <a:tc>
                  <a:txBody>
                    <a:bodyPr/>
                    <a:lstStyle/>
                    <a:p>
                      <a:r>
                        <a:rPr lang="en-US" dirty="0"/>
                        <a:t>EZSP-SPI-Bootloader</a:t>
                      </a:r>
                    </a:p>
                  </a:txBody>
                  <a:tcPr/>
                </a:tc>
                <a:tc>
                  <a:txBody>
                    <a:bodyPr/>
                    <a:lstStyle/>
                    <a:p>
                      <a:r>
                        <a:rPr lang="en-US" dirty="0"/>
                        <a:t>Similar to the above one, use SPI instead of UART. Mainly used on NCP.</a:t>
                      </a:r>
                    </a:p>
                  </a:txBody>
                  <a:tcPr/>
                </a:tc>
                <a:extLst>
                  <a:ext uri="{0D108BD9-81ED-4DB2-BD59-A6C34878D82A}">
                    <a16:rowId xmlns:a16="http://schemas.microsoft.com/office/drawing/2014/main" val="1609115059"/>
                  </a:ext>
                </a:extLst>
              </a:tr>
              <a:tr h="370840">
                <a:tc>
                  <a:txBody>
                    <a:bodyPr/>
                    <a:lstStyle/>
                    <a:p>
                      <a:r>
                        <a:rPr lang="en-US" dirty="0">
                          <a:solidFill>
                            <a:schemeClr val="tx1"/>
                          </a:solidFill>
                        </a:rPr>
                        <a:t>Internal Storage Bootloader</a:t>
                      </a:r>
                    </a:p>
                  </a:txBody>
                  <a:tcPr/>
                </a:tc>
                <a:tc>
                  <a:txBody>
                    <a:bodyPr/>
                    <a:lstStyle/>
                    <a:p>
                      <a:r>
                        <a:rPr lang="en-US" dirty="0">
                          <a:solidFill>
                            <a:schemeClr val="tx1"/>
                          </a:solidFill>
                        </a:rPr>
                        <a:t>Used on Soc. Store new image in internal flash.</a:t>
                      </a:r>
                    </a:p>
                  </a:txBody>
                  <a:tcPr/>
                </a:tc>
                <a:extLst>
                  <a:ext uri="{0D108BD9-81ED-4DB2-BD59-A6C34878D82A}">
                    <a16:rowId xmlns:a16="http://schemas.microsoft.com/office/drawing/2014/main" val="4287303283"/>
                  </a:ext>
                </a:extLst>
              </a:tr>
              <a:tr h="370840">
                <a:tc>
                  <a:txBody>
                    <a:bodyPr/>
                    <a:lstStyle/>
                    <a:p>
                      <a:r>
                        <a:rPr lang="en-US" dirty="0"/>
                        <a:t>External Storage Bootloader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schemeClr val="tx1"/>
                          </a:solidFill>
                        </a:rPr>
                        <a:t>Used on Soc. Store new image in SPI flash.</a:t>
                      </a:r>
                    </a:p>
                  </a:txBody>
                  <a:tcPr/>
                </a:tc>
                <a:extLst>
                  <a:ext uri="{0D108BD9-81ED-4DB2-BD59-A6C34878D82A}">
                    <a16:rowId xmlns:a16="http://schemas.microsoft.com/office/drawing/2014/main" val="2985392088"/>
                  </a:ext>
                </a:extLst>
              </a:tr>
            </a:tbl>
          </a:graphicData>
        </a:graphic>
      </p:graphicFrame>
      <p:graphicFrame>
        <p:nvGraphicFramePr>
          <p:cNvPr id="7" name="Table 6">
            <a:extLst>
              <a:ext uri="{FF2B5EF4-FFF2-40B4-BE49-F238E27FC236}">
                <a16:creationId xmlns:a16="http://schemas.microsoft.com/office/drawing/2014/main" id="{31563B83-8B99-42C4-9BC7-CDDA0CFA054D}"/>
              </a:ext>
            </a:extLst>
          </p:cNvPr>
          <p:cNvGraphicFramePr>
            <a:graphicFrameLocks noGrp="1"/>
          </p:cNvGraphicFramePr>
          <p:nvPr>
            <p:extLst>
              <p:ext uri="{D42A27DB-BD31-4B8C-83A1-F6EECF244321}">
                <p14:modId xmlns:p14="http://schemas.microsoft.com/office/powerpoint/2010/main" val="578912532"/>
              </p:ext>
            </p:extLst>
          </p:nvPr>
        </p:nvGraphicFramePr>
        <p:xfrm>
          <a:off x="457200" y="2976881"/>
          <a:ext cx="11277600" cy="1854200"/>
        </p:xfrm>
        <a:graphic>
          <a:graphicData uri="http://schemas.openxmlformats.org/drawingml/2006/table">
            <a:tbl>
              <a:tblPr firstRow="1" bandRow="1">
                <a:tableStyleId>{5C22544A-7EE6-4342-B048-85BDC9FD1C3A}</a:tableStyleId>
              </a:tblPr>
              <a:tblGrid>
                <a:gridCol w="2845837">
                  <a:extLst>
                    <a:ext uri="{9D8B030D-6E8A-4147-A177-3AD203B41FA5}">
                      <a16:colId xmlns:a16="http://schemas.microsoft.com/office/drawing/2014/main" val="424573114"/>
                    </a:ext>
                  </a:extLst>
                </a:gridCol>
                <a:gridCol w="8431763">
                  <a:extLst>
                    <a:ext uri="{9D8B030D-6E8A-4147-A177-3AD203B41FA5}">
                      <a16:colId xmlns:a16="http://schemas.microsoft.com/office/drawing/2014/main" val="709850707"/>
                    </a:ext>
                  </a:extLst>
                </a:gridCol>
              </a:tblGrid>
              <a:tr h="370840">
                <a:tc>
                  <a:txBody>
                    <a:bodyPr/>
                    <a:lstStyle/>
                    <a:p>
                      <a:r>
                        <a:rPr lang="en-US" dirty="0"/>
                        <a:t>Type</a:t>
                      </a:r>
                    </a:p>
                  </a:txBody>
                  <a:tcPr/>
                </a:tc>
                <a:tc>
                  <a:txBody>
                    <a:bodyPr/>
                    <a:lstStyle/>
                    <a:p>
                      <a:r>
                        <a:rPr lang="en-US" dirty="0"/>
                        <a:t>Pre-built</a:t>
                      </a:r>
                    </a:p>
                  </a:txBody>
                  <a:tcPr/>
                </a:tc>
                <a:extLst>
                  <a:ext uri="{0D108BD9-81ED-4DB2-BD59-A6C34878D82A}">
                    <a16:rowId xmlns:a16="http://schemas.microsoft.com/office/drawing/2014/main" val="3053149694"/>
                  </a:ext>
                </a:extLst>
              </a:tr>
              <a:tr h="370840">
                <a:tc>
                  <a:txBody>
                    <a:bodyPr/>
                    <a:lstStyle/>
                    <a:p>
                      <a:r>
                        <a:rPr lang="en-US" dirty="0"/>
                        <a:t>Bootloader-</a:t>
                      </a:r>
                      <a:r>
                        <a:rPr lang="en-US" dirty="0" err="1"/>
                        <a:t>Xmodem</a:t>
                      </a:r>
                      <a:r>
                        <a:rPr lang="en-US" dirty="0"/>
                        <a:t>-UART</a:t>
                      </a:r>
                    </a:p>
                  </a:txBody>
                  <a:tcPr/>
                </a:tc>
                <a:tc>
                  <a:txBody>
                    <a:bodyPr/>
                    <a:lstStyle/>
                    <a:p>
                      <a:r>
                        <a:rPr lang="en-US" dirty="0"/>
                        <a:t>platform\bootloader\sample-apps\bootloader-</a:t>
                      </a:r>
                      <a:r>
                        <a:rPr lang="en-US" dirty="0" err="1"/>
                        <a:t>uart</a:t>
                      </a:r>
                      <a:r>
                        <a:rPr lang="en-US" dirty="0"/>
                        <a:t>-</a:t>
                      </a:r>
                      <a:r>
                        <a:rPr lang="en-US" dirty="0" err="1"/>
                        <a:t>xmodem</a:t>
                      </a:r>
                      <a:endParaRPr lang="en-US" dirty="0"/>
                    </a:p>
                  </a:txBody>
                  <a:tcPr/>
                </a:tc>
                <a:extLst>
                  <a:ext uri="{0D108BD9-81ED-4DB2-BD59-A6C34878D82A}">
                    <a16:rowId xmlns:a16="http://schemas.microsoft.com/office/drawing/2014/main" val="85323521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EZSP-SPI-Bootloader</a:t>
                      </a:r>
                    </a:p>
                  </a:txBody>
                  <a:tcPr/>
                </a:tc>
                <a:tc>
                  <a:txBody>
                    <a:bodyPr/>
                    <a:lstStyle/>
                    <a:p>
                      <a:r>
                        <a:rPr lang="en-US" dirty="0"/>
                        <a:t>platform\bootloader\sample-apps\bootloader-</a:t>
                      </a:r>
                      <a:r>
                        <a:rPr lang="en-US" dirty="0" err="1"/>
                        <a:t>spi</a:t>
                      </a:r>
                      <a:r>
                        <a:rPr lang="en-US" dirty="0"/>
                        <a:t>-</a:t>
                      </a:r>
                      <a:r>
                        <a:rPr lang="en-US" dirty="0" err="1"/>
                        <a:t>ezsp</a:t>
                      </a:r>
                      <a:endParaRPr lang="en-US" dirty="0"/>
                    </a:p>
                  </a:txBody>
                  <a:tcPr/>
                </a:tc>
                <a:extLst>
                  <a:ext uri="{0D108BD9-81ED-4DB2-BD59-A6C34878D82A}">
                    <a16:rowId xmlns:a16="http://schemas.microsoft.com/office/drawing/2014/main" val="2465079650"/>
                  </a:ext>
                </a:extLst>
              </a:tr>
              <a:tr h="370840">
                <a:tc>
                  <a:txBody>
                    <a:bodyPr/>
                    <a:lstStyle/>
                    <a:p>
                      <a:r>
                        <a:rPr lang="en-US" dirty="0">
                          <a:solidFill>
                            <a:schemeClr val="tx1"/>
                          </a:solidFill>
                        </a:rPr>
                        <a:t>Internal Storage Bootloader</a:t>
                      </a:r>
                    </a:p>
                  </a:txBody>
                  <a:tcPr/>
                </a:tc>
                <a:tc>
                  <a:txBody>
                    <a:bodyPr/>
                    <a:lstStyle/>
                    <a:p>
                      <a:r>
                        <a:rPr lang="en-US" dirty="0">
                          <a:solidFill>
                            <a:schemeClr val="tx1"/>
                          </a:solidFill>
                        </a:rPr>
                        <a:t>platform\bootloader\sample-apps\bootloader-storage-internal-single</a:t>
                      </a:r>
                    </a:p>
                  </a:txBody>
                  <a:tcPr/>
                </a:tc>
                <a:extLst>
                  <a:ext uri="{0D108BD9-81ED-4DB2-BD59-A6C34878D82A}">
                    <a16:rowId xmlns:a16="http://schemas.microsoft.com/office/drawing/2014/main" val="4287303283"/>
                  </a:ext>
                </a:extLst>
              </a:tr>
              <a:tr h="370840">
                <a:tc>
                  <a:txBody>
                    <a:bodyPr/>
                    <a:lstStyle/>
                    <a:p>
                      <a:r>
                        <a:rPr lang="en-US" dirty="0"/>
                        <a:t>External Storage Bootloader</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solidFill>
                            <a:schemeClr val="tx1"/>
                          </a:solidFill>
                        </a:rPr>
                        <a:t>platform\bootloader\sample-apps\bootloader-storage-</a:t>
                      </a:r>
                      <a:r>
                        <a:rPr lang="en-US" dirty="0" err="1">
                          <a:solidFill>
                            <a:schemeClr val="tx1"/>
                          </a:solidFill>
                        </a:rPr>
                        <a:t>spiflash</a:t>
                      </a:r>
                      <a:r>
                        <a:rPr lang="en-US" dirty="0">
                          <a:solidFill>
                            <a:schemeClr val="tx1"/>
                          </a:solidFill>
                        </a:rPr>
                        <a:t>-single</a:t>
                      </a:r>
                    </a:p>
                  </a:txBody>
                  <a:tcPr/>
                </a:tc>
                <a:extLst>
                  <a:ext uri="{0D108BD9-81ED-4DB2-BD59-A6C34878D82A}">
                    <a16:rowId xmlns:a16="http://schemas.microsoft.com/office/drawing/2014/main" val="2985392088"/>
                  </a:ext>
                </a:extLst>
              </a:tr>
            </a:tbl>
          </a:graphicData>
        </a:graphic>
      </p:graphicFrame>
    </p:spTree>
    <p:extLst>
      <p:ext uri="{BB962C8B-B14F-4D97-AF65-F5344CB8AC3E}">
        <p14:creationId xmlns:p14="http://schemas.microsoft.com/office/powerpoint/2010/main" val="3525028387"/>
      </p:ext>
    </p:extLst>
  </p:cSld>
  <p:clrMapOvr>
    <a:masterClrMapping/>
  </p:clrMapOvr>
  <p:transition spd="med">
    <p:wipe/>
  </p:transition>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21F7AB2AB09B744870FD2BB34F58D4C" ma:contentTypeVersion="0" ma:contentTypeDescription="Create a new document." ma:contentTypeScope="" ma:versionID="610a13794e9c15d6bc8a774371eef03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E5C257-99A9-40B2-A1DE-0EB62604DA9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4DD62670-B0F9-4782-967B-54D0F2A11DD3}">
  <ds:schemaRefs>
    <ds:schemaRef ds:uri="http://schemas.microsoft.com/sharepoint/v3/contenttype/forms"/>
  </ds:schemaRefs>
</ds:datastoreItem>
</file>

<file path=customXml/itemProps3.xml><?xml version="1.0" encoding="utf-8"?>
<ds:datastoreItem xmlns:ds="http://schemas.openxmlformats.org/officeDocument/2006/customXml" ds:itemID="{59925F4A-05CC-4D19-A5F3-6B37E808F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Silicon Labs 2018 Theme</Template>
  <TotalTime>0</TotalTime>
  <Words>2971</Words>
  <Application>Microsoft Office PowerPoint</Application>
  <PresentationFormat>Widescreen</PresentationFormat>
  <Paragraphs>498</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Symbol</vt:lpstr>
      <vt:lpstr>Wingdings</vt:lpstr>
      <vt:lpstr>Silicon Labs 2018 Theme</vt:lpstr>
      <vt:lpstr>EmberZnet and WSTK</vt:lpstr>
      <vt:lpstr>Agenda</vt:lpstr>
      <vt:lpstr>Zigbee Portfolio</vt:lpstr>
      <vt:lpstr>Wireless Gecko Socs</vt:lpstr>
      <vt:lpstr>Mighty Gecko SoC Comparison</vt:lpstr>
      <vt:lpstr>EFR32MG12 Wireless Gecko</vt:lpstr>
      <vt:lpstr>Software</vt:lpstr>
      <vt:lpstr>Silicon Labs Zigbee Options</vt:lpstr>
      <vt:lpstr>Bootloader</vt:lpstr>
      <vt:lpstr>EmberZnet SDK</vt:lpstr>
      <vt:lpstr>Development Tools</vt:lpstr>
      <vt:lpstr>Wireless Starter Kit</vt:lpstr>
      <vt:lpstr>Tools</vt:lpstr>
      <vt:lpstr>Create a Zigbee Project – 1/2</vt:lpstr>
      <vt:lpstr>Create a Zigbee Project – 2/2</vt:lpstr>
      <vt:lpstr>AppBuilder - General</vt:lpstr>
      <vt:lpstr>AppBuilder - Stack</vt:lpstr>
      <vt:lpstr>AppBuilder – Cluster Attributes</vt:lpstr>
      <vt:lpstr>AppBuilder – Cluster Commands</vt:lpstr>
      <vt:lpstr>AppBuilder - Plugins</vt:lpstr>
      <vt:lpstr>Frequently Used Plugins</vt:lpstr>
      <vt:lpstr>AppBuilder - Callbacks</vt:lpstr>
      <vt:lpstr>Callbacks Flow</vt:lpstr>
      <vt:lpstr>AppBuilder – Custom settings</vt:lpstr>
      <vt:lpstr>Generated Files</vt:lpstr>
      <vt:lpstr>Hardware Configurator</vt:lpstr>
      <vt:lpstr>Flash/Program</vt:lpstr>
      <vt:lpstr>CLI Commands</vt:lpstr>
      <vt:lpstr>CLI Commands</vt:lpstr>
      <vt:lpstr>Debug</vt:lpstr>
      <vt:lpstr>Network Analyzer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2020-02-13T04:05:08Z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0x010100B21F7AB2AB09B744870FD2BB34F58D4C</vt:lpwstr>
  </property>
</Properties>
</file>