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19"/>
  </p:notesMasterIdLst>
  <p:sldIdLst>
    <p:sldId id="257" r:id="rId5"/>
    <p:sldId id="306" r:id="rId6"/>
    <p:sldId id="395" r:id="rId7"/>
    <p:sldId id="407" r:id="rId8"/>
    <p:sldId id="393" r:id="rId9"/>
    <p:sldId id="408" r:id="rId10"/>
    <p:sldId id="409" r:id="rId11"/>
    <p:sldId id="412" r:id="rId12"/>
    <p:sldId id="410" r:id="rId13"/>
    <p:sldId id="413" r:id="rId14"/>
    <p:sldId id="411" r:id="rId15"/>
    <p:sldId id="321" r:id="rId16"/>
    <p:sldId id="394" r:id="rId17"/>
    <p:sldId id="284"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D9"/>
    <a:srgbClr val="FFD633"/>
    <a:srgbClr val="FFAA00"/>
    <a:srgbClr val="BCE100"/>
    <a:srgbClr val="6CB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72513" autoAdjust="0"/>
  </p:normalViewPr>
  <p:slideViewPr>
    <p:cSldViewPr snapToGrid="0" snapToObjects="1" showGuides="1">
      <p:cViewPr varScale="1">
        <p:scale>
          <a:sx n="91" d="100"/>
          <a:sy n="91" d="100"/>
        </p:scale>
        <p:origin x="1062" y="78"/>
      </p:cViewPr>
      <p:guideLst>
        <p:guide pos="216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2019-12-25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dirty="0"/>
              <a:t>Here we talk a little bit about the storage settings in OTA.</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are two types of settings.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first one is to use slot-manager. In this case, we need to specify the slot we will use in the properties of plugin “OTA Simple Storage EEPROM Driver”.</a:t>
            </a:r>
          </a:p>
          <a:p>
            <a:pPr marL="0" indent="0">
              <a:buFont typeface="Arial" panose="020B0604020202020204" pitchFamily="34" charset="0"/>
              <a:buNone/>
            </a:pPr>
            <a:r>
              <a:rPr lang="en-US" dirty="0"/>
              <a:t>The offset of the slot will be set in bootloader.</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other one is to use direct offset of the storage. In this case, we just need to set the storage offset in the properties of plugin “OTA Simple Storage EEPROM Driver”.</a:t>
            </a:r>
          </a:p>
          <a:p>
            <a:pPr marL="0" indent="0">
              <a:buFont typeface="Arial" panose="020B0604020202020204" pitchFamily="34" charset="0"/>
              <a:buNone/>
            </a:pPr>
            <a:r>
              <a:rPr lang="en-US" dirty="0"/>
              <a:t>We need to make sure the offset settings match one of the slot in bootloader.</a:t>
            </a:r>
          </a:p>
          <a:p>
            <a:pPr marL="0" indent="0">
              <a:buFont typeface="Arial" panose="020B0604020202020204" pitchFamily="34" charset="0"/>
              <a:buNone/>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10</a:t>
            </a:fld>
            <a:endParaRPr lang="en-US"/>
          </a:p>
        </p:txBody>
      </p:sp>
    </p:spTree>
    <p:extLst>
      <p:ext uri="{BB962C8B-B14F-4D97-AF65-F5344CB8AC3E}">
        <p14:creationId xmlns:p14="http://schemas.microsoft.com/office/powerpoint/2010/main" val="2086893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a:t>Here is the OTA upgrading procedure.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First OTA client will send a query to get the new image. In this request, the current firmware version, hardware version and image type, manufacture ID are carried in. </a:t>
            </a:r>
          </a:p>
          <a:p>
            <a:pPr marL="171450" indent="-171450">
              <a:buFont typeface="Arial" panose="020B0604020202020204" pitchFamily="34" charset="0"/>
              <a:buChar char="•"/>
            </a:pPr>
            <a:r>
              <a:rPr lang="en-US" dirty="0"/>
              <a:t>The server then find the corresponding OTA image according to these info, and respond it to the client.</a:t>
            </a:r>
          </a:p>
          <a:p>
            <a:pPr marL="171450" indent="-171450">
              <a:buFont typeface="Arial" panose="020B0604020202020204" pitchFamily="34" charset="0"/>
              <a:buChar char="•"/>
            </a:pPr>
            <a:r>
              <a:rPr lang="en-US" dirty="0"/>
              <a:t>After that, the client will request data of the new image block by block. Normally one block is 63 bytes.</a:t>
            </a:r>
          </a:p>
          <a:p>
            <a:pPr marL="171450" indent="-171450">
              <a:buFont typeface="Arial" panose="020B0604020202020204" pitchFamily="34" charset="0"/>
              <a:buChar char="•"/>
            </a:pPr>
            <a:r>
              <a:rPr lang="en-US" dirty="0"/>
              <a:t>When the transferring finished, the client will send a upgrade end request to the server. </a:t>
            </a:r>
          </a:p>
          <a:p>
            <a:pPr marL="171450" indent="-171450">
              <a:buFont typeface="Arial" panose="020B0604020202020204" pitchFamily="34" charset="0"/>
              <a:buChar char="•"/>
            </a:pPr>
            <a:r>
              <a:rPr lang="en-US" dirty="0"/>
              <a:t>The server then respond the time when the client will start to upgrade.</a:t>
            </a:r>
          </a:p>
          <a:p>
            <a:pPr marL="171450" indent="-171450">
              <a:buFont typeface="Arial" panose="020B0604020202020204" pitchFamily="34" charset="0"/>
              <a:buChar char="•"/>
            </a:pPr>
            <a:r>
              <a:rPr lang="en-US" dirty="0"/>
              <a:t>When it’s the time, the client will reset. And the bootloader will start to </a:t>
            </a:r>
            <a:r>
              <a:rPr lang="en-US" dirty="0" err="1"/>
              <a:t>bootload</a:t>
            </a:r>
            <a:r>
              <a:rPr lang="en-US" dirty="0"/>
              <a:t> to the new image.</a:t>
            </a:r>
          </a:p>
          <a:p>
            <a:pPr marL="171450" indent="-171450">
              <a:buFont typeface="Arial" panose="020B0604020202020204" pitchFamily="34" charset="0"/>
              <a:buChar cha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11</a:t>
            </a:fld>
            <a:endParaRPr lang="en-US"/>
          </a:p>
        </p:txBody>
      </p:sp>
    </p:spTree>
    <p:extLst>
      <p:ext uri="{BB962C8B-B14F-4D97-AF65-F5344CB8AC3E}">
        <p14:creationId xmlns:p14="http://schemas.microsoft.com/office/powerpoint/2010/main" val="244654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useful commands which will be used to query image info on client side and </a:t>
            </a:r>
            <a:r>
              <a:rPr lang="en-US"/>
              <a:t>server side.</a:t>
            </a:r>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12</a:t>
            </a:fld>
            <a:endParaRPr lang="en-US"/>
          </a:p>
        </p:txBody>
      </p:sp>
    </p:spTree>
    <p:extLst>
      <p:ext uri="{BB962C8B-B14F-4D97-AF65-F5344CB8AC3E}">
        <p14:creationId xmlns:p14="http://schemas.microsoft.com/office/powerpoint/2010/main" val="305497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5D787E92-135F-034D-9DC8-7FF1198D5B11}" type="slidenum">
              <a:rPr lang="en-US" smtClean="0"/>
              <a:t>13</a:t>
            </a:fld>
            <a:endParaRPr lang="en-US"/>
          </a:p>
        </p:txBody>
      </p:sp>
    </p:spTree>
    <p:extLst>
      <p:ext uri="{BB962C8B-B14F-4D97-AF65-F5344CB8AC3E}">
        <p14:creationId xmlns:p14="http://schemas.microsoft.com/office/powerpoint/2010/main" val="109047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14</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have two hands-on.</a:t>
            </a:r>
          </a:p>
          <a:p>
            <a:endParaRPr lang="en-US" dirty="0"/>
          </a:p>
          <a:p>
            <a:r>
              <a:rPr lang="en-US" dirty="0"/>
              <a:t>The first one is to control Zigbee devices with MQTT clients. With this hands-on, we can learn how </a:t>
            </a:r>
            <a:r>
              <a:rPr lang="en-US" dirty="0" err="1"/>
              <a:t>zigbee</a:t>
            </a:r>
            <a:r>
              <a:rPr lang="en-US" dirty="0"/>
              <a:t> devices are controlled through web, Apps, and smart speakers.</a:t>
            </a:r>
          </a:p>
          <a:p>
            <a:r>
              <a:rPr lang="en-US" dirty="0"/>
              <a:t>The second one is about OTA upgrading. </a:t>
            </a:r>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typical work flow of MQTT.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There is a MQTT broker which works as the server. Normally it’s deployed on the cloud.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Zigbee gateway is a MQTT client here. And the web client, client tool on PC and mobile phones can exchange messages with the gateway through the broker.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MQTT works with publish/subscribe method.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Clients can subscribe some MQTT topic. And then some client publishes messages of this topic, other clients who subscribed it can be notified.</a:t>
            </a:r>
          </a:p>
        </p:txBody>
      </p:sp>
      <p:sp>
        <p:nvSpPr>
          <p:cNvPr id="4" name="灯片编号占位符 3"/>
          <p:cNvSpPr>
            <a:spLocks noGrp="1"/>
          </p:cNvSpPr>
          <p:nvPr>
            <p:ph type="sldNum" sz="quarter" idx="10"/>
          </p:nvPr>
        </p:nvSpPr>
        <p:spPr/>
        <p:txBody>
          <a:bodyPr/>
          <a:lstStyle/>
          <a:p>
            <a:fld id="{C75FF4B0-9BED-1F44-B7FA-2C35D3BE17CF}" type="slidenum">
              <a:rPr lang="en-US" smtClean="0"/>
              <a:t>3</a:t>
            </a:fld>
            <a:endParaRPr lang="en-US"/>
          </a:p>
        </p:txBody>
      </p:sp>
    </p:spTree>
    <p:extLst>
      <p:ext uri="{BB962C8B-B14F-4D97-AF65-F5344CB8AC3E}">
        <p14:creationId xmlns:p14="http://schemas.microsoft.com/office/powerpoint/2010/main" val="67952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hands-on, we use </a:t>
            </a:r>
            <a:r>
              <a:rPr lang="en-US" dirty="0" err="1"/>
              <a:t>Mosquitto</a:t>
            </a:r>
            <a:r>
              <a:rPr lang="en-US" dirty="0"/>
              <a:t> Broker installed on your own PC and we use </a:t>
            </a:r>
            <a:r>
              <a:rPr lang="en-US" dirty="0" err="1"/>
              <a:t>MQTTBox</a:t>
            </a:r>
            <a:r>
              <a:rPr lang="en-US" dirty="0"/>
              <a:t> as the client tool on your PC.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gateway, we will use host + NCP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need to build the host program and the NCP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light which we will control, we will use the pre-built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4</a:t>
            </a:fld>
            <a:endParaRPr lang="en-US"/>
          </a:p>
        </p:txBody>
      </p:sp>
    </p:spTree>
    <p:extLst>
      <p:ext uri="{BB962C8B-B14F-4D97-AF65-F5344CB8AC3E}">
        <p14:creationId xmlns:p14="http://schemas.microsoft.com/office/powerpoint/2010/main" val="2577479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this hands-on, you need to install the provided </a:t>
            </a:r>
            <a:r>
              <a:rPr lang="en-US" dirty="0" err="1"/>
              <a:t>Mosquitto</a:t>
            </a:r>
            <a:r>
              <a:rPr lang="en-US" dirty="0"/>
              <a:t> as the broker. </a:t>
            </a:r>
          </a:p>
          <a:p>
            <a:r>
              <a:rPr lang="en-US" dirty="0"/>
              <a:t>You need to make sure the server is running before you start.</a:t>
            </a:r>
          </a:p>
          <a:p>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1296337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On the client side, first you need to set the parameter of the broker which you will connect.</a:t>
            </a:r>
          </a:p>
          <a:p>
            <a:r>
              <a:rPr lang="en-US" dirty="0"/>
              <a:t>In this hands-on, it’s on local machine.</a:t>
            </a:r>
          </a:p>
          <a:p>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6</a:t>
            </a:fld>
            <a:endParaRPr lang="en-US"/>
          </a:p>
        </p:txBody>
      </p:sp>
    </p:spTree>
    <p:extLst>
      <p:ext uri="{BB962C8B-B14F-4D97-AF65-F5344CB8AC3E}">
        <p14:creationId xmlns:p14="http://schemas.microsoft.com/office/powerpoint/2010/main" val="298793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After that, you can subscribe a topic as described in the hands-on guide.</a:t>
            </a:r>
          </a:p>
          <a:p>
            <a:r>
              <a:rPr lang="en-US" dirty="0"/>
              <a:t>Also you need to publish a topic to control the light.</a:t>
            </a:r>
          </a:p>
        </p:txBody>
      </p:sp>
      <p:sp>
        <p:nvSpPr>
          <p:cNvPr id="4" name="灯片编号占位符 3"/>
          <p:cNvSpPr>
            <a:spLocks noGrp="1"/>
          </p:cNvSpPr>
          <p:nvPr>
            <p:ph type="sldNum" sz="quarter" idx="10"/>
          </p:nvPr>
        </p:nvSpPr>
        <p:spPr/>
        <p:txBody>
          <a:bodyPr/>
          <a:lstStyle/>
          <a:p>
            <a:fld id="{C75FF4B0-9BED-1F44-B7FA-2C35D3BE17CF}" type="slidenum">
              <a:rPr lang="en-US" smtClean="0"/>
              <a:t>7</a:t>
            </a:fld>
            <a:endParaRPr lang="en-US"/>
          </a:p>
        </p:txBody>
      </p:sp>
    </p:spTree>
    <p:extLst>
      <p:ext uri="{BB962C8B-B14F-4D97-AF65-F5344CB8AC3E}">
        <p14:creationId xmlns:p14="http://schemas.microsoft.com/office/powerpoint/2010/main" val="399171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There is also </a:t>
            </a:r>
            <a:r>
              <a:rPr lang="en-US" dirty="0" err="1"/>
              <a:t>IoS</a:t>
            </a:r>
            <a:r>
              <a:rPr lang="en-US" dirty="0"/>
              <a:t> MQTT client and Android MQTT client. You can install them on your phone so that you can control our Zigbee light with your phone.</a:t>
            </a:r>
          </a:p>
          <a:p>
            <a:r>
              <a:rPr lang="en-US" dirty="0"/>
              <a:t>But first, you need to make your PC as a </a:t>
            </a:r>
            <a:r>
              <a:rPr lang="en-US" dirty="0" err="1"/>
              <a:t>WiFi</a:t>
            </a:r>
            <a:r>
              <a:rPr lang="en-US" dirty="0"/>
              <a:t> hotspot and connect your phone to your PC through </a:t>
            </a:r>
            <a:r>
              <a:rPr lang="en-US" dirty="0" err="1"/>
              <a:t>WiFi</a:t>
            </a:r>
            <a:r>
              <a:rPr lang="en-US" dirty="0"/>
              <a:t>.</a:t>
            </a:r>
          </a:p>
          <a:p>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8</a:t>
            </a:fld>
            <a:endParaRPr lang="en-US"/>
          </a:p>
        </p:txBody>
      </p:sp>
    </p:spTree>
    <p:extLst>
      <p:ext uri="{BB962C8B-B14F-4D97-AF65-F5344CB8AC3E}">
        <p14:creationId xmlns:p14="http://schemas.microsoft.com/office/powerpoint/2010/main" val="426680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dirty="0"/>
              <a:t>Then we talk a little about the OTA hands-on.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this hands-on, we will use the gateway we setup in the last hands-on as the OTA server. The new OTA image will be put on the filesystem of the host side.</a:t>
            </a:r>
          </a:p>
          <a:p>
            <a:pPr marL="171450" indent="-171450">
              <a:buFont typeface="Arial" panose="020B0604020202020204" pitchFamily="34" charset="0"/>
              <a:buChar char="•"/>
            </a:pPr>
            <a:r>
              <a:rPr lang="en-US" dirty="0"/>
              <a:t>On the client side, we will use SPI flash to store the new image.</a:t>
            </a:r>
          </a:p>
          <a:p>
            <a:pPr marL="171450" indent="-171450">
              <a:buFont typeface="Arial" panose="020B0604020202020204" pitchFamily="34" charset="0"/>
              <a:buChar char="•"/>
            </a:pPr>
            <a:endParaRPr lang="en-US" dirty="0"/>
          </a:p>
        </p:txBody>
      </p:sp>
      <p:sp>
        <p:nvSpPr>
          <p:cNvPr id="4" name="灯片编号占位符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796444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qtt/mqtt.github.io/wiki/mqtt_on_io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mqtt/mqtt.github.io/wiki/mqtt_on_the_android_platfor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Gateway Basic and OTA</a:t>
            </a:r>
          </a:p>
        </p:txBody>
      </p:sp>
      <p:sp>
        <p:nvSpPr>
          <p:cNvPr id="3" name="Subtitle 2"/>
          <p:cNvSpPr>
            <a:spLocks noGrp="1"/>
          </p:cNvSpPr>
          <p:nvPr>
            <p:ph type="subTitle" idx="1"/>
          </p:nvPr>
        </p:nvSpPr>
        <p:spPr/>
        <p:txBody>
          <a:bodyPr/>
          <a:lstStyle/>
          <a:p>
            <a:r>
              <a:rPr lang="en-US" dirty="0"/>
              <a:t>Jim Lin</a:t>
            </a:r>
          </a:p>
          <a:p>
            <a:r>
              <a:rPr lang="en-US" dirty="0"/>
              <a:t>Dec 10, 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a:xfrm>
            <a:off x="457200" y="0"/>
            <a:ext cx="11277600" cy="914400"/>
          </a:xfrm>
        </p:spPr>
        <p:txBody>
          <a:bodyPr/>
          <a:lstStyle/>
          <a:p>
            <a:r>
              <a:rPr lang="en-US" b="1" dirty="0"/>
              <a:t>OTA Storage Setting</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10</a:t>
            </a:fld>
            <a:endParaRPr lang="en-US" dirty="0"/>
          </a:p>
        </p:txBody>
      </p:sp>
      <p:sp>
        <p:nvSpPr>
          <p:cNvPr id="34" name="Content Placeholder 1">
            <a:extLst>
              <a:ext uri="{FF2B5EF4-FFF2-40B4-BE49-F238E27FC236}">
                <a16:creationId xmlns:a16="http://schemas.microsoft.com/office/drawing/2014/main" id="{52ED85F5-DBCD-4A67-AD94-5EC3DD4BFF72}"/>
              </a:ext>
            </a:extLst>
          </p:cNvPr>
          <p:cNvSpPr txBox="1">
            <a:spLocks/>
          </p:cNvSpPr>
          <p:nvPr/>
        </p:nvSpPr>
        <p:spPr>
          <a:xfrm>
            <a:off x="679450" y="1143000"/>
            <a:ext cx="10624654" cy="457200"/>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OTA file storage is implemented by bootloader. (</a:t>
            </a:r>
            <a:r>
              <a:rPr lang="en-US" altLang="zh-CN" dirty="0">
                <a:solidFill>
                  <a:schemeClr val="tx2"/>
                </a:solidFill>
              </a:rPr>
              <a:t>Internal</a:t>
            </a:r>
            <a:r>
              <a:rPr lang="en-US" altLang="zh-CN" dirty="0"/>
              <a:t> storage or </a:t>
            </a:r>
            <a:r>
              <a:rPr lang="en-US" altLang="zh-CN" dirty="0">
                <a:solidFill>
                  <a:schemeClr val="tx2"/>
                </a:solidFill>
              </a:rPr>
              <a:t>SPI</a:t>
            </a:r>
            <a:r>
              <a:rPr lang="en-US" altLang="zh-CN" dirty="0"/>
              <a:t> storage)</a:t>
            </a:r>
            <a:endParaRPr lang="en-US" dirty="0"/>
          </a:p>
          <a:p>
            <a:endParaRPr lang="en-US" dirty="0"/>
          </a:p>
          <a:p>
            <a:endParaRPr lang="en-US" dirty="0"/>
          </a:p>
        </p:txBody>
      </p:sp>
      <p:sp>
        <p:nvSpPr>
          <p:cNvPr id="35" name="Content Placeholder 1">
            <a:extLst>
              <a:ext uri="{FF2B5EF4-FFF2-40B4-BE49-F238E27FC236}">
                <a16:creationId xmlns:a16="http://schemas.microsoft.com/office/drawing/2014/main" id="{430D816A-992A-42AC-8575-FEBC19AB1E82}"/>
              </a:ext>
            </a:extLst>
          </p:cNvPr>
          <p:cNvSpPr txBox="1">
            <a:spLocks/>
          </p:cNvSpPr>
          <p:nvPr/>
        </p:nvSpPr>
        <p:spPr>
          <a:xfrm>
            <a:off x="1058990" y="2646914"/>
            <a:ext cx="3389116" cy="457200"/>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Using slot-manager</a:t>
            </a:r>
            <a:endParaRPr lang="en-US" dirty="0"/>
          </a:p>
        </p:txBody>
      </p:sp>
      <p:sp>
        <p:nvSpPr>
          <p:cNvPr id="40" name="Content Placeholder 1">
            <a:extLst>
              <a:ext uri="{FF2B5EF4-FFF2-40B4-BE49-F238E27FC236}">
                <a16:creationId xmlns:a16="http://schemas.microsoft.com/office/drawing/2014/main" id="{973A9272-C5AC-43A7-A391-E773E752E7D4}"/>
              </a:ext>
            </a:extLst>
          </p:cNvPr>
          <p:cNvSpPr txBox="1">
            <a:spLocks/>
          </p:cNvSpPr>
          <p:nvPr/>
        </p:nvSpPr>
        <p:spPr>
          <a:xfrm>
            <a:off x="1058990" y="5512899"/>
            <a:ext cx="3389116" cy="457200"/>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Using address offset</a:t>
            </a:r>
            <a:endParaRPr lang="en-US" dirty="0"/>
          </a:p>
        </p:txBody>
      </p:sp>
      <p:sp>
        <p:nvSpPr>
          <p:cNvPr id="43" name="Content Placeholder 1">
            <a:extLst>
              <a:ext uri="{FF2B5EF4-FFF2-40B4-BE49-F238E27FC236}">
                <a16:creationId xmlns:a16="http://schemas.microsoft.com/office/drawing/2014/main" id="{20032397-17BC-496A-848C-9813A351FD6E}"/>
              </a:ext>
            </a:extLst>
          </p:cNvPr>
          <p:cNvSpPr txBox="1">
            <a:spLocks/>
          </p:cNvSpPr>
          <p:nvPr/>
        </p:nvSpPr>
        <p:spPr>
          <a:xfrm>
            <a:off x="617046" y="2054501"/>
            <a:ext cx="4273005" cy="457200"/>
          </a:xfrm>
          <a:prstGeom prst="rect">
            <a:avLst/>
          </a:prstGeom>
        </p:spPr>
        <p:txBody>
          <a:bodyPr vert="horz" lIns="91440" tIns="45720" rIns="91440" bIns="45720" rtlCol="0" anchor="t">
            <a:normAutofit fontScale="85000"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Plugin “OTA Simple Storage EEPROM Driver ”</a:t>
            </a:r>
            <a:endParaRPr lang="en-US" dirty="0"/>
          </a:p>
        </p:txBody>
      </p:sp>
      <p:pic>
        <p:nvPicPr>
          <p:cNvPr id="8" name="Picture 7">
            <a:extLst>
              <a:ext uri="{FF2B5EF4-FFF2-40B4-BE49-F238E27FC236}">
                <a16:creationId xmlns:a16="http://schemas.microsoft.com/office/drawing/2014/main" id="{174FC06D-D71D-4841-B74B-34BF5AC3D195}"/>
              </a:ext>
            </a:extLst>
          </p:cNvPr>
          <p:cNvPicPr>
            <a:picLocks noChangeAspect="1"/>
          </p:cNvPicPr>
          <p:nvPr/>
        </p:nvPicPr>
        <p:blipFill>
          <a:blip r:embed="rId3"/>
          <a:stretch>
            <a:fillRect/>
          </a:stretch>
        </p:blipFill>
        <p:spPr>
          <a:xfrm>
            <a:off x="4890052" y="1749286"/>
            <a:ext cx="6641824" cy="3279913"/>
          </a:xfrm>
          <a:prstGeom prst="rect">
            <a:avLst/>
          </a:prstGeom>
        </p:spPr>
      </p:pic>
      <p:pic>
        <p:nvPicPr>
          <p:cNvPr id="13" name="Picture 12">
            <a:extLst>
              <a:ext uri="{FF2B5EF4-FFF2-40B4-BE49-F238E27FC236}">
                <a16:creationId xmlns:a16="http://schemas.microsoft.com/office/drawing/2014/main" id="{EACF9021-BF02-4DD8-947E-91341E6ECA22}"/>
              </a:ext>
            </a:extLst>
          </p:cNvPr>
          <p:cNvPicPr>
            <a:picLocks noChangeAspect="1"/>
          </p:cNvPicPr>
          <p:nvPr/>
        </p:nvPicPr>
        <p:blipFill>
          <a:blip r:embed="rId4"/>
          <a:stretch>
            <a:fillRect/>
          </a:stretch>
        </p:blipFill>
        <p:spPr>
          <a:xfrm>
            <a:off x="679450" y="3239327"/>
            <a:ext cx="3781962" cy="1637058"/>
          </a:xfrm>
          <a:prstGeom prst="rect">
            <a:avLst/>
          </a:prstGeom>
        </p:spPr>
      </p:pic>
      <p:cxnSp>
        <p:nvCxnSpPr>
          <p:cNvPr id="12" name="Straight Arrow Connector 11">
            <a:extLst>
              <a:ext uri="{FF2B5EF4-FFF2-40B4-BE49-F238E27FC236}">
                <a16:creationId xmlns:a16="http://schemas.microsoft.com/office/drawing/2014/main" id="{F1DF3445-98E2-4E74-AC89-98EB48C0DF3B}"/>
              </a:ext>
            </a:extLst>
          </p:cNvPr>
          <p:cNvCxnSpPr>
            <a:cxnSpLocks/>
          </p:cNvCxnSpPr>
          <p:nvPr/>
        </p:nvCxnSpPr>
        <p:spPr>
          <a:xfrm flipH="1">
            <a:off x="3339548" y="4048539"/>
            <a:ext cx="1550505" cy="1555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3B7BDA7-2097-4B59-8C39-CAFCECE6FDC9}"/>
              </a:ext>
            </a:extLst>
          </p:cNvPr>
          <p:cNvCxnSpPr>
            <a:stCxn id="8" idx="1"/>
          </p:cNvCxnSpPr>
          <p:nvPr/>
        </p:nvCxnSpPr>
        <p:spPr>
          <a:xfrm flipH="1">
            <a:off x="1371600" y="3389243"/>
            <a:ext cx="3518452" cy="1109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396377"/>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b="1" dirty="0"/>
              <a:t>OTA Procedure</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11</a:t>
            </a:fld>
            <a:endParaRPr lang="en-US" dirty="0"/>
          </a:p>
        </p:txBody>
      </p:sp>
      <p:cxnSp>
        <p:nvCxnSpPr>
          <p:cNvPr id="32" name="Straight Arrow Connector 31">
            <a:extLst>
              <a:ext uri="{FF2B5EF4-FFF2-40B4-BE49-F238E27FC236}">
                <a16:creationId xmlns:a16="http://schemas.microsoft.com/office/drawing/2014/main" id="{22745C49-F191-456D-956B-C99D59E532B9}"/>
              </a:ext>
            </a:extLst>
          </p:cNvPr>
          <p:cNvCxnSpPr>
            <a:cxnSpLocks/>
          </p:cNvCxnSpPr>
          <p:nvPr/>
        </p:nvCxnSpPr>
        <p:spPr>
          <a:xfrm>
            <a:off x="4830847" y="1565375"/>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3149A02-9DAC-4214-8ADB-8A9B2B79AFBB}"/>
              </a:ext>
            </a:extLst>
          </p:cNvPr>
          <p:cNvSpPr/>
          <p:nvPr/>
        </p:nvSpPr>
        <p:spPr>
          <a:xfrm>
            <a:off x="4319405" y="1044728"/>
            <a:ext cx="1022883"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OTA Server</a:t>
            </a:r>
          </a:p>
        </p:txBody>
      </p:sp>
      <p:cxnSp>
        <p:nvCxnSpPr>
          <p:cNvPr id="34" name="Straight Arrow Connector 33">
            <a:extLst>
              <a:ext uri="{FF2B5EF4-FFF2-40B4-BE49-F238E27FC236}">
                <a16:creationId xmlns:a16="http://schemas.microsoft.com/office/drawing/2014/main" id="{4ECB1C15-81D2-455B-B3F9-DC28BD44CC64}"/>
              </a:ext>
            </a:extLst>
          </p:cNvPr>
          <p:cNvCxnSpPr>
            <a:cxnSpLocks/>
          </p:cNvCxnSpPr>
          <p:nvPr/>
        </p:nvCxnSpPr>
        <p:spPr>
          <a:xfrm>
            <a:off x="7947779" y="156279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8CC7BE46-7FCC-47E9-82E1-418542210313}"/>
              </a:ext>
            </a:extLst>
          </p:cNvPr>
          <p:cNvSpPr/>
          <p:nvPr/>
        </p:nvSpPr>
        <p:spPr>
          <a:xfrm>
            <a:off x="7436337" y="104472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OTA Client</a:t>
            </a:r>
          </a:p>
        </p:txBody>
      </p:sp>
      <p:cxnSp>
        <p:nvCxnSpPr>
          <p:cNvPr id="39" name="Straight Arrow Connector 38">
            <a:extLst>
              <a:ext uri="{FF2B5EF4-FFF2-40B4-BE49-F238E27FC236}">
                <a16:creationId xmlns:a16="http://schemas.microsoft.com/office/drawing/2014/main" id="{D12EDE9D-44D8-43B8-9D9D-87136E071771}"/>
              </a:ext>
            </a:extLst>
          </p:cNvPr>
          <p:cNvCxnSpPr>
            <a:cxnSpLocks/>
          </p:cNvCxnSpPr>
          <p:nvPr/>
        </p:nvCxnSpPr>
        <p:spPr>
          <a:xfrm flipH="1">
            <a:off x="4830847" y="2126006"/>
            <a:ext cx="3116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08D608D-4386-4123-A6F4-2CDBF0DBB57F}"/>
              </a:ext>
            </a:extLst>
          </p:cNvPr>
          <p:cNvSpPr txBox="1"/>
          <p:nvPr/>
        </p:nvSpPr>
        <p:spPr>
          <a:xfrm>
            <a:off x="5203112" y="1849007"/>
            <a:ext cx="2233226" cy="276999"/>
          </a:xfrm>
          <a:prstGeom prst="rect">
            <a:avLst/>
          </a:prstGeom>
          <a:noFill/>
          <a:ln>
            <a:noFill/>
          </a:ln>
        </p:spPr>
        <p:txBody>
          <a:bodyPr wrap="square" rtlCol="0" anchor="ctr">
            <a:spAutoFit/>
          </a:bodyPr>
          <a:lstStyle/>
          <a:p>
            <a:r>
              <a:rPr lang="en-US" sz="1200" dirty="0"/>
              <a:t>Query Next Image Request</a:t>
            </a:r>
          </a:p>
        </p:txBody>
      </p:sp>
      <p:sp>
        <p:nvSpPr>
          <p:cNvPr id="43" name="Rectangle: Rounded Corners 42">
            <a:extLst>
              <a:ext uri="{FF2B5EF4-FFF2-40B4-BE49-F238E27FC236}">
                <a16:creationId xmlns:a16="http://schemas.microsoft.com/office/drawing/2014/main" id="{C3A043CC-0DD6-40C4-9ECF-077A103A659F}"/>
              </a:ext>
            </a:extLst>
          </p:cNvPr>
          <p:cNvSpPr/>
          <p:nvPr/>
        </p:nvSpPr>
        <p:spPr>
          <a:xfrm>
            <a:off x="982182" y="1562363"/>
            <a:ext cx="2486345" cy="125812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50000"/>
                  </a:schemeClr>
                </a:solidFill>
              </a:rPr>
              <a:t>Find OTA file according to</a:t>
            </a:r>
          </a:p>
          <a:p>
            <a:pPr marL="171450" indent="-171450">
              <a:buFont typeface="Arial" panose="020B0604020202020204" pitchFamily="34" charset="0"/>
              <a:buChar char="•"/>
            </a:pPr>
            <a:r>
              <a:rPr lang="en-US" sz="1400" dirty="0">
                <a:solidFill>
                  <a:schemeClr val="tx1">
                    <a:lumMod val="50000"/>
                  </a:schemeClr>
                </a:solidFill>
              </a:rPr>
              <a:t>Hardware version</a:t>
            </a:r>
          </a:p>
          <a:p>
            <a:pPr marL="171450" indent="-171450">
              <a:buFont typeface="Arial" panose="020B0604020202020204" pitchFamily="34" charset="0"/>
              <a:buChar char="•"/>
            </a:pPr>
            <a:r>
              <a:rPr lang="en-US" sz="1400" dirty="0">
                <a:solidFill>
                  <a:schemeClr val="tx1">
                    <a:lumMod val="50000"/>
                  </a:schemeClr>
                </a:solidFill>
              </a:rPr>
              <a:t>Image type</a:t>
            </a:r>
          </a:p>
          <a:p>
            <a:pPr marL="171450" indent="-171450">
              <a:buFont typeface="Arial" panose="020B0604020202020204" pitchFamily="34" charset="0"/>
              <a:buChar char="•"/>
            </a:pPr>
            <a:r>
              <a:rPr lang="en-US" sz="1400" dirty="0">
                <a:solidFill>
                  <a:schemeClr val="tx1">
                    <a:lumMod val="50000"/>
                  </a:schemeClr>
                </a:solidFill>
              </a:rPr>
              <a:t>Manufacture ID</a:t>
            </a:r>
          </a:p>
          <a:p>
            <a:pPr marL="171450" indent="-171450">
              <a:buFont typeface="Arial" panose="020B0604020202020204" pitchFamily="34" charset="0"/>
              <a:buChar char="•"/>
            </a:pPr>
            <a:r>
              <a:rPr lang="en-US" sz="1400" dirty="0">
                <a:solidFill>
                  <a:schemeClr val="tx1">
                    <a:lumMod val="50000"/>
                  </a:schemeClr>
                </a:solidFill>
              </a:rPr>
              <a:t>Firmware version</a:t>
            </a:r>
          </a:p>
        </p:txBody>
      </p:sp>
      <p:cxnSp>
        <p:nvCxnSpPr>
          <p:cNvPr id="44" name="Straight Arrow Connector 43">
            <a:extLst>
              <a:ext uri="{FF2B5EF4-FFF2-40B4-BE49-F238E27FC236}">
                <a16:creationId xmlns:a16="http://schemas.microsoft.com/office/drawing/2014/main" id="{FCF3CB64-5E4C-40E2-B05C-13F596DE33C7}"/>
              </a:ext>
            </a:extLst>
          </p:cNvPr>
          <p:cNvCxnSpPr>
            <a:cxnSpLocks/>
          </p:cNvCxnSpPr>
          <p:nvPr/>
        </p:nvCxnSpPr>
        <p:spPr>
          <a:xfrm>
            <a:off x="4830846" y="2449235"/>
            <a:ext cx="3116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99F9F7C-D00F-4AD7-A5FE-2D8D7C39A73A}"/>
              </a:ext>
            </a:extLst>
          </p:cNvPr>
          <p:cNvSpPr txBox="1"/>
          <p:nvPr/>
        </p:nvSpPr>
        <p:spPr>
          <a:xfrm>
            <a:off x="5203112" y="2172236"/>
            <a:ext cx="2530299" cy="276999"/>
          </a:xfrm>
          <a:prstGeom prst="rect">
            <a:avLst/>
          </a:prstGeom>
          <a:noFill/>
          <a:ln>
            <a:noFill/>
          </a:ln>
        </p:spPr>
        <p:txBody>
          <a:bodyPr wrap="square" rtlCol="0" anchor="ctr">
            <a:spAutoFit/>
          </a:bodyPr>
          <a:lstStyle/>
          <a:p>
            <a:r>
              <a:rPr lang="en-US" sz="1200" dirty="0"/>
              <a:t>Query Next Image Response</a:t>
            </a:r>
          </a:p>
        </p:txBody>
      </p:sp>
      <p:cxnSp>
        <p:nvCxnSpPr>
          <p:cNvPr id="49" name="Straight Arrow Connector 48">
            <a:extLst>
              <a:ext uri="{FF2B5EF4-FFF2-40B4-BE49-F238E27FC236}">
                <a16:creationId xmlns:a16="http://schemas.microsoft.com/office/drawing/2014/main" id="{2B66785D-72FA-4E5E-8CAB-7D59C78E2397}"/>
              </a:ext>
            </a:extLst>
          </p:cNvPr>
          <p:cNvCxnSpPr>
            <a:cxnSpLocks/>
          </p:cNvCxnSpPr>
          <p:nvPr/>
        </p:nvCxnSpPr>
        <p:spPr>
          <a:xfrm flipH="1">
            <a:off x="4852075" y="2875883"/>
            <a:ext cx="3116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4CABD6-E4F2-424D-A141-1D4CDCC9B1DC}"/>
              </a:ext>
            </a:extLst>
          </p:cNvPr>
          <p:cNvSpPr txBox="1"/>
          <p:nvPr/>
        </p:nvSpPr>
        <p:spPr>
          <a:xfrm>
            <a:off x="5224340" y="2598884"/>
            <a:ext cx="2233226" cy="276999"/>
          </a:xfrm>
          <a:prstGeom prst="rect">
            <a:avLst/>
          </a:prstGeom>
          <a:noFill/>
          <a:ln>
            <a:noFill/>
          </a:ln>
        </p:spPr>
        <p:txBody>
          <a:bodyPr wrap="square" rtlCol="0" anchor="ctr">
            <a:spAutoFit/>
          </a:bodyPr>
          <a:lstStyle/>
          <a:p>
            <a:r>
              <a:rPr lang="en-US" sz="1200" dirty="0"/>
              <a:t>Image Block Request</a:t>
            </a:r>
          </a:p>
        </p:txBody>
      </p:sp>
      <p:cxnSp>
        <p:nvCxnSpPr>
          <p:cNvPr id="54" name="Straight Arrow Connector 53">
            <a:extLst>
              <a:ext uri="{FF2B5EF4-FFF2-40B4-BE49-F238E27FC236}">
                <a16:creationId xmlns:a16="http://schemas.microsoft.com/office/drawing/2014/main" id="{071D2002-BDDA-4B8A-A7A6-CFB1E952CD79}"/>
              </a:ext>
            </a:extLst>
          </p:cNvPr>
          <p:cNvCxnSpPr>
            <a:cxnSpLocks/>
          </p:cNvCxnSpPr>
          <p:nvPr/>
        </p:nvCxnSpPr>
        <p:spPr>
          <a:xfrm>
            <a:off x="4852074" y="3199112"/>
            <a:ext cx="3116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CC23A57-65B8-4C97-B8D9-FF2D5DA441B9}"/>
              </a:ext>
            </a:extLst>
          </p:cNvPr>
          <p:cNvSpPr txBox="1"/>
          <p:nvPr/>
        </p:nvSpPr>
        <p:spPr>
          <a:xfrm>
            <a:off x="5224340" y="2922113"/>
            <a:ext cx="2530299" cy="276999"/>
          </a:xfrm>
          <a:prstGeom prst="rect">
            <a:avLst/>
          </a:prstGeom>
          <a:noFill/>
          <a:ln>
            <a:noFill/>
          </a:ln>
        </p:spPr>
        <p:txBody>
          <a:bodyPr wrap="square" rtlCol="0" anchor="ctr">
            <a:spAutoFit/>
          </a:bodyPr>
          <a:lstStyle/>
          <a:p>
            <a:r>
              <a:rPr lang="en-US" sz="1200" dirty="0"/>
              <a:t>Image Block Response</a:t>
            </a:r>
          </a:p>
        </p:txBody>
      </p:sp>
      <p:cxnSp>
        <p:nvCxnSpPr>
          <p:cNvPr id="56" name="Straight Arrow Connector 55">
            <a:extLst>
              <a:ext uri="{FF2B5EF4-FFF2-40B4-BE49-F238E27FC236}">
                <a16:creationId xmlns:a16="http://schemas.microsoft.com/office/drawing/2014/main" id="{D2330B4E-D907-4A67-98A4-E0445B978413}"/>
              </a:ext>
            </a:extLst>
          </p:cNvPr>
          <p:cNvCxnSpPr>
            <a:cxnSpLocks/>
          </p:cNvCxnSpPr>
          <p:nvPr/>
        </p:nvCxnSpPr>
        <p:spPr>
          <a:xfrm flipH="1">
            <a:off x="4830847" y="4016614"/>
            <a:ext cx="3116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9F80EC1-07B0-40DB-B5FD-993F56DF321C}"/>
              </a:ext>
            </a:extLst>
          </p:cNvPr>
          <p:cNvSpPr txBox="1"/>
          <p:nvPr/>
        </p:nvSpPr>
        <p:spPr>
          <a:xfrm>
            <a:off x="5203112" y="3739615"/>
            <a:ext cx="2233226" cy="276999"/>
          </a:xfrm>
          <a:prstGeom prst="rect">
            <a:avLst/>
          </a:prstGeom>
          <a:noFill/>
          <a:ln>
            <a:noFill/>
          </a:ln>
        </p:spPr>
        <p:txBody>
          <a:bodyPr wrap="square" rtlCol="0" anchor="ctr">
            <a:spAutoFit/>
          </a:bodyPr>
          <a:lstStyle/>
          <a:p>
            <a:r>
              <a:rPr lang="en-US" sz="1200" dirty="0"/>
              <a:t>Image Block Request</a:t>
            </a:r>
          </a:p>
        </p:txBody>
      </p:sp>
      <p:cxnSp>
        <p:nvCxnSpPr>
          <p:cNvPr id="63" name="Straight Arrow Connector 62">
            <a:extLst>
              <a:ext uri="{FF2B5EF4-FFF2-40B4-BE49-F238E27FC236}">
                <a16:creationId xmlns:a16="http://schemas.microsoft.com/office/drawing/2014/main" id="{E4104740-DFBB-4A12-B516-9B915630DFBB}"/>
              </a:ext>
            </a:extLst>
          </p:cNvPr>
          <p:cNvCxnSpPr>
            <a:cxnSpLocks/>
          </p:cNvCxnSpPr>
          <p:nvPr/>
        </p:nvCxnSpPr>
        <p:spPr>
          <a:xfrm>
            <a:off x="4830846" y="4339843"/>
            <a:ext cx="3116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6BD3883-138F-4C30-B72A-75C596F6862B}"/>
              </a:ext>
            </a:extLst>
          </p:cNvPr>
          <p:cNvSpPr txBox="1"/>
          <p:nvPr/>
        </p:nvSpPr>
        <p:spPr>
          <a:xfrm>
            <a:off x="5203112" y="4062844"/>
            <a:ext cx="2530299" cy="276999"/>
          </a:xfrm>
          <a:prstGeom prst="rect">
            <a:avLst/>
          </a:prstGeom>
          <a:noFill/>
          <a:ln>
            <a:noFill/>
          </a:ln>
        </p:spPr>
        <p:txBody>
          <a:bodyPr wrap="square" rtlCol="0" anchor="ctr">
            <a:spAutoFit/>
          </a:bodyPr>
          <a:lstStyle/>
          <a:p>
            <a:r>
              <a:rPr lang="en-US" sz="1200" dirty="0"/>
              <a:t>Image Block Response</a:t>
            </a:r>
          </a:p>
        </p:txBody>
      </p:sp>
      <p:sp>
        <p:nvSpPr>
          <p:cNvPr id="67" name="TextBox 66">
            <a:extLst>
              <a:ext uri="{FF2B5EF4-FFF2-40B4-BE49-F238E27FC236}">
                <a16:creationId xmlns:a16="http://schemas.microsoft.com/office/drawing/2014/main" id="{62AE6649-59BB-4875-B731-572F8FD4BB0F}"/>
              </a:ext>
            </a:extLst>
          </p:cNvPr>
          <p:cNvSpPr txBox="1"/>
          <p:nvPr/>
        </p:nvSpPr>
        <p:spPr>
          <a:xfrm>
            <a:off x="5671947" y="3342629"/>
            <a:ext cx="796314" cy="276999"/>
          </a:xfrm>
          <a:prstGeom prst="rect">
            <a:avLst/>
          </a:prstGeom>
          <a:noFill/>
          <a:ln>
            <a:noFill/>
          </a:ln>
        </p:spPr>
        <p:txBody>
          <a:bodyPr wrap="square" rtlCol="0" anchor="ctr">
            <a:spAutoFit/>
          </a:bodyPr>
          <a:lstStyle/>
          <a:p>
            <a:r>
              <a:rPr lang="en-US" sz="1200" dirty="0"/>
              <a:t>……</a:t>
            </a:r>
          </a:p>
        </p:txBody>
      </p:sp>
      <p:cxnSp>
        <p:nvCxnSpPr>
          <p:cNvPr id="69" name="Straight Arrow Connector 68">
            <a:extLst>
              <a:ext uri="{FF2B5EF4-FFF2-40B4-BE49-F238E27FC236}">
                <a16:creationId xmlns:a16="http://schemas.microsoft.com/office/drawing/2014/main" id="{79552CC8-8BD0-4115-A8DB-9F9D63363A9E}"/>
              </a:ext>
            </a:extLst>
          </p:cNvPr>
          <p:cNvCxnSpPr>
            <a:cxnSpLocks/>
          </p:cNvCxnSpPr>
          <p:nvPr/>
        </p:nvCxnSpPr>
        <p:spPr>
          <a:xfrm flipH="1">
            <a:off x="4819101" y="4906551"/>
            <a:ext cx="3116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8B31CE1-3723-4259-9EB4-DA3A25824F08}"/>
              </a:ext>
            </a:extLst>
          </p:cNvPr>
          <p:cNvSpPr txBox="1"/>
          <p:nvPr/>
        </p:nvSpPr>
        <p:spPr>
          <a:xfrm>
            <a:off x="5191366" y="4629552"/>
            <a:ext cx="2233226" cy="276999"/>
          </a:xfrm>
          <a:prstGeom prst="rect">
            <a:avLst/>
          </a:prstGeom>
          <a:noFill/>
          <a:ln>
            <a:noFill/>
          </a:ln>
        </p:spPr>
        <p:txBody>
          <a:bodyPr wrap="square" rtlCol="0" anchor="ctr">
            <a:spAutoFit/>
          </a:bodyPr>
          <a:lstStyle/>
          <a:p>
            <a:r>
              <a:rPr lang="en-US" sz="1200" dirty="0"/>
              <a:t>Upgrade End Request</a:t>
            </a:r>
          </a:p>
        </p:txBody>
      </p:sp>
      <p:cxnSp>
        <p:nvCxnSpPr>
          <p:cNvPr id="71" name="Straight Arrow Connector 70">
            <a:extLst>
              <a:ext uri="{FF2B5EF4-FFF2-40B4-BE49-F238E27FC236}">
                <a16:creationId xmlns:a16="http://schemas.microsoft.com/office/drawing/2014/main" id="{BB29A60D-5CB4-4D90-BC72-7003640BB470}"/>
              </a:ext>
            </a:extLst>
          </p:cNvPr>
          <p:cNvCxnSpPr>
            <a:cxnSpLocks/>
          </p:cNvCxnSpPr>
          <p:nvPr/>
        </p:nvCxnSpPr>
        <p:spPr>
          <a:xfrm>
            <a:off x="4819100" y="5229780"/>
            <a:ext cx="3116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B43305D-070C-4374-8D2E-331DA2FC10BB}"/>
              </a:ext>
            </a:extLst>
          </p:cNvPr>
          <p:cNvSpPr txBox="1"/>
          <p:nvPr/>
        </p:nvSpPr>
        <p:spPr>
          <a:xfrm>
            <a:off x="5191366" y="4952781"/>
            <a:ext cx="2530299" cy="276999"/>
          </a:xfrm>
          <a:prstGeom prst="rect">
            <a:avLst/>
          </a:prstGeom>
          <a:noFill/>
          <a:ln>
            <a:noFill/>
          </a:ln>
        </p:spPr>
        <p:txBody>
          <a:bodyPr wrap="square" rtlCol="0" anchor="ctr">
            <a:spAutoFit/>
          </a:bodyPr>
          <a:lstStyle/>
          <a:p>
            <a:r>
              <a:rPr lang="en-US" sz="1200" dirty="0"/>
              <a:t>Upgrade End Response</a:t>
            </a:r>
          </a:p>
        </p:txBody>
      </p:sp>
      <p:cxnSp>
        <p:nvCxnSpPr>
          <p:cNvPr id="10" name="Straight Arrow Connector 9">
            <a:extLst>
              <a:ext uri="{FF2B5EF4-FFF2-40B4-BE49-F238E27FC236}">
                <a16:creationId xmlns:a16="http://schemas.microsoft.com/office/drawing/2014/main" id="{3FADF348-20EA-4A3F-8D5B-E810A2077903}"/>
              </a:ext>
            </a:extLst>
          </p:cNvPr>
          <p:cNvCxnSpPr>
            <a:cxnSpLocks/>
            <a:endCxn id="43" idx="3"/>
          </p:cNvCxnSpPr>
          <p:nvPr/>
        </p:nvCxnSpPr>
        <p:spPr>
          <a:xfrm flipH="1">
            <a:off x="3468527" y="2116411"/>
            <a:ext cx="1350573" cy="75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9847B618-91A2-4FAB-B72B-FA298540C2B5}"/>
              </a:ext>
            </a:extLst>
          </p:cNvPr>
          <p:cNvSpPr/>
          <p:nvPr/>
        </p:nvSpPr>
        <p:spPr>
          <a:xfrm>
            <a:off x="8723473" y="2191427"/>
            <a:ext cx="2486345" cy="7498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50000"/>
                  </a:schemeClr>
                </a:solidFill>
              </a:rPr>
              <a:t>Erase the storage and prepare to receive new image</a:t>
            </a:r>
          </a:p>
        </p:txBody>
      </p:sp>
      <p:cxnSp>
        <p:nvCxnSpPr>
          <p:cNvPr id="15" name="Straight Arrow Connector 14">
            <a:extLst>
              <a:ext uri="{FF2B5EF4-FFF2-40B4-BE49-F238E27FC236}">
                <a16:creationId xmlns:a16="http://schemas.microsoft.com/office/drawing/2014/main" id="{94E605FA-3D2D-402D-8D9E-0DAB45C7024E}"/>
              </a:ext>
            </a:extLst>
          </p:cNvPr>
          <p:cNvCxnSpPr>
            <a:endCxn id="73" idx="1"/>
          </p:cNvCxnSpPr>
          <p:nvPr/>
        </p:nvCxnSpPr>
        <p:spPr>
          <a:xfrm>
            <a:off x="7969007" y="2449235"/>
            <a:ext cx="754466" cy="117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id="{06DCFA9D-51AF-4EB1-9ED9-1073F1AFA8AB}"/>
              </a:ext>
            </a:extLst>
          </p:cNvPr>
          <p:cNvSpPr/>
          <p:nvPr/>
        </p:nvSpPr>
        <p:spPr>
          <a:xfrm>
            <a:off x="8723473" y="3589966"/>
            <a:ext cx="1735617" cy="51123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50000"/>
                  </a:schemeClr>
                </a:solidFill>
              </a:rPr>
              <a:t>Save received data</a:t>
            </a:r>
          </a:p>
        </p:txBody>
      </p:sp>
      <p:cxnSp>
        <p:nvCxnSpPr>
          <p:cNvPr id="17" name="Straight Arrow Connector 16">
            <a:extLst>
              <a:ext uri="{FF2B5EF4-FFF2-40B4-BE49-F238E27FC236}">
                <a16:creationId xmlns:a16="http://schemas.microsoft.com/office/drawing/2014/main" id="{E83F7538-DCA0-4A94-8F6A-89380AFF6836}"/>
              </a:ext>
            </a:extLst>
          </p:cNvPr>
          <p:cNvCxnSpPr/>
          <p:nvPr/>
        </p:nvCxnSpPr>
        <p:spPr>
          <a:xfrm>
            <a:off x="7969007" y="3199112"/>
            <a:ext cx="754466" cy="54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4A22D4B-FA12-43B4-91C4-21EAA94FE578}"/>
              </a:ext>
            </a:extLst>
          </p:cNvPr>
          <p:cNvCxnSpPr>
            <a:endCxn id="74" idx="1"/>
          </p:cNvCxnSpPr>
          <p:nvPr/>
        </p:nvCxnSpPr>
        <p:spPr>
          <a:xfrm flipV="1">
            <a:off x="7980753" y="3845584"/>
            <a:ext cx="742720" cy="49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4A75FFC9-ECED-4C49-A0F1-D27BCCE14A4B}"/>
              </a:ext>
            </a:extLst>
          </p:cNvPr>
          <p:cNvSpPr/>
          <p:nvPr/>
        </p:nvSpPr>
        <p:spPr>
          <a:xfrm>
            <a:off x="8470967" y="4650933"/>
            <a:ext cx="2505219" cy="51123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50000"/>
                  </a:schemeClr>
                </a:solidFill>
              </a:rPr>
              <a:t>Check if received image is valid</a:t>
            </a:r>
          </a:p>
        </p:txBody>
      </p:sp>
      <p:cxnSp>
        <p:nvCxnSpPr>
          <p:cNvPr id="28" name="Straight Arrow Connector 27">
            <a:extLst>
              <a:ext uri="{FF2B5EF4-FFF2-40B4-BE49-F238E27FC236}">
                <a16:creationId xmlns:a16="http://schemas.microsoft.com/office/drawing/2014/main" id="{5DCB26BD-3690-4ADD-95AF-96DDBC00BF6A}"/>
              </a:ext>
            </a:extLst>
          </p:cNvPr>
          <p:cNvCxnSpPr>
            <a:stCxn id="75" idx="1"/>
          </p:cNvCxnSpPr>
          <p:nvPr/>
        </p:nvCxnSpPr>
        <p:spPr>
          <a:xfrm flipH="1">
            <a:off x="7969007" y="4906551"/>
            <a:ext cx="501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F4DE9314-FB0E-4FF2-9959-812929120F9E}"/>
              </a:ext>
            </a:extLst>
          </p:cNvPr>
          <p:cNvSpPr/>
          <p:nvPr/>
        </p:nvSpPr>
        <p:spPr>
          <a:xfrm>
            <a:off x="8470966" y="5322972"/>
            <a:ext cx="2892249" cy="749877"/>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50000"/>
                  </a:schemeClr>
                </a:solidFill>
              </a:rPr>
              <a:t>Reset and </a:t>
            </a:r>
            <a:r>
              <a:rPr lang="en-US" sz="1400" dirty="0" err="1">
                <a:solidFill>
                  <a:schemeClr val="tx1">
                    <a:lumMod val="50000"/>
                  </a:schemeClr>
                </a:solidFill>
              </a:rPr>
              <a:t>bootload</a:t>
            </a:r>
            <a:r>
              <a:rPr lang="en-US" sz="1400" dirty="0">
                <a:solidFill>
                  <a:schemeClr val="tx1">
                    <a:lumMod val="50000"/>
                  </a:schemeClr>
                </a:solidFill>
              </a:rPr>
              <a:t> the new image</a:t>
            </a:r>
          </a:p>
        </p:txBody>
      </p:sp>
      <p:cxnSp>
        <p:nvCxnSpPr>
          <p:cNvPr id="30" name="Straight Arrow Connector 29">
            <a:extLst>
              <a:ext uri="{FF2B5EF4-FFF2-40B4-BE49-F238E27FC236}">
                <a16:creationId xmlns:a16="http://schemas.microsoft.com/office/drawing/2014/main" id="{C646E47D-7400-4CC5-A8DE-654C012BD309}"/>
              </a:ext>
            </a:extLst>
          </p:cNvPr>
          <p:cNvCxnSpPr>
            <a:endCxn id="76" idx="1"/>
          </p:cNvCxnSpPr>
          <p:nvPr/>
        </p:nvCxnSpPr>
        <p:spPr>
          <a:xfrm>
            <a:off x="7947779" y="5229780"/>
            <a:ext cx="523187" cy="468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48475"/>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15753-473F-497C-BCE9-35D947E6485D}"/>
              </a:ext>
            </a:extLst>
          </p:cNvPr>
          <p:cNvSpPr>
            <a:spLocks noGrp="1"/>
          </p:cNvSpPr>
          <p:nvPr>
            <p:ph type="title"/>
          </p:nvPr>
        </p:nvSpPr>
        <p:spPr/>
        <p:txBody>
          <a:bodyPr/>
          <a:lstStyle/>
          <a:p>
            <a:r>
              <a:rPr lang="en-US" b="1" dirty="0"/>
              <a:t>Commands</a:t>
            </a:r>
          </a:p>
        </p:txBody>
      </p:sp>
      <p:sp>
        <p:nvSpPr>
          <p:cNvPr id="5" name="Slide Number Placeholder 4">
            <a:extLst>
              <a:ext uri="{FF2B5EF4-FFF2-40B4-BE49-F238E27FC236}">
                <a16:creationId xmlns:a16="http://schemas.microsoft.com/office/drawing/2014/main" id="{BE33F475-C8A6-4F19-A63A-97094CC3FEE6}"/>
              </a:ext>
            </a:extLst>
          </p:cNvPr>
          <p:cNvSpPr>
            <a:spLocks noGrp="1"/>
          </p:cNvSpPr>
          <p:nvPr>
            <p:ph type="sldNum" sz="quarter" idx="12"/>
          </p:nvPr>
        </p:nvSpPr>
        <p:spPr/>
        <p:txBody>
          <a:bodyPr/>
          <a:lstStyle/>
          <a:p>
            <a:fld id="{29A7BD92-6AE5-CF43-B276-274952F2BFB4}" type="slidenum">
              <a:rPr lang="en-US" smtClean="0"/>
              <a:pPr/>
              <a:t>12</a:t>
            </a:fld>
            <a:endParaRPr lang="en-US" dirty="0"/>
          </a:p>
        </p:txBody>
      </p:sp>
      <p:sp>
        <p:nvSpPr>
          <p:cNvPr id="12" name="Content Placeholder 1">
            <a:extLst>
              <a:ext uri="{FF2B5EF4-FFF2-40B4-BE49-F238E27FC236}">
                <a16:creationId xmlns:a16="http://schemas.microsoft.com/office/drawing/2014/main" id="{D69AAB68-20EE-4F38-B825-DD1C0AA22809}"/>
              </a:ext>
            </a:extLst>
          </p:cNvPr>
          <p:cNvSpPr txBox="1">
            <a:spLocks/>
          </p:cNvSpPr>
          <p:nvPr/>
        </p:nvSpPr>
        <p:spPr>
          <a:xfrm>
            <a:off x="679450" y="1143000"/>
            <a:ext cx="3389116" cy="457200"/>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Show OTA images on server</a:t>
            </a:r>
            <a:endParaRPr lang="en-US" dirty="0"/>
          </a:p>
          <a:p>
            <a:endParaRPr lang="en-US" dirty="0"/>
          </a:p>
          <a:p>
            <a:endParaRPr lang="en-US" dirty="0"/>
          </a:p>
        </p:txBody>
      </p:sp>
      <p:pic>
        <p:nvPicPr>
          <p:cNvPr id="4" name="Picture 3">
            <a:extLst>
              <a:ext uri="{FF2B5EF4-FFF2-40B4-BE49-F238E27FC236}">
                <a16:creationId xmlns:a16="http://schemas.microsoft.com/office/drawing/2014/main" id="{BB555B80-67D0-4764-B3FA-11E031DCA2F4}"/>
              </a:ext>
            </a:extLst>
          </p:cNvPr>
          <p:cNvPicPr>
            <a:picLocks noChangeAspect="1"/>
          </p:cNvPicPr>
          <p:nvPr/>
        </p:nvPicPr>
        <p:blipFill>
          <a:blip r:embed="rId3"/>
          <a:stretch>
            <a:fillRect/>
          </a:stretch>
        </p:blipFill>
        <p:spPr>
          <a:xfrm>
            <a:off x="679450" y="1733550"/>
            <a:ext cx="4400550" cy="3162300"/>
          </a:xfrm>
          <a:prstGeom prst="rect">
            <a:avLst/>
          </a:prstGeom>
        </p:spPr>
      </p:pic>
      <p:sp>
        <p:nvSpPr>
          <p:cNvPr id="16" name="Content Placeholder 1">
            <a:extLst>
              <a:ext uri="{FF2B5EF4-FFF2-40B4-BE49-F238E27FC236}">
                <a16:creationId xmlns:a16="http://schemas.microsoft.com/office/drawing/2014/main" id="{C666BAD3-B3F5-43AE-BEFA-EDE512245567}"/>
              </a:ext>
            </a:extLst>
          </p:cNvPr>
          <p:cNvSpPr txBox="1">
            <a:spLocks/>
          </p:cNvSpPr>
          <p:nvPr/>
        </p:nvSpPr>
        <p:spPr>
          <a:xfrm>
            <a:off x="6647023" y="1143000"/>
            <a:ext cx="3389116" cy="457200"/>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Show version on client</a:t>
            </a:r>
            <a:endParaRPr lang="en-US" dirty="0"/>
          </a:p>
          <a:p>
            <a:endParaRPr lang="en-US" dirty="0"/>
          </a:p>
          <a:p>
            <a:endParaRPr lang="en-US" dirty="0"/>
          </a:p>
        </p:txBody>
      </p:sp>
      <p:pic>
        <p:nvPicPr>
          <p:cNvPr id="6" name="Picture 5">
            <a:extLst>
              <a:ext uri="{FF2B5EF4-FFF2-40B4-BE49-F238E27FC236}">
                <a16:creationId xmlns:a16="http://schemas.microsoft.com/office/drawing/2014/main" id="{8C415178-C37C-42AE-B488-83C1EEEB9360}"/>
              </a:ext>
            </a:extLst>
          </p:cNvPr>
          <p:cNvPicPr>
            <a:picLocks noChangeAspect="1"/>
          </p:cNvPicPr>
          <p:nvPr/>
        </p:nvPicPr>
        <p:blipFill>
          <a:blip r:embed="rId4"/>
          <a:stretch>
            <a:fillRect/>
          </a:stretch>
        </p:blipFill>
        <p:spPr>
          <a:xfrm>
            <a:off x="6647023" y="1733550"/>
            <a:ext cx="4481742" cy="3162300"/>
          </a:xfrm>
          <a:prstGeom prst="rect">
            <a:avLst/>
          </a:prstGeom>
        </p:spPr>
      </p:pic>
    </p:spTree>
    <p:extLst>
      <p:ext uri="{BB962C8B-B14F-4D97-AF65-F5344CB8AC3E}">
        <p14:creationId xmlns:p14="http://schemas.microsoft.com/office/powerpoint/2010/main" val="348952174"/>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Tree>
    <p:extLst>
      <p:ext uri="{BB962C8B-B14F-4D97-AF65-F5344CB8AC3E}">
        <p14:creationId xmlns:p14="http://schemas.microsoft.com/office/powerpoint/2010/main" val="2280004353"/>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Hands-on : Control Zigbee Devices with MQTT Clients</a:t>
            </a:r>
          </a:p>
          <a:p>
            <a:r>
              <a:rPr lang="en-US" dirty="0"/>
              <a:t>Hands-on : OTA</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a:xfrm>
            <a:off x="457200" y="0"/>
            <a:ext cx="11277600" cy="914400"/>
          </a:xfrm>
        </p:spPr>
        <p:txBody>
          <a:bodyPr/>
          <a:lstStyle/>
          <a:p>
            <a:r>
              <a:rPr lang="en-US" altLang="zh-CN" b="1" dirty="0"/>
              <a:t>MQTT</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3</a:t>
            </a:fld>
            <a:endParaRPr lang="en-US" dirty="0"/>
          </a:p>
        </p:txBody>
      </p:sp>
      <p:pic>
        <p:nvPicPr>
          <p:cNvPr id="19" name="Picture 18">
            <a:extLst>
              <a:ext uri="{FF2B5EF4-FFF2-40B4-BE49-F238E27FC236}">
                <a16:creationId xmlns:a16="http://schemas.microsoft.com/office/drawing/2014/main" id="{551FB378-8F41-4F17-BA19-88C404C40AD5}"/>
              </a:ext>
            </a:extLst>
          </p:cNvPr>
          <p:cNvPicPr>
            <a:picLocks noChangeAspect="1"/>
          </p:cNvPicPr>
          <p:nvPr/>
        </p:nvPicPr>
        <p:blipFill>
          <a:blip r:embed="rId3"/>
          <a:stretch>
            <a:fillRect/>
          </a:stretch>
        </p:blipFill>
        <p:spPr>
          <a:xfrm>
            <a:off x="617047" y="1681825"/>
            <a:ext cx="6616469" cy="3651580"/>
          </a:xfrm>
          <a:prstGeom prst="rect">
            <a:avLst/>
          </a:prstGeom>
        </p:spPr>
      </p:pic>
      <p:sp>
        <p:nvSpPr>
          <p:cNvPr id="2" name="内容占位符 1">
            <a:extLst>
              <a:ext uri="{FF2B5EF4-FFF2-40B4-BE49-F238E27FC236}">
                <a16:creationId xmlns:a16="http://schemas.microsoft.com/office/drawing/2014/main" id="{6392A3F8-9FB1-4207-85B0-885301A66CF8}"/>
              </a:ext>
            </a:extLst>
          </p:cNvPr>
          <p:cNvSpPr>
            <a:spLocks noGrp="1"/>
          </p:cNvSpPr>
          <p:nvPr>
            <p:ph idx="10"/>
          </p:nvPr>
        </p:nvSpPr>
        <p:spPr>
          <a:xfrm>
            <a:off x="654157" y="4122762"/>
            <a:ext cx="3271124" cy="2278038"/>
          </a:xfrm>
        </p:spPr>
        <p:txBody>
          <a:bodyPr>
            <a:normAutofit fontScale="92500" lnSpcReduction="20000"/>
          </a:bodyPr>
          <a:lstStyle/>
          <a:p>
            <a:pPr lvl="1"/>
            <a:r>
              <a:rPr lang="en-US" dirty="0"/>
              <a:t>Publish/Subscribe </a:t>
            </a:r>
          </a:p>
          <a:p>
            <a:pPr lvl="1"/>
            <a:endParaRPr lang="en-US" dirty="0"/>
          </a:p>
          <a:p>
            <a:pPr lvl="1"/>
            <a:r>
              <a:rPr lang="en-US" dirty="0"/>
              <a:t>Topic </a:t>
            </a:r>
          </a:p>
          <a:p>
            <a:pPr lvl="2"/>
            <a:r>
              <a:rPr lang="en-US" dirty="0"/>
              <a:t>Represents a message type </a:t>
            </a:r>
          </a:p>
          <a:p>
            <a:pPr lvl="2"/>
            <a:r>
              <a:rPr lang="en-US" dirty="0"/>
              <a:t>Also include the address info</a:t>
            </a:r>
          </a:p>
          <a:p>
            <a:pPr lvl="2"/>
            <a:endParaRPr lang="en-US" dirty="0"/>
          </a:p>
          <a:p>
            <a:pPr lvl="1"/>
            <a:r>
              <a:rPr lang="en-US" dirty="0"/>
              <a:t>Payload</a:t>
            </a:r>
          </a:p>
          <a:p>
            <a:pPr lvl="2"/>
            <a:r>
              <a:rPr lang="en-US" dirty="0"/>
              <a:t>Message content. (xml or JSON)</a:t>
            </a:r>
          </a:p>
          <a:p>
            <a:pPr marL="182880" lvl="1" indent="0">
              <a:buNone/>
            </a:pPr>
            <a:endParaRPr lang="en-US" dirty="0"/>
          </a:p>
          <a:p>
            <a:pPr marL="182880" lvl="1" indent="0">
              <a:buNone/>
            </a:pPr>
            <a:endParaRPr lang="en-US" dirty="0"/>
          </a:p>
          <a:p>
            <a:pPr marL="182880" lvl="1" indent="0">
              <a:buNone/>
            </a:pPr>
            <a:endParaRPr lang="en-US" dirty="0"/>
          </a:p>
          <a:p>
            <a:pPr lvl="1"/>
            <a:endParaRPr lang="en-US" dirty="0"/>
          </a:p>
          <a:p>
            <a:pPr lvl="1"/>
            <a:endParaRPr lang="en-US" dirty="0"/>
          </a:p>
          <a:p>
            <a:pPr lvl="1"/>
            <a:endParaRPr lang="en-US" dirty="0"/>
          </a:p>
          <a:p>
            <a:pPr lvl="1"/>
            <a:endParaRPr lang="en-US" dirty="0"/>
          </a:p>
        </p:txBody>
      </p:sp>
      <p:cxnSp>
        <p:nvCxnSpPr>
          <p:cNvPr id="33" name="Connector: Elbow 32">
            <a:extLst>
              <a:ext uri="{FF2B5EF4-FFF2-40B4-BE49-F238E27FC236}">
                <a16:creationId xmlns:a16="http://schemas.microsoft.com/office/drawing/2014/main" id="{B0CA90BC-6EAB-4419-BCB2-ADC9C86ABB25}"/>
              </a:ext>
            </a:extLst>
          </p:cNvPr>
          <p:cNvCxnSpPr>
            <a:cxnSpLocks/>
          </p:cNvCxnSpPr>
          <p:nvPr/>
        </p:nvCxnSpPr>
        <p:spPr>
          <a:xfrm flipV="1">
            <a:off x="2506894" y="2285304"/>
            <a:ext cx="4820630" cy="766122"/>
          </a:xfrm>
          <a:prstGeom prst="bentConnector3">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19E2B25D-2326-4715-814B-E14EAFC85A08}"/>
              </a:ext>
            </a:extLst>
          </p:cNvPr>
          <p:cNvPicPr>
            <a:picLocks noChangeAspect="1"/>
          </p:cNvPicPr>
          <p:nvPr/>
        </p:nvPicPr>
        <p:blipFill>
          <a:blip r:embed="rId4"/>
          <a:stretch>
            <a:fillRect/>
          </a:stretch>
        </p:blipFill>
        <p:spPr>
          <a:xfrm>
            <a:off x="7510410" y="914400"/>
            <a:ext cx="4064544" cy="2575700"/>
          </a:xfrm>
          <a:prstGeom prst="rect">
            <a:avLst/>
          </a:prstGeom>
        </p:spPr>
      </p:pic>
      <p:pic>
        <p:nvPicPr>
          <p:cNvPr id="40" name="Picture 39">
            <a:extLst>
              <a:ext uri="{FF2B5EF4-FFF2-40B4-BE49-F238E27FC236}">
                <a16:creationId xmlns:a16="http://schemas.microsoft.com/office/drawing/2014/main" id="{CF0250C4-996F-4645-A9AB-BD999A6B1EF0}"/>
              </a:ext>
            </a:extLst>
          </p:cNvPr>
          <p:cNvPicPr>
            <a:picLocks noChangeAspect="1"/>
          </p:cNvPicPr>
          <p:nvPr/>
        </p:nvPicPr>
        <p:blipFill>
          <a:blip r:embed="rId5"/>
          <a:stretch>
            <a:fillRect/>
          </a:stretch>
        </p:blipFill>
        <p:spPr>
          <a:xfrm>
            <a:off x="6234808" y="5056178"/>
            <a:ext cx="5499992" cy="1344622"/>
          </a:xfrm>
          <a:prstGeom prst="rect">
            <a:avLst/>
          </a:prstGeom>
        </p:spPr>
      </p:pic>
      <p:cxnSp>
        <p:nvCxnSpPr>
          <p:cNvPr id="42" name="Connector: Elbow 41">
            <a:extLst>
              <a:ext uri="{FF2B5EF4-FFF2-40B4-BE49-F238E27FC236}">
                <a16:creationId xmlns:a16="http://schemas.microsoft.com/office/drawing/2014/main" id="{3D9657CA-1340-426B-AB07-F3CFB07979FE}"/>
              </a:ext>
            </a:extLst>
          </p:cNvPr>
          <p:cNvCxnSpPr>
            <a:cxnSpLocks/>
          </p:cNvCxnSpPr>
          <p:nvPr/>
        </p:nvCxnSpPr>
        <p:spPr>
          <a:xfrm rot="10800000">
            <a:off x="1510306" y="3654909"/>
            <a:ext cx="4724503" cy="1678496"/>
          </a:xfrm>
          <a:prstGeom prst="bentConnector3">
            <a:avLst/>
          </a:prstGeom>
          <a:ln w="127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63056"/>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altLang="zh-CN" b="1" dirty="0"/>
              <a:t>MQTT Hands-on</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4</a:t>
            </a:fld>
            <a:endParaRPr lang="en-US" dirty="0"/>
          </a:p>
        </p:txBody>
      </p:sp>
      <p:grpSp>
        <p:nvGrpSpPr>
          <p:cNvPr id="20" name="Group 19">
            <a:extLst>
              <a:ext uri="{FF2B5EF4-FFF2-40B4-BE49-F238E27FC236}">
                <a16:creationId xmlns:a16="http://schemas.microsoft.com/office/drawing/2014/main" id="{D0526BF6-525F-4733-A3B3-C0A298BA345E}"/>
              </a:ext>
            </a:extLst>
          </p:cNvPr>
          <p:cNvGrpSpPr/>
          <p:nvPr/>
        </p:nvGrpSpPr>
        <p:grpSpPr>
          <a:xfrm>
            <a:off x="757369" y="1117495"/>
            <a:ext cx="3836277" cy="3095684"/>
            <a:chOff x="499417" y="2887038"/>
            <a:chExt cx="3836277" cy="3095684"/>
          </a:xfrm>
        </p:grpSpPr>
        <p:grpSp>
          <p:nvGrpSpPr>
            <p:cNvPr id="4" name="Group 3">
              <a:extLst>
                <a:ext uri="{FF2B5EF4-FFF2-40B4-BE49-F238E27FC236}">
                  <a16:creationId xmlns:a16="http://schemas.microsoft.com/office/drawing/2014/main" id="{9B0170F6-1794-4EC6-B88C-FAEFE262F79A}"/>
                </a:ext>
              </a:extLst>
            </p:cNvPr>
            <p:cNvGrpSpPr/>
            <p:nvPr/>
          </p:nvGrpSpPr>
          <p:grpSpPr>
            <a:xfrm>
              <a:off x="499417" y="2887038"/>
              <a:ext cx="3836277" cy="3095684"/>
              <a:chOff x="1437320" y="1729946"/>
              <a:chExt cx="3904476" cy="4407243"/>
            </a:xfrm>
          </p:grpSpPr>
          <p:sp>
            <p:nvSpPr>
              <p:cNvPr id="2" name="Rectangle: Rounded Corners 1">
                <a:extLst>
                  <a:ext uri="{FF2B5EF4-FFF2-40B4-BE49-F238E27FC236}">
                    <a16:creationId xmlns:a16="http://schemas.microsoft.com/office/drawing/2014/main" id="{0D0013FB-19DF-4A3C-B53C-A10FB50B032B}"/>
                  </a:ext>
                </a:extLst>
              </p:cNvPr>
              <p:cNvSpPr/>
              <p:nvPr/>
            </p:nvSpPr>
            <p:spPr>
              <a:xfrm>
                <a:off x="1548713" y="1729946"/>
                <a:ext cx="3793083" cy="440724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Z3Gateway</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cxnSp>
            <p:nvCxnSpPr>
              <p:cNvPr id="13" name="Straight Connector 12">
                <a:extLst>
                  <a:ext uri="{FF2B5EF4-FFF2-40B4-BE49-F238E27FC236}">
                    <a16:creationId xmlns:a16="http://schemas.microsoft.com/office/drawing/2014/main" id="{3CEA1A21-C2D2-40FF-903E-09EA451002E8}"/>
                  </a:ext>
                </a:extLst>
              </p:cNvPr>
              <p:cNvCxnSpPr>
                <a:cxnSpLocks/>
              </p:cNvCxnSpPr>
              <p:nvPr/>
            </p:nvCxnSpPr>
            <p:spPr>
              <a:xfrm>
                <a:off x="2306595" y="4333103"/>
                <a:ext cx="275390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0256E52-773C-41FA-B363-DD0CD4AB7043}"/>
                  </a:ext>
                </a:extLst>
              </p:cNvPr>
              <p:cNvSpPr/>
              <p:nvPr/>
            </p:nvSpPr>
            <p:spPr>
              <a:xfrm>
                <a:off x="2306595" y="4714109"/>
                <a:ext cx="1367482" cy="131617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p>
              <a:p>
                <a:pPr algn="ctr"/>
                <a:r>
                  <a:rPr lang="en-US" altLang="zh-CN" dirty="0"/>
                  <a:t>MAC</a:t>
                </a:r>
              </a:p>
              <a:p>
                <a:pPr algn="ctr"/>
                <a:r>
                  <a:rPr lang="en-US" altLang="zh-CN" dirty="0"/>
                  <a:t>PHY</a:t>
                </a:r>
                <a:endParaRPr lang="en-US" dirty="0"/>
              </a:p>
            </p:txBody>
          </p:sp>
          <p:sp>
            <p:nvSpPr>
              <p:cNvPr id="17" name="TextBox 16">
                <a:extLst>
                  <a:ext uri="{FF2B5EF4-FFF2-40B4-BE49-F238E27FC236}">
                    <a16:creationId xmlns:a16="http://schemas.microsoft.com/office/drawing/2014/main" id="{0117757A-CF66-4E5A-A3FE-7D80397DCCD7}"/>
                  </a:ext>
                </a:extLst>
              </p:cNvPr>
              <p:cNvSpPr txBox="1"/>
              <p:nvPr/>
            </p:nvSpPr>
            <p:spPr>
              <a:xfrm>
                <a:off x="1511202" y="5111570"/>
                <a:ext cx="757881" cy="276998"/>
              </a:xfrm>
              <a:prstGeom prst="rect">
                <a:avLst/>
              </a:prstGeom>
              <a:noFill/>
              <a:ln>
                <a:noFill/>
              </a:ln>
            </p:spPr>
            <p:txBody>
              <a:bodyPr wrap="square" rtlCol="0" anchor="ctr">
                <a:spAutoFit/>
              </a:bodyPr>
              <a:lstStyle/>
              <a:p>
                <a:pPr algn="ctr"/>
                <a:r>
                  <a:rPr lang="en-US" sz="1200" dirty="0"/>
                  <a:t>EFR32</a:t>
                </a:r>
              </a:p>
            </p:txBody>
          </p:sp>
          <p:sp>
            <p:nvSpPr>
              <p:cNvPr id="18" name="Rectangle: Rounded Corners 17">
                <a:extLst>
                  <a:ext uri="{FF2B5EF4-FFF2-40B4-BE49-F238E27FC236}">
                    <a16:creationId xmlns:a16="http://schemas.microsoft.com/office/drawing/2014/main" id="{1F924575-81C3-4243-AD89-36FB8D9A5DA8}"/>
                  </a:ext>
                </a:extLst>
              </p:cNvPr>
              <p:cNvSpPr/>
              <p:nvPr/>
            </p:nvSpPr>
            <p:spPr>
              <a:xfrm>
                <a:off x="2195201" y="2930617"/>
                <a:ext cx="1573609" cy="99676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Zigbee Application</a:t>
                </a:r>
                <a:endParaRPr lang="en-US" dirty="0">
                  <a:solidFill>
                    <a:schemeClr val="tx1"/>
                  </a:solidFill>
                </a:endParaRPr>
              </a:p>
            </p:txBody>
          </p:sp>
          <p:sp>
            <p:nvSpPr>
              <p:cNvPr id="8" name="TextBox 7">
                <a:extLst>
                  <a:ext uri="{FF2B5EF4-FFF2-40B4-BE49-F238E27FC236}">
                    <a16:creationId xmlns:a16="http://schemas.microsoft.com/office/drawing/2014/main" id="{D8AC33D3-3515-4FF2-B2D0-61390FDDAF56}"/>
                  </a:ext>
                </a:extLst>
              </p:cNvPr>
              <p:cNvSpPr txBox="1"/>
              <p:nvPr/>
            </p:nvSpPr>
            <p:spPr>
              <a:xfrm>
                <a:off x="1437320" y="3223582"/>
                <a:ext cx="757881" cy="394356"/>
              </a:xfrm>
              <a:prstGeom prst="rect">
                <a:avLst/>
              </a:prstGeom>
              <a:noFill/>
              <a:ln>
                <a:noFill/>
              </a:ln>
            </p:spPr>
            <p:txBody>
              <a:bodyPr wrap="square" rtlCol="0" anchor="ctr">
                <a:spAutoFit/>
              </a:bodyPr>
              <a:lstStyle/>
              <a:p>
                <a:pPr algn="ctr"/>
                <a:r>
                  <a:rPr lang="en-US" sz="1200" dirty="0"/>
                  <a:t>Host</a:t>
                </a:r>
              </a:p>
            </p:txBody>
          </p:sp>
        </p:grpSp>
        <p:sp>
          <p:nvSpPr>
            <p:cNvPr id="11" name="Rectangle: Rounded Corners 10">
              <a:extLst>
                <a:ext uri="{FF2B5EF4-FFF2-40B4-BE49-F238E27FC236}">
                  <a16:creationId xmlns:a16="http://schemas.microsoft.com/office/drawing/2014/main" id="{C5BE364D-FBF3-4C99-B70B-B5176FF8BBD7}"/>
                </a:ext>
              </a:extLst>
            </p:cNvPr>
            <p:cNvSpPr/>
            <p:nvPr/>
          </p:nvSpPr>
          <p:spPr>
            <a:xfrm>
              <a:off x="2891447" y="3730399"/>
              <a:ext cx="1343596" cy="70013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MQTT</a:t>
              </a:r>
            </a:p>
            <a:p>
              <a:pPr algn="ctr"/>
              <a:r>
                <a:rPr lang="en-US" dirty="0">
                  <a:solidFill>
                    <a:schemeClr val="tx1"/>
                  </a:solidFill>
                </a:rPr>
                <a:t>Client</a:t>
              </a:r>
            </a:p>
          </p:txBody>
        </p:sp>
        <p:cxnSp>
          <p:nvCxnSpPr>
            <p:cNvPr id="10" name="Straight Arrow Connector 9">
              <a:extLst>
                <a:ext uri="{FF2B5EF4-FFF2-40B4-BE49-F238E27FC236}">
                  <a16:creationId xmlns:a16="http://schemas.microsoft.com/office/drawing/2014/main" id="{24794885-EEA7-4CA8-97F8-BD64ED14733A}"/>
                </a:ext>
              </a:extLst>
            </p:cNvPr>
            <p:cNvCxnSpPr>
              <a:cxnSpLocks/>
              <a:stCxn id="18" idx="2"/>
              <a:endCxn id="15" idx="0"/>
            </p:cNvCxnSpPr>
            <p:nvPr/>
          </p:nvCxnSpPr>
          <p:spPr>
            <a:xfrm>
              <a:off x="2017122" y="4430535"/>
              <a:ext cx="8184" cy="5526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57E7857-6240-45EA-B8FB-4185FD698FE2}"/>
                </a:ext>
              </a:extLst>
            </p:cNvPr>
            <p:cNvSpPr txBox="1"/>
            <p:nvPr/>
          </p:nvSpPr>
          <p:spPr>
            <a:xfrm>
              <a:off x="1531773" y="4545194"/>
              <a:ext cx="801964" cy="276999"/>
            </a:xfrm>
            <a:prstGeom prst="rect">
              <a:avLst/>
            </a:prstGeom>
            <a:noFill/>
            <a:ln>
              <a:noFill/>
            </a:ln>
          </p:spPr>
          <p:txBody>
            <a:bodyPr wrap="square" rtlCol="0" anchor="ctr">
              <a:spAutoFit/>
            </a:bodyPr>
            <a:lstStyle/>
            <a:p>
              <a:pPr algn="ctr"/>
              <a:r>
                <a:rPr lang="en-US" sz="1200" dirty="0"/>
                <a:t>UART/SPI</a:t>
              </a:r>
            </a:p>
          </p:txBody>
        </p:sp>
      </p:grpSp>
      <p:sp>
        <p:nvSpPr>
          <p:cNvPr id="19" name="Thought Bubble: Cloud 18">
            <a:extLst>
              <a:ext uri="{FF2B5EF4-FFF2-40B4-BE49-F238E27FC236}">
                <a16:creationId xmlns:a16="http://schemas.microsoft.com/office/drawing/2014/main" id="{CEB6F8BC-8065-4AC8-9C69-1C6E21DF64E8}"/>
              </a:ext>
            </a:extLst>
          </p:cNvPr>
          <p:cNvSpPr/>
          <p:nvPr/>
        </p:nvSpPr>
        <p:spPr>
          <a:xfrm>
            <a:off x="5516555" y="1781365"/>
            <a:ext cx="2074011" cy="1047541"/>
          </a:xfrm>
          <a:prstGeom prst="cloud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MQTT</a:t>
            </a:r>
          </a:p>
          <a:p>
            <a:pPr algn="ctr"/>
            <a:r>
              <a:rPr lang="en-US" dirty="0"/>
              <a:t>Broker</a:t>
            </a:r>
          </a:p>
        </p:txBody>
      </p:sp>
      <p:cxnSp>
        <p:nvCxnSpPr>
          <p:cNvPr id="14" name="Straight Arrow Connector 13">
            <a:extLst>
              <a:ext uri="{FF2B5EF4-FFF2-40B4-BE49-F238E27FC236}">
                <a16:creationId xmlns:a16="http://schemas.microsoft.com/office/drawing/2014/main" id="{4D5879E2-CF45-4A66-8443-D03ABB7CD89A}"/>
              </a:ext>
            </a:extLst>
          </p:cNvPr>
          <p:cNvCxnSpPr>
            <a:cxnSpLocks/>
            <a:endCxn id="19" idx="0"/>
          </p:cNvCxnSpPr>
          <p:nvPr/>
        </p:nvCxnSpPr>
        <p:spPr>
          <a:xfrm>
            <a:off x="4492995" y="2305136"/>
            <a:ext cx="10299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3757B7BA-8250-4A0A-B386-43BCF2139D95}"/>
              </a:ext>
            </a:extLst>
          </p:cNvPr>
          <p:cNvSpPr/>
          <p:nvPr/>
        </p:nvSpPr>
        <p:spPr>
          <a:xfrm>
            <a:off x="866816" y="4913315"/>
            <a:ext cx="3726830" cy="124317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Light</a:t>
            </a:r>
          </a:p>
        </p:txBody>
      </p:sp>
      <p:cxnSp>
        <p:nvCxnSpPr>
          <p:cNvPr id="28" name="Straight Arrow Connector 27">
            <a:extLst>
              <a:ext uri="{FF2B5EF4-FFF2-40B4-BE49-F238E27FC236}">
                <a16:creationId xmlns:a16="http://schemas.microsoft.com/office/drawing/2014/main" id="{B8BB6AA8-48E4-469C-B843-26B359AE1D30}"/>
              </a:ext>
            </a:extLst>
          </p:cNvPr>
          <p:cNvCxnSpPr>
            <a:stCxn id="2" idx="2"/>
            <a:endCxn id="25" idx="0"/>
          </p:cNvCxnSpPr>
          <p:nvPr/>
        </p:nvCxnSpPr>
        <p:spPr>
          <a:xfrm>
            <a:off x="2730231" y="4213179"/>
            <a:ext cx="0" cy="70013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D503E0-DEAF-47D2-994F-B99FE119B8C8}"/>
              </a:ext>
            </a:extLst>
          </p:cNvPr>
          <p:cNvSpPr txBox="1"/>
          <p:nvPr/>
        </p:nvSpPr>
        <p:spPr>
          <a:xfrm>
            <a:off x="2730231" y="4460189"/>
            <a:ext cx="801964" cy="276999"/>
          </a:xfrm>
          <a:prstGeom prst="rect">
            <a:avLst/>
          </a:prstGeom>
          <a:noFill/>
          <a:ln>
            <a:noFill/>
          </a:ln>
        </p:spPr>
        <p:txBody>
          <a:bodyPr wrap="square" rtlCol="0" anchor="ctr">
            <a:spAutoFit/>
          </a:bodyPr>
          <a:lstStyle/>
          <a:p>
            <a:pPr algn="ctr"/>
            <a:r>
              <a:rPr lang="en-US" sz="1200" dirty="0"/>
              <a:t>Zigbee</a:t>
            </a:r>
          </a:p>
        </p:txBody>
      </p:sp>
      <p:cxnSp>
        <p:nvCxnSpPr>
          <p:cNvPr id="33" name="Straight Arrow Connector 32">
            <a:extLst>
              <a:ext uri="{FF2B5EF4-FFF2-40B4-BE49-F238E27FC236}">
                <a16:creationId xmlns:a16="http://schemas.microsoft.com/office/drawing/2014/main" id="{C0E7CC05-CF6A-444D-83A5-F16A3199E74C}"/>
              </a:ext>
            </a:extLst>
          </p:cNvPr>
          <p:cNvCxnSpPr>
            <a:endCxn id="11" idx="1"/>
          </p:cNvCxnSpPr>
          <p:nvPr/>
        </p:nvCxnSpPr>
        <p:spPr>
          <a:xfrm>
            <a:off x="3048135" y="2305135"/>
            <a:ext cx="101264" cy="57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2BB7A59-6361-46BA-9AF9-7593DC999505}"/>
              </a:ext>
            </a:extLst>
          </p:cNvPr>
          <p:cNvSpPr txBox="1"/>
          <p:nvPr/>
        </p:nvSpPr>
        <p:spPr>
          <a:xfrm>
            <a:off x="5597729" y="3002349"/>
            <a:ext cx="1911661" cy="369332"/>
          </a:xfrm>
          <a:prstGeom prst="rect">
            <a:avLst/>
          </a:prstGeom>
          <a:noFill/>
          <a:ln>
            <a:noFill/>
          </a:ln>
        </p:spPr>
        <p:txBody>
          <a:bodyPr wrap="square" rtlCol="0" anchor="ctr">
            <a:spAutoFit/>
          </a:bodyPr>
          <a:lstStyle/>
          <a:p>
            <a:pPr algn="ctr"/>
            <a:r>
              <a:rPr lang="en-US" dirty="0" err="1">
                <a:solidFill>
                  <a:schemeClr val="accent2">
                    <a:lumMod val="75000"/>
                  </a:schemeClr>
                </a:solidFill>
              </a:rPr>
              <a:t>Mosquitto</a:t>
            </a:r>
            <a:r>
              <a:rPr lang="en-US" dirty="0">
                <a:solidFill>
                  <a:schemeClr val="accent2">
                    <a:lumMod val="75000"/>
                  </a:schemeClr>
                </a:solidFill>
              </a:rPr>
              <a:t> Broker</a:t>
            </a:r>
          </a:p>
        </p:txBody>
      </p:sp>
      <p:sp>
        <p:nvSpPr>
          <p:cNvPr id="36" name="Rectangle: Rounded Corners 35">
            <a:extLst>
              <a:ext uri="{FF2B5EF4-FFF2-40B4-BE49-F238E27FC236}">
                <a16:creationId xmlns:a16="http://schemas.microsoft.com/office/drawing/2014/main" id="{CB750D71-EB13-42AC-B352-66072D6902AC}"/>
              </a:ext>
            </a:extLst>
          </p:cNvPr>
          <p:cNvSpPr/>
          <p:nvPr/>
        </p:nvSpPr>
        <p:spPr>
          <a:xfrm>
            <a:off x="8856325" y="1787153"/>
            <a:ext cx="1833663" cy="1047541"/>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MQTT Client</a:t>
            </a:r>
          </a:p>
        </p:txBody>
      </p:sp>
      <p:cxnSp>
        <p:nvCxnSpPr>
          <p:cNvPr id="38" name="Straight Arrow Connector 37">
            <a:extLst>
              <a:ext uri="{FF2B5EF4-FFF2-40B4-BE49-F238E27FC236}">
                <a16:creationId xmlns:a16="http://schemas.microsoft.com/office/drawing/2014/main" id="{9ECF507A-6145-4984-9B8C-C8F304BDEE86}"/>
              </a:ext>
            </a:extLst>
          </p:cNvPr>
          <p:cNvCxnSpPr>
            <a:stCxn id="19" idx="2"/>
            <a:endCxn id="36" idx="1"/>
          </p:cNvCxnSpPr>
          <p:nvPr/>
        </p:nvCxnSpPr>
        <p:spPr>
          <a:xfrm>
            <a:off x="7588838" y="2305136"/>
            <a:ext cx="1267487" cy="57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65CB5D7-BCBF-4E0F-B8D0-7E7389195913}"/>
              </a:ext>
            </a:extLst>
          </p:cNvPr>
          <p:cNvSpPr txBox="1"/>
          <p:nvPr/>
        </p:nvSpPr>
        <p:spPr>
          <a:xfrm>
            <a:off x="8856325" y="3028930"/>
            <a:ext cx="1911661" cy="369332"/>
          </a:xfrm>
          <a:prstGeom prst="rect">
            <a:avLst/>
          </a:prstGeom>
          <a:noFill/>
          <a:ln>
            <a:noFill/>
          </a:ln>
        </p:spPr>
        <p:txBody>
          <a:bodyPr wrap="square" rtlCol="0" anchor="ctr">
            <a:spAutoFit/>
          </a:bodyPr>
          <a:lstStyle/>
          <a:p>
            <a:pPr algn="ctr"/>
            <a:r>
              <a:rPr lang="en-US" dirty="0" err="1">
                <a:solidFill>
                  <a:schemeClr val="accent3">
                    <a:lumMod val="75000"/>
                  </a:schemeClr>
                </a:solidFill>
              </a:rPr>
              <a:t>MQTTBox</a:t>
            </a:r>
            <a:endParaRPr lang="en-US" dirty="0">
              <a:solidFill>
                <a:schemeClr val="accent3">
                  <a:lumMod val="75000"/>
                </a:schemeClr>
              </a:solidFill>
            </a:endParaRPr>
          </a:p>
        </p:txBody>
      </p:sp>
      <p:sp>
        <p:nvSpPr>
          <p:cNvPr id="40" name="TextBox 39">
            <a:extLst>
              <a:ext uri="{FF2B5EF4-FFF2-40B4-BE49-F238E27FC236}">
                <a16:creationId xmlns:a16="http://schemas.microsoft.com/office/drawing/2014/main" id="{1CDA6BC1-4E5F-43B8-9A58-69800FCFA066}"/>
              </a:ext>
            </a:extLst>
          </p:cNvPr>
          <p:cNvSpPr txBox="1"/>
          <p:nvPr/>
        </p:nvSpPr>
        <p:spPr>
          <a:xfrm>
            <a:off x="5005634" y="5296844"/>
            <a:ext cx="6048090" cy="646331"/>
          </a:xfrm>
          <a:prstGeom prst="rect">
            <a:avLst/>
          </a:prstGeom>
          <a:noFill/>
          <a:ln>
            <a:noFill/>
          </a:ln>
        </p:spPr>
        <p:txBody>
          <a:bodyPr wrap="square" rtlCol="0" anchor="ctr">
            <a:spAutoFit/>
          </a:bodyPr>
          <a:lstStyle/>
          <a:p>
            <a:pPr algn="ctr"/>
            <a:r>
              <a:rPr lang="en-US" dirty="0"/>
              <a:t>Z3LightSoc.s37</a:t>
            </a:r>
          </a:p>
          <a:p>
            <a:pPr algn="ctr"/>
            <a:r>
              <a:rPr lang="en-US" dirty="0"/>
              <a:t>bootloader-storage-internal-single-combined-Z3light.s37</a:t>
            </a:r>
          </a:p>
        </p:txBody>
      </p:sp>
      <p:sp>
        <p:nvSpPr>
          <p:cNvPr id="41" name="TextBox 40">
            <a:extLst>
              <a:ext uri="{FF2B5EF4-FFF2-40B4-BE49-F238E27FC236}">
                <a16:creationId xmlns:a16="http://schemas.microsoft.com/office/drawing/2014/main" id="{20937A15-536E-4F4C-BE20-59B75773BED0}"/>
              </a:ext>
            </a:extLst>
          </p:cNvPr>
          <p:cNvSpPr txBox="1"/>
          <p:nvPr/>
        </p:nvSpPr>
        <p:spPr>
          <a:xfrm>
            <a:off x="4317266" y="1037884"/>
            <a:ext cx="2718175" cy="369332"/>
          </a:xfrm>
          <a:prstGeom prst="rect">
            <a:avLst/>
          </a:prstGeom>
          <a:noFill/>
          <a:ln>
            <a:noFill/>
          </a:ln>
        </p:spPr>
        <p:txBody>
          <a:bodyPr wrap="square" rtlCol="0" anchor="ctr">
            <a:spAutoFit/>
          </a:bodyPr>
          <a:lstStyle/>
          <a:p>
            <a:pPr algn="ctr"/>
            <a:r>
              <a:rPr lang="en-US" dirty="0">
                <a:solidFill>
                  <a:schemeClr val="accent5"/>
                </a:solidFill>
              </a:rPr>
              <a:t>Z3GatewayHost.exe</a:t>
            </a:r>
          </a:p>
        </p:txBody>
      </p:sp>
      <p:cxnSp>
        <p:nvCxnSpPr>
          <p:cNvPr id="43" name="Straight Arrow Connector 42">
            <a:extLst>
              <a:ext uri="{FF2B5EF4-FFF2-40B4-BE49-F238E27FC236}">
                <a16:creationId xmlns:a16="http://schemas.microsoft.com/office/drawing/2014/main" id="{299C4AA2-1867-4DE4-8CC3-D327BEF43AD3}"/>
              </a:ext>
            </a:extLst>
          </p:cNvPr>
          <p:cNvCxnSpPr>
            <a:cxnSpLocks/>
            <a:stCxn id="18" idx="0"/>
          </p:cNvCxnSpPr>
          <p:nvPr/>
        </p:nvCxnSpPr>
        <p:spPr>
          <a:xfrm flipV="1">
            <a:off x="2275074" y="1258679"/>
            <a:ext cx="2428019" cy="702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10F13B6-533A-4114-94EF-AADE1BD2E449}"/>
              </a:ext>
            </a:extLst>
          </p:cNvPr>
          <p:cNvCxnSpPr/>
          <p:nvPr/>
        </p:nvCxnSpPr>
        <p:spPr>
          <a:xfrm flipV="1">
            <a:off x="3821197" y="1258679"/>
            <a:ext cx="881896" cy="702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0777D63-F64F-4E92-82C4-ECD2E28E8A04}"/>
              </a:ext>
            </a:extLst>
          </p:cNvPr>
          <p:cNvCxnSpPr/>
          <p:nvPr/>
        </p:nvCxnSpPr>
        <p:spPr>
          <a:xfrm flipV="1">
            <a:off x="3149399" y="5517267"/>
            <a:ext cx="3066466" cy="17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F8EE628-BDF6-44BE-9234-DD067BDBBFEB}"/>
              </a:ext>
            </a:extLst>
          </p:cNvPr>
          <p:cNvSpPr txBox="1"/>
          <p:nvPr/>
        </p:nvSpPr>
        <p:spPr>
          <a:xfrm>
            <a:off x="4317266" y="3787271"/>
            <a:ext cx="3563012" cy="646331"/>
          </a:xfrm>
          <a:prstGeom prst="rect">
            <a:avLst/>
          </a:prstGeom>
          <a:noFill/>
          <a:ln>
            <a:noFill/>
          </a:ln>
        </p:spPr>
        <p:txBody>
          <a:bodyPr wrap="square" rtlCol="0" anchor="ctr">
            <a:spAutoFit/>
          </a:bodyPr>
          <a:lstStyle/>
          <a:p>
            <a:pPr algn="ctr"/>
            <a:r>
              <a:rPr lang="en-US" dirty="0">
                <a:solidFill>
                  <a:schemeClr val="accent5">
                    <a:lumMod val="50000"/>
                  </a:schemeClr>
                </a:solidFill>
              </a:rPr>
              <a:t>ncp.s37</a:t>
            </a:r>
          </a:p>
          <a:p>
            <a:pPr algn="ctr"/>
            <a:r>
              <a:rPr lang="en-US" dirty="0">
                <a:solidFill>
                  <a:schemeClr val="accent5">
                    <a:lumMod val="50000"/>
                  </a:schemeClr>
                </a:solidFill>
              </a:rPr>
              <a:t>bootloader-xmodem-uart.s37</a:t>
            </a:r>
          </a:p>
        </p:txBody>
      </p:sp>
      <p:cxnSp>
        <p:nvCxnSpPr>
          <p:cNvPr id="54" name="Straight Arrow Connector 53">
            <a:extLst>
              <a:ext uri="{FF2B5EF4-FFF2-40B4-BE49-F238E27FC236}">
                <a16:creationId xmlns:a16="http://schemas.microsoft.com/office/drawing/2014/main" id="{6FB97CC6-1633-4D0C-BF5B-9A97F5A36538}"/>
              </a:ext>
            </a:extLst>
          </p:cNvPr>
          <p:cNvCxnSpPr/>
          <p:nvPr/>
        </p:nvCxnSpPr>
        <p:spPr>
          <a:xfrm>
            <a:off x="2964363" y="3687342"/>
            <a:ext cx="2552192" cy="309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56479"/>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altLang="zh-CN" b="1" dirty="0"/>
              <a:t>Hands-on: Install MQTT Broker  --- </a:t>
            </a:r>
            <a:r>
              <a:rPr lang="en-US" altLang="zh-CN" b="1" dirty="0" err="1"/>
              <a:t>Mosquitto</a:t>
            </a:r>
            <a:endParaRPr lang="en-US" b="1"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5</a:t>
            </a:fld>
            <a:endParaRPr lang="en-US" dirty="0"/>
          </a:p>
        </p:txBody>
      </p:sp>
      <p:sp>
        <p:nvSpPr>
          <p:cNvPr id="31" name="内容占位符 1">
            <a:extLst>
              <a:ext uri="{FF2B5EF4-FFF2-40B4-BE49-F238E27FC236}">
                <a16:creationId xmlns:a16="http://schemas.microsoft.com/office/drawing/2014/main" id="{08E3577B-C700-4D43-8D62-C6B273BBCD33}"/>
              </a:ext>
            </a:extLst>
          </p:cNvPr>
          <p:cNvSpPr>
            <a:spLocks noGrp="1"/>
          </p:cNvSpPr>
          <p:nvPr>
            <p:ph idx="10"/>
          </p:nvPr>
        </p:nvSpPr>
        <p:spPr>
          <a:xfrm>
            <a:off x="729835" y="1117438"/>
            <a:ext cx="6112754" cy="2077826"/>
          </a:xfrm>
        </p:spPr>
        <p:txBody>
          <a:bodyPr>
            <a:normAutofit/>
          </a:bodyPr>
          <a:lstStyle/>
          <a:p>
            <a:r>
              <a:rPr lang="en-US" b="1" dirty="0"/>
              <a:t>mosquitto-1.6.7-install-windows-x64.exe</a:t>
            </a:r>
          </a:p>
          <a:p>
            <a:r>
              <a:rPr lang="en-US" b="1" dirty="0"/>
              <a:t>Make sure the service “</a:t>
            </a:r>
            <a:r>
              <a:rPr lang="en-US" b="1" dirty="0" err="1"/>
              <a:t>Mosquitto</a:t>
            </a:r>
            <a:r>
              <a:rPr lang="en-US" b="1" dirty="0"/>
              <a:t> Broker” is running</a:t>
            </a:r>
          </a:p>
          <a:p>
            <a:pPr lvl="1"/>
            <a:r>
              <a:rPr lang="en-US" b="1" dirty="0"/>
              <a:t>“</a:t>
            </a:r>
            <a:r>
              <a:rPr lang="en-US" b="1" dirty="0" err="1"/>
              <a:t>win+R</a:t>
            </a:r>
            <a:r>
              <a:rPr lang="en-US" b="1" dirty="0"/>
              <a:t>” then input “</a:t>
            </a:r>
            <a:r>
              <a:rPr lang="en-US" b="1" dirty="0" err="1"/>
              <a:t>services.msc</a:t>
            </a:r>
            <a:r>
              <a:rPr lang="en-US" b="1" dirty="0"/>
              <a:t>” to start the service manager, then check the service state</a:t>
            </a:r>
          </a:p>
          <a:p>
            <a:pPr lvl="1"/>
            <a:r>
              <a:rPr lang="en-US" b="1" dirty="0"/>
              <a:t>If it’s not running, right click and select “start” </a:t>
            </a:r>
          </a:p>
          <a:p>
            <a:pPr lvl="1"/>
            <a:endParaRPr lang="en-US" dirty="0"/>
          </a:p>
          <a:p>
            <a:pPr lvl="1"/>
            <a:endParaRPr lang="en-US" dirty="0"/>
          </a:p>
          <a:p>
            <a:pPr lvl="1"/>
            <a:endParaRPr lang="en-US" dirty="0"/>
          </a:p>
          <a:p>
            <a:pPr marL="182880" lvl="1" indent="0">
              <a:buNone/>
            </a:pPr>
            <a:endParaRPr lang="en-US" dirty="0"/>
          </a:p>
          <a:p>
            <a:pPr lvl="1"/>
            <a:endParaRPr lang="en-US" dirty="0"/>
          </a:p>
          <a:p>
            <a:pPr marL="0" indent="0">
              <a:buNone/>
            </a:pPr>
            <a:endParaRPr lang="en-US" dirty="0"/>
          </a:p>
        </p:txBody>
      </p:sp>
      <p:pic>
        <p:nvPicPr>
          <p:cNvPr id="27" name="Picture 26">
            <a:extLst>
              <a:ext uri="{FF2B5EF4-FFF2-40B4-BE49-F238E27FC236}">
                <a16:creationId xmlns:a16="http://schemas.microsoft.com/office/drawing/2014/main" id="{AD930029-BE7E-49BE-AD05-4C37A04278BC}"/>
              </a:ext>
            </a:extLst>
          </p:cNvPr>
          <p:cNvPicPr>
            <a:picLocks noChangeAspect="1"/>
          </p:cNvPicPr>
          <p:nvPr/>
        </p:nvPicPr>
        <p:blipFill>
          <a:blip r:embed="rId3"/>
          <a:stretch>
            <a:fillRect/>
          </a:stretch>
        </p:blipFill>
        <p:spPr>
          <a:xfrm>
            <a:off x="917825" y="5740562"/>
            <a:ext cx="7315200" cy="381000"/>
          </a:xfrm>
          <a:prstGeom prst="rect">
            <a:avLst/>
          </a:prstGeom>
        </p:spPr>
      </p:pic>
      <p:pic>
        <p:nvPicPr>
          <p:cNvPr id="32" name="Picture 31">
            <a:extLst>
              <a:ext uri="{FF2B5EF4-FFF2-40B4-BE49-F238E27FC236}">
                <a16:creationId xmlns:a16="http://schemas.microsoft.com/office/drawing/2014/main" id="{94E0CA09-1592-4552-A1D6-86F2C59EA1A9}"/>
              </a:ext>
            </a:extLst>
          </p:cNvPr>
          <p:cNvPicPr>
            <a:picLocks noChangeAspect="1"/>
          </p:cNvPicPr>
          <p:nvPr/>
        </p:nvPicPr>
        <p:blipFill>
          <a:blip r:embed="rId4"/>
          <a:stretch>
            <a:fillRect/>
          </a:stretch>
        </p:blipFill>
        <p:spPr>
          <a:xfrm>
            <a:off x="1633278" y="3195265"/>
            <a:ext cx="3714750" cy="1943100"/>
          </a:xfrm>
          <a:prstGeom prst="rect">
            <a:avLst/>
          </a:prstGeom>
        </p:spPr>
      </p:pic>
      <p:pic>
        <p:nvPicPr>
          <p:cNvPr id="33" name="Picture 32">
            <a:extLst>
              <a:ext uri="{FF2B5EF4-FFF2-40B4-BE49-F238E27FC236}">
                <a16:creationId xmlns:a16="http://schemas.microsoft.com/office/drawing/2014/main" id="{7D7D4A65-5FD2-4F8B-97F9-34612389396D}"/>
              </a:ext>
            </a:extLst>
          </p:cNvPr>
          <p:cNvPicPr>
            <a:picLocks noChangeAspect="1"/>
          </p:cNvPicPr>
          <p:nvPr/>
        </p:nvPicPr>
        <p:blipFill>
          <a:blip r:embed="rId5"/>
          <a:stretch>
            <a:fillRect/>
          </a:stretch>
        </p:blipFill>
        <p:spPr>
          <a:xfrm>
            <a:off x="6665198" y="1178532"/>
            <a:ext cx="4676775" cy="3619500"/>
          </a:xfrm>
          <a:prstGeom prst="rect">
            <a:avLst/>
          </a:prstGeom>
        </p:spPr>
      </p:pic>
    </p:spTree>
    <p:extLst>
      <p:ext uri="{BB962C8B-B14F-4D97-AF65-F5344CB8AC3E}">
        <p14:creationId xmlns:p14="http://schemas.microsoft.com/office/powerpoint/2010/main" val="337867239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fade">
                                      <p:cBhvr>
                                        <p:cTn id="10" dur="500"/>
                                        <p:tgtEl>
                                          <p:spTgt spid="3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fade">
                                      <p:cBhvr>
                                        <p:cTn id="13" dur="500"/>
                                        <p:tgtEl>
                                          <p:spTgt spid="3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xEl>
                                              <p:pRg st="3" end="3"/>
                                            </p:txEl>
                                          </p:spTgt>
                                        </p:tgtEl>
                                        <p:attrNameLst>
                                          <p:attrName>style.visibility</p:attrName>
                                        </p:attrNameLst>
                                      </p:cBhvr>
                                      <p:to>
                                        <p:strVal val="visible"/>
                                      </p:to>
                                    </p:set>
                                    <p:animEffect transition="in" filter="fade">
                                      <p:cBhvr>
                                        <p:cTn id="16" dur="500"/>
                                        <p:tgtEl>
                                          <p:spTgt spid="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altLang="zh-CN" b="1" dirty="0"/>
              <a:t>Hands-on: MQTT Client</a:t>
            </a:r>
            <a:endParaRPr lang="en-US" b="1"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6</a:t>
            </a:fld>
            <a:endParaRPr lang="en-US" dirty="0"/>
          </a:p>
        </p:txBody>
      </p:sp>
      <p:pic>
        <p:nvPicPr>
          <p:cNvPr id="6" name="Picture 5">
            <a:extLst>
              <a:ext uri="{FF2B5EF4-FFF2-40B4-BE49-F238E27FC236}">
                <a16:creationId xmlns:a16="http://schemas.microsoft.com/office/drawing/2014/main" id="{B049A8FB-8718-470D-82FD-CFDE9774EC85}"/>
              </a:ext>
            </a:extLst>
          </p:cNvPr>
          <p:cNvPicPr>
            <a:picLocks noChangeAspect="1"/>
          </p:cNvPicPr>
          <p:nvPr/>
        </p:nvPicPr>
        <p:blipFill>
          <a:blip r:embed="rId3"/>
          <a:stretch>
            <a:fillRect/>
          </a:stretch>
        </p:blipFill>
        <p:spPr>
          <a:xfrm>
            <a:off x="617047" y="1034853"/>
            <a:ext cx="3443748" cy="1153543"/>
          </a:xfrm>
          <a:prstGeom prst="rect">
            <a:avLst/>
          </a:prstGeom>
        </p:spPr>
      </p:pic>
      <p:pic>
        <p:nvPicPr>
          <p:cNvPr id="7" name="Picture 6">
            <a:extLst>
              <a:ext uri="{FF2B5EF4-FFF2-40B4-BE49-F238E27FC236}">
                <a16:creationId xmlns:a16="http://schemas.microsoft.com/office/drawing/2014/main" id="{55286884-F251-41F2-8CD6-BB9241E6351B}"/>
              </a:ext>
            </a:extLst>
          </p:cNvPr>
          <p:cNvPicPr>
            <a:picLocks noChangeAspect="1"/>
          </p:cNvPicPr>
          <p:nvPr/>
        </p:nvPicPr>
        <p:blipFill>
          <a:blip r:embed="rId4"/>
          <a:stretch>
            <a:fillRect/>
          </a:stretch>
        </p:blipFill>
        <p:spPr>
          <a:xfrm>
            <a:off x="3549124" y="969472"/>
            <a:ext cx="8025829" cy="4919056"/>
          </a:xfrm>
          <a:prstGeom prst="rect">
            <a:avLst/>
          </a:prstGeom>
        </p:spPr>
      </p:pic>
    </p:spTree>
    <p:extLst>
      <p:ext uri="{BB962C8B-B14F-4D97-AF65-F5344CB8AC3E}">
        <p14:creationId xmlns:p14="http://schemas.microsoft.com/office/powerpoint/2010/main" val="3023035695"/>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altLang="zh-CN" b="1" dirty="0"/>
              <a:t>Hands-on: MQTT Client</a:t>
            </a:r>
            <a:endParaRPr lang="en-US" b="1"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7</a:t>
            </a:fld>
            <a:endParaRPr lang="en-US" dirty="0"/>
          </a:p>
        </p:txBody>
      </p:sp>
      <p:pic>
        <p:nvPicPr>
          <p:cNvPr id="2" name="Picture 1">
            <a:extLst>
              <a:ext uri="{FF2B5EF4-FFF2-40B4-BE49-F238E27FC236}">
                <a16:creationId xmlns:a16="http://schemas.microsoft.com/office/drawing/2014/main" id="{D537C228-E7A2-4D16-9345-FC56E6B5A946}"/>
              </a:ext>
            </a:extLst>
          </p:cNvPr>
          <p:cNvPicPr>
            <a:picLocks noChangeAspect="1"/>
          </p:cNvPicPr>
          <p:nvPr/>
        </p:nvPicPr>
        <p:blipFill>
          <a:blip r:embed="rId3"/>
          <a:stretch>
            <a:fillRect/>
          </a:stretch>
        </p:blipFill>
        <p:spPr>
          <a:xfrm>
            <a:off x="1349098" y="914400"/>
            <a:ext cx="9493803" cy="5366062"/>
          </a:xfrm>
          <a:prstGeom prst="rect">
            <a:avLst/>
          </a:prstGeom>
        </p:spPr>
      </p:pic>
    </p:spTree>
    <p:extLst>
      <p:ext uri="{BB962C8B-B14F-4D97-AF65-F5344CB8AC3E}">
        <p14:creationId xmlns:p14="http://schemas.microsoft.com/office/powerpoint/2010/main" val="2337014270"/>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720D52C-A813-46D8-A3DB-1126552C55CF}"/>
              </a:ext>
            </a:extLst>
          </p:cNvPr>
          <p:cNvSpPr>
            <a:spLocks noGrp="1"/>
          </p:cNvSpPr>
          <p:nvPr>
            <p:ph type="title"/>
          </p:nvPr>
        </p:nvSpPr>
        <p:spPr/>
        <p:txBody>
          <a:bodyPr/>
          <a:lstStyle/>
          <a:p>
            <a:r>
              <a:rPr lang="en-US" altLang="zh-CN" b="1" dirty="0"/>
              <a:t>MQTT Client on Mobile Phone</a:t>
            </a:r>
            <a:endParaRPr lang="en-US" b="1" dirty="0"/>
          </a:p>
        </p:txBody>
      </p:sp>
      <p:sp>
        <p:nvSpPr>
          <p:cNvPr id="5" name="灯片编号占位符 4">
            <a:extLst>
              <a:ext uri="{FF2B5EF4-FFF2-40B4-BE49-F238E27FC236}">
                <a16:creationId xmlns:a16="http://schemas.microsoft.com/office/drawing/2014/main" id="{515747B8-2879-417E-95C7-F970796AA260}"/>
              </a:ext>
            </a:extLst>
          </p:cNvPr>
          <p:cNvSpPr>
            <a:spLocks noGrp="1"/>
          </p:cNvSpPr>
          <p:nvPr>
            <p:ph type="sldNum" sz="quarter" idx="12"/>
          </p:nvPr>
        </p:nvSpPr>
        <p:spPr/>
        <p:txBody>
          <a:bodyPr/>
          <a:lstStyle/>
          <a:p>
            <a:fld id="{29A7BD92-6AE5-CF43-B276-274952F2BFB4}" type="slidenum">
              <a:rPr lang="en-US" smtClean="0"/>
              <a:pPr/>
              <a:t>8</a:t>
            </a:fld>
            <a:endParaRPr lang="en-US" dirty="0"/>
          </a:p>
        </p:txBody>
      </p:sp>
      <p:sp>
        <p:nvSpPr>
          <p:cNvPr id="6" name="TextBox 5">
            <a:extLst>
              <a:ext uri="{FF2B5EF4-FFF2-40B4-BE49-F238E27FC236}">
                <a16:creationId xmlns:a16="http://schemas.microsoft.com/office/drawing/2014/main" id="{D225D2AD-4CE4-40EE-8A1C-7E906BC779D8}"/>
              </a:ext>
            </a:extLst>
          </p:cNvPr>
          <p:cNvSpPr txBox="1"/>
          <p:nvPr/>
        </p:nvSpPr>
        <p:spPr>
          <a:xfrm>
            <a:off x="679800" y="1351909"/>
            <a:ext cx="10832399" cy="2308324"/>
          </a:xfrm>
          <a:prstGeom prst="rect">
            <a:avLst/>
          </a:prstGeom>
          <a:noFill/>
          <a:ln>
            <a:noFill/>
          </a:ln>
        </p:spPr>
        <p:txBody>
          <a:bodyPr wrap="square" rtlCol="0" anchor="ctr">
            <a:spAutoFit/>
          </a:bodyPr>
          <a:lstStyle/>
          <a:p>
            <a:pPr marL="171450" indent="-171450">
              <a:buFont typeface="Arial" panose="020B0604020202020204" pitchFamily="34" charset="0"/>
              <a:buChar char="•"/>
            </a:pPr>
            <a:r>
              <a:rPr lang="en-US" sz="2400" b="1" dirty="0">
                <a:solidFill>
                  <a:schemeClr val="tx2"/>
                </a:solidFill>
              </a:rPr>
              <a:t>IOS</a:t>
            </a:r>
          </a:p>
          <a:p>
            <a:pPr marL="628650" lvl="1" indent="-171450">
              <a:buFont typeface="Arial" panose="020B0604020202020204" pitchFamily="34" charset="0"/>
              <a:buChar char="•"/>
            </a:pPr>
            <a:r>
              <a:rPr lang="en-US" sz="2400" dirty="0">
                <a:hlinkClick r:id="rId3"/>
              </a:rPr>
              <a:t>https://github.com/mqtt/mqtt.github.io/wiki/mqtt_on_ios</a:t>
            </a:r>
            <a:endParaRPr lang="en-US" sz="2400" b="1" dirty="0">
              <a:solidFill>
                <a:schemeClr val="tx2"/>
              </a:solidFill>
            </a:endParaRPr>
          </a:p>
          <a:p>
            <a:pPr marL="171450" indent="-171450">
              <a:buFont typeface="Arial" panose="020B0604020202020204" pitchFamily="34" charset="0"/>
              <a:buChar char="•"/>
            </a:pPr>
            <a:endParaRPr lang="en-US" sz="2400" b="1" dirty="0">
              <a:solidFill>
                <a:schemeClr val="tx2"/>
              </a:solidFill>
            </a:endParaRPr>
          </a:p>
          <a:p>
            <a:pPr marL="171450" indent="-171450">
              <a:buFont typeface="Arial" panose="020B0604020202020204" pitchFamily="34" charset="0"/>
              <a:buChar char="•"/>
            </a:pPr>
            <a:endParaRPr lang="en-US" sz="2400" b="1" dirty="0">
              <a:solidFill>
                <a:schemeClr val="tx2"/>
              </a:solidFill>
            </a:endParaRPr>
          </a:p>
          <a:p>
            <a:pPr marL="171450" indent="-171450">
              <a:buFont typeface="Arial" panose="020B0604020202020204" pitchFamily="34" charset="0"/>
              <a:buChar char="•"/>
            </a:pPr>
            <a:r>
              <a:rPr lang="en-US" sz="2400" b="1" dirty="0">
                <a:solidFill>
                  <a:schemeClr val="tx2"/>
                </a:solidFill>
              </a:rPr>
              <a:t>Android</a:t>
            </a:r>
          </a:p>
          <a:p>
            <a:pPr marL="628650" lvl="1" indent="-171450">
              <a:buFont typeface="Arial" panose="020B0604020202020204" pitchFamily="34" charset="0"/>
              <a:buChar char="•"/>
            </a:pPr>
            <a:r>
              <a:rPr lang="en-US" sz="2400" dirty="0">
                <a:hlinkClick r:id="rId4"/>
              </a:rPr>
              <a:t>https://github.com/mqtt/mqtt.github.io/wiki/mqtt_on_the_android_platform</a:t>
            </a:r>
            <a:endParaRPr lang="en-US" sz="2400" b="1" dirty="0">
              <a:solidFill>
                <a:schemeClr val="tx2"/>
              </a:solidFill>
            </a:endParaRPr>
          </a:p>
        </p:txBody>
      </p:sp>
    </p:spTree>
    <p:extLst>
      <p:ext uri="{BB962C8B-B14F-4D97-AF65-F5344CB8AC3E}">
        <p14:creationId xmlns:p14="http://schemas.microsoft.com/office/powerpoint/2010/main" val="3284254239"/>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A86FFF-6ED6-4E71-9A6C-D96DA47D4141}"/>
              </a:ext>
            </a:extLst>
          </p:cNvPr>
          <p:cNvSpPr>
            <a:spLocks noGrp="1"/>
          </p:cNvSpPr>
          <p:nvPr>
            <p:ph type="title"/>
          </p:nvPr>
        </p:nvSpPr>
        <p:spPr/>
        <p:txBody>
          <a:bodyPr/>
          <a:lstStyle/>
          <a:p>
            <a:r>
              <a:rPr lang="en-US" b="1" dirty="0"/>
              <a:t>OTA Overview</a:t>
            </a:r>
            <a:endParaRPr lang="en-US" dirty="0"/>
          </a:p>
        </p:txBody>
      </p:sp>
      <p:sp>
        <p:nvSpPr>
          <p:cNvPr id="5" name="灯片编号占位符 4">
            <a:extLst>
              <a:ext uri="{FF2B5EF4-FFF2-40B4-BE49-F238E27FC236}">
                <a16:creationId xmlns:a16="http://schemas.microsoft.com/office/drawing/2014/main" id="{C2905592-3D70-4B93-9F65-764996CA7256}"/>
              </a:ext>
            </a:extLst>
          </p:cNvPr>
          <p:cNvSpPr>
            <a:spLocks noGrp="1"/>
          </p:cNvSpPr>
          <p:nvPr>
            <p:ph type="sldNum" sz="quarter" idx="12"/>
          </p:nvPr>
        </p:nvSpPr>
        <p:spPr/>
        <p:txBody>
          <a:bodyPr/>
          <a:lstStyle/>
          <a:p>
            <a:fld id="{29A7BD92-6AE5-CF43-B276-274952F2BFB4}" type="slidenum">
              <a:rPr lang="en-US" smtClean="0"/>
              <a:pPr/>
              <a:t>9</a:t>
            </a:fld>
            <a:endParaRPr lang="en-US" dirty="0"/>
          </a:p>
        </p:txBody>
      </p:sp>
      <p:grpSp>
        <p:nvGrpSpPr>
          <p:cNvPr id="18" name="Group 17">
            <a:extLst>
              <a:ext uri="{FF2B5EF4-FFF2-40B4-BE49-F238E27FC236}">
                <a16:creationId xmlns:a16="http://schemas.microsoft.com/office/drawing/2014/main" id="{CCB6F636-2E34-45F3-90D6-29AAD5AAA703}"/>
              </a:ext>
            </a:extLst>
          </p:cNvPr>
          <p:cNvGrpSpPr/>
          <p:nvPr/>
        </p:nvGrpSpPr>
        <p:grpSpPr>
          <a:xfrm>
            <a:off x="617047" y="2443636"/>
            <a:ext cx="3836277" cy="3095684"/>
            <a:chOff x="499417" y="2887038"/>
            <a:chExt cx="3836277" cy="3095684"/>
          </a:xfrm>
        </p:grpSpPr>
        <p:grpSp>
          <p:nvGrpSpPr>
            <p:cNvPr id="19" name="Group 18">
              <a:extLst>
                <a:ext uri="{FF2B5EF4-FFF2-40B4-BE49-F238E27FC236}">
                  <a16:creationId xmlns:a16="http://schemas.microsoft.com/office/drawing/2014/main" id="{F4FE7935-84EC-46A8-ADC3-A10560B03138}"/>
                </a:ext>
              </a:extLst>
            </p:cNvPr>
            <p:cNvGrpSpPr/>
            <p:nvPr/>
          </p:nvGrpSpPr>
          <p:grpSpPr>
            <a:xfrm>
              <a:off x="499417" y="2887038"/>
              <a:ext cx="3836277" cy="3095684"/>
              <a:chOff x="1437320" y="1729946"/>
              <a:chExt cx="3904476" cy="4407243"/>
            </a:xfrm>
          </p:grpSpPr>
          <p:sp>
            <p:nvSpPr>
              <p:cNvPr id="24" name="Rectangle: Rounded Corners 23">
                <a:extLst>
                  <a:ext uri="{FF2B5EF4-FFF2-40B4-BE49-F238E27FC236}">
                    <a16:creationId xmlns:a16="http://schemas.microsoft.com/office/drawing/2014/main" id="{F90F9E35-6321-40BD-9820-EAD62EEF382F}"/>
                  </a:ext>
                </a:extLst>
              </p:cNvPr>
              <p:cNvSpPr/>
              <p:nvPr/>
            </p:nvSpPr>
            <p:spPr>
              <a:xfrm>
                <a:off x="1548713" y="1729946"/>
                <a:ext cx="3793083" cy="440724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t>Z3Gateway</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p:txBody>
          </p:sp>
          <p:cxnSp>
            <p:nvCxnSpPr>
              <p:cNvPr id="25" name="Straight Connector 24">
                <a:extLst>
                  <a:ext uri="{FF2B5EF4-FFF2-40B4-BE49-F238E27FC236}">
                    <a16:creationId xmlns:a16="http://schemas.microsoft.com/office/drawing/2014/main" id="{51BD4D11-679B-4A6F-895C-F4C38BF61A66}"/>
                  </a:ext>
                </a:extLst>
              </p:cNvPr>
              <p:cNvCxnSpPr>
                <a:cxnSpLocks/>
              </p:cNvCxnSpPr>
              <p:nvPr/>
            </p:nvCxnSpPr>
            <p:spPr>
              <a:xfrm>
                <a:off x="2306595" y="4333103"/>
                <a:ext cx="2753908"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E9AD048F-C951-46B8-A217-3A1AFA4CCA24}"/>
                  </a:ext>
                </a:extLst>
              </p:cNvPr>
              <p:cNvSpPr/>
              <p:nvPr/>
            </p:nvSpPr>
            <p:spPr>
              <a:xfrm>
                <a:off x="2306595" y="4714109"/>
                <a:ext cx="1367482" cy="131617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Network</a:t>
                </a:r>
              </a:p>
              <a:p>
                <a:pPr algn="ctr"/>
                <a:r>
                  <a:rPr lang="en-US" altLang="zh-CN" dirty="0"/>
                  <a:t>MAC</a:t>
                </a:r>
              </a:p>
              <a:p>
                <a:pPr algn="ctr"/>
                <a:r>
                  <a:rPr lang="en-US" altLang="zh-CN" dirty="0"/>
                  <a:t>PHY</a:t>
                </a:r>
                <a:endParaRPr lang="en-US" dirty="0"/>
              </a:p>
            </p:txBody>
          </p:sp>
          <p:sp>
            <p:nvSpPr>
              <p:cNvPr id="36" name="TextBox 35">
                <a:extLst>
                  <a:ext uri="{FF2B5EF4-FFF2-40B4-BE49-F238E27FC236}">
                    <a16:creationId xmlns:a16="http://schemas.microsoft.com/office/drawing/2014/main" id="{E1FBA7D8-DF3F-4256-9C5B-A1FC1782309A}"/>
                  </a:ext>
                </a:extLst>
              </p:cNvPr>
              <p:cNvSpPr txBox="1"/>
              <p:nvPr/>
            </p:nvSpPr>
            <p:spPr>
              <a:xfrm>
                <a:off x="1511202" y="5111570"/>
                <a:ext cx="757881" cy="276998"/>
              </a:xfrm>
              <a:prstGeom prst="rect">
                <a:avLst/>
              </a:prstGeom>
              <a:noFill/>
              <a:ln>
                <a:noFill/>
              </a:ln>
            </p:spPr>
            <p:txBody>
              <a:bodyPr wrap="square" rtlCol="0" anchor="ctr">
                <a:spAutoFit/>
              </a:bodyPr>
              <a:lstStyle/>
              <a:p>
                <a:pPr algn="ctr"/>
                <a:r>
                  <a:rPr lang="en-US" sz="1200" dirty="0"/>
                  <a:t>EFR32</a:t>
                </a:r>
              </a:p>
            </p:txBody>
          </p:sp>
          <p:sp>
            <p:nvSpPr>
              <p:cNvPr id="37" name="Rectangle: Rounded Corners 36">
                <a:extLst>
                  <a:ext uri="{FF2B5EF4-FFF2-40B4-BE49-F238E27FC236}">
                    <a16:creationId xmlns:a16="http://schemas.microsoft.com/office/drawing/2014/main" id="{E11D302B-48AF-4F02-BECB-45736CBD29CD}"/>
                  </a:ext>
                </a:extLst>
              </p:cNvPr>
              <p:cNvSpPr/>
              <p:nvPr/>
            </p:nvSpPr>
            <p:spPr>
              <a:xfrm>
                <a:off x="2195201" y="2930617"/>
                <a:ext cx="1573609" cy="99676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Zigbee Application</a:t>
                </a:r>
                <a:endParaRPr lang="en-US" dirty="0">
                  <a:solidFill>
                    <a:schemeClr val="tx1"/>
                  </a:solidFill>
                </a:endParaRPr>
              </a:p>
            </p:txBody>
          </p:sp>
          <p:sp>
            <p:nvSpPr>
              <p:cNvPr id="38" name="TextBox 37">
                <a:extLst>
                  <a:ext uri="{FF2B5EF4-FFF2-40B4-BE49-F238E27FC236}">
                    <a16:creationId xmlns:a16="http://schemas.microsoft.com/office/drawing/2014/main" id="{0885912B-CAF7-4FAE-94A6-D327D02ABC26}"/>
                  </a:ext>
                </a:extLst>
              </p:cNvPr>
              <p:cNvSpPr txBox="1"/>
              <p:nvPr/>
            </p:nvSpPr>
            <p:spPr>
              <a:xfrm>
                <a:off x="1437320" y="3223582"/>
                <a:ext cx="757881" cy="394356"/>
              </a:xfrm>
              <a:prstGeom prst="rect">
                <a:avLst/>
              </a:prstGeom>
              <a:noFill/>
              <a:ln>
                <a:noFill/>
              </a:ln>
            </p:spPr>
            <p:txBody>
              <a:bodyPr wrap="square" rtlCol="0" anchor="ctr">
                <a:spAutoFit/>
              </a:bodyPr>
              <a:lstStyle/>
              <a:p>
                <a:pPr algn="ctr"/>
                <a:r>
                  <a:rPr lang="en-US" sz="1200" dirty="0"/>
                  <a:t>Host</a:t>
                </a:r>
              </a:p>
            </p:txBody>
          </p:sp>
        </p:grpSp>
        <p:sp>
          <p:nvSpPr>
            <p:cNvPr id="20" name="Rectangle: Rounded Corners 19">
              <a:extLst>
                <a:ext uri="{FF2B5EF4-FFF2-40B4-BE49-F238E27FC236}">
                  <a16:creationId xmlns:a16="http://schemas.microsoft.com/office/drawing/2014/main" id="{B69FFB37-9399-4627-92FF-BB35ACA3FC34}"/>
                </a:ext>
              </a:extLst>
            </p:cNvPr>
            <p:cNvSpPr/>
            <p:nvPr/>
          </p:nvSpPr>
          <p:spPr>
            <a:xfrm>
              <a:off x="2891447" y="3730399"/>
              <a:ext cx="1343596" cy="70013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MQTT</a:t>
              </a:r>
            </a:p>
            <a:p>
              <a:pPr algn="ctr"/>
              <a:r>
                <a:rPr lang="en-US" dirty="0">
                  <a:solidFill>
                    <a:schemeClr val="tx1"/>
                  </a:solidFill>
                </a:rPr>
                <a:t>Client</a:t>
              </a:r>
            </a:p>
          </p:txBody>
        </p:sp>
        <p:cxnSp>
          <p:nvCxnSpPr>
            <p:cNvPr id="21" name="Straight Arrow Connector 20">
              <a:extLst>
                <a:ext uri="{FF2B5EF4-FFF2-40B4-BE49-F238E27FC236}">
                  <a16:creationId xmlns:a16="http://schemas.microsoft.com/office/drawing/2014/main" id="{6EEDBCFE-5D09-4415-BC7F-84AF063519DD}"/>
                </a:ext>
              </a:extLst>
            </p:cNvPr>
            <p:cNvCxnSpPr>
              <a:cxnSpLocks/>
              <a:stCxn id="37" idx="2"/>
              <a:endCxn id="31" idx="0"/>
            </p:cNvCxnSpPr>
            <p:nvPr/>
          </p:nvCxnSpPr>
          <p:spPr>
            <a:xfrm>
              <a:off x="2017122" y="4430535"/>
              <a:ext cx="8184" cy="5526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8BD774-0964-49DB-A6E9-A1BFF5D99B06}"/>
                </a:ext>
              </a:extLst>
            </p:cNvPr>
            <p:cNvSpPr txBox="1"/>
            <p:nvPr/>
          </p:nvSpPr>
          <p:spPr>
            <a:xfrm>
              <a:off x="1616140" y="4615783"/>
              <a:ext cx="801964" cy="276999"/>
            </a:xfrm>
            <a:prstGeom prst="rect">
              <a:avLst/>
            </a:prstGeom>
            <a:noFill/>
            <a:ln>
              <a:noFill/>
            </a:ln>
          </p:spPr>
          <p:txBody>
            <a:bodyPr wrap="square" rtlCol="0" anchor="ctr">
              <a:spAutoFit/>
            </a:bodyPr>
            <a:lstStyle/>
            <a:p>
              <a:pPr algn="ctr"/>
              <a:r>
                <a:rPr lang="en-US" sz="1200" dirty="0"/>
                <a:t>UART/SPI</a:t>
              </a:r>
            </a:p>
          </p:txBody>
        </p:sp>
      </p:grpSp>
      <p:sp>
        <p:nvSpPr>
          <p:cNvPr id="41" name="Rectangle: Rounded Corners 40">
            <a:extLst>
              <a:ext uri="{FF2B5EF4-FFF2-40B4-BE49-F238E27FC236}">
                <a16:creationId xmlns:a16="http://schemas.microsoft.com/office/drawing/2014/main" id="{59EE5759-8F0C-4D8C-B6ED-2D39975D076A}"/>
              </a:ext>
            </a:extLst>
          </p:cNvPr>
          <p:cNvSpPr/>
          <p:nvPr/>
        </p:nvSpPr>
        <p:spPr>
          <a:xfrm>
            <a:off x="10274210" y="4034578"/>
            <a:ext cx="1191296" cy="55260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OTA Client</a:t>
            </a:r>
          </a:p>
        </p:txBody>
      </p:sp>
      <p:cxnSp>
        <p:nvCxnSpPr>
          <p:cNvPr id="45" name="Straight Arrow Connector 44">
            <a:extLst>
              <a:ext uri="{FF2B5EF4-FFF2-40B4-BE49-F238E27FC236}">
                <a16:creationId xmlns:a16="http://schemas.microsoft.com/office/drawing/2014/main" id="{964878C0-66CD-4290-9487-FBDDC042D40E}"/>
              </a:ext>
            </a:extLst>
          </p:cNvPr>
          <p:cNvCxnSpPr>
            <a:endCxn id="20" idx="1"/>
          </p:cNvCxnSpPr>
          <p:nvPr/>
        </p:nvCxnSpPr>
        <p:spPr>
          <a:xfrm>
            <a:off x="2907813" y="3631276"/>
            <a:ext cx="101264" cy="57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0BEBE24-C0FE-414E-8500-0E0256FFB8A3}"/>
              </a:ext>
            </a:extLst>
          </p:cNvPr>
          <p:cNvSpPr txBox="1"/>
          <p:nvPr/>
        </p:nvSpPr>
        <p:spPr>
          <a:xfrm>
            <a:off x="3203683" y="1572274"/>
            <a:ext cx="2718175" cy="369332"/>
          </a:xfrm>
          <a:prstGeom prst="rect">
            <a:avLst/>
          </a:prstGeom>
          <a:noFill/>
          <a:ln>
            <a:noFill/>
          </a:ln>
        </p:spPr>
        <p:txBody>
          <a:bodyPr wrap="square" rtlCol="0" anchor="ctr">
            <a:spAutoFit/>
          </a:bodyPr>
          <a:lstStyle/>
          <a:p>
            <a:pPr algn="ctr"/>
            <a:r>
              <a:rPr lang="en-US" dirty="0">
                <a:solidFill>
                  <a:schemeClr val="accent5"/>
                </a:solidFill>
              </a:rPr>
              <a:t>Z3GatewayHost.exe</a:t>
            </a:r>
          </a:p>
        </p:txBody>
      </p:sp>
      <p:cxnSp>
        <p:nvCxnSpPr>
          <p:cNvPr id="52" name="Straight Arrow Connector 51">
            <a:extLst>
              <a:ext uri="{FF2B5EF4-FFF2-40B4-BE49-F238E27FC236}">
                <a16:creationId xmlns:a16="http://schemas.microsoft.com/office/drawing/2014/main" id="{BF689767-FA29-4576-939D-9E8A7E5D81A9}"/>
              </a:ext>
            </a:extLst>
          </p:cNvPr>
          <p:cNvCxnSpPr>
            <a:cxnSpLocks/>
            <a:stCxn id="37" idx="0"/>
          </p:cNvCxnSpPr>
          <p:nvPr/>
        </p:nvCxnSpPr>
        <p:spPr>
          <a:xfrm flipV="1">
            <a:off x="2134752" y="1954336"/>
            <a:ext cx="1970824" cy="1332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D798324-1AC5-4808-B8D1-E696BFDDAF3A}"/>
              </a:ext>
            </a:extLst>
          </p:cNvPr>
          <p:cNvCxnSpPr>
            <a:cxnSpLocks/>
          </p:cNvCxnSpPr>
          <p:nvPr/>
        </p:nvCxnSpPr>
        <p:spPr>
          <a:xfrm flipV="1">
            <a:off x="3680875" y="1907318"/>
            <a:ext cx="496069" cy="1379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A4A0790-2958-4250-A474-8649035830D1}"/>
              </a:ext>
            </a:extLst>
          </p:cNvPr>
          <p:cNvSpPr txBox="1"/>
          <p:nvPr/>
        </p:nvSpPr>
        <p:spPr>
          <a:xfrm>
            <a:off x="1530423" y="2861238"/>
            <a:ext cx="952689" cy="276999"/>
          </a:xfrm>
          <a:prstGeom prst="rect">
            <a:avLst/>
          </a:prstGeom>
          <a:solidFill>
            <a:schemeClr val="accent1">
              <a:lumMod val="40000"/>
              <a:lumOff val="60000"/>
            </a:schemeClr>
          </a:solidFill>
          <a:ln>
            <a:noFill/>
          </a:ln>
        </p:spPr>
        <p:txBody>
          <a:bodyPr wrap="square" rtlCol="0" anchor="ctr">
            <a:spAutoFit/>
          </a:bodyPr>
          <a:lstStyle/>
          <a:p>
            <a:pPr algn="ctr"/>
            <a:r>
              <a:rPr lang="en-US" sz="1200" dirty="0"/>
              <a:t>New image</a:t>
            </a:r>
          </a:p>
        </p:txBody>
      </p:sp>
      <p:sp>
        <p:nvSpPr>
          <p:cNvPr id="58" name="TextBox 57">
            <a:extLst>
              <a:ext uri="{FF2B5EF4-FFF2-40B4-BE49-F238E27FC236}">
                <a16:creationId xmlns:a16="http://schemas.microsoft.com/office/drawing/2014/main" id="{23CC0298-33F3-457B-891D-949B9F5BE2DE}"/>
              </a:ext>
            </a:extLst>
          </p:cNvPr>
          <p:cNvSpPr txBox="1"/>
          <p:nvPr/>
        </p:nvSpPr>
        <p:spPr>
          <a:xfrm>
            <a:off x="2781265" y="5526590"/>
            <a:ext cx="3563012" cy="646331"/>
          </a:xfrm>
          <a:prstGeom prst="rect">
            <a:avLst/>
          </a:prstGeom>
          <a:noFill/>
          <a:ln>
            <a:noFill/>
          </a:ln>
        </p:spPr>
        <p:txBody>
          <a:bodyPr wrap="square" rtlCol="0" anchor="ctr">
            <a:spAutoFit/>
          </a:bodyPr>
          <a:lstStyle/>
          <a:p>
            <a:pPr algn="ctr"/>
            <a:r>
              <a:rPr lang="en-US" dirty="0">
                <a:solidFill>
                  <a:schemeClr val="accent5">
                    <a:lumMod val="50000"/>
                  </a:schemeClr>
                </a:solidFill>
              </a:rPr>
              <a:t>ncp.s37</a:t>
            </a:r>
          </a:p>
          <a:p>
            <a:pPr algn="ctr"/>
            <a:r>
              <a:rPr lang="en-US" dirty="0">
                <a:solidFill>
                  <a:schemeClr val="accent5">
                    <a:lumMod val="50000"/>
                  </a:schemeClr>
                </a:solidFill>
              </a:rPr>
              <a:t>bootloader-xmodem-uart.s37</a:t>
            </a:r>
          </a:p>
        </p:txBody>
      </p:sp>
      <p:cxnSp>
        <p:nvCxnSpPr>
          <p:cNvPr id="4" name="Straight Arrow Connector 3">
            <a:extLst>
              <a:ext uri="{FF2B5EF4-FFF2-40B4-BE49-F238E27FC236}">
                <a16:creationId xmlns:a16="http://schemas.microsoft.com/office/drawing/2014/main" id="{C793E487-259E-4C19-AB81-7283BC5C204B}"/>
              </a:ext>
            </a:extLst>
          </p:cNvPr>
          <p:cNvCxnSpPr>
            <a:stCxn id="24" idx="2"/>
          </p:cNvCxnSpPr>
          <p:nvPr/>
        </p:nvCxnSpPr>
        <p:spPr>
          <a:xfrm>
            <a:off x="2589909" y="5539320"/>
            <a:ext cx="1447835" cy="31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C5BBB00-59A4-41C6-98CC-B84691BF0880}"/>
              </a:ext>
            </a:extLst>
          </p:cNvPr>
          <p:cNvSpPr txBox="1"/>
          <p:nvPr/>
        </p:nvSpPr>
        <p:spPr>
          <a:xfrm>
            <a:off x="852755" y="1526108"/>
            <a:ext cx="2537717" cy="461665"/>
          </a:xfrm>
          <a:prstGeom prst="rect">
            <a:avLst/>
          </a:prstGeom>
          <a:noFill/>
          <a:ln>
            <a:noFill/>
          </a:ln>
        </p:spPr>
        <p:txBody>
          <a:bodyPr wrap="square" rtlCol="0" anchor="ctr">
            <a:spAutoFit/>
          </a:bodyPr>
          <a:lstStyle/>
          <a:p>
            <a:pPr algn="ctr"/>
            <a:r>
              <a:rPr lang="en-US" sz="1200" dirty="0">
                <a:solidFill>
                  <a:srgbClr val="0086D9"/>
                </a:solidFill>
              </a:rPr>
              <a:t>V200 </a:t>
            </a:r>
          </a:p>
          <a:p>
            <a:pPr algn="ctr"/>
            <a:r>
              <a:rPr lang="en-US" sz="1200" dirty="0">
                <a:solidFill>
                  <a:srgbClr val="0086D9"/>
                </a:solidFill>
              </a:rPr>
              <a:t>Build/exe/</a:t>
            </a:r>
            <a:r>
              <a:rPr lang="en-US" sz="1200" dirty="0" err="1">
                <a:solidFill>
                  <a:srgbClr val="0086D9"/>
                </a:solidFill>
              </a:rPr>
              <a:t>ota</a:t>
            </a:r>
            <a:r>
              <a:rPr lang="en-US" sz="1200" dirty="0">
                <a:solidFill>
                  <a:srgbClr val="0086D9"/>
                </a:solidFill>
              </a:rPr>
              <a:t>-files/</a:t>
            </a:r>
            <a:r>
              <a:rPr lang="en-US" sz="1200" dirty="0" err="1">
                <a:solidFill>
                  <a:srgbClr val="0086D9"/>
                </a:solidFill>
              </a:rPr>
              <a:t>Client.ota</a:t>
            </a:r>
            <a:endParaRPr lang="en-US" sz="1200" dirty="0">
              <a:solidFill>
                <a:srgbClr val="0086D9"/>
              </a:solidFill>
            </a:endParaRPr>
          </a:p>
        </p:txBody>
      </p:sp>
      <p:cxnSp>
        <p:nvCxnSpPr>
          <p:cNvPr id="7" name="Straight Arrow Connector 6">
            <a:extLst>
              <a:ext uri="{FF2B5EF4-FFF2-40B4-BE49-F238E27FC236}">
                <a16:creationId xmlns:a16="http://schemas.microsoft.com/office/drawing/2014/main" id="{98E599E6-A51F-456A-8F9A-B07C2339AD26}"/>
              </a:ext>
            </a:extLst>
          </p:cNvPr>
          <p:cNvCxnSpPr>
            <a:cxnSpLocks/>
            <a:endCxn id="59" idx="2"/>
          </p:cNvCxnSpPr>
          <p:nvPr/>
        </p:nvCxnSpPr>
        <p:spPr>
          <a:xfrm flipV="1">
            <a:off x="1976348" y="1987773"/>
            <a:ext cx="145266" cy="87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82283705-9225-4F51-AE9A-8BB1EFC2D94F}"/>
              </a:ext>
            </a:extLst>
          </p:cNvPr>
          <p:cNvSpPr/>
          <p:nvPr/>
        </p:nvSpPr>
        <p:spPr>
          <a:xfrm>
            <a:off x="10258578" y="3286997"/>
            <a:ext cx="1191296" cy="552604"/>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 Flash</a:t>
            </a:r>
          </a:p>
        </p:txBody>
      </p:sp>
      <p:cxnSp>
        <p:nvCxnSpPr>
          <p:cNvPr id="62" name="Straight Arrow Connector 61">
            <a:extLst>
              <a:ext uri="{FF2B5EF4-FFF2-40B4-BE49-F238E27FC236}">
                <a16:creationId xmlns:a16="http://schemas.microsoft.com/office/drawing/2014/main" id="{727D88AE-A00E-4B9D-AF36-1A4602FF2045}"/>
              </a:ext>
            </a:extLst>
          </p:cNvPr>
          <p:cNvCxnSpPr>
            <a:stCxn id="60" idx="2"/>
            <a:endCxn id="41" idx="0"/>
          </p:cNvCxnSpPr>
          <p:nvPr/>
        </p:nvCxnSpPr>
        <p:spPr>
          <a:xfrm>
            <a:off x="10854226" y="3839601"/>
            <a:ext cx="15632" cy="194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812FBD64-3BE5-4288-A861-840CE85832DB}"/>
              </a:ext>
            </a:extLst>
          </p:cNvPr>
          <p:cNvPicPr>
            <a:picLocks noChangeAspect="1"/>
          </p:cNvPicPr>
          <p:nvPr/>
        </p:nvPicPr>
        <p:blipFill>
          <a:blip r:embed="rId3"/>
          <a:stretch>
            <a:fillRect/>
          </a:stretch>
        </p:blipFill>
        <p:spPr>
          <a:xfrm>
            <a:off x="6279398" y="1092207"/>
            <a:ext cx="1735660" cy="4229695"/>
          </a:xfrm>
          <a:prstGeom prst="rect">
            <a:avLst/>
          </a:prstGeom>
        </p:spPr>
      </p:pic>
      <p:cxnSp>
        <p:nvCxnSpPr>
          <p:cNvPr id="66" name="Straight Arrow Connector 65">
            <a:extLst>
              <a:ext uri="{FF2B5EF4-FFF2-40B4-BE49-F238E27FC236}">
                <a16:creationId xmlns:a16="http://schemas.microsoft.com/office/drawing/2014/main" id="{B6E8CBCE-0AD0-4404-A23A-33000CA2A412}"/>
              </a:ext>
            </a:extLst>
          </p:cNvPr>
          <p:cNvCxnSpPr>
            <a:cxnSpLocks/>
            <a:endCxn id="60" idx="1"/>
          </p:cNvCxnSpPr>
          <p:nvPr/>
        </p:nvCxnSpPr>
        <p:spPr>
          <a:xfrm>
            <a:off x="8015058" y="2443636"/>
            <a:ext cx="2243520" cy="111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445B262-A638-460C-B45D-094C5EFDFA90}"/>
              </a:ext>
            </a:extLst>
          </p:cNvPr>
          <p:cNvCxnSpPr>
            <a:cxnSpLocks/>
            <a:endCxn id="60" idx="1"/>
          </p:cNvCxnSpPr>
          <p:nvPr/>
        </p:nvCxnSpPr>
        <p:spPr>
          <a:xfrm flipV="1">
            <a:off x="7997256" y="3563299"/>
            <a:ext cx="2261322" cy="17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186DFEE-189A-4836-A326-38B070FE0C34}"/>
              </a:ext>
            </a:extLst>
          </p:cNvPr>
          <p:cNvSpPr txBox="1"/>
          <p:nvPr/>
        </p:nvSpPr>
        <p:spPr>
          <a:xfrm>
            <a:off x="7293028" y="5493008"/>
            <a:ext cx="4235414" cy="646331"/>
          </a:xfrm>
          <a:prstGeom prst="rect">
            <a:avLst/>
          </a:prstGeom>
          <a:noFill/>
          <a:ln>
            <a:noFill/>
          </a:ln>
        </p:spPr>
        <p:txBody>
          <a:bodyPr wrap="square" rtlCol="0" anchor="ctr">
            <a:spAutoFit/>
          </a:bodyPr>
          <a:lstStyle/>
          <a:p>
            <a:pPr algn="ctr"/>
            <a:r>
              <a:rPr lang="en-US" dirty="0"/>
              <a:t>V100 Client.s37</a:t>
            </a:r>
          </a:p>
          <a:p>
            <a:pPr algn="ctr"/>
            <a:r>
              <a:rPr lang="en-US" dirty="0"/>
              <a:t>bootloader-storage-spiflash-single.s37</a:t>
            </a:r>
          </a:p>
        </p:txBody>
      </p:sp>
      <p:cxnSp>
        <p:nvCxnSpPr>
          <p:cNvPr id="77" name="Straight Arrow Connector 76">
            <a:extLst>
              <a:ext uri="{FF2B5EF4-FFF2-40B4-BE49-F238E27FC236}">
                <a16:creationId xmlns:a16="http://schemas.microsoft.com/office/drawing/2014/main" id="{3D4D4128-ABB5-4A7D-8585-EB1E42026EAA}"/>
              </a:ext>
            </a:extLst>
          </p:cNvPr>
          <p:cNvCxnSpPr>
            <a:stCxn id="41" idx="2"/>
          </p:cNvCxnSpPr>
          <p:nvPr/>
        </p:nvCxnSpPr>
        <p:spPr>
          <a:xfrm flipH="1">
            <a:off x="9688530" y="4587182"/>
            <a:ext cx="1181328" cy="939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DE63397-FAA8-44D8-8D91-455833B77254}"/>
              </a:ext>
            </a:extLst>
          </p:cNvPr>
          <p:cNvSpPr txBox="1"/>
          <p:nvPr/>
        </p:nvSpPr>
        <p:spPr>
          <a:xfrm>
            <a:off x="8077199" y="1451813"/>
            <a:ext cx="3222661" cy="1477328"/>
          </a:xfrm>
          <a:prstGeom prst="rect">
            <a:avLst/>
          </a:prstGeom>
          <a:noFill/>
          <a:ln>
            <a:noFill/>
          </a:ln>
        </p:spPr>
        <p:txBody>
          <a:bodyPr wrap="square" rtlCol="0" anchor="ctr">
            <a:spAutoFit/>
          </a:bodyPr>
          <a:lstStyle/>
          <a:p>
            <a:r>
              <a:rPr lang="en-US" dirty="0"/>
              <a:t>New image file will be transferred from server to client.</a:t>
            </a:r>
          </a:p>
          <a:p>
            <a:endParaRPr lang="en-US" dirty="0"/>
          </a:p>
          <a:p>
            <a:r>
              <a:rPr lang="en-US" dirty="0"/>
              <a:t>Client will split the GBL file out and save it to storage.</a:t>
            </a:r>
          </a:p>
        </p:txBody>
      </p:sp>
    </p:spTree>
    <p:extLst>
      <p:ext uri="{BB962C8B-B14F-4D97-AF65-F5344CB8AC3E}">
        <p14:creationId xmlns:p14="http://schemas.microsoft.com/office/powerpoint/2010/main" val="661066461"/>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E5C257-99A9-40B2-A1DE-0EB62604DA9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Silicon Labs 2018 Theme</Template>
  <TotalTime>0</TotalTime>
  <Words>1099</Words>
  <Application>Microsoft Office PowerPoint</Application>
  <PresentationFormat>Widescreen</PresentationFormat>
  <Paragraphs>213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Wingdings</vt:lpstr>
      <vt:lpstr>Silicon Labs 2018 Theme</vt:lpstr>
      <vt:lpstr>Gateway Basic and OTA</vt:lpstr>
      <vt:lpstr>Agenda</vt:lpstr>
      <vt:lpstr>MQTT</vt:lpstr>
      <vt:lpstr>MQTT Hands-on</vt:lpstr>
      <vt:lpstr>Hands-on: Install MQTT Broker  --- Mosquitto</vt:lpstr>
      <vt:lpstr>Hands-on: MQTT Client</vt:lpstr>
      <vt:lpstr>Hands-on: MQTT Client</vt:lpstr>
      <vt:lpstr>MQTT Client on Mobile Phone</vt:lpstr>
      <vt:lpstr>OTA Overview</vt:lpstr>
      <vt:lpstr>OTA Storage Setting</vt:lpstr>
      <vt:lpstr>OTA Procedure</vt:lpstr>
      <vt:lpstr>Commands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2019-12-25T04:09:18Z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