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1"/>
  </p:sldMasterIdLst>
  <p:notesMasterIdLst>
    <p:notesMasterId r:id="rId16"/>
  </p:notesMasterIdLst>
  <p:sldIdLst>
    <p:sldId id="257" r:id="rId2"/>
    <p:sldId id="421" r:id="rId3"/>
    <p:sldId id="392" r:id="rId4"/>
    <p:sldId id="352" r:id="rId5"/>
    <p:sldId id="318" r:id="rId6"/>
    <p:sldId id="319" r:id="rId7"/>
    <p:sldId id="719" r:id="rId8"/>
    <p:sldId id="720" r:id="rId9"/>
    <p:sldId id="656" r:id="rId10"/>
    <p:sldId id="393" r:id="rId11"/>
    <p:sldId id="286" r:id="rId12"/>
    <p:sldId id="287" r:id="rId13"/>
    <p:sldId id="288" r:id="rId14"/>
    <p:sldId id="284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33"/>
    <a:srgbClr val="FFAA00"/>
    <a:srgbClr val="BCE100"/>
    <a:srgbClr val="6CBF00"/>
    <a:srgbClr val="008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7" autoAdjust="0"/>
    <p:restoredTop sz="75473" autoAdjust="0"/>
  </p:normalViewPr>
  <p:slideViewPr>
    <p:cSldViewPr snapToGrid="0" snapToObjects="1" showGuides="1">
      <p:cViewPr varScale="1">
        <p:scale>
          <a:sx n="95" d="100"/>
          <a:sy n="95" d="100"/>
        </p:scale>
        <p:origin x="974" y="58"/>
      </p:cViewPr>
      <p:guideLst>
        <p:guide pos="216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3C29-341D-6743-A203-2F7086D5783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F4B0-9BED-1F44-B7FA-2C35D3BE1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lesson will introduce you to the Z-Wave Controller SDK.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http API and  - Enable skills to cover multiple gateway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3038-85BA-B346-A0D6-67F4F39F3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http API and  - Enable skills to cover multiple gateway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A3038-85BA-B346-A0D6-67F4F39F3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demonstration will be using the Switch On/Off as the slave device, which the students has come to know during the last exercises.</a:t>
            </a:r>
          </a:p>
          <a:p>
            <a:endParaRPr lang="en-US" dirty="0"/>
          </a:p>
          <a:p>
            <a:r>
              <a:rPr lang="en-US" dirty="0"/>
              <a:t>Using the Controller SDK, this demonstration will show how the Switch On/Off can be controlled from a website.</a:t>
            </a:r>
          </a:p>
          <a:p>
            <a:endParaRPr lang="en-US" dirty="0"/>
          </a:p>
          <a:p>
            <a:r>
              <a:rPr lang="en-US" dirty="0"/>
              <a:t>The last part of the demonstration will show how to use the “Z-Ware Bin Switch” example showing </a:t>
            </a:r>
            <a:r>
              <a:rPr lang="en-US"/>
              <a:t>the students how to use the C-API.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990A0-AC65-4980-BF02-6ACC1434A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 userDrawn="1"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 userDrawn="1"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 userDrawn="1"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 userDrawn="1"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 userDrawn="1"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 userDrawn="1">
          <p15:clr>
            <a:srgbClr val="FBAE40"/>
          </p15:clr>
        </p15:guide>
        <p15:guide id="10" orient="horz" pos="214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 userDrawn="1"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574" y="1190420"/>
            <a:ext cx="5480297" cy="639763"/>
          </a:xfrm>
        </p:spPr>
        <p:txBody>
          <a:bodyPr anchor="ctr">
            <a:noAutofit/>
          </a:bodyPr>
          <a:lstStyle>
            <a:lvl1pPr marL="0" indent="0">
              <a:buNone/>
              <a:defRPr sz="2667" b="1" cap="all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573" y="1830184"/>
            <a:ext cx="5480299" cy="432595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7750" y="1190420"/>
            <a:ext cx="5482452" cy="639763"/>
          </a:xfrm>
        </p:spPr>
        <p:txBody>
          <a:bodyPr anchor="ctr">
            <a:noAutofit/>
          </a:bodyPr>
          <a:lstStyle>
            <a:lvl1pPr marL="0" indent="0">
              <a:buNone/>
              <a:defRPr sz="2667" b="1" cap="all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7750" y="1830184"/>
            <a:ext cx="5482452" cy="432595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67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573" y="1183900"/>
            <a:ext cx="5389628" cy="5420099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9573" y="1183900"/>
            <a:ext cx="5389628" cy="5420099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937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  <p:sldLayoutId id="2147484057" r:id="rId24"/>
    <p:sldLayoutId id="2147484058" r:id="rId25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10.tif"/><Relationship Id="rId4" Type="http://schemas.openxmlformats.org/officeDocument/2006/relationships/image" Target="../media/image5.png"/><Relationship Id="rId9" Type="http://schemas.openxmlformats.org/officeDocument/2006/relationships/image" Target="../media/image9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t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t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/>
          <a:lstStyle/>
          <a:p>
            <a:r>
              <a:rPr lang="en-US" dirty="0"/>
              <a:t>Lesson 5: Controller SDK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93714252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Z/IP &amp; Z-Ware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E6713-22CE-3B4E-B108-254067FF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10640"/>
            <a:ext cx="7281909" cy="4845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1E41C6-5278-C443-B58C-7B61421E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0" y="1310640"/>
            <a:ext cx="2723963" cy="48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1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End-to-end demonstration of Z-Wave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79449" y="1371600"/>
            <a:ext cx="9651093" cy="45720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</a:rPr>
              <a:t>Goal of Demonstration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Using the Controller SDK and Embedded SDK, setup a slave device that can be controlled using a web-interface.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</a:rPr>
              <a:t>What you will learn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You will get an overview of the entire tool chain used in a Z-Wave Eco System.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7841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79449" y="1371600"/>
            <a:ext cx="9651093" cy="45720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</a:rPr>
              <a:t>Want to dig deeper into the Controller SDK?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From Simplicity Studio, find the guide:</a:t>
            </a:r>
          </a:p>
          <a:p>
            <a:pPr>
              <a:lnSpc>
                <a:spcPct val="90000"/>
              </a:lnSpc>
            </a:pPr>
            <a:r>
              <a:rPr lang="en-US" dirty="0"/>
              <a:t>INS14281 - Z-Wave 700 Getting Started for Controller Devices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This guide will cover all of the following, which was needed for the demonstration:</a:t>
            </a:r>
          </a:p>
          <a:p>
            <a:pPr>
              <a:lnSpc>
                <a:spcPct val="90000"/>
              </a:lnSpc>
            </a:pPr>
            <a:r>
              <a:rPr lang="en-US" dirty="0"/>
              <a:t>How to setup the </a:t>
            </a:r>
            <a:r>
              <a:rPr lang="en-US" b="1" dirty="0"/>
              <a:t>Z/IP GATEWAY</a:t>
            </a:r>
          </a:p>
          <a:p>
            <a:pPr>
              <a:lnSpc>
                <a:spcPct val="90000"/>
              </a:lnSpc>
            </a:pPr>
            <a:r>
              <a:rPr lang="en-US" dirty="0"/>
              <a:t>How to setup </a:t>
            </a:r>
            <a:r>
              <a:rPr lang="en-US" b="1" dirty="0"/>
              <a:t>Z-Ware</a:t>
            </a:r>
          </a:p>
          <a:p>
            <a:pPr>
              <a:lnSpc>
                <a:spcPct val="90000"/>
              </a:lnSpc>
            </a:pPr>
            <a:r>
              <a:rPr lang="en-US" dirty="0"/>
              <a:t>Running an example using the </a:t>
            </a:r>
            <a:r>
              <a:rPr lang="en-US" b="1" dirty="0"/>
              <a:t>C-API</a:t>
            </a:r>
          </a:p>
          <a:p>
            <a:pPr>
              <a:lnSpc>
                <a:spcPct val="90000"/>
              </a:lnSpc>
            </a:pPr>
            <a:r>
              <a:rPr lang="en-US" dirty="0"/>
              <a:t>Running an example using the </a:t>
            </a:r>
            <a:r>
              <a:rPr lang="en-US" b="1" dirty="0"/>
              <a:t>Web-API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2961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customer success for Controller Development?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79449" y="1371600"/>
            <a:ext cx="9651093" cy="45720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Controller Development is a much more complex product than a Slave Device.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Make sure to guide customers to the Getting Started information.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Guide customers to Z-Wave Support Channel. We are here to help!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74924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F13E-D36B-594E-9B2B-34732A25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silabs.com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en-US" dirty="0"/>
              <a:t>End of Lesson 5: Controller SDK</a:t>
            </a:r>
          </a:p>
        </p:txBody>
      </p:sp>
    </p:spTree>
    <p:extLst>
      <p:ext uri="{BB962C8B-B14F-4D97-AF65-F5344CB8AC3E}">
        <p14:creationId xmlns:p14="http://schemas.microsoft.com/office/powerpoint/2010/main" val="1080136101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F9E4-F70A-AC49-B872-3CA4813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Dev Kit – Overall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3421-4CD3-CF47-8D62-64C4AB2C0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Intelligence in the Home</a:t>
            </a:r>
          </a:p>
          <a:p>
            <a:pPr lvl="1"/>
            <a:r>
              <a:rPr lang="en-US" dirty="0"/>
              <a:t>Contains a working IoT gateway prototype. </a:t>
            </a:r>
          </a:p>
          <a:p>
            <a:pPr lvl="1"/>
            <a:r>
              <a:rPr lang="en-US" dirty="0"/>
              <a:t>Easy to deploy by downloading the Z/IP Gateway and Z-Ware.</a:t>
            </a:r>
          </a:p>
          <a:p>
            <a:pPr lvl="1"/>
            <a:r>
              <a:rPr lang="en-US" dirty="0"/>
              <a:t>Z-Ware C Library converts Z-Wave devices to objects for easy integration</a:t>
            </a:r>
          </a:p>
          <a:p>
            <a:pPr lvl="1"/>
            <a:r>
              <a:rPr lang="en-US" dirty="0"/>
              <a:t>Z-Ware Web API allow for easy App development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427013-2123-9F4C-990B-92D110742613}"/>
              </a:ext>
            </a:extLst>
          </p:cNvPr>
          <p:cNvCxnSpPr>
            <a:cxnSpLocks/>
          </p:cNvCxnSpPr>
          <p:nvPr/>
        </p:nvCxnSpPr>
        <p:spPr>
          <a:xfrm>
            <a:off x="6980223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5" descr="Z-Wave for CE SDK_Intelligence in the home.eps">
            <a:extLst>
              <a:ext uri="{FF2B5EF4-FFF2-40B4-BE49-F238E27FC236}">
                <a16:creationId xmlns:a16="http://schemas.microsoft.com/office/drawing/2014/main" id="{CC43CF05-CB3B-4648-8D92-BFC3F4781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776" y="2426368"/>
            <a:ext cx="4611861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8782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1EBD-798F-404F-B892-9060A811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4B59D-C93A-F147-9733-9488D2684555}"/>
              </a:ext>
            </a:extLst>
          </p:cNvPr>
          <p:cNvSpPr/>
          <p:nvPr/>
        </p:nvSpPr>
        <p:spPr>
          <a:xfrm>
            <a:off x="8516192" y="2015397"/>
            <a:ext cx="2634521" cy="7960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155C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Z-Ware API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5211D-C9B1-EE41-8214-F0A12C72C748}"/>
              </a:ext>
            </a:extLst>
          </p:cNvPr>
          <p:cNvSpPr/>
          <p:nvPr/>
        </p:nvSpPr>
        <p:spPr>
          <a:xfrm>
            <a:off x="8516191" y="3048086"/>
            <a:ext cx="2652944" cy="7218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155C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Z-Wave to IP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628297-4F2F-8543-8B7B-42BBD12390C6}"/>
              </a:ext>
            </a:extLst>
          </p:cNvPr>
          <p:cNvSpPr/>
          <p:nvPr/>
        </p:nvSpPr>
        <p:spPr>
          <a:xfrm>
            <a:off x="8210585" y="1709691"/>
            <a:ext cx="3198324" cy="2510468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FF9E9-E305-7C4B-8948-077A1DAA3509}"/>
              </a:ext>
            </a:extLst>
          </p:cNvPr>
          <p:cNvGrpSpPr/>
          <p:nvPr/>
        </p:nvGrpSpPr>
        <p:grpSpPr>
          <a:xfrm>
            <a:off x="6006655" y="4049523"/>
            <a:ext cx="2121862" cy="1983061"/>
            <a:chOff x="3983008" y="1728233"/>
            <a:chExt cx="1645771" cy="15381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63ACD5-5524-454E-9B4B-1AB7F6466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26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25133" y="1728233"/>
              <a:ext cx="1242878" cy="124287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F44DFF-1772-B747-BCDA-3AF2B76C1F0F}"/>
                </a:ext>
              </a:extLst>
            </p:cNvPr>
            <p:cNvSpPr txBox="1"/>
            <p:nvPr/>
          </p:nvSpPr>
          <p:spPr>
            <a:xfrm>
              <a:off x="3983008" y="2685561"/>
              <a:ext cx="1645771" cy="580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b="1" dirty="0">
                  <a:solidFill>
                    <a:schemeClr val="tx2"/>
                  </a:solidFill>
                </a:rPr>
                <a:t>UZB Z-Wave </a:t>
              </a:r>
              <a:br>
                <a:rPr lang="en-US" sz="2133" b="1" dirty="0">
                  <a:solidFill>
                    <a:schemeClr val="tx2"/>
                  </a:solidFill>
                </a:rPr>
              </a:br>
              <a:r>
                <a:rPr lang="en-US" sz="2133" b="1" dirty="0">
                  <a:solidFill>
                    <a:schemeClr val="tx2"/>
                  </a:solidFill>
                </a:rPr>
                <a:t>Bridge Controller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4D3A70-EC23-E14A-A850-583E77FAE11D}"/>
              </a:ext>
            </a:extLst>
          </p:cNvPr>
          <p:cNvGrpSpPr/>
          <p:nvPr/>
        </p:nvGrpSpPr>
        <p:grpSpPr>
          <a:xfrm>
            <a:off x="8918204" y="4272941"/>
            <a:ext cx="1942295" cy="1511853"/>
            <a:chOff x="4116112" y="812617"/>
            <a:chExt cx="1506494" cy="117263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19335FA-4AD7-FC4C-80FB-D01E1B9E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835" b="98532" l="1856" r="95773">
                          <a14:foregroundMark x1="28041" y1="62202" x2="28041" y2="62202"/>
                          <a14:foregroundMark x1="7216" y1="50826" x2="7216" y2="50826"/>
                          <a14:foregroundMark x1="12990" y1="23853" x2="12990" y2="23853"/>
                          <a14:foregroundMark x1="18660" y1="12110" x2="18660" y2="12110"/>
                          <a14:foregroundMark x1="16392" y1="17248" x2="9897" y2="31927"/>
                          <a14:foregroundMark x1="52371" y1="78716" x2="57216" y2="67523"/>
                          <a14:backgroundMark x1="51237" y1="80367" x2="52680" y2="783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6112" y="812617"/>
              <a:ext cx="1506494" cy="84643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A09838-57AA-8F4C-8E70-85D3119D7CEB}"/>
                </a:ext>
              </a:extLst>
            </p:cNvPr>
            <p:cNvSpPr txBox="1"/>
            <p:nvPr/>
          </p:nvSpPr>
          <p:spPr>
            <a:xfrm>
              <a:off x="4121056" y="1659049"/>
              <a:ext cx="1409887" cy="326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b="1" dirty="0">
                  <a:solidFill>
                    <a:schemeClr val="tx2"/>
                  </a:solidFill>
                </a:rPr>
                <a:t>Raspberry Pi 3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7E493FF-5EC4-6F47-85DB-ECD10312B6F5}"/>
              </a:ext>
            </a:extLst>
          </p:cNvPr>
          <p:cNvSpPr/>
          <p:nvPr/>
        </p:nvSpPr>
        <p:spPr>
          <a:xfrm>
            <a:off x="7997953" y="1449794"/>
            <a:ext cx="3614156" cy="4418623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AB42F-EEC4-3048-9C10-483711056D2C}"/>
              </a:ext>
            </a:extLst>
          </p:cNvPr>
          <p:cNvSpPr txBox="1"/>
          <p:nvPr/>
        </p:nvSpPr>
        <p:spPr>
          <a:xfrm>
            <a:off x="8430680" y="3803302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603C47-E165-D542-850F-82C9D63C7D3E}"/>
              </a:ext>
            </a:extLst>
          </p:cNvPr>
          <p:cNvGrpSpPr/>
          <p:nvPr/>
        </p:nvGrpSpPr>
        <p:grpSpPr>
          <a:xfrm>
            <a:off x="650864" y="1885696"/>
            <a:ext cx="4620713" cy="3766245"/>
            <a:chOff x="1918674" y="1216134"/>
            <a:chExt cx="8354610" cy="5358109"/>
          </a:xfrm>
        </p:grpSpPr>
        <p:pic>
          <p:nvPicPr>
            <p:cNvPr id="20" name="Light Bulb.png" descr="Light Bulb.png">
              <a:extLst>
                <a:ext uri="{FF2B5EF4-FFF2-40B4-BE49-F238E27FC236}">
                  <a16:creationId xmlns:a16="http://schemas.microsoft.com/office/drawing/2014/main" id="{07713213-DBD2-174B-8B2D-C4897D25F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775844" y="3321853"/>
              <a:ext cx="497440" cy="71661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1" name="ZIP Gateway.png" descr="ZIP Gateway.png">
              <a:extLst>
                <a:ext uri="{FF2B5EF4-FFF2-40B4-BE49-F238E27FC236}">
                  <a16:creationId xmlns:a16="http://schemas.microsoft.com/office/drawing/2014/main" id="{186C6151-4C44-9249-A2F8-E067307E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453955" y="3202087"/>
              <a:ext cx="1203750" cy="9110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iPhone.png" descr="iPhone.png">
              <a:extLst>
                <a:ext uri="{FF2B5EF4-FFF2-40B4-BE49-F238E27FC236}">
                  <a16:creationId xmlns:a16="http://schemas.microsoft.com/office/drawing/2014/main" id="{70FE6EC7-3B21-584E-9FAC-78985DD25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918674" y="3281967"/>
              <a:ext cx="505970" cy="79635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" name="Light Bulb.png" descr="Light Bulb.png">
              <a:extLst>
                <a:ext uri="{FF2B5EF4-FFF2-40B4-BE49-F238E27FC236}">
                  <a16:creationId xmlns:a16="http://schemas.microsoft.com/office/drawing/2014/main" id="{EA8691A0-F280-B74D-A119-3DA9F263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051944" y="2369353"/>
              <a:ext cx="497440" cy="71661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iPhone.png" descr="iPhone.png">
              <a:extLst>
                <a:ext uri="{FF2B5EF4-FFF2-40B4-BE49-F238E27FC236}">
                  <a16:creationId xmlns:a16="http://schemas.microsoft.com/office/drawing/2014/main" id="{7617357A-2DDB-3544-ACB3-BC5E56A6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42574" y="2329467"/>
              <a:ext cx="505970" cy="79635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Light Bulb.png" descr="Light Bulb.png">
              <a:extLst>
                <a:ext uri="{FF2B5EF4-FFF2-40B4-BE49-F238E27FC236}">
                  <a16:creationId xmlns:a16="http://schemas.microsoft.com/office/drawing/2014/main" id="{2BCF794D-8683-B249-AEFD-13FE035F2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051944" y="4229290"/>
              <a:ext cx="497440" cy="71660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iPhone.png" descr="iPhone.png">
              <a:extLst>
                <a:ext uri="{FF2B5EF4-FFF2-40B4-BE49-F238E27FC236}">
                  <a16:creationId xmlns:a16="http://schemas.microsoft.com/office/drawing/2014/main" id="{64C20F8F-81FE-E347-B17B-AB2FFA0EB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42574" y="4189404"/>
              <a:ext cx="505970" cy="79635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" name="Line">
              <a:extLst>
                <a:ext uri="{FF2B5EF4-FFF2-40B4-BE49-F238E27FC236}">
                  <a16:creationId xmlns:a16="http://schemas.microsoft.com/office/drawing/2014/main" id="{9BAD17FF-A13D-3E42-87A0-359BE1D2F6F4}"/>
                </a:ext>
              </a:extLst>
            </p:cNvPr>
            <p:cNvSpPr/>
            <p:nvPr/>
          </p:nvSpPr>
          <p:spPr>
            <a:xfrm rot="1178115">
              <a:off x="3296986" y="2698783"/>
              <a:ext cx="2125167" cy="41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6" extrusionOk="0">
                  <a:moveTo>
                    <a:pt x="0" y="20006"/>
                  </a:moveTo>
                  <a:cubicBezTo>
                    <a:pt x="3321" y="5556"/>
                    <a:pt x="7763" y="-1594"/>
                    <a:pt x="12245" y="300"/>
                  </a:cubicBezTo>
                  <a:cubicBezTo>
                    <a:pt x="15735" y="1774"/>
                    <a:pt x="19024" y="8703"/>
                    <a:pt x="21600" y="20006"/>
                  </a:cubicBezTo>
                </a:path>
              </a:pathLst>
            </a:custGeom>
            <a:ln w="88900">
              <a:solidFill>
                <a:srgbClr val="784B6C"/>
              </a:solidFill>
              <a:miter lim="400000"/>
              <a:headEnd type="triangle"/>
              <a:tailEnd type="triangle"/>
            </a:ln>
          </p:spPr>
          <p:txBody>
            <a:bodyPr lIns="33867" tIns="33867" rIns="33867" bIns="33867" anchor="ctr"/>
            <a:lstStyle/>
            <a:p>
              <a:pPr algn="ctr">
                <a:defRPr sz="3200"/>
              </a:pPr>
              <a:endParaRPr sz="2133"/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10DCD0E7-CE4F-BF4B-A812-645A6FCE876E}"/>
                </a:ext>
              </a:extLst>
            </p:cNvPr>
            <p:cNvSpPr/>
            <p:nvPr/>
          </p:nvSpPr>
          <p:spPr>
            <a:xfrm>
              <a:off x="2743200" y="3634274"/>
              <a:ext cx="2373195" cy="1"/>
            </a:xfrm>
            <a:prstGeom prst="line">
              <a:avLst/>
            </a:prstGeom>
            <a:ln w="88900">
              <a:solidFill>
                <a:srgbClr val="784B6C"/>
              </a:solidFill>
              <a:miter lim="400000"/>
              <a:headEnd type="triangle"/>
              <a:tailEnd type="triangle"/>
            </a:ln>
          </p:spPr>
          <p:txBody>
            <a:bodyPr lIns="33867" tIns="33867" rIns="33867" bIns="33867" anchor="ctr"/>
            <a:lstStyle/>
            <a:p>
              <a:pPr algn="ctr">
                <a:defRPr sz="3200"/>
              </a:pPr>
              <a:endParaRPr sz="2133"/>
            </a:p>
          </p:txBody>
        </p:sp>
        <p:sp>
          <p:nvSpPr>
            <p:cNvPr id="29" name="Line">
              <a:extLst>
                <a:ext uri="{FF2B5EF4-FFF2-40B4-BE49-F238E27FC236}">
                  <a16:creationId xmlns:a16="http://schemas.microsoft.com/office/drawing/2014/main" id="{30347AA9-B719-BB44-97A3-B676CBA44F61}"/>
                </a:ext>
              </a:extLst>
            </p:cNvPr>
            <p:cNvSpPr/>
            <p:nvPr/>
          </p:nvSpPr>
          <p:spPr>
            <a:xfrm rot="20421885">
              <a:off x="3284291" y="4158462"/>
              <a:ext cx="2125167" cy="33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6" extrusionOk="0">
                  <a:moveTo>
                    <a:pt x="0" y="0"/>
                  </a:moveTo>
                  <a:cubicBezTo>
                    <a:pt x="3447" y="14468"/>
                    <a:pt x="7615" y="21600"/>
                    <a:pt x="11829" y="20242"/>
                  </a:cubicBezTo>
                  <a:cubicBezTo>
                    <a:pt x="15342" y="19110"/>
                    <a:pt x="18730" y="12092"/>
                    <a:pt x="21600" y="0"/>
                  </a:cubicBezTo>
                </a:path>
              </a:pathLst>
            </a:custGeom>
            <a:ln w="88900">
              <a:solidFill>
                <a:srgbClr val="784B6C"/>
              </a:solidFill>
              <a:miter lim="400000"/>
              <a:headEnd type="triangle"/>
              <a:tailEnd type="triangle"/>
            </a:ln>
          </p:spPr>
          <p:txBody>
            <a:bodyPr lIns="33867" tIns="33867" rIns="33867" bIns="33867" anchor="ctr"/>
            <a:lstStyle/>
            <a:p>
              <a:pPr algn="ctr">
                <a:defRPr sz="3200"/>
              </a:pPr>
              <a:endParaRPr sz="2133"/>
            </a:p>
          </p:txBody>
        </p:sp>
        <p:sp>
          <p:nvSpPr>
            <p:cNvPr id="30" name="Line">
              <a:extLst>
                <a:ext uri="{FF2B5EF4-FFF2-40B4-BE49-F238E27FC236}">
                  <a16:creationId xmlns:a16="http://schemas.microsoft.com/office/drawing/2014/main" id="{366E1F53-FEB6-8844-8C9C-05C2679DA995}"/>
                </a:ext>
              </a:extLst>
            </p:cNvPr>
            <p:cNvSpPr/>
            <p:nvPr/>
          </p:nvSpPr>
          <p:spPr>
            <a:xfrm rot="20421885" flipH="1">
              <a:off x="6651381" y="2709306"/>
              <a:ext cx="2125167" cy="41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6" extrusionOk="0">
                  <a:moveTo>
                    <a:pt x="0" y="20006"/>
                  </a:moveTo>
                  <a:cubicBezTo>
                    <a:pt x="3321" y="5556"/>
                    <a:pt x="7763" y="-1594"/>
                    <a:pt x="12245" y="300"/>
                  </a:cubicBezTo>
                  <a:cubicBezTo>
                    <a:pt x="15735" y="1774"/>
                    <a:pt x="19024" y="8703"/>
                    <a:pt x="21600" y="20006"/>
                  </a:cubicBezTo>
                </a:path>
              </a:pathLst>
            </a:custGeom>
            <a:ln w="88900">
              <a:solidFill>
                <a:srgbClr val="175582"/>
              </a:solidFill>
              <a:miter lim="400000"/>
              <a:headEnd type="triangle"/>
              <a:tailEnd type="triangle"/>
            </a:ln>
          </p:spPr>
          <p:txBody>
            <a:bodyPr lIns="33867" tIns="33867" rIns="33867" bIns="33867" anchor="ctr"/>
            <a:lstStyle/>
            <a:p>
              <a:pPr algn="ctr">
                <a:defRPr sz="3200"/>
              </a:pPr>
              <a:endParaRPr sz="2133"/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CB8978DE-016F-494D-A969-83A4BE32861A}"/>
                </a:ext>
              </a:extLst>
            </p:cNvPr>
            <p:cNvSpPr/>
            <p:nvPr/>
          </p:nvSpPr>
          <p:spPr>
            <a:xfrm flipH="1">
              <a:off x="6957139" y="3644797"/>
              <a:ext cx="2373195" cy="1"/>
            </a:xfrm>
            <a:prstGeom prst="line">
              <a:avLst/>
            </a:prstGeom>
            <a:ln w="88900">
              <a:solidFill>
                <a:srgbClr val="175582"/>
              </a:solidFill>
              <a:miter lim="400000"/>
              <a:headEnd type="triangle"/>
              <a:tailEnd type="triangle"/>
            </a:ln>
          </p:spPr>
          <p:txBody>
            <a:bodyPr lIns="33867" tIns="33867" rIns="33867" bIns="33867" anchor="ctr"/>
            <a:lstStyle/>
            <a:p>
              <a:pPr algn="ctr">
                <a:defRPr sz="3200"/>
              </a:pPr>
              <a:endParaRPr sz="2133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B6FF9E73-9EA0-EE4F-9589-64255B6C1C55}"/>
                </a:ext>
              </a:extLst>
            </p:cNvPr>
            <p:cNvSpPr/>
            <p:nvPr/>
          </p:nvSpPr>
          <p:spPr>
            <a:xfrm rot="1178115" flipH="1">
              <a:off x="6664076" y="4168985"/>
              <a:ext cx="2125167" cy="33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6" extrusionOk="0">
                  <a:moveTo>
                    <a:pt x="0" y="0"/>
                  </a:moveTo>
                  <a:cubicBezTo>
                    <a:pt x="3447" y="14468"/>
                    <a:pt x="7615" y="21600"/>
                    <a:pt x="11829" y="20242"/>
                  </a:cubicBezTo>
                  <a:cubicBezTo>
                    <a:pt x="15342" y="19110"/>
                    <a:pt x="18730" y="12092"/>
                    <a:pt x="21600" y="0"/>
                  </a:cubicBezTo>
                </a:path>
              </a:pathLst>
            </a:custGeom>
            <a:ln w="88900">
              <a:solidFill>
                <a:srgbClr val="175582"/>
              </a:solidFill>
              <a:miter lim="400000"/>
              <a:headEnd type="triangle"/>
              <a:tailEnd type="triangle"/>
            </a:ln>
          </p:spPr>
          <p:txBody>
            <a:bodyPr lIns="33867" tIns="33867" rIns="33867" bIns="33867" anchor="ctr"/>
            <a:lstStyle/>
            <a:p>
              <a:pPr algn="ctr">
                <a:defRPr sz="3200"/>
              </a:pPr>
              <a:endParaRPr sz="2133"/>
            </a:p>
          </p:txBody>
        </p:sp>
        <p:pic>
          <p:nvPicPr>
            <p:cNvPr id="33" name="pasted-image.tiff" descr="pasted-image.tiff">
              <a:extLst>
                <a:ext uri="{FF2B5EF4-FFF2-40B4-BE49-F238E27FC236}">
                  <a16:creationId xmlns:a16="http://schemas.microsoft.com/office/drawing/2014/main" id="{AE1E6E49-C038-3B42-AF14-A628E019D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188920" y="1216134"/>
              <a:ext cx="1278527" cy="101216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4" name="pasted-image.tiff" descr="pasted-image.tiff">
              <a:extLst>
                <a:ext uri="{FF2B5EF4-FFF2-40B4-BE49-F238E27FC236}">
                  <a16:creationId xmlns:a16="http://schemas.microsoft.com/office/drawing/2014/main" id="{1A758E40-E72B-EB4D-9387-435567E1A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644503" y="5456990"/>
              <a:ext cx="2064257" cy="1117253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7375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B4A1-AF81-D54E-8FF3-1E44DDF3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Gateway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0AAB-F007-034F-83EF-4F52C87471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Z-Wave Gateway – Z-Ware &amp; Z/IP Gateway middleware</a:t>
            </a:r>
          </a:p>
          <a:p>
            <a:pPr lvl="1"/>
            <a:r>
              <a:rPr lang="en-US" dirty="0"/>
              <a:t>Standardized interoperable Z-Wave gateway solution</a:t>
            </a:r>
          </a:p>
          <a:p>
            <a:pPr lvl="1"/>
            <a:endParaRPr lang="en-US" dirty="0"/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Quickly integrate Z-Wave into excising solutions/services</a:t>
            </a:r>
          </a:p>
          <a:p>
            <a:pPr lvl="1"/>
            <a:r>
              <a:rPr lang="en-US" dirty="0"/>
              <a:t>Focus your resources on smart home services</a:t>
            </a:r>
          </a:p>
          <a:p>
            <a:pPr lvl="1"/>
            <a:r>
              <a:rPr lang="en-US" dirty="0"/>
              <a:t>Consistent ecosystem quality and easy upgrade of new features</a:t>
            </a:r>
          </a:p>
          <a:p>
            <a:pPr lvl="1"/>
            <a:r>
              <a:rPr lang="en-US" dirty="0"/>
              <a:t>Fast time to market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6FD94A-04ED-4019-9DD8-10B8F1DD43B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78A1AE-4BC2-A645-92C6-BD4DBFBD3146}"/>
              </a:ext>
            </a:extLst>
          </p:cNvPr>
          <p:cNvSpPr/>
          <p:nvPr/>
        </p:nvSpPr>
        <p:spPr>
          <a:xfrm>
            <a:off x="1750827" y="3657600"/>
            <a:ext cx="3091337" cy="217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Z/IP Gateway</a:t>
            </a:r>
          </a:p>
          <a:p>
            <a:r>
              <a:rPr lang="en-US" sz="1600" dirty="0">
                <a:solidFill>
                  <a:schemeClr val="bg1"/>
                </a:solidFill>
              </a:rPr>
              <a:t>Abstracts Z-Wave into UDP/IP</a:t>
            </a:r>
            <a:endParaRPr lang="en-US" sz="1600" b="1" dirty="0">
              <a:solidFill>
                <a:schemeClr val="bg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Network Management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Security S2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SmartStart</a:t>
            </a:r>
            <a:endParaRPr lang="en-US" sz="1600" dirty="0">
              <a:solidFill>
                <a:schemeClr val="bg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Mailbox for Batt. Devices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Multi-channel support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7CE229-A644-8D4E-BCE6-7648E28FDE92}"/>
              </a:ext>
            </a:extLst>
          </p:cNvPr>
          <p:cNvSpPr/>
          <p:nvPr/>
        </p:nvSpPr>
        <p:spPr>
          <a:xfrm>
            <a:off x="1752600" y="1794872"/>
            <a:ext cx="3089564" cy="1746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Z-Ware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Abstracts Z-Wave into C objects and Web API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Device Objects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Command Class implementation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Scene and event </a:t>
            </a:r>
            <a:r>
              <a:rPr lang="en-US" sz="1600" dirty="0"/>
              <a:t>manager</a:t>
            </a:r>
            <a:endParaRPr lang="en-US" sz="1600" dirty="0">
              <a:solidFill>
                <a:schemeClr val="bg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Z/IP Packaging and DTLS</a:t>
            </a:r>
          </a:p>
        </p:txBody>
      </p:sp>
    </p:spTree>
    <p:extLst>
      <p:ext uri="{BB962C8B-B14F-4D97-AF65-F5344CB8AC3E}">
        <p14:creationId xmlns:p14="http://schemas.microsoft.com/office/powerpoint/2010/main" val="36761404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Z/IP Gateway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Z-Wave to IP bridging</a:t>
            </a:r>
          </a:p>
          <a:p>
            <a:r>
              <a:rPr lang="en-US" dirty="0"/>
              <a:t>Network management</a:t>
            </a:r>
          </a:p>
          <a:p>
            <a:r>
              <a:rPr lang="en-US" dirty="0"/>
              <a:t>Message mailbox</a:t>
            </a:r>
          </a:p>
          <a:p>
            <a:r>
              <a:rPr lang="en-US" dirty="0"/>
              <a:t>Security (S0 and S2)</a:t>
            </a:r>
          </a:p>
          <a:p>
            <a:r>
              <a:rPr lang="en-US" dirty="0"/>
              <a:t>Smart Start</a:t>
            </a:r>
          </a:p>
          <a:p>
            <a:r>
              <a:rPr lang="en-US" dirty="0"/>
              <a:t>Multi-Channel encapsulation</a:t>
            </a:r>
          </a:p>
          <a:p>
            <a:r>
              <a:rPr lang="en-US" dirty="0"/>
              <a:t>Network statistics (IMA)</a:t>
            </a:r>
          </a:p>
          <a:p>
            <a:r>
              <a:rPr lang="en-US" dirty="0"/>
              <a:t>TLS and DTLS for IP security</a:t>
            </a:r>
          </a:p>
          <a:p>
            <a:endParaRPr lang="en-US" dirty="0"/>
          </a:p>
        </p:txBody>
      </p:sp>
      <p:pic>
        <p:nvPicPr>
          <p:cNvPr id="10" name="ZIP Gatew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5874" y="3569991"/>
            <a:ext cx="1399023" cy="1058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Light Bul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5935" y="5945581"/>
            <a:ext cx="578135" cy="83285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239"/>
          <p:cNvSpPr/>
          <p:nvPr/>
        </p:nvSpPr>
        <p:spPr>
          <a:xfrm flipH="1">
            <a:off x="8624319" y="4856195"/>
            <a:ext cx="0" cy="973615"/>
          </a:xfrm>
          <a:prstGeom prst="line">
            <a:avLst/>
          </a:prstGeom>
          <a:ln w="38100">
            <a:solidFill>
              <a:srgbClr val="175582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3" name="Shape 238"/>
          <p:cNvSpPr/>
          <p:nvPr/>
        </p:nvSpPr>
        <p:spPr>
          <a:xfrm rot="18900000" flipH="1">
            <a:off x="6928660" y="5023442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175582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4" name="Shape 238"/>
          <p:cNvSpPr/>
          <p:nvPr/>
        </p:nvSpPr>
        <p:spPr>
          <a:xfrm rot="2700000" flipH="1">
            <a:off x="8913692" y="5023442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175582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pic>
        <p:nvPicPr>
          <p:cNvPr id="15" name="Light Bul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7405" y="5945581"/>
            <a:ext cx="578135" cy="832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Light Bul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6757" y="5945581"/>
            <a:ext cx="578135" cy="83285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239"/>
          <p:cNvSpPr/>
          <p:nvPr/>
        </p:nvSpPr>
        <p:spPr>
          <a:xfrm flipH="1">
            <a:off x="8624319" y="2535594"/>
            <a:ext cx="0" cy="910157"/>
          </a:xfrm>
          <a:prstGeom prst="line">
            <a:avLst/>
          </a:prstGeom>
          <a:ln w="38100">
            <a:solidFill>
              <a:srgbClr val="643859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8" name="Shape 238"/>
          <p:cNvSpPr/>
          <p:nvPr/>
        </p:nvSpPr>
        <p:spPr>
          <a:xfrm rot="8100000" flipH="1">
            <a:off x="9206850" y="3365155"/>
            <a:ext cx="2424356" cy="642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643859"/>
            </a:solidFill>
            <a:prstDash val="dash"/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9" name="Shape 238"/>
          <p:cNvSpPr/>
          <p:nvPr/>
        </p:nvSpPr>
        <p:spPr>
          <a:xfrm rot="13500000" flipH="1">
            <a:off x="7149531" y="2966823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643859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pic>
        <p:nvPicPr>
          <p:cNvPr id="20" name="i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70025" y="1594754"/>
            <a:ext cx="588048" cy="925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6817" y="1605822"/>
            <a:ext cx="588048" cy="925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13487" y="1449447"/>
            <a:ext cx="1978512" cy="107084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38"/>
          <p:cNvSpPr/>
          <p:nvPr/>
        </p:nvSpPr>
        <p:spPr>
          <a:xfrm rot="8100000" flipH="1">
            <a:off x="8668281" y="2966823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643859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pic>
        <p:nvPicPr>
          <p:cNvPr id="25" name="i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1119" y="1594754"/>
            <a:ext cx="588048" cy="9255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Brace 1"/>
          <p:cNvSpPr/>
          <p:nvPr/>
        </p:nvSpPr>
        <p:spPr>
          <a:xfrm>
            <a:off x="6221003" y="1830183"/>
            <a:ext cx="392648" cy="3999627"/>
          </a:xfrm>
          <a:prstGeom prst="rightBrace">
            <a:avLst>
              <a:gd name="adj1" fmla="val 8333"/>
              <a:gd name="adj2" fmla="val 619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24083" y="4307149"/>
            <a:ext cx="121179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8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Z/IP Client</a:t>
            </a:r>
          </a:p>
          <a:p>
            <a:r>
              <a:rPr lang="en-US" dirty="0"/>
              <a:t>Nodes as objects</a:t>
            </a:r>
          </a:p>
          <a:p>
            <a:r>
              <a:rPr lang="en-US" dirty="0"/>
              <a:t>Device state caching</a:t>
            </a:r>
          </a:p>
          <a:p>
            <a:r>
              <a:rPr lang="en-US" dirty="0"/>
              <a:t>Scene manager</a:t>
            </a:r>
          </a:p>
          <a:p>
            <a:r>
              <a:rPr lang="en-US" dirty="0"/>
              <a:t>Portal extension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  <a:p>
            <a:r>
              <a:rPr lang="en-US" dirty="0"/>
              <a:t>UI’s and Apple </a:t>
            </a:r>
            <a:r>
              <a:rPr lang="en-US" dirty="0" err="1"/>
              <a:t>HomeKit</a:t>
            </a:r>
            <a:r>
              <a:rPr lang="en-US" dirty="0"/>
              <a:t> support</a:t>
            </a:r>
          </a:p>
          <a:p>
            <a:endParaRPr lang="en-US" dirty="0"/>
          </a:p>
        </p:txBody>
      </p:sp>
      <p:pic>
        <p:nvPicPr>
          <p:cNvPr id="10" name="ZIP Gatew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5874" y="3569991"/>
            <a:ext cx="1399023" cy="1058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Light Bul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5935" y="5945581"/>
            <a:ext cx="578135" cy="83285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239"/>
          <p:cNvSpPr/>
          <p:nvPr/>
        </p:nvSpPr>
        <p:spPr>
          <a:xfrm flipH="1">
            <a:off x="8624319" y="4856195"/>
            <a:ext cx="0" cy="973615"/>
          </a:xfrm>
          <a:prstGeom prst="line">
            <a:avLst/>
          </a:prstGeom>
          <a:ln w="38100">
            <a:solidFill>
              <a:srgbClr val="175582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3" name="Shape 238"/>
          <p:cNvSpPr/>
          <p:nvPr/>
        </p:nvSpPr>
        <p:spPr>
          <a:xfrm rot="18900000" flipH="1">
            <a:off x="6928660" y="5023442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175582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4" name="Shape 238"/>
          <p:cNvSpPr/>
          <p:nvPr/>
        </p:nvSpPr>
        <p:spPr>
          <a:xfrm rot="2700000" flipH="1">
            <a:off x="8913692" y="5023442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175582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pic>
        <p:nvPicPr>
          <p:cNvPr id="15" name="Light Bul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7405" y="5945581"/>
            <a:ext cx="578135" cy="832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Light Bul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6757" y="5945581"/>
            <a:ext cx="578135" cy="83285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239"/>
          <p:cNvSpPr/>
          <p:nvPr/>
        </p:nvSpPr>
        <p:spPr>
          <a:xfrm flipH="1">
            <a:off x="8624319" y="2535594"/>
            <a:ext cx="0" cy="910157"/>
          </a:xfrm>
          <a:prstGeom prst="line">
            <a:avLst/>
          </a:prstGeom>
          <a:ln w="38100">
            <a:solidFill>
              <a:srgbClr val="643859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8" name="Shape 238"/>
          <p:cNvSpPr/>
          <p:nvPr/>
        </p:nvSpPr>
        <p:spPr>
          <a:xfrm rot="8100000" flipH="1">
            <a:off x="9206850" y="3365155"/>
            <a:ext cx="2424356" cy="642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643859"/>
            </a:solidFill>
            <a:prstDash val="dash"/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sp>
        <p:nvSpPr>
          <p:cNvPr id="19" name="Shape 238"/>
          <p:cNvSpPr/>
          <p:nvPr/>
        </p:nvSpPr>
        <p:spPr>
          <a:xfrm rot="13500000" flipH="1">
            <a:off x="7149531" y="2966823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643859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pic>
        <p:nvPicPr>
          <p:cNvPr id="20" name="i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70025" y="1594754"/>
            <a:ext cx="588048" cy="925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6817" y="1605822"/>
            <a:ext cx="588048" cy="925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13487" y="1449447"/>
            <a:ext cx="1978512" cy="107084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38"/>
          <p:cNvSpPr/>
          <p:nvPr/>
        </p:nvSpPr>
        <p:spPr>
          <a:xfrm rot="8100000" flipH="1">
            <a:off x="8668281" y="2966823"/>
            <a:ext cx="1375088" cy="37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extrusionOk="0">
                <a:moveTo>
                  <a:pt x="0" y="20006"/>
                </a:moveTo>
                <a:cubicBezTo>
                  <a:pt x="3321" y="5556"/>
                  <a:pt x="7763" y="-1594"/>
                  <a:pt x="12245" y="300"/>
                </a:cubicBezTo>
                <a:cubicBezTo>
                  <a:pt x="15735" y="1774"/>
                  <a:pt x="19024" y="8703"/>
                  <a:pt x="21600" y="20006"/>
                </a:cubicBezTo>
              </a:path>
            </a:pathLst>
          </a:custGeom>
          <a:ln w="38100">
            <a:solidFill>
              <a:srgbClr val="643859"/>
            </a:solidFill>
            <a:miter lim="400000"/>
            <a:headEnd type="triangle"/>
            <a:tailEnd type="triangle"/>
          </a:ln>
        </p:spPr>
        <p:txBody>
          <a:bodyPr lIns="67733" tIns="67733" rIns="67733" bIns="67733" anchor="ctr"/>
          <a:lstStyle/>
          <a:p>
            <a:pPr algn="ctr">
              <a:defRPr sz="3200"/>
            </a:pPr>
            <a:endParaRPr sz="4267"/>
          </a:p>
        </p:txBody>
      </p:sp>
      <p:pic>
        <p:nvPicPr>
          <p:cNvPr id="25" name="i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1119" y="1594754"/>
            <a:ext cx="588048" cy="9255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Brace 1"/>
          <p:cNvSpPr/>
          <p:nvPr/>
        </p:nvSpPr>
        <p:spPr>
          <a:xfrm>
            <a:off x="6221003" y="1830183"/>
            <a:ext cx="392648" cy="3999627"/>
          </a:xfrm>
          <a:prstGeom prst="rightBrace">
            <a:avLst>
              <a:gd name="adj1" fmla="val 8333"/>
              <a:gd name="adj2" fmla="val 64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687273" y="2082064"/>
            <a:ext cx="458212" cy="4019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ED6850-5388-7442-A2B9-5902C663C8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Faster to market - Gateway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35CCFC-1238-FB47-A500-FF99B6F5891C}"/>
              </a:ext>
            </a:extLst>
          </p:cNvPr>
          <p:cNvSpPr/>
          <p:nvPr/>
        </p:nvSpPr>
        <p:spPr>
          <a:xfrm>
            <a:off x="2927721" y="3527578"/>
            <a:ext cx="1837383" cy="1101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Z-Wave Gateway API’s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E246AC-4619-E842-BDA8-8EE09D441B47}"/>
              </a:ext>
            </a:extLst>
          </p:cNvPr>
          <p:cNvSpPr/>
          <p:nvPr/>
        </p:nvSpPr>
        <p:spPr>
          <a:xfrm>
            <a:off x="2930101" y="2968073"/>
            <a:ext cx="805553" cy="50546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 extrusionH="63500">
            <a:bevelB w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Product 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6D5AD-534A-DD40-894B-36FFA9F44D6E}"/>
              </a:ext>
            </a:extLst>
          </p:cNvPr>
          <p:cNvSpPr txBox="1"/>
          <p:nvPr/>
        </p:nvSpPr>
        <p:spPr>
          <a:xfrm>
            <a:off x="3396018" y="2137796"/>
            <a:ext cx="869982" cy="318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467" b="1"/>
              <a:t>Gateway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771424-FC6C-8E4B-9D7C-908A895EE359}"/>
              </a:ext>
            </a:extLst>
          </p:cNvPr>
          <p:cNvSpPr/>
          <p:nvPr/>
        </p:nvSpPr>
        <p:spPr>
          <a:xfrm>
            <a:off x="2920531" y="4734912"/>
            <a:ext cx="1820957" cy="708299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 extrusionH="63500">
            <a:bevelB w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Z-Wave Protocol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6E7AA0-956C-A646-B8C7-E828E03A6E5F}"/>
              </a:ext>
            </a:extLst>
          </p:cNvPr>
          <p:cNvGrpSpPr/>
          <p:nvPr/>
        </p:nvGrpSpPr>
        <p:grpSpPr>
          <a:xfrm>
            <a:off x="679450" y="3582949"/>
            <a:ext cx="2068621" cy="2589251"/>
            <a:chOff x="6661662" y="1662382"/>
            <a:chExt cx="2341262" cy="29305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89E02B-F831-A942-A1E6-A5A748B2F434}"/>
                </a:ext>
              </a:extLst>
            </p:cNvPr>
            <p:cNvGrpSpPr/>
            <p:nvPr/>
          </p:nvGrpSpPr>
          <p:grpSpPr>
            <a:xfrm>
              <a:off x="6661662" y="1662382"/>
              <a:ext cx="2341262" cy="2930507"/>
              <a:chOff x="7036312" y="1208992"/>
              <a:chExt cx="2341262" cy="2930507"/>
            </a:xfrm>
          </p:grpSpPr>
          <p:sp>
            <p:nvSpPr>
              <p:cNvPr id="53" name="Shape 1243">
                <a:extLst>
                  <a:ext uri="{FF2B5EF4-FFF2-40B4-BE49-F238E27FC236}">
                    <a16:creationId xmlns:a16="http://schemas.microsoft.com/office/drawing/2014/main" id="{5A181DD1-C8D1-4945-98F1-04517B6DD939}"/>
                  </a:ext>
                </a:extLst>
              </p:cNvPr>
              <p:cNvSpPr/>
              <p:nvPr/>
            </p:nvSpPr>
            <p:spPr>
              <a:xfrm>
                <a:off x="7222640" y="3290029"/>
                <a:ext cx="1662113" cy="702857"/>
              </a:xfrm>
              <a:prstGeom prst="ellipse">
                <a:avLst/>
              </a:prstGeom>
              <a:solidFill>
                <a:srgbClr val="C2F1FF"/>
              </a:solidFill>
              <a:ln w="12700">
                <a:solidFill>
                  <a:srgbClr val="007395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Shape 1249">
                <a:extLst>
                  <a:ext uri="{FF2B5EF4-FFF2-40B4-BE49-F238E27FC236}">
                    <a16:creationId xmlns:a16="http://schemas.microsoft.com/office/drawing/2014/main" id="{77AC6996-4B2D-6D45-8CA3-21F5716C91FB}"/>
                  </a:ext>
                </a:extLst>
              </p:cNvPr>
              <p:cNvSpPr/>
              <p:nvPr/>
            </p:nvSpPr>
            <p:spPr>
              <a:xfrm flipV="1">
                <a:off x="8335898" y="1970757"/>
                <a:ext cx="99769" cy="796508"/>
              </a:xfrm>
              <a:prstGeom prst="line">
                <a:avLst/>
              </a:prstGeom>
              <a:ln w="6350">
                <a:solidFill>
                  <a:schemeClr val="accent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pic>
            <p:nvPicPr>
              <p:cNvPr id="57" name="image16.png">
                <a:extLst>
                  <a:ext uri="{FF2B5EF4-FFF2-40B4-BE49-F238E27FC236}">
                    <a16:creationId xmlns:a16="http://schemas.microsoft.com/office/drawing/2014/main" id="{CC709C0E-B861-C849-92D4-26CF20EF1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01938" y="2767263"/>
                <a:ext cx="633960" cy="63396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8" name="image17.png">
                <a:extLst>
                  <a:ext uri="{FF2B5EF4-FFF2-40B4-BE49-F238E27FC236}">
                    <a16:creationId xmlns:a16="http://schemas.microsoft.com/office/drawing/2014/main" id="{DA16A21B-F9C1-F247-AAEF-DCB05B196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36312" y="3521533"/>
                <a:ext cx="434513" cy="43451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61" name="image18.png">
                <a:extLst>
                  <a:ext uri="{FF2B5EF4-FFF2-40B4-BE49-F238E27FC236}">
                    <a16:creationId xmlns:a16="http://schemas.microsoft.com/office/drawing/2014/main" id="{C85F2A55-E172-594D-B9BF-4B5A9C821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80170" y="3690349"/>
                <a:ext cx="449150" cy="44915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62" name="pasted-image.tiff" descr="pasted-image.tiff">
                <a:extLst>
                  <a:ext uri="{FF2B5EF4-FFF2-40B4-BE49-F238E27FC236}">
                    <a16:creationId xmlns:a16="http://schemas.microsoft.com/office/drawing/2014/main" id="{70012877-D40B-3A4E-99D8-1DBCB5B6B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35667" y="1208992"/>
                <a:ext cx="941907" cy="595542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47" name="iPhone.png" descr="iPhone.png">
              <a:extLst>
                <a:ext uri="{FF2B5EF4-FFF2-40B4-BE49-F238E27FC236}">
                  <a16:creationId xmlns:a16="http://schemas.microsoft.com/office/drawing/2014/main" id="{1BB05430-8830-D545-A47F-B6824B5B3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1787" y="2012220"/>
              <a:ext cx="335928" cy="470168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61B88-C771-C54A-A17F-A041C8EED9FD}"/>
              </a:ext>
            </a:extLst>
          </p:cNvPr>
          <p:cNvSpPr/>
          <p:nvPr/>
        </p:nvSpPr>
        <p:spPr>
          <a:xfrm>
            <a:off x="4001518" y="2492935"/>
            <a:ext cx="957189" cy="5054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OCF…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5F1E1E-D353-FB46-87DD-EB8675836262}"/>
              </a:ext>
            </a:extLst>
          </p:cNvPr>
          <p:cNvSpPr/>
          <p:nvPr/>
        </p:nvSpPr>
        <p:spPr>
          <a:xfrm>
            <a:off x="3948230" y="2642435"/>
            <a:ext cx="957189" cy="5054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OpenT2T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1CBAB1-AB56-7C4A-BCC4-CBF060725224}"/>
              </a:ext>
            </a:extLst>
          </p:cNvPr>
          <p:cNvSpPr/>
          <p:nvPr/>
        </p:nvSpPr>
        <p:spPr>
          <a:xfrm>
            <a:off x="3865266" y="2788244"/>
            <a:ext cx="957189" cy="5054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a-DK" sz="1067" b="1">
                <a:solidFill>
                  <a:schemeClr val="bg1"/>
                </a:solidFill>
              </a:rPr>
              <a:t>Alexa Skill</a:t>
            </a:r>
            <a:endParaRPr lang="en-US" sz="1067" b="1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83A760-7EAA-5E45-B05F-C41DF885E848}"/>
              </a:ext>
            </a:extLst>
          </p:cNvPr>
          <p:cNvSpPr/>
          <p:nvPr/>
        </p:nvSpPr>
        <p:spPr>
          <a:xfrm>
            <a:off x="3797104" y="2968073"/>
            <a:ext cx="957189" cy="5054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a-DK" sz="1067" b="1">
                <a:solidFill>
                  <a:schemeClr val="bg1"/>
                </a:solidFill>
              </a:rPr>
              <a:t>HomeKit</a:t>
            </a:r>
            <a:endParaRPr lang="en-US" sz="1067" b="1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B383B-B78F-7543-A2DA-5B18E974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504305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08073-170F-324D-AAB1-66C6BBCDFD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Faster to market - Gateway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35CCFC-1238-FB47-A500-FF99B6F5891C}"/>
              </a:ext>
            </a:extLst>
          </p:cNvPr>
          <p:cNvSpPr/>
          <p:nvPr/>
        </p:nvSpPr>
        <p:spPr>
          <a:xfrm>
            <a:off x="2927721" y="3527578"/>
            <a:ext cx="1837383" cy="1101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Z-Wave Gateway API’s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E246AC-4619-E842-BDA8-8EE09D441B47}"/>
              </a:ext>
            </a:extLst>
          </p:cNvPr>
          <p:cNvSpPr/>
          <p:nvPr/>
        </p:nvSpPr>
        <p:spPr>
          <a:xfrm>
            <a:off x="2930101" y="2968073"/>
            <a:ext cx="805553" cy="50546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 extrusionH="63500">
            <a:bevelB w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Product 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6D5AD-534A-DD40-894B-36FFA9F44D6E}"/>
              </a:ext>
            </a:extLst>
          </p:cNvPr>
          <p:cNvSpPr txBox="1"/>
          <p:nvPr/>
        </p:nvSpPr>
        <p:spPr>
          <a:xfrm>
            <a:off x="3396018" y="2137796"/>
            <a:ext cx="869982" cy="318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467" b="1"/>
              <a:t>Gateway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771424-FC6C-8E4B-9D7C-908A895EE359}"/>
              </a:ext>
            </a:extLst>
          </p:cNvPr>
          <p:cNvSpPr/>
          <p:nvPr/>
        </p:nvSpPr>
        <p:spPr>
          <a:xfrm>
            <a:off x="2920531" y="4734912"/>
            <a:ext cx="1820957" cy="708299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 extrusionH="63500">
            <a:bevelB w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Z-Wave Protocol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6E7AA0-956C-A646-B8C7-E828E03A6E5F}"/>
              </a:ext>
            </a:extLst>
          </p:cNvPr>
          <p:cNvGrpSpPr/>
          <p:nvPr/>
        </p:nvGrpSpPr>
        <p:grpSpPr>
          <a:xfrm>
            <a:off x="661626" y="3766724"/>
            <a:ext cx="2068621" cy="2589251"/>
            <a:chOff x="6661662" y="1662382"/>
            <a:chExt cx="2341262" cy="29305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89E02B-F831-A942-A1E6-A5A748B2F434}"/>
                </a:ext>
              </a:extLst>
            </p:cNvPr>
            <p:cNvGrpSpPr/>
            <p:nvPr/>
          </p:nvGrpSpPr>
          <p:grpSpPr>
            <a:xfrm>
              <a:off x="6661662" y="1662382"/>
              <a:ext cx="2341262" cy="2930507"/>
              <a:chOff x="7036312" y="1208992"/>
              <a:chExt cx="2341262" cy="2930507"/>
            </a:xfrm>
          </p:grpSpPr>
          <p:sp>
            <p:nvSpPr>
              <p:cNvPr id="53" name="Shape 1243">
                <a:extLst>
                  <a:ext uri="{FF2B5EF4-FFF2-40B4-BE49-F238E27FC236}">
                    <a16:creationId xmlns:a16="http://schemas.microsoft.com/office/drawing/2014/main" id="{5A181DD1-C8D1-4945-98F1-04517B6DD939}"/>
                  </a:ext>
                </a:extLst>
              </p:cNvPr>
              <p:cNvSpPr/>
              <p:nvPr/>
            </p:nvSpPr>
            <p:spPr>
              <a:xfrm>
                <a:off x="7222640" y="3290029"/>
                <a:ext cx="1662113" cy="702857"/>
              </a:xfrm>
              <a:prstGeom prst="ellipse">
                <a:avLst/>
              </a:prstGeom>
              <a:solidFill>
                <a:srgbClr val="C2F1FF"/>
              </a:solidFill>
              <a:ln w="12700">
                <a:solidFill>
                  <a:srgbClr val="007395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Shape 1249">
                <a:extLst>
                  <a:ext uri="{FF2B5EF4-FFF2-40B4-BE49-F238E27FC236}">
                    <a16:creationId xmlns:a16="http://schemas.microsoft.com/office/drawing/2014/main" id="{77AC6996-4B2D-6D45-8CA3-21F5716C91FB}"/>
                  </a:ext>
                </a:extLst>
              </p:cNvPr>
              <p:cNvSpPr/>
              <p:nvPr/>
            </p:nvSpPr>
            <p:spPr>
              <a:xfrm flipV="1">
                <a:off x="8335898" y="1970757"/>
                <a:ext cx="99769" cy="796508"/>
              </a:xfrm>
              <a:prstGeom prst="line">
                <a:avLst/>
              </a:prstGeom>
              <a:ln w="6350">
                <a:solidFill>
                  <a:schemeClr val="accent1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pic>
            <p:nvPicPr>
              <p:cNvPr id="57" name="image16.png">
                <a:extLst>
                  <a:ext uri="{FF2B5EF4-FFF2-40B4-BE49-F238E27FC236}">
                    <a16:creationId xmlns:a16="http://schemas.microsoft.com/office/drawing/2014/main" id="{CC709C0E-B861-C849-92D4-26CF20EF1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01938" y="2767263"/>
                <a:ext cx="633960" cy="63396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8" name="image17.png">
                <a:extLst>
                  <a:ext uri="{FF2B5EF4-FFF2-40B4-BE49-F238E27FC236}">
                    <a16:creationId xmlns:a16="http://schemas.microsoft.com/office/drawing/2014/main" id="{DA16A21B-F9C1-F247-AAEF-DCB05B196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36312" y="3521533"/>
                <a:ext cx="434513" cy="43451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61" name="image18.png">
                <a:extLst>
                  <a:ext uri="{FF2B5EF4-FFF2-40B4-BE49-F238E27FC236}">
                    <a16:creationId xmlns:a16="http://schemas.microsoft.com/office/drawing/2014/main" id="{C85F2A55-E172-594D-B9BF-4B5A9C821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80170" y="3690349"/>
                <a:ext cx="449150" cy="44915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62" name="pasted-image.tiff" descr="pasted-image.tiff">
                <a:extLst>
                  <a:ext uri="{FF2B5EF4-FFF2-40B4-BE49-F238E27FC236}">
                    <a16:creationId xmlns:a16="http://schemas.microsoft.com/office/drawing/2014/main" id="{70012877-D40B-3A4E-99D8-1DBCB5B6B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35667" y="1208992"/>
                <a:ext cx="941907" cy="595542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47" name="iPhone.png" descr="iPhone.png">
              <a:extLst>
                <a:ext uri="{FF2B5EF4-FFF2-40B4-BE49-F238E27FC236}">
                  <a16:creationId xmlns:a16="http://schemas.microsoft.com/office/drawing/2014/main" id="{1BB05430-8830-D545-A47F-B6824B5B3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1787" y="2012220"/>
              <a:ext cx="335928" cy="470168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61B88-C771-C54A-A17F-A041C8EED9FD}"/>
              </a:ext>
            </a:extLst>
          </p:cNvPr>
          <p:cNvSpPr/>
          <p:nvPr/>
        </p:nvSpPr>
        <p:spPr>
          <a:xfrm>
            <a:off x="4001518" y="2492935"/>
            <a:ext cx="957189" cy="5054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OCF…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5F1E1E-D353-FB46-87DD-EB8675836262}"/>
              </a:ext>
            </a:extLst>
          </p:cNvPr>
          <p:cNvSpPr/>
          <p:nvPr/>
        </p:nvSpPr>
        <p:spPr>
          <a:xfrm>
            <a:off x="3948230" y="2642435"/>
            <a:ext cx="957189" cy="5054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067" b="1">
                <a:solidFill>
                  <a:schemeClr val="bg1"/>
                </a:solidFill>
              </a:rPr>
              <a:t>OpenT2T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1CBAB1-AB56-7C4A-BCC4-CBF060725224}"/>
              </a:ext>
            </a:extLst>
          </p:cNvPr>
          <p:cNvSpPr/>
          <p:nvPr/>
        </p:nvSpPr>
        <p:spPr>
          <a:xfrm>
            <a:off x="3865266" y="2788244"/>
            <a:ext cx="957189" cy="5054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a-DK" sz="1067" b="1">
                <a:solidFill>
                  <a:schemeClr val="bg1"/>
                </a:solidFill>
              </a:rPr>
              <a:t>Alexa Skill</a:t>
            </a:r>
            <a:endParaRPr lang="en-US" sz="1067" b="1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83A760-7EAA-5E45-B05F-C41DF885E848}"/>
              </a:ext>
            </a:extLst>
          </p:cNvPr>
          <p:cNvSpPr/>
          <p:nvPr/>
        </p:nvSpPr>
        <p:spPr>
          <a:xfrm>
            <a:off x="3797104" y="2968073"/>
            <a:ext cx="957189" cy="5054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a-DK" sz="1067" b="1">
                <a:solidFill>
                  <a:schemeClr val="bg1"/>
                </a:solidFill>
              </a:rPr>
              <a:t>HomeKit</a:t>
            </a:r>
            <a:endParaRPr lang="en-US" sz="1067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10E4D-7382-5940-B6FE-7F8A7C3605DA}"/>
              </a:ext>
            </a:extLst>
          </p:cNvPr>
          <p:cNvGrpSpPr/>
          <p:nvPr/>
        </p:nvGrpSpPr>
        <p:grpSpPr>
          <a:xfrm>
            <a:off x="4704239" y="1681259"/>
            <a:ext cx="7739639" cy="4471403"/>
            <a:chOff x="3528179" y="1260944"/>
            <a:chExt cx="5804729" cy="3353552"/>
          </a:xfrm>
        </p:grpSpPr>
        <p:sp>
          <p:nvSpPr>
            <p:cNvPr id="20" name="Shape 497">
              <a:extLst>
                <a:ext uri="{FF2B5EF4-FFF2-40B4-BE49-F238E27FC236}">
                  <a16:creationId xmlns:a16="http://schemas.microsoft.com/office/drawing/2014/main" id="{3A0F2165-8289-9145-A19C-4A536D5255DF}"/>
                </a:ext>
              </a:extLst>
            </p:cNvPr>
            <p:cNvSpPr/>
            <p:nvPr/>
          </p:nvSpPr>
          <p:spPr>
            <a:xfrm>
              <a:off x="4701171" y="1359059"/>
              <a:ext cx="1907150" cy="343771"/>
            </a:xfrm>
            <a:prstGeom prst="roundRect">
              <a:avLst>
                <a:gd name="adj" fmla="val 4751"/>
              </a:avLst>
            </a:prstGeom>
            <a:solidFill>
              <a:schemeClr val="accent2"/>
            </a:solidFill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47624" tIns="47624" rIns="47624" bIns="47624" anchor="ctr"/>
            <a:lstStyle/>
            <a:p>
              <a:pPr algn="ctr" defTabSz="778914">
                <a:defRPr>
                  <a:solidFill>
                    <a:srgbClr val="FFFFFF"/>
                  </a:solidFill>
                </a:defRPr>
              </a:pPr>
              <a:r>
                <a:rPr lang="da-DK" sz="1067" b="1">
                  <a:solidFill>
                    <a:schemeClr val="tx1"/>
                  </a:solidFill>
                </a:rPr>
                <a:t>Z-Ware </a:t>
              </a:r>
              <a:r>
                <a:rPr lang="da-DK" sz="1067" b="1" err="1">
                  <a:solidFill>
                    <a:schemeClr val="tx1"/>
                  </a:solidFill>
                </a:rPr>
                <a:t>Apps</a:t>
              </a:r>
              <a:endParaRPr sz="1067" b="1">
                <a:solidFill>
                  <a:schemeClr val="tx1"/>
                </a:solidFill>
              </a:endParaRPr>
            </a:p>
          </p:txBody>
        </p:sp>
        <p:sp>
          <p:nvSpPr>
            <p:cNvPr id="21" name="Shape 497">
              <a:extLst>
                <a:ext uri="{FF2B5EF4-FFF2-40B4-BE49-F238E27FC236}">
                  <a16:creationId xmlns:a16="http://schemas.microsoft.com/office/drawing/2014/main" id="{616B6823-3C69-F249-B3C3-B1B441B8C8CC}"/>
                </a:ext>
              </a:extLst>
            </p:cNvPr>
            <p:cNvSpPr/>
            <p:nvPr/>
          </p:nvSpPr>
          <p:spPr>
            <a:xfrm>
              <a:off x="4705911" y="2050097"/>
              <a:ext cx="1907150" cy="351916"/>
            </a:xfrm>
            <a:prstGeom prst="roundRect">
              <a:avLst>
                <a:gd name="adj" fmla="val 4751"/>
              </a:avLst>
            </a:prstGeom>
            <a:solidFill>
              <a:schemeClr val="accent2"/>
            </a:solidFill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47624" tIns="47624" rIns="47624" bIns="47624" anchor="ctr"/>
            <a:lstStyle/>
            <a:p>
              <a:pPr algn="ctr" defTabSz="778914">
                <a:defRPr>
                  <a:solidFill>
                    <a:srgbClr val="FFFFFF"/>
                  </a:solidFill>
                </a:defRPr>
              </a:pPr>
              <a:r>
                <a:rPr lang="da-DK" sz="1067" b="1">
                  <a:solidFill>
                    <a:schemeClr val="tx1"/>
                  </a:solidFill>
                </a:rPr>
                <a:t>Z-Ware Web</a:t>
              </a:r>
              <a:endParaRPr sz="1067" b="1">
                <a:solidFill>
                  <a:schemeClr val="tx1"/>
                </a:solidFill>
              </a:endParaRPr>
            </a:p>
          </p:txBody>
        </p:sp>
        <p:sp>
          <p:nvSpPr>
            <p:cNvPr id="22" name="Shape 497">
              <a:extLst>
                <a:ext uri="{FF2B5EF4-FFF2-40B4-BE49-F238E27FC236}">
                  <a16:creationId xmlns:a16="http://schemas.microsoft.com/office/drawing/2014/main" id="{82DF17DA-C2B8-D041-B2AF-6DA326BCFFA6}"/>
                </a:ext>
              </a:extLst>
            </p:cNvPr>
            <p:cNvSpPr/>
            <p:nvPr/>
          </p:nvSpPr>
          <p:spPr>
            <a:xfrm>
              <a:off x="4705911" y="4205332"/>
              <a:ext cx="1907150" cy="278328"/>
            </a:xfrm>
            <a:prstGeom prst="roundRect">
              <a:avLst>
                <a:gd name="adj" fmla="val 4751"/>
              </a:avLst>
            </a:prstGeom>
            <a:solidFill>
              <a:schemeClr val="accent2"/>
            </a:solidFill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47624" tIns="47624" rIns="47624" bIns="47624" anchor="ctr"/>
            <a:lstStyle/>
            <a:p>
              <a:pPr algn="ctr" defTabSz="778914">
                <a:defRPr>
                  <a:solidFill>
                    <a:srgbClr val="FFFFFF"/>
                  </a:solidFill>
                </a:defRPr>
              </a:pPr>
              <a:r>
                <a:rPr lang="da-DK" sz="1067" b="1" err="1">
                  <a:solidFill>
                    <a:schemeClr val="tx1"/>
                  </a:solidFill>
                </a:rPr>
                <a:t>Z-Wave Protocol</a:t>
              </a:r>
              <a:endParaRPr sz="1067" b="1">
                <a:solidFill>
                  <a:schemeClr val="tx1"/>
                </a:solidFill>
              </a:endParaRPr>
            </a:p>
          </p:txBody>
        </p:sp>
        <p:sp>
          <p:nvSpPr>
            <p:cNvPr id="23" name="Content Placeholder 4">
              <a:extLst>
                <a:ext uri="{FF2B5EF4-FFF2-40B4-BE49-F238E27FC236}">
                  <a16:creationId xmlns:a16="http://schemas.microsoft.com/office/drawing/2014/main" id="{FD41BF95-C78A-D542-B0FC-A17D1E057C1A}"/>
                </a:ext>
              </a:extLst>
            </p:cNvPr>
            <p:cNvSpPr txBox="1">
              <a:spLocks/>
            </p:cNvSpPr>
            <p:nvPr/>
          </p:nvSpPr>
          <p:spPr>
            <a:xfrm>
              <a:off x="6994483" y="3402524"/>
              <a:ext cx="2338425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67">
                  <a:solidFill>
                    <a:schemeClr val="tx1"/>
                  </a:solidFill>
                </a:rPr>
                <a:t>IP wrapper for Z-Wave </a:t>
              </a:r>
              <a:r>
                <a:rPr lang="en-US" sz="1067" err="1">
                  <a:solidFill>
                    <a:schemeClr val="tx1"/>
                  </a:solidFill>
                </a:rPr>
                <a:t>cmds</a:t>
              </a:r>
              <a:endParaRPr lang="en-US" sz="1067">
                <a:solidFill>
                  <a:schemeClr val="tx1"/>
                </a:solidFill>
              </a:endParaRPr>
            </a:p>
          </p:txBody>
        </p:sp>
        <p:sp>
          <p:nvSpPr>
            <p:cNvPr id="24" name="Content Placeholder 4">
              <a:extLst>
                <a:ext uri="{FF2B5EF4-FFF2-40B4-BE49-F238E27FC236}">
                  <a16:creationId xmlns:a16="http://schemas.microsoft.com/office/drawing/2014/main" id="{C0A988DF-1867-714A-A957-A2FA17D1D7B3}"/>
                </a:ext>
              </a:extLst>
            </p:cNvPr>
            <p:cNvSpPr txBox="1">
              <a:spLocks/>
            </p:cNvSpPr>
            <p:nvPr/>
          </p:nvSpPr>
          <p:spPr>
            <a:xfrm>
              <a:off x="6994483" y="2702437"/>
              <a:ext cx="1268578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67">
                  <a:solidFill>
                    <a:schemeClr val="tx1"/>
                  </a:solidFill>
                </a:rPr>
                <a:t>C middleware</a:t>
              </a:r>
            </a:p>
          </p:txBody>
        </p:sp>
        <p:sp>
          <p:nvSpPr>
            <p:cNvPr id="25" name="Content Placeholder 4">
              <a:extLst>
                <a:ext uri="{FF2B5EF4-FFF2-40B4-BE49-F238E27FC236}">
                  <a16:creationId xmlns:a16="http://schemas.microsoft.com/office/drawing/2014/main" id="{3E8DC77E-8050-C24F-8B15-27338E0DD8C2}"/>
                </a:ext>
              </a:extLst>
            </p:cNvPr>
            <p:cNvSpPr txBox="1">
              <a:spLocks/>
            </p:cNvSpPr>
            <p:nvPr/>
          </p:nvSpPr>
          <p:spPr>
            <a:xfrm>
              <a:off x="6994483" y="1939344"/>
              <a:ext cx="1525728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67">
                  <a:solidFill>
                    <a:schemeClr val="tx1"/>
                  </a:solidFill>
                </a:rPr>
                <a:t>Z-Ware Webserver </a:t>
              </a:r>
            </a:p>
          </p:txBody>
        </p:sp>
        <p:sp>
          <p:nvSpPr>
            <p:cNvPr id="26" name="Content Placeholder 4">
              <a:extLst>
                <a:ext uri="{FF2B5EF4-FFF2-40B4-BE49-F238E27FC236}">
                  <a16:creationId xmlns:a16="http://schemas.microsoft.com/office/drawing/2014/main" id="{E9B77C78-DC6C-8E4B-BCFE-30AFD005C800}"/>
                </a:ext>
              </a:extLst>
            </p:cNvPr>
            <p:cNvSpPr txBox="1">
              <a:spLocks/>
            </p:cNvSpPr>
            <p:nvPr/>
          </p:nvSpPr>
          <p:spPr>
            <a:xfrm>
              <a:off x="7008884" y="1260944"/>
              <a:ext cx="1835350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67">
                  <a:solidFill>
                    <a:schemeClr val="tx1"/>
                  </a:solidFill>
                </a:rPr>
                <a:t>Example APP’s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277C74-86DD-CE48-B752-2740ED954615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5654746" y="3145796"/>
              <a:ext cx="4740" cy="3485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91FDF6-BE1C-5A4A-B805-6F886787B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9486" y="2435683"/>
              <a:ext cx="0" cy="3485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86EC80-5493-D848-8737-3794C4117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9486" y="1712787"/>
              <a:ext cx="0" cy="3373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AE819C-7EF3-7249-97C4-8ADDD3058808}"/>
                </a:ext>
              </a:extLst>
            </p:cNvPr>
            <p:cNvCxnSpPr/>
            <p:nvPr/>
          </p:nvCxnSpPr>
          <p:spPr>
            <a:xfrm>
              <a:off x="4459380" y="3332326"/>
              <a:ext cx="120010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F1FB2E-EE14-6C4C-8B15-270C4107FF77}"/>
                </a:ext>
              </a:extLst>
            </p:cNvPr>
            <p:cNvCxnSpPr>
              <a:cxnSpLocks/>
            </p:cNvCxnSpPr>
            <p:nvPr/>
          </p:nvCxnSpPr>
          <p:spPr>
            <a:xfrm>
              <a:off x="4446551" y="2604000"/>
              <a:ext cx="120010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373636-23D9-6541-85A5-A70266E8D74C}"/>
                </a:ext>
              </a:extLst>
            </p:cNvPr>
            <p:cNvCxnSpPr>
              <a:cxnSpLocks/>
            </p:cNvCxnSpPr>
            <p:nvPr/>
          </p:nvCxnSpPr>
          <p:spPr>
            <a:xfrm>
              <a:off x="4435510" y="1872958"/>
              <a:ext cx="122397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09F11B-2F48-8640-AA1A-255FBA6DE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062" y="3667682"/>
              <a:ext cx="38142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133B661-67F3-034E-B85F-95A3C7B6BD11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613061" y="2972437"/>
              <a:ext cx="38142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70A099-9787-C24A-A415-02852BF69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061" y="2226055"/>
              <a:ext cx="38142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86E658-1DA3-D940-B12D-C1734FD3F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061" y="1524560"/>
              <a:ext cx="38142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07C165F-1271-2A4B-B6EF-523108DD8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9486" y="3856803"/>
              <a:ext cx="0" cy="3485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F75268-D3BC-134E-A21A-FFC066BA1D6A}"/>
                </a:ext>
              </a:extLst>
            </p:cNvPr>
            <p:cNvCxnSpPr/>
            <p:nvPr/>
          </p:nvCxnSpPr>
          <p:spPr>
            <a:xfrm>
              <a:off x="4492621" y="4066012"/>
              <a:ext cx="120010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C724F6-4A78-EA4E-91A7-C79808347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462" y="4353137"/>
              <a:ext cx="38142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8D8D43C6-ECA3-0B41-9AB0-7FF0112A3B5C}"/>
                </a:ext>
              </a:extLst>
            </p:cNvPr>
            <p:cNvSpPr txBox="1">
              <a:spLocks/>
            </p:cNvSpPr>
            <p:nvPr/>
          </p:nvSpPr>
          <p:spPr>
            <a:xfrm>
              <a:off x="6994483" y="4074496"/>
              <a:ext cx="1460602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67">
                  <a:solidFill>
                    <a:schemeClr val="tx1"/>
                  </a:solidFill>
                </a:rPr>
                <a:t>Z-Wave protocol</a:t>
              </a:r>
            </a:p>
          </p:txBody>
        </p:sp>
        <p:sp>
          <p:nvSpPr>
            <p:cNvPr id="42" name="Shape 497">
              <a:extLst>
                <a:ext uri="{FF2B5EF4-FFF2-40B4-BE49-F238E27FC236}">
                  <a16:creationId xmlns:a16="http://schemas.microsoft.com/office/drawing/2014/main" id="{CB64A8E5-945D-0245-A8B8-D88F46D0D0FC}"/>
                </a:ext>
              </a:extLst>
            </p:cNvPr>
            <p:cNvSpPr/>
            <p:nvPr/>
          </p:nvSpPr>
          <p:spPr>
            <a:xfrm>
              <a:off x="4701171" y="3494324"/>
              <a:ext cx="1907150" cy="356401"/>
            </a:xfrm>
            <a:prstGeom prst="roundRect">
              <a:avLst>
                <a:gd name="adj" fmla="val 4751"/>
              </a:avLst>
            </a:prstGeom>
            <a:solidFill>
              <a:schemeClr val="accent2"/>
            </a:solidFill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47624" tIns="47624" rIns="47624" bIns="47624" anchor="ctr"/>
            <a:lstStyle/>
            <a:p>
              <a:pPr algn="ctr" defTabSz="778914">
                <a:defRPr>
                  <a:solidFill>
                    <a:srgbClr val="FFFFFF"/>
                  </a:solidFill>
                </a:defRPr>
              </a:pPr>
              <a:r>
                <a:rPr lang="da-DK" sz="1067" b="1">
                  <a:solidFill>
                    <a:schemeClr val="tx1"/>
                  </a:solidFill>
                </a:rPr>
                <a:t>Z/IP Gateway</a:t>
              </a:r>
              <a:endParaRPr sz="1067" b="1">
                <a:solidFill>
                  <a:schemeClr val="tx1"/>
                </a:solidFill>
              </a:endParaRPr>
            </a:p>
          </p:txBody>
        </p:sp>
        <p:sp>
          <p:nvSpPr>
            <p:cNvPr id="43" name="Shape 497">
              <a:extLst>
                <a:ext uri="{FF2B5EF4-FFF2-40B4-BE49-F238E27FC236}">
                  <a16:creationId xmlns:a16="http://schemas.microsoft.com/office/drawing/2014/main" id="{D926F854-4691-A34A-9923-7662AA81B33E}"/>
                </a:ext>
              </a:extLst>
            </p:cNvPr>
            <p:cNvSpPr/>
            <p:nvPr/>
          </p:nvSpPr>
          <p:spPr>
            <a:xfrm>
              <a:off x="4701171" y="2778815"/>
              <a:ext cx="1907150" cy="353467"/>
            </a:xfrm>
            <a:prstGeom prst="roundRect">
              <a:avLst>
                <a:gd name="adj" fmla="val 4751"/>
              </a:avLst>
            </a:prstGeom>
            <a:solidFill>
              <a:schemeClr val="accent2"/>
            </a:solidFill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47624" tIns="47624" rIns="47624" bIns="47624" anchor="ctr"/>
            <a:lstStyle/>
            <a:p>
              <a:pPr algn="ctr" defTabSz="778914">
                <a:defRPr>
                  <a:solidFill>
                    <a:srgbClr val="FFFFFF"/>
                  </a:solidFill>
                </a:defRPr>
              </a:pPr>
              <a:r>
                <a:rPr lang="da-DK" sz="1067" b="1">
                  <a:solidFill>
                    <a:schemeClr val="tx1"/>
                  </a:solidFill>
                </a:rPr>
                <a:t>Z-Ware C-</a:t>
              </a:r>
              <a:r>
                <a:rPr lang="da-DK" sz="1067" b="1" err="1">
                  <a:solidFill>
                    <a:schemeClr val="tx1"/>
                  </a:solidFill>
                </a:rPr>
                <a:t>Lib</a:t>
              </a:r>
              <a:endParaRPr sz="1067" b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278F-3C26-BD44-8709-D4649AB65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956" y="2007845"/>
              <a:ext cx="912424" cy="634774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70A74C-9933-1F4A-AF1E-2D88537A17AF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79" y="3487184"/>
              <a:ext cx="995286" cy="401291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ontent Placeholder 4">
              <a:extLst>
                <a:ext uri="{FF2B5EF4-FFF2-40B4-BE49-F238E27FC236}">
                  <a16:creationId xmlns:a16="http://schemas.microsoft.com/office/drawing/2014/main" id="{7B125FD3-5C82-2644-9E3D-75F29A05648E}"/>
                </a:ext>
              </a:extLst>
            </p:cNvPr>
            <p:cNvSpPr txBox="1">
              <a:spLocks/>
            </p:cNvSpPr>
            <p:nvPr/>
          </p:nvSpPr>
          <p:spPr>
            <a:xfrm>
              <a:off x="3534930" y="3062326"/>
              <a:ext cx="989634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067">
                  <a:solidFill>
                    <a:schemeClr val="tx1"/>
                  </a:solidFill>
                </a:rPr>
                <a:t>UDP/IP</a:t>
              </a:r>
            </a:p>
          </p:txBody>
        </p:sp>
        <p:sp>
          <p:nvSpPr>
            <p:cNvPr id="64" name="Content Placeholder 4">
              <a:extLst>
                <a:ext uri="{FF2B5EF4-FFF2-40B4-BE49-F238E27FC236}">
                  <a16:creationId xmlns:a16="http://schemas.microsoft.com/office/drawing/2014/main" id="{D704D750-874B-EE40-9FBF-F2C9AD267F0D}"/>
                </a:ext>
              </a:extLst>
            </p:cNvPr>
            <p:cNvSpPr txBox="1">
              <a:spLocks/>
            </p:cNvSpPr>
            <p:nvPr/>
          </p:nvSpPr>
          <p:spPr>
            <a:xfrm>
              <a:off x="3893771" y="2334000"/>
              <a:ext cx="617964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067">
                  <a:solidFill>
                    <a:schemeClr val="tx1"/>
                  </a:solidFill>
                </a:rPr>
                <a:t>C API</a:t>
              </a:r>
            </a:p>
          </p:txBody>
        </p:sp>
        <p:sp>
          <p:nvSpPr>
            <p:cNvPr id="65" name="Content Placeholder 4">
              <a:extLst>
                <a:ext uri="{FF2B5EF4-FFF2-40B4-BE49-F238E27FC236}">
                  <a16:creationId xmlns:a16="http://schemas.microsoft.com/office/drawing/2014/main" id="{B75B7418-3442-A242-8F52-5C1119C92A08}"/>
                </a:ext>
              </a:extLst>
            </p:cNvPr>
            <p:cNvSpPr txBox="1">
              <a:spLocks/>
            </p:cNvSpPr>
            <p:nvPr/>
          </p:nvSpPr>
          <p:spPr>
            <a:xfrm>
              <a:off x="3568138" y="1605006"/>
              <a:ext cx="932556" cy="540000"/>
            </a:xfrm>
            <a:prstGeom prst="rect">
              <a:avLst/>
            </a:prstGeom>
          </p:spPr>
          <p:txBody>
            <a:bodyPr vert="horz" lIns="121920" tIns="60960" rIns="121920" bIns="60960" rtlCol="0"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24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20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8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9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65000"/>
                <a:buFontTx/>
                <a:buBlip>
                  <a:blip r:embed="rId8"/>
                </a:buBlip>
                <a:defRPr sz="1600" kern="1200">
                  <a:solidFill>
                    <a:schemeClr val="tx2"/>
                  </a:solidFill>
                  <a:latin typeface="Century Gothic"/>
                  <a:ea typeface="+mn-ea"/>
                  <a:cs typeface="Century Gothic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067">
                  <a:solidFill>
                    <a:schemeClr val="tx1"/>
                  </a:solidFill>
                </a:rPr>
                <a:t>HTTP API</a:t>
              </a:r>
            </a:p>
          </p:txBody>
        </p:sp>
      </p:grp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27BF69-DF28-E14B-9CAB-E61BD3573C0A}"/>
              </a:ext>
            </a:extLst>
          </p:cNvPr>
          <p:cNvSpPr txBox="1">
            <a:spLocks/>
          </p:cNvSpPr>
          <p:nvPr/>
        </p:nvSpPr>
        <p:spPr>
          <a:xfrm>
            <a:off x="4244395" y="5061349"/>
            <a:ext cx="1832679" cy="720000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65000"/>
              <a:buFontTx/>
              <a:buBlip>
                <a:blip r:embed="rId8"/>
              </a:buBlip>
              <a:defRPr sz="2400" kern="120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65000"/>
              <a:buFontTx/>
              <a:buBlip>
                <a:blip r:embed="rId9"/>
              </a:buBlip>
              <a:defRPr sz="2000" kern="120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65000"/>
              <a:buFontTx/>
              <a:buBlip>
                <a:blip r:embed="rId8"/>
              </a:buBlip>
              <a:defRPr sz="1800" kern="120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65000"/>
              <a:buFontTx/>
              <a:buBlip>
                <a:blip r:embed="rId9"/>
              </a:buBlip>
              <a:defRPr sz="1600" kern="120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65000"/>
              <a:buFontTx/>
              <a:buBlip>
                <a:blip r:embed="rId8"/>
              </a:buBlip>
              <a:defRPr sz="1600" kern="120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67">
                <a:solidFill>
                  <a:schemeClr val="tx1"/>
                </a:solidFill>
              </a:rPr>
              <a:t>UART/USB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2A0E-97B7-8D44-BB6B-0609409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0819268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0AAB-F007-034F-83EF-4F52C87471E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1600" b="1"/>
              <a:t>Z-Wave Gateway Software enables:</a:t>
            </a:r>
          </a:p>
          <a:p>
            <a:pPr lvl="1"/>
            <a:r>
              <a:rPr lang="en-US" sz="1600"/>
              <a:t>Quickly integrate Z-Wave into existing solutions/services</a:t>
            </a:r>
          </a:p>
          <a:p>
            <a:pPr lvl="1"/>
            <a:r>
              <a:rPr lang="en-US" sz="1600"/>
              <a:t>Focus your ressources on smart home services, less need of Z-Wave specific development</a:t>
            </a:r>
          </a:p>
          <a:p>
            <a:pPr lvl="1"/>
            <a:r>
              <a:rPr lang="en-US" sz="1600"/>
              <a:t>Consistent ecosystem quality and easy upgrade of new Z-Wave features</a:t>
            </a:r>
          </a:p>
          <a:p>
            <a:pPr lvl="1"/>
            <a:r>
              <a:rPr lang="en-US" sz="1600"/>
              <a:t>Fast time to market</a:t>
            </a:r>
          </a:p>
          <a:p>
            <a:endParaRPr lang="en-US" sz="1600"/>
          </a:p>
          <a:p>
            <a:r>
              <a:rPr lang="en-US" sz="1600" b="1"/>
              <a:t>What does it require?</a:t>
            </a:r>
          </a:p>
          <a:p>
            <a:pPr lvl="1"/>
            <a:r>
              <a:rPr lang="en-US" sz="1600"/>
              <a:t>Linux hardware platform </a:t>
            </a:r>
            <a:br>
              <a:rPr lang="en-US" sz="1600"/>
            </a:br>
            <a:r>
              <a:rPr lang="en-US" sz="1600"/>
              <a:t>(Android Things support in beta now, Android support coming Q1-2019)</a:t>
            </a:r>
          </a:p>
          <a:p>
            <a:pPr lvl="1"/>
            <a:r>
              <a:rPr lang="en-US" sz="1600"/>
              <a:t>Mains powered</a:t>
            </a:r>
          </a:p>
          <a:p>
            <a:pPr lvl="1"/>
            <a:endParaRPr lang="en-US" sz="1600"/>
          </a:p>
          <a:p>
            <a:r>
              <a:rPr lang="en-US" sz="1600" b="1"/>
              <a:t>Gateway/controller products </a:t>
            </a:r>
            <a:r>
              <a:rPr lang="en-US" sz="1600" b="1" u="sng"/>
              <a:t>NOT</a:t>
            </a:r>
            <a:r>
              <a:rPr lang="en-US" sz="1600" b="1"/>
              <a:t> possible w. Z-Wave</a:t>
            </a:r>
          </a:p>
          <a:p>
            <a:pPr lvl="1"/>
            <a:r>
              <a:rPr lang="en-US" sz="1600"/>
              <a:t>Battery driven, remote controller – need to be made as slave</a:t>
            </a:r>
          </a:p>
          <a:p>
            <a:pPr lvl="1"/>
            <a:r>
              <a:rPr lang="en-US" sz="1600"/>
              <a:t>Other RTOS than Linux (Android support coming)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9B4A1-AF81-D54E-8FF3-1E44DDF3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Faster to market -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EA9B1-FBF5-904F-82F0-E466AE5D460D}"/>
              </a:ext>
            </a:extLst>
          </p:cNvPr>
          <p:cNvSpPr txBox="1"/>
          <p:nvPr/>
        </p:nvSpPr>
        <p:spPr>
          <a:xfrm>
            <a:off x="2456638" y="5939135"/>
            <a:ext cx="727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Z/IP gateway is mandatory for all Z-Wave 700 gateways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78A1AE-4BC2-A645-92C6-BD4DBFBD3146}"/>
              </a:ext>
            </a:extLst>
          </p:cNvPr>
          <p:cNvSpPr/>
          <p:nvPr/>
        </p:nvSpPr>
        <p:spPr>
          <a:xfrm>
            <a:off x="8769597" y="2851813"/>
            <a:ext cx="2995684" cy="217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r>
              <a:rPr lang="en-US" sz="1600" b="1">
                <a:solidFill>
                  <a:schemeClr val="bg1"/>
                </a:solidFill>
              </a:rPr>
              <a:t>Z/IP Gateway</a:t>
            </a:r>
          </a:p>
          <a:p>
            <a:r>
              <a:rPr lang="en-US" sz="1600">
                <a:solidFill>
                  <a:schemeClr val="bg1"/>
                </a:solidFill>
              </a:rPr>
              <a:t>Abstracts Z-Wave into UDP/IP</a:t>
            </a:r>
            <a:endParaRPr lang="en-US" sz="1600" b="1">
              <a:solidFill>
                <a:schemeClr val="bg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Network Management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Security S2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SmartStart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Mailbox for Batt. Devices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Z/IP Packaging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Multi-channel support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7CE229-A644-8D4E-BCE6-7648E28FDE92}"/>
              </a:ext>
            </a:extLst>
          </p:cNvPr>
          <p:cNvSpPr/>
          <p:nvPr/>
        </p:nvSpPr>
        <p:spPr>
          <a:xfrm>
            <a:off x="8771370" y="1616358"/>
            <a:ext cx="2993911" cy="1115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r>
              <a:rPr lang="en-US" sz="1600" b="1">
                <a:solidFill>
                  <a:schemeClr val="bg1"/>
                </a:solidFill>
              </a:rPr>
              <a:t>Z-Ware</a:t>
            </a:r>
            <a:br>
              <a:rPr lang="en-US" sz="1600" b="1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Abstracts Z-Wave into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web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A025-4F8F-E84A-B230-9E4F8EA07147}"/>
              </a:ext>
            </a:extLst>
          </p:cNvPr>
          <p:cNvSpPr txBox="1"/>
          <p:nvPr/>
        </p:nvSpPr>
        <p:spPr>
          <a:xfrm>
            <a:off x="9520664" y="1282900"/>
            <a:ext cx="1493549" cy="318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467" b="1"/>
              <a:t>Z-Wave Gateway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897B-BAF7-2245-A12B-F54F68DE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958599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8" grpId="0" animBg="1"/>
      <p:bldP spid="29" grpId="0" animBg="1"/>
      <p:bldP spid="7" grpId="0"/>
    </p:bldLst>
  </p:timing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CFB399B-333E-1E4F-BF52-446B7B03D200}" vid="{E756F91E-383F-EA43-B962-6A9D533CBB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Silicon Labs 2018 Theme</Template>
  <TotalTime>0</TotalTime>
  <Words>696</Words>
  <Application>Microsoft Office PowerPoint</Application>
  <PresentationFormat>Widescreen</PresentationFormat>
  <Paragraphs>169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Segoe UI</vt:lpstr>
      <vt:lpstr>Symbol</vt:lpstr>
      <vt:lpstr>Wingdings</vt:lpstr>
      <vt:lpstr>Silicon Labs 2018 Theme</vt:lpstr>
      <vt:lpstr>Lesson 5: Controller SDK</vt:lpstr>
      <vt:lpstr>Controller Dev Kit – Overall use cases</vt:lpstr>
      <vt:lpstr>Concept</vt:lpstr>
      <vt:lpstr>Fast Gateway Development</vt:lpstr>
      <vt:lpstr>What Is It</vt:lpstr>
      <vt:lpstr>What Is It</vt:lpstr>
      <vt:lpstr>Faster to market - Gateway</vt:lpstr>
      <vt:lpstr>Faster to market - Gateway</vt:lpstr>
      <vt:lpstr>Faster to market - Gateway</vt:lpstr>
      <vt:lpstr>Getting started with Z/IP &amp; Z-Ware</vt:lpstr>
      <vt:lpstr>Demonstration: End-to-end demonstration of Z-Wave</vt:lpstr>
      <vt:lpstr>Where to go from here?</vt:lpstr>
      <vt:lpstr>How to ensure customer success for Controller Development?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2018-05-10T19:12:28Z</dcterms:created>
  <dcterms:modified xsi:type="dcterms:W3CDTF">2019-02-15T09:28:22Z</dcterms:modified>
</cp:coreProperties>
</file>