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033" r:id="rId1"/>
  </p:sldMasterIdLst>
  <p:notesMasterIdLst>
    <p:notesMasterId r:id="rId25"/>
  </p:notesMasterIdLst>
  <p:sldIdLst>
    <p:sldId id="256" r:id="rId2"/>
    <p:sldId id="258" r:id="rId3"/>
    <p:sldId id="420" r:id="rId4"/>
    <p:sldId id="434" r:id="rId5"/>
    <p:sldId id="374" r:id="rId6"/>
    <p:sldId id="424" r:id="rId7"/>
    <p:sldId id="378" r:id="rId8"/>
    <p:sldId id="379" r:id="rId9"/>
    <p:sldId id="380" r:id="rId10"/>
    <p:sldId id="425" r:id="rId11"/>
    <p:sldId id="375" r:id="rId12"/>
    <p:sldId id="287" r:id="rId13"/>
    <p:sldId id="347" r:id="rId14"/>
    <p:sldId id="435" r:id="rId15"/>
    <p:sldId id="426" r:id="rId16"/>
    <p:sldId id="431" r:id="rId17"/>
    <p:sldId id="432" r:id="rId18"/>
    <p:sldId id="427" r:id="rId19"/>
    <p:sldId id="428" r:id="rId20"/>
    <p:sldId id="429" r:id="rId21"/>
    <p:sldId id="430" r:id="rId22"/>
    <p:sldId id="286" r:id="rId23"/>
    <p:sldId id="373" r:id="rId2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160">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1" autoAdjust="0"/>
    <p:restoredTop sz="68358" autoAdjust="0"/>
  </p:normalViewPr>
  <p:slideViewPr>
    <p:cSldViewPr snapToGrid="0">
      <p:cViewPr varScale="1">
        <p:scale>
          <a:sx n="86" d="100"/>
          <a:sy n="86" d="100"/>
        </p:scale>
        <p:origin x="60" y="1746"/>
      </p:cViewPr>
      <p:guideLst>
        <p:guide pos="2160"/>
        <p:guide orient="horz" pos="216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CA6E704A-50E5-4DEC-8A28-FF0E14FFC604}" type="datetimeFigureOut">
              <a:rPr lang="en-US" smtClean="0"/>
              <a:t>3/7/2019</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066B49FA-9657-4348-BE35-920557B1CD0C}" type="slidenum">
              <a:rPr lang="en-US" smtClean="0"/>
              <a:t>‹#›</a:t>
            </a:fld>
            <a:endParaRPr lang="en-US"/>
          </a:p>
        </p:txBody>
      </p:sp>
    </p:spTree>
    <p:extLst>
      <p:ext uri="{BB962C8B-B14F-4D97-AF65-F5344CB8AC3E}">
        <p14:creationId xmlns:p14="http://schemas.microsoft.com/office/powerpoint/2010/main" val="2007381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lesson will introduce you to the Security2 (S2) standard and </a:t>
            </a:r>
            <a:r>
              <a:rPr lang="en-US"/>
              <a:t>SmartStart</a:t>
            </a:r>
            <a:endParaRPr lang="en-US" dirty="0"/>
          </a:p>
        </p:txBody>
      </p:sp>
      <p:sp>
        <p:nvSpPr>
          <p:cNvPr id="4" name="Slide Number Placeholder 3"/>
          <p:cNvSpPr>
            <a:spLocks noGrp="1"/>
          </p:cNvSpPr>
          <p:nvPr>
            <p:ph type="sldNum" sz="quarter" idx="10"/>
          </p:nvPr>
        </p:nvSpPr>
        <p:spPr/>
        <p:txBody>
          <a:bodyPr/>
          <a:lstStyle/>
          <a:p>
            <a:fld id="{C75FF4B0-9BED-1F44-B7FA-2C35D3BE17CF}" type="slidenum">
              <a:rPr lang="en-US" smtClean="0"/>
              <a:t>2</a:t>
            </a:fld>
            <a:endParaRPr lang="en-US"/>
          </a:p>
        </p:txBody>
      </p:sp>
    </p:spTree>
    <p:extLst>
      <p:ext uri="{BB962C8B-B14F-4D97-AF65-F5344CB8AC3E}">
        <p14:creationId xmlns:p14="http://schemas.microsoft.com/office/powerpoint/2010/main" val="1064619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Scan QR codes to initiate plug and play </a:t>
            </a:r>
            <a:br>
              <a:rPr lang="en-US" dirty="0"/>
            </a:br>
            <a:r>
              <a:rPr lang="en-US" dirty="0"/>
              <a:t>secure installation</a:t>
            </a:r>
          </a:p>
          <a:p>
            <a:endParaRPr lang="en-US" dirty="0"/>
          </a:p>
          <a:p>
            <a:r>
              <a:rPr lang="en-US" dirty="0"/>
              <a:t>Remove installation difficulty for </a:t>
            </a:r>
            <a:br>
              <a:rPr lang="en-US" dirty="0"/>
            </a:br>
            <a:r>
              <a:rPr lang="en-US" dirty="0"/>
              <a:t>mainstream users</a:t>
            </a:r>
          </a:p>
          <a:p>
            <a:endParaRPr lang="en-US" dirty="0"/>
          </a:p>
          <a:p>
            <a:r>
              <a:rPr lang="en-US" dirty="0"/>
              <a:t>Enable consistent quality of install, every time, for every device</a:t>
            </a:r>
          </a:p>
          <a:p>
            <a:endParaRPr lang="en-US" dirty="0"/>
          </a:p>
          <a:p>
            <a:r>
              <a:rPr lang="en-US" dirty="0"/>
              <a:t>Encourage shift from single device to whole home automation </a:t>
            </a:r>
          </a:p>
          <a:p>
            <a:endParaRPr lang="en-US" dirty="0"/>
          </a:p>
          <a:p>
            <a:r>
              <a:rPr lang="en-US" dirty="0"/>
              <a:t>Supply service providers with tools to increase productivity and ROI</a:t>
            </a:r>
          </a:p>
        </p:txBody>
      </p:sp>
      <p:sp>
        <p:nvSpPr>
          <p:cNvPr id="4" name="Slide Number Placeholder 3"/>
          <p:cNvSpPr>
            <a:spLocks noGrp="1"/>
          </p:cNvSpPr>
          <p:nvPr>
            <p:ph type="sldNum" sz="quarter" idx="5"/>
          </p:nvPr>
        </p:nvSpPr>
        <p:spPr/>
        <p:txBody>
          <a:bodyPr/>
          <a:lstStyle/>
          <a:p>
            <a:fld id="{066B49FA-9657-4348-BE35-920557B1CD0C}" type="slidenum">
              <a:rPr lang="en-US" smtClean="0"/>
              <a:t>14</a:t>
            </a:fld>
            <a:endParaRPr lang="en-US"/>
          </a:p>
        </p:txBody>
      </p:sp>
    </p:spTree>
    <p:extLst>
      <p:ext uri="{BB962C8B-B14F-4D97-AF65-F5344CB8AC3E}">
        <p14:creationId xmlns:p14="http://schemas.microsoft.com/office/powerpoint/2010/main" val="3099509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As service provide could ship a Z-wave node to a user and at the same time provision the Z-wave device to the users controller.  This allows the enduser to just power up the the device, without having to do anything futher to include the device in the network.</a:t>
            </a:r>
          </a:p>
          <a:p>
            <a:endParaRPr lang="da-DK" dirty="0"/>
          </a:p>
          <a:p>
            <a:r>
              <a:rPr lang="da-DK" dirty="0"/>
              <a:t>Provisining data includes not only the DSK required for S2 but rich data about the device and it’s capabilities allowing the controller to show which types of devices have been provisioned by not yet included by the controller.</a:t>
            </a:r>
            <a:endParaRPr lang="en-US" dirty="0"/>
          </a:p>
        </p:txBody>
      </p:sp>
      <p:sp>
        <p:nvSpPr>
          <p:cNvPr id="4" name="Slide Number Placeholder 3"/>
          <p:cNvSpPr>
            <a:spLocks noGrp="1"/>
          </p:cNvSpPr>
          <p:nvPr>
            <p:ph type="sldNum" sz="quarter" idx="5"/>
          </p:nvPr>
        </p:nvSpPr>
        <p:spPr/>
        <p:txBody>
          <a:bodyPr/>
          <a:lstStyle/>
          <a:p>
            <a:fld id="{066B49FA-9657-4348-BE35-920557B1CD0C}" type="slidenum">
              <a:rPr lang="en-US" smtClean="0"/>
              <a:t>15</a:t>
            </a:fld>
            <a:endParaRPr lang="en-US"/>
          </a:p>
        </p:txBody>
      </p:sp>
    </p:spTree>
    <p:extLst>
      <p:ext uri="{BB962C8B-B14F-4D97-AF65-F5344CB8AC3E}">
        <p14:creationId xmlns:p14="http://schemas.microsoft.com/office/powerpoint/2010/main" val="3840322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6B49FA-9657-4348-BE35-920557B1CD0C}" type="slidenum">
              <a:rPr lang="en-US" smtClean="0"/>
              <a:t>18</a:t>
            </a:fld>
            <a:endParaRPr lang="en-US"/>
          </a:p>
        </p:txBody>
      </p:sp>
    </p:spTree>
    <p:extLst>
      <p:ext uri="{BB962C8B-B14F-4D97-AF65-F5344CB8AC3E}">
        <p14:creationId xmlns:p14="http://schemas.microsoft.com/office/powerpoint/2010/main" val="3738724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There must be a nonce exchange in the Zniffer trace!</a:t>
            </a:r>
          </a:p>
          <a:p>
            <a:r>
              <a:rPr lang="da-DK" dirty="0"/>
              <a:t>Decrypting runtime communications</a:t>
            </a:r>
          </a:p>
          <a:p>
            <a:r>
              <a:rPr lang="da-DK" dirty="0"/>
              <a:t>	PC Controller can save keys</a:t>
            </a:r>
          </a:p>
          <a:p>
            <a:r>
              <a:rPr lang="da-DK" dirty="0"/>
              <a:t>Decrypting inclusion</a:t>
            </a:r>
          </a:p>
          <a:p>
            <a:r>
              <a:rPr lang="da-DK" dirty="0"/>
              <a:t>	The PRK/PUK derived temp key can be seen in the PC Controller it is not stored!</a:t>
            </a:r>
          </a:p>
          <a:p>
            <a:endParaRPr lang="da-DK" dirty="0"/>
          </a:p>
          <a:p>
            <a:r>
              <a:rPr lang="da-DK" dirty="0"/>
              <a:t>If frames are sent out of sync due to retransmissions, the Zniffer may no be able to decode.</a:t>
            </a:r>
          </a:p>
          <a:p>
            <a:endParaRPr lang="en-US" dirty="0"/>
          </a:p>
        </p:txBody>
      </p:sp>
      <p:sp>
        <p:nvSpPr>
          <p:cNvPr id="4" name="Slide Number Placeholder 3"/>
          <p:cNvSpPr>
            <a:spLocks noGrp="1"/>
          </p:cNvSpPr>
          <p:nvPr>
            <p:ph type="sldNum" sz="quarter" idx="5"/>
          </p:nvPr>
        </p:nvSpPr>
        <p:spPr/>
        <p:txBody>
          <a:bodyPr/>
          <a:lstStyle/>
          <a:p>
            <a:fld id="{066B49FA-9657-4348-BE35-920557B1CD0C}" type="slidenum">
              <a:rPr lang="en-US" smtClean="0"/>
              <a:t>19</a:t>
            </a:fld>
            <a:endParaRPr lang="en-US"/>
          </a:p>
        </p:txBody>
      </p:sp>
    </p:spTree>
    <p:extLst>
      <p:ext uri="{BB962C8B-B14F-4D97-AF65-F5344CB8AC3E}">
        <p14:creationId xmlns:p14="http://schemas.microsoft.com/office/powerpoint/2010/main" val="1923497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5FF4B0-9BED-1F44-B7FA-2C35D3BE17CF}" type="slidenum">
              <a:rPr lang="en-US" smtClean="0"/>
              <a:t>22</a:t>
            </a:fld>
            <a:endParaRPr lang="en-US"/>
          </a:p>
        </p:txBody>
      </p:sp>
    </p:spTree>
    <p:extLst>
      <p:ext uri="{BB962C8B-B14F-4D97-AF65-F5344CB8AC3E}">
        <p14:creationId xmlns:p14="http://schemas.microsoft.com/office/powerpoint/2010/main" val="3435307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refer to KBs for (more?) information</a:t>
            </a:r>
          </a:p>
          <a:p>
            <a:endParaRPr lang="en-US" dirty="0"/>
          </a:p>
          <a:p>
            <a:r>
              <a:rPr lang="en-US" dirty="0"/>
              <a:t>https://www.silabs.com/community/wireless/z-wave/knowledge-base.entry.html/2018/12/21/secure_s2_key_exchan-tJVf</a:t>
            </a:r>
          </a:p>
          <a:p>
            <a:endParaRPr lang="en-US" dirty="0"/>
          </a:p>
          <a:p>
            <a:r>
              <a:rPr lang="en-US" dirty="0"/>
              <a:t>https://www.silabs.com/community/wireless/z-wave/knowledge-base.entry.html/2018/12/21/secure_s2_dsk-hCCv</a:t>
            </a:r>
          </a:p>
          <a:p>
            <a:endParaRPr lang="en-US" dirty="0"/>
          </a:p>
          <a:p>
            <a:r>
              <a:rPr lang="en-US" dirty="0"/>
              <a:t>https://www.silabs.com/community/wireless/z-wave/knowledge-base.entry.html/2018/12/21/why_use_s2-unauthent-uj37</a:t>
            </a:r>
          </a:p>
          <a:p>
            <a:endParaRPr lang="en-US" dirty="0"/>
          </a:p>
          <a:p>
            <a:r>
              <a:rPr lang="en-US"/>
              <a:t>https://www.silabs.com/community/wireless/z-wave/knowledge-base.entry.html/2018/12/21/is_s2-access_morese-4W7u</a:t>
            </a:r>
          </a:p>
          <a:p>
            <a:endParaRPr lang="da-DK" dirty="0"/>
          </a:p>
        </p:txBody>
      </p:sp>
      <p:sp>
        <p:nvSpPr>
          <p:cNvPr id="4" name="Slide Number Placeholder 3"/>
          <p:cNvSpPr>
            <a:spLocks noGrp="1"/>
          </p:cNvSpPr>
          <p:nvPr>
            <p:ph type="sldNum" sz="quarter" idx="5"/>
          </p:nvPr>
        </p:nvSpPr>
        <p:spPr/>
        <p:txBody>
          <a:bodyPr/>
          <a:lstStyle/>
          <a:p>
            <a:fld id="{C75FF4B0-9BED-1F44-B7FA-2C35D3BE17CF}" type="slidenum">
              <a:rPr lang="en-US" smtClean="0"/>
              <a:t>3</a:t>
            </a:fld>
            <a:endParaRPr lang="en-US"/>
          </a:p>
        </p:txBody>
      </p:sp>
    </p:spTree>
    <p:extLst>
      <p:ext uri="{BB962C8B-B14F-4D97-AF65-F5344CB8AC3E}">
        <p14:creationId xmlns:p14="http://schemas.microsoft.com/office/powerpoint/2010/main" val="3013406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S2 Goals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da-DK"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a-DK" dirty="0"/>
          </a:p>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S</a:t>
            </a:r>
            <a:r>
              <a:rPr lang="en-US" dirty="0"/>
              <a:t>2 is built on industry standard components that are well known from other technologies, and reviewed by independent security experts</a:t>
            </a:r>
          </a:p>
          <a:p>
            <a:pPr marL="0" indent="0">
              <a:buNone/>
            </a:pPr>
            <a:endParaRPr lang="en-US" b="1" dirty="0"/>
          </a:p>
          <a:p>
            <a:pPr marL="0" indent="0">
              <a:buNone/>
            </a:pPr>
            <a:endParaRPr lang="en-US" b="1" dirty="0"/>
          </a:p>
          <a:p>
            <a:pPr marL="0" indent="0">
              <a:buNone/>
            </a:pPr>
            <a:r>
              <a:rPr lang="en-US" b="1" dirty="0"/>
              <a:t>Protection against</a:t>
            </a:r>
          </a:p>
          <a:p>
            <a:pPr marL="182880" lvl="1"/>
            <a:r>
              <a:rPr lang="en-US" sz="1600" dirty="0"/>
              <a:t>Man in the middle attacks</a:t>
            </a:r>
          </a:p>
          <a:p>
            <a:pPr marL="182880" lvl="1"/>
            <a:r>
              <a:rPr lang="en-US" sz="1600" dirty="0"/>
              <a:t>Inclusion of rogue nodes </a:t>
            </a:r>
          </a:p>
          <a:p>
            <a:pPr marL="182880" lvl="1"/>
            <a:r>
              <a:rPr lang="en-US" sz="1600" dirty="0"/>
              <a:t>Deciphering of the keys </a:t>
            </a:r>
          </a:p>
          <a:p>
            <a:pPr marL="182880" lvl="1"/>
            <a:r>
              <a:rPr lang="en-US" sz="1600" dirty="0">
                <a:ea typeface="MS Mincho"/>
                <a:cs typeface="Times New Roman"/>
              </a:rPr>
              <a:t>Sniff, replay, and delay attacks</a:t>
            </a:r>
            <a:endParaRPr lang="en-US" sz="1600" dirty="0"/>
          </a:p>
          <a:p>
            <a:pPr marL="0" indent="0">
              <a:buNone/>
            </a:pPr>
            <a:r>
              <a:rPr lang="en-US" b="1" dirty="0"/>
              <a:t>Supports</a:t>
            </a:r>
          </a:p>
          <a:p>
            <a:pPr marL="182880" lvl="1"/>
            <a:r>
              <a:rPr lang="en-US" sz="1600" dirty="0"/>
              <a:t>Out-of-band authentication</a:t>
            </a:r>
          </a:p>
          <a:p>
            <a:pPr marL="182880" lvl="1"/>
            <a:r>
              <a:rPr lang="en-US" sz="1600" dirty="0">
                <a:ea typeface="Calibri"/>
                <a:cs typeface="Times New Roman"/>
              </a:rPr>
              <a:t>Elliptic Curve Diffie-Hellman key exchange </a:t>
            </a:r>
          </a:p>
          <a:p>
            <a:pPr marL="182880" lvl="1"/>
            <a:r>
              <a:rPr lang="en-US" sz="1600" dirty="0">
                <a:ea typeface="MS Mincho"/>
                <a:cs typeface="Times New Roman"/>
              </a:rPr>
              <a:t>Strong AES 128 encryption</a:t>
            </a:r>
          </a:p>
          <a:p>
            <a:pPr marL="182880" lvl="1"/>
            <a:r>
              <a:rPr lang="en-US" sz="1600" dirty="0">
                <a:ea typeface="MS Mincho"/>
                <a:cs typeface="Times New Roman"/>
              </a:rPr>
              <a:t>Unique/nonce transmissions</a:t>
            </a:r>
          </a:p>
          <a:p>
            <a:pPr marL="182880" lvl="1"/>
            <a:r>
              <a:rPr lang="en-US" sz="1600" dirty="0">
                <a:ea typeface="MS Mincho"/>
                <a:cs typeface="Times New Roman"/>
              </a:rPr>
              <a:t>Jamming detection</a:t>
            </a:r>
          </a:p>
          <a:p>
            <a:pPr marL="0" indent="0">
              <a:buNone/>
            </a:pPr>
            <a:r>
              <a:rPr lang="en-US" b="1" dirty="0">
                <a:ea typeface="MS Mincho"/>
                <a:cs typeface="Times New Roman"/>
              </a:rPr>
              <a:t>Energy efficient security and low latency </a:t>
            </a:r>
            <a:r>
              <a:rPr lang="da-DK" b="1" dirty="0">
                <a:ea typeface="MS Mincho"/>
                <a:cs typeface="Times New Roman"/>
              </a:rPr>
              <a:t>with </a:t>
            </a:r>
            <a:r>
              <a:rPr lang="en-US" b="1" dirty="0">
                <a:ea typeface="MS Mincho"/>
                <a:cs typeface="Times New Roman"/>
              </a:rPr>
              <a:t>single frame transmission</a:t>
            </a:r>
          </a:p>
          <a:p>
            <a:pPr marL="182880" lvl="1"/>
            <a:r>
              <a:rPr lang="en-US" sz="1600" dirty="0">
                <a:ea typeface="MS Mincho"/>
                <a:cs typeface="Times New Roman"/>
              </a:rPr>
              <a:t>50% less energy than challenge-response mechanism</a:t>
            </a:r>
            <a:endParaRPr lang="en-US" sz="1600" dirty="0">
              <a:ea typeface="Calibri"/>
              <a:cs typeface="Times New Roman"/>
            </a:endParaRPr>
          </a:p>
        </p:txBody>
      </p:sp>
      <p:sp>
        <p:nvSpPr>
          <p:cNvPr id="4" name="Slide Number Placeholder 3"/>
          <p:cNvSpPr>
            <a:spLocks noGrp="1"/>
          </p:cNvSpPr>
          <p:nvPr>
            <p:ph type="sldNum" sz="quarter" idx="10"/>
          </p:nvPr>
        </p:nvSpPr>
        <p:spPr/>
        <p:txBody>
          <a:bodyPr/>
          <a:lstStyle/>
          <a:p>
            <a:fld id="{C75FF4B0-9BED-1F44-B7FA-2C35D3BE17CF}" type="slidenum">
              <a:rPr lang="en-US" smtClean="0"/>
              <a:t>4</a:t>
            </a:fld>
            <a:endParaRPr lang="en-US"/>
          </a:p>
        </p:txBody>
      </p:sp>
    </p:spTree>
    <p:extLst>
      <p:ext uri="{BB962C8B-B14F-4D97-AF65-F5344CB8AC3E}">
        <p14:creationId xmlns:p14="http://schemas.microsoft.com/office/powerpoint/2010/main" val="2540630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S2 relies on private public/public ke y encryption to establish a secure channel for exchange preventing anyone from decrypting the key exchange.</a:t>
            </a:r>
          </a:p>
          <a:p>
            <a:endParaRPr lang="da-DK" dirty="0"/>
          </a:p>
          <a:p>
            <a:r>
              <a:rPr lang="da-DK" dirty="0"/>
              <a:t>The temp key is unique for the pair of nodes, as it is depending on the private public key. </a:t>
            </a:r>
          </a:p>
          <a:p>
            <a:endParaRPr lang="da-DK" dirty="0"/>
          </a:p>
          <a:p>
            <a:r>
              <a:rPr lang="da-DK" dirty="0"/>
              <a:t>For controllers the inclusion mode keypair is updated for each inclusion to further protect against attacks.</a:t>
            </a:r>
            <a:endParaRPr lang="en-US" dirty="0"/>
          </a:p>
        </p:txBody>
      </p:sp>
      <p:sp>
        <p:nvSpPr>
          <p:cNvPr id="4" name="Slide Number Placeholder 3"/>
          <p:cNvSpPr>
            <a:spLocks noGrp="1"/>
          </p:cNvSpPr>
          <p:nvPr>
            <p:ph type="sldNum" sz="quarter" idx="5"/>
          </p:nvPr>
        </p:nvSpPr>
        <p:spPr/>
        <p:txBody>
          <a:bodyPr/>
          <a:lstStyle/>
          <a:p>
            <a:fld id="{066B49FA-9657-4348-BE35-920557B1CD0C}" type="slidenum">
              <a:rPr lang="en-US" smtClean="0"/>
              <a:t>5</a:t>
            </a:fld>
            <a:endParaRPr lang="en-US"/>
          </a:p>
        </p:txBody>
      </p:sp>
    </p:spTree>
    <p:extLst>
      <p:ext uri="{BB962C8B-B14F-4D97-AF65-F5344CB8AC3E}">
        <p14:creationId xmlns:p14="http://schemas.microsoft.com/office/powerpoint/2010/main" val="1723207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DSK, device specific key is derived from the PUK, Public key of the Z-wave device</a:t>
            </a:r>
            <a:endParaRPr lang="en-US" dirty="0"/>
          </a:p>
        </p:txBody>
      </p:sp>
      <p:sp>
        <p:nvSpPr>
          <p:cNvPr id="4" name="Slide Number Placeholder 3"/>
          <p:cNvSpPr>
            <a:spLocks noGrp="1"/>
          </p:cNvSpPr>
          <p:nvPr>
            <p:ph type="sldNum" sz="quarter" idx="5"/>
          </p:nvPr>
        </p:nvSpPr>
        <p:spPr/>
        <p:txBody>
          <a:bodyPr/>
          <a:lstStyle/>
          <a:p>
            <a:fld id="{066B49FA-9657-4348-BE35-920557B1CD0C}" type="slidenum">
              <a:rPr lang="en-US" smtClean="0"/>
              <a:t>6</a:t>
            </a:fld>
            <a:endParaRPr lang="en-US"/>
          </a:p>
        </p:txBody>
      </p:sp>
    </p:spTree>
    <p:extLst>
      <p:ext uri="{BB962C8B-B14F-4D97-AF65-F5344CB8AC3E}">
        <p14:creationId xmlns:p14="http://schemas.microsoft.com/office/powerpoint/2010/main" val="604469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once</a:t>
            </a:r>
            <a:r>
              <a:rPr lang="en-US" sz="1200" b="0" i="0" kern="1200" dirty="0">
                <a:solidFill>
                  <a:schemeClr val="tx1"/>
                </a:solidFill>
                <a:effectLst/>
                <a:latin typeface="+mn-lt"/>
                <a:ea typeface="+mn-ea"/>
                <a:cs typeface="+mn-cs"/>
              </a:rPr>
              <a:t> is an arbitrary number that can be used just once in a cryptographic communication</a:t>
            </a:r>
          </a:p>
          <a:p>
            <a:endParaRPr lang="da-DK" sz="1200" b="0" i="0" kern="1200" dirty="0">
              <a:solidFill>
                <a:schemeClr val="tx1"/>
              </a:solidFill>
              <a:effectLst/>
              <a:latin typeface="+mn-lt"/>
              <a:ea typeface="+mn-ea"/>
              <a:cs typeface="+mn-cs"/>
            </a:endParaRPr>
          </a:p>
          <a:p>
            <a:r>
              <a:rPr lang="da-DK" sz="1200" b="0" i="0" kern="1200" dirty="0">
                <a:solidFill>
                  <a:schemeClr val="tx1"/>
                </a:solidFill>
                <a:effectLst/>
                <a:latin typeface="+mn-lt"/>
                <a:ea typeface="+mn-ea"/>
                <a:cs typeface="+mn-cs"/>
              </a:rPr>
              <a:t>Nonce is not a secret as such and is transmitted in plain text over the radio.</a:t>
            </a:r>
          </a:p>
          <a:p>
            <a:endParaRPr lang="da-DK" sz="1200" b="0" i="0" kern="1200" dirty="0">
              <a:solidFill>
                <a:schemeClr val="tx1"/>
              </a:solidFill>
              <a:effectLst/>
              <a:latin typeface="+mn-lt"/>
              <a:ea typeface="+mn-ea"/>
              <a:cs typeface="+mn-cs"/>
            </a:endParaRPr>
          </a:p>
          <a:p>
            <a:r>
              <a:rPr lang="da-DK" sz="1200" b="0" i="0" kern="1200" dirty="0">
                <a:solidFill>
                  <a:schemeClr val="tx1"/>
                </a:solidFill>
                <a:effectLst/>
                <a:latin typeface="+mn-lt"/>
                <a:ea typeface="+mn-ea"/>
                <a:cs typeface="+mn-cs"/>
              </a:rPr>
              <a:t>SPAN, Single cast pre-agreed nonce, prevents continuous nonce exchange as instead a nonce generator has identical inner states on receiving and transmitting end.</a:t>
            </a:r>
            <a:endParaRPr lang="da-DK" dirty="0"/>
          </a:p>
        </p:txBody>
      </p:sp>
      <p:sp>
        <p:nvSpPr>
          <p:cNvPr id="4" name="Slide Number Placeholder 3"/>
          <p:cNvSpPr>
            <a:spLocks noGrp="1"/>
          </p:cNvSpPr>
          <p:nvPr>
            <p:ph type="sldNum" sz="quarter" idx="5"/>
          </p:nvPr>
        </p:nvSpPr>
        <p:spPr/>
        <p:txBody>
          <a:bodyPr/>
          <a:lstStyle/>
          <a:p>
            <a:fld id="{C75FF4B0-9BED-1F44-B7FA-2C35D3BE17CF}" type="slidenum">
              <a:rPr lang="en-US" smtClean="0"/>
              <a:t>7</a:t>
            </a:fld>
            <a:endParaRPr lang="en-US"/>
          </a:p>
        </p:txBody>
      </p:sp>
    </p:spTree>
    <p:extLst>
      <p:ext uri="{BB962C8B-B14F-4D97-AF65-F5344CB8AC3E}">
        <p14:creationId xmlns:p14="http://schemas.microsoft.com/office/powerpoint/2010/main" val="1654529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https://www.silabs.com/documents/login/miscellaneous/SDS13783-Z-Wave-Transport-Encapsulation-Command-Class-Specification.pdf figure 16 instead?</a:t>
            </a:r>
          </a:p>
        </p:txBody>
      </p:sp>
      <p:sp>
        <p:nvSpPr>
          <p:cNvPr id="4" name="Slide Number Placeholder 3"/>
          <p:cNvSpPr>
            <a:spLocks noGrp="1"/>
          </p:cNvSpPr>
          <p:nvPr>
            <p:ph type="sldNum" sz="quarter" idx="5"/>
          </p:nvPr>
        </p:nvSpPr>
        <p:spPr/>
        <p:txBody>
          <a:bodyPr/>
          <a:lstStyle/>
          <a:p>
            <a:fld id="{066B49FA-9657-4348-BE35-920557B1CD0C}" type="slidenum">
              <a:rPr lang="en-US" smtClean="0"/>
              <a:t>9</a:t>
            </a:fld>
            <a:endParaRPr lang="en-US"/>
          </a:p>
        </p:txBody>
      </p:sp>
    </p:spTree>
    <p:extLst>
      <p:ext uri="{BB962C8B-B14F-4D97-AF65-F5344CB8AC3E}">
        <p14:creationId xmlns:p14="http://schemas.microsoft.com/office/powerpoint/2010/main" val="3962944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S2 supports multicast however our controller stack does not.</a:t>
            </a:r>
          </a:p>
          <a:p>
            <a:endParaRPr lang="da-DK" dirty="0"/>
          </a:p>
          <a:p>
            <a:r>
              <a:rPr lang="da-DK" dirty="0"/>
              <a:t>Coming soone to a Z-wave controller stack near you </a:t>
            </a:r>
            <a:r>
              <a:rPr lang="da-DK" dirty="0">
                <a:sym typeface="Wingdings" panose="05000000000000000000" pitchFamily="2" charset="2"/>
              </a:rPr>
              <a:t></a:t>
            </a:r>
          </a:p>
          <a:p>
            <a:endParaRPr lang="da-DK" dirty="0">
              <a:sym typeface="Wingdings" panose="05000000000000000000" pitchFamily="2" charset="2"/>
            </a:endParaRPr>
          </a:p>
          <a:p>
            <a:r>
              <a:rPr lang="en-US" dirty="0"/>
              <a:t>https://www.silabs.com/documents/login/miscellaneous/SDS13783-Z-Wave-Transport-Encapsulation-Command-Class-Specification.pdf figure 18</a:t>
            </a:r>
          </a:p>
        </p:txBody>
      </p:sp>
      <p:sp>
        <p:nvSpPr>
          <p:cNvPr id="4" name="Slide Number Placeholder 3"/>
          <p:cNvSpPr>
            <a:spLocks noGrp="1"/>
          </p:cNvSpPr>
          <p:nvPr>
            <p:ph type="sldNum" sz="quarter" idx="5"/>
          </p:nvPr>
        </p:nvSpPr>
        <p:spPr/>
        <p:txBody>
          <a:bodyPr/>
          <a:lstStyle/>
          <a:p>
            <a:fld id="{066B49FA-9657-4348-BE35-920557B1CD0C}" type="slidenum">
              <a:rPr lang="en-US" smtClean="0"/>
              <a:t>10</a:t>
            </a:fld>
            <a:endParaRPr lang="en-US"/>
          </a:p>
        </p:txBody>
      </p:sp>
    </p:spTree>
    <p:extLst>
      <p:ext uri="{BB962C8B-B14F-4D97-AF65-F5344CB8AC3E}">
        <p14:creationId xmlns:p14="http://schemas.microsoft.com/office/powerpoint/2010/main" val="3570012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On the 700 series nodes Smart Start is mandatory. This means that all nodes except access devices will use the ”authenticated” key.</a:t>
            </a:r>
          </a:p>
          <a:p>
            <a:endParaRPr lang="da-DK" dirty="0"/>
          </a:p>
          <a:p>
            <a:r>
              <a:rPr lang="da-DK" dirty="0"/>
              <a:t>T</a:t>
            </a:r>
            <a:r>
              <a:rPr lang="en-US" dirty="0"/>
              <a:t>he use of multiple key classes prevents an attacked from unlocking the door by compromising an non-critical devices like a lightbulb.</a:t>
            </a:r>
          </a:p>
          <a:p>
            <a:endParaRPr lang="da-DK" dirty="0"/>
          </a:p>
          <a:p>
            <a:r>
              <a:rPr lang="da-DK" dirty="0"/>
              <a:t>U</a:t>
            </a:r>
            <a:r>
              <a:rPr lang="en-US" dirty="0" err="1"/>
              <a:t>nauthenticated</a:t>
            </a:r>
            <a:r>
              <a:rPr lang="en-US" dirty="0"/>
              <a:t> continues to exist, but only advanced users will encounter this key. It may be used to segment a network further.</a:t>
            </a:r>
          </a:p>
          <a:p>
            <a:endParaRPr lang="da-DK" dirty="0"/>
          </a:p>
          <a:p>
            <a:r>
              <a:rPr lang="da-DK" dirty="0"/>
              <a:t>I</a:t>
            </a:r>
            <a:r>
              <a:rPr lang="en-US" dirty="0"/>
              <a:t>f a node requests, and is granted multiple keys, it can only be controlled at the highest level. The lower level key classes can be used to control other nodes which has this key classes. This could e.g. allow a </a:t>
            </a:r>
            <a:r>
              <a:rPr lang="en-US" dirty="0" err="1"/>
              <a:t>doorlock</a:t>
            </a:r>
            <a:r>
              <a:rPr lang="en-US" dirty="0"/>
              <a:t> to control an authenticated key class device through an association while the other way would not be possible.</a:t>
            </a:r>
          </a:p>
          <a:p>
            <a:endParaRPr lang="da-DK" dirty="0"/>
          </a:p>
          <a:p>
            <a:endParaRPr lang="da-DK" dirty="0"/>
          </a:p>
        </p:txBody>
      </p:sp>
      <p:sp>
        <p:nvSpPr>
          <p:cNvPr id="4" name="Slide Number Placeholder 3"/>
          <p:cNvSpPr>
            <a:spLocks noGrp="1"/>
          </p:cNvSpPr>
          <p:nvPr>
            <p:ph type="sldNum" sz="quarter" idx="10"/>
          </p:nvPr>
        </p:nvSpPr>
        <p:spPr/>
        <p:txBody>
          <a:bodyPr/>
          <a:lstStyle/>
          <a:p>
            <a:fld id="{7A387216-8869-EB48-BD02-F01765CBE441}" type="slidenum">
              <a:rPr lang="en-US" smtClean="0"/>
              <a:pPr/>
              <a:t>11</a:t>
            </a:fld>
            <a:endParaRPr lang="en-US"/>
          </a:p>
        </p:txBody>
      </p:sp>
    </p:spTree>
    <p:extLst>
      <p:ext uri="{BB962C8B-B14F-4D97-AF65-F5344CB8AC3E}">
        <p14:creationId xmlns:p14="http://schemas.microsoft.com/office/powerpoint/2010/main" val="30672937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light-title-slide">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B102488-5F21-43D9-8708-963BDC34D90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
        <p:nvSpPr>
          <p:cNvPr id="307202" name="Rectangle 2"/>
          <p:cNvSpPr>
            <a:spLocks noGrp="1" noChangeArrowheads="1"/>
          </p:cNvSpPr>
          <p:nvPr>
            <p:ph type="ctrTitle"/>
          </p:nvPr>
        </p:nvSpPr>
        <p:spPr>
          <a:xfrm>
            <a:off x="457200" y="3040032"/>
            <a:ext cx="11277600" cy="506668"/>
          </a:xfrm>
        </p:spPr>
        <p:txBody>
          <a:bodyPr anchor="b" anchorCtr="0"/>
          <a:lstStyle>
            <a:lvl1pPr marL="0" indent="0" algn="l">
              <a:tabLst>
                <a:tab pos="3078163" algn="l"/>
              </a:tabLst>
              <a:defRPr sz="3200">
                <a:solidFill>
                  <a:schemeClr val="tx2"/>
                </a:solidFill>
              </a:defRPr>
            </a:lvl1pPr>
          </a:lstStyle>
          <a:p>
            <a:r>
              <a:rPr lang="en-US"/>
              <a:t>Click to edit Master title style</a:t>
            </a:r>
            <a:endParaRPr lang="en-US" dirty="0"/>
          </a:p>
        </p:txBody>
      </p:sp>
      <p:sp>
        <p:nvSpPr>
          <p:cNvPr id="307203" name="Rectangle 3"/>
          <p:cNvSpPr>
            <a:spLocks noGrp="1" noChangeArrowheads="1"/>
          </p:cNvSpPr>
          <p:nvPr>
            <p:ph type="subTitle" idx="1" hasCustomPrompt="1"/>
          </p:nvPr>
        </p:nvSpPr>
        <p:spPr>
          <a:xfrm>
            <a:off x="457200" y="3546700"/>
            <a:ext cx="11277600" cy="353943"/>
          </a:xfrm>
          <a:ln>
            <a:noFill/>
          </a:ln>
        </p:spPr>
        <p:txBody>
          <a:bodyPr wrap="square" lIns="91440" tIns="91440" rIns="91440" bIns="91440" anchor="t" anchorCtr="0">
            <a:noAutofit/>
          </a:bodyPr>
          <a:lstStyle>
            <a:lvl1pPr marL="0" indent="0" algn="l">
              <a:buFont typeface="Symbol" pitchFamily="18" charset="2"/>
              <a:buNone/>
              <a:tabLst>
                <a:tab pos="11085236" algn="r"/>
              </a:tabLst>
              <a:defRPr sz="1400" b="0" cap="all" spc="300" baseline="0">
                <a:solidFill>
                  <a:schemeClr val="tx1"/>
                </a:solidFill>
                <a:latin typeface="+mn-lt"/>
              </a:defRPr>
            </a:lvl1pPr>
          </a:lstStyle>
          <a:p>
            <a:r>
              <a:rPr lang="en-US" dirty="0"/>
              <a:t>CLICK TO ENTER PRESENTER | DD MONTH 2017</a:t>
            </a:r>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65624" y="475018"/>
            <a:ext cx="1244979" cy="62249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65624" y="475018"/>
            <a:ext cx="1244979" cy="622490"/>
          </a:xfrm>
          <a:prstGeom prst="rect">
            <a:avLst/>
          </a:prstGeom>
        </p:spPr>
      </p:pic>
    </p:spTree>
    <p:extLst>
      <p:ext uri="{BB962C8B-B14F-4D97-AF65-F5344CB8AC3E}">
        <p14:creationId xmlns:p14="http://schemas.microsoft.com/office/powerpoint/2010/main" val="1787681769"/>
      </p:ext>
    </p:extLst>
  </p:cSld>
  <p:clrMapOvr>
    <a:masterClrMapping/>
  </p:clrMapOvr>
  <p:transition spd="med">
    <p:wip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bg>
      <p:bgPr>
        <a:solidFill>
          <a:schemeClr val="bg2"/>
        </a:solidFill>
        <a:effectLst/>
      </p:bgPr>
    </p:bg>
    <p:spTree>
      <p:nvGrpSpPr>
        <p:cNvPr id="1" name=""/>
        <p:cNvGrpSpPr/>
        <p:nvPr/>
      </p:nvGrpSpPr>
      <p:grpSpPr>
        <a:xfrm>
          <a:off x="0" y="0"/>
          <a:ext cx="0" cy="0"/>
          <a:chOff x="0" y="0"/>
          <a:chExt cx="0" cy="0"/>
        </a:xfrm>
      </p:grpSpPr>
      <p:sp>
        <p:nvSpPr>
          <p:cNvPr id="7" name="Rectangle 6"/>
          <p:cNvSpPr/>
          <p:nvPr/>
        </p:nvSpPr>
        <p:spPr>
          <a:xfrm>
            <a:off x="457200" y="457199"/>
            <a:ext cx="11277600" cy="59435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Footer Placeholder 2"/>
          <p:cNvSpPr>
            <a:spLocks noGrp="1"/>
          </p:cNvSpPr>
          <p:nvPr>
            <p:ph type="ftr" sz="quarter" idx="10"/>
          </p:nvPr>
        </p:nvSpPr>
        <p:spPr/>
        <p:txBody>
          <a:bodyPr/>
          <a:lstStyle/>
          <a:p>
            <a:r>
              <a:rPr lang="en-US"/>
              <a:t>Silicon Labs Confidential</a:t>
            </a:r>
            <a:endParaRPr lang="en-US" dirty="0"/>
          </a:p>
        </p:txBody>
      </p:sp>
      <p:sp>
        <p:nvSpPr>
          <p:cNvPr id="4" name="Slide Number Placeholder 3"/>
          <p:cNvSpPr>
            <a:spLocks noGrp="1"/>
          </p:cNvSpPr>
          <p:nvPr>
            <p:ph type="sldNum" sz="quarter" idx="1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965318052"/>
      </p:ext>
    </p:extLst>
  </p:cSld>
  <p:clrMapOvr>
    <a:masterClrMapping/>
  </p:clrMapOvr>
  <p:transition spd="med">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light-divider">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D9EF3CA-2BB9-8142-96F6-4CE2B52E1D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6" name="Picture 5">
            <a:extLst>
              <a:ext uri="{FF2B5EF4-FFF2-40B4-BE49-F238E27FC236}">
                <a16:creationId xmlns:a16="http://schemas.microsoft.com/office/drawing/2014/main" id="{5B102488-5F21-43D9-8708-963BDC34D90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B04EC185-D65C-2E41-A41C-F6E27623E76B}"/>
              </a:ext>
            </a:extLst>
          </p:cNvPr>
          <p:cNvSpPr>
            <a:spLocks noGrp="1"/>
          </p:cNvSpPr>
          <p:nvPr>
            <p:ph type="title"/>
          </p:nvPr>
        </p:nvSpPr>
        <p:spPr>
          <a:xfrm>
            <a:off x="457200" y="2820917"/>
            <a:ext cx="10476854" cy="608083"/>
          </a:xfrm>
        </p:spPr>
        <p:txBody>
          <a:body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1154C575-C080-9248-9367-944B912E1E84}"/>
              </a:ext>
            </a:extLst>
          </p:cNvPr>
          <p:cNvSpPr>
            <a:spLocks noGrp="1"/>
          </p:cNvSpPr>
          <p:nvPr>
            <p:ph type="body" sz="quarter" idx="11"/>
          </p:nvPr>
        </p:nvSpPr>
        <p:spPr>
          <a:xfrm>
            <a:off x="457201" y="3436975"/>
            <a:ext cx="6695268" cy="2514600"/>
          </a:xfrm>
        </p:spPr>
        <p:txBody>
          <a:bodyPr/>
          <a:lstStyle>
            <a:lvl1pPr marL="0" indent="0">
              <a:buNone/>
              <a:defRPr>
                <a:latin typeface="+mj-lt"/>
              </a:defRPr>
            </a:lvl1pPr>
            <a:lvl2pPr marL="182880" indent="0">
              <a:buNone/>
              <a:defRPr/>
            </a:lvl2pPr>
            <a:lvl3pPr marL="365760" indent="0">
              <a:buNone/>
              <a:defRPr/>
            </a:lvl3pPr>
            <a:lvl4pPr marL="548640" indent="0">
              <a:buNone/>
              <a:defRPr/>
            </a:lvl4pPr>
            <a:lvl5pPr marL="73152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1792292"/>
      </p:ext>
    </p:extLst>
  </p:cSld>
  <p:clrMapOvr>
    <a:masterClrMapping/>
  </p:clrMapOvr>
  <p:transition spd="med">
    <p:wipe/>
  </p:transition>
  <p:hf hdr="0" dt="0"/>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picture">
    <p:bg>
      <p:bgPr>
        <a:solidFill>
          <a:schemeClr val="bg1"/>
        </a:solidFill>
        <a:effectLst/>
      </p:bgPr>
    </p:bg>
    <p:spTree>
      <p:nvGrpSpPr>
        <p:cNvPr id="1" name=""/>
        <p:cNvGrpSpPr/>
        <p:nvPr/>
      </p:nvGrpSpPr>
      <p:grpSpPr>
        <a:xfrm>
          <a:off x="0" y="0"/>
          <a:ext cx="0" cy="0"/>
          <a:chOff x="0" y="0"/>
          <a:chExt cx="0" cy="0"/>
        </a:xfrm>
      </p:grpSpPr>
      <p:sp>
        <p:nvSpPr>
          <p:cNvPr id="10" name="Picture Placeholder 4"/>
          <p:cNvSpPr>
            <a:spLocks noGrp="1"/>
          </p:cNvSpPr>
          <p:nvPr>
            <p:ph type="pic" sz="quarter" idx="17"/>
          </p:nvPr>
        </p:nvSpPr>
        <p:spPr>
          <a:xfrm>
            <a:off x="457200" y="457200"/>
            <a:ext cx="11277600" cy="5943600"/>
          </a:xfrm>
          <a:solidFill>
            <a:schemeClr val="tx1"/>
          </a:solidFill>
        </p:spPr>
        <p:txBody>
          <a:bodyPr lIns="274320" tIns="1097280" bIns="0" anchor="t" anchorCtr="0"/>
          <a:lstStyle>
            <a:lvl1pPr marL="0" indent="0" algn="ctr">
              <a:buFontTx/>
              <a:buNone/>
              <a:defRPr>
                <a:solidFill>
                  <a:schemeClr val="bg1">
                    <a:lumMod val="85000"/>
                  </a:schemeClr>
                </a:solidFill>
              </a:defRPr>
            </a:lvl1pPr>
          </a:lstStyle>
          <a:p>
            <a:r>
              <a:rPr lang="en-US"/>
              <a:t>Click icon to add picture</a:t>
            </a:r>
            <a:endParaRPr lang="en-US" dirty="0"/>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6"/>
          <p:cNvSpPr>
            <a:spLocks noGrp="1"/>
          </p:cNvSpPr>
          <p:nvPr>
            <p:ph sz="quarter" idx="16"/>
          </p:nvPr>
        </p:nvSpPr>
        <p:spPr>
          <a:xfrm>
            <a:off x="457200" y="2830377"/>
            <a:ext cx="5638800" cy="1197251"/>
          </a:xfrm>
          <a:solidFill>
            <a:schemeClr val="bg1"/>
          </a:solidFill>
          <a:ln>
            <a:noFill/>
          </a:ln>
        </p:spPr>
        <p:txBody>
          <a:bodyPr wrap="square" lIns="274320" tIns="274320" rIns="274320" bIns="274320" anchor="ctr">
            <a:spAutoFit/>
          </a:bodyPr>
          <a:lstStyle>
            <a:lvl1pPr marL="0" indent="0">
              <a:lnSpc>
                <a:spcPct val="90000"/>
              </a:lnSpc>
              <a:spcBef>
                <a:spcPts val="1200"/>
              </a:spcBef>
              <a:buFontTx/>
              <a:buNone/>
              <a:defRPr sz="2400">
                <a:solidFill>
                  <a:schemeClr val="tx1"/>
                </a:solidFill>
                <a:latin typeface="+mj-lt"/>
              </a:defRPr>
            </a:lvl1pPr>
            <a:lvl2pPr marL="0" indent="0">
              <a:spcBef>
                <a:spcPts val="600"/>
              </a:spcBef>
              <a:buNone/>
              <a:defRPr sz="1600">
                <a:solidFill>
                  <a:schemeClr val="tx1"/>
                </a:solidFill>
              </a:defRPr>
            </a:lvl2pPr>
            <a:lvl3pPr marL="182880" indent="0">
              <a:spcBef>
                <a:spcPts val="600"/>
              </a:spcBef>
              <a:buNone/>
              <a:defRPr sz="1800">
                <a:solidFill>
                  <a:schemeClr val="tx2"/>
                </a:solidFill>
              </a:defRPr>
            </a:lvl3pPr>
            <a:lvl4pPr marL="365760" indent="0">
              <a:spcBef>
                <a:spcPts val="600"/>
              </a:spcBef>
              <a:buNone/>
              <a:defRPr sz="1600">
                <a:solidFill>
                  <a:schemeClr val="tx2"/>
                </a:solidFill>
              </a:defRPr>
            </a:lvl4pPr>
            <a:lvl5pPr marL="731520">
              <a:spcBef>
                <a:spcPts val="900"/>
              </a:spcBef>
              <a:defRPr sz="1200"/>
            </a:lvl5pPr>
          </a:lstStyle>
          <a:p>
            <a:pPr lvl="0"/>
            <a:r>
              <a:rPr lang="en-US"/>
              <a:t>Edit Master text styles</a:t>
            </a:r>
          </a:p>
          <a:p>
            <a:pPr lvl="1"/>
            <a:r>
              <a:rPr lang="en-US"/>
              <a:t>Second level</a:t>
            </a:r>
          </a:p>
        </p:txBody>
      </p:sp>
      <p:sp>
        <p:nvSpPr>
          <p:cNvPr id="6" name="Footer Placeholder 5"/>
          <p:cNvSpPr>
            <a:spLocks noGrp="1"/>
          </p:cNvSpPr>
          <p:nvPr>
            <p:ph type="ftr" sz="quarter" idx="18"/>
          </p:nvPr>
        </p:nvSpPr>
        <p:spPr/>
        <p:txBody>
          <a:bodyPr/>
          <a:lstStyle/>
          <a:p>
            <a:r>
              <a:rPr lang="en-US"/>
              <a:t>Silicon Labs Confidential</a:t>
            </a:r>
            <a:endParaRPr lang="en-US" dirty="0"/>
          </a:p>
        </p:txBody>
      </p:sp>
      <p:sp>
        <p:nvSpPr>
          <p:cNvPr id="9" name="Slide Number Placeholder 8"/>
          <p:cNvSpPr>
            <a:spLocks noGrp="1"/>
          </p:cNvSpPr>
          <p:nvPr>
            <p:ph type="sldNum" sz="quarter" idx="19"/>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631647114"/>
      </p:ext>
    </p:extLst>
  </p:cSld>
  <p:clrMapOvr>
    <a:masterClrMapping/>
  </p:clrMapOvr>
  <p:transition spd="med">
    <p:wip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p:bg>
      <p:bgPr>
        <a:solidFill>
          <a:schemeClr val="bg1"/>
        </a:solidFill>
        <a:effectLst/>
      </p:bgPr>
    </p:bg>
    <p:spTree>
      <p:nvGrpSpPr>
        <p:cNvPr id="1" name=""/>
        <p:cNvGrpSpPr/>
        <p:nvPr/>
      </p:nvGrpSpPr>
      <p:grpSpPr>
        <a:xfrm>
          <a:off x="0" y="0"/>
          <a:ext cx="0" cy="0"/>
          <a:chOff x="0" y="0"/>
          <a:chExt cx="0" cy="0"/>
        </a:xfrm>
      </p:grpSpPr>
      <p:sp>
        <p:nvSpPr>
          <p:cNvPr id="10" name="Picture Placeholder 4"/>
          <p:cNvSpPr>
            <a:spLocks noGrp="1"/>
          </p:cNvSpPr>
          <p:nvPr>
            <p:ph type="pic" sz="quarter" idx="17"/>
          </p:nvPr>
        </p:nvSpPr>
        <p:spPr>
          <a:xfrm>
            <a:off x="457200" y="457200"/>
            <a:ext cx="11277600" cy="5943600"/>
          </a:xfrm>
          <a:solidFill>
            <a:schemeClr val="tx1"/>
          </a:solidFill>
        </p:spPr>
        <p:txBody>
          <a:bodyPr lIns="274320" tIns="1097280" bIns="0" anchor="t" anchorCtr="0"/>
          <a:lstStyle>
            <a:lvl1pPr marL="0" indent="0" algn="ctr">
              <a:buFontTx/>
              <a:buNone/>
              <a:defRPr>
                <a:solidFill>
                  <a:schemeClr val="bg1">
                    <a:lumMod val="85000"/>
                  </a:schemeClr>
                </a:solidFill>
              </a:defRPr>
            </a:lvl1pPr>
          </a:lstStyle>
          <a:p>
            <a:r>
              <a:rPr lang="en-US"/>
              <a:t>Click icon to add picture</a:t>
            </a:r>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8"/>
          </p:nvPr>
        </p:nvSpPr>
        <p:spPr/>
        <p:txBody>
          <a:bodyPr/>
          <a:lstStyle/>
          <a:p>
            <a:r>
              <a:rPr lang="en-US"/>
              <a:t>Silicon Labs Confidential</a:t>
            </a:r>
            <a:endParaRPr lang="en-US" dirty="0"/>
          </a:p>
        </p:txBody>
      </p:sp>
      <p:sp>
        <p:nvSpPr>
          <p:cNvPr id="3" name="Slide Number Placeholder 2"/>
          <p:cNvSpPr>
            <a:spLocks noGrp="1"/>
          </p:cNvSpPr>
          <p:nvPr>
            <p:ph type="sldNum" sz="quarter" idx="19"/>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33828421"/>
      </p:ext>
    </p:extLst>
  </p:cSld>
  <p:clrMapOvr>
    <a:masterClrMapping/>
  </p:clrMapOvr>
  <p:transition spd="med">
    <p:wip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le-dual-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2650980" y="914400"/>
            <a:ext cx="3419592"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2650980" y="1270855"/>
            <a:ext cx="3419592" cy="3474719"/>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2650980" y="914400"/>
            <a:ext cx="3419592"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265098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2650980" y="4745574"/>
            <a:ext cx="3419592" cy="1654820"/>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6127488" y="914400"/>
            <a:ext cx="3419591"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6127487" y="1270855"/>
            <a:ext cx="3419593" cy="3474719"/>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6127486" y="914400"/>
            <a:ext cx="3419594"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4" name="Rectangle 43"/>
          <p:cNvSpPr/>
          <p:nvPr/>
        </p:nvSpPr>
        <p:spPr>
          <a:xfrm>
            <a:off x="611808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 Placeholder 33"/>
          <p:cNvSpPr>
            <a:spLocks noGrp="1"/>
          </p:cNvSpPr>
          <p:nvPr>
            <p:ph type="body" sz="quarter" idx="14"/>
          </p:nvPr>
        </p:nvSpPr>
        <p:spPr>
          <a:xfrm>
            <a:off x="6127487" y="4745574"/>
            <a:ext cx="3419592" cy="1654820"/>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2650980" y="1270855"/>
            <a:ext cx="3419592" cy="3474719"/>
          </a:xfrm>
        </p:spPr>
        <p:txBody>
          <a:bodyPr tIns="45720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6127486" y="1270855"/>
            <a:ext cx="3419594" cy="3474719"/>
          </a:xfrm>
        </p:spPr>
        <p:txBody>
          <a:bodyPr tIns="45720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sz="1200">
                <a:solidFill>
                  <a:schemeClr val="tx1"/>
                </a:solidFill>
              </a:defRPr>
            </a:lvl1pPr>
          </a:lstStyle>
          <a:p>
            <a:pPr lvl="0"/>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9"/>
          </p:nvPr>
        </p:nvSpPr>
        <p:spPr/>
        <p:txBody>
          <a:bodyPr/>
          <a:lstStyle/>
          <a:p>
            <a:r>
              <a:rPr lang="en-US"/>
              <a:t>Silicon Labs Confidential</a:t>
            </a:r>
            <a:endParaRPr lang="en-US" dirty="0"/>
          </a:p>
        </p:txBody>
      </p:sp>
      <p:sp>
        <p:nvSpPr>
          <p:cNvPr id="7" name="Slide Number Placeholder 6"/>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279013769"/>
      </p:ext>
    </p:extLst>
  </p:cSld>
  <p:clrMapOvr>
    <a:masterClrMapping/>
  </p:clrMapOvr>
  <p:transition spd="med">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le-triple-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918972" y="914400"/>
            <a:ext cx="3419856"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918972" y="1271262"/>
            <a:ext cx="3419856"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9189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9144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918972" y="5301672"/>
            <a:ext cx="3419856" cy="1098722"/>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4386072" y="914400"/>
            <a:ext cx="3419856"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4384675" y="1271262"/>
            <a:ext cx="3421252"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43860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4" name="Rectangle 43"/>
          <p:cNvSpPr/>
          <p:nvPr/>
        </p:nvSpPr>
        <p:spPr>
          <a:xfrm>
            <a:off x="43815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 Placeholder 33"/>
          <p:cNvSpPr>
            <a:spLocks noGrp="1"/>
          </p:cNvSpPr>
          <p:nvPr>
            <p:ph type="body" sz="quarter" idx="14"/>
          </p:nvPr>
        </p:nvSpPr>
        <p:spPr>
          <a:xfrm>
            <a:off x="4386072" y="5301672"/>
            <a:ext cx="3419856" cy="1098722"/>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1" name="Rectangle 50"/>
          <p:cNvSpPr/>
          <p:nvPr/>
        </p:nvSpPr>
        <p:spPr>
          <a:xfrm>
            <a:off x="7855076" y="914806"/>
            <a:ext cx="3419856" cy="548558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2" name="Rectangle 51"/>
          <p:cNvSpPr/>
          <p:nvPr/>
        </p:nvSpPr>
        <p:spPr>
          <a:xfrm>
            <a:off x="7855076" y="1271262"/>
            <a:ext cx="3419856"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 Placeholder 30"/>
          <p:cNvSpPr>
            <a:spLocks noGrp="1"/>
          </p:cNvSpPr>
          <p:nvPr>
            <p:ph type="body" sz="quarter" idx="15"/>
          </p:nvPr>
        </p:nvSpPr>
        <p:spPr>
          <a:xfrm>
            <a:off x="7855076"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4" name="Rectangle 53"/>
          <p:cNvSpPr/>
          <p:nvPr/>
        </p:nvSpPr>
        <p:spPr>
          <a:xfrm>
            <a:off x="7850504"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 Placeholder 33"/>
          <p:cNvSpPr>
            <a:spLocks noGrp="1"/>
          </p:cNvSpPr>
          <p:nvPr>
            <p:ph type="body" sz="quarter" idx="16"/>
          </p:nvPr>
        </p:nvSpPr>
        <p:spPr>
          <a:xfrm>
            <a:off x="7855076" y="5301672"/>
            <a:ext cx="3419856" cy="1098722"/>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918972" y="1271262"/>
            <a:ext cx="3419856" cy="3474314"/>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4381500" y="1271262"/>
            <a:ext cx="3424427" cy="3474314"/>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63" name="Content Placeholder 60"/>
          <p:cNvSpPr>
            <a:spLocks noGrp="1"/>
          </p:cNvSpPr>
          <p:nvPr>
            <p:ph sz="quarter" idx="19" hasCustomPrompt="1"/>
          </p:nvPr>
        </p:nvSpPr>
        <p:spPr>
          <a:xfrm>
            <a:off x="7855076" y="1271262"/>
            <a:ext cx="3419856" cy="3474314"/>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20"/>
          </p:nvPr>
        </p:nvSpPr>
        <p:spPr/>
        <p:txBody>
          <a:bodyPr/>
          <a:lstStyle/>
          <a:p>
            <a:r>
              <a:rPr lang="en-US"/>
              <a:t>Silicon Labs Confidential</a:t>
            </a:r>
            <a:endParaRPr lang="en-US" dirty="0"/>
          </a:p>
        </p:txBody>
      </p:sp>
      <p:sp>
        <p:nvSpPr>
          <p:cNvPr id="7" name="Slide Number Placeholder 6"/>
          <p:cNvSpPr>
            <a:spLocks noGrp="1"/>
          </p:cNvSpPr>
          <p:nvPr>
            <p:ph type="sldNum" sz="quarter" idx="2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400616488"/>
      </p:ext>
    </p:extLst>
  </p:cSld>
  <p:clrMapOvr>
    <a:masterClrMapping/>
  </p:clrMapOvr>
  <p:transition spd="med">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le-quad-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277160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5" name="Rectangle 34"/>
          <p:cNvSpPr/>
          <p:nvPr/>
        </p:nvSpPr>
        <p:spPr>
          <a:xfrm>
            <a:off x="457200" y="1270854"/>
            <a:ext cx="277160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 Placeholder 30"/>
          <p:cNvSpPr>
            <a:spLocks noGrp="1"/>
          </p:cNvSpPr>
          <p:nvPr>
            <p:ph type="body" sz="quarter" idx="11"/>
          </p:nvPr>
        </p:nvSpPr>
        <p:spPr>
          <a:xfrm>
            <a:off x="457200" y="914400"/>
            <a:ext cx="277160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4" name="Text Placeholder 33"/>
          <p:cNvSpPr>
            <a:spLocks noGrp="1"/>
          </p:cNvSpPr>
          <p:nvPr>
            <p:ph type="body" sz="quarter" idx="12"/>
          </p:nvPr>
        </p:nvSpPr>
        <p:spPr>
          <a:xfrm>
            <a:off x="457200" y="4745574"/>
            <a:ext cx="277160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457200" y="1270854"/>
            <a:ext cx="2771606" cy="3474722"/>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68" name="Rectangle 67"/>
          <p:cNvSpPr/>
          <p:nvPr/>
        </p:nvSpPr>
        <p:spPr>
          <a:xfrm>
            <a:off x="3285723" y="914400"/>
            <a:ext cx="277977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9" name="Rectangle 68"/>
          <p:cNvSpPr/>
          <p:nvPr/>
        </p:nvSpPr>
        <p:spPr>
          <a:xfrm>
            <a:off x="3285723" y="1270854"/>
            <a:ext cx="277977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 Placeholder 30"/>
          <p:cNvSpPr>
            <a:spLocks noGrp="1"/>
          </p:cNvSpPr>
          <p:nvPr>
            <p:ph type="body" sz="quarter" idx="24"/>
          </p:nvPr>
        </p:nvSpPr>
        <p:spPr>
          <a:xfrm>
            <a:off x="3285723" y="914400"/>
            <a:ext cx="277977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71" name="Text Placeholder 33"/>
          <p:cNvSpPr>
            <a:spLocks noGrp="1"/>
          </p:cNvSpPr>
          <p:nvPr>
            <p:ph type="body" sz="quarter" idx="25"/>
          </p:nvPr>
        </p:nvSpPr>
        <p:spPr>
          <a:xfrm>
            <a:off x="3285723" y="4745574"/>
            <a:ext cx="277977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72" name="Content Placeholder 60"/>
          <p:cNvSpPr>
            <a:spLocks noGrp="1"/>
          </p:cNvSpPr>
          <p:nvPr>
            <p:ph sz="quarter" idx="26" hasCustomPrompt="1"/>
          </p:nvPr>
        </p:nvSpPr>
        <p:spPr>
          <a:xfrm>
            <a:off x="3285723" y="1270853"/>
            <a:ext cx="2779776"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0" name="Rectangle 59"/>
          <p:cNvSpPr/>
          <p:nvPr/>
        </p:nvSpPr>
        <p:spPr>
          <a:xfrm>
            <a:off x="6122416" y="914400"/>
            <a:ext cx="2777734"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4" name="Rectangle 63"/>
          <p:cNvSpPr/>
          <p:nvPr/>
        </p:nvSpPr>
        <p:spPr>
          <a:xfrm>
            <a:off x="6122416" y="1270854"/>
            <a:ext cx="2777734"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 Placeholder 30"/>
          <p:cNvSpPr>
            <a:spLocks noGrp="1"/>
          </p:cNvSpPr>
          <p:nvPr>
            <p:ph type="body" sz="quarter" idx="21"/>
          </p:nvPr>
        </p:nvSpPr>
        <p:spPr>
          <a:xfrm>
            <a:off x="6122416" y="914400"/>
            <a:ext cx="2777734"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66" name="Text Placeholder 33"/>
          <p:cNvSpPr>
            <a:spLocks noGrp="1"/>
          </p:cNvSpPr>
          <p:nvPr>
            <p:ph type="body" sz="quarter" idx="22"/>
          </p:nvPr>
        </p:nvSpPr>
        <p:spPr>
          <a:xfrm>
            <a:off x="6122416" y="4745574"/>
            <a:ext cx="2777734"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marL="0" marR="0" lvl="0" indent="0" algn="ctr" defTabSz="914377" rtl="0" eaLnBrk="1" fontAlgn="base" latinLnBrk="0" hangingPunct="1">
              <a:lnSpc>
                <a:spcPct val="95000"/>
              </a:lnSpc>
              <a:spcBef>
                <a:spcPts val="300"/>
              </a:spcBef>
              <a:spcAft>
                <a:spcPct val="0"/>
              </a:spcAft>
              <a:buClr>
                <a:schemeClr val="tx2"/>
              </a:buClr>
              <a:buSzTx/>
              <a:buFontTx/>
              <a:buNone/>
              <a:tabLst/>
              <a:defRPr/>
            </a:pPr>
            <a:r>
              <a:rPr lang="en-US"/>
              <a:t>Edit Master text styles</a:t>
            </a:r>
          </a:p>
          <a:p>
            <a:pPr marL="0" marR="0" lvl="1" indent="0" algn="ctr" defTabSz="914377" rtl="0" eaLnBrk="1" fontAlgn="base" latinLnBrk="0" hangingPunct="1">
              <a:lnSpc>
                <a:spcPct val="95000"/>
              </a:lnSpc>
              <a:spcBef>
                <a:spcPts val="300"/>
              </a:spcBef>
              <a:spcAft>
                <a:spcPct val="0"/>
              </a:spcAft>
              <a:buClr>
                <a:schemeClr val="tx2"/>
              </a:buClr>
              <a:buSzTx/>
              <a:buFontTx/>
              <a:buNone/>
              <a:tabLst/>
              <a:defRPr/>
            </a:pPr>
            <a:r>
              <a:rPr lang="en-US"/>
              <a:t>Second level</a:t>
            </a:r>
          </a:p>
        </p:txBody>
      </p:sp>
      <p:sp>
        <p:nvSpPr>
          <p:cNvPr id="67" name="Content Placeholder 60"/>
          <p:cNvSpPr>
            <a:spLocks noGrp="1"/>
          </p:cNvSpPr>
          <p:nvPr>
            <p:ph sz="quarter" idx="23" hasCustomPrompt="1"/>
          </p:nvPr>
        </p:nvSpPr>
        <p:spPr>
          <a:xfrm>
            <a:off x="6122416" y="1270854"/>
            <a:ext cx="2777734"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0" name="Rectangle 49"/>
          <p:cNvSpPr/>
          <p:nvPr/>
        </p:nvSpPr>
        <p:spPr>
          <a:xfrm>
            <a:off x="8955024" y="914400"/>
            <a:ext cx="277977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6" name="Rectangle 55"/>
          <p:cNvSpPr/>
          <p:nvPr/>
        </p:nvSpPr>
        <p:spPr>
          <a:xfrm>
            <a:off x="8955024" y="1270854"/>
            <a:ext cx="277977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 Placeholder 30"/>
          <p:cNvSpPr>
            <a:spLocks noGrp="1"/>
          </p:cNvSpPr>
          <p:nvPr>
            <p:ph type="body" sz="quarter" idx="18"/>
          </p:nvPr>
        </p:nvSpPr>
        <p:spPr>
          <a:xfrm>
            <a:off x="8955024" y="914400"/>
            <a:ext cx="277977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8" name="Text Placeholder 33"/>
          <p:cNvSpPr>
            <a:spLocks noGrp="1"/>
          </p:cNvSpPr>
          <p:nvPr>
            <p:ph type="body" sz="quarter" idx="19"/>
          </p:nvPr>
        </p:nvSpPr>
        <p:spPr>
          <a:xfrm>
            <a:off x="8955024" y="4745574"/>
            <a:ext cx="277977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9" name="Content Placeholder 60"/>
          <p:cNvSpPr>
            <a:spLocks noGrp="1"/>
          </p:cNvSpPr>
          <p:nvPr>
            <p:ph sz="quarter" idx="20" hasCustomPrompt="1"/>
          </p:nvPr>
        </p:nvSpPr>
        <p:spPr>
          <a:xfrm>
            <a:off x="8955024" y="1270853"/>
            <a:ext cx="2779776"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8" name="Footer Placeholder 7"/>
          <p:cNvSpPr>
            <a:spLocks noGrp="1"/>
          </p:cNvSpPr>
          <p:nvPr>
            <p:ph type="ftr" sz="quarter" idx="27"/>
          </p:nvPr>
        </p:nvSpPr>
        <p:spPr/>
        <p:txBody>
          <a:bodyPr/>
          <a:lstStyle/>
          <a:p>
            <a:r>
              <a:rPr lang="en-US"/>
              <a:t>Silicon Labs Confidential</a:t>
            </a:r>
            <a:endParaRPr lang="en-US" dirty="0"/>
          </a:p>
        </p:txBody>
      </p:sp>
      <p:sp>
        <p:nvSpPr>
          <p:cNvPr id="9" name="Slide Number Placeholder 8"/>
          <p:cNvSpPr>
            <a:spLocks noGrp="1"/>
          </p:cNvSpPr>
          <p:nvPr>
            <p:ph type="sldNum" sz="quarter" idx="28"/>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265974597"/>
      </p:ext>
    </p:extLst>
  </p:cSld>
  <p:clrMapOvr>
    <a:masterClrMapping/>
  </p:clrMapOvr>
  <p:transition spd="med">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le-six-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918972" y="914399"/>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918972" y="1271262"/>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9189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9144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918972" y="2770794"/>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4386072" y="914399"/>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4384675" y="1271262"/>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43860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5" name="Text Placeholder 33"/>
          <p:cNvSpPr>
            <a:spLocks noGrp="1"/>
          </p:cNvSpPr>
          <p:nvPr>
            <p:ph type="body" sz="quarter" idx="14"/>
          </p:nvPr>
        </p:nvSpPr>
        <p:spPr>
          <a:xfrm>
            <a:off x="4386072" y="2770794"/>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1" name="Rectangle 50"/>
          <p:cNvSpPr/>
          <p:nvPr/>
        </p:nvSpPr>
        <p:spPr>
          <a:xfrm>
            <a:off x="7855076" y="914805"/>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2" name="Rectangle 51"/>
          <p:cNvSpPr/>
          <p:nvPr/>
        </p:nvSpPr>
        <p:spPr>
          <a:xfrm>
            <a:off x="7855076" y="1271262"/>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 Placeholder 30"/>
          <p:cNvSpPr>
            <a:spLocks noGrp="1"/>
          </p:cNvSpPr>
          <p:nvPr>
            <p:ph type="body" sz="quarter" idx="15"/>
          </p:nvPr>
        </p:nvSpPr>
        <p:spPr>
          <a:xfrm>
            <a:off x="7855076"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4" name="Rectangle 53"/>
          <p:cNvSpPr/>
          <p:nvPr/>
        </p:nvSpPr>
        <p:spPr>
          <a:xfrm>
            <a:off x="7850504"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 Placeholder 33"/>
          <p:cNvSpPr>
            <a:spLocks noGrp="1"/>
          </p:cNvSpPr>
          <p:nvPr>
            <p:ph type="body" sz="quarter" idx="16"/>
          </p:nvPr>
        </p:nvSpPr>
        <p:spPr>
          <a:xfrm>
            <a:off x="7855076" y="2770794"/>
            <a:ext cx="3419856" cy="859374"/>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918972" y="1271262"/>
            <a:ext cx="3419856" cy="1499530"/>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4381500" y="1271261"/>
            <a:ext cx="3424427" cy="1499531"/>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63" name="Content Placeholder 60"/>
          <p:cNvSpPr>
            <a:spLocks noGrp="1"/>
          </p:cNvSpPr>
          <p:nvPr>
            <p:ph sz="quarter" idx="19" hasCustomPrompt="1"/>
          </p:nvPr>
        </p:nvSpPr>
        <p:spPr>
          <a:xfrm>
            <a:off x="7855076" y="1271262"/>
            <a:ext cx="3419856" cy="1499127"/>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20"/>
          </p:nvPr>
        </p:nvSpPr>
        <p:spPr/>
        <p:txBody>
          <a:bodyPr/>
          <a:lstStyle/>
          <a:p>
            <a:r>
              <a:rPr lang="en-US"/>
              <a:t>Silicon Labs Confidential</a:t>
            </a:r>
            <a:endParaRPr lang="en-US" dirty="0"/>
          </a:p>
        </p:txBody>
      </p:sp>
      <p:sp>
        <p:nvSpPr>
          <p:cNvPr id="7" name="Slide Number Placeholder 6"/>
          <p:cNvSpPr>
            <a:spLocks noGrp="1"/>
          </p:cNvSpPr>
          <p:nvPr>
            <p:ph type="sldNum" sz="quarter" idx="21"/>
          </p:nvPr>
        </p:nvSpPr>
        <p:spPr/>
        <p:txBody>
          <a:bodyPr/>
          <a:lstStyle/>
          <a:p>
            <a:fld id="{29A7BD92-6AE5-CF43-B276-274952F2BFB4}" type="slidenum">
              <a:rPr lang="en-US" smtClean="0"/>
              <a:pPr/>
              <a:t>‹#›</a:t>
            </a:fld>
            <a:endParaRPr lang="en-US" dirty="0"/>
          </a:p>
        </p:txBody>
      </p:sp>
      <p:sp>
        <p:nvSpPr>
          <p:cNvPr id="24" name="Rectangle 23"/>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0" name="Rectangle 29"/>
          <p:cNvSpPr/>
          <p:nvPr/>
        </p:nvSpPr>
        <p:spPr>
          <a:xfrm>
            <a:off x="918972" y="3684626"/>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3" name="Rectangle 32"/>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 Placeholder 30"/>
          <p:cNvSpPr>
            <a:spLocks noGrp="1"/>
          </p:cNvSpPr>
          <p:nvPr>
            <p:ph type="body" sz="quarter" idx="22"/>
          </p:nvPr>
        </p:nvSpPr>
        <p:spPr>
          <a:xfrm>
            <a:off x="918972"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7" name="Text Placeholder 33"/>
          <p:cNvSpPr>
            <a:spLocks noGrp="1"/>
          </p:cNvSpPr>
          <p:nvPr>
            <p:ph type="body" sz="quarter" idx="23"/>
          </p:nvPr>
        </p:nvSpPr>
        <p:spPr>
          <a:xfrm>
            <a:off x="918972" y="5541021"/>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38" name="Rectangle 37"/>
          <p:cNvSpPr/>
          <p:nvPr/>
        </p:nvSpPr>
        <p:spPr>
          <a:xfrm>
            <a:off x="4386072" y="3684626"/>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9" name="Rectangle 38"/>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 Placeholder 30"/>
          <p:cNvSpPr>
            <a:spLocks noGrp="1"/>
          </p:cNvSpPr>
          <p:nvPr>
            <p:ph type="body" sz="quarter" idx="24"/>
          </p:nvPr>
        </p:nvSpPr>
        <p:spPr>
          <a:xfrm>
            <a:off x="4386072"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6" name="Text Placeholder 33"/>
          <p:cNvSpPr>
            <a:spLocks noGrp="1"/>
          </p:cNvSpPr>
          <p:nvPr>
            <p:ph type="body" sz="quarter" idx="25"/>
          </p:nvPr>
        </p:nvSpPr>
        <p:spPr>
          <a:xfrm>
            <a:off x="4386072" y="5541021"/>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7" name="Rectangle 46"/>
          <p:cNvSpPr/>
          <p:nvPr/>
        </p:nvSpPr>
        <p:spPr>
          <a:xfrm>
            <a:off x="7855076" y="3685032"/>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8" name="Rectangle 47"/>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0"/>
          <p:cNvSpPr>
            <a:spLocks noGrp="1"/>
          </p:cNvSpPr>
          <p:nvPr>
            <p:ph type="body" sz="quarter" idx="26"/>
          </p:nvPr>
        </p:nvSpPr>
        <p:spPr>
          <a:xfrm>
            <a:off x="7855076"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0" name="Text Placeholder 33"/>
          <p:cNvSpPr>
            <a:spLocks noGrp="1"/>
          </p:cNvSpPr>
          <p:nvPr>
            <p:ph type="body" sz="quarter" idx="27"/>
          </p:nvPr>
        </p:nvSpPr>
        <p:spPr>
          <a:xfrm>
            <a:off x="7855076" y="5541021"/>
            <a:ext cx="3419856" cy="859374"/>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6" name="Content Placeholder 60"/>
          <p:cNvSpPr>
            <a:spLocks noGrp="1"/>
          </p:cNvSpPr>
          <p:nvPr>
            <p:ph sz="quarter" idx="28" hasCustomPrompt="1"/>
          </p:nvPr>
        </p:nvSpPr>
        <p:spPr>
          <a:xfrm>
            <a:off x="918972" y="4041489"/>
            <a:ext cx="3419856" cy="1499530"/>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7" name="Content Placeholder 60"/>
          <p:cNvSpPr>
            <a:spLocks noGrp="1"/>
          </p:cNvSpPr>
          <p:nvPr>
            <p:ph sz="quarter" idx="29" hasCustomPrompt="1"/>
          </p:nvPr>
        </p:nvSpPr>
        <p:spPr>
          <a:xfrm>
            <a:off x="4381500" y="4041488"/>
            <a:ext cx="3424427" cy="1499531"/>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8" name="Content Placeholder 60"/>
          <p:cNvSpPr>
            <a:spLocks noGrp="1"/>
          </p:cNvSpPr>
          <p:nvPr>
            <p:ph sz="quarter" idx="30" hasCustomPrompt="1"/>
          </p:nvPr>
        </p:nvSpPr>
        <p:spPr>
          <a:xfrm>
            <a:off x="7855076" y="4041489"/>
            <a:ext cx="3419856" cy="1499127"/>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9" name="Rectangle 58"/>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4" name="Rectangle 43">
            <a:extLst>
              <a:ext uri="{FF2B5EF4-FFF2-40B4-BE49-F238E27FC236}">
                <a16:creationId xmlns:a16="http://schemas.microsoft.com/office/drawing/2014/main" id="{1A2E8BD4-BE75-7B4A-913B-399868EC08F6}"/>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4" name="Rectangle 63">
            <a:extLst>
              <a:ext uri="{FF2B5EF4-FFF2-40B4-BE49-F238E27FC236}">
                <a16:creationId xmlns:a16="http://schemas.microsoft.com/office/drawing/2014/main" id="{EA21308E-ADCE-324E-8F58-80AAF08CE2E3}"/>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05B03B78-09D2-5346-B25E-294EAA5EF25C}"/>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1083C06A-A455-2746-9903-700FB00CC165}"/>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68C7D543-35B2-804E-8A03-7191A0229CEB}"/>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0" name="Rectangle 69">
            <a:extLst>
              <a:ext uri="{FF2B5EF4-FFF2-40B4-BE49-F238E27FC236}">
                <a16:creationId xmlns:a16="http://schemas.microsoft.com/office/drawing/2014/main" id="{F86551E3-D754-D444-83F5-3BC03736C853}"/>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2" name="Rectangle 71">
            <a:extLst>
              <a:ext uri="{FF2B5EF4-FFF2-40B4-BE49-F238E27FC236}">
                <a16:creationId xmlns:a16="http://schemas.microsoft.com/office/drawing/2014/main" id="{86D95270-2486-A047-AE2B-6A393CA82219}"/>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7525AC67-83B9-814E-A597-81542C079DBE}"/>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7B95C14-95D0-3B40-84C5-1997DC902410}"/>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357A6769-A3FE-AF45-A5B9-B4DE07654241}"/>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8" name="Rectangle 77">
            <a:extLst>
              <a:ext uri="{FF2B5EF4-FFF2-40B4-BE49-F238E27FC236}">
                <a16:creationId xmlns:a16="http://schemas.microsoft.com/office/drawing/2014/main" id="{9C8896EC-57D3-D14C-8C64-7C13BABBD65B}"/>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0" name="Rectangle 79">
            <a:extLst>
              <a:ext uri="{FF2B5EF4-FFF2-40B4-BE49-F238E27FC236}">
                <a16:creationId xmlns:a16="http://schemas.microsoft.com/office/drawing/2014/main" id="{8BA7915E-116F-6C4B-8C6B-F1DCB1CCFA84}"/>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a:extLst>
              <a:ext uri="{FF2B5EF4-FFF2-40B4-BE49-F238E27FC236}">
                <a16:creationId xmlns:a16="http://schemas.microsoft.com/office/drawing/2014/main" id="{02BA596E-8DF1-6848-81CC-F32DEAA26CE5}"/>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a:extLst>
              <a:ext uri="{FF2B5EF4-FFF2-40B4-BE49-F238E27FC236}">
                <a16:creationId xmlns:a16="http://schemas.microsoft.com/office/drawing/2014/main" id="{C33A89F1-FC67-1848-A20B-36296B088A11}"/>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a:extLst>
              <a:ext uri="{FF2B5EF4-FFF2-40B4-BE49-F238E27FC236}">
                <a16:creationId xmlns:a16="http://schemas.microsoft.com/office/drawing/2014/main" id="{F2705203-A13A-C544-99F4-CEF3FA1C0B95}"/>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6" name="Rectangle 85">
            <a:extLst>
              <a:ext uri="{FF2B5EF4-FFF2-40B4-BE49-F238E27FC236}">
                <a16:creationId xmlns:a16="http://schemas.microsoft.com/office/drawing/2014/main" id="{4D7E306C-65B5-E24F-9F75-6A7D096FF30A}"/>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8" name="Rectangle 87">
            <a:extLst>
              <a:ext uri="{FF2B5EF4-FFF2-40B4-BE49-F238E27FC236}">
                <a16:creationId xmlns:a16="http://schemas.microsoft.com/office/drawing/2014/main" id="{90AAB2C3-5BA5-684D-8ADA-EF1412D87D3E}"/>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89">
            <a:extLst>
              <a:ext uri="{FF2B5EF4-FFF2-40B4-BE49-F238E27FC236}">
                <a16:creationId xmlns:a16="http://schemas.microsoft.com/office/drawing/2014/main" id="{86508930-77D3-2F44-8FB5-82777D818B3E}"/>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a:extLst>
              <a:ext uri="{FF2B5EF4-FFF2-40B4-BE49-F238E27FC236}">
                <a16:creationId xmlns:a16="http://schemas.microsoft.com/office/drawing/2014/main" id="{715D9808-3CEA-D344-AD04-878335C3A293}"/>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a:extLst>
              <a:ext uri="{FF2B5EF4-FFF2-40B4-BE49-F238E27FC236}">
                <a16:creationId xmlns:a16="http://schemas.microsoft.com/office/drawing/2014/main" id="{B811A609-4BD0-D542-B1AE-4D2501266EBF}"/>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Tree>
    <p:extLst>
      <p:ext uri="{BB962C8B-B14F-4D97-AF65-F5344CB8AC3E}">
        <p14:creationId xmlns:p14="http://schemas.microsoft.com/office/powerpoint/2010/main" val="1165536769"/>
      </p:ext>
    </p:extLst>
  </p:cSld>
  <p:clrMapOvr>
    <a:masterClrMapping/>
  </p:clrMapOvr>
  <p:transition spd="med">
    <p:wipe/>
  </p:transition>
  <p:extLst mod="1">
    <p:ext uri="{DCECCB84-F9BA-43D5-87BE-67443E8EF086}">
      <p15:sldGuideLst xmlns:p15="http://schemas.microsoft.com/office/powerpoint/2012/main">
        <p15:guide id="9" orient="horz" pos="2173">
          <p15:clr>
            <a:srgbClr val="FBAE40"/>
          </p15:clr>
        </p15:guide>
        <p15:guide id="10" orient="horz" pos="214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ual-content-blue-callou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7"/>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rgbClr val="FFFFFF"/>
              </a:solidFill>
            </a:endParaRPr>
          </a:p>
        </p:txBody>
      </p:sp>
      <p:sp>
        <p:nvSpPr>
          <p:cNvPr id="2" name="Rectangle 1"/>
          <p:cNvSpPr/>
          <p:nvPr/>
        </p:nvSpPr>
        <p:spPr>
          <a:xfrm>
            <a:off x="6096000" y="914396"/>
            <a:ext cx="1813560" cy="5486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6"/>
          <p:cNvSpPr>
            <a:spLocks noGrp="1"/>
          </p:cNvSpPr>
          <p:nvPr>
            <p:ph sz="quarter" idx="14"/>
          </p:nvPr>
        </p:nvSpPr>
        <p:spPr>
          <a:xfrm>
            <a:off x="679450" y="1143000"/>
            <a:ext cx="5187951" cy="5029202"/>
          </a:xfrm>
        </p:spPr>
        <p:txBody>
          <a:bodyPr anchor="ctr"/>
          <a:lstStyle>
            <a:lvl1pPr marL="0" indent="0">
              <a:lnSpc>
                <a:spcPct val="90000"/>
              </a:lnSpc>
              <a:spcBef>
                <a:spcPts val="1200"/>
              </a:spcBef>
              <a:buFontTx/>
              <a:buNone/>
              <a:defRPr sz="2400">
                <a:latin typeface="+mj-lt"/>
              </a:defRPr>
            </a:lvl1pPr>
            <a:lvl2pPr marL="182880">
              <a:spcBef>
                <a:spcPts val="1200"/>
              </a:spcBef>
              <a:defRPr sz="1600"/>
            </a:lvl2pPr>
            <a:lvl3pPr marL="365760">
              <a:spcBef>
                <a:spcPts val="600"/>
              </a:spcBef>
              <a:defRPr sz="1400"/>
            </a:lvl3pPr>
            <a:lvl4pPr marL="548640">
              <a:spcBef>
                <a:spcPts val="600"/>
              </a:spcBef>
              <a:defRPr sz="1200"/>
            </a:lvl4pPr>
            <a:lvl5pPr marL="731520">
              <a:spcBef>
                <a:spcPts val="900"/>
              </a:spcBef>
              <a:defRPr sz="1100"/>
            </a:lvl5pPr>
          </a:lstStyle>
          <a:p>
            <a:pPr lvl="0"/>
            <a:r>
              <a:rPr lang="en-US"/>
              <a:t>Edit Master text styles</a:t>
            </a:r>
          </a:p>
          <a:p>
            <a:pPr lvl="1"/>
            <a:r>
              <a:rPr lang="en-US"/>
              <a:t>Second level</a:t>
            </a:r>
          </a:p>
          <a:p>
            <a:pPr lvl="2"/>
            <a:r>
              <a:rPr lang="en-US"/>
              <a:t>Third level</a:t>
            </a:r>
          </a:p>
          <a:p>
            <a:pPr lvl="3"/>
            <a:r>
              <a:rPr lang="en-US"/>
              <a:t>Fourth level</a:t>
            </a:r>
          </a:p>
        </p:txBody>
      </p:sp>
      <p:sp>
        <p:nvSpPr>
          <p:cNvPr id="10" name="Content Placeholder 6"/>
          <p:cNvSpPr>
            <a:spLocks noGrp="1"/>
          </p:cNvSpPr>
          <p:nvPr>
            <p:ph sz="quarter" idx="15"/>
          </p:nvPr>
        </p:nvSpPr>
        <p:spPr>
          <a:xfrm>
            <a:off x="8134066" y="1143000"/>
            <a:ext cx="3143534" cy="5029202"/>
          </a:xfrm>
        </p:spPr>
        <p:txBody>
          <a:bodyPr anchor="ctr"/>
          <a:lstStyle>
            <a:lvl1pPr marL="0" indent="0">
              <a:lnSpc>
                <a:spcPct val="90000"/>
              </a:lnSpc>
              <a:spcBef>
                <a:spcPts val="1200"/>
              </a:spcBef>
              <a:buFontTx/>
              <a:buNone/>
              <a:defRPr sz="2400">
                <a:latin typeface="+mj-lt"/>
              </a:defRPr>
            </a:lvl1pPr>
            <a:lvl2pPr marL="182880">
              <a:spcBef>
                <a:spcPts val="1200"/>
              </a:spcBef>
              <a:defRPr sz="1600"/>
            </a:lvl2pPr>
            <a:lvl3pPr marL="365760">
              <a:spcBef>
                <a:spcPts val="600"/>
              </a:spcBef>
              <a:defRPr sz="1400"/>
            </a:lvl3pPr>
            <a:lvl4pPr marL="548640">
              <a:spcBef>
                <a:spcPts val="600"/>
              </a:spcBef>
              <a:defRPr sz="1200"/>
            </a:lvl4pPr>
            <a:lvl5pPr marL="731520">
              <a:spcBef>
                <a:spcPts val="900"/>
              </a:spcBef>
              <a:defRPr sz="1100"/>
            </a:lvl5pPr>
          </a:lstStyle>
          <a:p>
            <a:pPr lvl="0"/>
            <a:r>
              <a:rPr lang="en-US"/>
              <a:t>Edit Master text styles</a:t>
            </a:r>
          </a:p>
          <a:p>
            <a:pPr lvl="1"/>
            <a:r>
              <a:rPr lang="en-US"/>
              <a:t>Second level</a:t>
            </a:r>
          </a:p>
          <a:p>
            <a:pPr lvl="2"/>
            <a:r>
              <a:rPr lang="en-US"/>
              <a:t>Third level</a:t>
            </a:r>
          </a:p>
          <a:p>
            <a:pPr lvl="3"/>
            <a:r>
              <a:rPr lang="en-US"/>
              <a:t>Fourth level</a:t>
            </a:r>
          </a:p>
        </p:txBody>
      </p:sp>
      <p:sp>
        <p:nvSpPr>
          <p:cNvPr id="11" name="Title Placeholder 1"/>
          <p:cNvSpPr>
            <a:spLocks noGrp="1"/>
          </p:cNvSpPr>
          <p:nvPr>
            <p:ph type="title"/>
          </p:nvPr>
        </p:nvSpPr>
        <p:spPr>
          <a:xfrm>
            <a:off x="457200" y="0"/>
            <a:ext cx="11277600" cy="9144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5" name="Footer Placeholder 4"/>
          <p:cNvSpPr>
            <a:spLocks noGrp="1"/>
          </p:cNvSpPr>
          <p:nvPr>
            <p:ph type="ftr" sz="quarter" idx="16"/>
          </p:nvPr>
        </p:nvSpPr>
        <p:spPr/>
        <p:txBody>
          <a:bodyPr/>
          <a:lstStyle/>
          <a:p>
            <a:r>
              <a:rPr lang="en-US"/>
              <a:t>Silicon Labs Confidential</a:t>
            </a:r>
            <a:endParaRPr lang="en-US" dirty="0"/>
          </a:p>
        </p:txBody>
      </p:sp>
      <p:sp>
        <p:nvSpPr>
          <p:cNvPr id="7" name="Slide Number Placeholder 6"/>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731471752"/>
      </p:ext>
    </p:extLst>
  </p:cSld>
  <p:clrMapOvr>
    <a:masterClrMapping/>
  </p:clrMapOvr>
  <p:transition spd="med">
    <p:wipe/>
  </p:transition>
  <p:extLst mod="1">
    <p:ext uri="{DCECCB84-F9BA-43D5-87BE-67443E8EF086}">
      <p15:sldGuideLst xmlns:p15="http://schemas.microsoft.com/office/powerpoint/2012/main">
        <p15:guide id="1" pos="4416">
          <p15:clr>
            <a:srgbClr val="FBAE40"/>
          </p15:clr>
        </p15:guide>
        <p15:guide id="2" pos="4560">
          <p15:clr>
            <a:srgbClr val="FBAE40"/>
          </p15:clr>
        </p15:guide>
        <p15:guide id="4" pos="72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le-dual-content-comparison">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1371600" y="914400"/>
            <a:ext cx="4698971"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Content Placeholder 2"/>
          <p:cNvSpPr>
            <a:spLocks noGrp="1"/>
          </p:cNvSpPr>
          <p:nvPr>
            <p:ph idx="10" hasCustomPrompt="1"/>
          </p:nvPr>
        </p:nvSpPr>
        <p:spPr>
          <a:xfrm>
            <a:off x="1371600" y="1270855"/>
            <a:ext cx="4698970" cy="2394985"/>
          </a:xfrm>
          <a:prstGeom prst="rect">
            <a:avLst/>
          </a:prstGeom>
          <a:noFill/>
        </p:spPr>
        <p:txBody>
          <a:bodyPr lIns="182880" tIns="0" rIns="182880" bIns="91440" anchor="ctr" anchorCtr="0"/>
          <a:lstStyle>
            <a:lvl1pPr marL="0" indent="0" algn="ctr">
              <a:buNone/>
              <a:defRPr sz="1800">
                <a:solidFill>
                  <a:schemeClr val="tx1"/>
                </a:solidFill>
              </a:defRPr>
            </a:lvl1pPr>
            <a:lvl2pPr marL="0" indent="0" algn="ctr">
              <a:buNone/>
              <a:defRPr sz="1600">
                <a:solidFill>
                  <a:schemeClr val="tx1"/>
                </a:solidFill>
              </a:defRPr>
            </a:lvl2pPr>
            <a:lvl3pPr marL="0" indent="0" algn="ctr">
              <a:buNone/>
              <a:defRPr sz="1200">
                <a:solidFill>
                  <a:schemeClr val="tx1"/>
                </a:solidFill>
              </a:defRPr>
            </a:lvl3pPr>
            <a:lvl4pPr marL="0" indent="0" algn="ctr">
              <a:buNone/>
              <a:defRPr sz="1100">
                <a:solidFill>
                  <a:schemeClr val="bg2">
                    <a:lumMod val="50000"/>
                  </a:schemeClr>
                </a:solidFill>
              </a:defRPr>
            </a:lvl4pPr>
            <a:lvl5pPr>
              <a:defRPr sz="1400"/>
            </a:lvl5pPr>
          </a:lstStyle>
          <a:p>
            <a:pPr lvl="0"/>
            <a:r>
              <a:rPr lang="en-US" dirty="0"/>
              <a:t>Edit Master text styles</a:t>
            </a:r>
          </a:p>
          <a:p>
            <a:pPr lvl="1"/>
            <a:r>
              <a:rPr lang="en-US" dirty="0"/>
              <a:t>Second level</a:t>
            </a:r>
          </a:p>
          <a:p>
            <a:pPr lvl="2"/>
            <a:r>
              <a:rPr lang="en-US" dirty="0"/>
              <a:t>Third level</a:t>
            </a:r>
          </a:p>
        </p:txBody>
      </p:sp>
      <p:sp>
        <p:nvSpPr>
          <p:cNvPr id="15" name="Picture Placeholder 10"/>
          <p:cNvSpPr>
            <a:spLocks noGrp="1"/>
          </p:cNvSpPr>
          <p:nvPr>
            <p:ph type="pic" sz="quarter" idx="12"/>
          </p:nvPr>
        </p:nvSpPr>
        <p:spPr>
          <a:xfrm>
            <a:off x="1371600" y="3665842"/>
            <a:ext cx="4698971" cy="2734958"/>
          </a:xfrm>
        </p:spPr>
        <p:txBody>
          <a:bodyPr tIns="548640">
            <a:normAutofit/>
          </a:bodyPr>
          <a:lstStyle>
            <a:lvl1pPr marL="0" indent="0" algn="ctr">
              <a:buFontTx/>
              <a:buNone/>
              <a:defRPr sz="1400">
                <a:solidFill>
                  <a:schemeClr val="tx1"/>
                </a:solidFill>
              </a:defRPr>
            </a:lvl1pPr>
          </a:lstStyle>
          <a:p>
            <a:r>
              <a:rPr lang="en-US"/>
              <a:t>Click icon to add picture</a:t>
            </a:r>
            <a:endParaRPr lang="en-US" dirty="0"/>
          </a:p>
        </p:txBody>
      </p:sp>
      <p:sp>
        <p:nvSpPr>
          <p:cNvPr id="16" name="Rectangle 15"/>
          <p:cNvSpPr/>
          <p:nvPr/>
        </p:nvSpPr>
        <p:spPr>
          <a:xfrm>
            <a:off x="6129338" y="914400"/>
            <a:ext cx="4691062"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 name="Content Placeholder 2"/>
          <p:cNvSpPr>
            <a:spLocks noGrp="1"/>
          </p:cNvSpPr>
          <p:nvPr>
            <p:ph idx="15"/>
          </p:nvPr>
        </p:nvSpPr>
        <p:spPr>
          <a:xfrm>
            <a:off x="6127482" y="4025644"/>
            <a:ext cx="4692918" cy="2375156"/>
          </a:xfrm>
          <a:prstGeom prst="rect">
            <a:avLst/>
          </a:prstGeom>
          <a:noFill/>
        </p:spPr>
        <p:txBody>
          <a:bodyPr lIns="182880" tIns="0" rIns="182880" bIns="91440" anchor="ctr" anchorCtr="0">
            <a:normAutofit/>
          </a:bodyPr>
          <a:lstStyle>
            <a:lvl1pPr marL="0" indent="0" algn="ctr">
              <a:buNone/>
              <a:defRPr sz="1800">
                <a:solidFill>
                  <a:schemeClr val="tx1"/>
                </a:solidFill>
              </a:defRPr>
            </a:lvl1pPr>
            <a:lvl2pPr marL="0" indent="0" algn="ctr">
              <a:buNone/>
              <a:defRPr sz="1600">
                <a:solidFill>
                  <a:schemeClr val="tx1"/>
                </a:solidFill>
              </a:defRPr>
            </a:lvl2pPr>
            <a:lvl3pPr marL="0" indent="0" algn="ctr">
              <a:buNone/>
              <a:defRPr sz="1400">
                <a:solidFill>
                  <a:schemeClr val="tx1"/>
                </a:solidFill>
              </a:defRPr>
            </a:lvl3pPr>
            <a:lvl4pPr marL="0" indent="0" algn="ctr">
              <a:buNone/>
              <a:defRPr sz="12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20" name="Picture Placeholder 10"/>
          <p:cNvSpPr>
            <a:spLocks noGrp="1"/>
          </p:cNvSpPr>
          <p:nvPr>
            <p:ph type="pic" sz="quarter" idx="16"/>
          </p:nvPr>
        </p:nvSpPr>
        <p:spPr>
          <a:xfrm>
            <a:off x="6127485" y="917749"/>
            <a:ext cx="4692915" cy="2748091"/>
          </a:xfrm>
        </p:spPr>
        <p:txBody>
          <a:bodyPr tIns="548640">
            <a:normAutofit/>
          </a:bodyPr>
          <a:lstStyle>
            <a:lvl1pPr marL="0" indent="0" algn="ctr">
              <a:buFontTx/>
              <a:buNone/>
              <a:defRPr sz="1400">
                <a:solidFill>
                  <a:schemeClr val="tx1"/>
                </a:solidFill>
              </a:defRPr>
            </a:lvl1pPr>
          </a:lstStyle>
          <a:p>
            <a:r>
              <a:rPr lang="en-US"/>
              <a:t>Click icon to add picture</a:t>
            </a:r>
            <a:endParaRPr lang="en-US" dirty="0"/>
          </a:p>
        </p:txBody>
      </p:sp>
      <p:sp>
        <p:nvSpPr>
          <p:cNvPr id="3" name="Title 2"/>
          <p:cNvSpPr>
            <a:spLocks noGrp="1"/>
          </p:cNvSpPr>
          <p:nvPr>
            <p:ph type="title"/>
          </p:nvPr>
        </p:nvSpPr>
        <p:spPr/>
        <p:txBody>
          <a:bodyPr/>
          <a:lstStyle/>
          <a:p>
            <a:r>
              <a:rPr lang="en-US"/>
              <a:t>Click to edit Master title style</a:t>
            </a:r>
            <a:endParaRPr lang="en-US" dirty="0"/>
          </a:p>
        </p:txBody>
      </p:sp>
      <p:sp>
        <p:nvSpPr>
          <p:cNvPr id="13" name="Text Placeholder 30"/>
          <p:cNvSpPr>
            <a:spLocks noGrp="1"/>
          </p:cNvSpPr>
          <p:nvPr>
            <p:ph type="body" sz="quarter" idx="17"/>
          </p:nvPr>
        </p:nvSpPr>
        <p:spPr>
          <a:xfrm>
            <a:off x="1371601" y="914400"/>
            <a:ext cx="4698970"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14" name="Text Placeholder 30"/>
          <p:cNvSpPr>
            <a:spLocks noGrp="1"/>
          </p:cNvSpPr>
          <p:nvPr>
            <p:ph type="body" sz="quarter" idx="18"/>
          </p:nvPr>
        </p:nvSpPr>
        <p:spPr>
          <a:xfrm>
            <a:off x="6127483" y="3665840"/>
            <a:ext cx="4692918"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 name="Footer Placeholder 3"/>
          <p:cNvSpPr>
            <a:spLocks noGrp="1"/>
          </p:cNvSpPr>
          <p:nvPr>
            <p:ph type="ftr" sz="quarter" idx="19"/>
          </p:nvPr>
        </p:nvSpPr>
        <p:spPr/>
        <p:txBody>
          <a:bodyPr/>
          <a:lstStyle/>
          <a:p>
            <a:r>
              <a:rPr lang="en-US"/>
              <a:t>Silicon Labs Confidential</a:t>
            </a:r>
            <a:endParaRPr lang="en-US" dirty="0"/>
          </a:p>
        </p:txBody>
      </p:sp>
      <p:sp>
        <p:nvSpPr>
          <p:cNvPr id="5" name="Slide Number Placeholder 4"/>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680835567"/>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ngle-content">
    <p:bg>
      <p:bgPr>
        <a:solidFill>
          <a:schemeClr val="bg2"/>
        </a:solidFill>
        <a:effectLst/>
      </p:bgPr>
    </p:bg>
    <p:spTree>
      <p:nvGrpSpPr>
        <p:cNvPr id="1" name=""/>
        <p:cNvGrpSpPr/>
        <p:nvPr/>
      </p:nvGrpSpPr>
      <p:grpSpPr>
        <a:xfrm>
          <a:off x="0" y="0"/>
          <a:ext cx="0" cy="0"/>
          <a:chOff x="0" y="0"/>
          <a:chExt cx="0" cy="0"/>
        </a:xfrm>
      </p:grpSpPr>
      <p:sp>
        <p:nvSpPr>
          <p:cNvPr id="8" name="Rectangle 7"/>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Content Placeholder 2"/>
          <p:cNvSpPr>
            <a:spLocks noGrp="1"/>
          </p:cNvSpPr>
          <p:nvPr>
            <p:ph idx="10"/>
          </p:nvPr>
        </p:nvSpPr>
        <p:spPr>
          <a:xfrm>
            <a:off x="679450" y="1143000"/>
            <a:ext cx="10820400" cy="50292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3" name="Title 2"/>
          <p:cNvSpPr>
            <a:spLocks noGrp="1"/>
          </p:cNvSpPr>
          <p:nvPr>
            <p:ph type="title"/>
          </p:nvPr>
        </p:nvSpPr>
        <p:spPr/>
        <p:txBody>
          <a:bodyPr/>
          <a:lstStyle/>
          <a:p>
            <a:r>
              <a:rPr lang="en-US"/>
              <a:t>Click to edit Master title style</a:t>
            </a:r>
            <a:endParaRPr lang="en-US" dirty="0"/>
          </a:p>
        </p:txBody>
      </p:sp>
      <p:sp>
        <p:nvSpPr>
          <p:cNvPr id="13" name="Footer Placeholder 12"/>
          <p:cNvSpPr>
            <a:spLocks noGrp="1"/>
          </p:cNvSpPr>
          <p:nvPr>
            <p:ph type="ftr" sz="quarter" idx="11"/>
          </p:nvPr>
        </p:nvSpPr>
        <p:spPr/>
        <p:txBody>
          <a:bodyPr/>
          <a:lstStyle/>
          <a:p>
            <a:r>
              <a:rPr lang="en-US"/>
              <a:t>Silicon Labs Confidential</a:t>
            </a:r>
            <a:endParaRPr lang="en-US" dirty="0"/>
          </a:p>
        </p:txBody>
      </p:sp>
      <p:sp>
        <p:nvSpPr>
          <p:cNvPr id="14" name="Slide Number Placeholder 13"/>
          <p:cNvSpPr>
            <a:spLocks noGrp="1"/>
          </p:cNvSpPr>
          <p:nvPr>
            <p:ph type="sldNum" sz="quarter" idx="12"/>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509800658"/>
      </p:ext>
    </p:extLst>
  </p:cSld>
  <p:clrMapOvr>
    <a:masterClrMapping/>
  </p:clrMapOvr>
  <p:transition spd="med">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roduct-detail-w-o-tabl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 name="Content Placeholder 2"/>
          <p:cNvSpPr>
            <a:spLocks noGrp="1"/>
          </p:cNvSpPr>
          <p:nvPr>
            <p:ph sz="half" idx="1" hasCustomPrompt="1"/>
          </p:nvPr>
        </p:nvSpPr>
        <p:spPr>
          <a:xfrm>
            <a:off x="1071562" y="1143000"/>
            <a:ext cx="3875087" cy="4496423"/>
          </a:xfrm>
        </p:spPr>
        <p:txBody>
          <a:bodyPr tIns="182880" bIns="182880"/>
          <a:lstStyle>
            <a:lvl1pPr>
              <a:defRPr sz="1600" baseline="0"/>
            </a:lvl1pPr>
          </a:lstStyle>
          <a:p>
            <a:pPr lvl="0"/>
            <a:r>
              <a:rPr lang="en-US" dirty="0"/>
              <a:t>Click to add block diagram</a:t>
            </a:r>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5410202" y="1512330"/>
            <a:ext cx="6089648" cy="1866602"/>
          </a:xfrm>
        </p:spPr>
        <p:txBody>
          <a:bodyPr lIns="182880" tIns="91440" bIns="91440" numCol="2" spcCol="91440" anchor="t">
            <a:normAutofit/>
          </a:bodyPr>
          <a:lstStyle>
            <a:lvl1pPr>
              <a:lnSpc>
                <a:spcPct val="90000"/>
              </a:lnSpc>
              <a:spcBef>
                <a:spcPts val="600"/>
              </a:spcBef>
              <a:defRPr sz="1400"/>
            </a:lvl1pPr>
            <a:lvl2pPr>
              <a:lnSpc>
                <a:spcPct val="90000"/>
              </a:lnSpc>
              <a:spcBef>
                <a:spcPts val="600"/>
              </a:spcBef>
              <a:defRPr sz="1200"/>
            </a:lvl2pPr>
            <a:lvl3pPr>
              <a:lnSpc>
                <a:spcPct val="90000"/>
              </a:lnSpc>
              <a:spcBef>
                <a:spcPts val="600"/>
              </a:spcBef>
              <a:defRPr sz="1100"/>
            </a:lvl3pPr>
            <a:lvl4pPr>
              <a:lnSpc>
                <a:spcPct val="90000"/>
              </a:lnSpc>
              <a:spcBef>
                <a:spcPts val="600"/>
              </a:spcBef>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Slide Number Placeholder 7"/>
          <p:cNvSpPr>
            <a:spLocks noGrp="1"/>
          </p:cNvSpPr>
          <p:nvPr>
            <p:ph type="sldNum" sz="quarter" idx="16"/>
          </p:nvPr>
        </p:nvSpPr>
        <p:spPr/>
        <p:txBody>
          <a:bodyPr/>
          <a:lstStyle/>
          <a:p>
            <a:fld id="{29A7BD92-6AE5-CF43-B276-274952F2BFB4}" type="slidenum">
              <a:rPr lang="en-US" smtClean="0"/>
              <a:pPr/>
              <a:t>‹#›</a:t>
            </a:fld>
            <a:endParaRPr lang="en-US" dirty="0"/>
          </a:p>
        </p:txBody>
      </p:sp>
      <p:sp>
        <p:nvSpPr>
          <p:cNvPr id="2" name="Footer Placeholder 1"/>
          <p:cNvSpPr>
            <a:spLocks noGrp="1"/>
          </p:cNvSpPr>
          <p:nvPr>
            <p:ph type="ftr" sz="quarter" idx="17"/>
          </p:nvPr>
        </p:nvSpPr>
        <p:spPr/>
        <p:txBody>
          <a:bodyPr/>
          <a:lstStyle/>
          <a:p>
            <a:r>
              <a:rPr lang="en-US"/>
              <a:t>Silicon Labs Confidential</a:t>
            </a:r>
            <a:endParaRPr lang="en-US" dirty="0"/>
          </a:p>
        </p:txBody>
      </p:sp>
      <p:sp>
        <p:nvSpPr>
          <p:cNvPr id="9" name="Rectangle 8"/>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0" name="Rectangle 9"/>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sp>
        <p:nvSpPr>
          <p:cNvPr id="11" name="Content Placeholder 6"/>
          <p:cNvSpPr>
            <a:spLocks noGrp="1"/>
          </p:cNvSpPr>
          <p:nvPr>
            <p:ph sz="quarter" idx="18"/>
          </p:nvPr>
        </p:nvSpPr>
        <p:spPr>
          <a:xfrm>
            <a:off x="5416555" y="3855986"/>
            <a:ext cx="6083295" cy="2316214"/>
          </a:xfrm>
        </p:spPr>
        <p:txBody>
          <a:bodyPr lIns="182880" tIns="91440" bIns="91440" numCol="2" spcCol="91440" anchor="t">
            <a:normAutofit/>
          </a:bodyPr>
          <a:lstStyle>
            <a:lvl1pPr>
              <a:lnSpc>
                <a:spcPct val="90000"/>
              </a:lnSpc>
              <a:spcBef>
                <a:spcPts val="600"/>
              </a:spcBef>
              <a:defRPr sz="1400"/>
            </a:lvl1pPr>
            <a:lvl2pPr>
              <a:lnSpc>
                <a:spcPct val="90000"/>
              </a:lnSpc>
              <a:spcBef>
                <a:spcPts val="600"/>
              </a:spcBef>
              <a:defRPr sz="1200"/>
            </a:lvl2pPr>
            <a:lvl3pPr>
              <a:lnSpc>
                <a:spcPct val="90000"/>
              </a:lnSpc>
              <a:spcBef>
                <a:spcPts val="600"/>
              </a:spcBef>
              <a:defRPr sz="1100"/>
            </a:lvl3pPr>
            <a:lvl4pPr>
              <a:lnSpc>
                <a:spcPct val="90000"/>
              </a:lnSpc>
              <a:spcBef>
                <a:spcPts val="600"/>
              </a:spcBef>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17"/>
          <p:cNvSpPr>
            <a:spLocks noGrp="1"/>
          </p:cNvSpPr>
          <p:nvPr>
            <p:ph type="body" sz="quarter" idx="19" hasCustomPrompt="1"/>
          </p:nvPr>
        </p:nvSpPr>
        <p:spPr>
          <a:xfrm>
            <a:off x="1071564" y="5639423"/>
            <a:ext cx="3875086" cy="533401"/>
          </a:xfrm>
        </p:spPr>
        <p:txBody>
          <a:bodyPr wrap="square" tIns="91440" bIns="91440" anchor="ctr">
            <a:noAutofit/>
          </a:bodyPr>
          <a:lstStyle>
            <a:lvl1pPr marL="0" indent="0" algn="ctr">
              <a:spcBef>
                <a:spcPts val="600"/>
              </a:spcBef>
              <a:buFontTx/>
              <a:buNone/>
              <a:defRPr sz="1400" baseline="0">
                <a:solidFill>
                  <a:schemeClr val="tx1"/>
                </a:solidFill>
              </a:defRPr>
            </a:lvl1pPr>
          </a:lstStyle>
          <a:p>
            <a:pPr lvl="0"/>
            <a:r>
              <a:rPr lang="en-US" dirty="0"/>
              <a:t>Additional information here</a:t>
            </a:r>
          </a:p>
        </p:txBody>
      </p:sp>
      <p:cxnSp>
        <p:nvCxnSpPr>
          <p:cNvPr id="20" name="Straight Connector 19"/>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20"/>
          </p:nvPr>
        </p:nvSpPr>
        <p:spPr>
          <a:xfrm rot="16200000">
            <a:off x="-2099471" y="3464718"/>
            <a:ext cx="5486398" cy="385762"/>
          </a:xfrm>
          <a:solidFill>
            <a:schemeClr val="accent1"/>
          </a:solidFill>
        </p:spPr>
        <p:txBody>
          <a:bodyPr anchor="ctr">
            <a:normAutofit/>
          </a:bodyPr>
          <a:lstStyle>
            <a:lvl1pPr marL="0" indent="0" algn="ctr">
              <a:buNone/>
              <a:defRPr sz="1400">
                <a:solidFill>
                  <a:schemeClr val="bg1"/>
                </a:solidFill>
              </a:defRPr>
            </a:lvl1pPr>
          </a:lstStyle>
          <a:p>
            <a:pPr lvl="0"/>
            <a:r>
              <a:rPr lang="en-US"/>
              <a:t>Edit Master text styles</a:t>
            </a:r>
          </a:p>
        </p:txBody>
      </p:sp>
      <p:sp>
        <p:nvSpPr>
          <p:cNvPr id="15" name="Rectangle 14">
            <a:extLst>
              <a:ext uri="{FF2B5EF4-FFF2-40B4-BE49-F238E27FC236}">
                <a16:creationId xmlns:a16="http://schemas.microsoft.com/office/drawing/2014/main" id="{A70118BD-8500-F84D-986B-E284CF4B8663}"/>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6" name="Rectangle 15">
            <a:extLst>
              <a:ext uri="{FF2B5EF4-FFF2-40B4-BE49-F238E27FC236}">
                <a16:creationId xmlns:a16="http://schemas.microsoft.com/office/drawing/2014/main" id="{00F14C4E-C403-9245-A7DE-FB8FA327E29D}"/>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17" name="Straight Connector 16">
            <a:extLst>
              <a:ext uri="{FF2B5EF4-FFF2-40B4-BE49-F238E27FC236}">
                <a16:creationId xmlns:a16="http://schemas.microsoft.com/office/drawing/2014/main" id="{87EF78B9-8C7A-BB4D-ABE9-F40E5EFA44EC}"/>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876D8D7-10EF-A04C-9415-49E0C913A0FB}"/>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9" name="Rectangle 18">
            <a:extLst>
              <a:ext uri="{FF2B5EF4-FFF2-40B4-BE49-F238E27FC236}">
                <a16:creationId xmlns:a16="http://schemas.microsoft.com/office/drawing/2014/main" id="{6E7C39EB-E167-B346-B712-92ABB0BF75AD}"/>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1" name="Straight Connector 20">
            <a:extLst>
              <a:ext uri="{FF2B5EF4-FFF2-40B4-BE49-F238E27FC236}">
                <a16:creationId xmlns:a16="http://schemas.microsoft.com/office/drawing/2014/main" id="{466DFCA9-DAED-3741-87E0-8A788CD33B31}"/>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17B51E1-4AED-DB42-AD96-5A9FB61ED019}"/>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3" name="Rectangle 22">
            <a:extLst>
              <a:ext uri="{FF2B5EF4-FFF2-40B4-BE49-F238E27FC236}">
                <a16:creationId xmlns:a16="http://schemas.microsoft.com/office/drawing/2014/main" id="{32DEE475-A2D5-E14F-9F3A-43FB432C2DDE}"/>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4" name="Straight Connector 23">
            <a:extLst>
              <a:ext uri="{FF2B5EF4-FFF2-40B4-BE49-F238E27FC236}">
                <a16:creationId xmlns:a16="http://schemas.microsoft.com/office/drawing/2014/main" id="{A3AD7A21-2DCE-B04E-9377-494784E12B9A}"/>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8A5EFC8-95EF-5A45-85AF-741D41772FA2}"/>
              </a:ext>
            </a:extLst>
          </p:cNvPr>
          <p:cNvSpPr/>
          <p:nvPr/>
        </p:nvSpPr>
        <p:spPr>
          <a:xfrm>
            <a:off x="5410202" y="1143000"/>
            <a:ext cx="6089648" cy="261610"/>
          </a:xfrm>
          <a:prstGeom prst="rect">
            <a:avLst/>
          </a:prstGeom>
          <a:solidFill>
            <a:schemeClr val="accent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6" name="Rectangle 25">
            <a:extLst>
              <a:ext uri="{FF2B5EF4-FFF2-40B4-BE49-F238E27FC236}">
                <a16:creationId xmlns:a16="http://schemas.microsoft.com/office/drawing/2014/main" id="{112CC734-5C86-9145-B7EF-5BC343A9E833}"/>
              </a:ext>
            </a:extLst>
          </p:cNvPr>
          <p:cNvSpPr/>
          <p:nvPr/>
        </p:nvSpPr>
        <p:spPr>
          <a:xfrm>
            <a:off x="5410202" y="3486654"/>
            <a:ext cx="6089648" cy="261610"/>
          </a:xfrm>
          <a:prstGeom prst="rect">
            <a:avLst/>
          </a:prstGeom>
          <a:solidFill>
            <a:schemeClr val="accent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7" name="Straight Connector 26">
            <a:extLst>
              <a:ext uri="{FF2B5EF4-FFF2-40B4-BE49-F238E27FC236}">
                <a16:creationId xmlns:a16="http://schemas.microsoft.com/office/drawing/2014/main" id="{F6ED15B8-ADA4-324F-BA09-09DB8AC9DE89}"/>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D223C678-F749-2143-B9BE-C374CF56F289}"/>
              </a:ext>
            </a:extLst>
          </p:cNvPr>
          <p:cNvSpPr/>
          <p:nvPr/>
        </p:nvSpPr>
        <p:spPr>
          <a:xfrm>
            <a:off x="5410202" y="1143000"/>
            <a:ext cx="6089648" cy="261610"/>
          </a:xfrm>
          <a:prstGeom prst="rect">
            <a:avLst/>
          </a:prstGeom>
          <a:solidFill>
            <a:schemeClr val="accent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9" name="Rectangle 28">
            <a:extLst>
              <a:ext uri="{FF2B5EF4-FFF2-40B4-BE49-F238E27FC236}">
                <a16:creationId xmlns:a16="http://schemas.microsoft.com/office/drawing/2014/main" id="{5CA51D17-7C77-8B49-8423-A7AC69BA68B2}"/>
              </a:ext>
            </a:extLst>
          </p:cNvPr>
          <p:cNvSpPr/>
          <p:nvPr/>
        </p:nvSpPr>
        <p:spPr>
          <a:xfrm>
            <a:off x="5410202" y="3486654"/>
            <a:ext cx="6089648" cy="261610"/>
          </a:xfrm>
          <a:prstGeom prst="rect">
            <a:avLst/>
          </a:prstGeom>
          <a:solidFill>
            <a:schemeClr val="accent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30" name="Straight Connector 29">
            <a:extLst>
              <a:ext uri="{FF2B5EF4-FFF2-40B4-BE49-F238E27FC236}">
                <a16:creationId xmlns:a16="http://schemas.microsoft.com/office/drawing/2014/main" id="{4349CBFC-4AE9-D14C-A773-4CA1FC7097C2}"/>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320550"/>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Market Opportunity">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AD1D600-8D4E-9440-BD68-670F10BFF878}"/>
              </a:ext>
            </a:extLst>
          </p:cNvPr>
          <p:cNvSpPr/>
          <p:nvPr/>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3" name="Content Placeholder 9">
            <a:extLst>
              <a:ext uri="{FF2B5EF4-FFF2-40B4-BE49-F238E27FC236}">
                <a16:creationId xmlns:a16="http://schemas.microsoft.com/office/drawing/2014/main" id="{E5757108-B059-A248-8F1C-8F86A0FEF605}"/>
              </a:ext>
            </a:extLst>
          </p:cNvPr>
          <p:cNvSpPr>
            <a:spLocks noGrp="1"/>
          </p:cNvSpPr>
          <p:nvPr>
            <p:ph sz="quarter" idx="22"/>
          </p:nvPr>
        </p:nvSpPr>
        <p:spPr>
          <a:xfrm>
            <a:off x="679449" y="1418095"/>
            <a:ext cx="5181601" cy="3107412"/>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8" name="Title 4">
            <a:extLst>
              <a:ext uri="{FF2B5EF4-FFF2-40B4-BE49-F238E27FC236}">
                <a16:creationId xmlns:a16="http://schemas.microsoft.com/office/drawing/2014/main" id="{54C80A73-F9E9-4046-8E7E-5EF6EAC211F7}"/>
              </a:ext>
            </a:extLst>
          </p:cNvPr>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21" name="Footer Placeholder 8">
            <a:extLst>
              <a:ext uri="{FF2B5EF4-FFF2-40B4-BE49-F238E27FC236}">
                <a16:creationId xmlns:a16="http://schemas.microsoft.com/office/drawing/2014/main" id="{C3E21816-985A-4842-9B5C-1AE1FD67F93D}"/>
              </a:ext>
            </a:extLst>
          </p:cNvPr>
          <p:cNvSpPr>
            <a:spLocks noGrp="1"/>
          </p:cNvSpPr>
          <p:nvPr>
            <p:ph type="ftr" sz="quarter" idx="15"/>
          </p:nvPr>
        </p:nvSpPr>
        <p:spPr>
          <a:xfrm>
            <a:off x="776896" y="6400801"/>
            <a:ext cx="10957904" cy="457200"/>
          </a:xfrm>
        </p:spPr>
        <p:txBody>
          <a:bodyPr/>
          <a:lstStyle/>
          <a:p>
            <a:r>
              <a:rPr lang="en-US"/>
              <a:t>Silicon Labs Confidential</a:t>
            </a:r>
            <a:endParaRPr lang="en-US" dirty="0"/>
          </a:p>
        </p:txBody>
      </p:sp>
      <p:sp>
        <p:nvSpPr>
          <p:cNvPr id="22" name="Slide Number Placeholder 9">
            <a:extLst>
              <a:ext uri="{FF2B5EF4-FFF2-40B4-BE49-F238E27FC236}">
                <a16:creationId xmlns:a16="http://schemas.microsoft.com/office/drawing/2014/main" id="{60C016E8-485E-4B4C-9B12-494CE681D889}"/>
              </a:ext>
            </a:extLst>
          </p:cNvPr>
          <p:cNvSpPr>
            <a:spLocks noGrp="1"/>
          </p:cNvSpPr>
          <p:nvPr>
            <p:ph type="sldNum" sz="quarter" idx="16"/>
          </p:nvPr>
        </p:nvSpPr>
        <p:spPr>
          <a:xfrm>
            <a:off x="457199" y="6400800"/>
            <a:ext cx="319696" cy="457200"/>
          </a:xfrm>
        </p:spPr>
        <p:txBody>
          <a:bodyPr/>
          <a:lstStyle/>
          <a:p>
            <a:fld id="{29A7BD92-6AE5-CF43-B276-274952F2BFB4}" type="slidenum">
              <a:rPr lang="en-US" smtClean="0"/>
              <a:pPr/>
              <a:t>‹#›</a:t>
            </a:fld>
            <a:endParaRPr lang="en-US" dirty="0"/>
          </a:p>
        </p:txBody>
      </p:sp>
      <p:cxnSp>
        <p:nvCxnSpPr>
          <p:cNvPr id="23" name="Straight Connector 22">
            <a:extLst>
              <a:ext uri="{FF2B5EF4-FFF2-40B4-BE49-F238E27FC236}">
                <a16:creationId xmlns:a16="http://schemas.microsoft.com/office/drawing/2014/main" id="{889DDCA8-8073-7B4D-8A83-8532760E15A0}"/>
              </a:ext>
            </a:extLst>
          </p:cNvPr>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9">
            <a:extLst>
              <a:ext uri="{FF2B5EF4-FFF2-40B4-BE49-F238E27FC236}">
                <a16:creationId xmlns:a16="http://schemas.microsoft.com/office/drawing/2014/main" id="{D3349FF2-9B18-554A-A94D-3C2C9A6FAA25}"/>
              </a:ext>
            </a:extLst>
          </p:cNvPr>
          <p:cNvSpPr>
            <a:spLocks noGrp="1"/>
          </p:cNvSpPr>
          <p:nvPr>
            <p:ph sz="quarter" idx="13"/>
          </p:nvPr>
        </p:nvSpPr>
        <p:spPr>
          <a:xfrm>
            <a:off x="6324600" y="1418095"/>
            <a:ext cx="5175250" cy="3107412"/>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29" name="Text Placeholder 28">
            <a:extLst>
              <a:ext uri="{FF2B5EF4-FFF2-40B4-BE49-F238E27FC236}">
                <a16:creationId xmlns:a16="http://schemas.microsoft.com/office/drawing/2014/main" id="{2440EF58-44DC-F34E-95FC-2EA13B3013F1}"/>
              </a:ext>
            </a:extLst>
          </p:cNvPr>
          <p:cNvSpPr>
            <a:spLocks noGrp="1"/>
          </p:cNvSpPr>
          <p:nvPr>
            <p:ph type="body" sz="quarter" idx="20" hasCustomPrompt="1"/>
          </p:nvPr>
        </p:nvSpPr>
        <p:spPr>
          <a:xfrm>
            <a:off x="679450" y="1108128"/>
            <a:ext cx="5187950" cy="260188"/>
          </a:xfrm>
        </p:spPr>
        <p:txBody>
          <a:bodyPr anchor="ctr">
            <a:noAutofit/>
          </a:bodyPr>
          <a:lstStyle>
            <a:lvl1pPr marL="0" indent="0" algn="ctr">
              <a:buNone/>
              <a:defRPr sz="1200" spc="100" baseline="0"/>
            </a:lvl1pPr>
            <a:lvl2pPr marL="182880" indent="0">
              <a:buNone/>
              <a:defRPr sz="1200"/>
            </a:lvl2pPr>
            <a:lvl3pPr marL="365760" indent="0">
              <a:buNone/>
              <a:defRPr sz="1200"/>
            </a:lvl3pPr>
            <a:lvl4pPr marL="548640" indent="0">
              <a:buNone/>
              <a:defRPr sz="1200"/>
            </a:lvl4pPr>
            <a:lvl5pPr marL="731520" indent="0">
              <a:buNone/>
              <a:defRPr sz="1200"/>
            </a:lvl5pPr>
          </a:lstStyle>
          <a:p>
            <a:pPr lvl="0"/>
            <a:r>
              <a:rPr lang="en-US" dirty="0"/>
              <a:t>EDIT MASTER TEXT STYLES</a:t>
            </a:r>
          </a:p>
        </p:txBody>
      </p:sp>
      <p:sp>
        <p:nvSpPr>
          <p:cNvPr id="30" name="Text Placeholder 28">
            <a:extLst>
              <a:ext uri="{FF2B5EF4-FFF2-40B4-BE49-F238E27FC236}">
                <a16:creationId xmlns:a16="http://schemas.microsoft.com/office/drawing/2014/main" id="{7EEC2D55-F1DE-FA4B-A258-428D3D36C29E}"/>
              </a:ext>
            </a:extLst>
          </p:cNvPr>
          <p:cNvSpPr>
            <a:spLocks noGrp="1"/>
          </p:cNvSpPr>
          <p:nvPr>
            <p:ph type="body" sz="quarter" idx="21" hasCustomPrompt="1"/>
          </p:nvPr>
        </p:nvSpPr>
        <p:spPr>
          <a:xfrm>
            <a:off x="6321424" y="1108128"/>
            <a:ext cx="5178426" cy="260188"/>
          </a:xfrm>
        </p:spPr>
        <p:txBody>
          <a:bodyPr anchor="ctr">
            <a:noAutofit/>
          </a:bodyPr>
          <a:lstStyle>
            <a:lvl1pPr marL="0" indent="0" algn="ctr">
              <a:buNone/>
              <a:defRPr sz="1200" spc="100" baseline="0"/>
            </a:lvl1pPr>
            <a:lvl2pPr marL="182880" indent="0">
              <a:buNone/>
              <a:defRPr sz="1200"/>
            </a:lvl2pPr>
            <a:lvl3pPr marL="365760" indent="0">
              <a:buNone/>
              <a:defRPr sz="1200"/>
            </a:lvl3pPr>
            <a:lvl4pPr marL="548640" indent="0">
              <a:buNone/>
              <a:defRPr sz="1200"/>
            </a:lvl4pPr>
            <a:lvl5pPr marL="731520" indent="0">
              <a:buNone/>
              <a:defRPr sz="1200"/>
            </a:lvl5pPr>
          </a:lstStyle>
          <a:p>
            <a:pPr lvl="0"/>
            <a:r>
              <a:rPr lang="en-US" dirty="0"/>
              <a:t>EDIT MASTER TEXT STYLES</a:t>
            </a:r>
          </a:p>
        </p:txBody>
      </p:sp>
      <p:sp>
        <p:nvSpPr>
          <p:cNvPr id="19" name="Content Placeholder 6">
            <a:extLst>
              <a:ext uri="{FF2B5EF4-FFF2-40B4-BE49-F238E27FC236}">
                <a16:creationId xmlns:a16="http://schemas.microsoft.com/office/drawing/2014/main" id="{5F4CB608-1865-2E47-BF8A-850A58CA77AC}"/>
              </a:ext>
            </a:extLst>
          </p:cNvPr>
          <p:cNvSpPr>
            <a:spLocks noGrp="1"/>
          </p:cNvSpPr>
          <p:nvPr>
            <p:ph sz="quarter" idx="14"/>
          </p:nvPr>
        </p:nvSpPr>
        <p:spPr>
          <a:xfrm>
            <a:off x="679450" y="4719235"/>
            <a:ext cx="5187950" cy="1542080"/>
          </a:xfrm>
        </p:spPr>
        <p:txBody>
          <a:bodyPr anchor="t">
            <a:normAutofit/>
          </a:bodyPr>
          <a:lstStyle>
            <a:lvl1pPr>
              <a:lnSpc>
                <a:spcPct val="90000"/>
              </a:lnSpc>
              <a:defRPr sz="1400"/>
            </a:lvl1pPr>
            <a:lvl2pPr>
              <a:lnSpc>
                <a:spcPct val="90000"/>
              </a:lnSpc>
              <a:defRPr sz="1200"/>
            </a:lvl2pPr>
            <a:lvl3pPr>
              <a:lnSpc>
                <a:spcPct val="90000"/>
              </a:lnSpc>
              <a:defRPr sz="1100"/>
            </a:lvl3pPr>
            <a:lvl4pPr>
              <a:lnSpc>
                <a:spcPct val="90000"/>
              </a:lnSpc>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25" name="Content Placeholder 6">
            <a:extLst>
              <a:ext uri="{FF2B5EF4-FFF2-40B4-BE49-F238E27FC236}">
                <a16:creationId xmlns:a16="http://schemas.microsoft.com/office/drawing/2014/main" id="{264585F3-5B37-E340-BB36-BF899EBE4C86}"/>
              </a:ext>
            </a:extLst>
          </p:cNvPr>
          <p:cNvSpPr>
            <a:spLocks noGrp="1"/>
          </p:cNvSpPr>
          <p:nvPr>
            <p:ph sz="quarter" idx="19"/>
          </p:nvPr>
        </p:nvSpPr>
        <p:spPr>
          <a:xfrm>
            <a:off x="6321425" y="4719235"/>
            <a:ext cx="5187950" cy="1542080"/>
          </a:xfrm>
        </p:spPr>
        <p:txBody>
          <a:bodyPr anchor="t">
            <a:normAutofit/>
          </a:bodyPr>
          <a:lstStyle>
            <a:lvl1pPr>
              <a:lnSpc>
                <a:spcPct val="90000"/>
              </a:lnSpc>
              <a:defRPr sz="1400"/>
            </a:lvl1pPr>
            <a:lvl2pPr>
              <a:lnSpc>
                <a:spcPct val="90000"/>
              </a:lnSpc>
              <a:defRPr sz="1200"/>
            </a:lvl2pPr>
            <a:lvl3pPr>
              <a:lnSpc>
                <a:spcPct val="90000"/>
              </a:lnSpc>
              <a:defRPr sz="1100"/>
            </a:lvl3pPr>
            <a:lvl4pPr>
              <a:lnSpc>
                <a:spcPct val="90000"/>
              </a:lnSpc>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928524871"/>
      </p:ext>
    </p:extLst>
  </p:cSld>
  <p:clrMapOvr>
    <a:masterClrMapping/>
  </p:clrMapOvr>
  <p:transition spd="med">
    <p:wipe dir="r"/>
  </p:transition>
  <p:hf hdr="0" dt="0"/>
  <p:extLst mod="1">
    <p:ext uri="{DCECCB84-F9BA-43D5-87BE-67443E8EF086}">
      <p15:sldGuideLst xmlns:p15="http://schemas.microsoft.com/office/powerpoint/2012/main">
        <p15:guide id="6" orient="horz" pos="3888">
          <p15:clr>
            <a:srgbClr val="FBAE40"/>
          </p15:clr>
        </p15:guide>
        <p15:guide id="7" pos="206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egment Detail">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1B0170-4407-094E-99B7-77A0D4396FB9}"/>
              </a:ext>
            </a:extLst>
          </p:cNvPr>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Picture Placeholder 10">
            <a:extLst>
              <a:ext uri="{FF2B5EF4-FFF2-40B4-BE49-F238E27FC236}">
                <a16:creationId xmlns:a16="http://schemas.microsoft.com/office/drawing/2014/main" id="{BC092A6A-06E3-7048-ABCC-EBDC942DFB04}"/>
              </a:ext>
            </a:extLst>
          </p:cNvPr>
          <p:cNvSpPr>
            <a:spLocks noGrp="1"/>
          </p:cNvSpPr>
          <p:nvPr>
            <p:ph type="pic" sz="quarter" idx="15"/>
          </p:nvPr>
        </p:nvSpPr>
        <p:spPr>
          <a:xfrm>
            <a:off x="457200" y="914400"/>
            <a:ext cx="3995928" cy="5486400"/>
          </a:xfrm>
        </p:spPr>
        <p:txBody>
          <a:bodyPr>
            <a:normAutofit/>
          </a:bodyPr>
          <a:lstStyle>
            <a:lvl1pPr marL="0" indent="0" algn="ctr">
              <a:buNone/>
              <a:defRPr sz="1400"/>
            </a:lvl1pPr>
          </a:lstStyle>
          <a:p>
            <a:r>
              <a:rPr lang="en-US"/>
              <a:t>Click icon to add picture</a:t>
            </a:r>
            <a:endParaRPr lang="en-US" dirty="0"/>
          </a:p>
        </p:txBody>
      </p:sp>
      <p:sp>
        <p:nvSpPr>
          <p:cNvPr id="16" name="Title 2">
            <a:extLst>
              <a:ext uri="{FF2B5EF4-FFF2-40B4-BE49-F238E27FC236}">
                <a16:creationId xmlns:a16="http://schemas.microsoft.com/office/drawing/2014/main" id="{95E313C6-5A93-9046-8797-EC4BBB5A6972}"/>
              </a:ext>
            </a:extLst>
          </p:cNvPr>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13" name="TextBox 12"/>
          <p:cNvSpPr txBox="1"/>
          <p:nvPr/>
        </p:nvSpPr>
        <p:spPr>
          <a:xfrm>
            <a:off x="9855200" y="1375576"/>
            <a:ext cx="1879600" cy="230832"/>
          </a:xfrm>
          <a:prstGeom prst="rect">
            <a:avLst/>
          </a:prstGeom>
          <a:noFill/>
        </p:spPr>
        <p:txBody>
          <a:bodyPr wrap="square" bIns="0" rtlCol="0">
            <a:spAutoFit/>
          </a:bodyPr>
          <a:lstStyle/>
          <a:p>
            <a:pPr algn="ctr"/>
            <a:r>
              <a:rPr lang="en-US" sz="1200" spc="100" dirty="0">
                <a:solidFill>
                  <a:schemeClr val="tx1"/>
                </a:solidFill>
              </a:rPr>
              <a:t>KEY </a:t>
            </a:r>
            <a:r>
              <a:rPr lang="en-US" sz="1200" spc="100" baseline="0" dirty="0">
                <a:solidFill>
                  <a:schemeClr val="tx1"/>
                </a:solidFill>
              </a:rPr>
              <a:t>RELATIONSHIPS</a:t>
            </a:r>
          </a:p>
        </p:txBody>
      </p:sp>
      <p:cxnSp>
        <p:nvCxnSpPr>
          <p:cNvPr id="8" name="Straight Connector 7"/>
          <p:cNvCxnSpPr>
            <a:cxnSpLocks/>
          </p:cNvCxnSpPr>
          <p:nvPr/>
        </p:nvCxnSpPr>
        <p:spPr>
          <a:xfrm>
            <a:off x="4445000" y="1371600"/>
            <a:ext cx="0" cy="45719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a:off x="9857257" y="1451594"/>
            <a:ext cx="0" cy="4492004"/>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697794" y="3863117"/>
            <a:ext cx="4906582" cy="276999"/>
          </a:xfrm>
          <a:prstGeom prst="rect">
            <a:avLst/>
          </a:prstGeom>
        </p:spPr>
        <p:txBody>
          <a:bodyPr wrap="square" lIns="91440" rIns="91440">
            <a:spAutoFit/>
          </a:bodyPr>
          <a:lstStyle/>
          <a:p>
            <a:r>
              <a:rPr lang="en-US" sz="1200" b="0" spc="100" dirty="0">
                <a:solidFill>
                  <a:schemeClr val="tx1"/>
                </a:solidFill>
              </a:rPr>
              <a:t>PROVIDING</a:t>
            </a:r>
            <a:r>
              <a:rPr lang="en-US" sz="1200" b="0" spc="100" baseline="0" dirty="0">
                <a:solidFill>
                  <a:schemeClr val="tx1"/>
                </a:solidFill>
              </a:rPr>
              <a:t> VALUE TO OUR CUSTOMERS</a:t>
            </a:r>
            <a:endParaRPr lang="en-US" sz="1200" b="0" spc="100" dirty="0">
              <a:solidFill>
                <a:schemeClr val="tx1"/>
              </a:solidFill>
            </a:endParaRPr>
          </a:p>
        </p:txBody>
      </p:sp>
      <p:sp>
        <p:nvSpPr>
          <p:cNvPr id="21" name="Text Placeholder 20"/>
          <p:cNvSpPr>
            <a:spLocks noGrp="1"/>
          </p:cNvSpPr>
          <p:nvPr>
            <p:ph type="body" sz="quarter" idx="11" hasCustomPrompt="1"/>
          </p:nvPr>
        </p:nvSpPr>
        <p:spPr>
          <a:xfrm>
            <a:off x="4697793" y="4267199"/>
            <a:ext cx="4906582" cy="1676399"/>
          </a:xfrm>
        </p:spPr>
        <p:txBody>
          <a:bodyPr lIns="91440" rIns="91440">
            <a:noAutofit/>
          </a:bodyPr>
          <a:lstStyle>
            <a:lvl1pPr marL="171450" indent="-171450">
              <a:buClr>
                <a:schemeClr val="tx2"/>
              </a:buClr>
              <a:buFont typeface="Wingdings" charset="2"/>
              <a:buChar char="§"/>
              <a:defRPr sz="1200">
                <a:solidFill>
                  <a:schemeClr val="tx1"/>
                </a:solidFill>
              </a:defRPr>
            </a:lvl1pPr>
            <a:lvl2pPr marL="182880">
              <a:defRPr sz="1100"/>
            </a:lvl2pPr>
            <a:lvl3pPr>
              <a:defRPr sz="1050"/>
            </a:lvl3pPr>
            <a:lvl4pPr>
              <a:defRPr sz="1000"/>
            </a:lvl4pPr>
            <a:lvl5pPr>
              <a:defRPr sz="1000"/>
            </a:lvl5pPr>
          </a:lstStyle>
          <a:p>
            <a:pPr lvl="0"/>
            <a:r>
              <a:rPr lang="en-US" dirty="0"/>
              <a:t>Edit Master text styles</a:t>
            </a:r>
          </a:p>
        </p:txBody>
      </p:sp>
      <p:sp>
        <p:nvSpPr>
          <p:cNvPr id="43" name="TextBox 42"/>
          <p:cNvSpPr txBox="1"/>
          <p:nvPr/>
        </p:nvSpPr>
        <p:spPr>
          <a:xfrm>
            <a:off x="4697792" y="1371600"/>
            <a:ext cx="4906583" cy="230832"/>
          </a:xfrm>
          <a:prstGeom prst="rect">
            <a:avLst/>
          </a:prstGeom>
          <a:noFill/>
        </p:spPr>
        <p:txBody>
          <a:bodyPr wrap="square" bIns="0" rtlCol="0">
            <a:spAutoFit/>
          </a:bodyPr>
          <a:lstStyle/>
          <a:p>
            <a:pPr algn="ctr"/>
            <a:r>
              <a:rPr lang="en-US" sz="1200" spc="100" baseline="0" dirty="0">
                <a:solidFill>
                  <a:schemeClr val="tx1"/>
                </a:solidFill>
              </a:rPr>
              <a:t>APPLICATIONS</a:t>
            </a:r>
          </a:p>
        </p:txBody>
      </p:sp>
      <p:cxnSp>
        <p:nvCxnSpPr>
          <p:cNvPr id="60" name="Straight Connector 59"/>
          <p:cNvCxnSpPr>
            <a:cxnSpLocks/>
          </p:cNvCxnSpPr>
          <p:nvPr/>
        </p:nvCxnSpPr>
        <p:spPr>
          <a:xfrm flipH="1">
            <a:off x="4697793" y="3657600"/>
            <a:ext cx="4906582" cy="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015C70AF-A211-824D-B8F1-176B5B6C15F6}"/>
              </a:ext>
            </a:extLst>
          </p:cNvPr>
          <p:cNvSpPr>
            <a:spLocks noGrp="1"/>
          </p:cNvSpPr>
          <p:nvPr>
            <p:ph type="ftr" sz="quarter" idx="12"/>
          </p:nvPr>
        </p:nvSpPr>
        <p:spPr/>
        <p:txBody>
          <a:bodyPr/>
          <a:lstStyle/>
          <a:p>
            <a:r>
              <a:rPr lang="en-US"/>
              <a:t>Silicon Labs Confidential</a:t>
            </a:r>
            <a:endParaRPr lang="en-US" dirty="0"/>
          </a:p>
        </p:txBody>
      </p:sp>
      <p:sp>
        <p:nvSpPr>
          <p:cNvPr id="5" name="Slide Number Placeholder 4">
            <a:extLst>
              <a:ext uri="{FF2B5EF4-FFF2-40B4-BE49-F238E27FC236}">
                <a16:creationId xmlns:a16="http://schemas.microsoft.com/office/drawing/2014/main" id="{97C955AE-BE48-0440-B947-4DA51A461EAE}"/>
              </a:ext>
            </a:extLst>
          </p:cNvPr>
          <p:cNvSpPr>
            <a:spLocks noGrp="1"/>
          </p:cNvSpPr>
          <p:nvPr>
            <p:ph type="sldNum" sz="quarter" idx="13"/>
          </p:nvPr>
        </p:nvSpPr>
        <p:spPr>
          <a:xfrm>
            <a:off x="457199" y="6400800"/>
            <a:ext cx="319696" cy="457200"/>
          </a:xfrm>
        </p:spPr>
        <p:txBody>
          <a:bodyPr/>
          <a:lstStyle/>
          <a:p>
            <a:fld id="{29A7BD92-6AE5-CF43-B276-274952F2BFB4}" type="slidenum">
              <a:rPr lang="en-US" smtClean="0"/>
              <a:pPr/>
              <a:t>‹#›</a:t>
            </a:fld>
            <a:endParaRPr lang="en-US" dirty="0"/>
          </a:p>
        </p:txBody>
      </p:sp>
      <p:sp>
        <p:nvSpPr>
          <p:cNvPr id="22" name="Content Placeholder 6">
            <a:extLst>
              <a:ext uri="{FF2B5EF4-FFF2-40B4-BE49-F238E27FC236}">
                <a16:creationId xmlns:a16="http://schemas.microsoft.com/office/drawing/2014/main" id="{C756EB6F-E11E-FA46-B313-A7C435FE3D61}"/>
              </a:ext>
            </a:extLst>
          </p:cNvPr>
          <p:cNvSpPr>
            <a:spLocks noGrp="1"/>
          </p:cNvSpPr>
          <p:nvPr>
            <p:ph sz="quarter" idx="14"/>
          </p:nvPr>
        </p:nvSpPr>
        <p:spPr>
          <a:xfrm>
            <a:off x="679451" y="1371600"/>
            <a:ext cx="3512668" cy="45719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1928701"/>
      </p:ext>
    </p:extLst>
  </p:cSld>
  <p:clrMapOvr>
    <a:masterClrMapping/>
  </p:clrMapOvr>
  <p:transition spd="med">
    <p:wipe dir="r"/>
  </p:transition>
  <p:hf hdr="0" dt="0"/>
  <p:extLst mod="1">
    <p:ext uri="{DCECCB84-F9BA-43D5-87BE-67443E8EF086}">
      <p15:sldGuideLst xmlns:p15="http://schemas.microsoft.com/office/powerpoint/2012/main">
        <p15:guide id="4" pos="5138">
          <p15:clr>
            <a:srgbClr val="FBAE40"/>
          </p15:clr>
        </p15:guide>
        <p15:guide id="5" pos="6208">
          <p15:clr>
            <a:srgbClr val="FBAE40"/>
          </p15:clr>
        </p15:guide>
        <p15:guide id="6" orient="horz" pos="1351">
          <p15:clr>
            <a:srgbClr val="FBAE40"/>
          </p15:clr>
        </p15:guide>
        <p15:guide id="7" pos="2952">
          <p15:clr>
            <a:srgbClr val="FBAE40"/>
          </p15:clr>
        </p15:guide>
        <p15:guide id="8" pos="6050">
          <p15:clr>
            <a:srgbClr val="FBAE40"/>
          </p15:clr>
        </p15:guide>
        <p15:guide id="9" pos="6792">
          <p15:clr>
            <a:srgbClr val="FBAE40"/>
          </p15:clr>
        </p15:guide>
        <p15:guide id="10" pos="4045">
          <p15:clr>
            <a:srgbClr val="FBAE40"/>
          </p15:clr>
        </p15:guide>
        <p15:guide id="11" orient="horz" pos="1761">
          <p15:clr>
            <a:srgbClr val="FBAE40"/>
          </p15:clr>
        </p15:guide>
        <p15:guide id="12" pos="1824">
          <p15:clr>
            <a:srgbClr val="FBAE40"/>
          </p15:clr>
        </p15:guide>
        <p15:guide id="13" orient="horz" pos="100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1_light-divider">
    <p:bg>
      <p:bgPr>
        <a:solidFill>
          <a:schemeClr val="bg1"/>
        </a:solidFill>
        <a:effectLst/>
      </p:bgPr>
    </p:bg>
    <p:spTree>
      <p:nvGrpSpPr>
        <p:cNvPr id="1" name=""/>
        <p:cNvGrpSpPr/>
        <p:nvPr/>
      </p:nvGrpSpPr>
      <p:grpSpPr>
        <a:xfrm>
          <a:off x="0" y="0"/>
          <a:ext cx="0" cy="0"/>
          <a:chOff x="0" y="0"/>
          <a:chExt cx="0" cy="0"/>
        </a:xfrm>
      </p:grpSpPr>
      <p:sp>
        <p:nvSpPr>
          <p:cNvPr id="24" name="Rectangle 3"/>
          <p:cNvSpPr>
            <a:spLocks noGrp="1" noChangeArrowheads="1"/>
          </p:cNvSpPr>
          <p:nvPr>
            <p:ph type="subTitle" idx="1" hasCustomPrompt="1"/>
          </p:nvPr>
        </p:nvSpPr>
        <p:spPr>
          <a:xfrm>
            <a:off x="457200" y="3546700"/>
            <a:ext cx="11277600" cy="389337"/>
          </a:xfrm>
          <a:ln>
            <a:noFill/>
          </a:ln>
        </p:spPr>
        <p:txBody>
          <a:bodyPr wrap="square" lIns="91440" tIns="91440" rIns="91440" bIns="91440" anchor="t" anchorCtr="0">
            <a:spAutoFit/>
          </a:bodyPr>
          <a:lstStyle>
            <a:lvl1pPr marL="0" indent="0" algn="l">
              <a:buFont typeface="Symbol" pitchFamily="18" charset="2"/>
              <a:buNone/>
              <a:tabLst>
                <a:tab pos="11085236" algn="r"/>
              </a:tabLst>
              <a:defRPr sz="1400" b="0" cap="all" spc="300" baseline="0">
                <a:solidFill>
                  <a:schemeClr val="tx1"/>
                </a:solidFill>
                <a:latin typeface="+mn-lt"/>
              </a:defRPr>
            </a:lvl1pPr>
          </a:lstStyle>
          <a:p>
            <a:r>
              <a:rPr lang="en-US" dirty="0"/>
              <a:t>CLICK TO ENTER PRESENTER | DD MONTH 2017</a:t>
            </a:r>
          </a:p>
        </p:txBody>
      </p:sp>
      <p:sp>
        <p:nvSpPr>
          <p:cNvPr id="25" name="Text Placeholder 21"/>
          <p:cNvSpPr>
            <a:spLocks noGrp="1"/>
          </p:cNvSpPr>
          <p:nvPr>
            <p:ph type="body" sz="quarter" idx="10"/>
          </p:nvPr>
        </p:nvSpPr>
        <p:spPr>
          <a:xfrm>
            <a:off x="457200" y="3008313"/>
            <a:ext cx="11277600" cy="538162"/>
          </a:xfrm>
        </p:spPr>
        <p:txBody>
          <a:bodyPr anchor="b">
            <a:spAutoFit/>
          </a:bodyPr>
          <a:lstStyle>
            <a:lvl1pPr marL="0" indent="0" algn="l" defTabSz="914377" rtl="0" eaLnBrk="1" latinLnBrk="0" hangingPunct="1">
              <a:lnSpc>
                <a:spcPct val="90000"/>
              </a:lnSpc>
              <a:spcBef>
                <a:spcPct val="0"/>
              </a:spcBef>
              <a:buNone/>
              <a:tabLst>
                <a:tab pos="3078163" algn="l"/>
              </a:tabLst>
              <a:defRPr lang="en-US" sz="3200" b="0" kern="1200" spc="-50" baseline="0" dirty="0" smtClean="0">
                <a:solidFill>
                  <a:schemeClr val="tx2"/>
                </a:solidFill>
                <a:latin typeface="+mj-lt"/>
                <a:ea typeface="+mj-ea"/>
                <a:cs typeface="+mj-cs"/>
              </a:defRPr>
            </a:lvl1pPr>
          </a:lstStyle>
          <a:p>
            <a:pPr lvl="0"/>
            <a:r>
              <a:rPr lang="en-US"/>
              <a:t>Edit Master text styles</a:t>
            </a:r>
          </a:p>
        </p:txBody>
      </p:sp>
      <p:pic>
        <p:nvPicPr>
          <p:cNvPr id="10" name="Picture 9">
            <a:extLst>
              <a:ext uri="{FF2B5EF4-FFF2-40B4-BE49-F238E27FC236}">
                <a16:creationId xmlns:a16="http://schemas.microsoft.com/office/drawing/2014/main" id="{0E7D3AC9-6FAA-7A43-9C03-76E90A3335A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5" name="Picture 4">
            <a:extLst>
              <a:ext uri="{FF2B5EF4-FFF2-40B4-BE49-F238E27FC236}">
                <a16:creationId xmlns:a16="http://schemas.microsoft.com/office/drawing/2014/main" id="{4BE419D7-7932-1F48-8A12-915AE99CA93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6" name="Picture 5">
            <a:extLst>
              <a:ext uri="{FF2B5EF4-FFF2-40B4-BE49-F238E27FC236}">
                <a16:creationId xmlns:a16="http://schemas.microsoft.com/office/drawing/2014/main" id="{970ADDB2-7B42-8941-92B0-0DF7C000BC0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Tree>
    <p:extLst>
      <p:ext uri="{BB962C8B-B14F-4D97-AF65-F5344CB8AC3E}">
        <p14:creationId xmlns:p14="http://schemas.microsoft.com/office/powerpoint/2010/main" val="496823173"/>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buSzPct val="100000"/>
              <a:defRPr sz="3200"/>
            </a:lvl1pPr>
            <a:lvl2pPr>
              <a:buSzPct val="100000"/>
              <a:defRPr sz="2667"/>
            </a:lvl2pPr>
            <a:lvl3pPr>
              <a:buSzPct val="100000"/>
              <a:defRPr sz="2400"/>
            </a:lvl3pPr>
            <a:lvl4pPr>
              <a:buSzPct val="100000"/>
              <a:defRPr sz="2133"/>
            </a:lvl4pPr>
            <a:lvl5pPr>
              <a:buSzPct val="100000"/>
              <a:defRPr sz="21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31545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cSld name="3_light-divider">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B102488-5F21-43D9-8708-963BDC34D90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1" y="0"/>
            <a:ext cx="12099175" cy="6858000"/>
          </a:xfrm>
          <a:prstGeom prst="rect">
            <a:avLst/>
          </a:prstGeom>
        </p:spPr>
      </p:pic>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Rectangle 3"/>
          <p:cNvSpPr>
            <a:spLocks noGrp="1" noChangeArrowheads="1"/>
          </p:cNvSpPr>
          <p:nvPr>
            <p:ph type="subTitle" idx="1" hasCustomPrompt="1"/>
          </p:nvPr>
        </p:nvSpPr>
        <p:spPr>
          <a:xfrm>
            <a:off x="457200" y="3546701"/>
            <a:ext cx="11277600" cy="389337"/>
          </a:xfrm>
          <a:ln>
            <a:noFill/>
          </a:ln>
        </p:spPr>
        <p:txBody>
          <a:bodyPr wrap="square" lIns="91440" tIns="91440" rIns="91440" bIns="91440" anchor="t" anchorCtr="0">
            <a:spAutoFit/>
          </a:bodyPr>
          <a:lstStyle>
            <a:lvl1pPr marL="0" indent="0" algn="l">
              <a:buFont typeface="Symbol" pitchFamily="18" charset="2"/>
              <a:buNone/>
              <a:tabLst>
                <a:tab pos="11084959" algn="r"/>
              </a:tabLst>
              <a:defRPr sz="1400" b="0" cap="all" spc="300" baseline="0">
                <a:solidFill>
                  <a:schemeClr val="tx1"/>
                </a:solidFill>
                <a:latin typeface="+mn-lt"/>
              </a:defRPr>
            </a:lvl1pPr>
          </a:lstStyle>
          <a:p>
            <a:r>
              <a:rPr lang="en-US" dirty="0"/>
              <a:t>CLICK TO ENTER PRESENTER | DD MONTH 2017</a:t>
            </a:r>
          </a:p>
        </p:txBody>
      </p:sp>
      <p:sp>
        <p:nvSpPr>
          <p:cNvPr id="25" name="Text Placeholder 21"/>
          <p:cNvSpPr>
            <a:spLocks noGrp="1"/>
          </p:cNvSpPr>
          <p:nvPr>
            <p:ph type="body" sz="quarter" idx="10"/>
          </p:nvPr>
        </p:nvSpPr>
        <p:spPr>
          <a:xfrm>
            <a:off x="457200" y="3010945"/>
            <a:ext cx="11277600" cy="535531"/>
          </a:xfrm>
        </p:spPr>
        <p:txBody>
          <a:bodyPr anchor="b">
            <a:spAutoFit/>
          </a:bodyPr>
          <a:lstStyle>
            <a:lvl1pPr marL="0" indent="0" algn="l" defTabSz="914354" rtl="0" eaLnBrk="1" latinLnBrk="0" hangingPunct="1">
              <a:lnSpc>
                <a:spcPct val="90000"/>
              </a:lnSpc>
              <a:spcBef>
                <a:spcPct val="0"/>
              </a:spcBef>
              <a:buNone/>
              <a:tabLst>
                <a:tab pos="3078086" algn="l"/>
              </a:tabLst>
              <a:defRPr lang="en-US" sz="3200" b="0" kern="1200" spc="-51" baseline="0" dirty="0" smtClean="0">
                <a:solidFill>
                  <a:schemeClr val="tx2"/>
                </a:solidFill>
                <a:latin typeface="+mj-lt"/>
                <a:ea typeface="+mj-ea"/>
                <a:cs typeface="+mj-cs"/>
              </a:defRPr>
            </a:lvl1pPr>
          </a:lstStyle>
          <a:p>
            <a:pPr lvl="0"/>
            <a:r>
              <a:rPr lang="en-US"/>
              <a:t>Edit Master text styles</a:t>
            </a:r>
          </a:p>
        </p:txBody>
      </p:sp>
      <p:pic>
        <p:nvPicPr>
          <p:cNvPr id="8" name="Picture 7">
            <a:extLst>
              <a:ext uri="{FF2B5EF4-FFF2-40B4-BE49-F238E27FC236}">
                <a16:creationId xmlns:a16="http://schemas.microsoft.com/office/drawing/2014/main" id="{59266CD8-AC45-784C-8E35-F765EC4D05C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1" y="0"/>
            <a:ext cx="12099175" cy="6858000"/>
          </a:xfrm>
          <a:prstGeom prst="rect">
            <a:avLst/>
          </a:prstGeom>
        </p:spPr>
      </p:pic>
      <p:pic>
        <p:nvPicPr>
          <p:cNvPr id="9" name="Picture 8">
            <a:extLst>
              <a:ext uri="{FF2B5EF4-FFF2-40B4-BE49-F238E27FC236}">
                <a16:creationId xmlns:a16="http://schemas.microsoft.com/office/drawing/2014/main" id="{8D9EF3CA-2BB9-8142-96F6-4CE2B52E1D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1" y="0"/>
            <a:ext cx="12099175" cy="6858000"/>
          </a:xfrm>
          <a:prstGeom prst="rect">
            <a:avLst/>
          </a:prstGeom>
        </p:spPr>
      </p:pic>
      <p:pic>
        <p:nvPicPr>
          <p:cNvPr id="10" name="Picture 9">
            <a:extLst>
              <a:ext uri="{FF2B5EF4-FFF2-40B4-BE49-F238E27FC236}">
                <a16:creationId xmlns:a16="http://schemas.microsoft.com/office/drawing/2014/main" id="{0E7D3AC9-6FAA-7A43-9C03-76E90A3335A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1" y="0"/>
            <a:ext cx="12099175" cy="6858000"/>
          </a:xfrm>
          <a:prstGeom prst="rect">
            <a:avLst/>
          </a:prstGeom>
        </p:spPr>
      </p:pic>
    </p:spTree>
    <p:extLst>
      <p:ext uri="{BB962C8B-B14F-4D97-AF65-F5344CB8AC3E}">
        <p14:creationId xmlns:p14="http://schemas.microsoft.com/office/powerpoint/2010/main" val="1848762754"/>
      </p:ext>
    </p:extLst>
  </p:cSld>
  <p:clrMapOvr>
    <a:masterClrMapping/>
  </p:clrMapOvr>
  <p:transition spd="med">
    <p:wip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ual-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6324600" y="1371600"/>
            <a:ext cx="5175250" cy="4572000"/>
          </a:xfrm>
        </p:spPr>
        <p:txBody>
          <a:bodyPr anchor="t">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12" name="Content Placeholder 6"/>
          <p:cNvSpPr>
            <a:spLocks noGrp="1"/>
          </p:cNvSpPr>
          <p:nvPr>
            <p:ph sz="quarter" idx="14"/>
          </p:nvPr>
        </p:nvSpPr>
        <p:spPr>
          <a:xfrm>
            <a:off x="679450" y="1371600"/>
            <a:ext cx="5187950" cy="4572000"/>
          </a:xfrm>
        </p:spPr>
        <p:txBody>
          <a:bodyPr anchor="t">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Footer Placeholder 8"/>
          <p:cNvSpPr>
            <a:spLocks noGrp="1"/>
          </p:cNvSpPr>
          <p:nvPr>
            <p:ph type="ftr" sz="quarter" idx="15"/>
          </p:nvPr>
        </p:nvSpPr>
        <p:spPr/>
        <p:txBody>
          <a:bodyPr/>
          <a:lstStyle/>
          <a:p>
            <a:r>
              <a:rPr lang="en-US"/>
              <a:t>Silicon Labs Confidential</a:t>
            </a:r>
            <a:endParaRPr lang="en-US" dirty="0"/>
          </a:p>
        </p:txBody>
      </p:sp>
      <p:sp>
        <p:nvSpPr>
          <p:cNvPr id="10" name="Slide Number Placeholder 9"/>
          <p:cNvSpPr>
            <a:spLocks noGrp="1"/>
          </p:cNvSpPr>
          <p:nvPr>
            <p:ph type="sldNum" sz="quarter" idx="16"/>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131053998"/>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riple-content">
    <p:bg>
      <p:bgPr>
        <a:solidFill>
          <a:schemeClr val="bg2"/>
        </a:solidFill>
        <a:effectLst/>
      </p:bgPr>
    </p:bg>
    <p:spTree>
      <p:nvGrpSpPr>
        <p:cNvPr id="1" name=""/>
        <p:cNvGrpSpPr/>
        <p:nvPr/>
      </p:nvGrpSpPr>
      <p:grpSpPr>
        <a:xfrm>
          <a:off x="0" y="0"/>
          <a:ext cx="0" cy="0"/>
          <a:chOff x="0" y="0"/>
          <a:chExt cx="0" cy="0"/>
        </a:xfrm>
      </p:grpSpPr>
      <p:sp>
        <p:nvSpPr>
          <p:cNvPr id="12" name="Rectangle 11"/>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0" name="Content Placeholder 9"/>
          <p:cNvSpPr>
            <a:spLocks noGrp="1"/>
          </p:cNvSpPr>
          <p:nvPr>
            <p:ph sz="quarter" idx="12"/>
          </p:nvPr>
        </p:nvSpPr>
        <p:spPr>
          <a:xfrm>
            <a:off x="6324600" y="1143002"/>
            <a:ext cx="5175250" cy="5029198"/>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1" name="Content Placeholder 9"/>
          <p:cNvSpPr>
            <a:spLocks noGrp="1"/>
          </p:cNvSpPr>
          <p:nvPr>
            <p:ph sz="quarter" idx="13"/>
          </p:nvPr>
        </p:nvSpPr>
        <p:spPr>
          <a:xfrm>
            <a:off x="679450" y="1143002"/>
            <a:ext cx="5187950"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Content Placeholder 9"/>
          <p:cNvSpPr>
            <a:spLocks noGrp="1"/>
          </p:cNvSpPr>
          <p:nvPr>
            <p:ph sz="quarter" idx="16"/>
          </p:nvPr>
        </p:nvSpPr>
        <p:spPr>
          <a:xfrm>
            <a:off x="679450" y="4000501"/>
            <a:ext cx="5187950" cy="2171700"/>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cxnSp>
        <p:nvCxnSpPr>
          <p:cNvPr id="6" name="Straight Connector 5"/>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Title 4"/>
          <p:cNvSpPr>
            <a:spLocks noGrp="1"/>
          </p:cNvSpPr>
          <p:nvPr>
            <p:ph type="title"/>
          </p:nvPr>
        </p:nvSpPr>
        <p:spPr/>
        <p:txBody>
          <a:bodyPr/>
          <a:lstStyle/>
          <a:p>
            <a:r>
              <a:rPr lang="en-US"/>
              <a:t>Click to edit Master title style</a:t>
            </a:r>
          </a:p>
        </p:txBody>
      </p:sp>
      <p:sp>
        <p:nvSpPr>
          <p:cNvPr id="7" name="Footer Placeholder 6"/>
          <p:cNvSpPr>
            <a:spLocks noGrp="1"/>
          </p:cNvSpPr>
          <p:nvPr>
            <p:ph type="ftr" sz="quarter" idx="17"/>
          </p:nvPr>
        </p:nvSpPr>
        <p:spPr/>
        <p:txBody>
          <a:bodyPr/>
          <a:lstStyle/>
          <a:p>
            <a:r>
              <a:rPr lang="en-US"/>
              <a:t>Silicon Labs Confidential</a:t>
            </a:r>
            <a:endParaRPr lang="en-US" dirty="0"/>
          </a:p>
        </p:txBody>
      </p:sp>
      <p:sp>
        <p:nvSpPr>
          <p:cNvPr id="9" name="Slide Number Placeholder 8"/>
          <p:cNvSpPr>
            <a:spLocks noGrp="1"/>
          </p:cNvSpPr>
          <p:nvPr>
            <p:ph type="sldNum" sz="quarter" idx="18"/>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634275540"/>
      </p:ext>
    </p:extLst>
  </p:cSld>
  <p:clrMapOvr>
    <a:masterClrMapping/>
  </p:clrMapOvr>
  <p:transition spd="med">
    <p:wipe/>
  </p:transition>
  <p:extLst mod="1">
    <p:ext uri="{DCECCB84-F9BA-43D5-87BE-67443E8EF086}">
      <p15:sldGuideLst xmlns:p15="http://schemas.microsoft.com/office/powerpoint/2012/main">
        <p15:guide id="1" orient="horz" pos="24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ad-content">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cxnSp>
        <p:nvCxnSpPr>
          <p:cNvPr id="15" name="Straight Connector 14"/>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a:t>Click to edit Master title style</a:t>
            </a:r>
            <a:endParaRPr lang="en-US" dirty="0"/>
          </a:p>
        </p:txBody>
      </p:sp>
      <p:sp>
        <p:nvSpPr>
          <p:cNvPr id="11" name="Content Placeholder 9"/>
          <p:cNvSpPr>
            <a:spLocks noGrp="1"/>
          </p:cNvSpPr>
          <p:nvPr>
            <p:ph sz="quarter" idx="13"/>
          </p:nvPr>
        </p:nvSpPr>
        <p:spPr>
          <a:xfrm>
            <a:off x="6324600" y="1143002"/>
            <a:ext cx="5175250"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Content Placeholder 9"/>
          <p:cNvSpPr>
            <a:spLocks noGrp="1"/>
          </p:cNvSpPr>
          <p:nvPr>
            <p:ph sz="quarter" idx="16"/>
          </p:nvPr>
        </p:nvSpPr>
        <p:spPr>
          <a:xfrm>
            <a:off x="6324600" y="4000499"/>
            <a:ext cx="5175250" cy="2171701"/>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Content Placeholder 9"/>
          <p:cNvSpPr>
            <a:spLocks noGrp="1"/>
          </p:cNvSpPr>
          <p:nvPr>
            <p:ph sz="quarter" idx="17"/>
          </p:nvPr>
        </p:nvSpPr>
        <p:spPr>
          <a:xfrm>
            <a:off x="679450" y="1143002"/>
            <a:ext cx="5187951"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2" name="Content Placeholder 9"/>
          <p:cNvSpPr>
            <a:spLocks noGrp="1"/>
          </p:cNvSpPr>
          <p:nvPr>
            <p:ph sz="quarter" idx="18"/>
          </p:nvPr>
        </p:nvSpPr>
        <p:spPr>
          <a:xfrm>
            <a:off x="679450" y="4000501"/>
            <a:ext cx="5181600" cy="2171700"/>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Footer Placeholder 4"/>
          <p:cNvSpPr>
            <a:spLocks noGrp="1"/>
          </p:cNvSpPr>
          <p:nvPr>
            <p:ph type="ftr" sz="quarter" idx="19"/>
          </p:nvPr>
        </p:nvSpPr>
        <p:spPr/>
        <p:txBody>
          <a:bodyPr/>
          <a:lstStyle/>
          <a:p>
            <a:r>
              <a:rPr lang="en-US"/>
              <a:t>Silicon Labs Confidential</a:t>
            </a:r>
            <a:endParaRPr lang="en-US" dirty="0"/>
          </a:p>
        </p:txBody>
      </p:sp>
      <p:sp>
        <p:nvSpPr>
          <p:cNvPr id="6" name="Slide Number Placeholder 5"/>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108891576"/>
      </p:ext>
    </p:extLst>
  </p:cSld>
  <p:clrMapOvr>
    <a:masterClrMapping/>
  </p:clrMapOvr>
  <p:transition spd="med">
    <p:wipe/>
  </p:transition>
  <p:extLst mod="1">
    <p:ext uri="{DCECCB84-F9BA-43D5-87BE-67443E8EF086}">
      <p15:sldGuideLst xmlns:p15="http://schemas.microsoft.com/office/powerpoint/2012/main">
        <p15:guide id="1" orient="horz" pos="2448">
          <p15:clr>
            <a:srgbClr val="FBAE40"/>
          </p15:clr>
        </p15:guide>
        <p15:guide id="2" pos="3770">
          <p15:clr>
            <a:srgbClr val="FBAE40"/>
          </p15:clr>
        </p15:guide>
        <p15:guide id="3" pos="390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ual-content-horizontal">
    <p:bg>
      <p:bgPr>
        <a:solidFill>
          <a:schemeClr val="bg2"/>
        </a:solidFill>
        <a:effectLst/>
      </p:bgPr>
    </p:bg>
    <p:spTree>
      <p:nvGrpSpPr>
        <p:cNvPr id="1" name=""/>
        <p:cNvGrpSpPr/>
        <p:nvPr/>
      </p:nvGrpSpPr>
      <p:grpSpPr>
        <a:xfrm>
          <a:off x="0" y="0"/>
          <a:ext cx="0" cy="0"/>
          <a:chOff x="0" y="0"/>
          <a:chExt cx="0" cy="0"/>
        </a:xfrm>
      </p:grpSpPr>
      <p:sp>
        <p:nvSpPr>
          <p:cNvPr id="12" name="Rectangle 11"/>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 name="Title 2"/>
          <p:cNvSpPr>
            <a:spLocks noGrp="1"/>
          </p:cNvSpPr>
          <p:nvPr>
            <p:ph type="title"/>
          </p:nvPr>
        </p:nvSpPr>
        <p:spPr/>
        <p:txBody>
          <a:bodyPr/>
          <a:lstStyle/>
          <a:p>
            <a:r>
              <a:rPr lang="en-US"/>
              <a:t>Click to edit Master title style</a:t>
            </a:r>
            <a:endParaRPr lang="en-US" dirty="0"/>
          </a:p>
        </p:txBody>
      </p:sp>
      <p:sp>
        <p:nvSpPr>
          <p:cNvPr id="5" name="Content Placeholder 2"/>
          <p:cNvSpPr>
            <a:spLocks noGrp="1"/>
          </p:cNvSpPr>
          <p:nvPr>
            <p:ph idx="10"/>
          </p:nvPr>
        </p:nvSpPr>
        <p:spPr>
          <a:xfrm>
            <a:off x="685799" y="1143000"/>
            <a:ext cx="10820401" cy="32004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Content Placeholder 2"/>
          <p:cNvSpPr>
            <a:spLocks noGrp="1"/>
          </p:cNvSpPr>
          <p:nvPr>
            <p:ph idx="13"/>
          </p:nvPr>
        </p:nvSpPr>
        <p:spPr>
          <a:xfrm>
            <a:off x="685799" y="4572001"/>
            <a:ext cx="10820401" cy="16002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Footer Placeholder 6"/>
          <p:cNvSpPr>
            <a:spLocks noGrp="1"/>
          </p:cNvSpPr>
          <p:nvPr>
            <p:ph type="ftr" sz="quarter" idx="14"/>
          </p:nvPr>
        </p:nvSpPr>
        <p:spPr/>
        <p:txBody>
          <a:bodyPr/>
          <a:lstStyle/>
          <a:p>
            <a:r>
              <a:rPr lang="en-US"/>
              <a:t>Silicon Labs Confidential</a:t>
            </a:r>
            <a:endParaRPr lang="en-US" dirty="0"/>
          </a:p>
        </p:txBody>
      </p:sp>
      <p:sp>
        <p:nvSpPr>
          <p:cNvPr id="8" name="Slide Number Placeholder 7"/>
          <p:cNvSpPr>
            <a:spLocks noGrp="1"/>
          </p:cNvSpPr>
          <p:nvPr>
            <p:ph type="sldNum" sz="quarter" idx="15"/>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143313019"/>
      </p:ext>
    </p:extLst>
  </p:cSld>
  <p:clrMapOvr>
    <a:masterClrMapping/>
  </p:clrMapOvr>
  <p:transition spd="med">
    <p:wipe/>
  </p:transition>
  <p:extLst mod="1">
    <p:ext uri="{DCECCB84-F9BA-43D5-87BE-67443E8EF086}">
      <p15:sldGuideLst xmlns:p15="http://schemas.microsoft.com/office/powerpoint/2012/main">
        <p15:guide id="1" pos="3808">
          <p15:clr>
            <a:srgbClr val="FBAE40"/>
          </p15:clr>
        </p15:guide>
        <p15:guide id="2" pos="3876">
          <p15:clr>
            <a:srgbClr val="FBAE40"/>
          </p15:clr>
        </p15:guide>
        <p15:guide id="3" orient="horz" pos="2880">
          <p15:clr>
            <a:srgbClr val="FBAE40"/>
          </p15:clr>
        </p15:guide>
        <p15:guide id="4" orient="horz" pos="2736">
          <p15:clr>
            <a:srgbClr val="FBAE40"/>
          </p15:clr>
        </p15:guide>
        <p15:guide id="5" orient="horz" pos="720">
          <p15:clr>
            <a:srgbClr val="FBAE40"/>
          </p15:clr>
        </p15:guide>
        <p15:guide id="6"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ingle-content-pictur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7"/>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 name="Title 4"/>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10" name="Picture Placeholder 5"/>
          <p:cNvSpPr>
            <a:spLocks noGrp="1"/>
          </p:cNvSpPr>
          <p:nvPr>
            <p:ph type="pic" sz="quarter" idx="15"/>
          </p:nvPr>
        </p:nvSpPr>
        <p:spPr>
          <a:xfrm>
            <a:off x="460484" y="914400"/>
            <a:ext cx="6549916" cy="5486400"/>
          </a:xfrm>
          <a:ln>
            <a:noFill/>
          </a:ln>
        </p:spPr>
        <p:txBody>
          <a:bodyPr tIns="1371600">
            <a:normAutofit/>
          </a:bodyPr>
          <a:lstStyle>
            <a:lvl1pPr marL="0" indent="0" algn="ctr">
              <a:buNone/>
              <a:defRPr sz="1400"/>
            </a:lvl1pPr>
          </a:lstStyle>
          <a:p>
            <a:r>
              <a:rPr lang="en-US"/>
              <a:t>Click icon to add picture</a:t>
            </a:r>
            <a:endParaRPr lang="en-US" dirty="0"/>
          </a:p>
        </p:txBody>
      </p:sp>
      <p:sp>
        <p:nvSpPr>
          <p:cNvPr id="11" name="Content Placeholder 6"/>
          <p:cNvSpPr>
            <a:spLocks noGrp="1"/>
          </p:cNvSpPr>
          <p:nvPr>
            <p:ph sz="quarter" idx="13"/>
          </p:nvPr>
        </p:nvSpPr>
        <p:spPr>
          <a:xfrm>
            <a:off x="7239000" y="1143000"/>
            <a:ext cx="4267200" cy="5029200"/>
          </a:xfrm>
        </p:spPr>
        <p:txBody>
          <a:bodyPr lIns="0" rIns="0" anchor="ctr">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6"/>
          </p:nvPr>
        </p:nvSpPr>
        <p:spPr/>
        <p:txBody>
          <a:bodyPr/>
          <a:lstStyle/>
          <a:p>
            <a:r>
              <a:rPr lang="en-US"/>
              <a:t>Silicon Labs Confidential</a:t>
            </a:r>
            <a:endParaRPr lang="en-US" dirty="0"/>
          </a:p>
        </p:txBody>
      </p:sp>
      <p:sp>
        <p:nvSpPr>
          <p:cNvPr id="7" name="Slide Number Placeholder 6"/>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256834189"/>
      </p:ext>
    </p:extLst>
  </p:cSld>
  <p:clrMapOvr>
    <a:masterClrMapping/>
  </p:clrMapOvr>
  <p:transition spd="med">
    <p:wipe/>
  </p:transition>
  <p:extLst mod="1">
    <p:ext uri="{DCECCB84-F9BA-43D5-87BE-67443E8EF086}">
      <p15:sldGuideLst xmlns:p15="http://schemas.microsoft.com/office/powerpoint/2012/main">
        <p15:guide id="1" pos="4416">
          <p15:clr>
            <a:srgbClr val="FBAE40"/>
          </p15:clr>
        </p15:guide>
        <p15:guide id="2" pos="45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ingle-content-picture-blu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Rectangle 1"/>
          <p:cNvSpPr/>
          <p:nvPr/>
        </p:nvSpPr>
        <p:spPr>
          <a:xfrm>
            <a:off x="7010400" y="914397"/>
            <a:ext cx="4724400" cy="54863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9" name="Picture Placeholder 5"/>
          <p:cNvSpPr>
            <a:spLocks noGrp="1"/>
          </p:cNvSpPr>
          <p:nvPr>
            <p:ph type="pic" sz="quarter" idx="15"/>
          </p:nvPr>
        </p:nvSpPr>
        <p:spPr>
          <a:xfrm>
            <a:off x="460483" y="914400"/>
            <a:ext cx="6549917" cy="5486400"/>
          </a:xfrm>
          <a:ln>
            <a:noFill/>
          </a:ln>
        </p:spPr>
        <p:txBody>
          <a:bodyPr tIns="1371600">
            <a:normAutofit/>
          </a:bodyPr>
          <a:lstStyle>
            <a:lvl1pPr marL="0" indent="0" algn="ctr">
              <a:buNone/>
              <a:defRPr sz="1400"/>
            </a:lvl1pPr>
          </a:lstStyle>
          <a:p>
            <a:r>
              <a:rPr lang="en-US"/>
              <a:t>Click icon to add picture</a:t>
            </a:r>
            <a:endParaRPr lang="en-US" dirty="0"/>
          </a:p>
        </p:txBody>
      </p:sp>
      <p:sp>
        <p:nvSpPr>
          <p:cNvPr id="14" name="Content Placeholder 6"/>
          <p:cNvSpPr>
            <a:spLocks noGrp="1"/>
          </p:cNvSpPr>
          <p:nvPr>
            <p:ph sz="quarter" idx="13"/>
          </p:nvPr>
        </p:nvSpPr>
        <p:spPr>
          <a:xfrm>
            <a:off x="7239000" y="914398"/>
            <a:ext cx="4267200" cy="5486406"/>
          </a:xfrm>
        </p:spPr>
        <p:txBody>
          <a:bodyPr lIns="0" rIns="0" anchor="ctr">
            <a:normAutofit/>
          </a:bodyPr>
          <a:lstStyle>
            <a:lvl1pPr>
              <a:buClr>
                <a:schemeClr val="bg1"/>
              </a:buCl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100">
                <a:solidFill>
                  <a:schemeClr val="bg1"/>
                </a:solidFill>
              </a:defRPr>
            </a:lvl4pPr>
            <a:lvl5pPr>
              <a:buClr>
                <a:schemeClr val="bg1"/>
              </a:buClr>
              <a:defRPr sz="105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Footer Placeholder 5"/>
          <p:cNvSpPr>
            <a:spLocks noGrp="1"/>
          </p:cNvSpPr>
          <p:nvPr>
            <p:ph type="ftr" sz="quarter" idx="16"/>
          </p:nvPr>
        </p:nvSpPr>
        <p:spPr/>
        <p:txBody>
          <a:bodyPr/>
          <a:lstStyle/>
          <a:p>
            <a:r>
              <a:rPr lang="en-US"/>
              <a:t>Silicon Labs Confidential</a:t>
            </a:r>
            <a:endParaRPr lang="en-US" dirty="0"/>
          </a:p>
        </p:txBody>
      </p:sp>
      <p:sp>
        <p:nvSpPr>
          <p:cNvPr id="8" name="Slide Number Placeholder 7"/>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360022600"/>
      </p:ext>
    </p:extLst>
  </p:cSld>
  <p:clrMapOvr>
    <a:masterClrMapping/>
  </p:clrMapOvr>
  <p:transition spd="med">
    <p:wipe/>
  </p:transition>
  <p:extLst mod="1">
    <p:ext uri="{DCECCB84-F9BA-43D5-87BE-67443E8EF086}">
      <p15:sldGuideLst xmlns:p15="http://schemas.microsoft.com/office/powerpoint/2012/main">
        <p15:guide id="1" pos="4416">
          <p15:clr>
            <a:srgbClr val="FBAE40"/>
          </p15:clr>
        </p15:guide>
        <p15:guide id="2" pos="4560">
          <p15:clr>
            <a:srgbClr val="FBAE40"/>
          </p15:clr>
        </p15:guide>
        <p15:guide id="3" orient="horz" pos="2880">
          <p15:clr>
            <a:srgbClr val="FBAE40"/>
          </p15:clr>
        </p15:guide>
        <p15:guide id="4" pos="7248">
          <p15:clr>
            <a:srgbClr val="FBAE40"/>
          </p15:clr>
        </p15:guide>
        <p15:guide id="5" orient="horz" pos="3456">
          <p15:clr>
            <a:srgbClr val="FBAE40"/>
          </p15:clr>
        </p15:guide>
        <p15:guide id="6" pos="4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light-gray-title-only">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Footer Placeholder 4"/>
          <p:cNvSpPr>
            <a:spLocks noGrp="1"/>
          </p:cNvSpPr>
          <p:nvPr>
            <p:ph type="ftr" sz="quarter" idx="10"/>
          </p:nvPr>
        </p:nvSpPr>
        <p:spPr/>
        <p:txBody>
          <a:bodyPr/>
          <a:lstStyle/>
          <a:p>
            <a:r>
              <a:rPr lang="en-US"/>
              <a:t>Silicon Labs Confidential</a:t>
            </a:r>
            <a:endParaRPr lang="en-US" dirty="0"/>
          </a:p>
        </p:txBody>
      </p:sp>
      <p:sp>
        <p:nvSpPr>
          <p:cNvPr id="6" name="Slide Number Placeholder 5"/>
          <p:cNvSpPr>
            <a:spLocks noGrp="1"/>
          </p:cNvSpPr>
          <p:nvPr>
            <p:ph type="sldNum" sz="quarter" idx="1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349683469"/>
      </p:ext>
    </p:extLst>
  </p:cSld>
  <p:clrMapOvr>
    <a:overrideClrMapping bg1="lt1" tx1="dk1" bg2="lt2" tx2="dk2" accent1="accent1" accent2="accent2" accent3="accent3" accent4="accent4" accent5="accent5" accent6="accent6" hlink="hlink" folHlink="folHlink"/>
  </p:clrMapOvr>
  <p:transition spd="med">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11277600" cy="914400"/>
          </a:xfrm>
          <a:prstGeom prst="rect">
            <a:avLst/>
          </a:prstGeom>
        </p:spPr>
        <p:txBody>
          <a:bodyPr vert="horz" lIns="91440" tIns="45720" rIns="91440" bIns="45720" rtlCol="0" anchor="ctr">
            <a:noAutofit/>
          </a:bodyPr>
          <a:lstStyle/>
          <a:p>
            <a:r>
              <a:rPr lang="en-US" dirty="0"/>
              <a:t>Click to edit Master title</a:t>
            </a:r>
          </a:p>
        </p:txBody>
      </p:sp>
      <p:sp>
        <p:nvSpPr>
          <p:cNvPr id="7" name="Text Placeholder 6"/>
          <p:cNvSpPr>
            <a:spLocks noGrp="1"/>
          </p:cNvSpPr>
          <p:nvPr>
            <p:ph type="body" idx="1"/>
          </p:nvPr>
        </p:nvSpPr>
        <p:spPr>
          <a:xfrm>
            <a:off x="457200" y="914400"/>
            <a:ext cx="11277600" cy="5486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3"/>
          </p:nvPr>
        </p:nvSpPr>
        <p:spPr>
          <a:xfrm>
            <a:off x="776896" y="6400801"/>
            <a:ext cx="10957904" cy="457200"/>
          </a:xfrm>
          <a:prstGeom prst="rect">
            <a:avLst/>
          </a:prstGeom>
        </p:spPr>
        <p:txBody>
          <a:bodyPr vert="horz" lIns="91440" tIns="45720" rIns="91440" bIns="45720" rtlCol="0" anchor="ctr"/>
          <a:lstStyle>
            <a:lvl1pPr algn="r">
              <a:defRPr lang="en-US" sz="800" smtClean="0">
                <a:effectLst/>
              </a:defRPr>
            </a:lvl1pPr>
          </a:lstStyle>
          <a:p>
            <a:r>
              <a:rPr lang="en-US"/>
              <a:t>Silicon Labs Confidential</a:t>
            </a:r>
            <a:endParaRPr lang="en-US" dirty="0"/>
          </a:p>
        </p:txBody>
      </p:sp>
      <p:sp>
        <p:nvSpPr>
          <p:cNvPr id="4" name="Slide Number Placeholder 3"/>
          <p:cNvSpPr>
            <a:spLocks noGrp="1"/>
          </p:cNvSpPr>
          <p:nvPr>
            <p:ph type="sldNum" sz="quarter" idx="4"/>
          </p:nvPr>
        </p:nvSpPr>
        <p:spPr>
          <a:xfrm>
            <a:off x="457199" y="6400800"/>
            <a:ext cx="319696" cy="457200"/>
          </a:xfrm>
          <a:prstGeom prst="rect">
            <a:avLst/>
          </a:prstGeom>
        </p:spPr>
        <p:txBody>
          <a:bodyPr vert="horz" lIns="91440" tIns="45720" rIns="0" bIns="45720" rtlCol="0" anchor="ctr"/>
          <a:lstStyle>
            <a:lvl1pPr algn="l">
              <a:defRPr sz="800">
                <a:solidFill>
                  <a:schemeClr val="tx1"/>
                </a:solidFill>
              </a:defRPr>
            </a:lvl1pPr>
          </a:lstStyle>
          <a:p>
            <a:fld id="{29A7BD92-6AE5-CF43-B276-274952F2BFB4}" type="slidenum">
              <a:rPr lang="en-US" smtClean="0"/>
              <a:pPr/>
              <a:t>‹#›</a:t>
            </a:fld>
            <a:endParaRPr lang="en-US" dirty="0"/>
          </a:p>
        </p:txBody>
      </p:sp>
      <p:sp>
        <p:nvSpPr>
          <p:cNvPr id="3" name="TextBox 2"/>
          <p:cNvSpPr txBox="1"/>
          <p:nvPr/>
        </p:nvSpPr>
        <p:spPr>
          <a:xfrm>
            <a:off x="776897" y="6400801"/>
            <a:ext cx="2107497" cy="457200"/>
          </a:xfrm>
          <a:prstGeom prst="rect">
            <a:avLst/>
          </a:prstGeom>
          <a:noFill/>
          <a:ln>
            <a:noFill/>
          </a:ln>
        </p:spPr>
        <p:txBody>
          <a:bodyPr wrap="none" tIns="182880" bIns="182880" rtlCol="0" anchor="ctr">
            <a:noAutofit/>
          </a:bodyPr>
          <a:lstStyle/>
          <a:p>
            <a:pPr algn="l"/>
            <a:endParaRPr lang="en-US" sz="800" spc="0">
              <a:solidFill>
                <a:schemeClr val="tx1"/>
              </a:solidFill>
            </a:endParaRPr>
          </a:p>
        </p:txBody>
      </p:sp>
    </p:spTree>
    <p:extLst>
      <p:ext uri="{BB962C8B-B14F-4D97-AF65-F5344CB8AC3E}">
        <p14:creationId xmlns:p14="http://schemas.microsoft.com/office/powerpoint/2010/main" val="4040498210"/>
      </p:ext>
    </p:extLst>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 id="2147484045" r:id="rId12"/>
    <p:sldLayoutId id="2147484046" r:id="rId13"/>
    <p:sldLayoutId id="2147484047" r:id="rId14"/>
    <p:sldLayoutId id="2147484048" r:id="rId15"/>
    <p:sldLayoutId id="2147484049" r:id="rId16"/>
    <p:sldLayoutId id="2147484050" r:id="rId17"/>
    <p:sldLayoutId id="2147484051" r:id="rId18"/>
    <p:sldLayoutId id="2147484052" r:id="rId19"/>
    <p:sldLayoutId id="2147484053" r:id="rId20"/>
    <p:sldLayoutId id="2147484054" r:id="rId21"/>
    <p:sldLayoutId id="2147484055" r:id="rId22"/>
    <p:sldLayoutId id="2147484056" r:id="rId23"/>
    <p:sldLayoutId id="2147484057" r:id="rId24"/>
    <p:sldLayoutId id="2147484058" r:id="rId25"/>
  </p:sldLayoutIdLst>
  <p:transition spd="med">
    <p:wipe/>
  </p:transition>
  <p:hf hdr="0" dt="0"/>
  <p:txStyles>
    <p:titleStyle>
      <a:lvl1pPr algn="l" defTabSz="914377" rtl="0" eaLnBrk="1" latinLnBrk="0" hangingPunct="1">
        <a:lnSpc>
          <a:spcPct val="90000"/>
        </a:lnSpc>
        <a:spcBef>
          <a:spcPct val="0"/>
        </a:spcBef>
        <a:buNone/>
        <a:defRPr sz="3200" b="0" kern="1200" spc="-50" baseline="0">
          <a:solidFill>
            <a:schemeClr val="tx2"/>
          </a:solidFill>
          <a:latin typeface="+mj-lt"/>
          <a:ea typeface="+mj-ea"/>
          <a:cs typeface="+mj-cs"/>
        </a:defRPr>
      </a:lvl1pPr>
    </p:titleStyle>
    <p:body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dirty="0" smtClean="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dirty="0" smtClean="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dirty="0" smtClean="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dirty="0" smtClean="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200" b="0" kern="1200" dirty="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pos="7392">
          <p15:clr>
            <a:srgbClr val="F26B43"/>
          </p15:clr>
        </p15:guide>
        <p15:guide id="3" pos="288">
          <p15:clr>
            <a:srgbClr val="F26B43"/>
          </p15:clr>
        </p15:guide>
        <p15:guide id="6" orient="horz" pos="4032">
          <p15:clr>
            <a:srgbClr val="F26B43"/>
          </p15:clr>
        </p15:guide>
        <p15:guide id="7" orient="horz" pos="576">
          <p15:clr>
            <a:srgbClr val="F26B43"/>
          </p15:clr>
        </p15:guide>
        <p15:guide id="9" orient="horz" pos="3888">
          <p15:clr>
            <a:srgbClr val="F26B43"/>
          </p15:clr>
        </p15:guide>
        <p15:guide id="10" orient="horz" pos="720">
          <p15:clr>
            <a:srgbClr val="F26B43"/>
          </p15:clr>
        </p15:guide>
        <p15:guide id="12" pos="428">
          <p15:clr>
            <a:srgbClr val="F26B43"/>
          </p15:clr>
        </p15:guide>
        <p15:guide id="15" pos="7244">
          <p15:clr>
            <a:srgbClr val="F26B43"/>
          </p15:clr>
        </p15:guide>
        <p15:guide id="37" pos="3696">
          <p15:clr>
            <a:srgbClr val="F26B43"/>
          </p15:clr>
        </p15:guide>
        <p15:guide id="39" pos="3984">
          <p15:clr>
            <a:srgbClr val="F26B43"/>
          </p15:clr>
        </p15:guide>
        <p15:guide id="40" orient="horz" pos="144">
          <p15:clr>
            <a:srgbClr val="F26B43"/>
          </p15:clr>
        </p15:guide>
        <p15:guide id="41" orient="horz" pos="864">
          <p15:clr>
            <a:srgbClr val="F26B43"/>
          </p15:clr>
        </p15:guide>
        <p15:guide id="42" orient="horz" pos="374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file:///C:\Users\almunkha\Dropbox%20(Silicon%20Labs)\Z-Wave%20Training\Z-Wave%201-Day%20Course\Videos\3_14-SmartStart.mp4" TargetMode="External"/><Relationship Id="rId1" Type="http://schemas.microsoft.com/office/2007/relationships/media" Target="file:///C:\Users\almunkha\Dropbox%20(Silicon%20Labs)\Z-Wave%20Training\Z-Wave%201-Day%20Course\Videos\3_14-SmartStart.mp4" TargetMode="External"/><Relationship Id="rId5" Type="http://schemas.openxmlformats.org/officeDocument/2006/relationships/image" Target="../media/image6.png"/><Relationship Id="rId4"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file:///C:\Users\almunkha\Dropbox%20(Silicon%20Labs)\Z-Wave%20Training\Z-Wave%201-Day%20Course\Videos\3_4-S2%20-%20Silabs%20edit.mp4" TargetMode="External"/><Relationship Id="rId1" Type="http://schemas.microsoft.com/office/2007/relationships/media" Target="file:///C:\Users\almunkha\Dropbox%20(Silicon%20Labs)\Z-Wave%20Training\Z-Wave%201-Day%20Course\Videos\3_4-S2%20-%20Silabs%20edit.mp4" TargetMode="External"/><Relationship Id="rId5" Type="http://schemas.openxmlformats.org/officeDocument/2006/relationships/image" Target="../media/image3.png"/><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8EA40-6FB0-488A-98C2-38FC3CFE8BE0}"/>
              </a:ext>
            </a:extLst>
          </p:cNvPr>
          <p:cNvSpPr>
            <a:spLocks noGrp="1"/>
          </p:cNvSpPr>
          <p:nvPr>
            <p:ph type="ctrTitle"/>
          </p:nvPr>
        </p:nvSpPr>
        <p:spPr/>
        <p:txBody>
          <a:bodyPr/>
          <a:lstStyle/>
          <a:p>
            <a:r>
              <a:rPr lang="en-US" dirty="0"/>
              <a:t>Lesson 3: Security</a:t>
            </a:r>
          </a:p>
        </p:txBody>
      </p:sp>
      <p:sp>
        <p:nvSpPr>
          <p:cNvPr id="3" name="Subtitle 2">
            <a:extLst>
              <a:ext uri="{FF2B5EF4-FFF2-40B4-BE49-F238E27FC236}">
                <a16:creationId xmlns:a16="http://schemas.microsoft.com/office/drawing/2014/main" id="{38C8A1D0-AA7A-49A6-AF50-44CD99AAA67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8055172"/>
      </p:ext>
    </p:extLst>
  </p:cSld>
  <p:clrMapOvr>
    <a:masterClrMapping/>
  </p:clrMapOvr>
  <p:transition spd="med">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845DC9A-360A-4112-9EE8-12DE99DE3272}"/>
              </a:ext>
            </a:extLst>
          </p:cNvPr>
          <p:cNvPicPr>
            <a:picLocks noGrp="1" noChangeAspect="1"/>
          </p:cNvPicPr>
          <p:nvPr>
            <p:ph idx="10"/>
          </p:nvPr>
        </p:nvPicPr>
        <p:blipFill>
          <a:blip r:embed="rId3"/>
          <a:stretch>
            <a:fillRect/>
          </a:stretch>
        </p:blipFill>
        <p:spPr>
          <a:xfrm>
            <a:off x="3160804" y="1143000"/>
            <a:ext cx="5857691" cy="5029200"/>
          </a:xfrm>
          <a:prstGeom prst="rect">
            <a:avLst/>
          </a:prstGeom>
        </p:spPr>
      </p:pic>
      <p:sp>
        <p:nvSpPr>
          <p:cNvPr id="2" name="Title 1">
            <a:extLst>
              <a:ext uri="{FF2B5EF4-FFF2-40B4-BE49-F238E27FC236}">
                <a16:creationId xmlns:a16="http://schemas.microsoft.com/office/drawing/2014/main" id="{67903C6D-BF36-47BE-99E3-D53B2BCB5149}"/>
              </a:ext>
            </a:extLst>
          </p:cNvPr>
          <p:cNvSpPr>
            <a:spLocks noGrp="1"/>
          </p:cNvSpPr>
          <p:nvPr>
            <p:ph type="title"/>
          </p:nvPr>
        </p:nvSpPr>
        <p:spPr/>
        <p:txBody>
          <a:bodyPr/>
          <a:lstStyle/>
          <a:p>
            <a:r>
              <a:rPr lang="da-DK" dirty="0"/>
              <a:t>Multicast</a:t>
            </a:r>
            <a:endParaRPr lang="en-US" dirty="0"/>
          </a:p>
        </p:txBody>
      </p:sp>
      <p:sp>
        <p:nvSpPr>
          <p:cNvPr id="3" name="Footer Placeholder 2">
            <a:extLst>
              <a:ext uri="{FF2B5EF4-FFF2-40B4-BE49-F238E27FC236}">
                <a16:creationId xmlns:a16="http://schemas.microsoft.com/office/drawing/2014/main" id="{4FBA5465-739B-4C59-86D0-FC3D227BEC84}"/>
              </a:ext>
            </a:extLst>
          </p:cNvPr>
          <p:cNvSpPr>
            <a:spLocks noGrp="1"/>
          </p:cNvSpPr>
          <p:nvPr>
            <p:ph type="ftr" sz="quarter" idx="11"/>
          </p:nvPr>
        </p:nvSpPr>
        <p:spPr/>
        <p:txBody>
          <a:bodyPr/>
          <a:lstStyle/>
          <a:p>
            <a:r>
              <a:rPr lang="en-US"/>
              <a:t>Silicon Labs Confidential</a:t>
            </a:r>
            <a:endParaRPr lang="en-US" dirty="0"/>
          </a:p>
        </p:txBody>
      </p:sp>
      <p:sp>
        <p:nvSpPr>
          <p:cNvPr id="4" name="Slide Number Placeholder 3">
            <a:extLst>
              <a:ext uri="{FF2B5EF4-FFF2-40B4-BE49-F238E27FC236}">
                <a16:creationId xmlns:a16="http://schemas.microsoft.com/office/drawing/2014/main" id="{5CADDADC-FDD0-44A6-A95B-9706034705FF}"/>
              </a:ext>
            </a:extLst>
          </p:cNvPr>
          <p:cNvSpPr>
            <a:spLocks noGrp="1"/>
          </p:cNvSpPr>
          <p:nvPr>
            <p:ph type="sldNum" sz="quarter" idx="12"/>
          </p:nvPr>
        </p:nvSpPr>
        <p:spPr/>
        <p:txBody>
          <a:bodyPr/>
          <a:lstStyle/>
          <a:p>
            <a:fld id="{29A7BD92-6AE5-CF43-B276-274952F2BFB4}" type="slidenum">
              <a:rPr lang="en-US" smtClean="0"/>
              <a:pPr/>
              <a:t>10</a:t>
            </a:fld>
            <a:endParaRPr lang="en-US" dirty="0"/>
          </a:p>
        </p:txBody>
      </p:sp>
    </p:spTree>
    <p:extLst>
      <p:ext uri="{BB962C8B-B14F-4D97-AF65-F5344CB8AC3E}">
        <p14:creationId xmlns:p14="http://schemas.microsoft.com/office/powerpoint/2010/main" val="8053257"/>
      </p:ext>
    </p:extLst>
  </p:cSld>
  <p:clrMapOvr>
    <a:masterClrMapping/>
  </p:clrMapOvr>
  <p:transition spd="med">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Levels</a:t>
            </a:r>
            <a:endParaRPr lang="en-SG" dirty="0"/>
          </a:p>
        </p:txBody>
      </p:sp>
      <p:sp>
        <p:nvSpPr>
          <p:cNvPr id="3" name="Content Placeholder 2"/>
          <p:cNvSpPr>
            <a:spLocks noGrp="1"/>
          </p:cNvSpPr>
          <p:nvPr>
            <p:ph idx="1"/>
          </p:nvPr>
        </p:nvSpPr>
        <p:spPr>
          <a:xfrm>
            <a:off x="609600" y="1188347"/>
            <a:ext cx="10972800" cy="5216984"/>
          </a:xfrm>
        </p:spPr>
        <p:txBody>
          <a:bodyPr>
            <a:normAutofit fontScale="70000" lnSpcReduction="20000"/>
          </a:bodyPr>
          <a:lstStyle/>
          <a:p>
            <a:r>
              <a:rPr lang="en-US" dirty="0"/>
              <a:t>S2 offers 3 levels of security.:</a:t>
            </a:r>
          </a:p>
          <a:p>
            <a:pPr marL="609585" lvl="1" indent="0">
              <a:buNone/>
            </a:pPr>
            <a:endParaRPr lang="en-US" dirty="0"/>
          </a:p>
          <a:p>
            <a:pPr lvl="1"/>
            <a:r>
              <a:rPr lang="en-US" dirty="0">
                <a:solidFill>
                  <a:schemeClr val="accent1"/>
                </a:solidFill>
              </a:rPr>
              <a:t>Access Control (Highest level) </a:t>
            </a:r>
            <a:r>
              <a:rPr lang="en-US" dirty="0"/>
              <a:t>is the most trusted class, </a:t>
            </a:r>
          </a:p>
          <a:p>
            <a:pPr lvl="2"/>
            <a:r>
              <a:rPr lang="en-US" dirty="0"/>
              <a:t>intended for home access control devices such as door locks and GDOs</a:t>
            </a:r>
          </a:p>
          <a:p>
            <a:pPr lvl="2"/>
            <a:r>
              <a:rPr lang="en-US" dirty="0"/>
              <a:t>Out-of-band DSK sharing for inclusion</a:t>
            </a:r>
          </a:p>
          <a:p>
            <a:pPr lvl="2"/>
            <a:r>
              <a:rPr lang="en-US" dirty="0"/>
              <a:t>Reserved for entry control devices</a:t>
            </a:r>
          </a:p>
          <a:p>
            <a:pPr lvl="2"/>
            <a:endParaRPr lang="en-US" dirty="0"/>
          </a:p>
          <a:p>
            <a:pPr lvl="1"/>
            <a:r>
              <a:rPr lang="en-US" dirty="0">
                <a:solidFill>
                  <a:schemeClr val="accent1"/>
                </a:solidFill>
              </a:rPr>
              <a:t>Authenticated</a:t>
            </a:r>
            <a:r>
              <a:rPr lang="en-US" dirty="0"/>
              <a:t> </a:t>
            </a:r>
            <a:r>
              <a:rPr lang="en-US" dirty="0">
                <a:solidFill>
                  <a:schemeClr val="accent1"/>
                </a:solidFill>
              </a:rPr>
              <a:t>(Mid level) </a:t>
            </a:r>
            <a:r>
              <a:rPr lang="en-US" dirty="0"/>
              <a:t>is the 2</a:t>
            </a:r>
            <a:r>
              <a:rPr lang="en-US" baseline="30000" dirty="0"/>
              <a:t>nd</a:t>
            </a:r>
            <a:r>
              <a:rPr lang="en-US" dirty="0"/>
              <a:t> most trusted class. </a:t>
            </a:r>
          </a:p>
          <a:p>
            <a:pPr lvl="2"/>
            <a:r>
              <a:rPr lang="en-US" dirty="0"/>
              <a:t>intended for dedicated security systems commissioned by experts. The class is intended for normal home control deployments.</a:t>
            </a:r>
            <a:endParaRPr lang="en-US" dirty="0">
              <a:solidFill>
                <a:schemeClr val="accent1"/>
              </a:solidFill>
            </a:endParaRPr>
          </a:p>
          <a:p>
            <a:pPr lvl="2"/>
            <a:r>
              <a:rPr lang="en-US" dirty="0"/>
              <a:t>Out-of-band DSK sharing for Inclusion</a:t>
            </a:r>
          </a:p>
          <a:p>
            <a:pPr lvl="2"/>
            <a:r>
              <a:rPr lang="en-US" dirty="0"/>
              <a:t>May be used by most applications</a:t>
            </a:r>
          </a:p>
          <a:p>
            <a:pPr lvl="2"/>
            <a:endParaRPr lang="en-US" dirty="0"/>
          </a:p>
          <a:p>
            <a:pPr lvl="1"/>
            <a:r>
              <a:rPr lang="en-US" dirty="0">
                <a:solidFill>
                  <a:schemeClr val="accent1"/>
                </a:solidFill>
              </a:rPr>
              <a:t>Unauthenticated</a:t>
            </a:r>
            <a:r>
              <a:rPr lang="en-US" dirty="0"/>
              <a:t> </a:t>
            </a:r>
            <a:r>
              <a:rPr lang="en-US" dirty="0">
                <a:solidFill>
                  <a:schemeClr val="accent1"/>
                </a:solidFill>
              </a:rPr>
              <a:t>(Lowest level)</a:t>
            </a:r>
            <a:r>
              <a:rPr lang="en-US" dirty="0"/>
              <a:t> LEGACY</a:t>
            </a:r>
          </a:p>
          <a:p>
            <a:pPr lvl="2"/>
            <a:r>
              <a:rPr lang="en-US" dirty="0"/>
              <a:t>Does not require authentication of the joining node it supports constrained user interfaces on the controllers, allows more plug-and-play</a:t>
            </a:r>
            <a:endParaRPr lang="en-US" dirty="0">
              <a:solidFill>
                <a:schemeClr val="accent1"/>
              </a:solidFill>
            </a:endParaRPr>
          </a:p>
          <a:p>
            <a:pPr lvl="2"/>
            <a:r>
              <a:rPr lang="en-US" dirty="0"/>
              <a:t>No DSK needed</a:t>
            </a:r>
          </a:p>
          <a:p>
            <a:pPr lvl="2"/>
            <a:r>
              <a:rPr lang="en-US" dirty="0"/>
              <a:t>Intended for low cost devices</a:t>
            </a:r>
          </a:p>
        </p:txBody>
      </p:sp>
    </p:spTree>
    <p:extLst>
      <p:ext uri="{BB962C8B-B14F-4D97-AF65-F5344CB8AC3E}">
        <p14:creationId xmlns:p14="http://schemas.microsoft.com/office/powerpoint/2010/main" val="1847307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S2 Inclusion Flow</a:t>
            </a:r>
            <a:endParaRPr lang="en-SG" dirty="0"/>
          </a:p>
        </p:txBody>
      </p:sp>
      <p:sp>
        <p:nvSpPr>
          <p:cNvPr id="3" name="Content Placeholder 2"/>
          <p:cNvSpPr>
            <a:spLocks noGrp="1"/>
          </p:cNvSpPr>
          <p:nvPr>
            <p:ph sz="quarter" idx="13"/>
          </p:nvPr>
        </p:nvSpPr>
        <p:spPr/>
        <p:txBody>
          <a:bodyPr>
            <a:normAutofit fontScale="92500" lnSpcReduction="10000"/>
          </a:bodyPr>
          <a:lstStyle/>
          <a:p>
            <a:r>
              <a:rPr lang="en-US" dirty="0"/>
              <a:t>Step 1 : Exchange PUBLIC KEY between Devices</a:t>
            </a:r>
          </a:p>
          <a:p>
            <a:pPr lvl="1"/>
            <a:r>
              <a:rPr lang="en-US" dirty="0"/>
              <a:t>Both nodes create PUBLIC KEY using ECDH and send to each other</a:t>
            </a:r>
          </a:p>
          <a:p>
            <a:pPr lvl="1"/>
            <a:r>
              <a:rPr lang="en-US" dirty="0"/>
              <a:t>The PUBLIC KEY can be entered manually to authenticate, or exchanged wirelessly</a:t>
            </a:r>
          </a:p>
          <a:p>
            <a:pPr lvl="1"/>
            <a:r>
              <a:rPr lang="en-US" dirty="0"/>
              <a:t>Once the PUBLIC KEY is exchanged, the node can created a SHARED KEY with their PRIVATE KEYs</a:t>
            </a:r>
          </a:p>
          <a:p>
            <a:endParaRPr lang="en-US" dirty="0"/>
          </a:p>
          <a:p>
            <a:r>
              <a:rPr lang="en-US" dirty="0"/>
              <a:t>Step 2 : Generate the TEMPORARY KEY</a:t>
            </a:r>
          </a:p>
          <a:p>
            <a:pPr lvl="1"/>
            <a:r>
              <a:rPr lang="en-US" dirty="0"/>
              <a:t>Exchange a shared Nonce ( Number Used Once ) between the nodes</a:t>
            </a:r>
          </a:p>
          <a:p>
            <a:pPr lvl="1"/>
            <a:r>
              <a:rPr lang="en-US" dirty="0"/>
              <a:t>Using the new SHARED KEY, a TEMPORARY KEY will be created</a:t>
            </a:r>
          </a:p>
          <a:p>
            <a:pPr lvl="1"/>
            <a:r>
              <a:rPr lang="en-US" dirty="0"/>
              <a:t>Using the new TEMPORARY KEY &amp; Nonce, a SPAN* table will also be created</a:t>
            </a:r>
          </a:p>
          <a:p>
            <a:pPr lvl="1">
              <a:lnSpc>
                <a:spcPct val="110000"/>
              </a:lnSpc>
            </a:pPr>
            <a:r>
              <a:rPr lang="en-US" dirty="0"/>
              <a:t>Encrypt the PERMANENT KEY ( using TEMPORARY KEY entry of SPAN table ) and send to the Joining Node</a:t>
            </a:r>
          </a:p>
          <a:p>
            <a:pPr lvl="1"/>
            <a:endParaRPr lang="en-US" dirty="0"/>
          </a:p>
          <a:p>
            <a:r>
              <a:rPr lang="en-US" dirty="0"/>
              <a:t>Step 3 :</a:t>
            </a:r>
            <a:r>
              <a:rPr lang="en-SG" dirty="0"/>
              <a:t> Verify the key using the PERMANENT KEY</a:t>
            </a:r>
          </a:p>
          <a:p>
            <a:pPr lvl="1"/>
            <a:r>
              <a:rPr lang="en-US" dirty="0"/>
              <a:t>Exchange more keys if device support more than 1 Security level</a:t>
            </a:r>
          </a:p>
          <a:p>
            <a:pPr lvl="2"/>
            <a:endParaRPr lang="en-US" dirty="0"/>
          </a:p>
        </p:txBody>
      </p:sp>
      <p:sp>
        <p:nvSpPr>
          <p:cNvPr id="4" name="TextBox 3"/>
          <p:cNvSpPr txBox="1"/>
          <p:nvPr/>
        </p:nvSpPr>
        <p:spPr>
          <a:xfrm>
            <a:off x="6324600" y="5886209"/>
            <a:ext cx="3939540" cy="584775"/>
          </a:xfrm>
          <a:prstGeom prst="rect">
            <a:avLst/>
          </a:prstGeom>
          <a:noFill/>
        </p:spPr>
        <p:txBody>
          <a:bodyPr wrap="square" rtlCol="0">
            <a:spAutoFit/>
          </a:bodyPr>
          <a:lstStyle/>
          <a:p>
            <a:r>
              <a:rPr lang="en-US" sz="1600" dirty="0">
                <a:latin typeface="Helvetica Neue"/>
              </a:rPr>
              <a:t>*SPAN - </a:t>
            </a:r>
            <a:r>
              <a:rPr lang="en-SG" sz="1600" dirty="0" err="1"/>
              <a:t>Singlecast</a:t>
            </a:r>
            <a:r>
              <a:rPr lang="en-SG" sz="1600" dirty="0"/>
              <a:t> Pre-Agreed Nonce 	</a:t>
            </a:r>
          </a:p>
          <a:p>
            <a:endParaRPr lang="en-SG" sz="1600" dirty="0">
              <a:latin typeface="Helvetica Neue"/>
            </a:endParaRPr>
          </a:p>
        </p:txBody>
      </p:sp>
      <p:pic>
        <p:nvPicPr>
          <p:cNvPr id="6" name="Content Placeholder 5">
            <a:extLst>
              <a:ext uri="{FF2B5EF4-FFF2-40B4-BE49-F238E27FC236}">
                <a16:creationId xmlns:a16="http://schemas.microsoft.com/office/drawing/2014/main" id="{4B198F5A-0E99-4F89-B1F6-09815DDF24E2}"/>
              </a:ext>
            </a:extLst>
          </p:cNvPr>
          <p:cNvPicPr>
            <a:picLocks noGrp="1"/>
          </p:cNvPicPr>
          <p:nvPr>
            <p:ph sz="quarter" idx="14"/>
          </p:nvPr>
        </p:nvPicPr>
        <p:blipFill>
          <a:blip r:embed="rId2">
            <a:extLst>
              <a:ext uri="{28A0092B-C50C-407E-A947-70E740481C1C}">
                <a14:useLocalDpi xmlns:a14="http://schemas.microsoft.com/office/drawing/2010/main" val="0"/>
              </a:ext>
            </a:extLst>
          </a:blip>
          <a:stretch>
            <a:fillRect/>
          </a:stretch>
        </p:blipFill>
        <p:spPr bwMode="auto">
          <a:xfrm>
            <a:off x="1736084" y="1371600"/>
            <a:ext cx="3074681" cy="4572000"/>
          </a:xfrm>
          <a:prstGeom prst="rect">
            <a:avLst/>
          </a:prstGeom>
          <a:noFill/>
          <a:ln>
            <a:noFill/>
          </a:ln>
        </p:spPr>
      </p:pic>
    </p:spTree>
    <p:extLst>
      <p:ext uri="{BB962C8B-B14F-4D97-AF65-F5344CB8AC3E}">
        <p14:creationId xmlns:p14="http://schemas.microsoft.com/office/powerpoint/2010/main" val="2586203003"/>
      </p:ext>
    </p:extLst>
  </p:cSld>
  <p:clrMapOvr>
    <a:masterClrMapping/>
  </p:clrMapOvr>
  <p:transition spd="med">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CD8E5C1-B6F9-4E40-9607-19407861B724}"/>
              </a:ext>
            </a:extLst>
          </p:cNvPr>
          <p:cNvSpPr>
            <a:spLocks noGrp="1"/>
          </p:cNvSpPr>
          <p:nvPr>
            <p:ph type="subTitle" idx="1"/>
          </p:nvPr>
        </p:nvSpPr>
        <p:spPr>
          <a:xfrm>
            <a:off x="457200" y="3546701"/>
            <a:ext cx="11277600" cy="389337"/>
          </a:xfrm>
        </p:spPr>
        <p:txBody>
          <a:bodyPr/>
          <a:lstStyle/>
          <a:p>
            <a:r>
              <a:rPr lang="en-US" dirty="0"/>
              <a:t>secure interoperability made easy</a:t>
            </a:r>
          </a:p>
        </p:txBody>
      </p:sp>
      <p:sp>
        <p:nvSpPr>
          <p:cNvPr id="5" name="Text Placeholder 4"/>
          <p:cNvSpPr>
            <a:spLocks noGrp="1"/>
          </p:cNvSpPr>
          <p:nvPr>
            <p:ph type="body" sz="quarter" idx="10"/>
          </p:nvPr>
        </p:nvSpPr>
        <p:spPr>
          <a:xfrm>
            <a:off x="457200" y="2980167"/>
            <a:ext cx="11277600" cy="566309"/>
          </a:xfrm>
        </p:spPr>
        <p:txBody>
          <a:bodyPr>
            <a:normAutofit/>
          </a:bodyPr>
          <a:lstStyle/>
          <a:p>
            <a:r>
              <a:rPr lang="en-US" dirty="0"/>
              <a:t>Smart Start</a:t>
            </a:r>
          </a:p>
        </p:txBody>
      </p:sp>
    </p:spTree>
    <p:extLst>
      <p:ext uri="{BB962C8B-B14F-4D97-AF65-F5344CB8AC3E}">
        <p14:creationId xmlns:p14="http://schemas.microsoft.com/office/powerpoint/2010/main" val="1786104250"/>
      </p:ext>
    </p:extLst>
  </p:cSld>
  <p:clrMapOvr>
    <a:masterClrMapping/>
  </p:clrMapOvr>
  <p:transition spd="med">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7D70CD-A979-45C1-A36A-E535FBF43ABF}"/>
              </a:ext>
            </a:extLst>
          </p:cNvPr>
          <p:cNvSpPr>
            <a:spLocks noGrp="1"/>
          </p:cNvSpPr>
          <p:nvPr>
            <p:ph type="title"/>
          </p:nvPr>
        </p:nvSpPr>
        <p:spPr/>
        <p:txBody>
          <a:bodyPr/>
          <a:lstStyle/>
          <a:p>
            <a:r>
              <a:rPr lang="en-US" dirty="0" err="1"/>
              <a:t>SmartStart</a:t>
            </a:r>
            <a:r>
              <a:rPr lang="en-US" dirty="0"/>
              <a:t> Delivers Automatic Secure Inclusion</a:t>
            </a:r>
          </a:p>
        </p:txBody>
      </p:sp>
      <p:sp>
        <p:nvSpPr>
          <p:cNvPr id="4" name="Footer Placeholder 3">
            <a:extLst>
              <a:ext uri="{FF2B5EF4-FFF2-40B4-BE49-F238E27FC236}">
                <a16:creationId xmlns:a16="http://schemas.microsoft.com/office/drawing/2014/main" id="{BEF27DEE-0E10-48FE-A6CE-D9A04E7D3CB6}"/>
              </a:ext>
            </a:extLst>
          </p:cNvPr>
          <p:cNvSpPr>
            <a:spLocks noGrp="1"/>
          </p:cNvSpPr>
          <p:nvPr>
            <p:ph type="ftr" sz="quarter" idx="11"/>
          </p:nvPr>
        </p:nvSpPr>
        <p:spPr/>
        <p:txBody>
          <a:bodyPr/>
          <a:lstStyle/>
          <a:p>
            <a:r>
              <a:rPr lang="en-US"/>
              <a:t>Silicon Labs Confidential</a:t>
            </a:r>
            <a:endParaRPr lang="en-US" dirty="0"/>
          </a:p>
        </p:txBody>
      </p:sp>
      <p:sp>
        <p:nvSpPr>
          <p:cNvPr id="5" name="Slide Number Placeholder 4">
            <a:extLst>
              <a:ext uri="{FF2B5EF4-FFF2-40B4-BE49-F238E27FC236}">
                <a16:creationId xmlns:a16="http://schemas.microsoft.com/office/drawing/2014/main" id="{C6D7D524-CF6E-439F-A930-FAB4A78EB379}"/>
              </a:ext>
            </a:extLst>
          </p:cNvPr>
          <p:cNvSpPr>
            <a:spLocks noGrp="1"/>
          </p:cNvSpPr>
          <p:nvPr>
            <p:ph type="sldNum" sz="quarter" idx="12"/>
          </p:nvPr>
        </p:nvSpPr>
        <p:spPr/>
        <p:txBody>
          <a:bodyPr/>
          <a:lstStyle/>
          <a:p>
            <a:fld id="{29A7BD92-6AE5-CF43-B276-274952F2BFB4}" type="slidenum">
              <a:rPr lang="en-US" smtClean="0"/>
              <a:pPr/>
              <a:t>14</a:t>
            </a:fld>
            <a:endParaRPr lang="en-US" dirty="0"/>
          </a:p>
        </p:txBody>
      </p:sp>
      <p:pic>
        <p:nvPicPr>
          <p:cNvPr id="6" name="3_14-SmartStart">
            <a:hlinkClick r:id="" action="ppaction://media"/>
            <a:extLst>
              <a:ext uri="{FF2B5EF4-FFF2-40B4-BE49-F238E27FC236}">
                <a16:creationId xmlns:a16="http://schemas.microsoft.com/office/drawing/2014/main" id="{824E92AA-915E-436D-B5C7-4D81BF79BEA7}"/>
              </a:ext>
            </a:extLst>
          </p:cNvPr>
          <p:cNvPicPr>
            <a:picLocks noChangeAspect="1"/>
          </p:cNvPicPr>
          <p:nvPr>
            <a:videoFile r:link="rId2"/>
            <p:extLst>
              <p:ext uri="{DAA4B4D4-6D71-4841-9C94-3DE7FCFB9230}">
                <p14:media xmlns:p14="http://schemas.microsoft.com/office/powerpoint/2010/main" r:link="rId1"/>
              </p:ext>
            </p:extLst>
          </p:nvPr>
        </p:nvPicPr>
        <p:blipFill>
          <a:blip r:embed="rId5"/>
          <a:stretch>
            <a:fillRect/>
          </a:stretch>
        </p:blipFill>
        <p:spPr>
          <a:xfrm>
            <a:off x="1455420" y="1047273"/>
            <a:ext cx="9281160" cy="5220653"/>
          </a:xfrm>
          <a:prstGeom prst="rect">
            <a:avLst/>
          </a:prstGeom>
        </p:spPr>
      </p:pic>
    </p:spTree>
    <p:extLst>
      <p:ext uri="{BB962C8B-B14F-4D97-AF65-F5344CB8AC3E}">
        <p14:creationId xmlns:p14="http://schemas.microsoft.com/office/powerpoint/2010/main" val="1535624024"/>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728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8246AD-39DE-4079-A90F-7E7BBF16E326}"/>
              </a:ext>
            </a:extLst>
          </p:cNvPr>
          <p:cNvSpPr>
            <a:spLocks noGrp="1"/>
          </p:cNvSpPr>
          <p:nvPr>
            <p:ph idx="10"/>
          </p:nvPr>
        </p:nvSpPr>
        <p:spPr/>
        <p:txBody>
          <a:bodyPr/>
          <a:lstStyle/>
          <a:p>
            <a:r>
              <a:rPr lang="da-DK" dirty="0"/>
              <a:t>Allows provisioning of node before deployment</a:t>
            </a:r>
          </a:p>
          <a:p>
            <a:pPr lvl="1"/>
            <a:r>
              <a:rPr lang="da-DK" dirty="0"/>
              <a:t>Contains rich information about the device type allowing to pupolate a controller UI pre-deployment.</a:t>
            </a:r>
          </a:p>
          <a:p>
            <a:r>
              <a:rPr lang="da-DK" dirty="0"/>
              <a:t>Smart start devices must carry compliant QR code</a:t>
            </a:r>
          </a:p>
          <a:p>
            <a:r>
              <a:rPr lang="da-DK" dirty="0"/>
              <a:t>Controllers must be able to scan QR code</a:t>
            </a:r>
          </a:p>
          <a:p>
            <a:endParaRPr lang="en-US" dirty="0"/>
          </a:p>
        </p:txBody>
      </p:sp>
      <p:sp>
        <p:nvSpPr>
          <p:cNvPr id="3" name="Title 2">
            <a:extLst>
              <a:ext uri="{FF2B5EF4-FFF2-40B4-BE49-F238E27FC236}">
                <a16:creationId xmlns:a16="http://schemas.microsoft.com/office/drawing/2014/main" id="{727D70CD-A979-45C1-A36A-E535FBF43ABF}"/>
              </a:ext>
            </a:extLst>
          </p:cNvPr>
          <p:cNvSpPr>
            <a:spLocks noGrp="1"/>
          </p:cNvSpPr>
          <p:nvPr>
            <p:ph type="title"/>
          </p:nvPr>
        </p:nvSpPr>
        <p:spPr/>
        <p:txBody>
          <a:bodyPr/>
          <a:lstStyle/>
          <a:p>
            <a:r>
              <a:rPr lang="da-DK" dirty="0"/>
              <a:t>Smart Start</a:t>
            </a:r>
            <a:endParaRPr lang="en-US" dirty="0"/>
          </a:p>
        </p:txBody>
      </p:sp>
      <p:sp>
        <p:nvSpPr>
          <p:cNvPr id="4" name="Footer Placeholder 3">
            <a:extLst>
              <a:ext uri="{FF2B5EF4-FFF2-40B4-BE49-F238E27FC236}">
                <a16:creationId xmlns:a16="http://schemas.microsoft.com/office/drawing/2014/main" id="{BEF27DEE-0E10-48FE-A6CE-D9A04E7D3CB6}"/>
              </a:ext>
            </a:extLst>
          </p:cNvPr>
          <p:cNvSpPr>
            <a:spLocks noGrp="1"/>
          </p:cNvSpPr>
          <p:nvPr>
            <p:ph type="ftr" sz="quarter" idx="11"/>
          </p:nvPr>
        </p:nvSpPr>
        <p:spPr/>
        <p:txBody>
          <a:bodyPr/>
          <a:lstStyle/>
          <a:p>
            <a:r>
              <a:rPr lang="en-US"/>
              <a:t>Silicon Labs Confidential</a:t>
            </a:r>
            <a:endParaRPr lang="en-US" dirty="0"/>
          </a:p>
        </p:txBody>
      </p:sp>
      <p:sp>
        <p:nvSpPr>
          <p:cNvPr id="5" name="Slide Number Placeholder 4">
            <a:extLst>
              <a:ext uri="{FF2B5EF4-FFF2-40B4-BE49-F238E27FC236}">
                <a16:creationId xmlns:a16="http://schemas.microsoft.com/office/drawing/2014/main" id="{C6D7D524-CF6E-439F-A930-FAB4A78EB379}"/>
              </a:ext>
            </a:extLst>
          </p:cNvPr>
          <p:cNvSpPr>
            <a:spLocks noGrp="1"/>
          </p:cNvSpPr>
          <p:nvPr>
            <p:ph type="sldNum" sz="quarter" idx="12"/>
          </p:nvPr>
        </p:nvSpPr>
        <p:spPr/>
        <p:txBody>
          <a:bodyPr/>
          <a:lstStyle/>
          <a:p>
            <a:fld id="{29A7BD92-6AE5-CF43-B276-274952F2BFB4}" type="slidenum">
              <a:rPr lang="en-US" smtClean="0"/>
              <a:pPr/>
              <a:t>15</a:t>
            </a:fld>
            <a:endParaRPr lang="en-US" dirty="0"/>
          </a:p>
        </p:txBody>
      </p:sp>
      <p:pic>
        <p:nvPicPr>
          <p:cNvPr id="6" name="Picture 5">
            <a:extLst>
              <a:ext uri="{FF2B5EF4-FFF2-40B4-BE49-F238E27FC236}">
                <a16:creationId xmlns:a16="http://schemas.microsoft.com/office/drawing/2014/main" id="{03DE0F8B-A6A4-42EA-879C-7E8699ECC0DE}"/>
              </a:ext>
            </a:extLst>
          </p:cNvPr>
          <p:cNvPicPr>
            <a:picLocks noChangeAspect="1"/>
          </p:cNvPicPr>
          <p:nvPr/>
        </p:nvPicPr>
        <p:blipFill>
          <a:blip r:embed="rId3"/>
          <a:stretch>
            <a:fillRect/>
          </a:stretch>
        </p:blipFill>
        <p:spPr>
          <a:xfrm>
            <a:off x="6238743" y="1951733"/>
            <a:ext cx="4886957" cy="2954533"/>
          </a:xfrm>
          <a:prstGeom prst="rect">
            <a:avLst/>
          </a:prstGeom>
        </p:spPr>
      </p:pic>
      <p:pic>
        <p:nvPicPr>
          <p:cNvPr id="7" name="Picture 6">
            <a:extLst>
              <a:ext uri="{FF2B5EF4-FFF2-40B4-BE49-F238E27FC236}">
                <a16:creationId xmlns:a16="http://schemas.microsoft.com/office/drawing/2014/main" id="{A6E782A7-416D-4991-8E4F-F6960D01570A}"/>
              </a:ext>
            </a:extLst>
          </p:cNvPr>
          <p:cNvPicPr>
            <a:picLocks noChangeAspect="1"/>
          </p:cNvPicPr>
          <p:nvPr/>
        </p:nvPicPr>
        <p:blipFill>
          <a:blip r:embed="rId4"/>
          <a:stretch>
            <a:fillRect/>
          </a:stretch>
        </p:blipFill>
        <p:spPr>
          <a:xfrm>
            <a:off x="1066300" y="2991741"/>
            <a:ext cx="1943100" cy="1914525"/>
          </a:xfrm>
          <a:prstGeom prst="rect">
            <a:avLst/>
          </a:prstGeom>
        </p:spPr>
      </p:pic>
    </p:spTree>
    <p:extLst>
      <p:ext uri="{BB962C8B-B14F-4D97-AF65-F5344CB8AC3E}">
        <p14:creationId xmlns:p14="http://schemas.microsoft.com/office/powerpoint/2010/main" val="2403690558"/>
      </p:ext>
    </p:extLst>
  </p:cSld>
  <p:clrMapOvr>
    <a:masterClrMapping/>
  </p:clrMapOvr>
  <p:transition spd="med">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351FEA-2779-4821-B5C1-0EBD93679254}"/>
              </a:ext>
            </a:extLst>
          </p:cNvPr>
          <p:cNvSpPr>
            <a:spLocks noGrp="1"/>
          </p:cNvSpPr>
          <p:nvPr>
            <p:ph type="title"/>
          </p:nvPr>
        </p:nvSpPr>
        <p:spPr/>
        <p:txBody>
          <a:bodyPr/>
          <a:lstStyle/>
          <a:p>
            <a:r>
              <a:rPr lang="da-DK" dirty="0"/>
              <a:t>Working with Smart Start</a:t>
            </a:r>
            <a:endParaRPr lang="en-US" dirty="0"/>
          </a:p>
        </p:txBody>
      </p:sp>
      <p:sp>
        <p:nvSpPr>
          <p:cNvPr id="2" name="Content Placeholder 1">
            <a:extLst>
              <a:ext uri="{FF2B5EF4-FFF2-40B4-BE49-F238E27FC236}">
                <a16:creationId xmlns:a16="http://schemas.microsoft.com/office/drawing/2014/main" id="{A9253AD8-333A-4DD6-9167-FB07EBD2FFBA}"/>
              </a:ext>
            </a:extLst>
          </p:cNvPr>
          <p:cNvSpPr>
            <a:spLocks noGrp="1"/>
          </p:cNvSpPr>
          <p:nvPr>
            <p:ph idx="10"/>
          </p:nvPr>
        </p:nvSpPr>
        <p:spPr/>
        <p:txBody>
          <a:bodyPr/>
          <a:lstStyle/>
          <a:p>
            <a:r>
              <a:rPr lang="da-DK" dirty="0"/>
              <a:t>Public key	</a:t>
            </a:r>
            <a:r>
              <a:rPr lang="da-DK" sz="1800" dirty="0">
                <a:latin typeface="Courier New" panose="02070309020205020404" pitchFamily="49" charset="0"/>
                <a:cs typeface="Courier New" panose="02070309020205020404" pitchFamily="49" charset="0"/>
              </a:rPr>
              <a:t>A6D0B14E766648B3</a:t>
            </a:r>
            <a:r>
              <a:rPr lang="da-DK" sz="1800" b="1" u="sng" dirty="0">
                <a:latin typeface="Courier New" panose="02070309020205020404" pitchFamily="49" charset="0"/>
                <a:cs typeface="Courier New" panose="02070309020205020404" pitchFamily="49" charset="0"/>
              </a:rPr>
              <a:t>BAA522A0</a:t>
            </a:r>
            <a:r>
              <a:rPr lang="da-DK" sz="1800" b="1" dirty="0">
                <a:latin typeface="Courier New" panose="02070309020205020404" pitchFamily="49" charset="0"/>
                <a:cs typeface="Courier New" panose="02070309020205020404" pitchFamily="49" charset="0"/>
              </a:rPr>
              <a:t>4566FDFB</a:t>
            </a:r>
            <a:r>
              <a:rPr lang="da-DK" sz="1800" dirty="0">
                <a:latin typeface="Courier New" panose="02070309020205020404" pitchFamily="49" charset="0"/>
                <a:cs typeface="Courier New" panose="02070309020205020404" pitchFamily="49" charset="0"/>
              </a:rPr>
              <a:t>A392E1EDB7BB0CDBC881BEE11DC1994A</a:t>
            </a:r>
            <a:endParaRPr lang="da-DK" dirty="0">
              <a:latin typeface="Courier New" panose="02070309020205020404" pitchFamily="49" charset="0"/>
              <a:cs typeface="Courier New" panose="02070309020205020404" pitchFamily="49" charset="0"/>
            </a:endParaRPr>
          </a:p>
          <a:p>
            <a:r>
              <a:rPr lang="da-DK" dirty="0"/>
              <a:t>DSK		</a:t>
            </a:r>
            <a:r>
              <a:rPr lang="da-DK" dirty="0">
                <a:latin typeface="Courier New" panose="02070309020205020404" pitchFamily="49" charset="0"/>
                <a:cs typeface="Courier New" panose="02070309020205020404" pitchFamily="49" charset="0"/>
              </a:rPr>
              <a:t>42704-45390-30310-18611-</a:t>
            </a:r>
            <a:r>
              <a:rPr lang="da-DK" b="1" dirty="0">
                <a:latin typeface="Courier New" panose="02070309020205020404" pitchFamily="49" charset="0"/>
                <a:cs typeface="Courier New" panose="02070309020205020404" pitchFamily="49" charset="0"/>
              </a:rPr>
              <a:t>47781-08864</a:t>
            </a:r>
            <a:r>
              <a:rPr lang="da-DK" dirty="0">
                <a:latin typeface="Courier New" panose="02070309020205020404" pitchFamily="49" charset="0"/>
                <a:cs typeface="Courier New" panose="02070309020205020404" pitchFamily="49" charset="0"/>
              </a:rPr>
              <a:t>-</a:t>
            </a:r>
            <a:r>
              <a:rPr lang="da-DK" b="1" dirty="0">
                <a:latin typeface="Courier New" panose="02070309020205020404" pitchFamily="49" charset="0"/>
                <a:cs typeface="Courier New" panose="02070309020205020404" pitchFamily="49" charset="0"/>
              </a:rPr>
              <a:t>17766-65019</a:t>
            </a:r>
          </a:p>
          <a:p>
            <a:r>
              <a:rPr lang="da-DK" dirty="0"/>
              <a:t>NWI  Home ID	(</a:t>
            </a:r>
            <a:r>
              <a:rPr lang="da-DK" dirty="0">
                <a:latin typeface="Courier New" panose="02070309020205020404" pitchFamily="49" charset="0"/>
                <a:cs typeface="Courier New" panose="02070309020205020404" pitchFamily="49" charset="0"/>
              </a:rPr>
              <a:t>BAA522A0 OR C000000) AND FFFFFFFFE = FAA522A0</a:t>
            </a:r>
          </a:p>
          <a:p>
            <a:r>
              <a:rPr lang="da-DK" dirty="0"/>
              <a:t>Auth Home ID	(</a:t>
            </a:r>
            <a:r>
              <a:rPr lang="da-DK" dirty="0">
                <a:latin typeface="Courier New" panose="02070309020205020404" pitchFamily="49" charset="0"/>
                <a:cs typeface="Courier New" panose="02070309020205020404" pitchFamily="49" charset="0"/>
              </a:rPr>
              <a:t>4566FDFB OR C000000) AND FFFFFFFFE = C566FDFA</a:t>
            </a:r>
          </a:p>
          <a:p>
            <a:endParaRPr lang="en-US" dirty="0"/>
          </a:p>
        </p:txBody>
      </p:sp>
      <p:sp>
        <p:nvSpPr>
          <p:cNvPr id="4" name="Footer Placeholder 3">
            <a:extLst>
              <a:ext uri="{FF2B5EF4-FFF2-40B4-BE49-F238E27FC236}">
                <a16:creationId xmlns:a16="http://schemas.microsoft.com/office/drawing/2014/main" id="{4CA74E7B-A6EB-4CB3-9567-60C7E21389AC}"/>
              </a:ext>
            </a:extLst>
          </p:cNvPr>
          <p:cNvSpPr>
            <a:spLocks noGrp="1"/>
          </p:cNvSpPr>
          <p:nvPr>
            <p:ph type="ftr" sz="quarter" idx="14"/>
          </p:nvPr>
        </p:nvSpPr>
        <p:spPr/>
        <p:txBody>
          <a:bodyPr/>
          <a:lstStyle/>
          <a:p>
            <a:r>
              <a:rPr lang="en-US"/>
              <a:t>Silicon Labs Confidential</a:t>
            </a:r>
            <a:endParaRPr lang="en-US" dirty="0"/>
          </a:p>
        </p:txBody>
      </p:sp>
      <p:sp>
        <p:nvSpPr>
          <p:cNvPr id="5" name="Slide Number Placeholder 4">
            <a:extLst>
              <a:ext uri="{FF2B5EF4-FFF2-40B4-BE49-F238E27FC236}">
                <a16:creationId xmlns:a16="http://schemas.microsoft.com/office/drawing/2014/main" id="{C661EC29-91EA-4941-A142-A748298DAB8E}"/>
              </a:ext>
            </a:extLst>
          </p:cNvPr>
          <p:cNvSpPr>
            <a:spLocks noGrp="1"/>
          </p:cNvSpPr>
          <p:nvPr>
            <p:ph type="sldNum" sz="quarter" idx="15"/>
          </p:nvPr>
        </p:nvSpPr>
        <p:spPr/>
        <p:txBody>
          <a:bodyPr/>
          <a:lstStyle/>
          <a:p>
            <a:fld id="{29A7BD92-6AE5-CF43-B276-274952F2BFB4}" type="slidenum">
              <a:rPr lang="en-US" smtClean="0"/>
              <a:pPr/>
              <a:t>16</a:t>
            </a:fld>
            <a:endParaRPr lang="en-US" dirty="0"/>
          </a:p>
        </p:txBody>
      </p:sp>
      <p:pic>
        <p:nvPicPr>
          <p:cNvPr id="6" name="Picture 5">
            <a:extLst>
              <a:ext uri="{FF2B5EF4-FFF2-40B4-BE49-F238E27FC236}">
                <a16:creationId xmlns:a16="http://schemas.microsoft.com/office/drawing/2014/main" id="{27EC261C-3E90-436C-BDE1-18DCA3A6D5DC}"/>
              </a:ext>
            </a:extLst>
          </p:cNvPr>
          <p:cNvPicPr>
            <a:picLocks noChangeAspect="1"/>
          </p:cNvPicPr>
          <p:nvPr/>
        </p:nvPicPr>
        <p:blipFill>
          <a:blip r:embed="rId2"/>
          <a:stretch>
            <a:fillRect/>
          </a:stretch>
        </p:blipFill>
        <p:spPr>
          <a:xfrm>
            <a:off x="3349138" y="3657600"/>
            <a:ext cx="6274922" cy="2405142"/>
          </a:xfrm>
          <a:prstGeom prst="rect">
            <a:avLst/>
          </a:prstGeom>
        </p:spPr>
      </p:pic>
      <p:cxnSp>
        <p:nvCxnSpPr>
          <p:cNvPr id="8" name="Straight Connector 7">
            <a:extLst>
              <a:ext uri="{FF2B5EF4-FFF2-40B4-BE49-F238E27FC236}">
                <a16:creationId xmlns:a16="http://schemas.microsoft.com/office/drawing/2014/main" id="{03A9B0FA-C842-41A5-BAD0-D7BAB6F6A257}"/>
              </a:ext>
            </a:extLst>
          </p:cNvPr>
          <p:cNvCxnSpPr/>
          <p:nvPr/>
        </p:nvCxnSpPr>
        <p:spPr>
          <a:xfrm>
            <a:off x="5691188" y="4519613"/>
            <a:ext cx="338137"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9" name="Straight Connector 8">
            <a:extLst>
              <a:ext uri="{FF2B5EF4-FFF2-40B4-BE49-F238E27FC236}">
                <a16:creationId xmlns:a16="http://schemas.microsoft.com/office/drawing/2014/main" id="{A34B508D-4A48-48F7-9F9F-4FC848EA753B}"/>
              </a:ext>
            </a:extLst>
          </p:cNvPr>
          <p:cNvCxnSpPr/>
          <p:nvPr/>
        </p:nvCxnSpPr>
        <p:spPr>
          <a:xfrm>
            <a:off x="5691188" y="4338638"/>
            <a:ext cx="338137"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0" name="Straight Connector 9">
            <a:extLst>
              <a:ext uri="{FF2B5EF4-FFF2-40B4-BE49-F238E27FC236}">
                <a16:creationId xmlns:a16="http://schemas.microsoft.com/office/drawing/2014/main" id="{8C7FE153-DDA4-494E-95F8-7EDE6BDFA22F}"/>
              </a:ext>
            </a:extLst>
          </p:cNvPr>
          <p:cNvCxnSpPr/>
          <p:nvPr/>
        </p:nvCxnSpPr>
        <p:spPr>
          <a:xfrm>
            <a:off x="5691187" y="4605338"/>
            <a:ext cx="338137"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1" name="Straight Connector 10">
            <a:extLst>
              <a:ext uri="{FF2B5EF4-FFF2-40B4-BE49-F238E27FC236}">
                <a16:creationId xmlns:a16="http://schemas.microsoft.com/office/drawing/2014/main" id="{5150E72A-B047-4C08-A517-60D816717E34}"/>
              </a:ext>
            </a:extLst>
          </p:cNvPr>
          <p:cNvCxnSpPr/>
          <p:nvPr/>
        </p:nvCxnSpPr>
        <p:spPr>
          <a:xfrm>
            <a:off x="5691187" y="4781551"/>
            <a:ext cx="338137"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2" name="Straight Connector 11">
            <a:extLst>
              <a:ext uri="{FF2B5EF4-FFF2-40B4-BE49-F238E27FC236}">
                <a16:creationId xmlns:a16="http://schemas.microsoft.com/office/drawing/2014/main" id="{A3723090-476F-4A0A-9179-7E9EE7DB4855}"/>
              </a:ext>
            </a:extLst>
          </p:cNvPr>
          <p:cNvCxnSpPr/>
          <p:nvPr/>
        </p:nvCxnSpPr>
        <p:spPr>
          <a:xfrm>
            <a:off x="5691187" y="4960183"/>
            <a:ext cx="338137"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3" name="Straight Connector 12">
            <a:extLst>
              <a:ext uri="{FF2B5EF4-FFF2-40B4-BE49-F238E27FC236}">
                <a16:creationId xmlns:a16="http://schemas.microsoft.com/office/drawing/2014/main" id="{1DFA339A-8F63-4059-A7E1-8286BC7F3C6F}"/>
              </a:ext>
            </a:extLst>
          </p:cNvPr>
          <p:cNvCxnSpPr/>
          <p:nvPr/>
        </p:nvCxnSpPr>
        <p:spPr>
          <a:xfrm>
            <a:off x="5691187" y="4860171"/>
            <a:ext cx="338137"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700216480"/>
      </p:ext>
    </p:extLst>
  </p:cSld>
  <p:clrMapOvr>
    <a:masterClrMapping/>
  </p:clrMapOvr>
  <p:transition spd="med">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19AEF7-F805-4640-BAB2-3EC5624D3012}"/>
              </a:ext>
            </a:extLst>
          </p:cNvPr>
          <p:cNvSpPr>
            <a:spLocks noGrp="1"/>
          </p:cNvSpPr>
          <p:nvPr>
            <p:ph idx="10"/>
          </p:nvPr>
        </p:nvSpPr>
        <p:spPr/>
        <p:txBody>
          <a:bodyPr/>
          <a:lstStyle/>
          <a:p>
            <a:endParaRPr lang="en-US" dirty="0"/>
          </a:p>
        </p:txBody>
      </p:sp>
      <p:sp>
        <p:nvSpPr>
          <p:cNvPr id="3" name="Title 2">
            <a:extLst>
              <a:ext uri="{FF2B5EF4-FFF2-40B4-BE49-F238E27FC236}">
                <a16:creationId xmlns:a16="http://schemas.microsoft.com/office/drawing/2014/main" id="{852D5B37-4C54-4BC5-9B48-3EED0A52D906}"/>
              </a:ext>
            </a:extLst>
          </p:cNvPr>
          <p:cNvSpPr>
            <a:spLocks noGrp="1"/>
          </p:cNvSpPr>
          <p:nvPr>
            <p:ph type="title"/>
          </p:nvPr>
        </p:nvSpPr>
        <p:spPr/>
        <p:txBody>
          <a:bodyPr/>
          <a:lstStyle/>
          <a:p>
            <a:r>
              <a:rPr lang="da-DK" dirty="0"/>
              <a:t>Working with Smart Start</a:t>
            </a:r>
            <a:endParaRPr lang="en-US" dirty="0"/>
          </a:p>
        </p:txBody>
      </p:sp>
      <p:sp>
        <p:nvSpPr>
          <p:cNvPr id="4" name="Footer Placeholder 3">
            <a:extLst>
              <a:ext uri="{FF2B5EF4-FFF2-40B4-BE49-F238E27FC236}">
                <a16:creationId xmlns:a16="http://schemas.microsoft.com/office/drawing/2014/main" id="{E115247F-B1C2-4667-A519-AB69CD54E6D9}"/>
              </a:ext>
            </a:extLst>
          </p:cNvPr>
          <p:cNvSpPr>
            <a:spLocks noGrp="1"/>
          </p:cNvSpPr>
          <p:nvPr>
            <p:ph type="ftr" sz="quarter" idx="11"/>
          </p:nvPr>
        </p:nvSpPr>
        <p:spPr/>
        <p:txBody>
          <a:bodyPr/>
          <a:lstStyle/>
          <a:p>
            <a:r>
              <a:rPr lang="en-US"/>
              <a:t>Silicon Labs Confidential</a:t>
            </a:r>
            <a:endParaRPr lang="en-US" dirty="0"/>
          </a:p>
        </p:txBody>
      </p:sp>
      <p:sp>
        <p:nvSpPr>
          <p:cNvPr id="5" name="Slide Number Placeholder 4">
            <a:extLst>
              <a:ext uri="{FF2B5EF4-FFF2-40B4-BE49-F238E27FC236}">
                <a16:creationId xmlns:a16="http://schemas.microsoft.com/office/drawing/2014/main" id="{9D9CC005-EA59-428F-974D-91A492021088}"/>
              </a:ext>
            </a:extLst>
          </p:cNvPr>
          <p:cNvSpPr>
            <a:spLocks noGrp="1"/>
          </p:cNvSpPr>
          <p:nvPr>
            <p:ph type="sldNum" sz="quarter" idx="12"/>
          </p:nvPr>
        </p:nvSpPr>
        <p:spPr/>
        <p:txBody>
          <a:bodyPr/>
          <a:lstStyle/>
          <a:p>
            <a:fld id="{29A7BD92-6AE5-CF43-B276-274952F2BFB4}" type="slidenum">
              <a:rPr lang="en-US" smtClean="0"/>
              <a:pPr/>
              <a:t>17</a:t>
            </a:fld>
            <a:endParaRPr lang="en-US" dirty="0"/>
          </a:p>
        </p:txBody>
      </p:sp>
      <p:pic>
        <p:nvPicPr>
          <p:cNvPr id="6" name="Picture 5">
            <a:extLst>
              <a:ext uri="{FF2B5EF4-FFF2-40B4-BE49-F238E27FC236}">
                <a16:creationId xmlns:a16="http://schemas.microsoft.com/office/drawing/2014/main" id="{6A7162DF-1B07-4BD5-A586-BF537513521F}"/>
              </a:ext>
            </a:extLst>
          </p:cNvPr>
          <p:cNvPicPr>
            <a:picLocks noChangeAspect="1"/>
          </p:cNvPicPr>
          <p:nvPr/>
        </p:nvPicPr>
        <p:blipFill>
          <a:blip r:embed="rId2"/>
          <a:stretch>
            <a:fillRect/>
          </a:stretch>
        </p:blipFill>
        <p:spPr>
          <a:xfrm>
            <a:off x="5654986" y="1523524"/>
            <a:ext cx="4902524" cy="4268152"/>
          </a:xfrm>
          <a:prstGeom prst="rect">
            <a:avLst/>
          </a:prstGeom>
        </p:spPr>
      </p:pic>
      <p:pic>
        <p:nvPicPr>
          <p:cNvPr id="7" name="Picture 6">
            <a:extLst>
              <a:ext uri="{FF2B5EF4-FFF2-40B4-BE49-F238E27FC236}">
                <a16:creationId xmlns:a16="http://schemas.microsoft.com/office/drawing/2014/main" id="{B997A156-A13D-4B1A-967A-F16F8E6DAAF3}"/>
              </a:ext>
            </a:extLst>
          </p:cNvPr>
          <p:cNvPicPr>
            <a:picLocks noChangeAspect="1"/>
          </p:cNvPicPr>
          <p:nvPr/>
        </p:nvPicPr>
        <p:blipFill>
          <a:blip r:embed="rId3"/>
          <a:stretch>
            <a:fillRect/>
          </a:stretch>
        </p:blipFill>
        <p:spPr>
          <a:xfrm>
            <a:off x="1219455" y="2849879"/>
            <a:ext cx="6986382" cy="3228679"/>
          </a:xfrm>
          <a:prstGeom prst="rect">
            <a:avLst/>
          </a:prstGeom>
        </p:spPr>
      </p:pic>
    </p:spTree>
    <p:extLst>
      <p:ext uri="{BB962C8B-B14F-4D97-AF65-F5344CB8AC3E}">
        <p14:creationId xmlns:p14="http://schemas.microsoft.com/office/powerpoint/2010/main" val="1487621974"/>
      </p:ext>
    </p:extLst>
  </p:cSld>
  <p:clrMapOvr>
    <a:masterClrMapping/>
  </p:clrMapOvr>
  <p:transition spd="med">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9CFA88-9C90-4A3F-BAD6-F0A295C926B7}"/>
              </a:ext>
            </a:extLst>
          </p:cNvPr>
          <p:cNvSpPr>
            <a:spLocks noGrp="1"/>
          </p:cNvSpPr>
          <p:nvPr>
            <p:ph idx="10"/>
          </p:nvPr>
        </p:nvSpPr>
        <p:spPr/>
        <p:txBody>
          <a:bodyPr/>
          <a:lstStyle/>
          <a:p>
            <a:r>
              <a:rPr lang="da-DK" dirty="0"/>
              <a:t>Security measures</a:t>
            </a:r>
          </a:p>
          <a:p>
            <a:pPr lvl="1"/>
            <a:r>
              <a:rPr lang="da-DK" dirty="0"/>
              <a:t>When using QR codes the entire over the air DSK is discarded (16 bytes) and the out of band DSK from the QR code is used.</a:t>
            </a:r>
          </a:p>
          <a:p>
            <a:pPr lvl="1"/>
            <a:r>
              <a:rPr lang="da-DK" dirty="0"/>
              <a:t>Relies on two home IDs derived from the DSK to ensure only intended nods are included.</a:t>
            </a:r>
          </a:p>
          <a:p>
            <a:pPr lvl="1"/>
            <a:r>
              <a:rPr lang="da-DK" dirty="0"/>
              <a:t>2^29 chance of starting Smart Start unintendedly</a:t>
            </a:r>
          </a:p>
          <a:p>
            <a:pPr lvl="1"/>
            <a:r>
              <a:rPr lang="da-DK" dirty="0"/>
              <a:t>2^58 chance of assigning node and home ID.</a:t>
            </a:r>
          </a:p>
          <a:p>
            <a:pPr lvl="1"/>
            <a:r>
              <a:rPr lang="da-DK" dirty="0"/>
              <a:t>For Smart Start secure inclusion must succeed otherwise nodes will reset automatically.</a:t>
            </a:r>
          </a:p>
        </p:txBody>
      </p:sp>
      <p:sp>
        <p:nvSpPr>
          <p:cNvPr id="3" name="Title 2">
            <a:extLst>
              <a:ext uri="{FF2B5EF4-FFF2-40B4-BE49-F238E27FC236}">
                <a16:creationId xmlns:a16="http://schemas.microsoft.com/office/drawing/2014/main" id="{808E0B9A-5C3B-4BE4-A5CA-903724FFD728}"/>
              </a:ext>
            </a:extLst>
          </p:cNvPr>
          <p:cNvSpPr>
            <a:spLocks noGrp="1"/>
          </p:cNvSpPr>
          <p:nvPr>
            <p:ph type="title"/>
          </p:nvPr>
        </p:nvSpPr>
        <p:spPr/>
        <p:txBody>
          <a:bodyPr/>
          <a:lstStyle/>
          <a:p>
            <a:r>
              <a:rPr lang="da-DK" dirty="0"/>
              <a:t>Smart Start	</a:t>
            </a:r>
            <a:endParaRPr lang="en-US" dirty="0"/>
          </a:p>
        </p:txBody>
      </p:sp>
      <p:sp>
        <p:nvSpPr>
          <p:cNvPr id="4" name="Footer Placeholder 3">
            <a:extLst>
              <a:ext uri="{FF2B5EF4-FFF2-40B4-BE49-F238E27FC236}">
                <a16:creationId xmlns:a16="http://schemas.microsoft.com/office/drawing/2014/main" id="{B1117A5E-3CD9-46D6-A803-44C983646A9D}"/>
              </a:ext>
            </a:extLst>
          </p:cNvPr>
          <p:cNvSpPr>
            <a:spLocks noGrp="1"/>
          </p:cNvSpPr>
          <p:nvPr>
            <p:ph type="ftr" sz="quarter" idx="11"/>
          </p:nvPr>
        </p:nvSpPr>
        <p:spPr/>
        <p:txBody>
          <a:bodyPr/>
          <a:lstStyle/>
          <a:p>
            <a:r>
              <a:rPr lang="en-US"/>
              <a:t>Silicon Labs Confidential</a:t>
            </a:r>
            <a:endParaRPr lang="en-US" dirty="0"/>
          </a:p>
        </p:txBody>
      </p:sp>
      <p:sp>
        <p:nvSpPr>
          <p:cNvPr id="5" name="Slide Number Placeholder 4">
            <a:extLst>
              <a:ext uri="{FF2B5EF4-FFF2-40B4-BE49-F238E27FC236}">
                <a16:creationId xmlns:a16="http://schemas.microsoft.com/office/drawing/2014/main" id="{9027D1C3-F4B2-4F41-858E-10673A501A3B}"/>
              </a:ext>
            </a:extLst>
          </p:cNvPr>
          <p:cNvSpPr>
            <a:spLocks noGrp="1"/>
          </p:cNvSpPr>
          <p:nvPr>
            <p:ph type="sldNum" sz="quarter" idx="12"/>
          </p:nvPr>
        </p:nvSpPr>
        <p:spPr/>
        <p:txBody>
          <a:bodyPr/>
          <a:lstStyle/>
          <a:p>
            <a:fld id="{29A7BD92-6AE5-CF43-B276-274952F2BFB4}" type="slidenum">
              <a:rPr lang="en-US" smtClean="0"/>
              <a:pPr/>
              <a:t>18</a:t>
            </a:fld>
            <a:endParaRPr lang="en-US" dirty="0"/>
          </a:p>
        </p:txBody>
      </p:sp>
    </p:spTree>
    <p:extLst>
      <p:ext uri="{BB962C8B-B14F-4D97-AF65-F5344CB8AC3E}">
        <p14:creationId xmlns:p14="http://schemas.microsoft.com/office/powerpoint/2010/main" val="1926813614"/>
      </p:ext>
    </p:extLst>
  </p:cSld>
  <p:clrMapOvr>
    <a:masterClrMapping/>
  </p:clrMapOvr>
  <p:transition spd="med">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36375C-28BE-4C0A-AD8B-640BB1127043}"/>
              </a:ext>
            </a:extLst>
          </p:cNvPr>
          <p:cNvSpPr>
            <a:spLocks noGrp="1"/>
          </p:cNvSpPr>
          <p:nvPr>
            <p:ph idx="10"/>
          </p:nvPr>
        </p:nvSpPr>
        <p:spPr/>
        <p:txBody>
          <a:bodyPr/>
          <a:lstStyle/>
          <a:p>
            <a:pPr lvl="1"/>
            <a:r>
              <a:rPr lang="da-DK" dirty="0"/>
              <a:t>Extracting network Keys</a:t>
            </a:r>
          </a:p>
        </p:txBody>
      </p:sp>
      <p:sp>
        <p:nvSpPr>
          <p:cNvPr id="3" name="Title 2">
            <a:extLst>
              <a:ext uri="{FF2B5EF4-FFF2-40B4-BE49-F238E27FC236}">
                <a16:creationId xmlns:a16="http://schemas.microsoft.com/office/drawing/2014/main" id="{94A23692-6CBD-46D7-8712-2BD557BD726C}"/>
              </a:ext>
            </a:extLst>
          </p:cNvPr>
          <p:cNvSpPr>
            <a:spLocks noGrp="1"/>
          </p:cNvSpPr>
          <p:nvPr>
            <p:ph type="title"/>
          </p:nvPr>
        </p:nvSpPr>
        <p:spPr/>
        <p:txBody>
          <a:bodyPr/>
          <a:lstStyle/>
          <a:p>
            <a:r>
              <a:rPr lang="da-DK" dirty="0"/>
              <a:t>Working with security</a:t>
            </a:r>
            <a:endParaRPr lang="en-US" dirty="0"/>
          </a:p>
        </p:txBody>
      </p:sp>
      <p:sp>
        <p:nvSpPr>
          <p:cNvPr id="4" name="Footer Placeholder 3">
            <a:extLst>
              <a:ext uri="{FF2B5EF4-FFF2-40B4-BE49-F238E27FC236}">
                <a16:creationId xmlns:a16="http://schemas.microsoft.com/office/drawing/2014/main" id="{BEBE849B-C35B-4B0E-B91D-9503770CA675}"/>
              </a:ext>
            </a:extLst>
          </p:cNvPr>
          <p:cNvSpPr>
            <a:spLocks noGrp="1"/>
          </p:cNvSpPr>
          <p:nvPr>
            <p:ph type="ftr" sz="quarter" idx="11"/>
          </p:nvPr>
        </p:nvSpPr>
        <p:spPr/>
        <p:txBody>
          <a:bodyPr/>
          <a:lstStyle/>
          <a:p>
            <a:r>
              <a:rPr lang="en-US"/>
              <a:t>Silicon Labs Confidential</a:t>
            </a:r>
            <a:endParaRPr lang="en-US" dirty="0"/>
          </a:p>
        </p:txBody>
      </p:sp>
      <p:sp>
        <p:nvSpPr>
          <p:cNvPr id="5" name="Slide Number Placeholder 4">
            <a:extLst>
              <a:ext uri="{FF2B5EF4-FFF2-40B4-BE49-F238E27FC236}">
                <a16:creationId xmlns:a16="http://schemas.microsoft.com/office/drawing/2014/main" id="{871CDED5-472B-42F4-960F-F9D17DF0342C}"/>
              </a:ext>
            </a:extLst>
          </p:cNvPr>
          <p:cNvSpPr>
            <a:spLocks noGrp="1"/>
          </p:cNvSpPr>
          <p:nvPr>
            <p:ph type="sldNum" sz="quarter" idx="12"/>
          </p:nvPr>
        </p:nvSpPr>
        <p:spPr/>
        <p:txBody>
          <a:bodyPr/>
          <a:lstStyle/>
          <a:p>
            <a:fld id="{29A7BD92-6AE5-CF43-B276-274952F2BFB4}" type="slidenum">
              <a:rPr lang="en-US" smtClean="0"/>
              <a:pPr/>
              <a:t>19</a:t>
            </a:fld>
            <a:endParaRPr lang="en-US" dirty="0"/>
          </a:p>
        </p:txBody>
      </p:sp>
      <p:pic>
        <p:nvPicPr>
          <p:cNvPr id="6" name="Picture 5">
            <a:extLst>
              <a:ext uri="{FF2B5EF4-FFF2-40B4-BE49-F238E27FC236}">
                <a16:creationId xmlns:a16="http://schemas.microsoft.com/office/drawing/2014/main" id="{3332140F-B7A2-4DF4-AD6B-AFB202C94B41}"/>
              </a:ext>
            </a:extLst>
          </p:cNvPr>
          <p:cNvPicPr>
            <a:picLocks noChangeAspect="1"/>
          </p:cNvPicPr>
          <p:nvPr/>
        </p:nvPicPr>
        <p:blipFill>
          <a:blip r:embed="rId3"/>
          <a:stretch>
            <a:fillRect/>
          </a:stretch>
        </p:blipFill>
        <p:spPr>
          <a:xfrm>
            <a:off x="679450" y="2271140"/>
            <a:ext cx="4402972" cy="3443860"/>
          </a:xfrm>
          <a:prstGeom prst="rect">
            <a:avLst/>
          </a:prstGeom>
        </p:spPr>
      </p:pic>
      <p:pic>
        <p:nvPicPr>
          <p:cNvPr id="7" name="Picture 6">
            <a:extLst>
              <a:ext uri="{FF2B5EF4-FFF2-40B4-BE49-F238E27FC236}">
                <a16:creationId xmlns:a16="http://schemas.microsoft.com/office/drawing/2014/main" id="{34ACB4A7-A45C-4BF6-A8B3-3DCA8420EFB9}"/>
              </a:ext>
            </a:extLst>
          </p:cNvPr>
          <p:cNvPicPr>
            <a:picLocks noChangeAspect="1"/>
          </p:cNvPicPr>
          <p:nvPr/>
        </p:nvPicPr>
        <p:blipFill>
          <a:blip r:embed="rId4"/>
          <a:stretch>
            <a:fillRect/>
          </a:stretch>
        </p:blipFill>
        <p:spPr>
          <a:xfrm>
            <a:off x="6023070" y="1598626"/>
            <a:ext cx="4204842" cy="3660748"/>
          </a:xfrm>
          <a:prstGeom prst="rect">
            <a:avLst/>
          </a:prstGeom>
        </p:spPr>
      </p:pic>
      <p:cxnSp>
        <p:nvCxnSpPr>
          <p:cNvPr id="9" name="Straight Connector 8">
            <a:extLst>
              <a:ext uri="{FF2B5EF4-FFF2-40B4-BE49-F238E27FC236}">
                <a16:creationId xmlns:a16="http://schemas.microsoft.com/office/drawing/2014/main" id="{D1B65230-C996-43BB-B58E-D494B488CB51}"/>
              </a:ext>
            </a:extLst>
          </p:cNvPr>
          <p:cNvCxnSpPr/>
          <p:nvPr/>
        </p:nvCxnSpPr>
        <p:spPr>
          <a:xfrm flipH="1">
            <a:off x="5082422" y="1766807"/>
            <a:ext cx="4913985" cy="504333"/>
          </a:xfrm>
          <a:prstGeom prst="line">
            <a:avLst/>
          </a:prstGeom>
        </p:spPr>
        <p:style>
          <a:lnRef idx="3">
            <a:schemeClr val="accent5"/>
          </a:lnRef>
          <a:fillRef idx="0">
            <a:schemeClr val="accent5"/>
          </a:fillRef>
          <a:effectRef idx="2">
            <a:schemeClr val="accent5"/>
          </a:effectRef>
          <a:fontRef idx="minor">
            <a:schemeClr val="tx1"/>
          </a:fontRef>
        </p:style>
      </p:cxnSp>
      <p:cxnSp>
        <p:nvCxnSpPr>
          <p:cNvPr id="11" name="Straight Connector 10">
            <a:extLst>
              <a:ext uri="{FF2B5EF4-FFF2-40B4-BE49-F238E27FC236}">
                <a16:creationId xmlns:a16="http://schemas.microsoft.com/office/drawing/2014/main" id="{63ED5EF9-8CBB-493D-A249-14C9EB985AC1}"/>
              </a:ext>
            </a:extLst>
          </p:cNvPr>
          <p:cNvCxnSpPr/>
          <p:nvPr/>
        </p:nvCxnSpPr>
        <p:spPr>
          <a:xfrm flipV="1">
            <a:off x="5082422" y="1960536"/>
            <a:ext cx="4921734" cy="3754464"/>
          </a:xfrm>
          <a:prstGeom prst="line">
            <a:avLst/>
          </a:prstGeom>
        </p:spPr>
        <p:style>
          <a:lnRef idx="1">
            <a:schemeClr val="accent5"/>
          </a:lnRef>
          <a:fillRef idx="0">
            <a:schemeClr val="accent5"/>
          </a:fillRef>
          <a:effectRef idx="0">
            <a:schemeClr val="accent5"/>
          </a:effectRef>
          <a:fontRef idx="minor">
            <a:schemeClr val="tx1"/>
          </a:fontRef>
        </p:style>
      </p:cxnSp>
      <p:sp>
        <p:nvSpPr>
          <p:cNvPr id="13" name="Arrow: Left 12">
            <a:extLst>
              <a:ext uri="{FF2B5EF4-FFF2-40B4-BE49-F238E27FC236}">
                <a16:creationId xmlns:a16="http://schemas.microsoft.com/office/drawing/2014/main" id="{B6ED24B5-7225-4628-BD46-29A7BAE44150}"/>
              </a:ext>
            </a:extLst>
          </p:cNvPr>
          <p:cNvSpPr/>
          <p:nvPr/>
        </p:nvSpPr>
        <p:spPr>
          <a:xfrm>
            <a:off x="2974545" y="2677332"/>
            <a:ext cx="923279" cy="751668"/>
          </a:xfrm>
          <a:prstGeom prst="left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a-DK" dirty="0"/>
              <a:t>Keys</a:t>
            </a:r>
            <a:endParaRPr lang="en-US" dirty="0"/>
          </a:p>
        </p:txBody>
      </p:sp>
      <p:sp>
        <p:nvSpPr>
          <p:cNvPr id="14" name="Arrow: Left 13">
            <a:extLst>
              <a:ext uri="{FF2B5EF4-FFF2-40B4-BE49-F238E27FC236}">
                <a16:creationId xmlns:a16="http://schemas.microsoft.com/office/drawing/2014/main" id="{8695E50A-BFB7-4FE2-BD30-91F2C5D5660C}"/>
              </a:ext>
            </a:extLst>
          </p:cNvPr>
          <p:cNvSpPr/>
          <p:nvPr/>
        </p:nvSpPr>
        <p:spPr>
          <a:xfrm>
            <a:off x="2427981" y="4980122"/>
            <a:ext cx="1524087" cy="751668"/>
          </a:xfrm>
          <a:prstGeom prst="left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a-DK" dirty="0"/>
              <a:t>Key storage</a:t>
            </a:r>
            <a:endParaRPr lang="en-US" dirty="0"/>
          </a:p>
        </p:txBody>
      </p:sp>
    </p:spTree>
    <p:extLst>
      <p:ext uri="{BB962C8B-B14F-4D97-AF65-F5344CB8AC3E}">
        <p14:creationId xmlns:p14="http://schemas.microsoft.com/office/powerpoint/2010/main" val="3154597175"/>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Agenda</a:t>
            </a:r>
          </a:p>
        </p:txBody>
      </p:sp>
      <p:sp>
        <p:nvSpPr>
          <p:cNvPr id="8" name="Content Placeholder 7"/>
          <p:cNvSpPr>
            <a:spLocks noGrp="1"/>
          </p:cNvSpPr>
          <p:nvPr>
            <p:ph sz="quarter" idx="14"/>
          </p:nvPr>
        </p:nvSpPr>
        <p:spPr>
          <a:xfrm>
            <a:off x="679449" y="1371600"/>
            <a:ext cx="9651093" cy="4572000"/>
          </a:xfrm>
        </p:spPr>
        <p:txBody>
          <a:bodyPr anchor="t"/>
          <a:lstStyle/>
          <a:p>
            <a:pPr>
              <a:lnSpc>
                <a:spcPct val="90000"/>
              </a:lnSpc>
            </a:pPr>
            <a:r>
              <a:rPr lang="en-US" dirty="0"/>
              <a:t>Security S2</a:t>
            </a:r>
          </a:p>
          <a:p>
            <a:pPr>
              <a:lnSpc>
                <a:spcPct val="90000"/>
              </a:lnSpc>
            </a:pPr>
            <a:r>
              <a:rPr lang="en-US" dirty="0"/>
              <a:t>Smart Start</a:t>
            </a:r>
          </a:p>
        </p:txBody>
      </p:sp>
      <p:sp>
        <p:nvSpPr>
          <p:cNvPr id="2" name="Footer Placeholder 1"/>
          <p:cNvSpPr>
            <a:spLocks noGrp="1"/>
          </p:cNvSpPr>
          <p:nvPr>
            <p:ph type="ftr" sz="quarter" idx="15"/>
          </p:nvPr>
        </p:nvSpPr>
        <p:spPr/>
        <p:txBody>
          <a:bodyPr/>
          <a:lstStyle/>
          <a:p>
            <a:r>
              <a:rPr lang="en-US"/>
              <a:t>Silicon Labs Confidential</a:t>
            </a:r>
            <a:endParaRPr lang="en-US" dirty="0"/>
          </a:p>
        </p:txBody>
      </p:sp>
      <p:sp>
        <p:nvSpPr>
          <p:cNvPr id="4" name="Slide Number Placeholder 3"/>
          <p:cNvSpPr>
            <a:spLocks noGrp="1"/>
          </p:cNvSpPr>
          <p:nvPr>
            <p:ph type="sldNum" sz="quarter" idx="16"/>
          </p:nvPr>
        </p:nvSpPr>
        <p:spPr/>
        <p:txBody>
          <a:bodyPr/>
          <a:lstStyle/>
          <a:p>
            <a:fld id="{29A7BD92-6AE5-CF43-B276-274952F2BFB4}" type="slidenum">
              <a:rPr lang="en-US" smtClean="0"/>
              <a:pPr/>
              <a:t>2</a:t>
            </a:fld>
            <a:endParaRPr lang="en-US" dirty="0"/>
          </a:p>
        </p:txBody>
      </p:sp>
    </p:spTree>
    <p:extLst>
      <p:ext uri="{BB962C8B-B14F-4D97-AF65-F5344CB8AC3E}">
        <p14:creationId xmlns:p14="http://schemas.microsoft.com/office/powerpoint/2010/main" val="2126105003"/>
      </p:ext>
    </p:extLst>
  </p:cSld>
  <p:clrMapOvr>
    <a:masterClrMapping/>
  </p:clrMapOvr>
  <p:transition spd="med">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30">
            <a:extLst>
              <a:ext uri="{FF2B5EF4-FFF2-40B4-BE49-F238E27FC236}">
                <a16:creationId xmlns:a16="http://schemas.microsoft.com/office/drawing/2014/main" id="{391B3F2E-8E20-46EB-A95F-920E1F670600}"/>
              </a:ext>
            </a:extLst>
          </p:cNvPr>
          <p:cNvSpPr>
            <a:spLocks noGrp="1"/>
          </p:cNvSpPr>
          <p:nvPr>
            <p:ph idx="10"/>
          </p:nvPr>
        </p:nvSpPr>
        <p:spPr/>
        <p:txBody>
          <a:bodyPr/>
          <a:lstStyle/>
          <a:p>
            <a:r>
              <a:rPr lang="da-DK" dirty="0"/>
              <a:t>Decrypting intial key exchange</a:t>
            </a:r>
            <a:endParaRPr lang="en-US" dirty="0"/>
          </a:p>
          <a:p>
            <a:r>
              <a:rPr lang="da-DK" dirty="0"/>
              <a:t>Nonce exchange is essential </a:t>
            </a:r>
            <a:br>
              <a:rPr lang="da-DK" dirty="0"/>
            </a:br>
            <a:r>
              <a:rPr lang="da-DK" dirty="0"/>
              <a:t>to know the SPAN</a:t>
            </a:r>
          </a:p>
          <a:p>
            <a:r>
              <a:rPr lang="da-DK" dirty="0"/>
              <a:t>Key must be taken from </a:t>
            </a:r>
            <a:br>
              <a:rPr lang="da-DK" dirty="0"/>
            </a:br>
            <a:r>
              <a:rPr lang="da-DK" dirty="0"/>
              <a:t>security dialogue</a:t>
            </a:r>
          </a:p>
          <a:p>
            <a:endParaRPr lang="en-US" dirty="0"/>
          </a:p>
        </p:txBody>
      </p:sp>
      <p:sp>
        <p:nvSpPr>
          <p:cNvPr id="3" name="Title 2">
            <a:extLst>
              <a:ext uri="{FF2B5EF4-FFF2-40B4-BE49-F238E27FC236}">
                <a16:creationId xmlns:a16="http://schemas.microsoft.com/office/drawing/2014/main" id="{C7996E30-9AD0-40FB-9A27-CC14692F75C5}"/>
              </a:ext>
            </a:extLst>
          </p:cNvPr>
          <p:cNvSpPr>
            <a:spLocks noGrp="1"/>
          </p:cNvSpPr>
          <p:nvPr>
            <p:ph type="title"/>
          </p:nvPr>
        </p:nvSpPr>
        <p:spPr/>
        <p:txBody>
          <a:bodyPr/>
          <a:lstStyle/>
          <a:p>
            <a:r>
              <a:rPr lang="da-DK" dirty="0"/>
              <a:t>Working with security</a:t>
            </a:r>
            <a:endParaRPr lang="en-US" dirty="0"/>
          </a:p>
        </p:txBody>
      </p:sp>
      <p:sp>
        <p:nvSpPr>
          <p:cNvPr id="4" name="Footer Placeholder 3">
            <a:extLst>
              <a:ext uri="{FF2B5EF4-FFF2-40B4-BE49-F238E27FC236}">
                <a16:creationId xmlns:a16="http://schemas.microsoft.com/office/drawing/2014/main" id="{21DD72F5-B12B-4453-BF23-E7A5B42D2F8C}"/>
              </a:ext>
            </a:extLst>
          </p:cNvPr>
          <p:cNvSpPr>
            <a:spLocks noGrp="1"/>
          </p:cNvSpPr>
          <p:nvPr>
            <p:ph type="ftr" sz="quarter" idx="11"/>
          </p:nvPr>
        </p:nvSpPr>
        <p:spPr/>
        <p:txBody>
          <a:bodyPr/>
          <a:lstStyle/>
          <a:p>
            <a:r>
              <a:rPr lang="en-US"/>
              <a:t>Silicon Labs Confidential</a:t>
            </a:r>
            <a:endParaRPr lang="en-US" dirty="0"/>
          </a:p>
        </p:txBody>
      </p:sp>
      <p:sp>
        <p:nvSpPr>
          <p:cNvPr id="5" name="Slide Number Placeholder 4">
            <a:extLst>
              <a:ext uri="{FF2B5EF4-FFF2-40B4-BE49-F238E27FC236}">
                <a16:creationId xmlns:a16="http://schemas.microsoft.com/office/drawing/2014/main" id="{17A97086-0C49-40E8-94B6-837B5DEB12F0}"/>
              </a:ext>
            </a:extLst>
          </p:cNvPr>
          <p:cNvSpPr>
            <a:spLocks noGrp="1"/>
          </p:cNvSpPr>
          <p:nvPr>
            <p:ph type="sldNum" sz="quarter" idx="12"/>
          </p:nvPr>
        </p:nvSpPr>
        <p:spPr/>
        <p:txBody>
          <a:bodyPr/>
          <a:lstStyle/>
          <a:p>
            <a:fld id="{29A7BD92-6AE5-CF43-B276-274952F2BFB4}" type="slidenum">
              <a:rPr lang="en-US" smtClean="0"/>
              <a:pPr/>
              <a:t>20</a:t>
            </a:fld>
            <a:endParaRPr lang="en-US" dirty="0"/>
          </a:p>
        </p:txBody>
      </p:sp>
      <p:sp>
        <p:nvSpPr>
          <p:cNvPr id="9" name="Rectangle 8">
            <a:extLst>
              <a:ext uri="{FF2B5EF4-FFF2-40B4-BE49-F238E27FC236}">
                <a16:creationId xmlns:a16="http://schemas.microsoft.com/office/drawing/2014/main" id="{0002211C-7EBA-4C40-8051-7A764AFFD3D3}"/>
              </a:ext>
            </a:extLst>
          </p:cNvPr>
          <p:cNvSpPr/>
          <p:nvPr/>
        </p:nvSpPr>
        <p:spPr>
          <a:xfrm>
            <a:off x="6393051" y="2340244"/>
            <a:ext cx="1828800" cy="4339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8E2CD48-E35F-484C-B7E0-8FEFE220FEE0}"/>
              </a:ext>
            </a:extLst>
          </p:cNvPr>
          <p:cNvPicPr>
            <a:picLocks noChangeAspect="1"/>
          </p:cNvPicPr>
          <p:nvPr/>
        </p:nvPicPr>
        <p:blipFill>
          <a:blip r:embed="rId2"/>
          <a:stretch>
            <a:fillRect/>
          </a:stretch>
        </p:blipFill>
        <p:spPr>
          <a:xfrm>
            <a:off x="776895" y="3692471"/>
            <a:ext cx="2680238" cy="1014847"/>
          </a:xfrm>
          <a:prstGeom prst="rect">
            <a:avLst/>
          </a:prstGeom>
        </p:spPr>
      </p:pic>
      <p:pic>
        <p:nvPicPr>
          <p:cNvPr id="12" name="Picture 11">
            <a:extLst>
              <a:ext uri="{FF2B5EF4-FFF2-40B4-BE49-F238E27FC236}">
                <a16:creationId xmlns:a16="http://schemas.microsoft.com/office/drawing/2014/main" id="{1AFE4709-E5C9-4B7E-AEF5-725E1CE63E3C}"/>
              </a:ext>
            </a:extLst>
          </p:cNvPr>
          <p:cNvPicPr>
            <a:picLocks noChangeAspect="1"/>
          </p:cNvPicPr>
          <p:nvPr/>
        </p:nvPicPr>
        <p:blipFill>
          <a:blip r:embed="rId3"/>
          <a:stretch>
            <a:fillRect/>
          </a:stretch>
        </p:blipFill>
        <p:spPr>
          <a:xfrm>
            <a:off x="3967674" y="3247581"/>
            <a:ext cx="7532176" cy="3081078"/>
          </a:xfrm>
          <a:prstGeom prst="rect">
            <a:avLst/>
          </a:prstGeom>
        </p:spPr>
      </p:pic>
      <p:pic>
        <p:nvPicPr>
          <p:cNvPr id="10" name="Picture 9">
            <a:extLst>
              <a:ext uri="{FF2B5EF4-FFF2-40B4-BE49-F238E27FC236}">
                <a16:creationId xmlns:a16="http://schemas.microsoft.com/office/drawing/2014/main" id="{2208E883-782D-4A02-9BF6-6C46530D217A}"/>
              </a:ext>
            </a:extLst>
          </p:cNvPr>
          <p:cNvPicPr>
            <a:picLocks noChangeAspect="1"/>
          </p:cNvPicPr>
          <p:nvPr/>
        </p:nvPicPr>
        <p:blipFill>
          <a:blip r:embed="rId4"/>
          <a:stretch>
            <a:fillRect/>
          </a:stretch>
        </p:blipFill>
        <p:spPr>
          <a:xfrm>
            <a:off x="4045165" y="1604166"/>
            <a:ext cx="7532176" cy="3081078"/>
          </a:xfrm>
          <a:prstGeom prst="rect">
            <a:avLst/>
          </a:prstGeom>
        </p:spPr>
      </p:pic>
      <p:sp>
        <p:nvSpPr>
          <p:cNvPr id="20" name="Rectangle 19">
            <a:extLst>
              <a:ext uri="{FF2B5EF4-FFF2-40B4-BE49-F238E27FC236}">
                <a16:creationId xmlns:a16="http://schemas.microsoft.com/office/drawing/2014/main" id="{AA819C3A-0E3F-4320-90AE-08D257D72E30}"/>
              </a:ext>
            </a:extLst>
          </p:cNvPr>
          <p:cNvSpPr/>
          <p:nvPr/>
        </p:nvSpPr>
        <p:spPr>
          <a:xfrm>
            <a:off x="7671660" y="2766448"/>
            <a:ext cx="1363852" cy="534691"/>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E19E6FCE-A718-4CBA-A6F4-0B591EC2AFB7}"/>
              </a:ext>
            </a:extLst>
          </p:cNvPr>
          <p:cNvCxnSpPr>
            <a:cxnSpLocks/>
          </p:cNvCxnSpPr>
          <p:nvPr/>
        </p:nvCxnSpPr>
        <p:spPr>
          <a:xfrm>
            <a:off x="3457133" y="4199895"/>
            <a:ext cx="4160284" cy="71394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7" name="Straight Arrow Connector 26">
            <a:extLst>
              <a:ext uri="{FF2B5EF4-FFF2-40B4-BE49-F238E27FC236}">
                <a16:creationId xmlns:a16="http://schemas.microsoft.com/office/drawing/2014/main" id="{C4B3D1C1-A4AE-430D-B22D-589722ED3E89}"/>
              </a:ext>
            </a:extLst>
          </p:cNvPr>
          <p:cNvCxnSpPr>
            <a:cxnSpLocks/>
          </p:cNvCxnSpPr>
          <p:nvPr/>
        </p:nvCxnSpPr>
        <p:spPr>
          <a:xfrm flipH="1">
            <a:off x="3457133" y="3721631"/>
            <a:ext cx="2277240" cy="48030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650326274"/>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94B16B-9661-46B5-9639-FEDD7B66025D}"/>
              </a:ext>
            </a:extLst>
          </p:cNvPr>
          <p:cNvSpPr>
            <a:spLocks noGrp="1"/>
          </p:cNvSpPr>
          <p:nvPr>
            <p:ph idx="10"/>
          </p:nvPr>
        </p:nvSpPr>
        <p:spPr/>
        <p:txBody>
          <a:bodyPr/>
          <a:lstStyle/>
          <a:p>
            <a:r>
              <a:rPr lang="da-DK" dirty="0"/>
              <a:t>Again nonce exchange is essential</a:t>
            </a:r>
          </a:p>
          <a:p>
            <a:r>
              <a:rPr lang="da-DK" dirty="0"/>
              <a:t>Network keys are loaded </a:t>
            </a:r>
            <a:br>
              <a:rPr lang="da-DK" dirty="0"/>
            </a:br>
            <a:r>
              <a:rPr lang="da-DK" dirty="0"/>
              <a:t>from file or can be taken from</a:t>
            </a:r>
            <a:br>
              <a:rPr lang="da-DK" dirty="0"/>
            </a:br>
            <a:r>
              <a:rPr lang="da-DK" dirty="0"/>
              <a:t>security dialogue</a:t>
            </a:r>
            <a:endParaRPr lang="en-US" dirty="0"/>
          </a:p>
        </p:txBody>
      </p:sp>
      <p:sp>
        <p:nvSpPr>
          <p:cNvPr id="3" name="Title 2">
            <a:extLst>
              <a:ext uri="{FF2B5EF4-FFF2-40B4-BE49-F238E27FC236}">
                <a16:creationId xmlns:a16="http://schemas.microsoft.com/office/drawing/2014/main" id="{A2052F82-E0E6-4658-811D-75C34C6874FD}"/>
              </a:ext>
            </a:extLst>
          </p:cNvPr>
          <p:cNvSpPr>
            <a:spLocks noGrp="1"/>
          </p:cNvSpPr>
          <p:nvPr>
            <p:ph type="title"/>
          </p:nvPr>
        </p:nvSpPr>
        <p:spPr/>
        <p:txBody>
          <a:bodyPr/>
          <a:lstStyle/>
          <a:p>
            <a:r>
              <a:rPr lang="da-DK" dirty="0"/>
              <a:t>Working with security</a:t>
            </a:r>
            <a:endParaRPr lang="en-US" dirty="0"/>
          </a:p>
        </p:txBody>
      </p:sp>
      <p:sp>
        <p:nvSpPr>
          <p:cNvPr id="4" name="Footer Placeholder 3">
            <a:extLst>
              <a:ext uri="{FF2B5EF4-FFF2-40B4-BE49-F238E27FC236}">
                <a16:creationId xmlns:a16="http://schemas.microsoft.com/office/drawing/2014/main" id="{15175F7A-163E-46A9-915A-9AE38E1301E4}"/>
              </a:ext>
            </a:extLst>
          </p:cNvPr>
          <p:cNvSpPr>
            <a:spLocks noGrp="1"/>
          </p:cNvSpPr>
          <p:nvPr>
            <p:ph type="ftr" sz="quarter" idx="11"/>
          </p:nvPr>
        </p:nvSpPr>
        <p:spPr/>
        <p:txBody>
          <a:bodyPr/>
          <a:lstStyle/>
          <a:p>
            <a:r>
              <a:rPr lang="en-US"/>
              <a:t>Silicon Labs Confidential</a:t>
            </a:r>
            <a:endParaRPr lang="en-US" dirty="0"/>
          </a:p>
        </p:txBody>
      </p:sp>
      <p:sp>
        <p:nvSpPr>
          <p:cNvPr id="5" name="Slide Number Placeholder 4">
            <a:extLst>
              <a:ext uri="{FF2B5EF4-FFF2-40B4-BE49-F238E27FC236}">
                <a16:creationId xmlns:a16="http://schemas.microsoft.com/office/drawing/2014/main" id="{22D80D5B-031B-4AB6-9D4B-433635EF21E1}"/>
              </a:ext>
            </a:extLst>
          </p:cNvPr>
          <p:cNvSpPr>
            <a:spLocks noGrp="1"/>
          </p:cNvSpPr>
          <p:nvPr>
            <p:ph type="sldNum" sz="quarter" idx="12"/>
          </p:nvPr>
        </p:nvSpPr>
        <p:spPr/>
        <p:txBody>
          <a:bodyPr/>
          <a:lstStyle/>
          <a:p>
            <a:fld id="{29A7BD92-6AE5-CF43-B276-274952F2BFB4}" type="slidenum">
              <a:rPr lang="en-US" smtClean="0"/>
              <a:pPr/>
              <a:t>21</a:t>
            </a:fld>
            <a:endParaRPr lang="en-US" dirty="0"/>
          </a:p>
        </p:txBody>
      </p:sp>
      <p:pic>
        <p:nvPicPr>
          <p:cNvPr id="8" name="Picture 7">
            <a:extLst>
              <a:ext uri="{FF2B5EF4-FFF2-40B4-BE49-F238E27FC236}">
                <a16:creationId xmlns:a16="http://schemas.microsoft.com/office/drawing/2014/main" id="{208BC503-F677-4CFD-82CE-8CEBCF7A15B8}"/>
              </a:ext>
            </a:extLst>
          </p:cNvPr>
          <p:cNvPicPr>
            <a:picLocks noChangeAspect="1"/>
          </p:cNvPicPr>
          <p:nvPr/>
        </p:nvPicPr>
        <p:blipFill>
          <a:blip r:embed="rId2"/>
          <a:stretch>
            <a:fillRect/>
          </a:stretch>
        </p:blipFill>
        <p:spPr>
          <a:xfrm>
            <a:off x="776895" y="2567335"/>
            <a:ext cx="2751304" cy="3231485"/>
          </a:xfrm>
          <a:prstGeom prst="rect">
            <a:avLst/>
          </a:prstGeom>
        </p:spPr>
      </p:pic>
      <p:pic>
        <p:nvPicPr>
          <p:cNvPr id="11" name="Picture 10">
            <a:extLst>
              <a:ext uri="{FF2B5EF4-FFF2-40B4-BE49-F238E27FC236}">
                <a16:creationId xmlns:a16="http://schemas.microsoft.com/office/drawing/2014/main" id="{72C326FF-7EE7-4CF2-A967-0078EF35A2AA}"/>
              </a:ext>
            </a:extLst>
          </p:cNvPr>
          <p:cNvPicPr>
            <a:picLocks noChangeAspect="1"/>
          </p:cNvPicPr>
          <p:nvPr/>
        </p:nvPicPr>
        <p:blipFill>
          <a:blip r:embed="rId3"/>
          <a:stretch>
            <a:fillRect/>
          </a:stretch>
        </p:blipFill>
        <p:spPr>
          <a:xfrm>
            <a:off x="3967672" y="3247581"/>
            <a:ext cx="7532177" cy="3081078"/>
          </a:xfrm>
          <a:prstGeom prst="rect">
            <a:avLst/>
          </a:prstGeom>
        </p:spPr>
      </p:pic>
      <p:pic>
        <p:nvPicPr>
          <p:cNvPr id="10" name="Picture 9">
            <a:extLst>
              <a:ext uri="{FF2B5EF4-FFF2-40B4-BE49-F238E27FC236}">
                <a16:creationId xmlns:a16="http://schemas.microsoft.com/office/drawing/2014/main" id="{639E7186-3833-4AC4-966F-B0ADA6B0259B}"/>
              </a:ext>
            </a:extLst>
          </p:cNvPr>
          <p:cNvPicPr>
            <a:picLocks noChangeAspect="1"/>
          </p:cNvPicPr>
          <p:nvPr/>
        </p:nvPicPr>
        <p:blipFill>
          <a:blip r:embed="rId4"/>
          <a:stretch>
            <a:fillRect/>
          </a:stretch>
        </p:blipFill>
        <p:spPr>
          <a:xfrm>
            <a:off x="4045166" y="1467006"/>
            <a:ext cx="7532177" cy="3081078"/>
          </a:xfrm>
          <a:prstGeom prst="rect">
            <a:avLst/>
          </a:prstGeom>
        </p:spPr>
      </p:pic>
      <p:sp>
        <p:nvSpPr>
          <p:cNvPr id="14" name="Rectangle 13">
            <a:extLst>
              <a:ext uri="{FF2B5EF4-FFF2-40B4-BE49-F238E27FC236}">
                <a16:creationId xmlns:a16="http://schemas.microsoft.com/office/drawing/2014/main" id="{7677D702-C3F9-4B6D-AA8E-C5A5575BA2E0}"/>
              </a:ext>
            </a:extLst>
          </p:cNvPr>
          <p:cNvSpPr/>
          <p:nvPr/>
        </p:nvSpPr>
        <p:spPr>
          <a:xfrm>
            <a:off x="7647897" y="2184507"/>
            <a:ext cx="1363852" cy="534691"/>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3C2BBF2C-A55C-4540-A7A8-CE361B66C3F9}"/>
              </a:ext>
            </a:extLst>
          </p:cNvPr>
          <p:cNvCxnSpPr>
            <a:cxnSpLocks/>
          </p:cNvCxnSpPr>
          <p:nvPr/>
        </p:nvCxnSpPr>
        <p:spPr>
          <a:xfrm flipH="1">
            <a:off x="3528199" y="3581400"/>
            <a:ext cx="2680239" cy="517857"/>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2" name="Straight Arrow Connector 11">
            <a:extLst>
              <a:ext uri="{FF2B5EF4-FFF2-40B4-BE49-F238E27FC236}">
                <a16:creationId xmlns:a16="http://schemas.microsoft.com/office/drawing/2014/main" id="{C1C05372-AE08-4B9D-A45A-F4A314E58F96}"/>
              </a:ext>
            </a:extLst>
          </p:cNvPr>
          <p:cNvCxnSpPr>
            <a:cxnSpLocks/>
          </p:cNvCxnSpPr>
          <p:nvPr/>
        </p:nvCxnSpPr>
        <p:spPr>
          <a:xfrm>
            <a:off x="3605693" y="4099257"/>
            <a:ext cx="4011723" cy="56969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058401089"/>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Demonstration: </a:t>
            </a:r>
            <a:r>
              <a:rPr lang="en-US" dirty="0" err="1"/>
              <a:t>SmartStart</a:t>
            </a:r>
            <a:r>
              <a:rPr lang="en-US" dirty="0"/>
              <a:t> inclusion</a:t>
            </a:r>
          </a:p>
        </p:txBody>
      </p:sp>
      <p:sp>
        <p:nvSpPr>
          <p:cNvPr id="8" name="Content Placeholder 7"/>
          <p:cNvSpPr>
            <a:spLocks noGrp="1"/>
          </p:cNvSpPr>
          <p:nvPr>
            <p:ph sz="quarter" idx="14"/>
          </p:nvPr>
        </p:nvSpPr>
        <p:spPr>
          <a:xfrm>
            <a:off x="679449" y="1371600"/>
            <a:ext cx="9651093" cy="4572000"/>
          </a:xfrm>
        </p:spPr>
        <p:txBody>
          <a:bodyPr anchor="t">
            <a:normAutofit/>
          </a:bodyPr>
          <a:lstStyle/>
          <a:p>
            <a:pPr marL="0" indent="0">
              <a:lnSpc>
                <a:spcPct val="90000"/>
              </a:lnSpc>
              <a:buNone/>
            </a:pPr>
            <a:r>
              <a:rPr lang="en-US" sz="2100" dirty="0">
                <a:solidFill>
                  <a:schemeClr val="tx2"/>
                </a:solidFill>
              </a:rPr>
              <a:t>Goal of Demonstration</a:t>
            </a:r>
          </a:p>
          <a:p>
            <a:pPr marL="0" indent="0">
              <a:lnSpc>
                <a:spcPct val="90000"/>
              </a:lnSpc>
              <a:buNone/>
            </a:pPr>
            <a:r>
              <a:rPr lang="da-DK" dirty="0"/>
              <a:t>Debugging Smart Start using Zniffer</a:t>
            </a:r>
            <a:endParaRPr lang="en-US" dirty="0"/>
          </a:p>
          <a:p>
            <a:pPr marL="0" indent="0">
              <a:lnSpc>
                <a:spcPct val="90000"/>
              </a:lnSpc>
              <a:buNone/>
            </a:pPr>
            <a:r>
              <a:rPr lang="da-DK" dirty="0"/>
              <a:t>Include nodes using Smart Start</a:t>
            </a:r>
            <a:endParaRPr lang="en-US" dirty="0"/>
          </a:p>
          <a:p>
            <a:pPr marL="0" indent="0">
              <a:lnSpc>
                <a:spcPct val="90000"/>
              </a:lnSpc>
              <a:buNone/>
            </a:pPr>
            <a:r>
              <a:rPr lang="en-US" sz="2100" dirty="0">
                <a:solidFill>
                  <a:schemeClr val="tx2"/>
                </a:solidFill>
              </a:rPr>
              <a:t>What you will learn</a:t>
            </a:r>
          </a:p>
          <a:p>
            <a:pPr marL="0" indent="0">
              <a:lnSpc>
                <a:spcPct val="90000"/>
              </a:lnSpc>
              <a:buNone/>
            </a:pPr>
            <a:r>
              <a:rPr lang="da-DK" dirty="0"/>
              <a:t>E</a:t>
            </a:r>
            <a:r>
              <a:rPr lang="en-US" dirty="0" err="1"/>
              <a:t>xtract</a:t>
            </a:r>
            <a:r>
              <a:rPr lang="en-US" dirty="0"/>
              <a:t> DSK using Simplicity Studio</a:t>
            </a:r>
          </a:p>
          <a:p>
            <a:pPr marL="0" indent="0">
              <a:lnSpc>
                <a:spcPct val="90000"/>
              </a:lnSpc>
              <a:buNone/>
            </a:pPr>
            <a:r>
              <a:rPr lang="da-DK" dirty="0"/>
              <a:t>E</a:t>
            </a:r>
            <a:r>
              <a:rPr lang="en-US" dirty="0" err="1"/>
              <a:t>xtract</a:t>
            </a:r>
            <a:r>
              <a:rPr lang="en-US" dirty="0"/>
              <a:t> Home IDs used during Smart Start inclusion from DSK</a:t>
            </a:r>
          </a:p>
          <a:p>
            <a:pPr marL="0" indent="0">
              <a:lnSpc>
                <a:spcPct val="90000"/>
              </a:lnSpc>
              <a:buNone/>
            </a:pPr>
            <a:r>
              <a:rPr lang="da-DK" dirty="0"/>
              <a:t>I</a:t>
            </a:r>
            <a:r>
              <a:rPr lang="en-US" dirty="0" err="1"/>
              <a:t>dentify</a:t>
            </a:r>
            <a:r>
              <a:rPr lang="en-US" dirty="0"/>
              <a:t> Smart Start frames on the </a:t>
            </a:r>
            <a:r>
              <a:rPr lang="en-US" dirty="0" err="1"/>
              <a:t>Zniffer</a:t>
            </a:r>
            <a:endParaRPr lang="en-US" dirty="0"/>
          </a:p>
          <a:p>
            <a:pPr marL="0" indent="0">
              <a:lnSpc>
                <a:spcPct val="90000"/>
              </a:lnSpc>
              <a:buNone/>
            </a:pPr>
            <a:r>
              <a:rPr lang="da-DK" dirty="0"/>
              <a:t>Smart Start include nodes using Z-wave PC Controller</a:t>
            </a:r>
            <a:endParaRPr lang="en-US" dirty="0"/>
          </a:p>
        </p:txBody>
      </p:sp>
      <p:sp>
        <p:nvSpPr>
          <p:cNvPr id="2" name="Footer Placeholder 1"/>
          <p:cNvSpPr>
            <a:spLocks noGrp="1"/>
          </p:cNvSpPr>
          <p:nvPr>
            <p:ph type="ftr" sz="quarter" idx="15"/>
          </p:nvPr>
        </p:nvSpPr>
        <p:spPr/>
        <p:txBody>
          <a:bodyPr/>
          <a:lstStyle/>
          <a:p>
            <a:r>
              <a:rPr lang="en-US"/>
              <a:t>Silicon Labs Confidential</a:t>
            </a:r>
            <a:endParaRPr lang="en-US" dirty="0"/>
          </a:p>
        </p:txBody>
      </p:sp>
      <p:sp>
        <p:nvSpPr>
          <p:cNvPr id="4" name="Slide Number Placeholder 3"/>
          <p:cNvSpPr>
            <a:spLocks noGrp="1"/>
          </p:cNvSpPr>
          <p:nvPr>
            <p:ph type="sldNum" sz="quarter" idx="16"/>
          </p:nvPr>
        </p:nvSpPr>
        <p:spPr/>
        <p:txBody>
          <a:bodyPr/>
          <a:lstStyle/>
          <a:p>
            <a:fld id="{29A7BD92-6AE5-CF43-B276-274952F2BFB4}" type="slidenum">
              <a:rPr lang="en-US" smtClean="0"/>
              <a:pPr/>
              <a:t>22</a:t>
            </a:fld>
            <a:endParaRPr lang="en-US" dirty="0"/>
          </a:p>
        </p:txBody>
      </p:sp>
    </p:spTree>
    <p:extLst>
      <p:ext uri="{BB962C8B-B14F-4D97-AF65-F5344CB8AC3E}">
        <p14:creationId xmlns:p14="http://schemas.microsoft.com/office/powerpoint/2010/main" val="585217841"/>
      </p:ext>
    </p:extLst>
  </p:cSld>
  <p:clrMapOvr>
    <a:masterClrMapping/>
  </p:clrMapOvr>
  <p:transition spd="med">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a:t>Limitations </a:t>
            </a:r>
            <a:r>
              <a:rPr lang="en-US" dirty="0"/>
              <a:t>of legacy S0 security</a:t>
            </a:r>
            <a:endParaRPr lang="en-SG" dirty="0"/>
          </a:p>
        </p:txBody>
      </p:sp>
      <p:sp>
        <p:nvSpPr>
          <p:cNvPr id="3" name="Content Placeholder 2"/>
          <p:cNvSpPr>
            <a:spLocks noGrp="1"/>
          </p:cNvSpPr>
          <p:nvPr>
            <p:ph idx="1"/>
          </p:nvPr>
        </p:nvSpPr>
        <p:spPr>
          <a:xfrm>
            <a:off x="609600" y="1188347"/>
            <a:ext cx="10972800" cy="5216984"/>
          </a:xfrm>
        </p:spPr>
        <p:txBody>
          <a:bodyPr>
            <a:normAutofit/>
          </a:bodyPr>
          <a:lstStyle/>
          <a:p>
            <a:r>
              <a:rPr lang="en-US" dirty="0"/>
              <a:t>S2 is designed to address the following limitations of S0:</a:t>
            </a:r>
          </a:p>
          <a:p>
            <a:pPr marL="609585" lvl="1" indent="0">
              <a:buNone/>
            </a:pPr>
            <a:endParaRPr lang="en-US" dirty="0"/>
          </a:p>
          <a:p>
            <a:pPr marL="182875" lvl="1" indent="0">
              <a:buNone/>
            </a:pPr>
            <a:r>
              <a:rPr lang="en-US" dirty="0"/>
              <a:t>1) </a:t>
            </a:r>
            <a:r>
              <a:rPr lang="en-US" b="1" dirty="0">
                <a:solidFill>
                  <a:schemeClr val="accent1"/>
                </a:solidFill>
              </a:rPr>
              <a:t>Weak</a:t>
            </a:r>
            <a:r>
              <a:rPr lang="en-US" dirty="0"/>
              <a:t> encrypted in-band key sharing doing device inclusion.</a:t>
            </a:r>
          </a:p>
          <a:p>
            <a:pPr lvl="1"/>
            <a:endParaRPr lang="en-US" dirty="0"/>
          </a:p>
          <a:p>
            <a:pPr marL="182875" lvl="1" indent="0">
              <a:buNone/>
            </a:pPr>
            <a:r>
              <a:rPr lang="en-US" dirty="0"/>
              <a:t>2) </a:t>
            </a:r>
            <a:r>
              <a:rPr lang="en-US" b="1" dirty="0">
                <a:solidFill>
                  <a:schemeClr val="accent1"/>
                </a:solidFill>
              </a:rPr>
              <a:t>One level </a:t>
            </a:r>
            <a:r>
              <a:rPr lang="en-US" dirty="0"/>
              <a:t>of security where all devices are using the same network key. </a:t>
            </a:r>
          </a:p>
          <a:p>
            <a:pPr marL="182875" lvl="1" indent="0">
              <a:buNone/>
            </a:pPr>
            <a:endParaRPr lang="en-US" dirty="0"/>
          </a:p>
          <a:p>
            <a:pPr marL="182875" lvl="1" indent="0">
              <a:buNone/>
            </a:pPr>
            <a:r>
              <a:rPr lang="en-US" dirty="0"/>
              <a:t>3) </a:t>
            </a:r>
            <a:r>
              <a:rPr lang="en-US" b="1" dirty="0">
                <a:solidFill>
                  <a:schemeClr val="accent1"/>
                </a:solidFill>
              </a:rPr>
              <a:t>Additional</a:t>
            </a:r>
            <a:r>
              <a:rPr lang="en-US" dirty="0"/>
              <a:t> 2 frames for each S0 message. </a:t>
            </a:r>
          </a:p>
          <a:p>
            <a:pPr lvl="1"/>
            <a:endParaRPr lang="en-US" dirty="0"/>
          </a:p>
          <a:p>
            <a:pPr marL="182875" lvl="1" indent="0">
              <a:buNone/>
            </a:pPr>
            <a:r>
              <a:rPr lang="en-US" dirty="0"/>
              <a:t>4) </a:t>
            </a:r>
            <a:r>
              <a:rPr lang="en-US" b="1" dirty="0">
                <a:solidFill>
                  <a:schemeClr val="accent1"/>
                </a:solidFill>
              </a:rPr>
              <a:t>No Multicast </a:t>
            </a:r>
            <a:r>
              <a:rPr lang="en-US" dirty="0"/>
              <a:t>feature</a:t>
            </a:r>
          </a:p>
        </p:txBody>
      </p:sp>
    </p:spTree>
    <p:extLst>
      <p:ext uri="{BB962C8B-B14F-4D97-AF65-F5344CB8AC3E}">
        <p14:creationId xmlns:p14="http://schemas.microsoft.com/office/powerpoint/2010/main" val="3970714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321AF44-8BA4-4FEA-84C8-11DCC1D4B97B}"/>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572CE4F-1C58-499D-BCAE-9E139C43903E}"/>
              </a:ext>
            </a:extLst>
          </p:cNvPr>
          <p:cNvSpPr>
            <a:spLocks noGrp="1"/>
          </p:cNvSpPr>
          <p:nvPr>
            <p:ph type="body" sz="quarter" idx="10"/>
          </p:nvPr>
        </p:nvSpPr>
        <p:spPr/>
        <p:txBody>
          <a:bodyPr/>
          <a:lstStyle/>
          <a:p>
            <a:r>
              <a:rPr lang="en-US" dirty="0"/>
              <a:t>Security 2</a:t>
            </a:r>
          </a:p>
        </p:txBody>
      </p:sp>
    </p:spTree>
    <p:extLst>
      <p:ext uri="{BB962C8B-B14F-4D97-AF65-F5344CB8AC3E}">
        <p14:creationId xmlns:p14="http://schemas.microsoft.com/office/powerpoint/2010/main" val="1585847363"/>
      </p:ext>
    </p:extLst>
  </p:cSld>
  <p:clrMapOvr>
    <a:masterClrMapping/>
  </p:clrMapOvr>
  <p:transition spd="med">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Device-To-Cloud Security with Z-Wave Security</a:t>
            </a:r>
          </a:p>
        </p:txBody>
      </p:sp>
      <p:sp>
        <p:nvSpPr>
          <p:cNvPr id="2" name="Footer Placeholder 1"/>
          <p:cNvSpPr>
            <a:spLocks noGrp="1"/>
          </p:cNvSpPr>
          <p:nvPr>
            <p:ph type="ftr" sz="quarter" idx="15"/>
          </p:nvPr>
        </p:nvSpPr>
        <p:spPr/>
        <p:txBody>
          <a:bodyPr/>
          <a:lstStyle/>
          <a:p>
            <a:r>
              <a:rPr lang="en-US"/>
              <a:t>Silicon Labs Confidential</a:t>
            </a:r>
            <a:endParaRPr lang="en-US" dirty="0"/>
          </a:p>
        </p:txBody>
      </p:sp>
      <p:sp>
        <p:nvSpPr>
          <p:cNvPr id="4" name="Slide Number Placeholder 3"/>
          <p:cNvSpPr>
            <a:spLocks noGrp="1"/>
          </p:cNvSpPr>
          <p:nvPr>
            <p:ph type="sldNum" sz="quarter" idx="16"/>
          </p:nvPr>
        </p:nvSpPr>
        <p:spPr/>
        <p:txBody>
          <a:bodyPr/>
          <a:lstStyle/>
          <a:p>
            <a:fld id="{29A7BD92-6AE5-CF43-B276-274952F2BFB4}" type="slidenum">
              <a:rPr lang="en-US" smtClean="0"/>
              <a:pPr/>
              <a:t>4</a:t>
            </a:fld>
            <a:endParaRPr lang="en-US" dirty="0"/>
          </a:p>
        </p:txBody>
      </p:sp>
      <p:pic>
        <p:nvPicPr>
          <p:cNvPr id="5" name="3_4-S2 - Silabs edit">
            <a:hlinkClick r:id="" action="ppaction://media"/>
            <a:extLst>
              <a:ext uri="{FF2B5EF4-FFF2-40B4-BE49-F238E27FC236}">
                <a16:creationId xmlns:a16="http://schemas.microsoft.com/office/drawing/2014/main" id="{5E094A41-C014-42B0-B0D7-C54B186F107E}"/>
              </a:ext>
            </a:extLst>
          </p:cNvPr>
          <p:cNvPicPr>
            <a:picLocks noChangeAspect="1"/>
          </p:cNvPicPr>
          <p:nvPr>
            <a:videoFile r:link="rId2"/>
            <p:extLst>
              <p:ext uri="{DAA4B4D4-6D71-4841-9C94-3DE7FCFB9230}">
                <p14:media xmlns:p14="http://schemas.microsoft.com/office/powerpoint/2010/main" r:link="rId1"/>
              </p:ext>
            </p:extLst>
          </p:nvPr>
        </p:nvPicPr>
        <p:blipFill>
          <a:blip r:embed="rId5"/>
          <a:stretch>
            <a:fillRect/>
          </a:stretch>
        </p:blipFill>
        <p:spPr>
          <a:xfrm>
            <a:off x="1666875" y="1120854"/>
            <a:ext cx="8858250" cy="4982766"/>
          </a:xfrm>
          <a:prstGeom prst="rect">
            <a:avLst/>
          </a:prstGeom>
        </p:spPr>
      </p:pic>
    </p:spTree>
    <p:extLst>
      <p:ext uri="{BB962C8B-B14F-4D97-AF65-F5344CB8AC3E}">
        <p14:creationId xmlns:p14="http://schemas.microsoft.com/office/powerpoint/2010/main" val="2367306797"/>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4054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Improved Key sharing</a:t>
            </a:r>
            <a:endParaRPr lang="en-SG" dirty="0"/>
          </a:p>
        </p:txBody>
      </p:sp>
      <p:sp>
        <p:nvSpPr>
          <p:cNvPr id="3" name="Content Placeholder 2"/>
          <p:cNvSpPr>
            <a:spLocks noGrp="1"/>
          </p:cNvSpPr>
          <p:nvPr>
            <p:ph idx="1"/>
          </p:nvPr>
        </p:nvSpPr>
        <p:spPr>
          <a:xfrm>
            <a:off x="609600" y="1188347"/>
            <a:ext cx="10972800" cy="5216984"/>
          </a:xfrm>
        </p:spPr>
        <p:txBody>
          <a:bodyPr>
            <a:normAutofit fontScale="70000" lnSpcReduction="20000"/>
          </a:bodyPr>
          <a:lstStyle/>
          <a:p>
            <a:r>
              <a:rPr lang="en-US" dirty="0"/>
              <a:t>In S0 concept</a:t>
            </a:r>
          </a:p>
          <a:p>
            <a:pPr lvl="1"/>
            <a:r>
              <a:rPr lang="en-US" dirty="0"/>
              <a:t>Uses a “standard” temporary Key to encrypt the Network Key, &amp; send to the joining node. </a:t>
            </a:r>
          </a:p>
          <a:p>
            <a:pPr lvl="1"/>
            <a:r>
              <a:rPr lang="en-US" dirty="0"/>
              <a:t>This temporary Key can be easily known ( or guess ), and hence reduce the security robustness.</a:t>
            </a:r>
          </a:p>
          <a:p>
            <a:endParaRPr lang="en-US" dirty="0"/>
          </a:p>
          <a:p>
            <a:r>
              <a:rPr lang="en-US" dirty="0"/>
              <a:t>In S2 concept</a:t>
            </a:r>
          </a:p>
          <a:p>
            <a:pPr lvl="1">
              <a:lnSpc>
                <a:spcPct val="120000"/>
              </a:lnSpc>
            </a:pPr>
            <a:r>
              <a:rPr lang="en-US" dirty="0"/>
              <a:t>Uses </a:t>
            </a:r>
            <a:r>
              <a:rPr lang="en-SG" b="1" i="1" dirty="0">
                <a:hlinkClick r:id="" action="ppaction://noaction"/>
              </a:rPr>
              <a:t>Elliptic Curve Diffie Hellman </a:t>
            </a:r>
            <a:r>
              <a:rPr lang="en-SG" i="1" dirty="0">
                <a:hlinkClick r:id="" action="ppaction://noaction"/>
              </a:rPr>
              <a:t>( ECDH ) </a:t>
            </a:r>
            <a:r>
              <a:rPr lang="en-SG" i="1" dirty="0"/>
              <a:t>key exchange Protocol</a:t>
            </a:r>
            <a:r>
              <a:rPr lang="en-SG" dirty="0"/>
              <a:t> to establish a shared secret over an insecure channel</a:t>
            </a:r>
          </a:p>
          <a:p>
            <a:pPr lvl="1">
              <a:lnSpc>
                <a:spcPct val="120000"/>
              </a:lnSpc>
            </a:pPr>
            <a:endParaRPr lang="en-SG" dirty="0"/>
          </a:p>
          <a:p>
            <a:pPr>
              <a:lnSpc>
                <a:spcPct val="120000"/>
              </a:lnSpc>
            </a:pPr>
            <a:r>
              <a:rPr lang="en-US" dirty="0"/>
              <a:t>ECDH work on the principal of a Public and a Private Key pair</a:t>
            </a:r>
          </a:p>
          <a:p>
            <a:pPr lvl="1">
              <a:lnSpc>
                <a:spcPct val="120000"/>
              </a:lnSpc>
            </a:pPr>
            <a:r>
              <a:rPr lang="en-US" dirty="0"/>
              <a:t>All S2 devices had a set of Public and Private key</a:t>
            </a:r>
          </a:p>
          <a:p>
            <a:pPr lvl="1">
              <a:lnSpc>
                <a:spcPct val="120000"/>
              </a:lnSpc>
            </a:pPr>
            <a:r>
              <a:rPr lang="en-US" dirty="0"/>
              <a:t>Public key are exchanged between 2 devices during inclusion</a:t>
            </a:r>
          </a:p>
          <a:p>
            <a:pPr lvl="2">
              <a:lnSpc>
                <a:spcPct val="120000"/>
              </a:lnSpc>
            </a:pPr>
            <a:r>
              <a:rPr lang="en-US" dirty="0"/>
              <a:t>Public + Private keys = Temporary Key</a:t>
            </a:r>
          </a:p>
          <a:p>
            <a:pPr lvl="1">
              <a:lnSpc>
                <a:spcPct val="120000"/>
              </a:lnSpc>
            </a:pPr>
            <a:r>
              <a:rPr lang="en-US" dirty="0"/>
              <a:t>Temporary key -&gt; Encrypt the Network key</a:t>
            </a:r>
          </a:p>
          <a:p>
            <a:pPr lvl="1">
              <a:lnSpc>
                <a:spcPct val="120000"/>
              </a:lnSpc>
            </a:pPr>
            <a:r>
              <a:rPr lang="en-US" dirty="0"/>
              <a:t>Every inclusion -&gt; Different Temporary key</a:t>
            </a:r>
          </a:p>
          <a:p>
            <a:endParaRPr lang="en-US" dirty="0"/>
          </a:p>
        </p:txBody>
      </p:sp>
    </p:spTree>
    <p:extLst>
      <p:ext uri="{BB962C8B-B14F-4D97-AF65-F5344CB8AC3E}">
        <p14:creationId xmlns:p14="http://schemas.microsoft.com/office/powerpoint/2010/main" val="3599451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07CA5-5CFB-4D24-B11D-0446AD30D3E5}"/>
              </a:ext>
            </a:extLst>
          </p:cNvPr>
          <p:cNvSpPr>
            <a:spLocks noGrp="1"/>
          </p:cNvSpPr>
          <p:nvPr>
            <p:ph type="title"/>
          </p:nvPr>
        </p:nvSpPr>
        <p:spPr/>
        <p:txBody>
          <a:bodyPr/>
          <a:lstStyle/>
          <a:p>
            <a:r>
              <a:rPr lang="da-DK" dirty="0"/>
              <a:t>Authentication</a:t>
            </a:r>
            <a:endParaRPr lang="en-US" dirty="0"/>
          </a:p>
        </p:txBody>
      </p:sp>
      <p:sp>
        <p:nvSpPr>
          <p:cNvPr id="3" name="Content Placeholder 2">
            <a:extLst>
              <a:ext uri="{FF2B5EF4-FFF2-40B4-BE49-F238E27FC236}">
                <a16:creationId xmlns:a16="http://schemas.microsoft.com/office/drawing/2014/main" id="{C3207349-3582-4B94-B04E-56E977C2183B}"/>
              </a:ext>
            </a:extLst>
          </p:cNvPr>
          <p:cNvSpPr>
            <a:spLocks noGrp="1"/>
          </p:cNvSpPr>
          <p:nvPr>
            <p:ph idx="1"/>
          </p:nvPr>
        </p:nvSpPr>
        <p:spPr/>
        <p:txBody>
          <a:bodyPr/>
          <a:lstStyle/>
          <a:p>
            <a:pPr lvl="1"/>
            <a:r>
              <a:rPr lang="da-DK" dirty="0"/>
              <a:t>Prevent key exchange with unintended Z-wave nodes.</a:t>
            </a:r>
          </a:p>
          <a:p>
            <a:pPr lvl="1"/>
            <a:r>
              <a:rPr lang="da-DK" dirty="0"/>
              <a:t>Node being included strips out part of DSK</a:t>
            </a:r>
          </a:p>
          <a:p>
            <a:pPr lvl="1"/>
            <a:r>
              <a:rPr lang="da-DK" dirty="0"/>
              <a:t>Stripped out part is exchanged out of band</a:t>
            </a:r>
          </a:p>
          <a:p>
            <a:pPr lvl="1"/>
            <a:r>
              <a:rPr lang="da-DK" dirty="0"/>
              <a:t>DSK is not enough to derive Private key, PRK</a:t>
            </a:r>
            <a:endParaRPr lang="en-US" dirty="0"/>
          </a:p>
        </p:txBody>
      </p:sp>
    </p:spTree>
    <p:extLst>
      <p:ext uri="{BB962C8B-B14F-4D97-AF65-F5344CB8AC3E}">
        <p14:creationId xmlns:p14="http://schemas.microsoft.com/office/powerpoint/2010/main" val="4294910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2">
            <a:extLst>
              <a:ext uri="{FF2B5EF4-FFF2-40B4-BE49-F238E27FC236}">
                <a16:creationId xmlns:a16="http://schemas.microsoft.com/office/drawing/2014/main" id="{63AAB2AA-9E40-4483-966F-CE9713B1B59F}"/>
              </a:ext>
            </a:extLst>
          </p:cNvPr>
          <p:cNvSpPr>
            <a:spLocks noGrp="1"/>
          </p:cNvSpPr>
          <p:nvPr>
            <p:ph idx="1"/>
          </p:nvPr>
        </p:nvSpPr>
        <p:spPr>
          <a:xfrm>
            <a:off x="457200" y="914400"/>
            <a:ext cx="11277600" cy="5486400"/>
          </a:xfrm>
        </p:spPr>
        <p:txBody>
          <a:bodyPr/>
          <a:lstStyle/>
          <a:p>
            <a:pPr lvl="1"/>
            <a:r>
              <a:rPr lang="da-DK" dirty="0"/>
              <a:t>Prevents replay attacks</a:t>
            </a:r>
            <a:endParaRPr lang="en-US" dirty="0"/>
          </a:p>
        </p:txBody>
      </p:sp>
      <p:sp>
        <p:nvSpPr>
          <p:cNvPr id="53" name="Rounded Rectangle 52"/>
          <p:cNvSpPr/>
          <p:nvPr/>
        </p:nvSpPr>
        <p:spPr>
          <a:xfrm>
            <a:off x="335360" y="1604798"/>
            <a:ext cx="5197653" cy="1852357"/>
          </a:xfrm>
          <a:prstGeom prst="round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sz="2400"/>
          </a:p>
        </p:txBody>
      </p:sp>
      <p:sp>
        <p:nvSpPr>
          <p:cNvPr id="2" name="Title 1"/>
          <p:cNvSpPr>
            <a:spLocks noGrp="1"/>
          </p:cNvSpPr>
          <p:nvPr>
            <p:ph type="title"/>
          </p:nvPr>
        </p:nvSpPr>
        <p:spPr/>
        <p:txBody>
          <a:bodyPr/>
          <a:lstStyle/>
          <a:p>
            <a:r>
              <a:rPr lang="en-US" dirty="0"/>
              <a:t>Nonce Mechanism </a:t>
            </a:r>
            <a:endParaRPr lang="en-SG" dirty="0"/>
          </a:p>
        </p:txBody>
      </p:sp>
      <p:cxnSp>
        <p:nvCxnSpPr>
          <p:cNvPr id="22" name="Straight Connector 21"/>
          <p:cNvCxnSpPr/>
          <p:nvPr/>
        </p:nvCxnSpPr>
        <p:spPr>
          <a:xfrm>
            <a:off x="7824194" y="1616691"/>
            <a:ext cx="16647" cy="478864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0128448" y="1616691"/>
            <a:ext cx="0" cy="478864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7824192" y="2096744"/>
            <a:ext cx="211223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H="1">
            <a:off x="8016213" y="2816824"/>
            <a:ext cx="211223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7457433" y="1247359"/>
            <a:ext cx="795411" cy="338554"/>
          </a:xfrm>
          <a:prstGeom prst="rect">
            <a:avLst/>
          </a:prstGeom>
          <a:noFill/>
        </p:spPr>
        <p:txBody>
          <a:bodyPr wrap="none" rtlCol="0">
            <a:spAutoFit/>
          </a:bodyPr>
          <a:lstStyle/>
          <a:p>
            <a:r>
              <a:rPr lang="en-US" sz="1600" dirty="0">
                <a:latin typeface="Helvetica Neue"/>
              </a:rPr>
              <a:t>Node1</a:t>
            </a:r>
            <a:endParaRPr lang="en-SG" sz="1600" dirty="0">
              <a:latin typeface="Helvetica Neue"/>
            </a:endParaRPr>
          </a:p>
        </p:txBody>
      </p:sp>
      <p:sp>
        <p:nvSpPr>
          <p:cNvPr id="28" name="TextBox 27"/>
          <p:cNvSpPr txBox="1"/>
          <p:nvPr/>
        </p:nvSpPr>
        <p:spPr>
          <a:xfrm>
            <a:off x="9705042" y="1212764"/>
            <a:ext cx="853119" cy="338554"/>
          </a:xfrm>
          <a:prstGeom prst="rect">
            <a:avLst/>
          </a:prstGeom>
          <a:noFill/>
        </p:spPr>
        <p:txBody>
          <a:bodyPr wrap="none" rtlCol="0">
            <a:spAutoFit/>
          </a:bodyPr>
          <a:lstStyle/>
          <a:p>
            <a:r>
              <a:rPr lang="en-US" sz="1600" dirty="0">
                <a:latin typeface="Helvetica Neue"/>
              </a:rPr>
              <a:t>Node 2</a:t>
            </a:r>
            <a:endParaRPr lang="en-SG" sz="1600" dirty="0">
              <a:latin typeface="Helvetica Neue"/>
            </a:endParaRPr>
          </a:p>
        </p:txBody>
      </p:sp>
      <p:sp>
        <p:nvSpPr>
          <p:cNvPr id="29" name="TextBox 28"/>
          <p:cNvSpPr txBox="1"/>
          <p:nvPr/>
        </p:nvSpPr>
        <p:spPr>
          <a:xfrm>
            <a:off x="8164824" y="1686375"/>
            <a:ext cx="1337226" cy="379656"/>
          </a:xfrm>
          <a:prstGeom prst="rect">
            <a:avLst/>
          </a:prstGeom>
          <a:noFill/>
        </p:spPr>
        <p:txBody>
          <a:bodyPr wrap="none" rtlCol="0">
            <a:spAutoFit/>
          </a:bodyPr>
          <a:lstStyle/>
          <a:p>
            <a:r>
              <a:rPr lang="en-US" sz="1867" dirty="0">
                <a:latin typeface="Helvetica Neue"/>
              </a:rPr>
              <a:t>Nonce Get</a:t>
            </a:r>
            <a:endParaRPr lang="en-SG" sz="1867" dirty="0">
              <a:latin typeface="Helvetica Neue"/>
            </a:endParaRPr>
          </a:p>
        </p:txBody>
      </p:sp>
      <p:sp>
        <p:nvSpPr>
          <p:cNvPr id="30" name="TextBox 29"/>
          <p:cNvSpPr txBox="1"/>
          <p:nvPr/>
        </p:nvSpPr>
        <p:spPr>
          <a:xfrm>
            <a:off x="8369036" y="2360535"/>
            <a:ext cx="1680268" cy="379656"/>
          </a:xfrm>
          <a:prstGeom prst="rect">
            <a:avLst/>
          </a:prstGeom>
          <a:noFill/>
        </p:spPr>
        <p:txBody>
          <a:bodyPr wrap="none" rtlCol="0">
            <a:spAutoFit/>
          </a:bodyPr>
          <a:lstStyle/>
          <a:p>
            <a:r>
              <a:rPr lang="en-US" sz="1867" dirty="0">
                <a:latin typeface="Helvetica Neue"/>
              </a:rPr>
              <a:t>Nonce Report</a:t>
            </a:r>
            <a:endParaRPr lang="en-SG" sz="1867" dirty="0">
              <a:latin typeface="Helvetica Neue"/>
            </a:endParaRPr>
          </a:p>
        </p:txBody>
      </p:sp>
      <p:sp>
        <p:nvSpPr>
          <p:cNvPr id="34" name="Rounded Rectangle 33"/>
          <p:cNvSpPr/>
          <p:nvPr/>
        </p:nvSpPr>
        <p:spPr>
          <a:xfrm>
            <a:off x="6288022" y="2816823"/>
            <a:ext cx="1344149" cy="1600439"/>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sz="2400"/>
          </a:p>
        </p:txBody>
      </p:sp>
      <p:sp>
        <p:nvSpPr>
          <p:cNvPr id="35" name="TextBox 34"/>
          <p:cNvSpPr txBox="1"/>
          <p:nvPr/>
        </p:nvSpPr>
        <p:spPr>
          <a:xfrm>
            <a:off x="6288022" y="2816825"/>
            <a:ext cx="1508681" cy="1569660"/>
          </a:xfrm>
          <a:prstGeom prst="rect">
            <a:avLst/>
          </a:prstGeom>
          <a:noFill/>
        </p:spPr>
        <p:txBody>
          <a:bodyPr wrap="square" rtlCol="0">
            <a:spAutoFit/>
          </a:bodyPr>
          <a:lstStyle/>
          <a:p>
            <a:r>
              <a:rPr lang="en-US" sz="1600" dirty="0">
                <a:latin typeface="Helvetica Neue"/>
              </a:rPr>
              <a:t>Nonce table</a:t>
            </a:r>
          </a:p>
          <a:p>
            <a:r>
              <a:rPr lang="en-US" sz="1600" dirty="0">
                <a:latin typeface="Helvetica Neue"/>
              </a:rPr>
              <a:t>#1 Nonce1</a:t>
            </a:r>
          </a:p>
          <a:p>
            <a:r>
              <a:rPr lang="en-US" sz="1600" dirty="0">
                <a:latin typeface="Helvetica Neue"/>
              </a:rPr>
              <a:t>#2 Nonce2</a:t>
            </a:r>
          </a:p>
          <a:p>
            <a:r>
              <a:rPr lang="en-US" sz="1600" dirty="0">
                <a:latin typeface="Helvetica Neue"/>
              </a:rPr>
              <a:t>#3 Nonce3</a:t>
            </a:r>
          </a:p>
          <a:p>
            <a:r>
              <a:rPr lang="en-US" sz="1600" dirty="0">
                <a:latin typeface="Helvetica Neue"/>
              </a:rPr>
              <a:t>.</a:t>
            </a:r>
          </a:p>
          <a:p>
            <a:r>
              <a:rPr lang="en-US" sz="1600" dirty="0">
                <a:latin typeface="Helvetica Neue"/>
              </a:rPr>
              <a:t>#32 Nonce32</a:t>
            </a:r>
            <a:endParaRPr lang="en-SG" sz="1600" dirty="0">
              <a:latin typeface="Helvetica Neue"/>
            </a:endParaRPr>
          </a:p>
        </p:txBody>
      </p:sp>
      <p:sp>
        <p:nvSpPr>
          <p:cNvPr id="37" name="Rounded Rectangle 36"/>
          <p:cNvSpPr/>
          <p:nvPr/>
        </p:nvSpPr>
        <p:spPr>
          <a:xfrm>
            <a:off x="10320468" y="2794877"/>
            <a:ext cx="1344149" cy="1600439"/>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sz="2400"/>
          </a:p>
        </p:txBody>
      </p:sp>
      <p:sp>
        <p:nvSpPr>
          <p:cNvPr id="38" name="TextBox 37"/>
          <p:cNvSpPr txBox="1"/>
          <p:nvPr/>
        </p:nvSpPr>
        <p:spPr>
          <a:xfrm>
            <a:off x="10320469" y="2794878"/>
            <a:ext cx="1508681" cy="1569660"/>
          </a:xfrm>
          <a:prstGeom prst="rect">
            <a:avLst/>
          </a:prstGeom>
          <a:noFill/>
        </p:spPr>
        <p:txBody>
          <a:bodyPr wrap="square" rtlCol="0">
            <a:spAutoFit/>
          </a:bodyPr>
          <a:lstStyle/>
          <a:p>
            <a:r>
              <a:rPr lang="en-US" sz="1600" dirty="0">
                <a:latin typeface="Helvetica Neue"/>
              </a:rPr>
              <a:t>Nonce table</a:t>
            </a:r>
          </a:p>
          <a:p>
            <a:r>
              <a:rPr lang="en-US" sz="1600" dirty="0">
                <a:latin typeface="Helvetica Neue"/>
              </a:rPr>
              <a:t>#1 Nonce1</a:t>
            </a:r>
          </a:p>
          <a:p>
            <a:r>
              <a:rPr lang="en-US" sz="1600" dirty="0">
                <a:latin typeface="Helvetica Neue"/>
              </a:rPr>
              <a:t>#2 Nonce2</a:t>
            </a:r>
          </a:p>
          <a:p>
            <a:r>
              <a:rPr lang="en-US" sz="1600" dirty="0">
                <a:latin typeface="Helvetica Neue"/>
              </a:rPr>
              <a:t>#3 Nonce3</a:t>
            </a:r>
          </a:p>
          <a:p>
            <a:r>
              <a:rPr lang="en-US" sz="1600" dirty="0">
                <a:latin typeface="Helvetica Neue"/>
              </a:rPr>
              <a:t>.</a:t>
            </a:r>
          </a:p>
          <a:p>
            <a:r>
              <a:rPr lang="en-US" sz="1600" dirty="0">
                <a:latin typeface="Helvetica Neue"/>
              </a:rPr>
              <a:t>#32 Nonce32</a:t>
            </a:r>
            <a:endParaRPr lang="en-SG" sz="1600" dirty="0">
              <a:latin typeface="Helvetica Neue"/>
            </a:endParaRPr>
          </a:p>
        </p:txBody>
      </p:sp>
      <p:cxnSp>
        <p:nvCxnSpPr>
          <p:cNvPr id="43" name="Straight Arrow Connector 42"/>
          <p:cNvCxnSpPr/>
          <p:nvPr/>
        </p:nvCxnSpPr>
        <p:spPr>
          <a:xfrm>
            <a:off x="7837268" y="4875368"/>
            <a:ext cx="186777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7876793" y="4485117"/>
            <a:ext cx="1845377" cy="379656"/>
          </a:xfrm>
          <a:prstGeom prst="rect">
            <a:avLst/>
          </a:prstGeom>
          <a:noFill/>
        </p:spPr>
        <p:txBody>
          <a:bodyPr wrap="none" rtlCol="0">
            <a:spAutoFit/>
          </a:bodyPr>
          <a:lstStyle/>
          <a:p>
            <a:r>
              <a:rPr lang="en-US" sz="1867" dirty="0">
                <a:latin typeface="Helvetica Neue"/>
              </a:rPr>
              <a:t>S2 Message #1</a:t>
            </a:r>
            <a:endParaRPr lang="en-SG" sz="1867" dirty="0">
              <a:latin typeface="Helvetica Neue"/>
            </a:endParaRPr>
          </a:p>
        </p:txBody>
      </p:sp>
      <p:sp>
        <p:nvSpPr>
          <p:cNvPr id="46" name="TextBox 45"/>
          <p:cNvSpPr txBox="1"/>
          <p:nvPr/>
        </p:nvSpPr>
        <p:spPr>
          <a:xfrm>
            <a:off x="8223654" y="5034855"/>
            <a:ext cx="1845377" cy="379656"/>
          </a:xfrm>
          <a:prstGeom prst="rect">
            <a:avLst/>
          </a:prstGeom>
          <a:noFill/>
        </p:spPr>
        <p:txBody>
          <a:bodyPr wrap="none" rtlCol="0">
            <a:spAutoFit/>
          </a:bodyPr>
          <a:lstStyle/>
          <a:p>
            <a:r>
              <a:rPr lang="en-US" sz="1867" dirty="0">
                <a:latin typeface="Helvetica Neue"/>
              </a:rPr>
              <a:t>S2 Message #2</a:t>
            </a:r>
            <a:endParaRPr lang="en-SG" sz="1867" dirty="0">
              <a:latin typeface="Helvetica Neue"/>
            </a:endParaRPr>
          </a:p>
        </p:txBody>
      </p:sp>
      <p:cxnSp>
        <p:nvCxnSpPr>
          <p:cNvPr id="47" name="Straight Arrow Connector 46"/>
          <p:cNvCxnSpPr/>
          <p:nvPr/>
        </p:nvCxnSpPr>
        <p:spPr>
          <a:xfrm>
            <a:off x="7797744" y="6021288"/>
            <a:ext cx="186777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7920203" y="5604711"/>
            <a:ext cx="1845377" cy="379656"/>
          </a:xfrm>
          <a:prstGeom prst="rect">
            <a:avLst/>
          </a:prstGeom>
          <a:noFill/>
        </p:spPr>
        <p:txBody>
          <a:bodyPr wrap="none" rtlCol="0">
            <a:spAutoFit/>
          </a:bodyPr>
          <a:lstStyle/>
          <a:p>
            <a:r>
              <a:rPr lang="en-US" sz="1867" dirty="0">
                <a:latin typeface="Helvetica Neue"/>
              </a:rPr>
              <a:t>S2 Message #3</a:t>
            </a:r>
            <a:endParaRPr lang="en-SG" sz="1867" dirty="0">
              <a:latin typeface="Helvetica Neue"/>
            </a:endParaRPr>
          </a:p>
        </p:txBody>
      </p:sp>
      <p:sp>
        <p:nvSpPr>
          <p:cNvPr id="49" name="Rectangle 48"/>
          <p:cNvSpPr/>
          <p:nvPr/>
        </p:nvSpPr>
        <p:spPr>
          <a:xfrm>
            <a:off x="335360" y="1794871"/>
            <a:ext cx="5197653" cy="1569660"/>
          </a:xfrm>
          <a:prstGeom prst="rect">
            <a:avLst/>
          </a:prstGeom>
        </p:spPr>
        <p:txBody>
          <a:bodyPr wrap="square">
            <a:spAutoFit/>
          </a:bodyPr>
          <a:lstStyle/>
          <a:p>
            <a:r>
              <a:rPr lang="en-US" sz="2400" dirty="0"/>
              <a:t>In S2, a Nonce is exchanged </a:t>
            </a:r>
            <a:r>
              <a:rPr lang="en-US" sz="2400" b="1" dirty="0"/>
              <a:t>ONCE</a:t>
            </a:r>
            <a:r>
              <a:rPr lang="en-US" sz="2400" dirty="0"/>
              <a:t> </a:t>
            </a:r>
          </a:p>
          <a:p>
            <a:r>
              <a:rPr lang="en-US" sz="2400" dirty="0"/>
              <a:t>It is used to compute subsequent </a:t>
            </a:r>
          </a:p>
          <a:p>
            <a:r>
              <a:rPr lang="en-US" sz="2400" dirty="0" err="1">
                <a:solidFill>
                  <a:schemeClr val="tx2"/>
                </a:solidFill>
              </a:rPr>
              <a:t>Singlecast</a:t>
            </a:r>
            <a:r>
              <a:rPr lang="en-US" sz="2400" dirty="0">
                <a:solidFill>
                  <a:schemeClr val="tx2"/>
                </a:solidFill>
              </a:rPr>
              <a:t> PANs (SPAN) </a:t>
            </a:r>
            <a:r>
              <a:rPr lang="en-US" sz="2400" dirty="0"/>
              <a:t>and </a:t>
            </a:r>
          </a:p>
          <a:p>
            <a:r>
              <a:rPr lang="en-US" sz="2400" dirty="0">
                <a:solidFill>
                  <a:schemeClr val="tx2"/>
                </a:solidFill>
              </a:rPr>
              <a:t>Multicast PANs (MPAN) </a:t>
            </a:r>
          </a:p>
        </p:txBody>
      </p:sp>
      <p:cxnSp>
        <p:nvCxnSpPr>
          <p:cNvPr id="51" name="Straight Arrow Connector 50"/>
          <p:cNvCxnSpPr/>
          <p:nvPr/>
        </p:nvCxnSpPr>
        <p:spPr>
          <a:xfrm flipH="1">
            <a:off x="8164824" y="5445224"/>
            <a:ext cx="196362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4489689" y="4581128"/>
            <a:ext cx="3206327" cy="954300"/>
          </a:xfrm>
          <a:prstGeom prst="rect">
            <a:avLst/>
          </a:prstGeom>
          <a:noFill/>
        </p:spPr>
        <p:txBody>
          <a:bodyPr wrap="none" rtlCol="0">
            <a:spAutoFit/>
          </a:bodyPr>
          <a:lstStyle/>
          <a:p>
            <a:r>
              <a:rPr lang="en-US" sz="1867" dirty="0">
                <a:solidFill>
                  <a:srgbClr val="0070C0"/>
                </a:solidFill>
                <a:latin typeface="Helvetica Neue"/>
              </a:rPr>
              <a:t>S2 Message #x = Nonce #x </a:t>
            </a:r>
          </a:p>
          <a:p>
            <a:r>
              <a:rPr lang="en-US" sz="1867" dirty="0">
                <a:solidFill>
                  <a:srgbClr val="0070C0"/>
                </a:solidFill>
                <a:latin typeface="Helvetica Neue"/>
              </a:rPr>
              <a:t>+ Encrypted Message #x </a:t>
            </a:r>
          </a:p>
          <a:p>
            <a:r>
              <a:rPr lang="en-US" sz="1867" dirty="0">
                <a:solidFill>
                  <a:srgbClr val="0070C0"/>
                </a:solidFill>
                <a:latin typeface="Helvetica Neue"/>
              </a:rPr>
              <a:t>+ other information</a:t>
            </a:r>
            <a:endParaRPr lang="en-SG" sz="1867" dirty="0">
              <a:solidFill>
                <a:srgbClr val="0070C0"/>
              </a:solidFill>
              <a:latin typeface="Helvetica Neue"/>
            </a:endParaRPr>
          </a:p>
        </p:txBody>
      </p:sp>
      <p:sp>
        <p:nvSpPr>
          <p:cNvPr id="6" name="TextBox 5"/>
          <p:cNvSpPr txBox="1"/>
          <p:nvPr/>
        </p:nvSpPr>
        <p:spPr>
          <a:xfrm>
            <a:off x="10150618" y="4555577"/>
            <a:ext cx="2028119" cy="666977"/>
          </a:xfrm>
          <a:prstGeom prst="rect">
            <a:avLst/>
          </a:prstGeom>
          <a:noFill/>
        </p:spPr>
        <p:txBody>
          <a:bodyPr wrap="none" rtlCol="0">
            <a:spAutoFit/>
          </a:bodyPr>
          <a:lstStyle/>
          <a:p>
            <a:r>
              <a:rPr lang="en-US" sz="1867" dirty="0">
                <a:solidFill>
                  <a:srgbClr val="00B050"/>
                </a:solidFill>
                <a:latin typeface="Helvetica Neue"/>
              </a:rPr>
              <a:t>Decrypt S2 using</a:t>
            </a:r>
          </a:p>
          <a:p>
            <a:r>
              <a:rPr lang="en-US" sz="1867" dirty="0">
                <a:solidFill>
                  <a:srgbClr val="00B050"/>
                </a:solidFill>
                <a:latin typeface="Helvetica Neue"/>
              </a:rPr>
              <a:t>Nonce #x</a:t>
            </a:r>
            <a:endParaRPr lang="en-SG" sz="1867" dirty="0">
              <a:solidFill>
                <a:srgbClr val="00B050"/>
              </a:solidFill>
              <a:latin typeface="Helvetica Neue"/>
            </a:endParaRPr>
          </a:p>
        </p:txBody>
      </p:sp>
    </p:spTree>
    <p:extLst>
      <p:ext uri="{BB962C8B-B14F-4D97-AF65-F5344CB8AC3E}">
        <p14:creationId xmlns:p14="http://schemas.microsoft.com/office/powerpoint/2010/main" val="4058374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Nonce Mechanism</a:t>
            </a:r>
            <a:endParaRPr lang="en-SG" dirty="0"/>
          </a:p>
        </p:txBody>
      </p:sp>
      <p:sp>
        <p:nvSpPr>
          <p:cNvPr id="3" name="Content Placeholder 2"/>
          <p:cNvSpPr>
            <a:spLocks noGrp="1"/>
          </p:cNvSpPr>
          <p:nvPr>
            <p:ph idx="1"/>
          </p:nvPr>
        </p:nvSpPr>
        <p:spPr>
          <a:xfrm>
            <a:off x="609600" y="1188347"/>
            <a:ext cx="10972800" cy="4832941"/>
          </a:xfrm>
        </p:spPr>
        <p:txBody>
          <a:bodyPr>
            <a:normAutofit/>
          </a:bodyPr>
          <a:lstStyle/>
          <a:p>
            <a:r>
              <a:rPr lang="en-US" dirty="0"/>
              <a:t>SPAN / MPAN table is out of sync when message did not reach destination</a:t>
            </a:r>
          </a:p>
          <a:p>
            <a:pPr lvl="1"/>
            <a:r>
              <a:rPr lang="en-US" dirty="0"/>
              <a:t>A new Nonce must be requested if the SPAN or MPAN get out of sync.</a:t>
            </a:r>
          </a:p>
          <a:p>
            <a:pPr marL="182880" lvl="1" indent="0">
              <a:buNone/>
            </a:pPr>
            <a:endParaRPr lang="en-US" dirty="0"/>
          </a:p>
        </p:txBody>
      </p:sp>
    </p:spTree>
    <p:extLst>
      <p:ext uri="{BB962C8B-B14F-4D97-AF65-F5344CB8AC3E}">
        <p14:creationId xmlns:p14="http://schemas.microsoft.com/office/powerpoint/2010/main" val="2446175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val 39"/>
          <p:cNvSpPr/>
          <p:nvPr/>
        </p:nvSpPr>
        <p:spPr>
          <a:xfrm>
            <a:off x="1504771" y="5160770"/>
            <a:ext cx="3152131" cy="1244561"/>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sz="2400"/>
          </a:p>
        </p:txBody>
      </p:sp>
      <p:sp>
        <p:nvSpPr>
          <p:cNvPr id="2" name="Title 1"/>
          <p:cNvSpPr>
            <a:spLocks noGrp="1"/>
          </p:cNvSpPr>
          <p:nvPr>
            <p:ph type="title"/>
          </p:nvPr>
        </p:nvSpPr>
        <p:spPr/>
        <p:txBody>
          <a:bodyPr/>
          <a:lstStyle/>
          <a:p>
            <a:r>
              <a:rPr lang="en-US" dirty="0"/>
              <a:t>Nonce Mechanism</a:t>
            </a:r>
            <a:endParaRPr lang="en-SG" dirty="0"/>
          </a:p>
        </p:txBody>
      </p:sp>
      <p:cxnSp>
        <p:nvCxnSpPr>
          <p:cNvPr id="3" name="Straight Connector 2"/>
          <p:cNvCxnSpPr/>
          <p:nvPr/>
        </p:nvCxnSpPr>
        <p:spPr>
          <a:xfrm>
            <a:off x="1871532" y="1556792"/>
            <a:ext cx="13075" cy="4404597"/>
          </a:xfrm>
          <a:prstGeom prst="line">
            <a:avLst/>
          </a:prstGeom>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a:off x="4175787" y="1556792"/>
            <a:ext cx="0" cy="4308587"/>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a:off x="1871531" y="2036845"/>
            <a:ext cx="2112235"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H="1">
            <a:off x="2063552" y="2756925"/>
            <a:ext cx="2112235"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504771" y="1187460"/>
            <a:ext cx="795411" cy="338554"/>
          </a:xfrm>
          <a:prstGeom prst="rect">
            <a:avLst/>
          </a:prstGeom>
          <a:noFill/>
        </p:spPr>
        <p:txBody>
          <a:bodyPr wrap="none" rtlCol="0">
            <a:spAutoFit/>
          </a:bodyPr>
          <a:lstStyle/>
          <a:p>
            <a:r>
              <a:rPr lang="en-US" sz="1600" dirty="0">
                <a:latin typeface="Helvetica Neue"/>
              </a:rPr>
              <a:t>Node1</a:t>
            </a:r>
            <a:endParaRPr lang="en-SG" sz="1600" dirty="0">
              <a:latin typeface="Helvetica Neue"/>
            </a:endParaRPr>
          </a:p>
        </p:txBody>
      </p:sp>
      <p:sp>
        <p:nvSpPr>
          <p:cNvPr id="8" name="TextBox 7"/>
          <p:cNvSpPr txBox="1"/>
          <p:nvPr/>
        </p:nvSpPr>
        <p:spPr>
          <a:xfrm>
            <a:off x="3752381" y="1152866"/>
            <a:ext cx="853119" cy="338554"/>
          </a:xfrm>
          <a:prstGeom prst="rect">
            <a:avLst/>
          </a:prstGeom>
          <a:noFill/>
        </p:spPr>
        <p:txBody>
          <a:bodyPr wrap="none" rtlCol="0">
            <a:spAutoFit/>
          </a:bodyPr>
          <a:lstStyle/>
          <a:p>
            <a:r>
              <a:rPr lang="en-US" sz="1600" dirty="0">
                <a:latin typeface="Helvetica Neue"/>
              </a:rPr>
              <a:t>Node 2</a:t>
            </a:r>
            <a:endParaRPr lang="en-SG" sz="1600" dirty="0">
              <a:latin typeface="Helvetica Neue"/>
            </a:endParaRPr>
          </a:p>
        </p:txBody>
      </p:sp>
      <p:sp>
        <p:nvSpPr>
          <p:cNvPr id="9" name="TextBox 8"/>
          <p:cNvSpPr txBox="1"/>
          <p:nvPr/>
        </p:nvSpPr>
        <p:spPr>
          <a:xfrm>
            <a:off x="2212163" y="1626476"/>
            <a:ext cx="1337226" cy="379656"/>
          </a:xfrm>
          <a:prstGeom prst="rect">
            <a:avLst/>
          </a:prstGeom>
          <a:noFill/>
        </p:spPr>
        <p:txBody>
          <a:bodyPr wrap="none" rtlCol="0">
            <a:spAutoFit/>
          </a:bodyPr>
          <a:lstStyle/>
          <a:p>
            <a:r>
              <a:rPr lang="en-US" sz="1867" dirty="0">
                <a:latin typeface="Helvetica Neue"/>
              </a:rPr>
              <a:t>Nonce Get</a:t>
            </a:r>
            <a:endParaRPr lang="en-SG" sz="1867" dirty="0">
              <a:latin typeface="Helvetica Neue"/>
            </a:endParaRPr>
          </a:p>
        </p:txBody>
      </p:sp>
      <p:sp>
        <p:nvSpPr>
          <p:cNvPr id="10" name="TextBox 9"/>
          <p:cNvSpPr txBox="1"/>
          <p:nvPr/>
        </p:nvSpPr>
        <p:spPr>
          <a:xfrm>
            <a:off x="2416375" y="2300636"/>
            <a:ext cx="1680268" cy="379656"/>
          </a:xfrm>
          <a:prstGeom prst="rect">
            <a:avLst/>
          </a:prstGeom>
          <a:noFill/>
        </p:spPr>
        <p:txBody>
          <a:bodyPr wrap="none" rtlCol="0">
            <a:spAutoFit/>
          </a:bodyPr>
          <a:lstStyle/>
          <a:p>
            <a:r>
              <a:rPr lang="en-US" sz="1867" dirty="0">
                <a:latin typeface="Helvetica Neue"/>
              </a:rPr>
              <a:t>Nonce Report</a:t>
            </a:r>
            <a:endParaRPr lang="en-SG" sz="1867" dirty="0">
              <a:latin typeface="Helvetica Neue"/>
            </a:endParaRPr>
          </a:p>
        </p:txBody>
      </p:sp>
      <p:sp>
        <p:nvSpPr>
          <p:cNvPr id="11" name="Rounded Rectangle 10"/>
          <p:cNvSpPr/>
          <p:nvPr/>
        </p:nvSpPr>
        <p:spPr>
          <a:xfrm>
            <a:off x="335360" y="2756925"/>
            <a:ext cx="1344149" cy="1600439"/>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sz="2400"/>
          </a:p>
        </p:txBody>
      </p:sp>
      <p:sp>
        <p:nvSpPr>
          <p:cNvPr id="12" name="TextBox 11"/>
          <p:cNvSpPr txBox="1"/>
          <p:nvPr/>
        </p:nvSpPr>
        <p:spPr>
          <a:xfrm>
            <a:off x="335361" y="2756926"/>
            <a:ext cx="1508681" cy="1569660"/>
          </a:xfrm>
          <a:prstGeom prst="rect">
            <a:avLst/>
          </a:prstGeom>
          <a:noFill/>
        </p:spPr>
        <p:txBody>
          <a:bodyPr wrap="square" rtlCol="0">
            <a:spAutoFit/>
          </a:bodyPr>
          <a:lstStyle/>
          <a:p>
            <a:r>
              <a:rPr lang="en-US" sz="1600" dirty="0">
                <a:latin typeface="Helvetica Neue"/>
              </a:rPr>
              <a:t>Nonce table</a:t>
            </a:r>
          </a:p>
          <a:p>
            <a:r>
              <a:rPr lang="en-US" sz="1600" dirty="0">
                <a:latin typeface="Helvetica Neue"/>
              </a:rPr>
              <a:t>#1 Nonce1</a:t>
            </a:r>
          </a:p>
          <a:p>
            <a:r>
              <a:rPr lang="en-US" sz="1600" dirty="0">
                <a:latin typeface="Helvetica Neue"/>
              </a:rPr>
              <a:t>#2 Nonce2</a:t>
            </a:r>
          </a:p>
          <a:p>
            <a:r>
              <a:rPr lang="en-US" sz="1600" dirty="0">
                <a:latin typeface="Helvetica Neue"/>
              </a:rPr>
              <a:t>#3 Nonce3</a:t>
            </a:r>
          </a:p>
          <a:p>
            <a:r>
              <a:rPr lang="en-US" sz="1600" dirty="0">
                <a:latin typeface="Helvetica Neue"/>
              </a:rPr>
              <a:t>.</a:t>
            </a:r>
          </a:p>
          <a:p>
            <a:r>
              <a:rPr lang="en-US" sz="1600" dirty="0">
                <a:latin typeface="Helvetica Neue"/>
              </a:rPr>
              <a:t>#32 Nonce32</a:t>
            </a:r>
            <a:endParaRPr lang="en-SG" sz="1600" dirty="0">
              <a:latin typeface="Helvetica Neue"/>
            </a:endParaRPr>
          </a:p>
        </p:txBody>
      </p:sp>
      <p:sp>
        <p:nvSpPr>
          <p:cNvPr id="13" name="Rounded Rectangle 12"/>
          <p:cNvSpPr/>
          <p:nvPr/>
        </p:nvSpPr>
        <p:spPr>
          <a:xfrm>
            <a:off x="4367807" y="2734978"/>
            <a:ext cx="1344149" cy="1600439"/>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sz="2400"/>
          </a:p>
        </p:txBody>
      </p:sp>
      <p:sp>
        <p:nvSpPr>
          <p:cNvPr id="14" name="TextBox 13"/>
          <p:cNvSpPr txBox="1"/>
          <p:nvPr/>
        </p:nvSpPr>
        <p:spPr>
          <a:xfrm>
            <a:off x="4367808" y="2734979"/>
            <a:ext cx="1508681" cy="1569660"/>
          </a:xfrm>
          <a:prstGeom prst="rect">
            <a:avLst/>
          </a:prstGeom>
          <a:noFill/>
        </p:spPr>
        <p:txBody>
          <a:bodyPr wrap="square" rtlCol="0">
            <a:spAutoFit/>
          </a:bodyPr>
          <a:lstStyle/>
          <a:p>
            <a:r>
              <a:rPr lang="en-US" sz="1600" dirty="0">
                <a:latin typeface="Helvetica Neue"/>
              </a:rPr>
              <a:t>Nonce table</a:t>
            </a:r>
          </a:p>
          <a:p>
            <a:r>
              <a:rPr lang="en-US" sz="1600" dirty="0">
                <a:latin typeface="Helvetica Neue"/>
              </a:rPr>
              <a:t>#1 Nonce1</a:t>
            </a:r>
          </a:p>
          <a:p>
            <a:r>
              <a:rPr lang="en-US" sz="1600" dirty="0">
                <a:latin typeface="Helvetica Neue"/>
              </a:rPr>
              <a:t>#2 Nonce2</a:t>
            </a:r>
          </a:p>
          <a:p>
            <a:r>
              <a:rPr lang="en-US" sz="1600" dirty="0">
                <a:latin typeface="Helvetica Neue"/>
              </a:rPr>
              <a:t>#3 Nonce3</a:t>
            </a:r>
          </a:p>
          <a:p>
            <a:r>
              <a:rPr lang="en-US" sz="1600" dirty="0">
                <a:latin typeface="Helvetica Neue"/>
              </a:rPr>
              <a:t>.</a:t>
            </a:r>
          </a:p>
          <a:p>
            <a:r>
              <a:rPr lang="en-US" sz="1600" dirty="0">
                <a:latin typeface="Helvetica Neue"/>
              </a:rPr>
              <a:t>#32 Nonce32</a:t>
            </a:r>
            <a:endParaRPr lang="en-SG" sz="1600" dirty="0">
              <a:latin typeface="Helvetica Neue"/>
            </a:endParaRPr>
          </a:p>
        </p:txBody>
      </p:sp>
      <p:cxnSp>
        <p:nvCxnSpPr>
          <p:cNvPr id="15" name="Straight Arrow Connector 14"/>
          <p:cNvCxnSpPr/>
          <p:nvPr/>
        </p:nvCxnSpPr>
        <p:spPr>
          <a:xfrm>
            <a:off x="1884607" y="4335416"/>
            <a:ext cx="186777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924131" y="3918839"/>
            <a:ext cx="1845377" cy="379656"/>
          </a:xfrm>
          <a:prstGeom prst="rect">
            <a:avLst/>
          </a:prstGeom>
          <a:noFill/>
        </p:spPr>
        <p:txBody>
          <a:bodyPr wrap="none" rtlCol="0">
            <a:spAutoFit/>
          </a:bodyPr>
          <a:lstStyle/>
          <a:p>
            <a:r>
              <a:rPr lang="en-US" sz="1867" dirty="0">
                <a:latin typeface="Helvetica Neue"/>
              </a:rPr>
              <a:t>S2 Message #1</a:t>
            </a:r>
            <a:endParaRPr lang="en-SG" sz="1867" dirty="0">
              <a:latin typeface="Helvetica Neue"/>
            </a:endParaRPr>
          </a:p>
        </p:txBody>
      </p:sp>
      <p:sp>
        <p:nvSpPr>
          <p:cNvPr id="17" name="TextBox 16"/>
          <p:cNvSpPr txBox="1"/>
          <p:nvPr/>
        </p:nvSpPr>
        <p:spPr>
          <a:xfrm>
            <a:off x="2270993" y="4494903"/>
            <a:ext cx="1845377" cy="379656"/>
          </a:xfrm>
          <a:prstGeom prst="rect">
            <a:avLst/>
          </a:prstGeom>
          <a:noFill/>
        </p:spPr>
        <p:txBody>
          <a:bodyPr wrap="none" rtlCol="0">
            <a:spAutoFit/>
          </a:bodyPr>
          <a:lstStyle/>
          <a:p>
            <a:r>
              <a:rPr lang="en-US" sz="1867" dirty="0">
                <a:latin typeface="Helvetica Neue"/>
              </a:rPr>
              <a:t>S2 Message #2</a:t>
            </a:r>
            <a:endParaRPr lang="en-SG" sz="1867" dirty="0">
              <a:latin typeface="Helvetica Neue"/>
            </a:endParaRPr>
          </a:p>
        </p:txBody>
      </p:sp>
      <p:cxnSp>
        <p:nvCxnSpPr>
          <p:cNvPr id="18" name="Straight Arrow Connector 17"/>
          <p:cNvCxnSpPr/>
          <p:nvPr/>
        </p:nvCxnSpPr>
        <p:spPr>
          <a:xfrm>
            <a:off x="1884607" y="5579556"/>
            <a:ext cx="1235063" cy="603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1982961" y="5160769"/>
            <a:ext cx="1845377" cy="379656"/>
          </a:xfrm>
          <a:prstGeom prst="rect">
            <a:avLst/>
          </a:prstGeom>
          <a:noFill/>
        </p:spPr>
        <p:txBody>
          <a:bodyPr wrap="none" rtlCol="0">
            <a:spAutoFit/>
          </a:bodyPr>
          <a:lstStyle/>
          <a:p>
            <a:r>
              <a:rPr lang="en-US" sz="1867" dirty="0">
                <a:latin typeface="Helvetica Neue"/>
              </a:rPr>
              <a:t>S2 Message #3</a:t>
            </a:r>
            <a:endParaRPr lang="en-SG" sz="1867" dirty="0">
              <a:latin typeface="Helvetica Neue"/>
            </a:endParaRPr>
          </a:p>
        </p:txBody>
      </p:sp>
      <p:cxnSp>
        <p:nvCxnSpPr>
          <p:cNvPr id="20" name="Straight Arrow Connector 19"/>
          <p:cNvCxnSpPr/>
          <p:nvPr/>
        </p:nvCxnSpPr>
        <p:spPr>
          <a:xfrm flipH="1">
            <a:off x="2212163" y="4849663"/>
            <a:ext cx="196362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Multiply 20"/>
          <p:cNvSpPr/>
          <p:nvPr/>
        </p:nvSpPr>
        <p:spPr>
          <a:xfrm>
            <a:off x="2484629" y="5363536"/>
            <a:ext cx="384043" cy="480053"/>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sz="2400"/>
          </a:p>
        </p:txBody>
      </p:sp>
      <p:cxnSp>
        <p:nvCxnSpPr>
          <p:cNvPr id="22" name="Straight Connector 21"/>
          <p:cNvCxnSpPr/>
          <p:nvPr/>
        </p:nvCxnSpPr>
        <p:spPr>
          <a:xfrm>
            <a:off x="7827819" y="1565036"/>
            <a:ext cx="13075" cy="4404597"/>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0132073" y="1565036"/>
            <a:ext cx="0" cy="4308587"/>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7827817" y="2045089"/>
            <a:ext cx="211223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a:off x="8019839" y="2564904"/>
            <a:ext cx="211223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7461058" y="1195704"/>
            <a:ext cx="795411" cy="338554"/>
          </a:xfrm>
          <a:prstGeom prst="rect">
            <a:avLst/>
          </a:prstGeom>
          <a:noFill/>
        </p:spPr>
        <p:txBody>
          <a:bodyPr wrap="none" rtlCol="0">
            <a:spAutoFit/>
          </a:bodyPr>
          <a:lstStyle/>
          <a:p>
            <a:r>
              <a:rPr lang="en-US" sz="1600" dirty="0">
                <a:latin typeface="Helvetica Neue"/>
              </a:rPr>
              <a:t>Node1</a:t>
            </a:r>
            <a:endParaRPr lang="en-SG" sz="1600" dirty="0">
              <a:latin typeface="Helvetica Neue"/>
            </a:endParaRPr>
          </a:p>
        </p:txBody>
      </p:sp>
      <p:sp>
        <p:nvSpPr>
          <p:cNvPr id="27" name="TextBox 26"/>
          <p:cNvSpPr txBox="1"/>
          <p:nvPr/>
        </p:nvSpPr>
        <p:spPr>
          <a:xfrm>
            <a:off x="9708667" y="1161110"/>
            <a:ext cx="853119" cy="338554"/>
          </a:xfrm>
          <a:prstGeom prst="rect">
            <a:avLst/>
          </a:prstGeom>
          <a:noFill/>
        </p:spPr>
        <p:txBody>
          <a:bodyPr wrap="none" rtlCol="0">
            <a:spAutoFit/>
          </a:bodyPr>
          <a:lstStyle/>
          <a:p>
            <a:r>
              <a:rPr lang="en-US" sz="1600" dirty="0">
                <a:latin typeface="Helvetica Neue"/>
              </a:rPr>
              <a:t>Node 2</a:t>
            </a:r>
            <a:endParaRPr lang="en-SG" sz="1600" dirty="0">
              <a:latin typeface="Helvetica Neue"/>
            </a:endParaRPr>
          </a:p>
        </p:txBody>
      </p:sp>
      <p:sp>
        <p:nvSpPr>
          <p:cNvPr id="28" name="TextBox 27"/>
          <p:cNvSpPr txBox="1"/>
          <p:nvPr/>
        </p:nvSpPr>
        <p:spPr>
          <a:xfrm>
            <a:off x="7920203" y="1674481"/>
            <a:ext cx="1845377" cy="379656"/>
          </a:xfrm>
          <a:prstGeom prst="rect">
            <a:avLst/>
          </a:prstGeom>
          <a:noFill/>
        </p:spPr>
        <p:txBody>
          <a:bodyPr wrap="none" rtlCol="0">
            <a:spAutoFit/>
          </a:bodyPr>
          <a:lstStyle/>
          <a:p>
            <a:r>
              <a:rPr lang="en-US" sz="1867" dirty="0">
                <a:latin typeface="Helvetica Neue"/>
              </a:rPr>
              <a:t>S2 Message #4</a:t>
            </a:r>
            <a:endParaRPr lang="en-SG" sz="1867" dirty="0">
              <a:latin typeface="Helvetica Neue"/>
            </a:endParaRPr>
          </a:p>
        </p:txBody>
      </p:sp>
      <p:sp>
        <p:nvSpPr>
          <p:cNvPr id="29" name="TextBox 28"/>
          <p:cNvSpPr txBox="1"/>
          <p:nvPr/>
        </p:nvSpPr>
        <p:spPr>
          <a:xfrm>
            <a:off x="8505612" y="2154535"/>
            <a:ext cx="1680268" cy="379656"/>
          </a:xfrm>
          <a:prstGeom prst="rect">
            <a:avLst/>
          </a:prstGeom>
          <a:noFill/>
        </p:spPr>
        <p:txBody>
          <a:bodyPr wrap="none" rtlCol="0">
            <a:spAutoFit/>
          </a:bodyPr>
          <a:lstStyle/>
          <a:p>
            <a:r>
              <a:rPr lang="en-US" sz="1867" dirty="0">
                <a:latin typeface="Helvetica Neue"/>
              </a:rPr>
              <a:t>Nonce Report</a:t>
            </a:r>
            <a:endParaRPr lang="en-SG" sz="1867" dirty="0">
              <a:latin typeface="Helvetica Neue"/>
            </a:endParaRPr>
          </a:p>
        </p:txBody>
      </p:sp>
      <p:sp>
        <p:nvSpPr>
          <p:cNvPr id="30" name="Rounded Rectangle 29"/>
          <p:cNvSpPr/>
          <p:nvPr/>
        </p:nvSpPr>
        <p:spPr>
          <a:xfrm>
            <a:off x="6320644" y="2756111"/>
            <a:ext cx="1344149" cy="1600439"/>
          </a:xfrm>
          <a:prstGeom prst="roundRect">
            <a:avLst/>
          </a:prstGeom>
          <a:noFill/>
          <a:ln w="1905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sz="2400">
              <a:ln>
                <a:solidFill>
                  <a:srgbClr val="00B050"/>
                </a:solidFill>
              </a:ln>
            </a:endParaRPr>
          </a:p>
        </p:txBody>
      </p:sp>
      <p:sp>
        <p:nvSpPr>
          <p:cNvPr id="31" name="TextBox 30"/>
          <p:cNvSpPr txBox="1"/>
          <p:nvPr/>
        </p:nvSpPr>
        <p:spPr>
          <a:xfrm>
            <a:off x="6288022" y="2793038"/>
            <a:ext cx="1508681" cy="1569660"/>
          </a:xfrm>
          <a:prstGeom prst="rect">
            <a:avLst/>
          </a:prstGeom>
          <a:noFill/>
        </p:spPr>
        <p:txBody>
          <a:bodyPr wrap="square" rtlCol="0">
            <a:spAutoFit/>
          </a:bodyPr>
          <a:lstStyle/>
          <a:p>
            <a:r>
              <a:rPr lang="en-US" sz="1600" dirty="0">
                <a:latin typeface="Helvetica Neue"/>
              </a:rPr>
              <a:t>Nonce table</a:t>
            </a:r>
          </a:p>
          <a:p>
            <a:r>
              <a:rPr lang="en-US" sz="1600" dirty="0">
                <a:latin typeface="Helvetica Neue"/>
              </a:rPr>
              <a:t>#1 Nonce1</a:t>
            </a:r>
          </a:p>
          <a:p>
            <a:r>
              <a:rPr lang="en-US" sz="1600" dirty="0">
                <a:latin typeface="Helvetica Neue"/>
              </a:rPr>
              <a:t>#2 Nonce2</a:t>
            </a:r>
          </a:p>
          <a:p>
            <a:r>
              <a:rPr lang="en-US" sz="1600" dirty="0">
                <a:latin typeface="Helvetica Neue"/>
              </a:rPr>
              <a:t>#3 Nonce3</a:t>
            </a:r>
          </a:p>
          <a:p>
            <a:r>
              <a:rPr lang="en-US" sz="1600" dirty="0">
                <a:latin typeface="Helvetica Neue"/>
              </a:rPr>
              <a:t>.</a:t>
            </a:r>
          </a:p>
          <a:p>
            <a:r>
              <a:rPr lang="en-US" sz="1600" dirty="0">
                <a:latin typeface="Helvetica Neue"/>
              </a:rPr>
              <a:t>#32 Nonce32</a:t>
            </a:r>
            <a:endParaRPr lang="en-SG" sz="1600" dirty="0">
              <a:latin typeface="Helvetica Neue"/>
            </a:endParaRPr>
          </a:p>
        </p:txBody>
      </p:sp>
      <p:sp>
        <p:nvSpPr>
          <p:cNvPr id="32" name="Rounded Rectangle 31"/>
          <p:cNvSpPr/>
          <p:nvPr/>
        </p:nvSpPr>
        <p:spPr>
          <a:xfrm>
            <a:off x="10324094" y="2719394"/>
            <a:ext cx="1344149" cy="1600439"/>
          </a:xfrm>
          <a:prstGeom prst="roundRect">
            <a:avLst/>
          </a:prstGeom>
          <a:noFill/>
          <a:ln w="1905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sz="2400"/>
          </a:p>
        </p:txBody>
      </p:sp>
      <p:sp>
        <p:nvSpPr>
          <p:cNvPr id="33" name="TextBox 32"/>
          <p:cNvSpPr txBox="1"/>
          <p:nvPr/>
        </p:nvSpPr>
        <p:spPr>
          <a:xfrm>
            <a:off x="10324094" y="2719395"/>
            <a:ext cx="1508681" cy="1569660"/>
          </a:xfrm>
          <a:prstGeom prst="rect">
            <a:avLst/>
          </a:prstGeom>
          <a:noFill/>
        </p:spPr>
        <p:txBody>
          <a:bodyPr wrap="square" rtlCol="0">
            <a:spAutoFit/>
          </a:bodyPr>
          <a:lstStyle/>
          <a:p>
            <a:r>
              <a:rPr lang="en-US" sz="1600" dirty="0">
                <a:latin typeface="Helvetica Neue"/>
              </a:rPr>
              <a:t>Nonce table</a:t>
            </a:r>
          </a:p>
          <a:p>
            <a:r>
              <a:rPr lang="en-US" sz="1600" dirty="0">
                <a:latin typeface="Helvetica Neue"/>
              </a:rPr>
              <a:t>#1 Nonce1</a:t>
            </a:r>
          </a:p>
          <a:p>
            <a:r>
              <a:rPr lang="en-US" sz="1600" dirty="0">
                <a:latin typeface="Helvetica Neue"/>
              </a:rPr>
              <a:t>#2 Nonce2</a:t>
            </a:r>
          </a:p>
          <a:p>
            <a:r>
              <a:rPr lang="en-US" sz="1600" dirty="0">
                <a:latin typeface="Helvetica Neue"/>
              </a:rPr>
              <a:t>#3 Nonce3</a:t>
            </a:r>
          </a:p>
          <a:p>
            <a:r>
              <a:rPr lang="en-US" sz="1600" dirty="0">
                <a:latin typeface="Helvetica Neue"/>
              </a:rPr>
              <a:t>.</a:t>
            </a:r>
          </a:p>
          <a:p>
            <a:r>
              <a:rPr lang="en-US" sz="1600" dirty="0">
                <a:latin typeface="Helvetica Neue"/>
              </a:rPr>
              <a:t>#32 Nonce32</a:t>
            </a:r>
            <a:endParaRPr lang="en-SG" sz="1600" dirty="0">
              <a:latin typeface="Helvetica Neue"/>
            </a:endParaRPr>
          </a:p>
        </p:txBody>
      </p:sp>
      <p:cxnSp>
        <p:nvCxnSpPr>
          <p:cNvPr id="34" name="Straight Arrow Connector 33"/>
          <p:cNvCxnSpPr/>
          <p:nvPr/>
        </p:nvCxnSpPr>
        <p:spPr>
          <a:xfrm>
            <a:off x="7840894" y="4343660"/>
            <a:ext cx="1867773" cy="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7880418" y="3927083"/>
            <a:ext cx="1845377" cy="379656"/>
          </a:xfrm>
          <a:prstGeom prst="rect">
            <a:avLst/>
          </a:prstGeom>
          <a:noFill/>
        </p:spPr>
        <p:txBody>
          <a:bodyPr wrap="none" rtlCol="0">
            <a:spAutoFit/>
          </a:bodyPr>
          <a:lstStyle/>
          <a:p>
            <a:r>
              <a:rPr lang="en-US" sz="1867" dirty="0">
                <a:latin typeface="Helvetica Neue"/>
              </a:rPr>
              <a:t>S2 Message #1</a:t>
            </a:r>
            <a:endParaRPr lang="en-SG" sz="1867" dirty="0">
              <a:latin typeface="Helvetica Neue"/>
            </a:endParaRPr>
          </a:p>
        </p:txBody>
      </p:sp>
      <p:sp>
        <p:nvSpPr>
          <p:cNvPr id="36" name="TextBox 35"/>
          <p:cNvSpPr txBox="1"/>
          <p:nvPr/>
        </p:nvSpPr>
        <p:spPr>
          <a:xfrm>
            <a:off x="8227279" y="4503147"/>
            <a:ext cx="1845377" cy="379656"/>
          </a:xfrm>
          <a:prstGeom prst="rect">
            <a:avLst/>
          </a:prstGeom>
          <a:noFill/>
        </p:spPr>
        <p:txBody>
          <a:bodyPr wrap="none" rtlCol="0">
            <a:spAutoFit/>
          </a:bodyPr>
          <a:lstStyle/>
          <a:p>
            <a:r>
              <a:rPr lang="en-US" sz="1867" dirty="0">
                <a:latin typeface="Helvetica Neue"/>
              </a:rPr>
              <a:t>S2 Message #2</a:t>
            </a:r>
            <a:endParaRPr lang="en-SG" sz="1867" dirty="0">
              <a:latin typeface="Helvetica Neue"/>
            </a:endParaRPr>
          </a:p>
        </p:txBody>
      </p:sp>
      <p:cxnSp>
        <p:nvCxnSpPr>
          <p:cNvPr id="37" name="Straight Arrow Connector 36"/>
          <p:cNvCxnSpPr/>
          <p:nvPr/>
        </p:nvCxnSpPr>
        <p:spPr>
          <a:xfrm>
            <a:off x="7816788" y="5585591"/>
            <a:ext cx="1867773" cy="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7939247" y="5169013"/>
            <a:ext cx="1845377" cy="379656"/>
          </a:xfrm>
          <a:prstGeom prst="rect">
            <a:avLst/>
          </a:prstGeom>
          <a:noFill/>
        </p:spPr>
        <p:txBody>
          <a:bodyPr wrap="none" rtlCol="0">
            <a:spAutoFit/>
          </a:bodyPr>
          <a:lstStyle/>
          <a:p>
            <a:r>
              <a:rPr lang="en-US" sz="1867" dirty="0">
                <a:latin typeface="Helvetica Neue"/>
              </a:rPr>
              <a:t>S2 Message #3</a:t>
            </a:r>
            <a:endParaRPr lang="en-SG" sz="1867" dirty="0">
              <a:latin typeface="Helvetica Neue"/>
            </a:endParaRPr>
          </a:p>
        </p:txBody>
      </p:sp>
      <p:cxnSp>
        <p:nvCxnSpPr>
          <p:cNvPr id="39" name="Straight Arrow Connector 38"/>
          <p:cNvCxnSpPr/>
          <p:nvPr/>
        </p:nvCxnSpPr>
        <p:spPr>
          <a:xfrm flipH="1">
            <a:off x="8168449" y="4857907"/>
            <a:ext cx="1963624" cy="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1945601" y="5768486"/>
            <a:ext cx="2343719" cy="318100"/>
          </a:xfrm>
          <a:prstGeom prst="rect">
            <a:avLst/>
          </a:prstGeom>
          <a:noFill/>
        </p:spPr>
        <p:txBody>
          <a:bodyPr wrap="none" rtlCol="0">
            <a:spAutoFit/>
          </a:bodyPr>
          <a:lstStyle/>
          <a:p>
            <a:r>
              <a:rPr lang="en-US" sz="1467" b="1" dirty="0">
                <a:solidFill>
                  <a:schemeClr val="tx2"/>
                </a:solidFill>
                <a:latin typeface="Helvetica Neue"/>
              </a:rPr>
              <a:t>Fail to reach destination</a:t>
            </a:r>
            <a:endParaRPr lang="en-SG" sz="1467" b="1" dirty="0">
              <a:solidFill>
                <a:schemeClr val="tx2"/>
              </a:solidFill>
              <a:latin typeface="Helvetica Neue"/>
            </a:endParaRPr>
          </a:p>
        </p:txBody>
      </p:sp>
      <p:sp>
        <p:nvSpPr>
          <p:cNvPr id="43" name="TextBox 42"/>
          <p:cNvSpPr txBox="1"/>
          <p:nvPr/>
        </p:nvSpPr>
        <p:spPr>
          <a:xfrm>
            <a:off x="10118998" y="1749903"/>
            <a:ext cx="1678665" cy="338554"/>
          </a:xfrm>
          <a:prstGeom prst="rect">
            <a:avLst/>
          </a:prstGeom>
          <a:noFill/>
        </p:spPr>
        <p:txBody>
          <a:bodyPr wrap="none" rtlCol="0">
            <a:spAutoFit/>
          </a:bodyPr>
          <a:lstStyle/>
          <a:p>
            <a:r>
              <a:rPr lang="en-US" sz="1600" b="1" i="1" dirty="0">
                <a:solidFill>
                  <a:srgbClr val="FF0000"/>
                </a:solidFill>
                <a:latin typeface="Helvetica Neue"/>
              </a:rPr>
              <a:t>Cannot decode</a:t>
            </a:r>
            <a:endParaRPr lang="en-SG" sz="1600" b="1" i="1" dirty="0">
              <a:solidFill>
                <a:srgbClr val="FF0000"/>
              </a:solidFill>
              <a:latin typeface="Helvetica Neue"/>
            </a:endParaRPr>
          </a:p>
        </p:txBody>
      </p:sp>
      <p:sp>
        <p:nvSpPr>
          <p:cNvPr id="42" name="TextBox 41">
            <a:extLst>
              <a:ext uri="{FF2B5EF4-FFF2-40B4-BE49-F238E27FC236}">
                <a16:creationId xmlns:a16="http://schemas.microsoft.com/office/drawing/2014/main" id="{6CB3AD89-FE12-4D19-A2C8-BF5061AC158E}"/>
              </a:ext>
            </a:extLst>
          </p:cNvPr>
          <p:cNvSpPr txBox="1"/>
          <p:nvPr/>
        </p:nvSpPr>
        <p:spPr>
          <a:xfrm>
            <a:off x="10841328" y="3005227"/>
            <a:ext cx="184730" cy="338554"/>
          </a:xfrm>
          <a:prstGeom prst="rect">
            <a:avLst/>
          </a:prstGeom>
          <a:noFill/>
          <a:ln>
            <a:noFill/>
          </a:ln>
        </p:spPr>
        <p:txBody>
          <a:bodyPr wrap="none" rtlCol="0" anchor="ctr">
            <a:spAutoFit/>
          </a:bodyPr>
          <a:lstStyle/>
          <a:p>
            <a:pPr algn="ctr"/>
            <a:endParaRPr lang="en-US" sz="1600" dirty="0" err="1"/>
          </a:p>
        </p:txBody>
      </p:sp>
      <p:sp>
        <p:nvSpPr>
          <p:cNvPr id="44" name="TextBox 43">
            <a:extLst>
              <a:ext uri="{FF2B5EF4-FFF2-40B4-BE49-F238E27FC236}">
                <a16:creationId xmlns:a16="http://schemas.microsoft.com/office/drawing/2014/main" id="{187EA592-16CA-44AD-888C-A421E08AE16A}"/>
              </a:ext>
            </a:extLst>
          </p:cNvPr>
          <p:cNvSpPr txBox="1"/>
          <p:nvPr/>
        </p:nvSpPr>
        <p:spPr>
          <a:xfrm>
            <a:off x="10074953" y="2348153"/>
            <a:ext cx="2006960" cy="338554"/>
          </a:xfrm>
          <a:prstGeom prst="rect">
            <a:avLst/>
          </a:prstGeom>
          <a:noFill/>
          <a:ln>
            <a:noFill/>
          </a:ln>
        </p:spPr>
        <p:txBody>
          <a:bodyPr wrap="none" rtlCol="0" anchor="ctr">
            <a:spAutoFit/>
          </a:bodyPr>
          <a:lstStyle/>
          <a:p>
            <a:pPr algn="ctr"/>
            <a:r>
              <a:rPr lang="en-US" sz="1600" b="1" i="1" dirty="0">
                <a:solidFill>
                  <a:schemeClr val="accent1"/>
                </a:solidFill>
                <a:latin typeface="Helvetica Neue"/>
              </a:rPr>
              <a:t>Reset Nonce Table</a:t>
            </a:r>
          </a:p>
        </p:txBody>
      </p:sp>
    </p:spTree>
    <p:extLst>
      <p:ext uri="{BB962C8B-B14F-4D97-AF65-F5344CB8AC3E}">
        <p14:creationId xmlns:p14="http://schemas.microsoft.com/office/powerpoint/2010/main" val="3042776990"/>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0-#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500" fill="hold"/>
                                        <p:tgtEl>
                                          <p:spTgt spid="41"/>
                                        </p:tgtEl>
                                        <p:attrNameLst>
                                          <p:attrName>ppt_x</p:attrName>
                                        </p:attrNameLst>
                                      </p:cBhvr>
                                      <p:tavLst>
                                        <p:tav tm="0">
                                          <p:val>
                                            <p:strVal val="0-#ppt_w/2"/>
                                          </p:val>
                                        </p:tav>
                                        <p:tav tm="100000">
                                          <p:val>
                                            <p:strVal val="#ppt_x"/>
                                          </p:val>
                                        </p:tav>
                                      </p:tavLst>
                                    </p:anim>
                                    <p:anim calcmode="lin" valueType="num">
                                      <p:cBhvr additive="base">
                                        <p:cTn id="20" dur="500" fill="hold"/>
                                        <p:tgtEl>
                                          <p:spTgt spid="41"/>
                                        </p:tgtEl>
                                        <p:attrNameLst>
                                          <p:attrName>ppt_y</p:attrName>
                                        </p:attrNameLst>
                                      </p:cBhvr>
                                      <p:tavLst>
                                        <p:tav tm="0">
                                          <p:val>
                                            <p:strVal val="#ppt_y"/>
                                          </p:val>
                                        </p:tav>
                                        <p:tav tm="100000">
                                          <p:val>
                                            <p:strVal val="#ppt_y"/>
                                          </p:val>
                                        </p:tav>
                                      </p:tavLst>
                                    </p:anim>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1+#ppt_w/2"/>
                                          </p:val>
                                        </p:tav>
                                        <p:tav tm="100000">
                                          <p:val>
                                            <p:strVal val="#ppt_x"/>
                                          </p:val>
                                        </p:tav>
                                      </p:tavLst>
                                    </p:anim>
                                    <p:anim calcmode="lin" valueType="num">
                                      <p:cBhvr additive="base">
                                        <p:cTn id="28" dur="500" fill="hold"/>
                                        <p:tgtEl>
                                          <p:spTgt spid="22"/>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1+#ppt_w/2"/>
                                          </p:val>
                                        </p:tav>
                                        <p:tav tm="100000">
                                          <p:val>
                                            <p:strVal val="#ppt_x"/>
                                          </p:val>
                                        </p:tav>
                                      </p:tavLst>
                                    </p:anim>
                                    <p:anim calcmode="lin" valueType="num">
                                      <p:cBhvr additive="base">
                                        <p:cTn id="32" dur="500" fill="hold"/>
                                        <p:tgtEl>
                                          <p:spTgt spid="23"/>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1+#ppt_w/2"/>
                                          </p:val>
                                        </p:tav>
                                        <p:tav tm="100000">
                                          <p:val>
                                            <p:strVal val="#ppt_x"/>
                                          </p:val>
                                        </p:tav>
                                      </p:tavLst>
                                    </p:anim>
                                    <p:anim calcmode="lin" valueType="num">
                                      <p:cBhvr additive="base">
                                        <p:cTn id="36" dur="500" fill="hold"/>
                                        <p:tgtEl>
                                          <p:spTgt spid="24"/>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additive="base">
                                        <p:cTn id="39" dur="500" fill="hold"/>
                                        <p:tgtEl>
                                          <p:spTgt spid="25"/>
                                        </p:tgtEl>
                                        <p:attrNameLst>
                                          <p:attrName>ppt_x</p:attrName>
                                        </p:attrNameLst>
                                      </p:cBhvr>
                                      <p:tavLst>
                                        <p:tav tm="0">
                                          <p:val>
                                            <p:strVal val="1+#ppt_w/2"/>
                                          </p:val>
                                        </p:tav>
                                        <p:tav tm="100000">
                                          <p:val>
                                            <p:strVal val="#ppt_x"/>
                                          </p:val>
                                        </p:tav>
                                      </p:tavLst>
                                    </p:anim>
                                    <p:anim calcmode="lin" valueType="num">
                                      <p:cBhvr additive="base">
                                        <p:cTn id="40" dur="500" fill="hold"/>
                                        <p:tgtEl>
                                          <p:spTgt spid="25"/>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additive="base">
                                        <p:cTn id="43" dur="500" fill="hold"/>
                                        <p:tgtEl>
                                          <p:spTgt spid="26"/>
                                        </p:tgtEl>
                                        <p:attrNameLst>
                                          <p:attrName>ppt_x</p:attrName>
                                        </p:attrNameLst>
                                      </p:cBhvr>
                                      <p:tavLst>
                                        <p:tav tm="0">
                                          <p:val>
                                            <p:strVal val="1+#ppt_w/2"/>
                                          </p:val>
                                        </p:tav>
                                        <p:tav tm="100000">
                                          <p:val>
                                            <p:strVal val="#ppt_x"/>
                                          </p:val>
                                        </p:tav>
                                      </p:tavLst>
                                    </p:anim>
                                    <p:anim calcmode="lin" valueType="num">
                                      <p:cBhvr additive="base">
                                        <p:cTn id="44" dur="500" fill="hold"/>
                                        <p:tgtEl>
                                          <p:spTgt spid="26"/>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1+#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additive="base">
                                        <p:cTn id="55" dur="500" fill="hold"/>
                                        <p:tgtEl>
                                          <p:spTgt spid="29"/>
                                        </p:tgtEl>
                                        <p:attrNameLst>
                                          <p:attrName>ppt_x</p:attrName>
                                        </p:attrNameLst>
                                      </p:cBhvr>
                                      <p:tavLst>
                                        <p:tav tm="0">
                                          <p:val>
                                            <p:strVal val="1+#ppt_w/2"/>
                                          </p:val>
                                        </p:tav>
                                        <p:tav tm="100000">
                                          <p:val>
                                            <p:strVal val="#ppt_x"/>
                                          </p:val>
                                        </p:tav>
                                      </p:tavLst>
                                    </p:anim>
                                    <p:anim calcmode="lin" valueType="num">
                                      <p:cBhvr additive="base">
                                        <p:cTn id="56" dur="500" fill="hold"/>
                                        <p:tgtEl>
                                          <p:spTgt spid="29"/>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anim calcmode="lin" valueType="num">
                                      <p:cBhvr additive="base">
                                        <p:cTn id="59" dur="500" fill="hold"/>
                                        <p:tgtEl>
                                          <p:spTgt spid="43"/>
                                        </p:tgtEl>
                                        <p:attrNameLst>
                                          <p:attrName>ppt_x</p:attrName>
                                        </p:attrNameLst>
                                      </p:cBhvr>
                                      <p:tavLst>
                                        <p:tav tm="0">
                                          <p:val>
                                            <p:strVal val="1+#ppt_w/2"/>
                                          </p:val>
                                        </p:tav>
                                        <p:tav tm="100000">
                                          <p:val>
                                            <p:strVal val="#ppt_x"/>
                                          </p:val>
                                        </p:tav>
                                      </p:tavLst>
                                    </p:anim>
                                    <p:anim calcmode="lin" valueType="num">
                                      <p:cBhvr additive="base">
                                        <p:cTn id="60"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31"/>
                                        </p:tgtEl>
                                        <p:attrNameLst>
                                          <p:attrName>style.visibility</p:attrName>
                                        </p:attrNameLst>
                                      </p:cBhvr>
                                      <p:to>
                                        <p:strVal val="visible"/>
                                      </p:to>
                                    </p:set>
                                    <p:anim calcmode="lin" valueType="num">
                                      <p:cBhvr additive="base">
                                        <p:cTn id="65" dur="500" fill="hold"/>
                                        <p:tgtEl>
                                          <p:spTgt spid="31"/>
                                        </p:tgtEl>
                                        <p:attrNameLst>
                                          <p:attrName>ppt_x</p:attrName>
                                        </p:attrNameLst>
                                      </p:cBhvr>
                                      <p:tavLst>
                                        <p:tav tm="0">
                                          <p:val>
                                            <p:strVal val="1+#ppt_w/2"/>
                                          </p:val>
                                        </p:tav>
                                        <p:tav tm="100000">
                                          <p:val>
                                            <p:strVal val="#ppt_x"/>
                                          </p:val>
                                        </p:tav>
                                      </p:tavLst>
                                    </p:anim>
                                    <p:anim calcmode="lin" valueType="num">
                                      <p:cBhvr additive="base">
                                        <p:cTn id="66" dur="500" fill="hold"/>
                                        <p:tgtEl>
                                          <p:spTgt spid="31"/>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anim calcmode="lin" valueType="num">
                                      <p:cBhvr additive="base">
                                        <p:cTn id="69" dur="500" fill="hold"/>
                                        <p:tgtEl>
                                          <p:spTgt spid="30"/>
                                        </p:tgtEl>
                                        <p:attrNameLst>
                                          <p:attrName>ppt_x</p:attrName>
                                        </p:attrNameLst>
                                      </p:cBhvr>
                                      <p:tavLst>
                                        <p:tav tm="0">
                                          <p:val>
                                            <p:strVal val="1+#ppt_w/2"/>
                                          </p:val>
                                        </p:tav>
                                        <p:tav tm="100000">
                                          <p:val>
                                            <p:strVal val="#ppt_x"/>
                                          </p:val>
                                        </p:tav>
                                      </p:tavLst>
                                    </p:anim>
                                    <p:anim calcmode="lin" valueType="num">
                                      <p:cBhvr additive="base">
                                        <p:cTn id="70" dur="500" fill="hold"/>
                                        <p:tgtEl>
                                          <p:spTgt spid="30"/>
                                        </p:tgtEl>
                                        <p:attrNameLst>
                                          <p:attrName>ppt_y</p:attrName>
                                        </p:attrNameLst>
                                      </p:cBhvr>
                                      <p:tavLst>
                                        <p:tav tm="0">
                                          <p:val>
                                            <p:strVal val="#ppt_y"/>
                                          </p:val>
                                        </p:tav>
                                        <p:tav tm="100000">
                                          <p:val>
                                            <p:strVal val="#ppt_y"/>
                                          </p:val>
                                        </p:tav>
                                      </p:tavLst>
                                    </p:anim>
                                  </p:childTnLst>
                                </p:cTn>
                              </p:par>
                              <p:par>
                                <p:cTn id="71" presetID="2" presetClass="entr" presetSubtype="2"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 calcmode="lin" valueType="num">
                                      <p:cBhvr additive="base">
                                        <p:cTn id="73" dur="500" fill="hold"/>
                                        <p:tgtEl>
                                          <p:spTgt spid="32"/>
                                        </p:tgtEl>
                                        <p:attrNameLst>
                                          <p:attrName>ppt_x</p:attrName>
                                        </p:attrNameLst>
                                      </p:cBhvr>
                                      <p:tavLst>
                                        <p:tav tm="0">
                                          <p:val>
                                            <p:strVal val="1+#ppt_w/2"/>
                                          </p:val>
                                        </p:tav>
                                        <p:tav tm="100000">
                                          <p:val>
                                            <p:strVal val="#ppt_x"/>
                                          </p:val>
                                        </p:tav>
                                      </p:tavLst>
                                    </p:anim>
                                    <p:anim calcmode="lin" valueType="num">
                                      <p:cBhvr additive="base">
                                        <p:cTn id="74" dur="500" fill="hold"/>
                                        <p:tgtEl>
                                          <p:spTgt spid="32"/>
                                        </p:tgtEl>
                                        <p:attrNameLst>
                                          <p:attrName>ppt_y</p:attrName>
                                        </p:attrNameLst>
                                      </p:cBhvr>
                                      <p:tavLst>
                                        <p:tav tm="0">
                                          <p:val>
                                            <p:strVal val="#ppt_y"/>
                                          </p:val>
                                        </p:tav>
                                        <p:tav tm="100000">
                                          <p:val>
                                            <p:strVal val="#ppt_y"/>
                                          </p:val>
                                        </p:tav>
                                      </p:tavLst>
                                    </p:anim>
                                  </p:childTnLst>
                                </p:cTn>
                              </p:par>
                              <p:par>
                                <p:cTn id="75" presetID="2" presetClass="entr" presetSubtype="2"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anim calcmode="lin" valueType="num">
                                      <p:cBhvr additive="base">
                                        <p:cTn id="77" dur="500" fill="hold"/>
                                        <p:tgtEl>
                                          <p:spTgt spid="33"/>
                                        </p:tgtEl>
                                        <p:attrNameLst>
                                          <p:attrName>ppt_x</p:attrName>
                                        </p:attrNameLst>
                                      </p:cBhvr>
                                      <p:tavLst>
                                        <p:tav tm="0">
                                          <p:val>
                                            <p:strVal val="1+#ppt_w/2"/>
                                          </p:val>
                                        </p:tav>
                                        <p:tav tm="100000">
                                          <p:val>
                                            <p:strVal val="#ppt_x"/>
                                          </p:val>
                                        </p:tav>
                                      </p:tavLst>
                                    </p:anim>
                                    <p:anim calcmode="lin" valueType="num">
                                      <p:cBhvr additive="base">
                                        <p:cTn id="78" dur="500" fill="hold"/>
                                        <p:tgtEl>
                                          <p:spTgt spid="33"/>
                                        </p:tgtEl>
                                        <p:attrNameLst>
                                          <p:attrName>ppt_y</p:attrName>
                                        </p:attrNameLst>
                                      </p:cBhvr>
                                      <p:tavLst>
                                        <p:tav tm="0">
                                          <p:val>
                                            <p:strVal val="#ppt_y"/>
                                          </p:val>
                                        </p:tav>
                                        <p:tav tm="100000">
                                          <p:val>
                                            <p:strVal val="#ppt_y"/>
                                          </p:val>
                                        </p:tav>
                                      </p:tavLst>
                                    </p:anim>
                                  </p:childTnLst>
                                </p:cTn>
                              </p:par>
                              <p:par>
                                <p:cTn id="79" presetID="2" presetClass="entr" presetSubtype="2" fill="hold" nodeType="withEffect">
                                  <p:stCondLst>
                                    <p:cond delay="0"/>
                                  </p:stCondLst>
                                  <p:childTnLst>
                                    <p:set>
                                      <p:cBhvr>
                                        <p:cTn id="80" dur="1" fill="hold">
                                          <p:stCondLst>
                                            <p:cond delay="0"/>
                                          </p:stCondLst>
                                        </p:cTn>
                                        <p:tgtEl>
                                          <p:spTgt spid="34"/>
                                        </p:tgtEl>
                                        <p:attrNameLst>
                                          <p:attrName>style.visibility</p:attrName>
                                        </p:attrNameLst>
                                      </p:cBhvr>
                                      <p:to>
                                        <p:strVal val="visible"/>
                                      </p:to>
                                    </p:set>
                                    <p:anim calcmode="lin" valueType="num">
                                      <p:cBhvr additive="base">
                                        <p:cTn id="81" dur="500" fill="hold"/>
                                        <p:tgtEl>
                                          <p:spTgt spid="34"/>
                                        </p:tgtEl>
                                        <p:attrNameLst>
                                          <p:attrName>ppt_x</p:attrName>
                                        </p:attrNameLst>
                                      </p:cBhvr>
                                      <p:tavLst>
                                        <p:tav tm="0">
                                          <p:val>
                                            <p:strVal val="1+#ppt_w/2"/>
                                          </p:val>
                                        </p:tav>
                                        <p:tav tm="100000">
                                          <p:val>
                                            <p:strVal val="#ppt_x"/>
                                          </p:val>
                                        </p:tav>
                                      </p:tavLst>
                                    </p:anim>
                                    <p:anim calcmode="lin" valueType="num">
                                      <p:cBhvr additive="base">
                                        <p:cTn id="82" dur="500" fill="hold"/>
                                        <p:tgtEl>
                                          <p:spTgt spid="34"/>
                                        </p:tgtEl>
                                        <p:attrNameLst>
                                          <p:attrName>ppt_y</p:attrName>
                                        </p:attrNameLst>
                                      </p:cBhvr>
                                      <p:tavLst>
                                        <p:tav tm="0">
                                          <p:val>
                                            <p:strVal val="#ppt_y"/>
                                          </p:val>
                                        </p:tav>
                                        <p:tav tm="100000">
                                          <p:val>
                                            <p:strVal val="#ppt_y"/>
                                          </p:val>
                                        </p:tav>
                                      </p:tavLst>
                                    </p:anim>
                                  </p:childTnLst>
                                </p:cTn>
                              </p:par>
                              <p:par>
                                <p:cTn id="83" presetID="2" presetClass="entr" presetSubtype="2" fill="hold" grpId="0" nodeType="withEffect">
                                  <p:stCondLst>
                                    <p:cond delay="0"/>
                                  </p:stCondLst>
                                  <p:childTnLst>
                                    <p:set>
                                      <p:cBhvr>
                                        <p:cTn id="84" dur="1" fill="hold">
                                          <p:stCondLst>
                                            <p:cond delay="0"/>
                                          </p:stCondLst>
                                        </p:cTn>
                                        <p:tgtEl>
                                          <p:spTgt spid="35"/>
                                        </p:tgtEl>
                                        <p:attrNameLst>
                                          <p:attrName>style.visibility</p:attrName>
                                        </p:attrNameLst>
                                      </p:cBhvr>
                                      <p:to>
                                        <p:strVal val="visible"/>
                                      </p:to>
                                    </p:set>
                                    <p:anim calcmode="lin" valueType="num">
                                      <p:cBhvr additive="base">
                                        <p:cTn id="85" dur="500" fill="hold"/>
                                        <p:tgtEl>
                                          <p:spTgt spid="35"/>
                                        </p:tgtEl>
                                        <p:attrNameLst>
                                          <p:attrName>ppt_x</p:attrName>
                                        </p:attrNameLst>
                                      </p:cBhvr>
                                      <p:tavLst>
                                        <p:tav tm="0">
                                          <p:val>
                                            <p:strVal val="1+#ppt_w/2"/>
                                          </p:val>
                                        </p:tav>
                                        <p:tav tm="100000">
                                          <p:val>
                                            <p:strVal val="#ppt_x"/>
                                          </p:val>
                                        </p:tav>
                                      </p:tavLst>
                                    </p:anim>
                                    <p:anim calcmode="lin" valueType="num">
                                      <p:cBhvr additive="base">
                                        <p:cTn id="86" dur="500" fill="hold"/>
                                        <p:tgtEl>
                                          <p:spTgt spid="35"/>
                                        </p:tgtEl>
                                        <p:attrNameLst>
                                          <p:attrName>ppt_y</p:attrName>
                                        </p:attrNameLst>
                                      </p:cBhvr>
                                      <p:tavLst>
                                        <p:tav tm="0">
                                          <p:val>
                                            <p:strVal val="#ppt_y"/>
                                          </p:val>
                                        </p:tav>
                                        <p:tav tm="100000">
                                          <p:val>
                                            <p:strVal val="#ppt_y"/>
                                          </p:val>
                                        </p:tav>
                                      </p:tavLst>
                                    </p:anim>
                                  </p:childTnLst>
                                </p:cTn>
                              </p:par>
                              <p:par>
                                <p:cTn id="87" presetID="2" presetClass="entr" presetSubtype="2" fill="hold" grpId="0" nodeType="withEffect">
                                  <p:stCondLst>
                                    <p:cond delay="0"/>
                                  </p:stCondLst>
                                  <p:childTnLst>
                                    <p:set>
                                      <p:cBhvr>
                                        <p:cTn id="88" dur="1" fill="hold">
                                          <p:stCondLst>
                                            <p:cond delay="0"/>
                                          </p:stCondLst>
                                        </p:cTn>
                                        <p:tgtEl>
                                          <p:spTgt spid="36"/>
                                        </p:tgtEl>
                                        <p:attrNameLst>
                                          <p:attrName>style.visibility</p:attrName>
                                        </p:attrNameLst>
                                      </p:cBhvr>
                                      <p:to>
                                        <p:strVal val="visible"/>
                                      </p:to>
                                    </p:set>
                                    <p:anim calcmode="lin" valueType="num">
                                      <p:cBhvr additive="base">
                                        <p:cTn id="89" dur="500" fill="hold"/>
                                        <p:tgtEl>
                                          <p:spTgt spid="36"/>
                                        </p:tgtEl>
                                        <p:attrNameLst>
                                          <p:attrName>ppt_x</p:attrName>
                                        </p:attrNameLst>
                                      </p:cBhvr>
                                      <p:tavLst>
                                        <p:tav tm="0">
                                          <p:val>
                                            <p:strVal val="1+#ppt_w/2"/>
                                          </p:val>
                                        </p:tav>
                                        <p:tav tm="100000">
                                          <p:val>
                                            <p:strVal val="#ppt_x"/>
                                          </p:val>
                                        </p:tav>
                                      </p:tavLst>
                                    </p:anim>
                                    <p:anim calcmode="lin" valueType="num">
                                      <p:cBhvr additive="base">
                                        <p:cTn id="90" dur="500" fill="hold"/>
                                        <p:tgtEl>
                                          <p:spTgt spid="36"/>
                                        </p:tgtEl>
                                        <p:attrNameLst>
                                          <p:attrName>ppt_y</p:attrName>
                                        </p:attrNameLst>
                                      </p:cBhvr>
                                      <p:tavLst>
                                        <p:tav tm="0">
                                          <p:val>
                                            <p:strVal val="#ppt_y"/>
                                          </p:val>
                                        </p:tav>
                                        <p:tav tm="100000">
                                          <p:val>
                                            <p:strVal val="#ppt_y"/>
                                          </p:val>
                                        </p:tav>
                                      </p:tavLst>
                                    </p:anim>
                                  </p:childTnLst>
                                </p:cTn>
                              </p:par>
                              <p:par>
                                <p:cTn id="91" presetID="2" presetClass="entr" presetSubtype="2" fill="hold" nodeType="withEffect">
                                  <p:stCondLst>
                                    <p:cond delay="0"/>
                                  </p:stCondLst>
                                  <p:childTnLst>
                                    <p:set>
                                      <p:cBhvr>
                                        <p:cTn id="92" dur="1" fill="hold">
                                          <p:stCondLst>
                                            <p:cond delay="0"/>
                                          </p:stCondLst>
                                        </p:cTn>
                                        <p:tgtEl>
                                          <p:spTgt spid="37"/>
                                        </p:tgtEl>
                                        <p:attrNameLst>
                                          <p:attrName>style.visibility</p:attrName>
                                        </p:attrNameLst>
                                      </p:cBhvr>
                                      <p:to>
                                        <p:strVal val="visible"/>
                                      </p:to>
                                    </p:set>
                                    <p:anim calcmode="lin" valueType="num">
                                      <p:cBhvr additive="base">
                                        <p:cTn id="93" dur="500" fill="hold"/>
                                        <p:tgtEl>
                                          <p:spTgt spid="37"/>
                                        </p:tgtEl>
                                        <p:attrNameLst>
                                          <p:attrName>ppt_x</p:attrName>
                                        </p:attrNameLst>
                                      </p:cBhvr>
                                      <p:tavLst>
                                        <p:tav tm="0">
                                          <p:val>
                                            <p:strVal val="1+#ppt_w/2"/>
                                          </p:val>
                                        </p:tav>
                                        <p:tav tm="100000">
                                          <p:val>
                                            <p:strVal val="#ppt_x"/>
                                          </p:val>
                                        </p:tav>
                                      </p:tavLst>
                                    </p:anim>
                                    <p:anim calcmode="lin" valueType="num">
                                      <p:cBhvr additive="base">
                                        <p:cTn id="94" dur="500" fill="hold"/>
                                        <p:tgtEl>
                                          <p:spTgt spid="37"/>
                                        </p:tgtEl>
                                        <p:attrNameLst>
                                          <p:attrName>ppt_y</p:attrName>
                                        </p:attrNameLst>
                                      </p:cBhvr>
                                      <p:tavLst>
                                        <p:tav tm="0">
                                          <p:val>
                                            <p:strVal val="#ppt_y"/>
                                          </p:val>
                                        </p:tav>
                                        <p:tav tm="100000">
                                          <p:val>
                                            <p:strVal val="#ppt_y"/>
                                          </p:val>
                                        </p:tav>
                                      </p:tavLst>
                                    </p:anim>
                                  </p:childTnLst>
                                </p:cTn>
                              </p:par>
                              <p:par>
                                <p:cTn id="95" presetID="2" presetClass="entr" presetSubtype="2" fill="hold" grpId="0" nodeType="withEffect">
                                  <p:stCondLst>
                                    <p:cond delay="0"/>
                                  </p:stCondLst>
                                  <p:childTnLst>
                                    <p:set>
                                      <p:cBhvr>
                                        <p:cTn id="96" dur="1" fill="hold">
                                          <p:stCondLst>
                                            <p:cond delay="0"/>
                                          </p:stCondLst>
                                        </p:cTn>
                                        <p:tgtEl>
                                          <p:spTgt spid="38"/>
                                        </p:tgtEl>
                                        <p:attrNameLst>
                                          <p:attrName>style.visibility</p:attrName>
                                        </p:attrNameLst>
                                      </p:cBhvr>
                                      <p:to>
                                        <p:strVal val="visible"/>
                                      </p:to>
                                    </p:set>
                                    <p:anim calcmode="lin" valueType="num">
                                      <p:cBhvr additive="base">
                                        <p:cTn id="97" dur="500" fill="hold"/>
                                        <p:tgtEl>
                                          <p:spTgt spid="38"/>
                                        </p:tgtEl>
                                        <p:attrNameLst>
                                          <p:attrName>ppt_x</p:attrName>
                                        </p:attrNameLst>
                                      </p:cBhvr>
                                      <p:tavLst>
                                        <p:tav tm="0">
                                          <p:val>
                                            <p:strVal val="1+#ppt_w/2"/>
                                          </p:val>
                                        </p:tav>
                                        <p:tav tm="100000">
                                          <p:val>
                                            <p:strVal val="#ppt_x"/>
                                          </p:val>
                                        </p:tav>
                                      </p:tavLst>
                                    </p:anim>
                                    <p:anim calcmode="lin" valueType="num">
                                      <p:cBhvr additive="base">
                                        <p:cTn id="98" dur="500" fill="hold"/>
                                        <p:tgtEl>
                                          <p:spTgt spid="38"/>
                                        </p:tgtEl>
                                        <p:attrNameLst>
                                          <p:attrName>ppt_y</p:attrName>
                                        </p:attrNameLst>
                                      </p:cBhvr>
                                      <p:tavLst>
                                        <p:tav tm="0">
                                          <p:val>
                                            <p:strVal val="#ppt_y"/>
                                          </p:val>
                                        </p:tav>
                                        <p:tav tm="100000">
                                          <p:val>
                                            <p:strVal val="#ppt_y"/>
                                          </p:val>
                                        </p:tav>
                                      </p:tavLst>
                                    </p:anim>
                                  </p:childTnLst>
                                </p:cTn>
                              </p:par>
                              <p:par>
                                <p:cTn id="99" presetID="2" presetClass="entr" presetSubtype="2" fill="hold" nodeType="withEffect">
                                  <p:stCondLst>
                                    <p:cond delay="0"/>
                                  </p:stCondLst>
                                  <p:childTnLst>
                                    <p:set>
                                      <p:cBhvr>
                                        <p:cTn id="100" dur="1" fill="hold">
                                          <p:stCondLst>
                                            <p:cond delay="0"/>
                                          </p:stCondLst>
                                        </p:cTn>
                                        <p:tgtEl>
                                          <p:spTgt spid="39"/>
                                        </p:tgtEl>
                                        <p:attrNameLst>
                                          <p:attrName>style.visibility</p:attrName>
                                        </p:attrNameLst>
                                      </p:cBhvr>
                                      <p:to>
                                        <p:strVal val="visible"/>
                                      </p:to>
                                    </p:set>
                                    <p:anim calcmode="lin" valueType="num">
                                      <p:cBhvr additive="base">
                                        <p:cTn id="101" dur="500" fill="hold"/>
                                        <p:tgtEl>
                                          <p:spTgt spid="39"/>
                                        </p:tgtEl>
                                        <p:attrNameLst>
                                          <p:attrName>ppt_x</p:attrName>
                                        </p:attrNameLst>
                                      </p:cBhvr>
                                      <p:tavLst>
                                        <p:tav tm="0">
                                          <p:val>
                                            <p:strVal val="1+#ppt_w/2"/>
                                          </p:val>
                                        </p:tav>
                                        <p:tav tm="100000">
                                          <p:val>
                                            <p:strVal val="#ppt_x"/>
                                          </p:val>
                                        </p:tav>
                                      </p:tavLst>
                                    </p:anim>
                                    <p:anim calcmode="lin" valueType="num">
                                      <p:cBhvr additive="base">
                                        <p:cTn id="102"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9" grpId="0"/>
      <p:bldP spid="21" grpId="0" animBg="1"/>
      <p:bldP spid="26" grpId="0"/>
      <p:bldP spid="27" grpId="0"/>
      <p:bldP spid="28" grpId="0"/>
      <p:bldP spid="29" grpId="0"/>
      <p:bldP spid="30" grpId="0" animBg="1"/>
      <p:bldP spid="31" grpId="0"/>
      <p:bldP spid="32" grpId="0" animBg="1"/>
      <p:bldP spid="33" grpId="0"/>
      <p:bldP spid="35" grpId="0"/>
      <p:bldP spid="36" grpId="0"/>
      <p:bldP spid="38" grpId="0"/>
      <p:bldP spid="41" grpId="0"/>
      <p:bldP spid="43" grpId="0"/>
    </p:bldLst>
  </p:timing>
</p:sld>
</file>

<file path=ppt/theme/theme1.xml><?xml version="1.0" encoding="utf-8"?>
<a:theme xmlns:a="http://schemas.openxmlformats.org/drawingml/2006/main" name="Silicon  Labs  2018  Theme">
  <a:themeElements>
    <a:clrScheme name="Custom 1">
      <a:dk1>
        <a:srgbClr val="555555"/>
      </a:dk1>
      <a:lt1>
        <a:srgbClr val="FFFFFF"/>
      </a:lt1>
      <a:dk2>
        <a:srgbClr val="D91E2A"/>
      </a:dk2>
      <a:lt2>
        <a:srgbClr val="F2F2F2"/>
      </a:lt2>
      <a:accent1>
        <a:srgbClr val="0086D9"/>
      </a:accent1>
      <a:accent2>
        <a:srgbClr val="00AEFF"/>
      </a:accent2>
      <a:accent3>
        <a:srgbClr val="6BBF01"/>
      </a:accent3>
      <a:accent4>
        <a:srgbClr val="BCE100"/>
      </a:accent4>
      <a:accent5>
        <a:srgbClr val="FFAA00"/>
      </a:accent5>
      <a:accent6>
        <a:srgbClr val="FFD633"/>
      </a:accent6>
      <a:hlink>
        <a:srgbClr val="00AEFF"/>
      </a:hlink>
      <a:folHlink>
        <a:srgbClr val="00AE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a:noFill/>
        </a:ln>
      </a:spPr>
      <a:bodyPr wrap="none" rtlCol="0" anchor="ctr">
        <a:spAutoFit/>
      </a:bodyPr>
      <a:lstStyle>
        <a:defPPr algn="ctr">
          <a:defRPr sz="1200" dirty="0" err="1" smtClean="0"/>
        </a:defPPr>
      </a:lstStyle>
    </a:txDef>
  </a:objectDefaults>
  <a:extraClrSchemeLst/>
  <a:extLst>
    <a:ext uri="{05A4C25C-085E-4340-85A3-A5531E510DB2}">
      <thm15:themeFamily xmlns:thm15="http://schemas.microsoft.com/office/thememl/2012/main" name="Silicon  Labs  2018  Theme" id="{099366A2-208A-494D-854A-9957CB043B83}" vid="{94E4261A-689D-4627-8406-E097BB14F63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0</TotalTime>
  <Words>1637</Words>
  <Application>Microsoft Office PowerPoint</Application>
  <PresentationFormat>Widescreen</PresentationFormat>
  <Paragraphs>294</Paragraphs>
  <Slides>23</Slides>
  <Notes>14</Notes>
  <HiddenSlides>0</HiddenSlides>
  <MMClips>2</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MS Mincho</vt:lpstr>
      <vt:lpstr>Arial</vt:lpstr>
      <vt:lpstr>Calibri</vt:lpstr>
      <vt:lpstr>Calibri Light</vt:lpstr>
      <vt:lpstr>Courier New</vt:lpstr>
      <vt:lpstr>Helvetica Neue</vt:lpstr>
      <vt:lpstr>Segoe UI</vt:lpstr>
      <vt:lpstr>Symbol</vt:lpstr>
      <vt:lpstr>Times New Roman</vt:lpstr>
      <vt:lpstr>Wingdings</vt:lpstr>
      <vt:lpstr>Silicon  Labs  2018  Theme</vt:lpstr>
      <vt:lpstr>Lesson 3: Security</vt:lpstr>
      <vt:lpstr>Agenda</vt:lpstr>
      <vt:lpstr>PowerPoint Presentation</vt:lpstr>
      <vt:lpstr>Device-To-Cloud Security with Z-Wave Security</vt:lpstr>
      <vt:lpstr>Improved Key sharing</vt:lpstr>
      <vt:lpstr>Authentication</vt:lpstr>
      <vt:lpstr>Nonce Mechanism </vt:lpstr>
      <vt:lpstr>Nonce Mechanism</vt:lpstr>
      <vt:lpstr>Nonce Mechanism</vt:lpstr>
      <vt:lpstr>Multicast</vt:lpstr>
      <vt:lpstr>Security Levels</vt:lpstr>
      <vt:lpstr>The S2 Inclusion Flow</vt:lpstr>
      <vt:lpstr>PowerPoint Presentation</vt:lpstr>
      <vt:lpstr>SmartStart Delivers Automatic Secure Inclusion</vt:lpstr>
      <vt:lpstr>Smart Start</vt:lpstr>
      <vt:lpstr>Working with Smart Start</vt:lpstr>
      <vt:lpstr>Working with Smart Start</vt:lpstr>
      <vt:lpstr>Smart Start </vt:lpstr>
      <vt:lpstr>Working with security</vt:lpstr>
      <vt:lpstr>Working with security</vt:lpstr>
      <vt:lpstr>Working with security</vt:lpstr>
      <vt:lpstr>Demonstration: SmartStart inclusion</vt:lpstr>
      <vt:lpstr>Limitations of legacy S0 security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2019-01-24T13:51:00Z</dcterms:created>
  <dcterms:modified xsi:type="dcterms:W3CDTF">2019-03-07T09:54:54Z</dcterms:modified>
</cp:coreProperties>
</file>