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1"/>
  </p:notesMasterIdLst>
  <p:sldIdLst>
    <p:sldId id="257" r:id="rId5"/>
    <p:sldId id="306" r:id="rId6"/>
    <p:sldId id="273" r:id="rId7"/>
    <p:sldId id="395" r:id="rId8"/>
    <p:sldId id="308" r:id="rId9"/>
    <p:sldId id="289" r:id="rId10"/>
    <p:sldId id="291" r:id="rId11"/>
    <p:sldId id="390" r:id="rId12"/>
    <p:sldId id="285" r:id="rId13"/>
    <p:sldId id="260" r:id="rId14"/>
    <p:sldId id="261" r:id="rId15"/>
    <p:sldId id="270" r:id="rId16"/>
    <p:sldId id="311" r:id="rId17"/>
    <p:sldId id="389" r:id="rId18"/>
    <p:sldId id="392" r:id="rId19"/>
    <p:sldId id="388" r:id="rId20"/>
    <p:sldId id="396" r:id="rId21"/>
    <p:sldId id="399" r:id="rId22"/>
    <p:sldId id="397" r:id="rId23"/>
    <p:sldId id="400" r:id="rId24"/>
    <p:sldId id="382" r:id="rId25"/>
    <p:sldId id="401" r:id="rId26"/>
    <p:sldId id="403" r:id="rId27"/>
    <p:sldId id="404" r:id="rId28"/>
    <p:sldId id="393" r:id="rId29"/>
    <p:sldId id="284"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47914" autoAdjust="0"/>
  </p:normalViewPr>
  <p:slideViewPr>
    <p:cSldViewPr snapToGrid="0" snapToObjects="1" showGuides="1">
      <p:cViewPr varScale="1">
        <p:scale>
          <a:sx n="60" d="100"/>
          <a:sy n="60" d="100"/>
        </p:scale>
        <p:origin x="2550" y="42"/>
      </p:cViewPr>
      <p:guideLst>
        <p:guide pos="2160"/>
        <p:guide orient="horz" pos="2160"/>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2019-12-25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Zigbee training. Today we will introduce the basic knowledge of Zigbee knowledge. This lesson will last for about 75 minutes.</a:t>
            </a:r>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PAN, or Personal Area Network, is separated from other networks through its PAN ID. This is a 16-bit identifier that all nodes in the same PAN will share. So it’s something akin to a subnet mask in the Ethernet world in that you generally would only be communicating with devices within your local network, which is the PAN in this case. This identifier is placed into the low-level MAC-layer header in every out-going packet, and it allows devices that receive the packet to filter out the messages that don’t pertain to their network. They can compare it against their own PAN ID, and decide if this is a message from someone in their own network, or if it’s from someone in a different network that just happens to be on this channel so there’s no need to try to decode or decrypt it.</a:t>
            </a:r>
          </a:p>
          <a:p>
            <a:endParaRPr lang="en-US" baseline="0" dirty="0"/>
          </a:p>
          <a:p>
            <a:r>
              <a:rPr lang="en-US" baseline="0" dirty="0"/>
              <a:t>The PAN ID is chosen by the coordinator upon network formation. Because the PAN ID is the distinguishing factor between one network and another, it should be random to unsure its uniqueness. It’s recommended that you select a random 16-bit value for your PAN ID that keeps your network from coinciding with any other network that happens to exist in the area. </a:t>
            </a:r>
          </a:p>
          <a:p>
            <a:endParaRPr lang="en-US" baseline="0" dirty="0"/>
          </a:p>
          <a:p>
            <a:r>
              <a:rPr lang="en-US" baseline="0" dirty="0"/>
              <a:t>Now, what if you happened to pick a PAN ID that’s already used by another network? Or what if you did pick a random PAN ID that wasn’t in conflict with any other network, but later another network grew to overlap with yours? If the PAN ID conflict ever happens, the stack can in fact detect such a conflict and can update its PAN ID automatically and inform all the nodes in its network to move to the new PAN ID, so that each node can continue communicating with nodes in its original network and exclude anyone on the conflicting network. You may be wondering how the stack does this.</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10</a:t>
            </a:fld>
            <a:endParaRPr lang="en-US"/>
          </a:p>
        </p:txBody>
      </p:sp>
    </p:spTree>
    <p:extLst>
      <p:ext uri="{BB962C8B-B14F-4D97-AF65-F5344CB8AC3E}">
        <p14:creationId xmlns:p14="http://schemas.microsoft.com/office/powerpoint/2010/main" val="1927201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Well, it is done through the use of the extended PAN ID,</a:t>
            </a:r>
            <a:r>
              <a:rPr lang="en-US" baseline="0" dirty="0"/>
              <a:t> which is another network identifier known by all nodes in the PAN.</a:t>
            </a:r>
            <a:endParaRPr lang="en-US" dirty="0"/>
          </a:p>
          <a:p>
            <a:endParaRPr lang="en-US" dirty="0"/>
          </a:p>
          <a:p>
            <a:r>
              <a:rPr lang="en-US" dirty="0"/>
              <a:t>While the normal short 16-bit PAN ID is transmitted</a:t>
            </a:r>
            <a:r>
              <a:rPr lang="en-US" baseline="0" dirty="0"/>
              <a:t> over the air in all the packets because it’s short and simple, the 64-bit extended PAN ID is rarely transmitted over the air. The extended PAN ID is also unique for every PAN, and it’s basically used as a backup criteria when the 16-bit PAN ID is not enough to always distinguish one network from another. For instance, when a PAN ID conflict occurs and you want to notify all devices in your network to move, the way that you distinguish your network from the conflicting network is, those devices in your network all share the same </a:t>
            </a:r>
            <a:r>
              <a:rPr lang="en-US" b="1" baseline="0" dirty="0"/>
              <a:t>extended</a:t>
            </a:r>
            <a:r>
              <a:rPr lang="en-US" baseline="0" dirty="0"/>
              <a:t> PAN ID. The extended PAN ID is highly unlikely to ever conflict because it has 64 bits compared to the 16 bits in the short PAN ID.</a:t>
            </a:r>
          </a:p>
          <a:p>
            <a:endParaRPr lang="en-US" baseline="0" dirty="0"/>
          </a:p>
          <a:p>
            <a:r>
              <a:rPr lang="en-US" baseline="0" dirty="0"/>
              <a:t>The extended PAN ID is also chosen by the coordinator during network formation. It’s only sent over the air in response to an Active Scan when nodes are soliciting the network, or when a PAN ID update is occurring.</a:t>
            </a:r>
          </a:p>
          <a:p>
            <a:endParaRPr lang="en-US" baseline="0" dirty="0"/>
          </a:p>
          <a:p>
            <a:r>
              <a:rPr lang="en-US" baseline="0" dirty="0"/>
              <a:t>It’s also a useful factor in allowing you to select the network. If you are trying to come into a network rather than form one, you might wonder how to tell which networks are available. The way the networks are distinguishable from one another is not only in the PAN ID but also in the extended PAN ID. You might want to do something special where you decide you are only going to use a certain subset of extended PAN IDs so that you can distinguish your networks from other networks, but just don’t limit yourself too much, because the more you limit this the more likely that you have a conflict, and if your extended PAN ID ever conflicts there’s really nothing you can do to fix that. It’s a little like a </a:t>
            </a:r>
            <a:r>
              <a:rPr lang="en-US" baseline="0" dirty="0" err="1"/>
              <a:t>WiFi</a:t>
            </a:r>
            <a:r>
              <a:rPr lang="en-US" baseline="0" dirty="0"/>
              <a:t> SSID, except that those can be the same between networks and this one can’t.</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11</a:t>
            </a:fld>
            <a:endParaRPr lang="en-US"/>
          </a:p>
        </p:txBody>
      </p:sp>
    </p:spTree>
    <p:extLst>
      <p:ext uri="{BB962C8B-B14F-4D97-AF65-F5344CB8AC3E}">
        <p14:creationId xmlns:p14="http://schemas.microsoft.com/office/powerpoint/2010/main" val="394142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their network-wide criteria, one node is distinguished from another by its individual node addresses.</a:t>
            </a:r>
          </a:p>
          <a:p>
            <a:endParaRPr lang="en-US" baseline="0" dirty="0"/>
          </a:p>
          <a:p>
            <a:r>
              <a:rPr lang="en-US" baseline="0" dirty="0"/>
              <a:t>A node has a short address and a long address. The long address is the IEEE-assigned MAC address, or EUI-64. It is a 64-bit address that is globally unique, meaning no two IEEE-based radios in the world should ever have the same EUI-64. This is generally assigned at manufacturing time. They are assigned when the chips come out of our manufacturing facility before they arrive to you, and they will never change. That’s how you tell one radio from another. But because 64 bits are a lot of data, this long address is not sent over the air very often.</a:t>
            </a:r>
          </a:p>
          <a:p>
            <a:endParaRPr lang="en-US" b="0" baseline="0" dirty="0"/>
          </a:p>
          <a:p>
            <a:r>
              <a:rPr lang="en-US" baseline="0" dirty="0"/>
              <a:t>Most of the time the much shorter, 16-bit address is used over the air. This is known as the node ID and unique within a network, similar to an IP address in Ethernet world. It is assigned as the node enters the network, and it’s supposed to be unique within that network. There may be two networks each of which has a node with the same node ID, but because they in different PANs, it doesn’t matter.</a:t>
            </a:r>
          </a:p>
          <a:p>
            <a:endParaRPr lang="en-US" baseline="0" dirty="0"/>
          </a:p>
          <a:p>
            <a:r>
              <a:rPr lang="en-US" baseline="0" dirty="0"/>
              <a:t>Note that it’s possible for two nodes to have chosen the same random node ID when they enter the network. If that happens, much like the PAN ID scheme, there is a method for conflict resolution. When the nodes notice the conflict, based on the EUI-64 information as a fallback, they can agree upon new addresses. So the nodes can change addresses at run-time if required, based on a conflict.</a:t>
            </a:r>
          </a:p>
          <a:p>
            <a:endParaRPr lang="en-US" baseline="0" dirty="0"/>
          </a:p>
          <a:p>
            <a:r>
              <a:rPr lang="en-US" baseline="0" dirty="0"/>
              <a:t>In addition to addresses </a:t>
            </a:r>
            <a:r>
              <a:rPr lang="en-US" b="1" baseline="0" dirty="0"/>
              <a:t>of</a:t>
            </a:r>
            <a:r>
              <a:rPr lang="en-US" baseline="0" dirty="0"/>
              <a:t> the node, there are also concepts of addresses </a:t>
            </a:r>
            <a:r>
              <a:rPr lang="en-US" b="1" baseline="0" dirty="0"/>
              <a:t>within</a:t>
            </a:r>
            <a:r>
              <a:rPr lang="en-US" baseline="0" dirty="0"/>
              <a:t> the node these are Endpoints and Clusters and they are explained in the “Clusters Endpoints Devices” training module. </a:t>
            </a:r>
            <a:endParaRPr lang="hu-HU" dirty="0"/>
          </a:p>
        </p:txBody>
      </p:sp>
      <p:sp>
        <p:nvSpPr>
          <p:cNvPr id="4" name="Slide Number Placeholder 3"/>
          <p:cNvSpPr>
            <a:spLocks noGrp="1"/>
          </p:cNvSpPr>
          <p:nvPr>
            <p:ph type="sldNum" sz="quarter" idx="5"/>
          </p:nvPr>
        </p:nvSpPr>
        <p:spPr/>
        <p:txBody>
          <a:bodyPr/>
          <a:lstStyle/>
          <a:p>
            <a:fld id="{5D787E92-135F-034D-9DC8-7FF1198D5B11}" type="slidenum">
              <a:rPr lang="en-US" smtClean="0"/>
              <a:t>12</a:t>
            </a:fld>
            <a:endParaRPr lang="en-US"/>
          </a:p>
        </p:txBody>
      </p:sp>
    </p:spTree>
    <p:extLst>
      <p:ext uri="{BB962C8B-B14F-4D97-AF65-F5344CB8AC3E}">
        <p14:creationId xmlns:p14="http://schemas.microsoft.com/office/powerpoint/2010/main" val="121721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 form a Zigbee network, you have to prepare 4 parameters: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PAN ID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Extend PAN ID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working channel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Transmit power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You need to specify these four parameters.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you don’t, the coordinator will randomly choose a PAN ID and an extended PAN ID.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you don’t specify a channel, the coordinator will scan and pick a relatively quiet channel to work 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After the network formed, new devices can start to join.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First, the new device will start to find the joinable network. In this phase, the new device will send beacon requests on each channel. Routers and coordinators will respond a beacon with the network info carried in the beacon frame. These info includes the PAN ID, the extend PAN ID and also some other properties of the router or coordinator, like if the device permit join, if the device has the capacity to let the new device join.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this stage, the new device may receive multiple beacons from different devices. It will pick up one with the best signal quality and start to send association request. In this </a:t>
            </a:r>
            <a:r>
              <a:rPr lang="en-US" dirty="0" err="1"/>
              <a:t>associaton</a:t>
            </a:r>
            <a:r>
              <a:rPr lang="en-US" dirty="0"/>
              <a:t> request, the PAN ID is set to the chosen PAN and the destination node id is set to the node ID of the chosen device. In this frame, the capability of the new device will be carried on.</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When the router or coordinator received this association request, it would pick up a node ID for the new device and respond with an association response.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Then the new device got its node ID and ideally it could communicate with the other devices in the same network.</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a:p>
        </p:txBody>
      </p:sp>
    </p:spTree>
    <p:extLst>
      <p:ext uri="{BB962C8B-B14F-4D97-AF65-F5344CB8AC3E}">
        <p14:creationId xmlns:p14="http://schemas.microsoft.com/office/powerpoint/2010/main" val="422932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application layer, a physical device can be split to several logic devices by implementing multiple endpoints.</a:t>
            </a:r>
          </a:p>
          <a:p>
            <a:endParaRPr lang="en-US" dirty="0"/>
          </a:p>
          <a:p>
            <a:r>
              <a:rPr lang="en-US" dirty="0"/>
              <a:t>Each endpoint represents a logic device. For example, if we have a smart outlet </a:t>
            </a:r>
            <a:r>
              <a:rPr lang="en-US" altLang="zh-CN" dirty="0"/>
              <a:t>adapter with 6 outlets on it. We can implement it with 6 endpoints so that  we can switch on/off each outlet respectively.</a:t>
            </a:r>
          </a:p>
          <a:p>
            <a:endParaRPr lang="en-US" dirty="0"/>
          </a:p>
          <a:p>
            <a:r>
              <a:rPr lang="en-US" dirty="0"/>
              <a:t>The endpoint ID is a 8bit value, ranging from 0 to 255. </a:t>
            </a:r>
          </a:p>
          <a:p>
            <a:r>
              <a:rPr lang="en-US" dirty="0"/>
              <a:t>Endpoint 0 is reserved for Zigbee Device Object, mainly used for management purpose.</a:t>
            </a:r>
          </a:p>
          <a:p>
            <a:r>
              <a:rPr lang="en-US" dirty="0"/>
              <a:t>Endpoint 240 to 254 are reserved for special applications. Like Zigbee Green Power use dedicate endpoint 242.</a:t>
            </a:r>
          </a:p>
          <a:p>
            <a:r>
              <a:rPr lang="en-US" dirty="0"/>
              <a:t>Endpoint 255 is used for broadcasting. </a:t>
            </a:r>
          </a:p>
          <a:p>
            <a:r>
              <a:rPr lang="en-US" dirty="0"/>
              <a:t>Endpoint 1 to 239 can be used by user applications.</a:t>
            </a:r>
          </a:p>
          <a:p>
            <a:endParaRPr lang="en-US" dirty="0"/>
          </a:p>
          <a:p>
            <a:r>
              <a:rPr lang="en-US" dirty="0"/>
              <a:t>In each endpoint, we can configure several clusters. Zigbee cluster is actually a communication model. </a:t>
            </a:r>
          </a:p>
          <a:p>
            <a:r>
              <a:rPr lang="en-US" dirty="0"/>
              <a:t>It’s based on client/server mode and used to describe the application protocol between the two devices.</a:t>
            </a:r>
          </a:p>
          <a:p>
            <a:r>
              <a:rPr lang="en-US" dirty="0"/>
              <a:t>Each cluster has a cluster ID which is defined in Zigbee Cluster Library (ZCL).</a:t>
            </a:r>
          </a:p>
          <a:p>
            <a:r>
              <a:rPr lang="en-US" dirty="0"/>
              <a:t>A cluster may define several attributes and commands.</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14</a:t>
            </a:fld>
            <a:endParaRPr lang="en-US"/>
          </a:p>
        </p:txBody>
      </p:sp>
    </p:spTree>
    <p:extLst>
      <p:ext uri="{BB962C8B-B14F-4D97-AF65-F5344CB8AC3E}">
        <p14:creationId xmlns:p14="http://schemas.microsoft.com/office/powerpoint/2010/main" val="730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an example of the cluster, so that we can understand it better.</a:t>
            </a:r>
          </a:p>
          <a:p>
            <a:endParaRPr lang="en-US" dirty="0"/>
          </a:p>
          <a:p>
            <a:r>
              <a:rPr lang="en-US" dirty="0"/>
              <a:t>For example we need to implement a Light with two bulbs.</a:t>
            </a:r>
          </a:p>
          <a:p>
            <a:endParaRPr lang="en-US" dirty="0"/>
          </a:p>
          <a:p>
            <a:r>
              <a:rPr lang="en-US" dirty="0"/>
              <a:t>We can define two endpoints in it. Each endpoint represents a bulb.</a:t>
            </a:r>
          </a:p>
          <a:p>
            <a:endParaRPr lang="en-US" dirty="0"/>
          </a:p>
          <a:p>
            <a:r>
              <a:rPr lang="en-US" dirty="0"/>
              <a:t>For the basic function, like turning on/off, we can use the on/off cluster.  The light is the server side, and the switch is the client side.</a:t>
            </a:r>
          </a:p>
          <a:p>
            <a:r>
              <a:rPr lang="en-US" dirty="0"/>
              <a:t>There is an attribute “on/off” defined in the server side, indicating if the light is on or off.</a:t>
            </a:r>
          </a:p>
          <a:p>
            <a:r>
              <a:rPr lang="en-US" dirty="0"/>
              <a:t>There is also commands like “turn on”, “turn off”, “toggle” defined and should be sent from the client side to server side.</a:t>
            </a:r>
          </a:p>
          <a:p>
            <a:endParaRPr lang="en-US" dirty="0"/>
          </a:p>
          <a:p>
            <a:r>
              <a:rPr lang="en-US" dirty="0"/>
              <a:t>If we want more functionalities, like we need to support level control. We can use the level-control cluster.</a:t>
            </a:r>
          </a:p>
          <a:p>
            <a:r>
              <a:rPr lang="en-US" dirty="0"/>
              <a:t>In this cluster, there is an attribute “level” defined in the server side, indicating the brightness of the bulb.</a:t>
            </a:r>
          </a:p>
          <a:p>
            <a:r>
              <a:rPr lang="en-US" dirty="0"/>
              <a:t>There is also commands like “move to level” defined and should be sent from the client side to server side.</a:t>
            </a:r>
          </a:p>
          <a:p>
            <a:endParaRPr lang="en-US" dirty="0"/>
          </a:p>
          <a:p>
            <a:r>
              <a:rPr lang="en-US" dirty="0"/>
              <a:t>And if we need even more functionalities, for example we need to support color control, we can use the color control cluster.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15</a:t>
            </a:fld>
            <a:endParaRPr lang="en-US"/>
          </a:p>
        </p:txBody>
      </p:sp>
    </p:spTree>
    <p:extLst>
      <p:ext uri="{BB962C8B-B14F-4D97-AF65-F5344CB8AC3E}">
        <p14:creationId xmlns:p14="http://schemas.microsoft.com/office/powerpoint/2010/main" val="342269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here we have introduced the basic knowledge about Zigbee. Seems devices can work well with the concepts we have talked about.</a:t>
            </a:r>
          </a:p>
          <a:p>
            <a:endParaRPr lang="en-US" dirty="0"/>
          </a:p>
          <a:p>
            <a:r>
              <a:rPr lang="en-US" dirty="0"/>
              <a:t>As Zigbee is a wireless technology, security is very important because hackers can sniffer those packets over the air. Imaging that you have a smart door lock. </a:t>
            </a:r>
          </a:p>
          <a:p>
            <a:r>
              <a:rPr lang="en-US" dirty="0"/>
              <a:t>If the hacker captured the packets of unlocking your door, then he could replay that to open your door. That would be dangerous.</a:t>
            </a:r>
          </a:p>
          <a:p>
            <a:endParaRPr lang="en-US" dirty="0"/>
          </a:p>
          <a:p>
            <a:r>
              <a:rPr lang="en-US" dirty="0"/>
              <a:t>To prevent that from happening, Zigbee defined many security features. Let talk about it.</a:t>
            </a:r>
          </a:p>
          <a:p>
            <a:r>
              <a:rPr lang="en-US" dirty="0"/>
              <a:t>First we will talk about network layer security. Look at the picture at upper left. It shows how an unsecured network frame is secured in network layer.</a:t>
            </a:r>
          </a:p>
          <a:p>
            <a:r>
              <a:rPr lang="en-US" dirty="0"/>
              <a:t>First, the network payload will be encrypted. After that, an security header will be added before the encrypted payload. Then calculate a hash value from the network header, security header and the encrypted payload. Finally appended the 32-bit hash value to the end of the frame. If any byte of the network header, security header and encrypted payload is changed, the hash value will be different. We call this value MIC, short for message integrity check.</a:t>
            </a:r>
          </a:p>
          <a:p>
            <a:endParaRPr lang="en-US" dirty="0"/>
          </a:p>
          <a:p>
            <a:r>
              <a:rPr lang="en-US" dirty="0"/>
              <a:t>The network encryption uses a symmetric encrypting algorithm, which means the same key is used for encryption and decryption. This is key is called network key.</a:t>
            </a:r>
          </a:p>
          <a:p>
            <a:r>
              <a:rPr lang="en-US" dirty="0"/>
              <a:t>For this reason, all devices in the same Zigbee network will use the same network key.</a:t>
            </a:r>
          </a:p>
          <a:p>
            <a:endParaRPr lang="en-US" dirty="0"/>
          </a:p>
          <a:p>
            <a:r>
              <a:rPr lang="en-US" dirty="0"/>
              <a:t>In the network security header, a field named “frame counter” and the source Eui64 of the node who encrypt the message are added to protect replay attack.</a:t>
            </a:r>
          </a:p>
          <a:p>
            <a:r>
              <a:rPr lang="en-US" dirty="0"/>
              <a:t>A key sequence number is added to support network key updating.</a:t>
            </a:r>
          </a:p>
        </p:txBody>
      </p:sp>
      <p:sp>
        <p:nvSpPr>
          <p:cNvPr id="4" name="Slide Number Placeholder 3"/>
          <p:cNvSpPr>
            <a:spLocks noGrp="1"/>
          </p:cNvSpPr>
          <p:nvPr>
            <p:ph type="sldNum" sz="quarter" idx="5"/>
          </p:nvPr>
        </p:nvSpPr>
        <p:spPr/>
        <p:txBody>
          <a:bodyPr/>
          <a:lstStyle/>
          <a:p>
            <a:fld id="{5D787E92-135F-034D-9DC8-7FF1198D5B11}" type="slidenum">
              <a:rPr lang="en-US" smtClean="0"/>
              <a:t>16</a:t>
            </a:fld>
            <a:endParaRPr lang="en-US"/>
          </a:p>
        </p:txBody>
      </p:sp>
    </p:spTree>
    <p:extLst>
      <p:ext uri="{BB962C8B-B14F-4D97-AF65-F5344CB8AC3E}">
        <p14:creationId xmlns:p14="http://schemas.microsoft.com/office/powerpoint/2010/main" val="280711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layer security is a hop-by-hop security.</a:t>
            </a:r>
          </a:p>
          <a:p>
            <a:endParaRPr lang="en-US" dirty="0"/>
          </a:p>
          <a:p>
            <a:r>
              <a:rPr lang="en-US" dirty="0"/>
              <a:t>The router node needs to decrypt the message, then encrypt it and replace the info in security header, after that send it out.</a:t>
            </a:r>
          </a:p>
          <a:p>
            <a:r>
              <a:rPr lang="en-US" dirty="0"/>
              <a:t>If the decrypting fails, the message will be dropped immediately.</a:t>
            </a:r>
          </a:p>
          <a:p>
            <a:endParaRPr lang="en-US" dirty="0"/>
          </a:p>
          <a:p>
            <a:r>
              <a:rPr lang="en-US" dirty="0"/>
              <a:t>The benefits of this is to drop the attacking messages as soon as we can.</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17</a:t>
            </a:fld>
            <a:endParaRPr lang="en-US"/>
          </a:p>
        </p:txBody>
      </p:sp>
    </p:spTree>
    <p:extLst>
      <p:ext uri="{BB962C8B-B14F-4D97-AF65-F5344CB8AC3E}">
        <p14:creationId xmlns:p14="http://schemas.microsoft.com/office/powerpoint/2010/main" val="2174686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talked in earlier, all devices are using the same network key. Network key is a 16 bytes octets.</a:t>
            </a:r>
          </a:p>
          <a:p>
            <a:r>
              <a:rPr lang="en-US" dirty="0"/>
              <a:t>Normally it’s randomly generated by coordinator when the network is formed.</a:t>
            </a:r>
          </a:p>
          <a:p>
            <a:r>
              <a:rPr lang="en-US" dirty="0"/>
              <a:t>When new devices join network, they must get a copy of the network key.</a:t>
            </a:r>
          </a:p>
          <a:p>
            <a:endParaRPr lang="en-US" dirty="0"/>
          </a:p>
          <a:p>
            <a:r>
              <a:rPr lang="en-US" dirty="0"/>
              <a:t>In Zigbee network, the role who distribute network key to new devices is called trust center. There are two typical security models, centralized security network and distributed security network.</a:t>
            </a:r>
          </a:p>
          <a:p>
            <a:endParaRPr lang="en-US" dirty="0"/>
          </a:p>
          <a:p>
            <a:r>
              <a:rPr lang="en-US" dirty="0"/>
              <a:t>In a centralized security network, there is only one trust center, normally it’s the coordinator. All new devices will get network key from coordinator.</a:t>
            </a:r>
          </a:p>
          <a:p>
            <a:r>
              <a:rPr lang="en-US" dirty="0"/>
              <a:t>In a distributed security network, every router is a trust center. New devices can get network key from every router.</a:t>
            </a:r>
          </a:p>
          <a:p>
            <a:endParaRPr lang="en-US" dirty="0"/>
          </a:p>
          <a:p>
            <a:r>
              <a:rPr lang="en-US" dirty="0"/>
              <a:t>As the network key needs to be transported from one device to another, the key value needs to be encrypted during transporting. </a:t>
            </a:r>
          </a:p>
          <a:p>
            <a:r>
              <a:rPr lang="en-US" dirty="0"/>
              <a:t>This encryption is done in application layer. We will talk about it later.</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18</a:t>
            </a:fld>
            <a:endParaRPr lang="en-US"/>
          </a:p>
        </p:txBody>
      </p:sp>
    </p:spTree>
    <p:extLst>
      <p:ext uri="{BB962C8B-B14F-4D97-AF65-F5344CB8AC3E}">
        <p14:creationId xmlns:p14="http://schemas.microsoft.com/office/powerpoint/2010/main" val="1544031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talked in the slides before, frame counter is added to prevent replay attacks. Let’s see how it works.</a:t>
            </a:r>
          </a:p>
          <a:p>
            <a:endParaRPr lang="en-US" dirty="0"/>
          </a:p>
          <a:p>
            <a:r>
              <a:rPr lang="en-US" dirty="0"/>
              <a:t>First, a node will record the frame counter of the received frame and the Eui64 of the node.</a:t>
            </a:r>
          </a:p>
          <a:p>
            <a:r>
              <a:rPr lang="en-US" dirty="0"/>
              <a:t>The frame counter of the next message from the same node must be bigger than the recorded.</a:t>
            </a:r>
          </a:p>
          <a:p>
            <a:r>
              <a:rPr lang="en-US" dirty="0"/>
              <a:t>Otherwise, the message will be considered to be a replay and will be dropped.</a:t>
            </a:r>
          </a:p>
          <a:p>
            <a:endParaRPr lang="en-US" dirty="0"/>
          </a:p>
          <a:p>
            <a:r>
              <a:rPr lang="en-US" dirty="0"/>
              <a:t>To achieve this, on the transmitting side, every node will save it’s outgoing frame counter.</a:t>
            </a:r>
          </a:p>
          <a:p>
            <a:r>
              <a:rPr lang="en-US" dirty="0"/>
              <a:t>On the reception side, nodes need to save frame counters of all neighbors.</a:t>
            </a:r>
          </a:p>
          <a:p>
            <a:endParaRPr lang="en-US" dirty="0"/>
          </a:p>
          <a:p>
            <a:r>
              <a:rPr lang="en-US" dirty="0"/>
              <a:t>As frame counter is a 32-bit value, it could wrap if the device keep running for a very long time. Apparently there could be a problem if the frame counter wraps.</a:t>
            </a:r>
          </a:p>
          <a:p>
            <a:r>
              <a:rPr lang="en-US" dirty="0"/>
              <a:t>To prevent this from happening, the network key must be updated before it wraps.</a:t>
            </a:r>
          </a:p>
          <a:p>
            <a:r>
              <a:rPr lang="en-US" dirty="0"/>
              <a:t>If the network key is updated, the frame counter could start from zero again.</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19</a:t>
            </a:fld>
            <a:endParaRPr lang="en-US"/>
          </a:p>
        </p:txBody>
      </p:sp>
    </p:spTree>
    <p:extLst>
      <p:ext uri="{BB962C8B-B14F-4D97-AF65-F5344CB8AC3E}">
        <p14:creationId xmlns:p14="http://schemas.microsoft.com/office/powerpoint/2010/main" val="408192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agenda of this training.</a:t>
            </a:r>
          </a:p>
          <a:p>
            <a:endParaRPr lang="en-US" dirty="0"/>
          </a:p>
          <a:p>
            <a:r>
              <a:rPr lang="en-US" dirty="0"/>
              <a:t>First we will talk a little bit about the question “What’s Zigbee”.</a:t>
            </a:r>
          </a:p>
          <a:p>
            <a:r>
              <a:rPr lang="en-US" dirty="0"/>
              <a:t>After that, we will introduce overview of Zigbee protocol.</a:t>
            </a:r>
          </a:p>
          <a:p>
            <a:r>
              <a:rPr lang="en-US" dirty="0"/>
              <a:t>Then, we will introduce physical layer, MAC layer, network layer and application layer.</a:t>
            </a:r>
          </a:p>
          <a:p>
            <a:r>
              <a:rPr lang="en-US" dirty="0"/>
              <a:t>Finally, we will talk a little about the security features in Zigbee.</a:t>
            </a:r>
          </a:p>
          <a:p>
            <a:endParaRPr lang="en-US" dirty="0"/>
          </a:p>
          <a:p>
            <a:r>
              <a:rPr lang="en-US" dirty="0"/>
              <a:t>If you have any questions during the presentation, please feel free to break me.</a:t>
            </a:r>
          </a:p>
          <a:p>
            <a:endParaRPr lang="en-US" dirty="0"/>
          </a:p>
          <a:p>
            <a:r>
              <a:rPr lang="en-US" dirty="0"/>
              <a:t>Now let’s start.</a:t>
            </a:r>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procedure of network key updating.</a:t>
            </a:r>
          </a:p>
          <a:p>
            <a:endParaRPr lang="en-US" dirty="0"/>
          </a:p>
          <a:p>
            <a:r>
              <a:rPr lang="en-US" dirty="0"/>
              <a:t>First, coordinator generates a new network key.</a:t>
            </a:r>
          </a:p>
          <a:p>
            <a:r>
              <a:rPr lang="en-US" dirty="0"/>
              <a:t>Then coordinator broadcast new network key to all devices.</a:t>
            </a:r>
          </a:p>
          <a:p>
            <a:r>
              <a:rPr lang="en-US" dirty="0"/>
              <a:t>Devices will save the new key as a alternative key.</a:t>
            </a:r>
          </a:p>
          <a:p>
            <a:r>
              <a:rPr lang="en-US" dirty="0"/>
              <a:t>When coordinator is ready to switch the new key, it sends out a switch command and then all device starts to use the new key.</a:t>
            </a:r>
          </a:p>
          <a:p>
            <a:endParaRPr lang="en-US" dirty="0"/>
          </a:p>
          <a:p>
            <a:r>
              <a:rPr lang="en-US" dirty="0"/>
              <a:t>If any device missed the new key or the switch command, they will perform a rejoin process to get the latest network key.</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20</a:t>
            </a:fld>
            <a:endParaRPr lang="en-US"/>
          </a:p>
        </p:txBody>
      </p:sp>
    </p:spTree>
    <p:extLst>
      <p:ext uri="{BB962C8B-B14F-4D97-AF65-F5344CB8AC3E}">
        <p14:creationId xmlns:p14="http://schemas.microsoft.com/office/powerpoint/2010/main" val="3434621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As we talked before, transporting network key is encrypted in application. Let’s see application layer security.</a:t>
            </a:r>
          </a:p>
          <a:p>
            <a:pPr lvl="0"/>
            <a:endParaRPr lang="en-US" sz="1200" dirty="0"/>
          </a:p>
          <a:p>
            <a:pPr lvl="0"/>
            <a:r>
              <a:rPr lang="en-US" sz="1200" dirty="0"/>
              <a:t>It’s quite similar to network security. </a:t>
            </a:r>
          </a:p>
          <a:p>
            <a:pPr lvl="0"/>
            <a:r>
              <a:rPr lang="en-US" sz="1200" dirty="0"/>
              <a:t>Also symmetric encrypting algorithm is used. The key is called link key. For most case, only the transporting network key message needs to be encrypted in application layer, and this only happens between trust center and the new device. So in this case, we also call it as trust center link key.</a:t>
            </a:r>
          </a:p>
          <a:p>
            <a:pPr lvl="0"/>
            <a:endParaRPr lang="en-US" sz="1200" dirty="0"/>
          </a:p>
          <a:p>
            <a:pPr lvl="0"/>
            <a:r>
              <a:rPr lang="en-US" sz="1200" dirty="0"/>
              <a:t>APS layer security is an end-to-end security because only the two peers which participate the communication know the link key.</a:t>
            </a:r>
          </a:p>
          <a:p>
            <a:pPr lvl="0"/>
            <a:endParaRPr lang="en-US" sz="1200" dirty="0"/>
          </a:p>
          <a:p>
            <a:pPr lvl="0"/>
            <a:r>
              <a:rPr lang="en-US" sz="1200" dirty="0"/>
              <a:t>Devices in the network can use the same link key or different link key.</a:t>
            </a:r>
          </a:p>
          <a:p>
            <a:pPr lvl="0"/>
            <a:r>
              <a:rPr lang="en-US" sz="1200" dirty="0"/>
              <a:t>If the devices use the same link key, this key is a global link key.</a:t>
            </a:r>
          </a:p>
          <a:p>
            <a:pPr lvl="0"/>
            <a:endParaRPr lang="en-US" sz="1200" dirty="0"/>
          </a:p>
          <a:p>
            <a:pPr lvl="0"/>
            <a:r>
              <a:rPr lang="en-US" sz="1200" dirty="0"/>
              <a:t>In distributed model, as every router could be a trust center, global link key will be used.</a:t>
            </a:r>
          </a:p>
          <a:p>
            <a:pPr lvl="0"/>
            <a:r>
              <a:rPr lang="en-US" sz="1200" dirty="0"/>
              <a:t>In centralized model, there is also a special global link key being used, which is the well-known link key. It’s the string “ZigbeeAlliance09”.</a:t>
            </a:r>
          </a:p>
          <a:p>
            <a:pPr lvl="0"/>
            <a:r>
              <a:rPr lang="en-US" sz="1200" dirty="0"/>
              <a:t>This is used in the standards before Zigbee 3.0 and is kept to keep backward compatibility.</a:t>
            </a:r>
          </a:p>
          <a:p>
            <a:pPr lvl="0"/>
            <a:endParaRPr lang="en-US" sz="1200" dirty="0"/>
          </a:p>
          <a:p>
            <a:pPr lvl="0"/>
            <a:r>
              <a:rPr lang="en-US" sz="1200" dirty="0"/>
              <a:t>The trust center link key must be preconfigured on the devices so that they can join and work.</a:t>
            </a:r>
          </a:p>
          <a:p>
            <a:pPr lvl="0"/>
            <a:r>
              <a:rPr lang="en-US" sz="1200" dirty="0"/>
              <a:t>It would be easy if they are using the well-know link key.</a:t>
            </a:r>
          </a:p>
          <a:p>
            <a:pPr lvl="0"/>
            <a:r>
              <a:rPr lang="en-US" sz="1200" dirty="0"/>
              <a:t>But what if they need to use different link key?</a:t>
            </a:r>
          </a:p>
          <a:p>
            <a:pPr lvl="0"/>
            <a:endParaRPr lang="en-US" sz="1200" dirty="0"/>
          </a:p>
          <a:p>
            <a:pPr lvl="0"/>
            <a:r>
              <a:rPr lang="en-US" sz="1200" dirty="0"/>
              <a:t>Zigbee defines an approach to configure the link key out of band. It’s the install code.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006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Install code is a 16 bytes polynomial + 2 bytes CRC</a:t>
            </a:r>
          </a:p>
          <a:p>
            <a:pPr lvl="0"/>
            <a:r>
              <a:rPr lang="en-US" sz="1200" dirty="0"/>
              <a:t>When device is manufactured, in the factory, an install code will be programmed into the device.</a:t>
            </a:r>
          </a:p>
          <a:p>
            <a:pPr lvl="0"/>
            <a:r>
              <a:rPr lang="en-US" sz="1200" dirty="0"/>
              <a:t>After that, on the label of the device, the install code and the Eui64 of the device will also be recorded.</a:t>
            </a:r>
          </a:p>
          <a:p>
            <a:pPr lvl="0"/>
            <a:endParaRPr lang="en-US" sz="1200" dirty="0"/>
          </a:p>
          <a:p>
            <a:pPr lvl="0"/>
            <a:r>
              <a:rPr lang="en-US" sz="1200" dirty="0"/>
              <a:t>When device is going to be installed, users get the install code and Eui64 from the label.</a:t>
            </a:r>
          </a:p>
          <a:p>
            <a:pPr lvl="0"/>
            <a:r>
              <a:rPr lang="en-US" sz="1200" dirty="0"/>
              <a:t>Then configure them to coordinator. The coordinator them derive a link key from the install code and set a table to use the link key for this specific device.</a:t>
            </a:r>
          </a:p>
          <a:p>
            <a:pPr lvl="0"/>
            <a:endParaRPr lang="en-US" sz="1200" dirty="0"/>
          </a:p>
          <a:p>
            <a:pPr lvl="0"/>
            <a:r>
              <a:rPr lang="en-US" sz="1200" dirty="0"/>
              <a:t>After that, this link key will be used to encrypt the message in application layer.</a:t>
            </a:r>
          </a:p>
          <a:p>
            <a:pPr lvl="0"/>
            <a:r>
              <a:rPr lang="en-US" sz="1200" dirty="0"/>
              <a:t>On the device side, it reads the install code from the flash and then derive a link key with the same algorithm. This link key should be the same with the derived link key on the coordinator side. So that they can communicate in application layer even if the message is encrypted.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56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see the joining procedure with security feature is added.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let’s see the joining procedure of joining with the well-known link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first two phase, finding networks and getting node ID are the same as we talked before.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the device got it’s node ID, the coordinator will transport the current NWK key to the new device.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transporting message is encrypted in application layer with the well-known link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the new device receives this message, it uses the well-known link key to decrypt the message and gets the network key.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After that, the device is really joined the network and is able to communicate with all other nodes in the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device will send an announce message to notify the other nodes of the network to inform them that I’m joined.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2362723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Also, let’s see the procedure of joining with install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new device should have been programmed with the install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Before it joins, users need to get the install code and Eui64 of the new device, and then configure them on the coordinator.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coordinator then derive a link key from the install code and set the coordinator to use this link key to encrypt the transport NWK key message for this new device.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coordinator starts to transport network to the new device,  it encrypt the message and transport it to the new device.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the new device receives this message, it reads the install code from flash and derive a link key from it, then use this key to decrypt the message and get the network key.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a:p>
        </p:txBody>
      </p:sp>
    </p:spTree>
    <p:extLst>
      <p:ext uri="{BB962C8B-B14F-4D97-AF65-F5344CB8AC3E}">
        <p14:creationId xmlns:p14="http://schemas.microsoft.com/office/powerpoint/2010/main" val="2007602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here?</a:t>
            </a:r>
          </a:p>
        </p:txBody>
      </p:sp>
      <p:sp>
        <p:nvSpPr>
          <p:cNvPr id="4" name="Slide Number Placeholder 3"/>
          <p:cNvSpPr>
            <a:spLocks noGrp="1"/>
          </p:cNvSpPr>
          <p:nvPr>
            <p:ph type="sldNum" sz="quarter" idx="5"/>
          </p:nvPr>
        </p:nvSpPr>
        <p:spPr/>
        <p:txBody>
          <a:bodyPr/>
          <a:lstStyle/>
          <a:p>
            <a:fld id="{5D787E92-135F-034D-9DC8-7FF1198D5B11}" type="slidenum">
              <a:rPr lang="en-US" smtClean="0"/>
              <a:t>25</a:t>
            </a:fld>
            <a:endParaRPr lang="en-US"/>
          </a:p>
        </p:txBody>
      </p:sp>
    </p:spTree>
    <p:extLst>
      <p:ext uri="{BB962C8B-B14F-4D97-AF65-F5344CB8AC3E}">
        <p14:creationId xmlns:p14="http://schemas.microsoft.com/office/powerpoint/2010/main" val="3582208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26</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pPr marL="0" indent="0">
              <a:buNone/>
            </a:pPr>
            <a:r>
              <a:rPr lang="en-US" dirty="0"/>
              <a:t>First let’s introduce what Zigbee is.</a:t>
            </a:r>
          </a:p>
          <a:p>
            <a:pPr marL="0" indent="0">
              <a:buNone/>
            </a:pPr>
            <a:endParaRPr lang="en-US" dirty="0"/>
          </a:p>
          <a:p>
            <a:pPr marL="0" indent="0">
              <a:buNone/>
            </a:pPr>
            <a:r>
              <a:rPr lang="en-US" dirty="0"/>
              <a:t>As we know, in the mainstream IoT technologies, there are two typical types. One is for WAN (Wide Area Network), the other is for PAN(Personal Area Network).</a:t>
            </a:r>
          </a:p>
          <a:p>
            <a:pPr marL="0" indent="0">
              <a:buNone/>
            </a:pPr>
            <a:endParaRPr lang="en-US" dirty="0"/>
          </a:p>
          <a:p>
            <a:pPr marL="0" indent="0">
              <a:buNone/>
            </a:pPr>
            <a:r>
              <a:rPr lang="en-US" dirty="0"/>
              <a:t>For the wireless technologies of WAN, we have </a:t>
            </a:r>
            <a:r>
              <a:rPr lang="en-US" dirty="0" err="1"/>
              <a:t>LoRa</a:t>
            </a:r>
            <a:r>
              <a:rPr lang="en-US" dirty="0"/>
              <a:t>, NB-IoT, 2G/3G/4G, etc.  The common characteristics of these technologies are:</a:t>
            </a:r>
          </a:p>
          <a:p>
            <a:pPr marL="171450" indent="-171450">
              <a:buFont typeface="Arial" panose="020B0604020202020204" pitchFamily="34" charset="0"/>
              <a:buChar char="•"/>
            </a:pPr>
            <a:r>
              <a:rPr lang="en-US" dirty="0"/>
              <a:t>The radio can cover wider range, normally more than 1Km.</a:t>
            </a:r>
          </a:p>
          <a:p>
            <a:pPr marL="171450" indent="-171450">
              <a:buFont typeface="Arial" panose="020B0604020202020204" pitchFamily="34" charset="0"/>
              <a:buChar char="•"/>
            </a:pPr>
            <a:r>
              <a:rPr lang="en-US" dirty="0"/>
              <a:t>They work on licensed spectrum.</a:t>
            </a:r>
          </a:p>
          <a:p>
            <a:pPr marL="0" indent="0">
              <a:buNone/>
            </a:pPr>
            <a:endParaRPr lang="en-US" dirty="0"/>
          </a:p>
          <a:p>
            <a:pPr marL="0" indent="0">
              <a:buNone/>
            </a:pPr>
            <a:r>
              <a:rPr lang="en-US" dirty="0"/>
              <a:t>For the wireless technologies of PAN, we have </a:t>
            </a:r>
            <a:r>
              <a:rPr lang="en-US" dirty="0" err="1"/>
              <a:t>WiFi</a:t>
            </a:r>
            <a:r>
              <a:rPr lang="en-US" dirty="0"/>
              <a:t>, Bluetooth, BLE, Zigbee and </a:t>
            </a:r>
            <a:r>
              <a:rPr lang="en-US" dirty="0" err="1"/>
              <a:t>Zwave</a:t>
            </a:r>
            <a:r>
              <a:rPr lang="en-US" dirty="0"/>
              <a:t>. They are all short-ranged technologies.</a:t>
            </a:r>
          </a:p>
          <a:p>
            <a:pPr marL="0" indent="0">
              <a:buNone/>
            </a:pPr>
            <a:endParaRPr lang="en-US" dirty="0"/>
          </a:p>
          <a:p>
            <a:pPr marL="0" indent="0">
              <a:buNone/>
            </a:pPr>
            <a:r>
              <a:rPr lang="en-US" dirty="0"/>
              <a:t>For Zigbee, it started from 2003. Its characteristics includes:</a:t>
            </a:r>
          </a:p>
          <a:p>
            <a:pPr marL="171450" indent="-171450">
              <a:buFont typeface="Arial" panose="020B0604020202020204" pitchFamily="34" charset="0"/>
              <a:buChar char="•"/>
            </a:pPr>
            <a:r>
              <a:rPr lang="en-US" dirty="0"/>
              <a:t>Short range. – Normally the radio can </a:t>
            </a:r>
            <a:r>
              <a:rPr lang="en-US" dirty="0" err="1"/>
              <a:t>conver</a:t>
            </a:r>
            <a:r>
              <a:rPr lang="en-US" dirty="0"/>
              <a:t> from 10 to 100 meters;</a:t>
            </a:r>
          </a:p>
          <a:p>
            <a:pPr marL="171450" indent="-171450">
              <a:buFont typeface="Arial" panose="020B0604020202020204" pitchFamily="34" charset="0"/>
              <a:buChar char="•"/>
            </a:pPr>
            <a:r>
              <a:rPr lang="en-US" dirty="0"/>
              <a:t>Low data rate – the maximum data rate is 250 Kbps;</a:t>
            </a:r>
          </a:p>
          <a:p>
            <a:pPr marL="171450" indent="-171450">
              <a:buFont typeface="Arial" panose="020B0604020202020204" pitchFamily="34" charset="0"/>
              <a:buChar char="•"/>
            </a:pPr>
            <a:r>
              <a:rPr lang="en-US" dirty="0"/>
              <a:t>Low Power – a sleepy end device can use less than 5uA at sleep mode;</a:t>
            </a:r>
          </a:p>
          <a:p>
            <a:pPr marL="171450" indent="-171450">
              <a:buFont typeface="Arial" panose="020B0604020202020204" pitchFamily="34" charset="0"/>
              <a:buChar char="•"/>
            </a:pPr>
            <a:r>
              <a:rPr lang="en-US" dirty="0"/>
              <a:t>It’s a mesh technology – the network can be easily extended to very large. Theoretically maximum nodes number is 65535</a:t>
            </a:r>
          </a:p>
          <a:p>
            <a:pPr marL="0" indent="0">
              <a:buFont typeface="Arial" panose="020B0604020202020204" pitchFamily="34" charset="0"/>
              <a:buNone/>
            </a:pPr>
            <a:r>
              <a:rPr lang="en-US" dirty="0"/>
              <a:t>Zigbee is also an open standard. The standard is maintained and published by Zigbee Alliance, which is an open organization. Any company can join the alliance.</a:t>
            </a:r>
          </a:p>
          <a:p>
            <a:pPr marL="0" indent="0">
              <a:buFont typeface="Arial" panose="020B0604020202020204" pitchFamily="34" charset="0"/>
              <a:buNone/>
            </a:pPr>
            <a:r>
              <a:rPr lang="en-US" dirty="0"/>
              <a:t>The main specification of Zigbee includes:</a:t>
            </a:r>
          </a:p>
          <a:p>
            <a:pPr marL="171450" indent="-171450">
              <a:buFont typeface="Arial" panose="020B0604020202020204" pitchFamily="34" charset="0"/>
              <a:buChar char="•"/>
            </a:pPr>
            <a:r>
              <a:rPr lang="en-US" dirty="0"/>
              <a:t>Zigbee specification</a:t>
            </a:r>
          </a:p>
          <a:p>
            <a:pPr marL="171450" indent="-171450">
              <a:buFont typeface="Arial" panose="020B0604020202020204" pitchFamily="34" charset="0"/>
              <a:buChar char="•"/>
            </a:pPr>
            <a:r>
              <a:rPr lang="en-US" dirty="0"/>
              <a:t>Zigbee BDB specification</a:t>
            </a:r>
          </a:p>
          <a:p>
            <a:pPr marL="171450" indent="-171450">
              <a:buFont typeface="Arial" panose="020B0604020202020204" pitchFamily="34" charset="0"/>
              <a:buChar char="•"/>
            </a:pPr>
            <a:r>
              <a:rPr lang="en-US" dirty="0"/>
              <a:t>Zigbee Cluster Library</a:t>
            </a:r>
          </a:p>
          <a:p>
            <a:pPr marL="0" indent="0">
              <a:buNone/>
            </a:pPr>
            <a:endParaRPr lang="en-US" dirty="0"/>
          </a:p>
          <a:p>
            <a:pPr marL="0" indent="0">
              <a:buNone/>
            </a:pPr>
            <a:r>
              <a:rPr lang="en-US" dirty="0"/>
              <a:t>For Silicon Labs, we provides Zigbee solution when it was born. </a:t>
            </a:r>
            <a:r>
              <a:rPr lang="en-US" altLang="zh-CN" dirty="0"/>
              <a:t>As you can see the time line at the bottom, we acquired ember at 2012 and inherit its Zigbee solution.</a:t>
            </a:r>
            <a:endParaRPr lang="en-US" dirty="0"/>
          </a:p>
        </p:txBody>
      </p:sp>
      <p:sp>
        <p:nvSpPr>
          <p:cNvPr id="4" name="Slide Number Placeholder 3"/>
          <p:cNvSpPr>
            <a:spLocks noGrp="1"/>
          </p:cNvSpPr>
          <p:nvPr>
            <p:ph type="sldNum" sz="quarter" idx="10"/>
          </p:nvPr>
        </p:nvSpPr>
        <p:spPr/>
        <p:txBody>
          <a:bodyPr/>
          <a:lstStyle/>
          <a:p>
            <a:fld id="{0957E6FD-771F-B742-869F-B9E53C994BCB}" type="slidenum">
              <a:rPr lang="en-US" smtClean="0"/>
              <a:t>3</a:t>
            </a:fld>
            <a:endParaRPr lang="en-US"/>
          </a:p>
        </p:txBody>
      </p:sp>
    </p:spTree>
    <p:extLst>
      <p:ext uri="{BB962C8B-B14F-4D97-AF65-F5344CB8AC3E}">
        <p14:creationId xmlns:p14="http://schemas.microsoft.com/office/powerpoint/2010/main" val="24419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r>
              <a:rPr lang="en-US" dirty="0"/>
              <a:t>Zigbee standard is defined by Zigbee Alliance. The main job of the Alliance is to make and improve the standard, also make sure the products are compliant with the standard by certificating them.</a:t>
            </a:r>
          </a:p>
          <a:p>
            <a:r>
              <a:rPr lang="en-US" dirty="0"/>
              <a:t>Silicon Labs is member of the promoter.  We provide Zigbee 3.0 compliant platforms.</a:t>
            </a:r>
          </a:p>
          <a:p>
            <a:endParaRPr lang="en-US" dirty="0"/>
          </a:p>
          <a:p>
            <a:r>
              <a:rPr lang="en-US" dirty="0"/>
              <a:t>In 2016, Zigbee Alliance unified different Zigbee profiles and published the most popular standard </a:t>
            </a:r>
            <a:r>
              <a:rPr lang="en-US" dirty="0" err="1"/>
              <a:t>Zibgee</a:t>
            </a:r>
            <a:r>
              <a:rPr lang="en-US" dirty="0"/>
              <a:t> 3.0. Zigbee 3.0 also enhanced security features as it’s getting more and more important.</a:t>
            </a:r>
          </a:p>
          <a:p>
            <a:r>
              <a:rPr lang="en-US" dirty="0"/>
              <a:t>Zigbee 3.0 can be compatible with the previous standard. Now Zigbee 3.0 is a mandated since 2017.</a:t>
            </a:r>
          </a:p>
        </p:txBody>
      </p:sp>
      <p:sp>
        <p:nvSpPr>
          <p:cNvPr id="4" name="Slide Number Placeholder 3"/>
          <p:cNvSpPr>
            <a:spLocks noGrp="1"/>
          </p:cNvSpPr>
          <p:nvPr>
            <p:ph type="sldNum" sz="quarter" idx="10"/>
          </p:nvPr>
        </p:nvSpPr>
        <p:spPr/>
        <p:txBody>
          <a:bodyPr/>
          <a:lstStyle/>
          <a:p>
            <a:fld id="{0957E6FD-771F-B742-869F-B9E53C994BCB}" type="slidenum">
              <a:rPr lang="en-US" smtClean="0"/>
              <a:t>4</a:t>
            </a:fld>
            <a:endParaRPr lang="en-US"/>
          </a:p>
        </p:txBody>
      </p:sp>
    </p:spTree>
    <p:extLst>
      <p:ext uri="{BB962C8B-B14F-4D97-AF65-F5344CB8AC3E}">
        <p14:creationId xmlns:p14="http://schemas.microsoft.com/office/powerpoint/2010/main" val="290100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protocol overview of Zigbee. To make it easier to understand, we make a comparison between Zigbee and TCP/IP.</a:t>
            </a:r>
          </a:p>
          <a:p>
            <a:r>
              <a:rPr lang="en-US" dirty="0"/>
              <a:t>First there are physical layer, which in charges of the radio management, like modulating/demodulating, signal strength detecting, etc.</a:t>
            </a:r>
          </a:p>
          <a:p>
            <a:r>
              <a:rPr lang="en-US" dirty="0"/>
              <a:t>Then the MAC layer, in charges of one-hop communication. We will talk about the details later.</a:t>
            </a:r>
          </a:p>
          <a:p>
            <a:r>
              <a:rPr lang="en-US" dirty="0"/>
              <a:t>Network layer, in charges of routing and also device management stuffs.</a:t>
            </a:r>
          </a:p>
          <a:p>
            <a:r>
              <a:rPr lang="en-US" dirty="0"/>
              <a:t>Application support layer and application layer, in charges of the user applications.</a:t>
            </a:r>
          </a:p>
          <a:p>
            <a:endParaRPr lang="en-US" dirty="0"/>
          </a:p>
          <a:p>
            <a:r>
              <a:rPr lang="en-US" dirty="0"/>
              <a:t>It’s quite similar to IP network in some aspects. For example, both routing functions are implemented in network layer (IP layer).</a:t>
            </a:r>
          </a:p>
          <a:p>
            <a:r>
              <a:rPr lang="en-US" dirty="0"/>
              <a:t>In Zigbee, endpoint is used to address for different applications instances. This is quite similar to </a:t>
            </a:r>
            <a:r>
              <a:rPr lang="en-US" dirty="0" err="1"/>
              <a:t>udp</a:t>
            </a:r>
            <a:r>
              <a:rPr lang="en-US" dirty="0"/>
              <a:t>/</a:t>
            </a:r>
            <a:r>
              <a:rPr lang="en-US" dirty="0" err="1"/>
              <a:t>tcp</a:t>
            </a:r>
            <a:r>
              <a:rPr lang="en-US" dirty="0"/>
              <a:t> port number in IP network.</a:t>
            </a:r>
          </a:p>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298193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Physical layer handles the transmission and reception of raw bits of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PHY layer uses binary phase shift keying (BPSK) in the 868/915 MHz bands and offset quadrature phase shift keying (O-QPSK) at 2.4 GHz. The information is coded onto the carrier with direct sequence spread spectrum (DSSS), an inherently robust method of improving multipath performance and receiver sensitivity through signal processing gain. Note that 2.4 GHz is the most commonly used frequency band for Zigbee communication worldwide. The only official sub GHz support is for UK smart energy. </a:t>
            </a:r>
          </a:p>
          <a:p>
            <a:endParaRPr lang="en-US" b="1" dirty="0"/>
          </a:p>
          <a:p>
            <a:r>
              <a:rPr lang="en-US" b="1" dirty="0"/>
              <a:t>Output power: </a:t>
            </a:r>
          </a:p>
          <a:p>
            <a:r>
              <a:rPr lang="en-US" dirty="0"/>
              <a:t>802.15.4 is designed for low power, low data rate networks with a low-cost objective in mind. These are generally referred to as PANs or Personal Area Networks. The idea here is that these would be low to moderate radio range application designs. But amplification is also possible. It is possible to get up to roughly +20 dBm output power in most countries. In Europe it is regulated a little bit lower to around +10 dBm. But, that's enough to get you anywhere from about one to three kilometers, depending on what your link budget is and what kind of amplification you have and/or what kind of antenna you have. </a:t>
            </a:r>
          </a:p>
          <a:p>
            <a:endParaRPr lang="en-US" dirty="0"/>
          </a:p>
          <a:p>
            <a:r>
              <a:rPr lang="en-US" b="1" dirty="0"/>
              <a:t>Data rate:</a:t>
            </a:r>
          </a:p>
          <a:p>
            <a:r>
              <a:rPr lang="en-US" dirty="0"/>
              <a:t>The raw bit rate is 250 kilobits per second using the 2.4 GHz direct sequence spread spectrum </a:t>
            </a:r>
            <a:r>
              <a:rPr lang="en-US" dirty="0" err="1"/>
              <a:t>Phy</a:t>
            </a:r>
            <a:r>
              <a:rPr lang="en-US" dirty="0"/>
              <a:t> or DSSS. In the real world you are going to see about a quarter or fifth of that. The expected throughout is comparable to a 56k baud modem. Around 52700 kilobits per second on a single hop link. Once you put in multi-hop effects, things will take a little bit longer to propagate. </a:t>
            </a:r>
          </a:p>
          <a:p>
            <a:endParaRPr lang="en-US" dirty="0"/>
          </a:p>
          <a:p>
            <a:r>
              <a:rPr lang="en-US" b="1" dirty="0"/>
              <a:t>Open field range</a:t>
            </a:r>
          </a:p>
          <a:p>
            <a:r>
              <a:rPr lang="en-US" dirty="0"/>
              <a:t>With 2.4 GHz PHY, the ranges we mentioned could be roughly two kilometers with line of sight. This is with a fair amount of amplification and still within legal limits in most areas. And because of all the channels, you have robust communications such that you can avoid interference by making sure to pick channels that are not terribly noisy. Now if you do pick a channel and it becomes noisy, ZigBee has a high level response with what they call "frequency agility." So that some network manager can move the network to a different channel. The other advantage to the 2.4 GHz spectrum is that it's available globally which means you have a wide range install base for your product.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6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moving on to the MAC layer now.</a:t>
            </a:r>
          </a:p>
          <a:p>
            <a:endParaRPr lang="en-US" dirty="0"/>
          </a:p>
          <a:p>
            <a:r>
              <a:rPr lang="en-US" dirty="0"/>
              <a:t>The main function of the MAC layer is to ensure reliable one-hop message delivery by verifying the checksum and sending one-hop acknowledgements. </a:t>
            </a:r>
            <a:r>
              <a:rPr lang="en-US" sz="1200" b="0" i="0" kern="1200" dirty="0">
                <a:solidFill>
                  <a:schemeClr val="tx1"/>
                </a:solidFill>
                <a:effectLst/>
                <a:latin typeface="+mn-lt"/>
                <a:ea typeface="+mn-ea"/>
                <a:cs typeface="+mn-cs"/>
              </a:rPr>
              <a:t>The MAC PDU is shown in the picture. Here are some more details on these functions.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CSMA CA</a:t>
            </a:r>
          </a:p>
          <a:p>
            <a:r>
              <a:rPr lang="en-US" sz="1200" b="0" i="0" u="none" strike="noStrike" kern="1200" baseline="0" dirty="0">
                <a:solidFill>
                  <a:schemeClr val="tx1"/>
                </a:solidFill>
                <a:latin typeface="+mn-lt"/>
                <a:ea typeface="+mn-ea"/>
                <a:cs typeface="+mn-cs"/>
              </a:rPr>
              <a:t>802.15.4 allows for multiple networks to be on the same channel. Therefore there needs to be some way to avoid having packets from different networks collide over the air and cause errors in communication. </a:t>
            </a:r>
            <a:r>
              <a:rPr lang="en-US" sz="1200" b="0" i="0" kern="1200" dirty="0">
                <a:solidFill>
                  <a:schemeClr val="tx1"/>
                </a:solidFill>
                <a:effectLst/>
                <a:latin typeface="+mn-lt"/>
                <a:ea typeface="+mn-ea"/>
                <a:cs typeface="+mn-cs"/>
              </a:rPr>
              <a:t>MAC sub-layer controls access to the radio using CSMA-CA (Carrier sense multiple access with Collision avoidance). Collision avoidance is done by CCA (Clear Channel Assessment). Before transmitting, every node shall check to see if the airwaves are clear (RSSI below CCA threshold). If they are, the node shall go ahead and transmit after a small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If the CCA does not pass, then the node shall wait a number of back off periods before trying the process again.  The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allows multiple nodes to stagger transmissions so at some point they can find clear air to transmit. Although the bit rate is low, since packets are small (128 bytes), each node completes its transmission successfully even if the channel is fairly busy.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Acknowledgements:</a:t>
            </a:r>
          </a:p>
          <a:p>
            <a:r>
              <a:rPr lang="en-US" dirty="0"/>
              <a:t>MAC layer also provides a method for nodes to know that 1 hop unicast transmission have been successfully received by way of acknowledgements and that the integrity of the transmitted message has been preserved by verifying a CRC. </a:t>
            </a:r>
          </a:p>
          <a:p>
            <a:endParaRPr lang="en-US" dirty="0"/>
          </a:p>
          <a:p>
            <a:r>
              <a:rPr lang="en-US" dirty="0"/>
              <a:t>Multi hop transmissions shall be acknowledged on every hop. After the node performs the CCA check and transmits the message, it waits for a MAC acknowledgment. If it does not receive one, the node shall attempt to resend the message multiple times until it eventually succeeds, or the maximum retries have been exhausted. The Silabs Ember </a:t>
            </a:r>
            <a:r>
              <a:rPr lang="en-US" dirty="0" err="1"/>
              <a:t>ZNet</a:t>
            </a:r>
            <a:r>
              <a:rPr lang="en-US" dirty="0"/>
              <a:t> stack provides additional mac retries providing earlier corrective action for a failed message transmission instead of waiting until an end-end retry to kick in, which could take several seconds.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70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come to network layer. As it’s a training for beginners, we only discuss some basic concepts here, including device types in Zigbee, and also addresses in Zigbee.</a:t>
            </a:r>
          </a:p>
          <a:p>
            <a:r>
              <a:rPr lang="en-US" dirty="0"/>
              <a:t>After that we will introduce a little bit about forming and joining procedure, so that you can get a basic understanding of how Zigbee works.</a:t>
            </a:r>
          </a:p>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8</a:t>
            </a:fld>
            <a:endParaRPr lang="en-US"/>
          </a:p>
        </p:txBody>
      </p:sp>
    </p:spTree>
    <p:extLst>
      <p:ext uri="{BB962C8B-B14F-4D97-AF65-F5344CB8AC3E}">
        <p14:creationId xmlns:p14="http://schemas.microsoft.com/office/powerpoint/2010/main" val="215585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Let’s start with node types.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ZigBee has three types of basic node types.</a:t>
            </a:r>
            <a:r>
              <a:rPr lang="en-US" baseline="0" dirty="0"/>
              <a:t> They are: the ZigBee coordinator or the ZC, the ZigBee router which we abbreviate as ZR, and the ZigBee end device - the ZED. The differences among these types of nodes or devices mainly come down to how they interact with other nodes in the network.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the MAC layer, which is defined in IEEE802.15.4, we have two device types, full function device (FFD) and reduced function device (RFD). FFD includes coordinator and router. RFD includes end device and sleepy end device.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we have the ZigBee coordinator. The coordinator is the most important part of the Centralized Zigbee Network. Only one coordinator is allowed per Network. It is the node that form the network. The </a:t>
            </a:r>
            <a:r>
              <a:rPr lang="en-US" baseline="0" dirty="0" err="1"/>
              <a:t>shortID</a:t>
            </a:r>
            <a:r>
              <a:rPr lang="en-US" baseline="0" dirty="0"/>
              <a:t> of the coordinator is always 0x0000.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err="1">
                <a:solidFill>
                  <a:schemeClr val="tx1"/>
                </a:solidFill>
                <a:latin typeface="+mn-lt"/>
                <a:ea typeface="+mn-ea"/>
                <a:cs typeface="+mn-cs"/>
              </a:rPr>
              <a:t>Senondly</a:t>
            </a:r>
            <a:r>
              <a:rPr lang="en-US" sz="1200" b="0" i="0" u="none" strike="noStrike" kern="1200" baseline="0" dirty="0">
                <a:solidFill>
                  <a:schemeClr val="tx1"/>
                </a:solidFill>
                <a:latin typeface="+mn-lt"/>
                <a:ea typeface="+mn-ea"/>
                <a:cs typeface="+mn-cs"/>
              </a:rPr>
              <a:t> we have Routers, they can relay messages from other nodes. It can not fall asleep. Usually it’s powered by a main supply. These devices should be planned to be powered as long as we want the network to function.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End devices are devices that don’t participate in any routing. The only concept of routing that they have is to send things to their parent or get things from their parent. When I say parent I mean there is some router node, potentially the coordinator, that is responsible for that end device, so it bears the responsibility of forwarding messages out and proxying messages in for that end device. An end device relies on its parent for communication to the network. If that communication is lost, the end device then has to go out and find a new parent, and re-attach itself to the network through this new parent.</a:t>
            </a:r>
          </a:p>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369209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zigbee.or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Basic</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F91BF-F79B-4C69-9C96-416CF1B0B618}"/>
              </a:ext>
            </a:extLst>
          </p:cNvPr>
          <p:cNvSpPr>
            <a:spLocks noGrp="1"/>
          </p:cNvSpPr>
          <p:nvPr>
            <p:ph idx="10"/>
          </p:nvPr>
        </p:nvSpPr>
        <p:spPr/>
        <p:txBody>
          <a:bodyPr/>
          <a:lstStyle/>
          <a:p>
            <a:pPr marL="0" indent="0">
              <a:buNone/>
            </a:pPr>
            <a:r>
              <a:rPr lang="en-US" b="1" dirty="0"/>
              <a:t>PAN ID </a:t>
            </a:r>
            <a:r>
              <a:rPr lang="en-US" dirty="0"/>
              <a:t>– Personal Area Network Identifier</a:t>
            </a:r>
          </a:p>
          <a:p>
            <a:r>
              <a:rPr lang="en-US" dirty="0"/>
              <a:t>Identifies the network </a:t>
            </a:r>
          </a:p>
          <a:p>
            <a:r>
              <a:rPr lang="en-US" dirty="0"/>
              <a:t>MAC layer filters messages meant for the network </a:t>
            </a:r>
          </a:p>
          <a:p>
            <a:r>
              <a:rPr lang="en-US" dirty="0"/>
              <a:t>Coordinator picks a random value </a:t>
            </a:r>
          </a:p>
          <a:p>
            <a:r>
              <a:rPr lang="en-US" dirty="0"/>
              <a:t>Should be unique but conflicts can happen</a:t>
            </a:r>
          </a:p>
          <a:p>
            <a:r>
              <a:rPr lang="en-US" dirty="0"/>
              <a:t>Stack resolves conflicts -&gt; </a:t>
            </a:r>
            <a:r>
              <a:rPr lang="en-US" b="1" dirty="0" err="1"/>
              <a:t>xPAN</a:t>
            </a:r>
            <a:r>
              <a:rPr lang="en-US" b="1" dirty="0"/>
              <a:t> ID</a:t>
            </a:r>
          </a:p>
          <a:p>
            <a:endParaRPr lang="hu-HU" dirty="0"/>
          </a:p>
        </p:txBody>
      </p:sp>
      <p:sp>
        <p:nvSpPr>
          <p:cNvPr id="3" name="Title 2">
            <a:extLst>
              <a:ext uri="{FF2B5EF4-FFF2-40B4-BE49-F238E27FC236}">
                <a16:creationId xmlns:a16="http://schemas.microsoft.com/office/drawing/2014/main" id="{11114BE2-C47C-4854-B36C-7D19D3F90E24}"/>
              </a:ext>
            </a:extLst>
          </p:cNvPr>
          <p:cNvSpPr>
            <a:spLocks noGrp="1"/>
          </p:cNvSpPr>
          <p:nvPr>
            <p:ph type="title"/>
          </p:nvPr>
        </p:nvSpPr>
        <p:spPr/>
        <p:txBody>
          <a:bodyPr/>
          <a:lstStyle/>
          <a:p>
            <a:r>
              <a:rPr lang="en-US" dirty="0"/>
              <a:t>Addressing in Zigbee: PAN ID </a:t>
            </a:r>
            <a:endParaRPr lang="hu-HU" dirty="0"/>
          </a:p>
        </p:txBody>
      </p:sp>
      <p:sp>
        <p:nvSpPr>
          <p:cNvPr id="4" name="Slide Number Placeholder 3">
            <a:extLst>
              <a:ext uri="{FF2B5EF4-FFF2-40B4-BE49-F238E27FC236}">
                <a16:creationId xmlns:a16="http://schemas.microsoft.com/office/drawing/2014/main" id="{0D83BA48-3398-4084-B4AD-B89834D1FFB8}"/>
              </a:ext>
            </a:extLst>
          </p:cNvPr>
          <p:cNvSpPr>
            <a:spLocks noGrp="1"/>
          </p:cNvSpPr>
          <p:nvPr>
            <p:ph type="sldNum" sz="quarter" idx="12"/>
          </p:nvPr>
        </p:nvSpPr>
        <p:spPr/>
        <p:txBody>
          <a:bodyPr/>
          <a:lstStyle/>
          <a:p>
            <a:fld id="{29A7BD92-6AE5-CF43-B276-274952F2BFB4}" type="slidenum">
              <a:rPr lang="en-US" smtClean="0"/>
              <a:pPr/>
              <a:t>10</a:t>
            </a:fld>
            <a:endParaRPr lang="en-US"/>
          </a:p>
        </p:txBody>
      </p:sp>
      <p:pic>
        <p:nvPicPr>
          <p:cNvPr id="7" name="Picture 6">
            <a:extLst>
              <a:ext uri="{FF2B5EF4-FFF2-40B4-BE49-F238E27FC236}">
                <a16:creationId xmlns:a16="http://schemas.microsoft.com/office/drawing/2014/main" id="{0AC2174E-EEEC-4A71-A687-1DAA3C7C72F7}"/>
              </a:ext>
            </a:extLst>
          </p:cNvPr>
          <p:cNvPicPr>
            <a:picLocks noChangeAspect="1"/>
          </p:cNvPicPr>
          <p:nvPr/>
        </p:nvPicPr>
        <p:blipFill>
          <a:blip r:embed="rId3"/>
          <a:stretch>
            <a:fillRect/>
          </a:stretch>
        </p:blipFill>
        <p:spPr>
          <a:xfrm>
            <a:off x="3203747" y="4214813"/>
            <a:ext cx="3790950" cy="1381125"/>
          </a:xfrm>
          <a:prstGeom prst="rect">
            <a:avLst/>
          </a:prstGeom>
        </p:spPr>
      </p:pic>
      <p:pic>
        <p:nvPicPr>
          <p:cNvPr id="8" name="Picture 7">
            <a:extLst>
              <a:ext uri="{FF2B5EF4-FFF2-40B4-BE49-F238E27FC236}">
                <a16:creationId xmlns:a16="http://schemas.microsoft.com/office/drawing/2014/main" id="{B884E35B-C320-4B0C-9B5F-F8331E376F8B}"/>
              </a:ext>
            </a:extLst>
          </p:cNvPr>
          <p:cNvPicPr>
            <a:picLocks noChangeAspect="1"/>
          </p:cNvPicPr>
          <p:nvPr/>
        </p:nvPicPr>
        <p:blipFill>
          <a:blip r:embed="rId4"/>
          <a:stretch>
            <a:fillRect/>
          </a:stretch>
        </p:blipFill>
        <p:spPr>
          <a:xfrm>
            <a:off x="8180731" y="1292053"/>
            <a:ext cx="2676525" cy="4400550"/>
          </a:xfrm>
          <a:prstGeom prst="rect">
            <a:avLst/>
          </a:prstGeom>
        </p:spPr>
      </p:pic>
    </p:spTree>
    <p:extLst>
      <p:ext uri="{BB962C8B-B14F-4D97-AF65-F5344CB8AC3E}">
        <p14:creationId xmlns:p14="http://schemas.microsoft.com/office/powerpoint/2010/main" val="2125015636"/>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CBECEB-1C72-414F-8760-0B59FE3370BD}"/>
              </a:ext>
            </a:extLst>
          </p:cNvPr>
          <p:cNvSpPr>
            <a:spLocks noGrp="1"/>
          </p:cNvSpPr>
          <p:nvPr>
            <p:ph idx="10"/>
          </p:nvPr>
        </p:nvSpPr>
        <p:spPr/>
        <p:txBody>
          <a:bodyPr/>
          <a:lstStyle/>
          <a:p>
            <a:pPr marL="0" indent="0">
              <a:buNone/>
            </a:pPr>
            <a:r>
              <a:rPr lang="en-US" b="1" dirty="0"/>
              <a:t>Extended PAN ID</a:t>
            </a:r>
            <a:endParaRPr lang="en-US" dirty="0"/>
          </a:p>
          <a:p>
            <a:pPr lvl="1"/>
            <a:r>
              <a:rPr lang="en-US" dirty="0"/>
              <a:t>Unique per PAN</a:t>
            </a:r>
          </a:p>
          <a:p>
            <a:pPr lvl="1"/>
            <a:r>
              <a:rPr lang="en-US" dirty="0"/>
              <a:t>64bit ID</a:t>
            </a:r>
          </a:p>
          <a:p>
            <a:pPr lvl="1"/>
            <a:r>
              <a:rPr lang="en-US" dirty="0"/>
              <a:t>known to all nodes in the PAN</a:t>
            </a:r>
          </a:p>
          <a:p>
            <a:r>
              <a:rPr lang="en-US" dirty="0"/>
              <a:t>Randomly generated by Coordinator at time of network formation</a:t>
            </a:r>
          </a:p>
          <a:p>
            <a:r>
              <a:rPr lang="en-US" dirty="0"/>
              <a:t>Only sent over-the-air in response to active scan. </a:t>
            </a:r>
          </a:p>
          <a:p>
            <a:r>
              <a:rPr lang="en-US" dirty="0"/>
              <a:t>Enhances network selection</a:t>
            </a:r>
          </a:p>
          <a:p>
            <a:r>
              <a:rPr lang="en-US" dirty="0"/>
              <a:t>PAN ID changed? Still recognize the network</a:t>
            </a:r>
          </a:p>
          <a:p>
            <a:r>
              <a:rPr lang="en-US" dirty="0"/>
              <a:t>Conflict results in unusable network</a:t>
            </a:r>
          </a:p>
        </p:txBody>
      </p:sp>
      <p:sp>
        <p:nvSpPr>
          <p:cNvPr id="3" name="Title 2">
            <a:extLst>
              <a:ext uri="{FF2B5EF4-FFF2-40B4-BE49-F238E27FC236}">
                <a16:creationId xmlns:a16="http://schemas.microsoft.com/office/drawing/2014/main" id="{0478BBBE-C663-4758-96D8-22798109B309}"/>
              </a:ext>
            </a:extLst>
          </p:cNvPr>
          <p:cNvSpPr>
            <a:spLocks noGrp="1"/>
          </p:cNvSpPr>
          <p:nvPr>
            <p:ph type="title"/>
          </p:nvPr>
        </p:nvSpPr>
        <p:spPr/>
        <p:txBody>
          <a:bodyPr/>
          <a:lstStyle/>
          <a:p>
            <a:r>
              <a:rPr lang="en-US" dirty="0"/>
              <a:t>Addressing in Zigbee: Extended PAN ID </a:t>
            </a:r>
            <a:endParaRPr lang="hu-HU" dirty="0"/>
          </a:p>
        </p:txBody>
      </p:sp>
      <p:sp>
        <p:nvSpPr>
          <p:cNvPr id="4" name="Slide Number Placeholder 3">
            <a:extLst>
              <a:ext uri="{FF2B5EF4-FFF2-40B4-BE49-F238E27FC236}">
                <a16:creationId xmlns:a16="http://schemas.microsoft.com/office/drawing/2014/main" id="{4586491E-3147-424B-A0E1-B87FBC3BA14C}"/>
              </a:ext>
            </a:extLst>
          </p:cNvPr>
          <p:cNvSpPr>
            <a:spLocks noGrp="1"/>
          </p:cNvSpPr>
          <p:nvPr>
            <p:ph type="sldNum" sz="quarter" idx="12"/>
          </p:nvPr>
        </p:nvSpPr>
        <p:spPr/>
        <p:txBody>
          <a:bodyPr/>
          <a:lstStyle/>
          <a:p>
            <a:fld id="{29A7BD92-6AE5-CF43-B276-274952F2BFB4}" type="slidenum">
              <a:rPr lang="en-US" smtClean="0"/>
              <a:pPr/>
              <a:t>11</a:t>
            </a:fld>
            <a:endParaRPr lang="en-US"/>
          </a:p>
        </p:txBody>
      </p:sp>
      <p:pic>
        <p:nvPicPr>
          <p:cNvPr id="7" name="Picture 6">
            <a:extLst>
              <a:ext uri="{FF2B5EF4-FFF2-40B4-BE49-F238E27FC236}">
                <a16:creationId xmlns:a16="http://schemas.microsoft.com/office/drawing/2014/main" id="{0EB016D6-B7A8-41A8-9A3F-A354494E82A5}"/>
              </a:ext>
            </a:extLst>
          </p:cNvPr>
          <p:cNvPicPr>
            <a:picLocks noChangeAspect="1"/>
          </p:cNvPicPr>
          <p:nvPr/>
        </p:nvPicPr>
        <p:blipFill>
          <a:blip r:embed="rId3"/>
          <a:stretch>
            <a:fillRect/>
          </a:stretch>
        </p:blipFill>
        <p:spPr>
          <a:xfrm>
            <a:off x="3426168" y="4791075"/>
            <a:ext cx="3790950" cy="1381125"/>
          </a:xfrm>
          <a:prstGeom prst="rect">
            <a:avLst/>
          </a:prstGeom>
        </p:spPr>
      </p:pic>
      <p:pic>
        <p:nvPicPr>
          <p:cNvPr id="9" name="Picture 8">
            <a:extLst>
              <a:ext uri="{FF2B5EF4-FFF2-40B4-BE49-F238E27FC236}">
                <a16:creationId xmlns:a16="http://schemas.microsoft.com/office/drawing/2014/main" id="{F8AC6751-241A-4984-BB25-9AD4CEDBD4CB}"/>
              </a:ext>
            </a:extLst>
          </p:cNvPr>
          <p:cNvPicPr>
            <a:picLocks noChangeAspect="1"/>
          </p:cNvPicPr>
          <p:nvPr/>
        </p:nvPicPr>
        <p:blipFill>
          <a:blip r:embed="rId4"/>
          <a:stretch>
            <a:fillRect/>
          </a:stretch>
        </p:blipFill>
        <p:spPr>
          <a:xfrm>
            <a:off x="8250580" y="1143000"/>
            <a:ext cx="2676525" cy="5029200"/>
          </a:xfrm>
          <a:prstGeom prst="rect">
            <a:avLst/>
          </a:prstGeom>
        </p:spPr>
      </p:pic>
    </p:spTree>
    <p:extLst>
      <p:ext uri="{BB962C8B-B14F-4D97-AF65-F5344CB8AC3E}">
        <p14:creationId xmlns:p14="http://schemas.microsoft.com/office/powerpoint/2010/main" val="1655139279"/>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4BFC-E0AC-4992-AF26-33801D1A4DDD}"/>
              </a:ext>
            </a:extLst>
          </p:cNvPr>
          <p:cNvSpPr>
            <a:spLocks noGrp="1"/>
          </p:cNvSpPr>
          <p:nvPr>
            <p:ph type="title"/>
          </p:nvPr>
        </p:nvSpPr>
        <p:spPr/>
        <p:txBody>
          <a:bodyPr/>
          <a:lstStyle/>
          <a:p>
            <a:r>
              <a:rPr lang="en-US" dirty="0"/>
              <a:t>Addressing in Zigbee: Node ID </a:t>
            </a:r>
            <a:endParaRPr lang="hu-HU" dirty="0"/>
          </a:p>
        </p:txBody>
      </p:sp>
      <p:sp>
        <p:nvSpPr>
          <p:cNvPr id="3" name="Content Placeholder 2">
            <a:extLst>
              <a:ext uri="{FF2B5EF4-FFF2-40B4-BE49-F238E27FC236}">
                <a16:creationId xmlns:a16="http://schemas.microsoft.com/office/drawing/2014/main" id="{5F9C68E2-D031-4CF2-AB91-1DA248EEFF39}"/>
              </a:ext>
            </a:extLst>
          </p:cNvPr>
          <p:cNvSpPr>
            <a:spLocks noGrp="1"/>
          </p:cNvSpPr>
          <p:nvPr>
            <p:ph sz="quarter" idx="13"/>
          </p:nvPr>
        </p:nvSpPr>
        <p:spPr>
          <a:xfrm>
            <a:off x="6324600" y="1371600"/>
            <a:ext cx="5175250" cy="4572000"/>
          </a:xfrm>
        </p:spPr>
        <p:txBody>
          <a:bodyPr/>
          <a:lstStyle/>
          <a:p>
            <a:pPr algn="just"/>
            <a:r>
              <a:rPr lang="en-US" dirty="0"/>
              <a:t>Network Address aka. </a:t>
            </a:r>
            <a:r>
              <a:rPr lang="en-US" b="1" dirty="0">
                <a:solidFill>
                  <a:srgbClr val="FF0000"/>
                </a:solidFill>
              </a:rPr>
              <a:t>Short ID/Node ID</a:t>
            </a:r>
          </a:p>
          <a:p>
            <a:pPr algn="just"/>
            <a:r>
              <a:rPr lang="en-US" dirty="0"/>
              <a:t>Randomly chosen during </a:t>
            </a:r>
            <a:r>
              <a:rPr lang="en-US" b="1" dirty="0"/>
              <a:t>runtime</a:t>
            </a:r>
            <a:r>
              <a:rPr lang="en-US" dirty="0"/>
              <a:t>. </a:t>
            </a:r>
          </a:p>
          <a:p>
            <a:pPr algn="just"/>
            <a:r>
              <a:rPr lang="en-US" dirty="0"/>
              <a:t>Can be conflicting </a:t>
            </a:r>
          </a:p>
          <a:p>
            <a:pPr lvl="1" algn="just"/>
            <a:r>
              <a:rPr lang="en-US" dirty="0"/>
              <a:t>Resolution based on </a:t>
            </a:r>
            <a:r>
              <a:rPr lang="en-US" dirty="0" err="1"/>
              <a:t>LongID</a:t>
            </a:r>
            <a:endParaRPr lang="en-US" dirty="0"/>
          </a:p>
          <a:p>
            <a:pPr algn="just"/>
            <a:r>
              <a:rPr lang="en-US" dirty="0"/>
              <a:t>Size 16bits</a:t>
            </a:r>
          </a:p>
          <a:p>
            <a:pPr algn="just"/>
            <a:r>
              <a:rPr lang="en-US" dirty="0"/>
              <a:t>Should be unique in the network to avoid conflicts</a:t>
            </a:r>
          </a:p>
          <a:p>
            <a:pPr algn="just"/>
            <a:r>
              <a:rPr lang="en-US" dirty="0"/>
              <a:t>Example ID</a:t>
            </a:r>
          </a:p>
          <a:p>
            <a:pPr algn="just"/>
            <a:endParaRPr lang="hu-HU" dirty="0"/>
          </a:p>
          <a:p>
            <a:pPr algn="ctr"/>
            <a:endParaRPr lang="hu-HU" dirty="0"/>
          </a:p>
        </p:txBody>
      </p:sp>
      <p:sp>
        <p:nvSpPr>
          <p:cNvPr id="4" name="Content Placeholder 3">
            <a:extLst>
              <a:ext uri="{FF2B5EF4-FFF2-40B4-BE49-F238E27FC236}">
                <a16:creationId xmlns:a16="http://schemas.microsoft.com/office/drawing/2014/main" id="{07ED25FA-BC94-4BCC-8A20-6B265A9ED872}"/>
              </a:ext>
            </a:extLst>
          </p:cNvPr>
          <p:cNvSpPr>
            <a:spLocks noGrp="1"/>
          </p:cNvSpPr>
          <p:nvPr>
            <p:ph sz="quarter" idx="14"/>
          </p:nvPr>
        </p:nvSpPr>
        <p:spPr>
          <a:xfrm>
            <a:off x="679450" y="1371600"/>
            <a:ext cx="5187950" cy="4572000"/>
          </a:xfrm>
        </p:spPr>
        <p:txBody>
          <a:bodyPr/>
          <a:lstStyle/>
          <a:p>
            <a:pPr algn="just"/>
            <a:r>
              <a:rPr lang="en-US" dirty="0"/>
              <a:t>EUI – 64 address aka </a:t>
            </a:r>
            <a:r>
              <a:rPr lang="en-US" b="1" dirty="0" err="1">
                <a:solidFill>
                  <a:srgbClr val="FF0000"/>
                </a:solidFill>
              </a:rPr>
              <a:t>LongID</a:t>
            </a:r>
            <a:r>
              <a:rPr lang="en-US" b="1" dirty="0">
                <a:solidFill>
                  <a:srgbClr val="FF0000"/>
                </a:solidFill>
              </a:rPr>
              <a:t> / IEEE address</a:t>
            </a:r>
          </a:p>
          <a:p>
            <a:pPr algn="just"/>
            <a:r>
              <a:rPr lang="en-US" dirty="0"/>
              <a:t>Assigned during </a:t>
            </a:r>
            <a:r>
              <a:rPr lang="en-US" b="1" dirty="0"/>
              <a:t>manufacturing</a:t>
            </a:r>
          </a:p>
          <a:p>
            <a:pPr algn="just"/>
            <a:r>
              <a:rPr lang="en-US" dirty="0"/>
              <a:t>Should be </a:t>
            </a:r>
            <a:r>
              <a:rPr lang="en-US" b="1" dirty="0"/>
              <a:t>unique in the world.</a:t>
            </a:r>
          </a:p>
          <a:p>
            <a:pPr lvl="1" algn="just"/>
            <a:r>
              <a:rPr lang="en-US" dirty="0"/>
              <a:t>IEEE assigns ID ranges to companies </a:t>
            </a:r>
          </a:p>
          <a:p>
            <a:pPr algn="just"/>
            <a:r>
              <a:rPr lang="en-US" dirty="0"/>
              <a:t>Standardized to 64 bits</a:t>
            </a:r>
          </a:p>
          <a:p>
            <a:pPr algn="just"/>
            <a:r>
              <a:rPr lang="en-US" dirty="0"/>
              <a:t>Can be changed at the cost of loosing uniqueness</a:t>
            </a:r>
          </a:p>
          <a:p>
            <a:pPr algn="just"/>
            <a:r>
              <a:rPr lang="en-US" dirty="0"/>
              <a:t>Example ID </a:t>
            </a:r>
          </a:p>
          <a:p>
            <a:pPr algn="just"/>
            <a:endParaRPr lang="en-US" dirty="0"/>
          </a:p>
          <a:p>
            <a:pPr algn="just"/>
            <a:endParaRPr lang="en-US" dirty="0"/>
          </a:p>
          <a:p>
            <a:pPr algn="ctr"/>
            <a:endParaRPr lang="hu-HU" dirty="0"/>
          </a:p>
        </p:txBody>
      </p:sp>
      <p:sp>
        <p:nvSpPr>
          <p:cNvPr id="5" name="Slide Number Placeholder 4">
            <a:extLst>
              <a:ext uri="{FF2B5EF4-FFF2-40B4-BE49-F238E27FC236}">
                <a16:creationId xmlns:a16="http://schemas.microsoft.com/office/drawing/2014/main" id="{7C60FC25-B31E-458A-84E2-D8C75F18AEFA}"/>
              </a:ext>
            </a:extLst>
          </p:cNvPr>
          <p:cNvSpPr>
            <a:spLocks noGrp="1"/>
          </p:cNvSpPr>
          <p:nvPr>
            <p:ph type="sldNum" sz="quarter" idx="16"/>
          </p:nvPr>
        </p:nvSpPr>
        <p:spPr/>
        <p:txBody>
          <a:bodyPr/>
          <a:lstStyle/>
          <a:p>
            <a:fld id="{29A7BD92-6AE5-CF43-B276-274952F2BFB4}" type="slidenum">
              <a:rPr lang="en-US" smtClean="0"/>
              <a:pPr/>
              <a:t>12</a:t>
            </a:fld>
            <a:endParaRPr lang="en-US" dirty="0"/>
          </a:p>
        </p:txBody>
      </p:sp>
      <p:pic>
        <p:nvPicPr>
          <p:cNvPr id="7" name="Picture 6">
            <a:extLst>
              <a:ext uri="{FF2B5EF4-FFF2-40B4-BE49-F238E27FC236}">
                <a16:creationId xmlns:a16="http://schemas.microsoft.com/office/drawing/2014/main" id="{068EEE77-2415-40CE-A5F0-D39E43FD0D56}"/>
              </a:ext>
            </a:extLst>
          </p:cNvPr>
          <p:cNvPicPr>
            <a:picLocks noChangeAspect="1"/>
          </p:cNvPicPr>
          <p:nvPr/>
        </p:nvPicPr>
        <p:blipFill>
          <a:blip r:embed="rId3"/>
          <a:stretch>
            <a:fillRect/>
          </a:stretch>
        </p:blipFill>
        <p:spPr>
          <a:xfrm>
            <a:off x="3707173" y="4826000"/>
            <a:ext cx="5234853" cy="1435100"/>
          </a:xfrm>
          <a:prstGeom prst="rect">
            <a:avLst/>
          </a:prstGeom>
        </p:spPr>
      </p:pic>
      <p:sp>
        <p:nvSpPr>
          <p:cNvPr id="22" name="Rectangle 21">
            <a:extLst>
              <a:ext uri="{FF2B5EF4-FFF2-40B4-BE49-F238E27FC236}">
                <a16:creationId xmlns:a16="http://schemas.microsoft.com/office/drawing/2014/main" id="{787C36D0-A00A-413D-9018-221DC68D2833}"/>
              </a:ext>
            </a:extLst>
          </p:cNvPr>
          <p:cNvSpPr/>
          <p:nvPr/>
        </p:nvSpPr>
        <p:spPr>
          <a:xfrm>
            <a:off x="4025900" y="5943600"/>
            <a:ext cx="2298700" cy="3175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sp>
        <p:nvSpPr>
          <p:cNvPr id="23" name="Rectangle 22">
            <a:extLst>
              <a:ext uri="{FF2B5EF4-FFF2-40B4-BE49-F238E27FC236}">
                <a16:creationId xmlns:a16="http://schemas.microsoft.com/office/drawing/2014/main" id="{6357C7CD-586B-48D5-B081-AB9D7F494C98}"/>
              </a:ext>
            </a:extLst>
          </p:cNvPr>
          <p:cNvSpPr/>
          <p:nvPr/>
        </p:nvSpPr>
        <p:spPr>
          <a:xfrm>
            <a:off x="6629400" y="5562600"/>
            <a:ext cx="736600" cy="266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cxnSp>
        <p:nvCxnSpPr>
          <p:cNvPr id="30" name="Straight Arrow Connector 29">
            <a:extLst>
              <a:ext uri="{FF2B5EF4-FFF2-40B4-BE49-F238E27FC236}">
                <a16:creationId xmlns:a16="http://schemas.microsoft.com/office/drawing/2014/main" id="{505EEEFC-C7D2-412B-8EE7-19443804F44C}"/>
              </a:ext>
            </a:extLst>
          </p:cNvPr>
          <p:cNvCxnSpPr/>
          <p:nvPr/>
        </p:nvCxnSpPr>
        <p:spPr>
          <a:xfrm>
            <a:off x="1930400" y="3784600"/>
            <a:ext cx="2095500" cy="2159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56AA0EC4-4C60-4DC8-8EA7-B6DC4DE8C1B3}"/>
              </a:ext>
            </a:extLst>
          </p:cNvPr>
          <p:cNvCxnSpPr/>
          <p:nvPr/>
        </p:nvCxnSpPr>
        <p:spPr>
          <a:xfrm flipH="1">
            <a:off x="7366000" y="3873500"/>
            <a:ext cx="114300" cy="1689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624558"/>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Forming and Joining a Network</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13</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5" y="1140541"/>
            <a:ext cx="3722218" cy="18677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a:off x="4956520" y="1457515"/>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56517" y="277485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6997146" y="2295331"/>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56517" y="328629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364745" y="2519984"/>
            <a:ext cx="1258747" cy="276999"/>
          </a:xfrm>
          <a:prstGeom prst="rect">
            <a:avLst/>
          </a:prstGeom>
          <a:noFill/>
          <a:ln>
            <a:noFill/>
          </a:ln>
        </p:spPr>
        <p:txBody>
          <a:bodyPr wrap="square" rtlCol="0" anchor="ctr">
            <a:spAutoFit/>
          </a:bodyPr>
          <a:lstStyle/>
          <a:p>
            <a:pPr algn="ctr"/>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24929" y="3164822"/>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354403" y="2963408"/>
            <a:ext cx="1258747" cy="276999"/>
          </a:xfrm>
          <a:prstGeom prst="rect">
            <a:avLst/>
          </a:prstGeom>
          <a:noFill/>
          <a:ln>
            <a:noFill/>
          </a:ln>
        </p:spPr>
        <p:txBody>
          <a:bodyPr wrap="square" rtlCol="0" anchor="ctr">
            <a:spAutoFit/>
          </a:bodyPr>
          <a:lstStyle/>
          <a:p>
            <a:pPr algn="ctr"/>
            <a:r>
              <a:rPr lang="en-US" sz="1200" dirty="0"/>
              <a:t>Beacon</a:t>
            </a:r>
          </a:p>
        </p:txBody>
      </p:sp>
      <p:pic>
        <p:nvPicPr>
          <p:cNvPr id="8" name="Picture 7">
            <a:extLst>
              <a:ext uri="{FF2B5EF4-FFF2-40B4-BE49-F238E27FC236}">
                <a16:creationId xmlns:a16="http://schemas.microsoft.com/office/drawing/2014/main" id="{D964C992-6C36-457F-BF29-985F63E0DEFA}"/>
              </a:ext>
            </a:extLst>
          </p:cNvPr>
          <p:cNvPicPr>
            <a:picLocks noChangeAspect="1"/>
          </p:cNvPicPr>
          <p:nvPr/>
        </p:nvPicPr>
        <p:blipFill>
          <a:blip r:embed="rId3"/>
          <a:stretch>
            <a:fillRect/>
          </a:stretch>
        </p:blipFill>
        <p:spPr>
          <a:xfrm>
            <a:off x="9703821" y="914400"/>
            <a:ext cx="1768586" cy="5442857"/>
          </a:xfrm>
          <a:prstGeom prst="rect">
            <a:avLst/>
          </a:prstGeom>
        </p:spPr>
      </p:pic>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84301" y="4000683"/>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364745" y="3698310"/>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47505" y="4412726"/>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61113" y="4089842"/>
            <a:ext cx="1610129" cy="276999"/>
          </a:xfrm>
          <a:prstGeom prst="rect">
            <a:avLst/>
          </a:prstGeom>
          <a:noFill/>
          <a:ln>
            <a:noFill/>
          </a:ln>
        </p:spPr>
        <p:txBody>
          <a:bodyPr wrap="square" rtlCol="0" anchor="ctr">
            <a:spAutoFit/>
          </a:bodyPr>
          <a:lstStyle/>
          <a:p>
            <a:pPr algn="ctr"/>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48017" y="4366841"/>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pic>
        <p:nvPicPr>
          <p:cNvPr id="9" name="Picture 8">
            <a:extLst>
              <a:ext uri="{FF2B5EF4-FFF2-40B4-BE49-F238E27FC236}">
                <a16:creationId xmlns:a16="http://schemas.microsoft.com/office/drawing/2014/main" id="{DFF76C13-23EB-4992-8332-07EFCE4C6169}"/>
              </a:ext>
            </a:extLst>
          </p:cNvPr>
          <p:cNvPicPr>
            <a:picLocks noChangeAspect="1"/>
          </p:cNvPicPr>
          <p:nvPr/>
        </p:nvPicPr>
        <p:blipFill>
          <a:blip r:embed="rId4"/>
          <a:stretch>
            <a:fillRect/>
          </a:stretch>
        </p:blipFill>
        <p:spPr>
          <a:xfrm>
            <a:off x="1342370" y="3164822"/>
            <a:ext cx="2952750" cy="2000250"/>
          </a:xfrm>
          <a:prstGeom prst="rect">
            <a:avLst/>
          </a:prstGeom>
        </p:spPr>
      </p:pic>
      <p:cxnSp>
        <p:nvCxnSpPr>
          <p:cNvPr id="11" name="Straight Arrow Connector 10">
            <a:extLst>
              <a:ext uri="{FF2B5EF4-FFF2-40B4-BE49-F238E27FC236}">
                <a16:creationId xmlns:a16="http://schemas.microsoft.com/office/drawing/2014/main" id="{827C35A7-B76F-4C13-97B9-844DFC1B8D49}"/>
              </a:ext>
            </a:extLst>
          </p:cNvPr>
          <p:cNvCxnSpPr/>
          <p:nvPr/>
        </p:nvCxnSpPr>
        <p:spPr>
          <a:xfrm flipH="1" flipV="1">
            <a:off x="4081670" y="3922643"/>
            <a:ext cx="865835" cy="7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19DA5B-B0A8-407E-A2E2-576792FDB967}"/>
              </a:ext>
            </a:extLst>
          </p:cNvPr>
          <p:cNvCxnSpPr/>
          <p:nvPr/>
        </p:nvCxnSpPr>
        <p:spPr>
          <a:xfrm flipV="1">
            <a:off x="9455427" y="2519984"/>
            <a:ext cx="248394" cy="76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0919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Overview of Application Layer</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679450" y="1035877"/>
            <a:ext cx="5416550" cy="1725706"/>
          </a:xfrm>
        </p:spPr>
        <p:txBody>
          <a:bodyPr>
            <a:noAutofit/>
          </a:bodyPr>
          <a:lstStyle/>
          <a:p>
            <a:r>
              <a:rPr lang="en-US" altLang="zh-CN" sz="1600" dirty="0">
                <a:solidFill>
                  <a:srgbClr val="FF0000"/>
                </a:solidFill>
              </a:rPr>
              <a:t>Endpoint</a:t>
            </a:r>
            <a:r>
              <a:rPr lang="en-US" altLang="zh-CN" sz="1600" dirty="0"/>
              <a:t>:  </a:t>
            </a:r>
            <a:r>
              <a:rPr lang="en-US" altLang="zh-CN" sz="1600" dirty="0">
                <a:solidFill>
                  <a:srgbClr val="FF0000"/>
                </a:solidFill>
              </a:rPr>
              <a:t>logical device</a:t>
            </a:r>
          </a:p>
          <a:p>
            <a:pPr lvl="1"/>
            <a:r>
              <a:rPr lang="en-US" sz="1600" dirty="0"/>
              <a:t>Endpoints 1-239 are available for user applications</a:t>
            </a:r>
          </a:p>
          <a:p>
            <a:pPr lvl="1"/>
            <a:r>
              <a:rPr lang="en-US" sz="1600" dirty="0"/>
              <a:t>Endpoints 0, 240-255 are reserved for special functions</a:t>
            </a:r>
          </a:p>
          <a:p>
            <a:pPr lvl="2"/>
            <a:r>
              <a:rPr lang="en-US" dirty="0"/>
              <a:t>Endpoint 0: Zigbee Device Object (ZDO); used for network config/admin</a:t>
            </a:r>
          </a:p>
          <a:p>
            <a:pPr lvl="2"/>
            <a:r>
              <a:rPr lang="en-US" dirty="0"/>
              <a:t>Endpoint 255: Used for Broadcasting a message for all endpoints</a:t>
            </a:r>
          </a:p>
        </p:txBody>
      </p:sp>
      <p:sp>
        <p:nvSpPr>
          <p:cNvPr id="6" name="Content Placeholder 4">
            <a:extLst>
              <a:ext uri="{FF2B5EF4-FFF2-40B4-BE49-F238E27FC236}">
                <a16:creationId xmlns:a16="http://schemas.microsoft.com/office/drawing/2014/main" id="{A4C1A59A-5F38-4462-8580-3C56BEFA752B}"/>
              </a:ext>
            </a:extLst>
          </p:cNvPr>
          <p:cNvSpPr txBox="1">
            <a:spLocks/>
          </p:cNvSpPr>
          <p:nvPr/>
        </p:nvSpPr>
        <p:spPr>
          <a:xfrm>
            <a:off x="7250579" y="1116106"/>
            <a:ext cx="3722221" cy="199731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Cluster: communication model</a:t>
            </a:r>
          </a:p>
          <a:p>
            <a:pPr lvl="1"/>
            <a:r>
              <a:rPr lang="en-US" sz="1600" dirty="0"/>
              <a:t>Client/Server model</a:t>
            </a:r>
          </a:p>
          <a:p>
            <a:pPr lvl="1"/>
            <a:r>
              <a:rPr lang="en-US" sz="1600" dirty="0"/>
              <a:t>Defined in Zigbee Cluster Library (ZCL)</a:t>
            </a:r>
          </a:p>
          <a:p>
            <a:pPr lvl="1"/>
            <a:r>
              <a:rPr lang="en-US" sz="1600" dirty="0"/>
              <a:t>Cluster ID </a:t>
            </a:r>
          </a:p>
          <a:p>
            <a:pPr lvl="1"/>
            <a:r>
              <a:rPr lang="en-US" sz="1600" dirty="0"/>
              <a:t>Commands</a:t>
            </a:r>
          </a:p>
          <a:p>
            <a:pPr lvl="1"/>
            <a:r>
              <a:rPr lang="en-US" sz="1600" dirty="0"/>
              <a:t>Attributes</a:t>
            </a:r>
          </a:p>
        </p:txBody>
      </p:sp>
      <p:grpSp>
        <p:nvGrpSpPr>
          <p:cNvPr id="8" name="Group 7">
            <a:extLst>
              <a:ext uri="{FF2B5EF4-FFF2-40B4-BE49-F238E27FC236}">
                <a16:creationId xmlns:a16="http://schemas.microsoft.com/office/drawing/2014/main" id="{15261D28-003A-42BE-B081-1D84EB6C5BA9}"/>
              </a:ext>
            </a:extLst>
          </p:cNvPr>
          <p:cNvGrpSpPr/>
          <p:nvPr/>
        </p:nvGrpSpPr>
        <p:grpSpPr>
          <a:xfrm>
            <a:off x="1432969" y="3113419"/>
            <a:ext cx="3434381" cy="2743200"/>
            <a:chOff x="6957391" y="2701879"/>
            <a:chExt cx="4105955" cy="3698921"/>
          </a:xfrm>
        </p:grpSpPr>
        <p:pic>
          <p:nvPicPr>
            <p:cNvPr id="9" name="Picture 8">
              <a:extLst>
                <a:ext uri="{FF2B5EF4-FFF2-40B4-BE49-F238E27FC236}">
                  <a16:creationId xmlns:a16="http://schemas.microsoft.com/office/drawing/2014/main" id="{AFC6ED56-1F9E-4ED4-86FE-E79336FC1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391" y="2701879"/>
              <a:ext cx="4105955" cy="3698921"/>
            </a:xfrm>
            <a:prstGeom prst="rect">
              <a:avLst/>
            </a:prstGeom>
          </p:spPr>
        </p:pic>
        <p:sp>
          <p:nvSpPr>
            <p:cNvPr id="10" name="TextBox 9">
              <a:extLst>
                <a:ext uri="{FF2B5EF4-FFF2-40B4-BE49-F238E27FC236}">
                  <a16:creationId xmlns:a16="http://schemas.microsoft.com/office/drawing/2014/main" id="{7A4945F8-E59E-42E6-930F-135594ADE2CC}"/>
                </a:ext>
              </a:extLst>
            </p:cNvPr>
            <p:cNvSpPr txBox="1"/>
            <p:nvPr/>
          </p:nvSpPr>
          <p:spPr>
            <a:xfrm>
              <a:off x="7726217" y="2701879"/>
              <a:ext cx="1176412" cy="338554"/>
            </a:xfrm>
            <a:prstGeom prst="rect">
              <a:avLst/>
            </a:prstGeom>
            <a:noFill/>
            <a:ln>
              <a:noFill/>
            </a:ln>
          </p:spPr>
          <p:txBody>
            <a:bodyPr wrap="none" rtlCol="0" anchor="ctr">
              <a:spAutoFit/>
            </a:bodyPr>
            <a:lstStyle/>
            <a:p>
              <a:pPr algn="ctr"/>
              <a:r>
                <a:rPr lang="en-US" sz="1600" b="1" dirty="0"/>
                <a:t>Power Strip</a:t>
              </a:r>
            </a:p>
          </p:txBody>
        </p:sp>
        <p:sp>
          <p:nvSpPr>
            <p:cNvPr id="11" name="TextBox 10">
              <a:extLst>
                <a:ext uri="{FF2B5EF4-FFF2-40B4-BE49-F238E27FC236}">
                  <a16:creationId xmlns:a16="http://schemas.microsoft.com/office/drawing/2014/main" id="{DFB4F6E6-CDF4-43E0-B449-004ADADCF7AA}"/>
                </a:ext>
              </a:extLst>
            </p:cNvPr>
            <p:cNvSpPr txBox="1"/>
            <p:nvPr/>
          </p:nvSpPr>
          <p:spPr>
            <a:xfrm>
              <a:off x="7061586" y="3817568"/>
              <a:ext cx="1088439" cy="338554"/>
            </a:xfrm>
            <a:prstGeom prst="rect">
              <a:avLst/>
            </a:prstGeom>
            <a:noFill/>
            <a:ln>
              <a:noFill/>
            </a:ln>
          </p:spPr>
          <p:txBody>
            <a:bodyPr wrap="none" rtlCol="0" anchor="ctr">
              <a:spAutoFit/>
            </a:bodyPr>
            <a:lstStyle/>
            <a:p>
              <a:pPr algn="ctr"/>
              <a:r>
                <a:rPr lang="en-US" sz="1600" dirty="0"/>
                <a:t>Endpoint 1</a:t>
              </a:r>
            </a:p>
          </p:txBody>
        </p:sp>
        <p:sp>
          <p:nvSpPr>
            <p:cNvPr id="12" name="TextBox 11">
              <a:extLst>
                <a:ext uri="{FF2B5EF4-FFF2-40B4-BE49-F238E27FC236}">
                  <a16:creationId xmlns:a16="http://schemas.microsoft.com/office/drawing/2014/main" id="{EBB0BB60-32FA-4D90-B7DF-3784BE890EA4}"/>
                </a:ext>
              </a:extLst>
            </p:cNvPr>
            <p:cNvSpPr txBox="1"/>
            <p:nvPr/>
          </p:nvSpPr>
          <p:spPr>
            <a:xfrm>
              <a:off x="9062466" y="4045645"/>
              <a:ext cx="1088439" cy="338554"/>
            </a:xfrm>
            <a:prstGeom prst="rect">
              <a:avLst/>
            </a:prstGeom>
            <a:noFill/>
            <a:ln>
              <a:noFill/>
            </a:ln>
          </p:spPr>
          <p:txBody>
            <a:bodyPr wrap="none" rtlCol="0" anchor="ctr">
              <a:spAutoFit/>
            </a:bodyPr>
            <a:lstStyle/>
            <a:p>
              <a:pPr algn="ctr"/>
              <a:r>
                <a:rPr lang="en-US" sz="1600" dirty="0"/>
                <a:t>Endpoint 2</a:t>
              </a:r>
            </a:p>
          </p:txBody>
        </p:sp>
        <p:sp>
          <p:nvSpPr>
            <p:cNvPr id="13" name="TextBox 12">
              <a:extLst>
                <a:ext uri="{FF2B5EF4-FFF2-40B4-BE49-F238E27FC236}">
                  <a16:creationId xmlns:a16="http://schemas.microsoft.com/office/drawing/2014/main" id="{E14981AC-C97A-4E90-91A0-7B223F400049}"/>
                </a:ext>
              </a:extLst>
            </p:cNvPr>
            <p:cNvSpPr txBox="1"/>
            <p:nvPr/>
          </p:nvSpPr>
          <p:spPr>
            <a:xfrm>
              <a:off x="7344769" y="4456183"/>
              <a:ext cx="1088439" cy="338554"/>
            </a:xfrm>
            <a:prstGeom prst="rect">
              <a:avLst/>
            </a:prstGeom>
            <a:noFill/>
            <a:ln>
              <a:noFill/>
            </a:ln>
          </p:spPr>
          <p:txBody>
            <a:bodyPr wrap="none" rtlCol="0" anchor="ctr">
              <a:spAutoFit/>
            </a:bodyPr>
            <a:lstStyle/>
            <a:p>
              <a:pPr algn="ctr"/>
              <a:r>
                <a:rPr lang="en-US" sz="1600" dirty="0"/>
                <a:t>Endpoint 3</a:t>
              </a:r>
            </a:p>
          </p:txBody>
        </p:sp>
        <p:sp>
          <p:nvSpPr>
            <p:cNvPr id="14" name="TextBox 13">
              <a:extLst>
                <a:ext uri="{FF2B5EF4-FFF2-40B4-BE49-F238E27FC236}">
                  <a16:creationId xmlns:a16="http://schemas.microsoft.com/office/drawing/2014/main" id="{DC2ACB2A-08A8-4CF1-9DC3-B67A1F9EB977}"/>
                </a:ext>
              </a:extLst>
            </p:cNvPr>
            <p:cNvSpPr txBox="1"/>
            <p:nvPr/>
          </p:nvSpPr>
          <p:spPr>
            <a:xfrm>
              <a:off x="9385718" y="4625460"/>
              <a:ext cx="1088439" cy="338554"/>
            </a:xfrm>
            <a:prstGeom prst="rect">
              <a:avLst/>
            </a:prstGeom>
            <a:noFill/>
            <a:ln>
              <a:noFill/>
            </a:ln>
          </p:spPr>
          <p:txBody>
            <a:bodyPr wrap="none" rtlCol="0" anchor="ctr">
              <a:spAutoFit/>
            </a:bodyPr>
            <a:lstStyle/>
            <a:p>
              <a:pPr algn="ctr"/>
              <a:r>
                <a:rPr lang="en-US" sz="1600" dirty="0"/>
                <a:t>Endpoint 4</a:t>
              </a:r>
            </a:p>
          </p:txBody>
        </p:sp>
        <p:sp>
          <p:nvSpPr>
            <p:cNvPr id="15" name="TextBox 14">
              <a:extLst>
                <a:ext uri="{FF2B5EF4-FFF2-40B4-BE49-F238E27FC236}">
                  <a16:creationId xmlns:a16="http://schemas.microsoft.com/office/drawing/2014/main" id="{32AC97B9-44B6-41E7-9843-FCE717A614EE}"/>
                </a:ext>
              </a:extLst>
            </p:cNvPr>
            <p:cNvSpPr txBox="1"/>
            <p:nvPr/>
          </p:nvSpPr>
          <p:spPr>
            <a:xfrm>
              <a:off x="7605806" y="5094798"/>
              <a:ext cx="1088439" cy="338554"/>
            </a:xfrm>
            <a:prstGeom prst="rect">
              <a:avLst/>
            </a:prstGeom>
            <a:noFill/>
            <a:ln>
              <a:noFill/>
            </a:ln>
          </p:spPr>
          <p:txBody>
            <a:bodyPr wrap="none" rtlCol="0" anchor="ctr">
              <a:spAutoFit/>
            </a:bodyPr>
            <a:lstStyle/>
            <a:p>
              <a:pPr algn="ctr"/>
              <a:r>
                <a:rPr lang="en-US" sz="1600" dirty="0"/>
                <a:t>Endpoint 5</a:t>
              </a:r>
            </a:p>
          </p:txBody>
        </p:sp>
        <p:sp>
          <p:nvSpPr>
            <p:cNvPr id="16" name="TextBox 15">
              <a:extLst>
                <a:ext uri="{FF2B5EF4-FFF2-40B4-BE49-F238E27FC236}">
                  <a16:creationId xmlns:a16="http://schemas.microsoft.com/office/drawing/2014/main" id="{8A4D32A3-8DC0-49C6-B19F-C0E48640DA79}"/>
                </a:ext>
              </a:extLst>
            </p:cNvPr>
            <p:cNvSpPr txBox="1"/>
            <p:nvPr/>
          </p:nvSpPr>
          <p:spPr>
            <a:xfrm>
              <a:off x="9606685" y="5192614"/>
              <a:ext cx="1088439" cy="338554"/>
            </a:xfrm>
            <a:prstGeom prst="rect">
              <a:avLst/>
            </a:prstGeom>
            <a:noFill/>
            <a:ln>
              <a:noFill/>
            </a:ln>
          </p:spPr>
          <p:txBody>
            <a:bodyPr wrap="none" rtlCol="0" anchor="ctr">
              <a:spAutoFit/>
            </a:bodyPr>
            <a:lstStyle/>
            <a:p>
              <a:pPr algn="ctr"/>
              <a:r>
                <a:rPr lang="en-US" sz="1600" dirty="0"/>
                <a:t>Endpoint 6</a:t>
              </a:r>
            </a:p>
          </p:txBody>
        </p:sp>
      </p:grpSp>
      <p:pic>
        <p:nvPicPr>
          <p:cNvPr id="4" name="Picture 3">
            <a:extLst>
              <a:ext uri="{FF2B5EF4-FFF2-40B4-BE49-F238E27FC236}">
                <a16:creationId xmlns:a16="http://schemas.microsoft.com/office/drawing/2014/main" id="{270D59D9-86AB-4435-B1C5-1A81C1F937F3}"/>
              </a:ext>
            </a:extLst>
          </p:cNvPr>
          <p:cNvPicPr>
            <a:picLocks noChangeAspect="1"/>
          </p:cNvPicPr>
          <p:nvPr/>
        </p:nvPicPr>
        <p:blipFill>
          <a:blip r:embed="rId4"/>
          <a:stretch>
            <a:fillRect/>
          </a:stretch>
        </p:blipFill>
        <p:spPr>
          <a:xfrm>
            <a:off x="6898497" y="3364498"/>
            <a:ext cx="4157247" cy="2357732"/>
          </a:xfrm>
          <a:prstGeom prst="rect">
            <a:avLst/>
          </a:prstGeom>
        </p:spPr>
      </p:pic>
      <p:sp>
        <p:nvSpPr>
          <p:cNvPr id="17" name="Slide Number Placeholder 4">
            <a:extLst>
              <a:ext uri="{FF2B5EF4-FFF2-40B4-BE49-F238E27FC236}">
                <a16:creationId xmlns:a16="http://schemas.microsoft.com/office/drawing/2014/main" id="{5EA22C41-4BEA-432B-8B8C-DA36F6C52155}"/>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14</a:t>
            </a:fld>
            <a:endParaRPr lang="en-US" sz="800" dirty="0"/>
          </a:p>
        </p:txBody>
      </p:sp>
    </p:spTree>
    <p:extLst>
      <p:ext uri="{BB962C8B-B14F-4D97-AF65-F5344CB8AC3E}">
        <p14:creationId xmlns:p14="http://schemas.microsoft.com/office/powerpoint/2010/main" val="3730424107"/>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Example of Cluster</a:t>
            </a:r>
          </a:p>
        </p:txBody>
      </p:sp>
      <p:sp>
        <p:nvSpPr>
          <p:cNvPr id="5" name="Slide Number Placeholder 4">
            <a:extLst>
              <a:ext uri="{FF2B5EF4-FFF2-40B4-BE49-F238E27FC236}">
                <a16:creationId xmlns:a16="http://schemas.microsoft.com/office/drawing/2014/main" id="{4B3D9D29-B323-46DF-A467-A16E3AF1A0BC}"/>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15</a:t>
            </a:fld>
            <a:endParaRPr lang="en-US" sz="800" dirty="0"/>
          </a:p>
        </p:txBody>
      </p:sp>
      <p:grpSp>
        <p:nvGrpSpPr>
          <p:cNvPr id="15" name="Group 14">
            <a:extLst>
              <a:ext uri="{FF2B5EF4-FFF2-40B4-BE49-F238E27FC236}">
                <a16:creationId xmlns:a16="http://schemas.microsoft.com/office/drawing/2014/main" id="{0B4D09D4-8C19-44E8-88DA-3E7775E2A770}"/>
              </a:ext>
            </a:extLst>
          </p:cNvPr>
          <p:cNvGrpSpPr/>
          <p:nvPr/>
        </p:nvGrpSpPr>
        <p:grpSpPr>
          <a:xfrm>
            <a:off x="2332383" y="1523998"/>
            <a:ext cx="3283225" cy="4538869"/>
            <a:chOff x="1815548" y="1172817"/>
            <a:chExt cx="3882887" cy="4843670"/>
          </a:xfrm>
        </p:grpSpPr>
        <p:sp>
          <p:nvSpPr>
            <p:cNvPr id="2" name="Rectangle: Rounded Corners 1">
              <a:extLst>
                <a:ext uri="{FF2B5EF4-FFF2-40B4-BE49-F238E27FC236}">
                  <a16:creationId xmlns:a16="http://schemas.microsoft.com/office/drawing/2014/main" id="{4615A412-21A4-487B-9CCF-ACCBF75808DD}"/>
                </a:ext>
              </a:extLst>
            </p:cNvPr>
            <p:cNvSpPr/>
            <p:nvPr/>
          </p:nvSpPr>
          <p:spPr>
            <a:xfrm>
              <a:off x="1815548" y="1172817"/>
              <a:ext cx="3882887" cy="484367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Device A</a:t>
              </a: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p:txBody>
        </p:sp>
        <p:sp>
          <p:nvSpPr>
            <p:cNvPr id="4" name="Rectangle: Rounded Corners 3">
              <a:extLst>
                <a:ext uri="{FF2B5EF4-FFF2-40B4-BE49-F238E27FC236}">
                  <a16:creationId xmlns:a16="http://schemas.microsoft.com/office/drawing/2014/main" id="{981D501F-9B13-43BB-8299-E3EEBA6083A2}"/>
                </a:ext>
              </a:extLst>
            </p:cNvPr>
            <p:cNvSpPr/>
            <p:nvPr/>
          </p:nvSpPr>
          <p:spPr>
            <a:xfrm>
              <a:off x="2219739" y="1769165"/>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1</a:t>
              </a:r>
            </a:p>
            <a:p>
              <a:pPr algn="ctr"/>
              <a:endParaRPr lang="en-US" dirty="0"/>
            </a:p>
            <a:p>
              <a:pPr algn="ctr"/>
              <a:endParaRPr lang="en-US" dirty="0"/>
            </a:p>
            <a:p>
              <a:pPr algn="ctr"/>
              <a:endParaRPr lang="en-US" dirty="0"/>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id="{73AC7967-DC6A-470C-A815-A2BE20D7445E}"/>
                </a:ext>
              </a:extLst>
            </p:cNvPr>
            <p:cNvSpPr/>
            <p:nvPr/>
          </p:nvSpPr>
          <p:spPr>
            <a:xfrm>
              <a:off x="2425148" y="221973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9" name="Rectangle: Rounded Corners 8">
              <a:extLst>
                <a:ext uri="{FF2B5EF4-FFF2-40B4-BE49-F238E27FC236}">
                  <a16:creationId xmlns:a16="http://schemas.microsoft.com/office/drawing/2014/main" id="{1579EA77-0577-46D0-B8EC-0BB89B7232A9}"/>
                </a:ext>
              </a:extLst>
            </p:cNvPr>
            <p:cNvSpPr/>
            <p:nvPr/>
          </p:nvSpPr>
          <p:spPr>
            <a:xfrm>
              <a:off x="2425147" y="2653747"/>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0" name="Rectangle: Rounded Corners 9">
              <a:extLst>
                <a:ext uri="{FF2B5EF4-FFF2-40B4-BE49-F238E27FC236}">
                  <a16:creationId xmlns:a16="http://schemas.microsoft.com/office/drawing/2014/main" id="{D37857D4-BED2-46BA-9F7E-95A10FB7595C}"/>
                </a:ext>
              </a:extLst>
            </p:cNvPr>
            <p:cNvSpPr/>
            <p:nvPr/>
          </p:nvSpPr>
          <p:spPr>
            <a:xfrm>
              <a:off x="2408582" y="3082786"/>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sp>
          <p:nvSpPr>
            <p:cNvPr id="11" name="Rectangle: Rounded Corners 10">
              <a:extLst>
                <a:ext uri="{FF2B5EF4-FFF2-40B4-BE49-F238E27FC236}">
                  <a16:creationId xmlns:a16="http://schemas.microsoft.com/office/drawing/2014/main" id="{950DAF82-C591-407A-98D5-3C9B2C01433A}"/>
                </a:ext>
              </a:extLst>
            </p:cNvPr>
            <p:cNvSpPr/>
            <p:nvPr/>
          </p:nvSpPr>
          <p:spPr>
            <a:xfrm>
              <a:off x="2219739" y="3816627"/>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2</a:t>
              </a:r>
            </a:p>
            <a:p>
              <a:pPr algn="ctr"/>
              <a:endParaRPr lang="en-US" dirty="0"/>
            </a:p>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81210615-1660-4EFE-8953-34EBC8F83BA5}"/>
                </a:ext>
              </a:extLst>
            </p:cNvPr>
            <p:cNvSpPr/>
            <p:nvPr/>
          </p:nvSpPr>
          <p:spPr>
            <a:xfrm>
              <a:off x="2425148" y="4267201"/>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13" name="Rectangle: Rounded Corners 12">
              <a:extLst>
                <a:ext uri="{FF2B5EF4-FFF2-40B4-BE49-F238E27FC236}">
                  <a16:creationId xmlns:a16="http://schemas.microsoft.com/office/drawing/2014/main" id="{57152165-1ECE-44C4-862F-D0E5CBD153BA}"/>
                </a:ext>
              </a:extLst>
            </p:cNvPr>
            <p:cNvSpPr/>
            <p:nvPr/>
          </p:nvSpPr>
          <p:spPr>
            <a:xfrm>
              <a:off x="2425147" y="470120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4" name="Rectangle: Rounded Corners 13">
              <a:extLst>
                <a:ext uri="{FF2B5EF4-FFF2-40B4-BE49-F238E27FC236}">
                  <a16:creationId xmlns:a16="http://schemas.microsoft.com/office/drawing/2014/main" id="{BF9F5252-52C0-4C93-8592-C3C641281C53}"/>
                </a:ext>
              </a:extLst>
            </p:cNvPr>
            <p:cNvSpPr/>
            <p:nvPr/>
          </p:nvSpPr>
          <p:spPr>
            <a:xfrm>
              <a:off x="2408582" y="5130248"/>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grpSp>
      <p:sp>
        <p:nvSpPr>
          <p:cNvPr id="26" name="TextBox 25">
            <a:extLst>
              <a:ext uri="{FF2B5EF4-FFF2-40B4-BE49-F238E27FC236}">
                <a16:creationId xmlns:a16="http://schemas.microsoft.com/office/drawing/2014/main" id="{64864BAD-F324-48A3-88C6-BE9BEFA93119}"/>
              </a:ext>
            </a:extLst>
          </p:cNvPr>
          <p:cNvSpPr txBox="1"/>
          <p:nvPr/>
        </p:nvSpPr>
        <p:spPr>
          <a:xfrm>
            <a:off x="557412" y="1025675"/>
            <a:ext cx="2290426"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Color Control Light with 2 bulbs</a:t>
            </a:r>
          </a:p>
        </p:txBody>
      </p:sp>
      <p:cxnSp>
        <p:nvCxnSpPr>
          <p:cNvPr id="28" name="Straight Arrow Connector 27">
            <a:extLst>
              <a:ext uri="{FF2B5EF4-FFF2-40B4-BE49-F238E27FC236}">
                <a16:creationId xmlns:a16="http://schemas.microsoft.com/office/drawing/2014/main" id="{54A3782B-ECC4-4067-9D7E-0E1A789CCFA6}"/>
              </a:ext>
            </a:extLst>
          </p:cNvPr>
          <p:cNvCxnSpPr>
            <a:cxnSpLocks/>
          </p:cNvCxnSpPr>
          <p:nvPr/>
        </p:nvCxnSpPr>
        <p:spPr>
          <a:xfrm flipH="1" flipV="1">
            <a:off x="2674152" y="1251872"/>
            <a:ext cx="678648" cy="44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1CCB8AE-F417-47C8-B296-9F5BBF7043E6}"/>
              </a:ext>
            </a:extLst>
          </p:cNvPr>
          <p:cNvSpPr txBox="1"/>
          <p:nvPr/>
        </p:nvSpPr>
        <p:spPr>
          <a:xfrm>
            <a:off x="546491" y="2082819"/>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1</a:t>
            </a:r>
          </a:p>
        </p:txBody>
      </p:sp>
      <p:sp>
        <p:nvSpPr>
          <p:cNvPr id="31" name="TextBox 30">
            <a:extLst>
              <a:ext uri="{FF2B5EF4-FFF2-40B4-BE49-F238E27FC236}">
                <a16:creationId xmlns:a16="http://schemas.microsoft.com/office/drawing/2014/main" id="{4DB6E215-A00B-4172-9338-54228ED9CE72}"/>
              </a:ext>
            </a:extLst>
          </p:cNvPr>
          <p:cNvSpPr txBox="1"/>
          <p:nvPr/>
        </p:nvSpPr>
        <p:spPr>
          <a:xfrm>
            <a:off x="557412" y="4001440"/>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2</a:t>
            </a:r>
          </a:p>
        </p:txBody>
      </p:sp>
      <p:cxnSp>
        <p:nvCxnSpPr>
          <p:cNvPr id="35" name="Straight Arrow Connector 34">
            <a:extLst>
              <a:ext uri="{FF2B5EF4-FFF2-40B4-BE49-F238E27FC236}">
                <a16:creationId xmlns:a16="http://schemas.microsoft.com/office/drawing/2014/main" id="{0D6D0236-8A8C-4F29-ACA6-55D21EF61670}"/>
              </a:ext>
            </a:extLst>
          </p:cNvPr>
          <p:cNvCxnSpPr/>
          <p:nvPr/>
        </p:nvCxnSpPr>
        <p:spPr>
          <a:xfrm flipH="1">
            <a:off x="1437861" y="2221318"/>
            <a:ext cx="2014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335B451-C8E4-45DD-B317-0342BFF00073}"/>
              </a:ext>
            </a:extLst>
          </p:cNvPr>
          <p:cNvCxnSpPr/>
          <p:nvPr/>
        </p:nvCxnSpPr>
        <p:spPr>
          <a:xfrm flipH="1" flipV="1">
            <a:off x="1437861" y="4139939"/>
            <a:ext cx="2014330" cy="5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2A7EAF-A348-42E9-9A0F-B3F6807275BF}"/>
              </a:ext>
            </a:extLst>
          </p:cNvPr>
          <p:cNvSpPr txBox="1"/>
          <p:nvPr/>
        </p:nvSpPr>
        <p:spPr>
          <a:xfrm>
            <a:off x="776895" y="2458278"/>
            <a:ext cx="1381802" cy="285797"/>
          </a:xfrm>
          <a:prstGeom prst="rect">
            <a:avLst/>
          </a:prstGeom>
          <a:noFill/>
          <a:ln>
            <a:noFill/>
          </a:ln>
        </p:spPr>
        <p:txBody>
          <a:bodyPr wrap="square" rtlCol="0" anchor="ctr">
            <a:spAutoFit/>
          </a:bodyPr>
          <a:lstStyle/>
          <a:p>
            <a:pPr algn="ctr"/>
            <a:r>
              <a:rPr lang="en-US" sz="1200" dirty="0"/>
              <a:t>Turn on/Turn off</a:t>
            </a:r>
          </a:p>
        </p:txBody>
      </p:sp>
      <p:sp>
        <p:nvSpPr>
          <p:cNvPr id="39" name="TextBox 38">
            <a:extLst>
              <a:ext uri="{FF2B5EF4-FFF2-40B4-BE49-F238E27FC236}">
                <a16:creationId xmlns:a16="http://schemas.microsoft.com/office/drawing/2014/main" id="{676C11E9-6187-4182-906C-5EB4EA315DC2}"/>
              </a:ext>
            </a:extLst>
          </p:cNvPr>
          <p:cNvSpPr txBox="1"/>
          <p:nvPr/>
        </p:nvSpPr>
        <p:spPr>
          <a:xfrm>
            <a:off x="688291" y="2759938"/>
            <a:ext cx="1381802" cy="285797"/>
          </a:xfrm>
          <a:prstGeom prst="rect">
            <a:avLst/>
          </a:prstGeom>
          <a:noFill/>
          <a:ln>
            <a:noFill/>
          </a:ln>
        </p:spPr>
        <p:txBody>
          <a:bodyPr wrap="square" rtlCol="0" anchor="ctr">
            <a:spAutoFit/>
          </a:bodyPr>
          <a:lstStyle/>
          <a:p>
            <a:pPr algn="ctr"/>
            <a:r>
              <a:rPr lang="en-US" sz="1200" dirty="0"/>
              <a:t>Brightness Control</a:t>
            </a:r>
          </a:p>
        </p:txBody>
      </p:sp>
      <p:sp>
        <p:nvSpPr>
          <p:cNvPr id="40" name="TextBox 39">
            <a:extLst>
              <a:ext uri="{FF2B5EF4-FFF2-40B4-BE49-F238E27FC236}">
                <a16:creationId xmlns:a16="http://schemas.microsoft.com/office/drawing/2014/main" id="{A91A2719-832F-465E-AD6C-A689C54DDAA7}"/>
              </a:ext>
            </a:extLst>
          </p:cNvPr>
          <p:cNvSpPr txBox="1"/>
          <p:nvPr/>
        </p:nvSpPr>
        <p:spPr>
          <a:xfrm>
            <a:off x="529398" y="3056563"/>
            <a:ext cx="1381802" cy="285797"/>
          </a:xfrm>
          <a:prstGeom prst="rect">
            <a:avLst/>
          </a:prstGeom>
          <a:noFill/>
          <a:ln>
            <a:noFill/>
          </a:ln>
        </p:spPr>
        <p:txBody>
          <a:bodyPr wrap="square" rtlCol="0" anchor="ctr">
            <a:spAutoFit/>
          </a:bodyPr>
          <a:lstStyle/>
          <a:p>
            <a:pPr algn="ctr"/>
            <a:r>
              <a:rPr lang="en-US" sz="1200" dirty="0"/>
              <a:t>Color Control</a:t>
            </a:r>
          </a:p>
        </p:txBody>
      </p:sp>
      <p:cxnSp>
        <p:nvCxnSpPr>
          <p:cNvPr id="42" name="Straight Arrow Connector 41">
            <a:extLst>
              <a:ext uri="{FF2B5EF4-FFF2-40B4-BE49-F238E27FC236}">
                <a16:creationId xmlns:a16="http://schemas.microsoft.com/office/drawing/2014/main" id="{D175174F-1906-4A4A-AAE3-D990382397DC}"/>
              </a:ext>
            </a:extLst>
          </p:cNvPr>
          <p:cNvCxnSpPr>
            <a:stCxn id="7" idx="1"/>
          </p:cNvCxnSpPr>
          <p:nvPr/>
        </p:nvCxnSpPr>
        <p:spPr>
          <a:xfrm flipH="1" flipV="1">
            <a:off x="2040835" y="2601176"/>
            <a:ext cx="807003" cy="6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2E627A8-292E-4366-992F-D068FFEDC05F}"/>
              </a:ext>
            </a:extLst>
          </p:cNvPr>
          <p:cNvCxnSpPr>
            <a:cxnSpLocks/>
          </p:cNvCxnSpPr>
          <p:nvPr/>
        </p:nvCxnSpPr>
        <p:spPr>
          <a:xfrm flipH="1" flipV="1">
            <a:off x="1965351" y="2977330"/>
            <a:ext cx="868480" cy="10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633E8E0-4F6A-4C0C-88CE-79D71E4A4C18}"/>
              </a:ext>
            </a:extLst>
          </p:cNvPr>
          <p:cNvCxnSpPr/>
          <p:nvPr/>
        </p:nvCxnSpPr>
        <p:spPr>
          <a:xfrm flipH="1" flipV="1">
            <a:off x="1643270" y="3240821"/>
            <a:ext cx="1190561" cy="23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01A0ED5B-5E9B-499E-9374-425AFDD56A8B}"/>
              </a:ext>
            </a:extLst>
          </p:cNvPr>
          <p:cNvGraphicFramePr>
            <a:graphicFrameLocks noGrp="1"/>
          </p:cNvGraphicFramePr>
          <p:nvPr>
            <p:extLst/>
          </p:nvPr>
        </p:nvGraphicFramePr>
        <p:xfrm>
          <a:off x="6397486" y="1025675"/>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On/Off</a:t>
                      </a:r>
                    </a:p>
                  </a:txBody>
                  <a:tcPr/>
                </a:tc>
                <a:tc>
                  <a:txBody>
                    <a:bodyPr/>
                    <a:lstStyle/>
                    <a:p>
                      <a:r>
                        <a:rPr lang="en-US" sz="1200" dirty="0"/>
                        <a:t>True/False</a:t>
                      </a:r>
                    </a:p>
                  </a:txBody>
                  <a:tcPr/>
                </a:tc>
                <a:extLst>
                  <a:ext uri="{0D108BD9-81ED-4DB2-BD59-A6C34878D82A}">
                    <a16:rowId xmlns:a16="http://schemas.microsoft.com/office/drawing/2014/main" val="1804234581"/>
                  </a:ext>
                </a:extLst>
              </a:tr>
            </a:tbl>
          </a:graphicData>
        </a:graphic>
      </p:graphicFrame>
      <p:graphicFrame>
        <p:nvGraphicFramePr>
          <p:cNvPr id="51" name="Table 50">
            <a:extLst>
              <a:ext uri="{FF2B5EF4-FFF2-40B4-BE49-F238E27FC236}">
                <a16:creationId xmlns:a16="http://schemas.microsoft.com/office/drawing/2014/main" id="{7F11A32D-FC46-402E-BDCA-F52B8A0329C0}"/>
              </a:ext>
            </a:extLst>
          </p:cNvPr>
          <p:cNvGraphicFramePr>
            <a:graphicFrameLocks noGrp="1"/>
          </p:cNvGraphicFramePr>
          <p:nvPr>
            <p:extLst/>
          </p:nvPr>
        </p:nvGraphicFramePr>
        <p:xfrm>
          <a:off x="6397486" y="1781162"/>
          <a:ext cx="4217505" cy="1136187"/>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On</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r h="287289">
                <a:tc>
                  <a:txBody>
                    <a:bodyPr/>
                    <a:lstStyle/>
                    <a:p>
                      <a:r>
                        <a:rPr lang="en-US" sz="1200" dirty="0"/>
                        <a:t>Off</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3932579156"/>
                  </a:ext>
                </a:extLst>
              </a:tr>
              <a:tr h="287289">
                <a:tc>
                  <a:txBody>
                    <a:bodyPr/>
                    <a:lstStyle/>
                    <a:p>
                      <a:r>
                        <a:rPr lang="en-US" sz="1200" dirty="0"/>
                        <a:t>Toggle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2325655108"/>
                  </a:ext>
                </a:extLst>
              </a:tr>
            </a:tbl>
          </a:graphicData>
        </a:graphic>
      </p:graphicFrame>
      <p:graphicFrame>
        <p:nvGraphicFramePr>
          <p:cNvPr id="52" name="Table 51">
            <a:extLst>
              <a:ext uri="{FF2B5EF4-FFF2-40B4-BE49-F238E27FC236}">
                <a16:creationId xmlns:a16="http://schemas.microsoft.com/office/drawing/2014/main" id="{67675539-147C-4065-AB7A-74D28D6D8D1F}"/>
              </a:ext>
            </a:extLst>
          </p:cNvPr>
          <p:cNvGraphicFramePr>
            <a:graphicFrameLocks noGrp="1"/>
          </p:cNvGraphicFramePr>
          <p:nvPr>
            <p:extLst/>
          </p:nvPr>
        </p:nvGraphicFramePr>
        <p:xfrm>
          <a:off x="6409431" y="3340723"/>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Current Level</a:t>
                      </a:r>
                    </a:p>
                  </a:txBody>
                  <a:tcPr/>
                </a:tc>
                <a:tc>
                  <a:txBody>
                    <a:bodyPr/>
                    <a:lstStyle/>
                    <a:p>
                      <a:r>
                        <a:rPr lang="en-US" sz="1200" dirty="0"/>
                        <a:t>0-100</a:t>
                      </a:r>
                    </a:p>
                  </a:txBody>
                  <a:tcPr/>
                </a:tc>
                <a:extLst>
                  <a:ext uri="{0D108BD9-81ED-4DB2-BD59-A6C34878D82A}">
                    <a16:rowId xmlns:a16="http://schemas.microsoft.com/office/drawing/2014/main" val="1804234581"/>
                  </a:ext>
                </a:extLst>
              </a:tr>
            </a:tbl>
          </a:graphicData>
        </a:graphic>
      </p:graphicFrame>
      <p:graphicFrame>
        <p:nvGraphicFramePr>
          <p:cNvPr id="53" name="Table 52">
            <a:extLst>
              <a:ext uri="{FF2B5EF4-FFF2-40B4-BE49-F238E27FC236}">
                <a16:creationId xmlns:a16="http://schemas.microsoft.com/office/drawing/2014/main" id="{828E2E50-3D2C-4042-BCE6-65957BC593CD}"/>
              </a:ext>
            </a:extLst>
          </p:cNvPr>
          <p:cNvGraphicFramePr>
            <a:graphicFrameLocks noGrp="1"/>
          </p:cNvGraphicFramePr>
          <p:nvPr>
            <p:extLst/>
          </p:nvPr>
        </p:nvGraphicFramePr>
        <p:xfrm>
          <a:off x="6409431" y="4096210"/>
          <a:ext cx="4217505" cy="561609"/>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Move to level</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bl>
          </a:graphicData>
        </a:graphic>
      </p:graphicFrame>
      <p:cxnSp>
        <p:nvCxnSpPr>
          <p:cNvPr id="55" name="Straight Arrow Connector 54">
            <a:extLst>
              <a:ext uri="{FF2B5EF4-FFF2-40B4-BE49-F238E27FC236}">
                <a16:creationId xmlns:a16="http://schemas.microsoft.com/office/drawing/2014/main" id="{68628CED-5501-486E-94B4-6243329778FF}"/>
              </a:ext>
            </a:extLst>
          </p:cNvPr>
          <p:cNvCxnSpPr/>
          <p:nvPr/>
        </p:nvCxnSpPr>
        <p:spPr>
          <a:xfrm flipV="1">
            <a:off x="5122564" y="1623391"/>
            <a:ext cx="1198723" cy="104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06FB7D-7894-46B0-BE61-32C279727A28}"/>
              </a:ext>
            </a:extLst>
          </p:cNvPr>
          <p:cNvCxnSpPr>
            <a:endCxn id="51" idx="1"/>
          </p:cNvCxnSpPr>
          <p:nvPr/>
        </p:nvCxnSpPr>
        <p:spPr>
          <a:xfrm flipV="1">
            <a:off x="5122563" y="2349255"/>
            <a:ext cx="1274923" cy="32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81D56E-AEB1-47FC-B1CB-DC465C97071A}"/>
              </a:ext>
            </a:extLst>
          </p:cNvPr>
          <p:cNvCxnSpPr>
            <a:endCxn id="52" idx="1"/>
          </p:cNvCxnSpPr>
          <p:nvPr/>
        </p:nvCxnSpPr>
        <p:spPr>
          <a:xfrm>
            <a:off x="5122563" y="3045735"/>
            <a:ext cx="1286868" cy="631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D71478D-0BC4-4B5C-9AA2-C1A78EDC2002}"/>
              </a:ext>
            </a:extLst>
          </p:cNvPr>
          <p:cNvCxnSpPr>
            <a:cxnSpLocks/>
            <a:endCxn id="53" idx="1"/>
          </p:cNvCxnSpPr>
          <p:nvPr/>
        </p:nvCxnSpPr>
        <p:spPr>
          <a:xfrm>
            <a:off x="5122563" y="3056563"/>
            <a:ext cx="1286868" cy="132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4">
            <a:extLst>
              <a:ext uri="{FF2B5EF4-FFF2-40B4-BE49-F238E27FC236}">
                <a16:creationId xmlns:a16="http://schemas.microsoft.com/office/drawing/2014/main" id="{3E521E13-7B6A-4CCA-A547-4A202535ECD6}"/>
              </a:ext>
            </a:extLst>
          </p:cNvPr>
          <p:cNvSpPr txBox="1">
            <a:spLocks/>
          </p:cNvSpPr>
          <p:nvPr/>
        </p:nvSpPr>
        <p:spPr>
          <a:xfrm>
            <a:off x="6095999" y="4830356"/>
            <a:ext cx="5400261" cy="13716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All standard clusters are defined in ZCL spec. </a:t>
            </a:r>
          </a:p>
          <a:p>
            <a:r>
              <a:rPr lang="en-US" sz="1600" dirty="0"/>
              <a:t>Clusters can be customized</a:t>
            </a:r>
          </a:p>
          <a:p>
            <a:pPr lvl="1"/>
            <a:r>
              <a:rPr lang="en-US" sz="1400" dirty="0"/>
              <a:t>Add new clusters</a:t>
            </a:r>
          </a:p>
          <a:p>
            <a:pPr lvl="1"/>
            <a:r>
              <a:rPr lang="en-US" sz="1400" dirty="0"/>
              <a:t>Add new attributes or commands to standard cluster</a:t>
            </a:r>
          </a:p>
          <a:p>
            <a:endParaRPr lang="en-US" sz="1600" dirty="0"/>
          </a:p>
        </p:txBody>
      </p:sp>
    </p:spTree>
    <p:extLst>
      <p:ext uri="{BB962C8B-B14F-4D97-AF65-F5344CB8AC3E}">
        <p14:creationId xmlns:p14="http://schemas.microsoft.com/office/powerpoint/2010/main" val="9747279"/>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Security</a:t>
            </a:r>
          </a:p>
        </p:txBody>
      </p:sp>
      <p:cxnSp>
        <p:nvCxnSpPr>
          <p:cNvPr id="17" name="Straight Arrow Connector 16">
            <a:extLst>
              <a:ext uri="{FF2B5EF4-FFF2-40B4-BE49-F238E27FC236}">
                <a16:creationId xmlns:a16="http://schemas.microsoft.com/office/drawing/2014/main" id="{1E86D891-67FE-4658-9CBD-0A2EBAF44FC3}"/>
              </a:ext>
            </a:extLst>
          </p:cNvPr>
          <p:cNvCxnSpPr>
            <a:cxnSpLocks/>
          </p:cNvCxnSpPr>
          <p:nvPr/>
        </p:nvCxnSpPr>
        <p:spPr>
          <a:xfrm flipH="1">
            <a:off x="3296484" y="2854507"/>
            <a:ext cx="594034" cy="110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0DE5B8F-5A41-462E-802E-73AE4420FF14}"/>
              </a:ext>
            </a:extLst>
          </p:cNvPr>
          <p:cNvPicPr>
            <a:picLocks noChangeAspect="1"/>
          </p:cNvPicPr>
          <p:nvPr/>
        </p:nvPicPr>
        <p:blipFill>
          <a:blip r:embed="rId3"/>
          <a:stretch>
            <a:fillRect/>
          </a:stretch>
        </p:blipFill>
        <p:spPr>
          <a:xfrm>
            <a:off x="1244765" y="4034066"/>
            <a:ext cx="3449792" cy="1818981"/>
          </a:xfrm>
          <a:prstGeom prst="rect">
            <a:avLst/>
          </a:prstGeom>
        </p:spPr>
      </p:pic>
      <p:grpSp>
        <p:nvGrpSpPr>
          <p:cNvPr id="34" name="Group 33">
            <a:extLst>
              <a:ext uri="{FF2B5EF4-FFF2-40B4-BE49-F238E27FC236}">
                <a16:creationId xmlns:a16="http://schemas.microsoft.com/office/drawing/2014/main" id="{2342CFB8-FA36-49FC-862D-0159BA9BDBA8}"/>
              </a:ext>
            </a:extLst>
          </p:cNvPr>
          <p:cNvGrpSpPr/>
          <p:nvPr/>
        </p:nvGrpSpPr>
        <p:grpSpPr>
          <a:xfrm>
            <a:off x="619157" y="1116319"/>
            <a:ext cx="5897415" cy="2312681"/>
            <a:chOff x="457200" y="1325450"/>
            <a:chExt cx="5897415" cy="2312681"/>
          </a:xfrm>
        </p:grpSpPr>
        <p:grpSp>
          <p:nvGrpSpPr>
            <p:cNvPr id="7" name="Group 6">
              <a:extLst>
                <a:ext uri="{FF2B5EF4-FFF2-40B4-BE49-F238E27FC236}">
                  <a16:creationId xmlns:a16="http://schemas.microsoft.com/office/drawing/2014/main" id="{E5EE073D-A9FF-4A4E-97F4-AA0DAA818A01}"/>
                </a:ext>
              </a:extLst>
            </p:cNvPr>
            <p:cNvGrpSpPr/>
            <p:nvPr/>
          </p:nvGrpSpPr>
          <p:grpSpPr>
            <a:xfrm>
              <a:off x="1371442" y="1325450"/>
              <a:ext cx="3893282" cy="331031"/>
              <a:chOff x="891153" y="1511085"/>
              <a:chExt cx="3893282" cy="331031"/>
            </a:xfrm>
          </p:grpSpPr>
          <p:sp>
            <p:nvSpPr>
              <p:cNvPr id="6" name="Rectangle 5">
                <a:extLst>
                  <a:ext uri="{FF2B5EF4-FFF2-40B4-BE49-F238E27FC236}">
                    <a16:creationId xmlns:a16="http://schemas.microsoft.com/office/drawing/2014/main" id="{1BF61064-5595-4C9F-B6AD-09BE078DF64C}"/>
                  </a:ext>
                </a:extLst>
              </p:cNvPr>
              <p:cNvSpPr/>
              <p:nvPr/>
            </p:nvSpPr>
            <p:spPr>
              <a:xfrm>
                <a:off x="891153" y="151108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0" name="Rectangle 9">
                <a:extLst>
                  <a:ext uri="{FF2B5EF4-FFF2-40B4-BE49-F238E27FC236}">
                    <a16:creationId xmlns:a16="http://schemas.microsoft.com/office/drawing/2014/main" id="{BFC38936-8793-4CE2-8B18-520B86FD17A6}"/>
                  </a:ext>
                </a:extLst>
              </p:cNvPr>
              <p:cNvSpPr/>
              <p:nvPr/>
            </p:nvSpPr>
            <p:spPr>
              <a:xfrm>
                <a:off x="1395003" y="151108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12" name="Rectangle 11">
                <a:extLst>
                  <a:ext uri="{FF2B5EF4-FFF2-40B4-BE49-F238E27FC236}">
                    <a16:creationId xmlns:a16="http://schemas.microsoft.com/office/drawing/2014/main" id="{2C6511D9-739A-40EC-A015-ADEEE98E974E}"/>
                  </a:ext>
                </a:extLst>
              </p:cNvPr>
              <p:cNvSpPr/>
              <p:nvPr/>
            </p:nvSpPr>
            <p:spPr>
              <a:xfrm>
                <a:off x="1898697" y="151202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13" name="Rectangle 12">
                <a:extLst>
                  <a:ext uri="{FF2B5EF4-FFF2-40B4-BE49-F238E27FC236}">
                    <a16:creationId xmlns:a16="http://schemas.microsoft.com/office/drawing/2014/main" id="{2D076BA7-11B2-479A-B43A-CEF941AE23CF}"/>
                  </a:ext>
                </a:extLst>
              </p:cNvPr>
              <p:cNvSpPr/>
              <p:nvPr/>
            </p:nvSpPr>
            <p:spPr>
              <a:xfrm>
                <a:off x="2402391" y="151665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14" name="Rectangle 13">
                <a:extLst>
                  <a:ext uri="{FF2B5EF4-FFF2-40B4-BE49-F238E27FC236}">
                    <a16:creationId xmlns:a16="http://schemas.microsoft.com/office/drawing/2014/main" id="{81E4EDD4-5777-4552-853F-C22896E48662}"/>
                  </a:ext>
                </a:extLst>
              </p:cNvPr>
              <p:cNvSpPr/>
              <p:nvPr/>
            </p:nvSpPr>
            <p:spPr>
              <a:xfrm>
                <a:off x="2906084" y="1512025"/>
                <a:ext cx="1878351" cy="325464"/>
              </a:xfrm>
              <a:prstGeom prst="rect">
                <a:avLst/>
              </a:prstGeom>
              <a:solidFill>
                <a:schemeClr val="accent4">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 Payload</a:t>
                </a:r>
              </a:p>
            </p:txBody>
          </p:sp>
        </p:grpSp>
        <p:sp>
          <p:nvSpPr>
            <p:cNvPr id="26" name="Arrow: Down 25">
              <a:extLst>
                <a:ext uri="{FF2B5EF4-FFF2-40B4-BE49-F238E27FC236}">
                  <a16:creationId xmlns:a16="http://schemas.microsoft.com/office/drawing/2014/main" id="{D1E6AFC7-5FD1-4B81-8CD9-F999E5F62B86}"/>
                </a:ext>
              </a:extLst>
            </p:cNvPr>
            <p:cNvSpPr/>
            <p:nvPr/>
          </p:nvSpPr>
          <p:spPr>
            <a:xfrm>
              <a:off x="787014" y="2039879"/>
              <a:ext cx="169658" cy="44429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2E7A7F8-5CAB-4615-8C36-8303B14C052F}"/>
                </a:ext>
              </a:extLst>
            </p:cNvPr>
            <p:cNvGrpSpPr/>
            <p:nvPr/>
          </p:nvGrpSpPr>
          <p:grpSpPr>
            <a:xfrm>
              <a:off x="1371442" y="1986846"/>
              <a:ext cx="4983173" cy="1651285"/>
              <a:chOff x="1371442" y="1986846"/>
              <a:chExt cx="4983173" cy="1651285"/>
            </a:xfrm>
          </p:grpSpPr>
          <p:sp>
            <p:nvSpPr>
              <p:cNvPr id="16" name="Rectangle 15">
                <a:extLst>
                  <a:ext uri="{FF2B5EF4-FFF2-40B4-BE49-F238E27FC236}">
                    <a16:creationId xmlns:a16="http://schemas.microsoft.com/office/drawing/2014/main" id="{7866E768-C40D-4D52-BA70-6A33169A0D90}"/>
                  </a:ext>
                </a:extLst>
              </p:cNvPr>
              <p:cNvSpPr/>
              <p:nvPr/>
            </p:nvSpPr>
            <p:spPr>
              <a:xfrm>
                <a:off x="1371442" y="270203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9" name="Rectangle 18">
                <a:extLst>
                  <a:ext uri="{FF2B5EF4-FFF2-40B4-BE49-F238E27FC236}">
                    <a16:creationId xmlns:a16="http://schemas.microsoft.com/office/drawing/2014/main" id="{BD1450D9-DD4B-457C-A94F-4D7257BD8CAD}"/>
                  </a:ext>
                </a:extLst>
              </p:cNvPr>
              <p:cNvSpPr/>
              <p:nvPr/>
            </p:nvSpPr>
            <p:spPr>
              <a:xfrm>
                <a:off x="1875292" y="270203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20" name="Rectangle 19">
                <a:extLst>
                  <a:ext uri="{FF2B5EF4-FFF2-40B4-BE49-F238E27FC236}">
                    <a16:creationId xmlns:a16="http://schemas.microsoft.com/office/drawing/2014/main" id="{C50FD214-CC08-4B55-B023-022FF495EA20}"/>
                  </a:ext>
                </a:extLst>
              </p:cNvPr>
              <p:cNvSpPr/>
              <p:nvPr/>
            </p:nvSpPr>
            <p:spPr>
              <a:xfrm>
                <a:off x="2378986" y="270297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21" name="Rectangle 20">
                <a:extLst>
                  <a:ext uri="{FF2B5EF4-FFF2-40B4-BE49-F238E27FC236}">
                    <a16:creationId xmlns:a16="http://schemas.microsoft.com/office/drawing/2014/main" id="{E7981C9E-72DF-4753-9BAE-13FFFBC5906D}"/>
                  </a:ext>
                </a:extLst>
              </p:cNvPr>
              <p:cNvSpPr/>
              <p:nvPr/>
            </p:nvSpPr>
            <p:spPr>
              <a:xfrm>
                <a:off x="2882680" y="270760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22" name="Rectangle 21">
                <a:extLst>
                  <a:ext uri="{FF2B5EF4-FFF2-40B4-BE49-F238E27FC236}">
                    <a16:creationId xmlns:a16="http://schemas.microsoft.com/office/drawing/2014/main" id="{F635D415-21A9-451D-A76C-644325800C59}"/>
                  </a:ext>
                </a:extLst>
              </p:cNvPr>
              <p:cNvSpPr/>
              <p:nvPr/>
            </p:nvSpPr>
            <p:spPr>
              <a:xfrm>
                <a:off x="4082468" y="2708709"/>
                <a:ext cx="1878351" cy="319730"/>
              </a:xfrm>
              <a:prstGeom prst="rect">
                <a:avLst/>
              </a:prstGeom>
              <a:solidFill>
                <a:schemeClr val="tx2">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rgbClr val="FF0000"/>
                    </a:solidFill>
                  </a:rPr>
                  <a:t>Encrypted</a:t>
                </a:r>
                <a:r>
                  <a:rPr lang="en-US" sz="1000" dirty="0">
                    <a:solidFill>
                      <a:schemeClr val="tx1">
                        <a:lumMod val="50000"/>
                      </a:schemeClr>
                    </a:solidFill>
                  </a:rPr>
                  <a:t> NWK Payload</a:t>
                </a:r>
              </a:p>
            </p:txBody>
          </p:sp>
          <p:sp>
            <p:nvSpPr>
              <p:cNvPr id="23" name="Rectangle 22">
                <a:extLst>
                  <a:ext uri="{FF2B5EF4-FFF2-40B4-BE49-F238E27FC236}">
                    <a16:creationId xmlns:a16="http://schemas.microsoft.com/office/drawing/2014/main" id="{B19AC02B-4F87-49A4-BD4E-5A5A40438DFD}"/>
                  </a:ext>
                </a:extLst>
              </p:cNvPr>
              <p:cNvSpPr/>
              <p:nvPr/>
            </p:nvSpPr>
            <p:spPr>
              <a:xfrm>
                <a:off x="3386373" y="2707602"/>
                <a:ext cx="696095" cy="325464"/>
              </a:xfrm>
              <a:prstGeom prst="rect">
                <a:avLst/>
              </a:prstGeom>
              <a:solidFill>
                <a:schemeClr val="tx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Auxiliary</a:t>
                </a:r>
              </a:p>
              <a:p>
                <a:pPr algn="ctr"/>
                <a:r>
                  <a:rPr lang="en-US" sz="1000" dirty="0">
                    <a:solidFill>
                      <a:schemeClr val="tx1">
                        <a:lumMod val="50000"/>
                      </a:schemeClr>
                    </a:solidFill>
                  </a:rPr>
                  <a:t>HDR</a:t>
                </a:r>
              </a:p>
            </p:txBody>
          </p:sp>
          <p:sp>
            <p:nvSpPr>
              <p:cNvPr id="24" name="Rectangle 23">
                <a:extLst>
                  <a:ext uri="{FF2B5EF4-FFF2-40B4-BE49-F238E27FC236}">
                    <a16:creationId xmlns:a16="http://schemas.microsoft.com/office/drawing/2014/main" id="{7F2E2893-170E-43A8-8633-C528F1154C03}"/>
                  </a:ext>
                </a:extLst>
              </p:cNvPr>
              <p:cNvSpPr/>
              <p:nvPr/>
            </p:nvSpPr>
            <p:spPr>
              <a:xfrm>
                <a:off x="5952530" y="2702975"/>
                <a:ext cx="402085" cy="325464"/>
              </a:xfrm>
              <a:prstGeom prst="rect">
                <a:avLst/>
              </a:prstGeom>
              <a:solidFill>
                <a:schemeClr val="accent3">
                  <a:lumMod val="20000"/>
                  <a:lumOff val="8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MIC</a:t>
                </a:r>
              </a:p>
            </p:txBody>
          </p:sp>
          <p:sp>
            <p:nvSpPr>
              <p:cNvPr id="8" name="Arrow: Down 7">
                <a:extLst>
                  <a:ext uri="{FF2B5EF4-FFF2-40B4-BE49-F238E27FC236}">
                    <a16:creationId xmlns:a16="http://schemas.microsoft.com/office/drawing/2014/main" id="{173E5E7D-667B-4A70-8264-471016B12BB2}"/>
                  </a:ext>
                </a:extLst>
              </p:cNvPr>
              <p:cNvSpPr/>
              <p:nvPr/>
            </p:nvSpPr>
            <p:spPr>
              <a:xfrm rot="1468167">
                <a:off x="3382245" y="2373519"/>
                <a:ext cx="131628" cy="28923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4C6C2232-B20C-4DDB-AD47-9D37FC431387}"/>
                  </a:ext>
                </a:extLst>
              </p:cNvPr>
              <p:cNvSpPr/>
              <p:nvPr/>
            </p:nvSpPr>
            <p:spPr>
              <a:xfrm rot="19469374">
                <a:off x="6154224" y="2386835"/>
                <a:ext cx="119338" cy="30523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99507D-6AA0-46D1-B5DF-10C14358FF41}"/>
                  </a:ext>
                </a:extLst>
              </p:cNvPr>
              <p:cNvSpPr txBox="1"/>
              <p:nvPr/>
            </p:nvSpPr>
            <p:spPr>
              <a:xfrm>
                <a:off x="3467743" y="1986846"/>
                <a:ext cx="2867722" cy="461665"/>
              </a:xfrm>
              <a:prstGeom prst="rect">
                <a:avLst/>
              </a:prstGeom>
              <a:noFill/>
              <a:ln>
                <a:noFill/>
              </a:ln>
            </p:spPr>
            <p:txBody>
              <a:bodyPr wrap="square" rtlCol="0" anchor="ctr">
                <a:spAutoFit/>
              </a:bodyPr>
              <a:lstStyle/>
              <a:p>
                <a:r>
                  <a:rPr lang="en-US" sz="1200" dirty="0">
                    <a:solidFill>
                      <a:schemeClr val="tx2"/>
                    </a:solidFill>
                  </a:rPr>
                  <a:t>Application of security suite adds auxiliary header and also an integrity code</a:t>
                </a:r>
              </a:p>
            </p:txBody>
          </p:sp>
          <p:sp>
            <p:nvSpPr>
              <p:cNvPr id="27" name="Left Brace 26">
                <a:extLst>
                  <a:ext uri="{FF2B5EF4-FFF2-40B4-BE49-F238E27FC236}">
                    <a16:creationId xmlns:a16="http://schemas.microsoft.com/office/drawing/2014/main" id="{7D85CEC8-1816-40CE-A7AE-43013174832D}"/>
                  </a:ext>
                </a:extLst>
              </p:cNvPr>
              <p:cNvSpPr/>
              <p:nvPr/>
            </p:nvSpPr>
            <p:spPr>
              <a:xfrm rot="16200000">
                <a:off x="4280673" y="1689275"/>
                <a:ext cx="273864" cy="3069850"/>
              </a:xfrm>
              <a:prstGeom prst="leftBrac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252A7719-2BFC-4B73-A374-991BF6E42E0A}"/>
                  </a:ext>
                </a:extLst>
              </p:cNvPr>
              <p:cNvSpPr txBox="1"/>
              <p:nvPr/>
            </p:nvSpPr>
            <p:spPr>
              <a:xfrm>
                <a:off x="2882680" y="3361132"/>
                <a:ext cx="3086341" cy="276999"/>
              </a:xfrm>
              <a:prstGeom prst="rect">
                <a:avLst/>
              </a:prstGeom>
              <a:noFill/>
              <a:ln>
                <a:noFill/>
              </a:ln>
            </p:spPr>
            <p:txBody>
              <a:bodyPr wrap="square" rtlCol="0" anchor="ctr">
                <a:spAutoFit/>
              </a:bodyPr>
              <a:lstStyle/>
              <a:p>
                <a:r>
                  <a:rPr lang="en-US" sz="1200" dirty="0">
                    <a:solidFill>
                      <a:schemeClr val="tx2"/>
                    </a:solidFill>
                  </a:rPr>
                  <a:t>All the above NWK frame is integrity-protected</a:t>
                </a:r>
              </a:p>
            </p:txBody>
          </p:sp>
          <p:cxnSp>
            <p:nvCxnSpPr>
              <p:cNvPr id="30" name="Connector: Elbow 29">
                <a:extLst>
                  <a:ext uri="{FF2B5EF4-FFF2-40B4-BE49-F238E27FC236}">
                    <a16:creationId xmlns:a16="http://schemas.microsoft.com/office/drawing/2014/main" id="{31AB0F65-3968-4651-91BB-371E92C89FF2}"/>
                  </a:ext>
                </a:extLst>
              </p:cNvPr>
              <p:cNvCxnSpPr>
                <a:stCxn id="28" idx="3"/>
                <a:endCxn id="24" idx="2"/>
              </p:cNvCxnSpPr>
              <p:nvPr/>
            </p:nvCxnSpPr>
            <p:spPr>
              <a:xfrm flipV="1">
                <a:off x="5969021" y="3028439"/>
                <a:ext cx="184552" cy="4711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3910309-F42A-469B-8F93-8E6CDD7D8AA6}"/>
                </a:ext>
              </a:extLst>
            </p:cNvPr>
            <p:cNvSpPr txBox="1"/>
            <p:nvPr/>
          </p:nvSpPr>
          <p:spPr>
            <a:xfrm>
              <a:off x="500636" y="1355249"/>
              <a:ext cx="870650" cy="276999"/>
            </a:xfrm>
            <a:prstGeom prst="rect">
              <a:avLst/>
            </a:prstGeom>
            <a:noFill/>
            <a:ln>
              <a:noFill/>
            </a:ln>
          </p:spPr>
          <p:txBody>
            <a:bodyPr wrap="square" rtlCol="0" anchor="ctr">
              <a:spAutoFit/>
            </a:bodyPr>
            <a:lstStyle/>
            <a:p>
              <a:pPr algn="ctr"/>
              <a:r>
                <a:rPr lang="en-US" sz="1200" dirty="0">
                  <a:solidFill>
                    <a:schemeClr val="tx2"/>
                  </a:solidFill>
                </a:rPr>
                <a:t>Unsecured</a:t>
              </a:r>
            </a:p>
          </p:txBody>
        </p:sp>
        <p:sp>
          <p:nvSpPr>
            <p:cNvPr id="33" name="TextBox 32">
              <a:extLst>
                <a:ext uri="{FF2B5EF4-FFF2-40B4-BE49-F238E27FC236}">
                  <a16:creationId xmlns:a16="http://schemas.microsoft.com/office/drawing/2014/main" id="{3484A6D0-1F44-406B-B815-D1CCF21B64C2}"/>
                </a:ext>
              </a:extLst>
            </p:cNvPr>
            <p:cNvSpPr txBox="1"/>
            <p:nvPr/>
          </p:nvSpPr>
          <p:spPr>
            <a:xfrm>
              <a:off x="457200" y="2710739"/>
              <a:ext cx="870650" cy="276999"/>
            </a:xfrm>
            <a:prstGeom prst="rect">
              <a:avLst/>
            </a:prstGeom>
            <a:noFill/>
            <a:ln>
              <a:noFill/>
            </a:ln>
          </p:spPr>
          <p:txBody>
            <a:bodyPr wrap="square" rtlCol="0" anchor="ctr">
              <a:spAutoFit/>
            </a:bodyPr>
            <a:lstStyle/>
            <a:p>
              <a:pPr algn="ctr"/>
              <a:r>
                <a:rPr lang="en-US" sz="1200" dirty="0">
                  <a:solidFill>
                    <a:schemeClr val="tx2"/>
                  </a:solidFill>
                </a:rPr>
                <a:t>Secured</a:t>
              </a:r>
            </a:p>
          </p:txBody>
        </p:sp>
      </p:grpSp>
      <p:sp>
        <p:nvSpPr>
          <p:cNvPr id="37" name="Content Placeholder 4">
            <a:extLst>
              <a:ext uri="{FF2B5EF4-FFF2-40B4-BE49-F238E27FC236}">
                <a16:creationId xmlns:a16="http://schemas.microsoft.com/office/drawing/2014/main" id="{C0F174D0-CB34-4111-B484-33EF337CB0B0}"/>
              </a:ext>
            </a:extLst>
          </p:cNvPr>
          <p:cNvSpPr>
            <a:spLocks noGrp="1"/>
          </p:cNvSpPr>
          <p:nvPr>
            <p:ph idx="10"/>
          </p:nvPr>
        </p:nvSpPr>
        <p:spPr>
          <a:xfrm>
            <a:off x="6737244" y="975060"/>
            <a:ext cx="4586537" cy="2174182"/>
          </a:xfrm>
        </p:spPr>
        <p:txBody>
          <a:bodyPr>
            <a:normAutofit/>
          </a:bodyPr>
          <a:lstStyle/>
          <a:p>
            <a:r>
              <a:rPr lang="en-US" altLang="zh-CN" dirty="0">
                <a:solidFill>
                  <a:srgbClr val="555555"/>
                </a:solidFill>
              </a:rPr>
              <a:t>Symmetric Encryption/Decryption</a:t>
            </a:r>
          </a:p>
          <a:p>
            <a:pPr lvl="1"/>
            <a:r>
              <a:rPr lang="en-US" altLang="zh-CN" dirty="0">
                <a:solidFill>
                  <a:srgbClr val="555555"/>
                </a:solidFill>
              </a:rPr>
              <a:t>All devices use the </a:t>
            </a:r>
            <a:r>
              <a:rPr lang="en-US" altLang="zh-CN" dirty="0">
                <a:solidFill>
                  <a:schemeClr val="tx2"/>
                </a:solidFill>
              </a:rPr>
              <a:t>same</a:t>
            </a:r>
            <a:r>
              <a:rPr lang="en-US" altLang="zh-CN" dirty="0">
                <a:solidFill>
                  <a:srgbClr val="555555"/>
                </a:solidFill>
              </a:rPr>
              <a:t> key</a:t>
            </a:r>
          </a:p>
          <a:p>
            <a:r>
              <a:rPr lang="en-US" altLang="zh-CN" dirty="0">
                <a:solidFill>
                  <a:srgbClr val="555555"/>
                </a:solidFill>
              </a:rPr>
              <a:t>Message Integrity Check</a:t>
            </a:r>
          </a:p>
          <a:p>
            <a:r>
              <a:rPr lang="en-US" dirty="0">
                <a:solidFill>
                  <a:srgbClr val="555555"/>
                </a:solidFill>
              </a:rPr>
              <a:t>Replay Attack Protect</a:t>
            </a:r>
          </a:p>
          <a:p>
            <a:r>
              <a:rPr lang="en-US" dirty="0">
                <a:solidFill>
                  <a:srgbClr val="555555"/>
                </a:solidFill>
              </a:rPr>
              <a:t>NWK Key Management</a:t>
            </a:r>
          </a:p>
        </p:txBody>
      </p:sp>
    </p:spTree>
    <p:extLst>
      <p:ext uri="{BB962C8B-B14F-4D97-AF65-F5344CB8AC3E}">
        <p14:creationId xmlns:p14="http://schemas.microsoft.com/office/powerpoint/2010/main" val="165884889"/>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Hop-by-Hop Security</a:t>
            </a:r>
          </a:p>
        </p:txBody>
      </p:sp>
      <p:pic>
        <p:nvPicPr>
          <p:cNvPr id="2" name="Picture 1">
            <a:extLst>
              <a:ext uri="{FF2B5EF4-FFF2-40B4-BE49-F238E27FC236}">
                <a16:creationId xmlns:a16="http://schemas.microsoft.com/office/drawing/2014/main" id="{0F9A6DA4-BF5F-49A7-AE55-3D593B0950A9}"/>
              </a:ext>
            </a:extLst>
          </p:cNvPr>
          <p:cNvPicPr>
            <a:picLocks noChangeAspect="1"/>
          </p:cNvPicPr>
          <p:nvPr/>
        </p:nvPicPr>
        <p:blipFill>
          <a:blip r:embed="rId3"/>
          <a:stretch>
            <a:fillRect/>
          </a:stretch>
        </p:blipFill>
        <p:spPr>
          <a:xfrm>
            <a:off x="733332" y="959035"/>
            <a:ext cx="1997285" cy="4968401"/>
          </a:xfrm>
          <a:prstGeom prst="rect">
            <a:avLst/>
          </a:prstGeom>
        </p:spPr>
      </p:pic>
      <p:pic>
        <p:nvPicPr>
          <p:cNvPr id="8" name="Picture 7">
            <a:extLst>
              <a:ext uri="{FF2B5EF4-FFF2-40B4-BE49-F238E27FC236}">
                <a16:creationId xmlns:a16="http://schemas.microsoft.com/office/drawing/2014/main" id="{98EA404D-7407-4EC5-881E-C6E554B014A1}"/>
              </a:ext>
            </a:extLst>
          </p:cNvPr>
          <p:cNvPicPr>
            <a:picLocks noChangeAspect="1"/>
          </p:cNvPicPr>
          <p:nvPr/>
        </p:nvPicPr>
        <p:blipFill>
          <a:blip r:embed="rId4"/>
          <a:stretch>
            <a:fillRect/>
          </a:stretch>
        </p:blipFill>
        <p:spPr>
          <a:xfrm>
            <a:off x="3849310" y="914400"/>
            <a:ext cx="2038425" cy="5073835"/>
          </a:xfrm>
          <a:prstGeom prst="rect">
            <a:avLst/>
          </a:prstGeom>
        </p:spPr>
      </p:pic>
      <p:sp>
        <p:nvSpPr>
          <p:cNvPr id="9" name="Arrow: Right 8">
            <a:extLst>
              <a:ext uri="{FF2B5EF4-FFF2-40B4-BE49-F238E27FC236}">
                <a16:creationId xmlns:a16="http://schemas.microsoft.com/office/drawing/2014/main" id="{6FAE40AB-C550-491A-A399-D9D988668ADF}"/>
              </a:ext>
            </a:extLst>
          </p:cNvPr>
          <p:cNvSpPr/>
          <p:nvPr/>
        </p:nvSpPr>
        <p:spPr>
          <a:xfrm>
            <a:off x="2893113" y="3121891"/>
            <a:ext cx="632810" cy="30710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2ACC2-3CEE-408C-AF47-3B3695E7D0A1}"/>
              </a:ext>
            </a:extLst>
          </p:cNvPr>
          <p:cNvSpPr/>
          <p:nvPr/>
        </p:nvSpPr>
        <p:spPr>
          <a:xfrm>
            <a:off x="1237673"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DE946CB6-7FB3-444B-A4DD-C14FE4044A5B}"/>
              </a:ext>
            </a:extLst>
          </p:cNvPr>
          <p:cNvSpPr/>
          <p:nvPr/>
        </p:nvSpPr>
        <p:spPr>
          <a:xfrm>
            <a:off x="4581460"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nvGrpSpPr>
          <p:cNvPr id="25" name="Group 24">
            <a:extLst>
              <a:ext uri="{FF2B5EF4-FFF2-40B4-BE49-F238E27FC236}">
                <a16:creationId xmlns:a16="http://schemas.microsoft.com/office/drawing/2014/main" id="{DD2A6DFB-54A8-4BDB-8A7E-84F8E25F5F93}"/>
              </a:ext>
            </a:extLst>
          </p:cNvPr>
          <p:cNvGrpSpPr/>
          <p:nvPr/>
        </p:nvGrpSpPr>
        <p:grpSpPr>
          <a:xfrm>
            <a:off x="6238910" y="1067526"/>
            <a:ext cx="1703660" cy="2871760"/>
            <a:chOff x="6369119" y="1067526"/>
            <a:chExt cx="1703660" cy="2871760"/>
          </a:xfrm>
        </p:grpSpPr>
        <p:sp>
          <p:nvSpPr>
            <p:cNvPr id="15" name="Rectangle: Rounded Corners 14">
              <a:extLst>
                <a:ext uri="{FF2B5EF4-FFF2-40B4-BE49-F238E27FC236}">
                  <a16:creationId xmlns:a16="http://schemas.microsoft.com/office/drawing/2014/main" id="{01A4B15F-0B5F-4D30-AA28-620149AE3A07}"/>
                </a:ext>
              </a:extLst>
            </p:cNvPr>
            <p:cNvSpPr/>
            <p:nvPr/>
          </p:nvSpPr>
          <p:spPr>
            <a:xfrm>
              <a:off x="6369119" y="106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0x2F34</a:t>
              </a:r>
            </a:p>
            <a:p>
              <a:pPr algn="ctr"/>
              <a:r>
                <a:rPr lang="en-US" sz="1400" dirty="0"/>
                <a:t>00158D000205E1BE</a:t>
              </a:r>
            </a:p>
          </p:txBody>
        </p:sp>
        <p:sp>
          <p:nvSpPr>
            <p:cNvPr id="16" name="Rectangle: Rounded Corners 15">
              <a:extLst>
                <a:ext uri="{FF2B5EF4-FFF2-40B4-BE49-F238E27FC236}">
                  <a16:creationId xmlns:a16="http://schemas.microsoft.com/office/drawing/2014/main" id="{9D4323C1-BB66-4773-9706-A339EA8F81A9}"/>
                </a:ext>
              </a:extLst>
            </p:cNvPr>
            <p:cNvSpPr/>
            <p:nvPr/>
          </p:nvSpPr>
          <p:spPr>
            <a:xfrm>
              <a:off x="6369119" y="3541360"/>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0x0000</a:t>
              </a:r>
            </a:p>
            <a:p>
              <a:pPr algn="ctr"/>
              <a:r>
                <a:rPr lang="en-US" sz="1400" dirty="0"/>
                <a:t>00124B000CC8983A</a:t>
              </a:r>
            </a:p>
          </p:txBody>
        </p:sp>
        <p:sp>
          <p:nvSpPr>
            <p:cNvPr id="19" name="Rectangle: Rounded Corners 18">
              <a:extLst>
                <a:ext uri="{FF2B5EF4-FFF2-40B4-BE49-F238E27FC236}">
                  <a16:creationId xmlns:a16="http://schemas.microsoft.com/office/drawing/2014/main" id="{32D16CE9-52DD-4604-8DD2-80BAB12C914D}"/>
                </a:ext>
              </a:extLst>
            </p:cNvPr>
            <p:cNvSpPr/>
            <p:nvPr/>
          </p:nvSpPr>
          <p:spPr>
            <a:xfrm>
              <a:off x="6369119" y="233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0x3000</a:t>
              </a:r>
            </a:p>
            <a:p>
              <a:pPr algn="ctr"/>
              <a:r>
                <a:rPr lang="en-US" sz="1400" dirty="0"/>
                <a:t>00124B001D84752F</a:t>
              </a:r>
            </a:p>
          </p:txBody>
        </p:sp>
        <p:sp>
          <p:nvSpPr>
            <p:cNvPr id="10" name="Arrow: Down 9">
              <a:extLst>
                <a:ext uri="{FF2B5EF4-FFF2-40B4-BE49-F238E27FC236}">
                  <a16:creationId xmlns:a16="http://schemas.microsoft.com/office/drawing/2014/main" id="{DBB77ED1-9920-409C-B53B-39139462BED9}"/>
                </a:ext>
              </a:extLst>
            </p:cNvPr>
            <p:cNvSpPr/>
            <p:nvPr/>
          </p:nvSpPr>
          <p:spPr>
            <a:xfrm flipH="1">
              <a:off x="7088676" y="1540128"/>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1C974B5-DCD3-4FCD-9A51-20C3FA40ED1B}"/>
                </a:ext>
              </a:extLst>
            </p:cNvPr>
            <p:cNvSpPr/>
            <p:nvPr/>
          </p:nvSpPr>
          <p:spPr>
            <a:xfrm flipH="1">
              <a:off x="7088676" y="2790870"/>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49EC60A-107F-4831-8CA7-800C7704D581}"/>
                </a:ext>
              </a:extLst>
            </p:cNvPr>
            <p:cNvSpPr/>
            <p:nvPr/>
          </p:nvSpPr>
          <p:spPr>
            <a:xfrm>
              <a:off x="7220949" y="1655571"/>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D831C6DD-E86C-4EBD-BA90-78656F491AE2}"/>
                </a:ext>
              </a:extLst>
            </p:cNvPr>
            <p:cNvSpPr/>
            <p:nvPr/>
          </p:nvSpPr>
          <p:spPr>
            <a:xfrm>
              <a:off x="7277781" y="2899796"/>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6" name="Rectangle: Rounded Corners 25">
            <a:extLst>
              <a:ext uri="{FF2B5EF4-FFF2-40B4-BE49-F238E27FC236}">
                <a16:creationId xmlns:a16="http://schemas.microsoft.com/office/drawing/2014/main" id="{0519822F-0328-4A35-8B2E-AF3EA4022982}"/>
              </a:ext>
            </a:extLst>
          </p:cNvPr>
          <p:cNvSpPr/>
          <p:nvPr/>
        </p:nvSpPr>
        <p:spPr>
          <a:xfrm>
            <a:off x="9026926" y="91387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a:t>
            </a:r>
          </a:p>
        </p:txBody>
      </p:sp>
      <p:sp>
        <p:nvSpPr>
          <p:cNvPr id="28" name="Diamond 27">
            <a:extLst>
              <a:ext uri="{FF2B5EF4-FFF2-40B4-BE49-F238E27FC236}">
                <a16:creationId xmlns:a16="http://schemas.microsoft.com/office/drawing/2014/main" id="{F7276DB6-C384-4D45-B0A6-210F994CDE30}"/>
              </a:ext>
            </a:extLst>
          </p:cNvPr>
          <p:cNvSpPr/>
          <p:nvPr/>
        </p:nvSpPr>
        <p:spPr>
          <a:xfrm>
            <a:off x="8749836" y="1494947"/>
            <a:ext cx="1911926"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 Check</a:t>
            </a:r>
          </a:p>
        </p:txBody>
      </p:sp>
      <p:sp>
        <p:nvSpPr>
          <p:cNvPr id="29" name="Diamond 28">
            <a:extLst>
              <a:ext uri="{FF2B5EF4-FFF2-40B4-BE49-F238E27FC236}">
                <a16:creationId xmlns:a16="http://schemas.microsoft.com/office/drawing/2014/main" id="{A29E63F8-3B0D-4946-925B-5467B7BF634B}"/>
              </a:ext>
            </a:extLst>
          </p:cNvPr>
          <p:cNvSpPr/>
          <p:nvPr/>
        </p:nvSpPr>
        <p:spPr>
          <a:xfrm>
            <a:off x="8786781" y="2314567"/>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sp>
        <p:nvSpPr>
          <p:cNvPr id="30" name="Rectangle: Rounded Corners 29">
            <a:extLst>
              <a:ext uri="{FF2B5EF4-FFF2-40B4-BE49-F238E27FC236}">
                <a16:creationId xmlns:a16="http://schemas.microsoft.com/office/drawing/2014/main" id="{F9F3E5B0-899D-4E91-AB40-5404FBA8C9BF}"/>
              </a:ext>
            </a:extLst>
          </p:cNvPr>
          <p:cNvSpPr/>
          <p:nvPr/>
        </p:nvSpPr>
        <p:spPr>
          <a:xfrm>
            <a:off x="10275454"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31" name="Rectangle: Rounded Corners 30">
            <a:extLst>
              <a:ext uri="{FF2B5EF4-FFF2-40B4-BE49-F238E27FC236}">
                <a16:creationId xmlns:a16="http://schemas.microsoft.com/office/drawing/2014/main" id="{CC1E7043-4A6F-4450-915F-85A183EEC1D3}"/>
              </a:ext>
            </a:extLst>
          </p:cNvPr>
          <p:cNvSpPr/>
          <p:nvPr/>
        </p:nvSpPr>
        <p:spPr>
          <a:xfrm>
            <a:off x="10275454" y="4326582"/>
            <a:ext cx="1357746" cy="84524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Auxiliary HDR</a:t>
            </a:r>
          </a:p>
        </p:txBody>
      </p:sp>
      <p:sp>
        <p:nvSpPr>
          <p:cNvPr id="32" name="Rectangle: Rounded Corners 31">
            <a:extLst>
              <a:ext uri="{FF2B5EF4-FFF2-40B4-BE49-F238E27FC236}">
                <a16:creationId xmlns:a16="http://schemas.microsoft.com/office/drawing/2014/main" id="{71AD2DA7-FBB9-4BBA-8D95-2B3127D7F2E5}"/>
              </a:ext>
            </a:extLst>
          </p:cNvPr>
          <p:cNvSpPr/>
          <p:nvPr/>
        </p:nvSpPr>
        <p:spPr>
          <a:xfrm>
            <a:off x="10245045" y="53484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MIC</a:t>
            </a:r>
          </a:p>
        </p:txBody>
      </p:sp>
      <p:sp>
        <p:nvSpPr>
          <p:cNvPr id="33" name="Rectangle: Rounded Corners 32">
            <a:extLst>
              <a:ext uri="{FF2B5EF4-FFF2-40B4-BE49-F238E27FC236}">
                <a16:creationId xmlns:a16="http://schemas.microsoft.com/office/drawing/2014/main" id="{A6F5A147-357E-45C2-9688-2B5D6A4EFC3A}"/>
              </a:ext>
            </a:extLst>
          </p:cNvPr>
          <p:cNvSpPr/>
          <p:nvPr/>
        </p:nvSpPr>
        <p:spPr>
          <a:xfrm>
            <a:off x="10245045" y="593382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Forward</a:t>
            </a:r>
          </a:p>
        </p:txBody>
      </p:sp>
      <p:cxnSp>
        <p:nvCxnSpPr>
          <p:cNvPr id="35" name="Straight Arrow Connector 34">
            <a:extLst>
              <a:ext uri="{FF2B5EF4-FFF2-40B4-BE49-F238E27FC236}">
                <a16:creationId xmlns:a16="http://schemas.microsoft.com/office/drawing/2014/main" id="{998E3A55-0A7E-4A3B-8685-FC94C72AA6D3}"/>
              </a:ext>
            </a:extLst>
          </p:cNvPr>
          <p:cNvCxnSpPr>
            <a:stCxn id="26" idx="2"/>
            <a:endCxn id="28" idx="0"/>
          </p:cNvCxnSpPr>
          <p:nvPr/>
        </p:nvCxnSpPr>
        <p:spPr>
          <a:xfrm>
            <a:off x="9705799" y="132253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CFD97F7-7CB8-4E90-B482-01B0DBB80E42}"/>
              </a:ext>
            </a:extLst>
          </p:cNvPr>
          <p:cNvCxnSpPr/>
          <p:nvPr/>
        </p:nvCxnSpPr>
        <p:spPr>
          <a:xfrm>
            <a:off x="9742744" y="215996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18BCB9-4E3E-4B87-B84F-65E93D4D8575}"/>
              </a:ext>
            </a:extLst>
          </p:cNvPr>
          <p:cNvCxnSpPr/>
          <p:nvPr/>
        </p:nvCxnSpPr>
        <p:spPr>
          <a:xfrm>
            <a:off x="9742744" y="300204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DA4079-72E0-4B69-A049-620AA08BFBD9}"/>
              </a:ext>
            </a:extLst>
          </p:cNvPr>
          <p:cNvCxnSpPr/>
          <p:nvPr/>
        </p:nvCxnSpPr>
        <p:spPr>
          <a:xfrm>
            <a:off x="10963564" y="414575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A67EE1D-DBE5-4554-A6A2-20BCEDE402AE}"/>
              </a:ext>
            </a:extLst>
          </p:cNvPr>
          <p:cNvCxnSpPr/>
          <p:nvPr/>
        </p:nvCxnSpPr>
        <p:spPr>
          <a:xfrm>
            <a:off x="10914682" y="517182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D390A1E-8F48-4951-A366-90F71254869A}"/>
              </a:ext>
            </a:extLst>
          </p:cNvPr>
          <p:cNvCxnSpPr/>
          <p:nvPr/>
        </p:nvCxnSpPr>
        <p:spPr>
          <a:xfrm>
            <a:off x="10914682" y="576141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8F449F0-2716-4738-9AC6-082413B44DA8}"/>
              </a:ext>
            </a:extLst>
          </p:cNvPr>
          <p:cNvSpPr/>
          <p:nvPr/>
        </p:nvSpPr>
        <p:spPr>
          <a:xfrm>
            <a:off x="10854123" y="2040427"/>
            <a:ext cx="694748" cy="4086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a:t>
            </a:r>
          </a:p>
        </p:txBody>
      </p:sp>
      <p:cxnSp>
        <p:nvCxnSpPr>
          <p:cNvPr id="44" name="Connector: Elbow 43">
            <a:extLst>
              <a:ext uri="{FF2B5EF4-FFF2-40B4-BE49-F238E27FC236}">
                <a16:creationId xmlns:a16="http://schemas.microsoft.com/office/drawing/2014/main" id="{64BC91B3-59B7-4DCA-A4A9-037636BC7F72}"/>
              </a:ext>
            </a:extLst>
          </p:cNvPr>
          <p:cNvCxnSpPr>
            <a:cxnSpLocks/>
            <a:stCxn id="28" idx="3"/>
            <a:endCxn id="42" idx="0"/>
          </p:cNvCxnSpPr>
          <p:nvPr/>
        </p:nvCxnSpPr>
        <p:spPr>
          <a:xfrm>
            <a:off x="10661762" y="1827456"/>
            <a:ext cx="539735" cy="212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FF6CC7A-F8B3-4F23-9808-C0142FA1AF41}"/>
              </a:ext>
            </a:extLst>
          </p:cNvPr>
          <p:cNvCxnSpPr>
            <a:cxnSpLocks/>
            <a:stCxn id="29" idx="3"/>
            <a:endCxn id="42" idx="2"/>
          </p:cNvCxnSpPr>
          <p:nvPr/>
        </p:nvCxnSpPr>
        <p:spPr>
          <a:xfrm flipV="1">
            <a:off x="10698708" y="2449089"/>
            <a:ext cx="502789" cy="197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DB149E6-ACC0-4DB4-B3D3-0BFE63F64A16}"/>
              </a:ext>
            </a:extLst>
          </p:cNvPr>
          <p:cNvSpPr/>
          <p:nvPr/>
        </p:nvSpPr>
        <p:spPr>
          <a:xfrm>
            <a:off x="8070963"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8" name="Diamond 47">
            <a:extLst>
              <a:ext uri="{FF2B5EF4-FFF2-40B4-BE49-F238E27FC236}">
                <a16:creationId xmlns:a16="http://schemas.microsoft.com/office/drawing/2014/main" id="{DB5C5978-F3ED-4B3D-AC23-BC7D1C995E31}"/>
              </a:ext>
            </a:extLst>
          </p:cNvPr>
          <p:cNvSpPr/>
          <p:nvPr/>
        </p:nvSpPr>
        <p:spPr>
          <a:xfrm>
            <a:off x="8788698" y="3174453"/>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me?</a:t>
            </a:r>
          </a:p>
        </p:txBody>
      </p:sp>
      <p:cxnSp>
        <p:nvCxnSpPr>
          <p:cNvPr id="56" name="Connector: Elbow 55">
            <a:extLst>
              <a:ext uri="{FF2B5EF4-FFF2-40B4-BE49-F238E27FC236}">
                <a16:creationId xmlns:a16="http://schemas.microsoft.com/office/drawing/2014/main" id="{87B33D5A-D919-466E-A764-FC18E51B5474}"/>
              </a:ext>
            </a:extLst>
          </p:cNvPr>
          <p:cNvCxnSpPr>
            <a:stCxn id="48" idx="1"/>
            <a:endCxn id="47" idx="0"/>
          </p:cNvCxnSpPr>
          <p:nvPr/>
        </p:nvCxnSpPr>
        <p:spPr>
          <a:xfrm rot="10800000" flipV="1">
            <a:off x="8749836" y="3506961"/>
            <a:ext cx="3886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40DF007-2CEB-41BD-8A31-CC26451F0600}"/>
              </a:ext>
            </a:extLst>
          </p:cNvPr>
          <p:cNvCxnSpPr>
            <a:stCxn id="48" idx="3"/>
            <a:endCxn id="30" idx="0"/>
          </p:cNvCxnSpPr>
          <p:nvPr/>
        </p:nvCxnSpPr>
        <p:spPr>
          <a:xfrm>
            <a:off x="10700625" y="3506962"/>
            <a:ext cx="25370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35962"/>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NWK Key</a:t>
            </a:r>
          </a:p>
        </p:txBody>
      </p:sp>
      <p:sp>
        <p:nvSpPr>
          <p:cNvPr id="4" name="Content Placeholder 4">
            <a:extLst>
              <a:ext uri="{FF2B5EF4-FFF2-40B4-BE49-F238E27FC236}">
                <a16:creationId xmlns:a16="http://schemas.microsoft.com/office/drawing/2014/main" id="{9F6B5BF3-8D27-4C8B-98AA-7BA72F85C2CE}"/>
              </a:ext>
            </a:extLst>
          </p:cNvPr>
          <p:cNvSpPr>
            <a:spLocks noGrp="1"/>
          </p:cNvSpPr>
          <p:nvPr>
            <p:ph idx="10"/>
          </p:nvPr>
        </p:nvSpPr>
        <p:spPr>
          <a:xfrm>
            <a:off x="6433930" y="975060"/>
            <a:ext cx="5082209" cy="5107688"/>
          </a:xfrm>
        </p:spPr>
        <p:txBody>
          <a:bodyPr>
            <a:normAutofit/>
          </a:bodyPr>
          <a:lstStyle/>
          <a:p>
            <a:r>
              <a:rPr lang="en-US" altLang="zh-CN" dirty="0">
                <a:solidFill>
                  <a:srgbClr val="555555"/>
                </a:solidFill>
              </a:rPr>
              <a:t>NWK key is a </a:t>
            </a:r>
            <a:r>
              <a:rPr lang="en-US" altLang="zh-CN" dirty="0">
                <a:solidFill>
                  <a:srgbClr val="FF0000"/>
                </a:solidFill>
              </a:rPr>
              <a:t>16-byte</a:t>
            </a:r>
            <a:r>
              <a:rPr lang="en-US" altLang="zh-CN" dirty="0">
                <a:solidFill>
                  <a:srgbClr val="555555"/>
                </a:solidFill>
              </a:rPr>
              <a:t> octets</a:t>
            </a:r>
          </a:p>
          <a:p>
            <a:r>
              <a:rPr lang="en-US" altLang="zh-CN" dirty="0">
                <a:solidFill>
                  <a:srgbClr val="FF0000"/>
                </a:solidFill>
              </a:rPr>
              <a:t>Randomly</a:t>
            </a:r>
            <a:r>
              <a:rPr lang="en-US" altLang="zh-CN" dirty="0">
                <a:solidFill>
                  <a:srgbClr val="555555"/>
                </a:solidFill>
              </a:rPr>
              <a:t> generated when network formed</a:t>
            </a:r>
          </a:p>
          <a:p>
            <a:r>
              <a:rPr lang="en-US" dirty="0">
                <a:solidFill>
                  <a:srgbClr val="555555"/>
                </a:solidFill>
              </a:rPr>
              <a:t>Trust Center: </a:t>
            </a:r>
          </a:p>
          <a:p>
            <a:pPr lvl="1"/>
            <a:r>
              <a:rPr lang="en-US" dirty="0">
                <a:solidFill>
                  <a:srgbClr val="555555"/>
                </a:solidFill>
              </a:rPr>
              <a:t>a network role who distribute NWK key to new devices</a:t>
            </a:r>
          </a:p>
          <a:p>
            <a:pPr lvl="1"/>
            <a:endParaRPr lang="en-US" dirty="0">
              <a:solidFill>
                <a:srgbClr val="555555"/>
              </a:solidFill>
            </a:endParaRPr>
          </a:p>
          <a:p>
            <a:pPr marL="182880" lvl="1">
              <a:spcBef>
                <a:spcPts val="1200"/>
              </a:spcBef>
              <a:buFont typeface="Wingdings" charset="2"/>
              <a:buChar char="§"/>
            </a:pPr>
            <a:r>
              <a:rPr lang="en-US" sz="2000" dirty="0">
                <a:solidFill>
                  <a:srgbClr val="555555"/>
                </a:solidFill>
              </a:rPr>
              <a:t>Centralized Security Model: </a:t>
            </a:r>
          </a:p>
          <a:p>
            <a:pPr marL="365760" lvl="2">
              <a:spcBef>
                <a:spcPts val="1200"/>
              </a:spcBef>
              <a:buFont typeface="Wingdings" charset="2"/>
              <a:buChar char="§"/>
            </a:pPr>
            <a:r>
              <a:rPr lang="en-US" sz="1800" dirty="0">
                <a:solidFill>
                  <a:srgbClr val="555555"/>
                </a:solidFill>
              </a:rPr>
              <a:t>Only one Trust Center (Coordinator)</a:t>
            </a:r>
          </a:p>
          <a:p>
            <a:pPr marL="182880" lvl="1">
              <a:spcBef>
                <a:spcPts val="1200"/>
              </a:spcBef>
              <a:buFont typeface="Wingdings" charset="2"/>
              <a:buChar char="§"/>
            </a:pPr>
            <a:r>
              <a:rPr lang="en-US" sz="2000" dirty="0">
                <a:solidFill>
                  <a:srgbClr val="555555"/>
                </a:solidFill>
              </a:rPr>
              <a:t>Distributed Security Model: </a:t>
            </a:r>
          </a:p>
          <a:p>
            <a:pPr lvl="1"/>
            <a:r>
              <a:rPr lang="en-US" dirty="0">
                <a:solidFill>
                  <a:srgbClr val="555555"/>
                </a:solidFill>
              </a:rPr>
              <a:t>Every router can be Trust Center</a:t>
            </a:r>
          </a:p>
          <a:p>
            <a:pPr lvl="1"/>
            <a:endParaRPr lang="en-US" dirty="0">
              <a:solidFill>
                <a:srgbClr val="555555"/>
              </a:solidFill>
            </a:endParaRPr>
          </a:p>
          <a:p>
            <a:r>
              <a:rPr lang="en-US" dirty="0">
                <a:solidFill>
                  <a:srgbClr val="555555"/>
                </a:solidFill>
              </a:rPr>
              <a:t>NWK key transportation:</a:t>
            </a:r>
          </a:p>
          <a:p>
            <a:pPr lvl="1"/>
            <a:r>
              <a:rPr lang="en-US" dirty="0">
                <a:solidFill>
                  <a:srgbClr val="555555"/>
                </a:solidFill>
              </a:rPr>
              <a:t>Secured in application layer </a:t>
            </a:r>
          </a:p>
          <a:p>
            <a:pPr lvl="1"/>
            <a:endParaRPr lang="en-US" dirty="0">
              <a:solidFill>
                <a:srgbClr val="555555"/>
              </a:solidFill>
            </a:endParaRPr>
          </a:p>
        </p:txBody>
      </p:sp>
      <p:pic>
        <p:nvPicPr>
          <p:cNvPr id="1026" name="Picture 2" descr="https://cybermashup.files.wordpress.com/2017/11/zigbee-1-2.jpg">
            <a:extLst>
              <a:ext uri="{FF2B5EF4-FFF2-40B4-BE49-F238E27FC236}">
                <a16:creationId xmlns:a16="http://schemas.microsoft.com/office/drawing/2014/main" id="{47A1C1C5-4130-4FBC-B66F-1C74B2D67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31" y="914400"/>
            <a:ext cx="5855859" cy="45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069959"/>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a:t>
            </a:r>
            <a:r>
              <a:rPr lang="en-US"/>
              <a:t>Frame Counter</a:t>
            </a:r>
            <a:endParaRPr lang="en-US" dirty="0"/>
          </a:p>
        </p:txBody>
      </p:sp>
      <p:cxnSp>
        <p:nvCxnSpPr>
          <p:cNvPr id="4" name="Straight Arrow Connector 3">
            <a:extLst>
              <a:ext uri="{FF2B5EF4-FFF2-40B4-BE49-F238E27FC236}">
                <a16:creationId xmlns:a16="http://schemas.microsoft.com/office/drawing/2014/main" id="{74F1471A-8657-4AAF-9FD8-8EF04627E5B6}"/>
              </a:ext>
            </a:extLst>
          </p:cNvPr>
          <p:cNvCxnSpPr>
            <a:cxnSpLocks/>
          </p:cNvCxnSpPr>
          <p:nvPr/>
        </p:nvCxnSpPr>
        <p:spPr>
          <a:xfrm>
            <a:off x="2536764" y="158082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8FE3A-7F31-4A58-9FE5-4514AD4A775B}"/>
              </a:ext>
            </a:extLst>
          </p:cNvPr>
          <p:cNvCxnSpPr>
            <a:cxnSpLocks/>
          </p:cNvCxnSpPr>
          <p:nvPr/>
        </p:nvCxnSpPr>
        <p:spPr>
          <a:xfrm>
            <a:off x="4366855" y="1580828"/>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7CC0E57-60D1-4890-90C6-94876C834614}"/>
              </a:ext>
            </a:extLst>
          </p:cNvPr>
          <p:cNvSpPr/>
          <p:nvPr/>
        </p:nvSpPr>
        <p:spPr>
          <a:xfrm>
            <a:off x="2025322"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A</a:t>
            </a:r>
          </a:p>
        </p:txBody>
      </p:sp>
      <p:sp>
        <p:nvSpPr>
          <p:cNvPr id="8" name="Rectangle: Rounded Corners 7">
            <a:extLst>
              <a:ext uri="{FF2B5EF4-FFF2-40B4-BE49-F238E27FC236}">
                <a16:creationId xmlns:a16="http://schemas.microsoft.com/office/drawing/2014/main" id="{934B6506-210F-43A9-9C9E-F154F4B0F481}"/>
              </a:ext>
            </a:extLst>
          </p:cNvPr>
          <p:cNvSpPr/>
          <p:nvPr/>
        </p:nvSpPr>
        <p:spPr>
          <a:xfrm>
            <a:off x="3855413"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B</a:t>
            </a:r>
          </a:p>
        </p:txBody>
      </p:sp>
      <p:cxnSp>
        <p:nvCxnSpPr>
          <p:cNvPr id="10" name="Straight Arrow Connector 9">
            <a:extLst>
              <a:ext uri="{FF2B5EF4-FFF2-40B4-BE49-F238E27FC236}">
                <a16:creationId xmlns:a16="http://schemas.microsoft.com/office/drawing/2014/main" id="{D18B1566-7111-47AD-B7D7-5BFB732632AE}"/>
              </a:ext>
            </a:extLst>
          </p:cNvPr>
          <p:cNvCxnSpPr>
            <a:cxnSpLocks/>
          </p:cNvCxnSpPr>
          <p:nvPr/>
        </p:nvCxnSpPr>
        <p:spPr>
          <a:xfrm flipH="1">
            <a:off x="2591009" y="2038027"/>
            <a:ext cx="1775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D53D4C-C1B8-49CB-A8F2-086EF8E52DB9}"/>
              </a:ext>
            </a:extLst>
          </p:cNvPr>
          <p:cNvCxnSpPr>
            <a:cxnSpLocks/>
          </p:cNvCxnSpPr>
          <p:nvPr/>
        </p:nvCxnSpPr>
        <p:spPr>
          <a:xfrm>
            <a:off x="6196948" y="1578243"/>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1FF1A07-95AB-41F2-99BA-E29AFEABD8FB}"/>
              </a:ext>
            </a:extLst>
          </p:cNvPr>
          <p:cNvSpPr/>
          <p:nvPr/>
        </p:nvSpPr>
        <p:spPr>
          <a:xfrm>
            <a:off x="5685506" y="1113293"/>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C</a:t>
            </a:r>
          </a:p>
        </p:txBody>
      </p:sp>
      <p:sp>
        <p:nvSpPr>
          <p:cNvPr id="15" name="TextBox 14">
            <a:extLst>
              <a:ext uri="{FF2B5EF4-FFF2-40B4-BE49-F238E27FC236}">
                <a16:creationId xmlns:a16="http://schemas.microsoft.com/office/drawing/2014/main" id="{18A62171-D544-4536-B486-29CC2870A85E}"/>
              </a:ext>
            </a:extLst>
          </p:cNvPr>
          <p:cNvSpPr txBox="1"/>
          <p:nvPr/>
        </p:nvSpPr>
        <p:spPr>
          <a:xfrm>
            <a:off x="2970717" y="1783290"/>
            <a:ext cx="705162" cy="276999"/>
          </a:xfrm>
          <a:prstGeom prst="rect">
            <a:avLst/>
          </a:prstGeom>
          <a:noFill/>
          <a:ln>
            <a:noFill/>
          </a:ln>
        </p:spPr>
        <p:txBody>
          <a:bodyPr wrap="square" rtlCol="0" anchor="ctr">
            <a:spAutoFit/>
          </a:bodyPr>
          <a:lstStyle/>
          <a:p>
            <a:pPr algn="ctr"/>
            <a:r>
              <a:rPr lang="en-US" sz="1200" dirty="0"/>
              <a:t>FC=100</a:t>
            </a:r>
          </a:p>
        </p:txBody>
      </p:sp>
      <p:cxnSp>
        <p:nvCxnSpPr>
          <p:cNvPr id="16" name="Straight Arrow Connector 15">
            <a:extLst>
              <a:ext uri="{FF2B5EF4-FFF2-40B4-BE49-F238E27FC236}">
                <a16:creationId xmlns:a16="http://schemas.microsoft.com/office/drawing/2014/main" id="{6474979D-130F-48EB-9C81-BE58827F13E1}"/>
              </a:ext>
            </a:extLst>
          </p:cNvPr>
          <p:cNvCxnSpPr>
            <a:cxnSpLocks/>
          </p:cNvCxnSpPr>
          <p:nvPr/>
        </p:nvCxnSpPr>
        <p:spPr>
          <a:xfrm flipH="1">
            <a:off x="2536764" y="3267560"/>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9A5158-C392-4A7E-B2B1-6F4DE4A5C877}"/>
              </a:ext>
            </a:extLst>
          </p:cNvPr>
          <p:cNvSpPr txBox="1"/>
          <p:nvPr/>
        </p:nvSpPr>
        <p:spPr>
          <a:xfrm>
            <a:off x="4405590" y="2990560"/>
            <a:ext cx="705162" cy="276999"/>
          </a:xfrm>
          <a:prstGeom prst="rect">
            <a:avLst/>
          </a:prstGeom>
          <a:noFill/>
          <a:ln>
            <a:noFill/>
          </a:ln>
        </p:spPr>
        <p:txBody>
          <a:bodyPr wrap="square" rtlCol="0" anchor="ctr">
            <a:spAutoFit/>
          </a:bodyPr>
          <a:lstStyle/>
          <a:p>
            <a:pPr algn="ctr"/>
            <a:r>
              <a:rPr lang="en-US" sz="1200" dirty="0"/>
              <a:t>FC=200</a:t>
            </a:r>
          </a:p>
        </p:txBody>
      </p:sp>
      <p:graphicFrame>
        <p:nvGraphicFramePr>
          <p:cNvPr id="19" name="Table 18">
            <a:extLst>
              <a:ext uri="{FF2B5EF4-FFF2-40B4-BE49-F238E27FC236}">
                <a16:creationId xmlns:a16="http://schemas.microsoft.com/office/drawing/2014/main" id="{4382494E-8D9E-4257-B6CC-719CE231B4F7}"/>
              </a:ext>
            </a:extLst>
          </p:cNvPr>
          <p:cNvGraphicFramePr>
            <a:graphicFrameLocks noGrp="1"/>
          </p:cNvGraphicFramePr>
          <p:nvPr>
            <p:extLst>
              <p:ext uri="{D42A27DB-BD31-4B8C-83A1-F6EECF244321}">
                <p14:modId xmlns:p14="http://schemas.microsoft.com/office/powerpoint/2010/main" val="1620371021"/>
              </p:ext>
            </p:extLst>
          </p:nvPr>
        </p:nvGraphicFramePr>
        <p:xfrm>
          <a:off x="692255" y="1695256"/>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04925999"/>
                  </a:ext>
                </a:extLst>
              </a:tr>
            </a:tbl>
          </a:graphicData>
        </a:graphic>
      </p:graphicFrame>
      <p:graphicFrame>
        <p:nvGraphicFramePr>
          <p:cNvPr id="20" name="Table 19">
            <a:extLst>
              <a:ext uri="{FF2B5EF4-FFF2-40B4-BE49-F238E27FC236}">
                <a16:creationId xmlns:a16="http://schemas.microsoft.com/office/drawing/2014/main" id="{C20BC2A5-B978-4B35-BE67-D5BEA56A9527}"/>
              </a:ext>
            </a:extLst>
          </p:cNvPr>
          <p:cNvGraphicFramePr>
            <a:graphicFrameLocks noGrp="1"/>
          </p:cNvGraphicFramePr>
          <p:nvPr>
            <p:extLst>
              <p:ext uri="{D42A27DB-BD31-4B8C-83A1-F6EECF244321}">
                <p14:modId xmlns:p14="http://schemas.microsoft.com/office/powerpoint/2010/main" val="137438400"/>
              </p:ext>
            </p:extLst>
          </p:nvPr>
        </p:nvGraphicFramePr>
        <p:xfrm>
          <a:off x="692254" y="2922978"/>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t>C</a:t>
                      </a:r>
                    </a:p>
                  </a:txBody>
                  <a:tcPr/>
                </a:tc>
                <a:tc>
                  <a:txBody>
                    <a:bodyPr/>
                    <a:lstStyle/>
                    <a:p>
                      <a:r>
                        <a:rPr lang="en-US" dirty="0"/>
                        <a:t>200</a:t>
                      </a:r>
                    </a:p>
                  </a:txBody>
                  <a:tcPr/>
                </a:tc>
                <a:extLst>
                  <a:ext uri="{0D108BD9-81ED-4DB2-BD59-A6C34878D82A}">
                    <a16:rowId xmlns:a16="http://schemas.microsoft.com/office/drawing/2014/main" val="404925999"/>
                  </a:ext>
                </a:extLst>
              </a:tr>
            </a:tbl>
          </a:graphicData>
        </a:graphic>
      </p:graphicFrame>
      <p:graphicFrame>
        <p:nvGraphicFramePr>
          <p:cNvPr id="21" name="Table 20">
            <a:extLst>
              <a:ext uri="{FF2B5EF4-FFF2-40B4-BE49-F238E27FC236}">
                <a16:creationId xmlns:a16="http://schemas.microsoft.com/office/drawing/2014/main" id="{B0E90E55-B24A-499F-97EF-B5371EDE0BC0}"/>
              </a:ext>
            </a:extLst>
          </p:cNvPr>
          <p:cNvGraphicFramePr>
            <a:graphicFrameLocks noGrp="1"/>
          </p:cNvGraphicFramePr>
          <p:nvPr>
            <p:extLst>
              <p:ext uri="{D42A27DB-BD31-4B8C-83A1-F6EECF244321}">
                <p14:modId xmlns:p14="http://schemas.microsoft.com/office/powerpoint/2010/main" val="3618049656"/>
              </p:ext>
            </p:extLst>
          </p:nvPr>
        </p:nvGraphicFramePr>
        <p:xfrm>
          <a:off x="696992" y="4346239"/>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solidFill>
                            <a:srgbClr val="FF0000"/>
                          </a:solidFill>
                        </a:rPr>
                        <a:t>C</a:t>
                      </a:r>
                    </a:p>
                  </a:txBody>
                  <a:tcPr/>
                </a:tc>
                <a:tc>
                  <a:txBody>
                    <a:bodyPr/>
                    <a:lstStyle/>
                    <a:p>
                      <a:r>
                        <a:rPr lang="en-US" dirty="0">
                          <a:solidFill>
                            <a:srgbClr val="FF0000"/>
                          </a:solidFill>
                        </a:rPr>
                        <a:t>200</a:t>
                      </a:r>
                    </a:p>
                  </a:txBody>
                  <a:tcPr/>
                </a:tc>
                <a:extLst>
                  <a:ext uri="{0D108BD9-81ED-4DB2-BD59-A6C34878D82A}">
                    <a16:rowId xmlns:a16="http://schemas.microsoft.com/office/drawing/2014/main" val="404925999"/>
                  </a:ext>
                </a:extLst>
              </a:tr>
            </a:tbl>
          </a:graphicData>
        </a:graphic>
      </p:graphicFrame>
      <p:cxnSp>
        <p:nvCxnSpPr>
          <p:cNvPr id="22" name="Straight Arrow Connector 21">
            <a:extLst>
              <a:ext uri="{FF2B5EF4-FFF2-40B4-BE49-F238E27FC236}">
                <a16:creationId xmlns:a16="http://schemas.microsoft.com/office/drawing/2014/main" id="{05009B98-F55F-42A5-8BAE-63A3632C6B3A}"/>
              </a:ext>
            </a:extLst>
          </p:cNvPr>
          <p:cNvCxnSpPr>
            <a:cxnSpLocks/>
          </p:cNvCxnSpPr>
          <p:nvPr/>
        </p:nvCxnSpPr>
        <p:spPr>
          <a:xfrm flipH="1">
            <a:off x="2536763" y="5132523"/>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50378A-02B4-4568-8774-ED8AD6478FB0}"/>
              </a:ext>
            </a:extLst>
          </p:cNvPr>
          <p:cNvSpPr txBox="1"/>
          <p:nvPr/>
        </p:nvSpPr>
        <p:spPr>
          <a:xfrm>
            <a:off x="4405590" y="4855524"/>
            <a:ext cx="705162" cy="276999"/>
          </a:xfrm>
          <a:prstGeom prst="rect">
            <a:avLst/>
          </a:prstGeom>
          <a:noFill/>
          <a:ln>
            <a:noFill/>
          </a:ln>
        </p:spPr>
        <p:txBody>
          <a:bodyPr wrap="square" rtlCol="0" anchor="ctr">
            <a:spAutoFit/>
          </a:bodyPr>
          <a:lstStyle/>
          <a:p>
            <a:pPr algn="ctr"/>
            <a:r>
              <a:rPr lang="en-US" sz="1200" dirty="0"/>
              <a:t>FC=100</a:t>
            </a:r>
          </a:p>
        </p:txBody>
      </p:sp>
      <p:cxnSp>
        <p:nvCxnSpPr>
          <p:cNvPr id="27" name="Straight Connector 26">
            <a:extLst>
              <a:ext uri="{FF2B5EF4-FFF2-40B4-BE49-F238E27FC236}">
                <a16:creationId xmlns:a16="http://schemas.microsoft.com/office/drawing/2014/main" id="{EA573CB7-5FE7-4760-94EE-414A5C6D98A1}"/>
              </a:ext>
            </a:extLst>
          </p:cNvPr>
          <p:cNvCxnSpPr/>
          <p:nvPr/>
        </p:nvCxnSpPr>
        <p:spPr>
          <a:xfrm flipH="1">
            <a:off x="2464440"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E9BFCB-8285-4823-BF93-74E2AA52F68B}"/>
              </a:ext>
            </a:extLst>
          </p:cNvPr>
          <p:cNvCxnSpPr/>
          <p:nvPr/>
        </p:nvCxnSpPr>
        <p:spPr>
          <a:xfrm>
            <a:off x="2425706"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Content Placeholder 4">
            <a:extLst>
              <a:ext uri="{FF2B5EF4-FFF2-40B4-BE49-F238E27FC236}">
                <a16:creationId xmlns:a16="http://schemas.microsoft.com/office/drawing/2014/main" id="{C9FE09A0-53DB-40FA-8989-55A758B98D4F}"/>
              </a:ext>
            </a:extLst>
          </p:cNvPr>
          <p:cNvSpPr>
            <a:spLocks noGrp="1"/>
          </p:cNvSpPr>
          <p:nvPr>
            <p:ph idx="10"/>
          </p:nvPr>
        </p:nvSpPr>
        <p:spPr>
          <a:xfrm>
            <a:off x="6824622" y="1113292"/>
            <a:ext cx="4670380" cy="2846525"/>
          </a:xfrm>
        </p:spPr>
        <p:txBody>
          <a:bodyPr>
            <a:normAutofit/>
          </a:bodyPr>
          <a:lstStyle/>
          <a:p>
            <a:r>
              <a:rPr lang="en-US" altLang="zh-CN" dirty="0">
                <a:solidFill>
                  <a:srgbClr val="555555"/>
                </a:solidFill>
              </a:rPr>
              <a:t>Transmission side</a:t>
            </a:r>
          </a:p>
          <a:p>
            <a:pPr lvl="1"/>
            <a:r>
              <a:rPr lang="en-US" altLang="zh-CN" dirty="0">
                <a:solidFill>
                  <a:srgbClr val="555555"/>
                </a:solidFill>
              </a:rPr>
              <a:t>Outgoing FC needs to increase</a:t>
            </a:r>
          </a:p>
          <a:p>
            <a:pPr lvl="1"/>
            <a:r>
              <a:rPr lang="en-US" altLang="zh-CN" dirty="0">
                <a:solidFill>
                  <a:srgbClr val="555555"/>
                </a:solidFill>
              </a:rPr>
              <a:t>Outgoing FC needs to save in non-volatile memory and restore after reset</a:t>
            </a:r>
          </a:p>
          <a:p>
            <a:endParaRPr lang="en-US" altLang="zh-CN" dirty="0">
              <a:solidFill>
                <a:srgbClr val="555555"/>
              </a:solidFill>
            </a:endParaRPr>
          </a:p>
          <a:p>
            <a:r>
              <a:rPr lang="en-US" altLang="zh-CN" dirty="0">
                <a:solidFill>
                  <a:srgbClr val="555555"/>
                </a:solidFill>
              </a:rPr>
              <a:t>Reception side:</a:t>
            </a:r>
          </a:p>
          <a:p>
            <a:pPr lvl="1"/>
            <a:r>
              <a:rPr lang="en-US" altLang="zh-CN" dirty="0">
                <a:solidFill>
                  <a:srgbClr val="555555"/>
                </a:solidFill>
              </a:rPr>
              <a:t>Need to save all frame counter of neighbors</a:t>
            </a:r>
          </a:p>
        </p:txBody>
      </p:sp>
      <p:sp>
        <p:nvSpPr>
          <p:cNvPr id="31" name="Content Placeholder 4">
            <a:extLst>
              <a:ext uri="{FF2B5EF4-FFF2-40B4-BE49-F238E27FC236}">
                <a16:creationId xmlns:a16="http://schemas.microsoft.com/office/drawing/2014/main" id="{3C5AC5F5-4E0B-4D8D-8EAC-DE03ABEE6908}"/>
              </a:ext>
            </a:extLst>
          </p:cNvPr>
          <p:cNvSpPr txBox="1">
            <a:spLocks/>
          </p:cNvSpPr>
          <p:nvPr/>
        </p:nvSpPr>
        <p:spPr>
          <a:xfrm>
            <a:off x="6824622" y="4158708"/>
            <a:ext cx="4670380" cy="190629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555555"/>
                </a:solidFill>
              </a:rPr>
              <a:t>FC must be &lt;= 0x80000000</a:t>
            </a:r>
          </a:p>
          <a:p>
            <a:r>
              <a:rPr lang="en-US" altLang="zh-CN" dirty="0">
                <a:solidFill>
                  <a:srgbClr val="555555"/>
                </a:solidFill>
              </a:rPr>
              <a:t>Will wrap after a year if keep transmitting at a rate of 135pps.</a:t>
            </a:r>
          </a:p>
          <a:p>
            <a:r>
              <a:rPr lang="en-US" altLang="zh-CN" dirty="0">
                <a:solidFill>
                  <a:srgbClr val="555555"/>
                </a:solidFill>
              </a:rPr>
              <a:t>NWK key </a:t>
            </a:r>
            <a:r>
              <a:rPr lang="en-US" altLang="zh-CN" dirty="0">
                <a:solidFill>
                  <a:srgbClr val="FF0000"/>
                </a:solidFill>
              </a:rPr>
              <a:t>MUST</a:t>
            </a:r>
            <a:r>
              <a:rPr lang="en-US" altLang="zh-CN" dirty="0">
                <a:solidFill>
                  <a:srgbClr val="555555"/>
                </a:solidFill>
              </a:rPr>
              <a:t> be updated before it wraps.</a:t>
            </a:r>
          </a:p>
        </p:txBody>
      </p:sp>
    </p:spTree>
    <p:extLst>
      <p:ext uri="{BB962C8B-B14F-4D97-AF65-F5344CB8AC3E}">
        <p14:creationId xmlns:p14="http://schemas.microsoft.com/office/powerpoint/2010/main" val="2371755985"/>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What’s Zigbee? </a:t>
            </a:r>
          </a:p>
          <a:p>
            <a:r>
              <a:rPr lang="en-US" dirty="0"/>
              <a:t>Protocol Overview</a:t>
            </a:r>
          </a:p>
          <a:p>
            <a:r>
              <a:rPr lang="en-US" dirty="0"/>
              <a:t>Physical Layer</a:t>
            </a:r>
          </a:p>
          <a:p>
            <a:r>
              <a:rPr lang="en-US" dirty="0"/>
              <a:t>MAC Layer</a:t>
            </a:r>
          </a:p>
          <a:p>
            <a:r>
              <a:rPr lang="en-US" dirty="0"/>
              <a:t>Network Basic Concepts and Procedure</a:t>
            </a:r>
          </a:p>
          <a:p>
            <a:r>
              <a:rPr lang="en-US" dirty="0"/>
              <a:t>Application Layer</a:t>
            </a:r>
          </a:p>
          <a:p>
            <a:r>
              <a:rPr lang="en-US" dirty="0"/>
              <a:t>Security</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NWK Key Update</a:t>
            </a:r>
          </a:p>
        </p:txBody>
      </p:sp>
      <p:cxnSp>
        <p:nvCxnSpPr>
          <p:cNvPr id="4" name="Straight Arrow Connector 3">
            <a:extLst>
              <a:ext uri="{FF2B5EF4-FFF2-40B4-BE49-F238E27FC236}">
                <a16:creationId xmlns:a16="http://schemas.microsoft.com/office/drawing/2014/main" id="{74F1471A-8657-4AAF-9FD8-8EF04627E5B6}"/>
              </a:ext>
            </a:extLst>
          </p:cNvPr>
          <p:cNvCxnSpPr>
            <a:cxnSpLocks/>
          </p:cNvCxnSpPr>
          <p:nvPr/>
        </p:nvCxnSpPr>
        <p:spPr>
          <a:xfrm>
            <a:off x="2385598" y="158341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7CC0E57-60D1-4890-90C6-94876C834614}"/>
              </a:ext>
            </a:extLst>
          </p:cNvPr>
          <p:cNvSpPr/>
          <p:nvPr/>
        </p:nvSpPr>
        <p:spPr>
          <a:xfrm>
            <a:off x="1874156" y="1062764"/>
            <a:ext cx="1022884"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Trust Center</a:t>
            </a:r>
          </a:p>
        </p:txBody>
      </p:sp>
      <p:cxnSp>
        <p:nvCxnSpPr>
          <p:cNvPr id="12" name="Straight Arrow Connector 11">
            <a:extLst>
              <a:ext uri="{FF2B5EF4-FFF2-40B4-BE49-F238E27FC236}">
                <a16:creationId xmlns:a16="http://schemas.microsoft.com/office/drawing/2014/main" id="{FAD53D4C-C1B8-49CB-A8F2-086EF8E52DB9}"/>
              </a:ext>
            </a:extLst>
          </p:cNvPr>
          <p:cNvCxnSpPr>
            <a:cxnSpLocks/>
          </p:cNvCxnSpPr>
          <p:nvPr/>
        </p:nvCxnSpPr>
        <p:spPr>
          <a:xfrm>
            <a:off x="4440114" y="158082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1FF1A07-95AB-41F2-99BA-E29AFEABD8FB}"/>
              </a:ext>
            </a:extLst>
          </p:cNvPr>
          <p:cNvSpPr/>
          <p:nvPr/>
        </p:nvSpPr>
        <p:spPr>
          <a:xfrm>
            <a:off x="3928672" y="1062759"/>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22" name="Straight Arrow Connector 21">
            <a:extLst>
              <a:ext uri="{FF2B5EF4-FFF2-40B4-BE49-F238E27FC236}">
                <a16:creationId xmlns:a16="http://schemas.microsoft.com/office/drawing/2014/main" id="{05009B98-F55F-42A5-8BAE-63A3632C6B3A}"/>
              </a:ext>
            </a:extLst>
          </p:cNvPr>
          <p:cNvCxnSpPr>
            <a:cxnSpLocks/>
          </p:cNvCxnSpPr>
          <p:nvPr/>
        </p:nvCxnSpPr>
        <p:spPr>
          <a:xfrm>
            <a:off x="2385598" y="282922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4">
            <a:extLst>
              <a:ext uri="{FF2B5EF4-FFF2-40B4-BE49-F238E27FC236}">
                <a16:creationId xmlns:a16="http://schemas.microsoft.com/office/drawing/2014/main" id="{C9FE09A0-53DB-40FA-8989-55A758B98D4F}"/>
              </a:ext>
            </a:extLst>
          </p:cNvPr>
          <p:cNvSpPr>
            <a:spLocks noGrp="1"/>
          </p:cNvSpPr>
          <p:nvPr>
            <p:ph idx="10"/>
          </p:nvPr>
        </p:nvSpPr>
        <p:spPr>
          <a:xfrm>
            <a:off x="7600124" y="1113292"/>
            <a:ext cx="3894878" cy="3935786"/>
          </a:xfrm>
        </p:spPr>
        <p:txBody>
          <a:bodyPr>
            <a:normAutofit/>
          </a:bodyPr>
          <a:lstStyle/>
          <a:p>
            <a:r>
              <a:rPr lang="en-US" altLang="zh-CN" dirty="0">
                <a:solidFill>
                  <a:srgbClr val="555555"/>
                </a:solidFill>
              </a:rPr>
              <a:t>Trust Center generate a new NWK key</a:t>
            </a:r>
          </a:p>
          <a:p>
            <a:r>
              <a:rPr lang="en-US" altLang="zh-CN" dirty="0">
                <a:solidFill>
                  <a:srgbClr val="555555"/>
                </a:solidFill>
              </a:rPr>
              <a:t>Trust center broadcast the new NWK key to devices</a:t>
            </a:r>
          </a:p>
          <a:p>
            <a:r>
              <a:rPr lang="en-US" altLang="zh-CN" dirty="0">
                <a:solidFill>
                  <a:srgbClr val="555555"/>
                </a:solidFill>
              </a:rPr>
              <a:t>Trust center broadcast a command to notify all devices to switch to the new key</a:t>
            </a:r>
          </a:p>
          <a:p>
            <a:endParaRPr lang="en-US" altLang="zh-CN" dirty="0">
              <a:solidFill>
                <a:srgbClr val="555555"/>
              </a:solidFill>
            </a:endParaRPr>
          </a:p>
          <a:p>
            <a:r>
              <a:rPr lang="en-US" altLang="zh-CN" dirty="0">
                <a:solidFill>
                  <a:srgbClr val="555555"/>
                </a:solidFill>
              </a:rPr>
              <a:t>For devices missed the update, they need to perform a rejoin process to get the new key</a:t>
            </a:r>
          </a:p>
        </p:txBody>
      </p:sp>
      <p:sp>
        <p:nvSpPr>
          <p:cNvPr id="24" name="TextBox 23">
            <a:extLst>
              <a:ext uri="{FF2B5EF4-FFF2-40B4-BE49-F238E27FC236}">
                <a16:creationId xmlns:a16="http://schemas.microsoft.com/office/drawing/2014/main" id="{6DC7F27B-0505-4DE7-A88F-700C0704280C}"/>
              </a:ext>
            </a:extLst>
          </p:cNvPr>
          <p:cNvSpPr txBox="1"/>
          <p:nvPr/>
        </p:nvSpPr>
        <p:spPr>
          <a:xfrm>
            <a:off x="2493015" y="2374385"/>
            <a:ext cx="1832742" cy="461665"/>
          </a:xfrm>
          <a:prstGeom prst="rect">
            <a:avLst/>
          </a:prstGeom>
          <a:noFill/>
          <a:ln>
            <a:noFill/>
          </a:ln>
        </p:spPr>
        <p:txBody>
          <a:bodyPr wrap="square" rtlCol="0" anchor="ctr">
            <a:spAutoFit/>
          </a:bodyPr>
          <a:lstStyle/>
          <a:p>
            <a:r>
              <a:rPr lang="en-US" sz="1200" dirty="0"/>
              <a:t>Broadcast new key</a:t>
            </a:r>
          </a:p>
          <a:p>
            <a:r>
              <a:rPr lang="en-US" sz="1200" dirty="0"/>
              <a:t>(encrypted by old key)</a:t>
            </a:r>
          </a:p>
        </p:txBody>
      </p:sp>
      <p:sp>
        <p:nvSpPr>
          <p:cNvPr id="9" name="Rectangle: Rounded Corners 8">
            <a:extLst>
              <a:ext uri="{FF2B5EF4-FFF2-40B4-BE49-F238E27FC236}">
                <a16:creationId xmlns:a16="http://schemas.microsoft.com/office/drawing/2014/main" id="{E751F9FF-AA5F-4D07-A5F5-22D76C77D645}"/>
              </a:ext>
            </a:extLst>
          </p:cNvPr>
          <p:cNvSpPr/>
          <p:nvPr/>
        </p:nvSpPr>
        <p:spPr>
          <a:xfrm>
            <a:off x="934279" y="2050047"/>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Generate new key</a:t>
            </a:r>
          </a:p>
        </p:txBody>
      </p:sp>
      <p:sp>
        <p:nvSpPr>
          <p:cNvPr id="28" name="Rectangle: Rounded Corners 27">
            <a:extLst>
              <a:ext uri="{FF2B5EF4-FFF2-40B4-BE49-F238E27FC236}">
                <a16:creationId xmlns:a16="http://schemas.microsoft.com/office/drawing/2014/main" id="{65CD1D73-A866-4C09-8C28-C454640E83B8}"/>
              </a:ext>
            </a:extLst>
          </p:cNvPr>
          <p:cNvSpPr/>
          <p:nvPr/>
        </p:nvSpPr>
        <p:spPr>
          <a:xfrm>
            <a:off x="4440114" y="2951195"/>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 new key</a:t>
            </a:r>
          </a:p>
        </p:txBody>
      </p:sp>
      <p:cxnSp>
        <p:nvCxnSpPr>
          <p:cNvPr id="32" name="Straight Arrow Connector 31">
            <a:extLst>
              <a:ext uri="{FF2B5EF4-FFF2-40B4-BE49-F238E27FC236}">
                <a16:creationId xmlns:a16="http://schemas.microsoft.com/office/drawing/2014/main" id="{30C50871-D47A-4360-87F2-0A3753A70DA7}"/>
              </a:ext>
            </a:extLst>
          </p:cNvPr>
          <p:cNvCxnSpPr>
            <a:cxnSpLocks/>
          </p:cNvCxnSpPr>
          <p:nvPr/>
        </p:nvCxnSpPr>
        <p:spPr>
          <a:xfrm>
            <a:off x="2385598" y="3789874"/>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F76FF8E-C39A-4A03-9114-4B6C8795BAA1}"/>
              </a:ext>
            </a:extLst>
          </p:cNvPr>
          <p:cNvSpPr txBox="1"/>
          <p:nvPr/>
        </p:nvSpPr>
        <p:spPr>
          <a:xfrm>
            <a:off x="2385598" y="3547205"/>
            <a:ext cx="2147484" cy="276999"/>
          </a:xfrm>
          <a:prstGeom prst="rect">
            <a:avLst/>
          </a:prstGeom>
          <a:noFill/>
          <a:ln>
            <a:noFill/>
          </a:ln>
        </p:spPr>
        <p:txBody>
          <a:bodyPr wrap="square" rtlCol="0" anchor="ctr">
            <a:spAutoFit/>
          </a:bodyPr>
          <a:lstStyle/>
          <a:p>
            <a:r>
              <a:rPr lang="en-US" sz="1200" dirty="0"/>
              <a:t>Broadcast key switch command</a:t>
            </a:r>
          </a:p>
        </p:txBody>
      </p:sp>
      <p:sp>
        <p:nvSpPr>
          <p:cNvPr id="34" name="Rectangle: Rounded Corners 33">
            <a:extLst>
              <a:ext uri="{FF2B5EF4-FFF2-40B4-BE49-F238E27FC236}">
                <a16:creationId xmlns:a16="http://schemas.microsoft.com/office/drawing/2014/main" id="{4A25F594-62AF-4C6A-ABDB-1B57E30E9994}"/>
              </a:ext>
            </a:extLst>
          </p:cNvPr>
          <p:cNvSpPr/>
          <p:nvPr/>
        </p:nvSpPr>
        <p:spPr>
          <a:xfrm>
            <a:off x="4440114" y="3925092"/>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key take effect</a:t>
            </a:r>
          </a:p>
        </p:txBody>
      </p:sp>
      <p:pic>
        <p:nvPicPr>
          <p:cNvPr id="14" name="Picture 13">
            <a:extLst>
              <a:ext uri="{FF2B5EF4-FFF2-40B4-BE49-F238E27FC236}">
                <a16:creationId xmlns:a16="http://schemas.microsoft.com/office/drawing/2014/main" id="{A083874F-C4D2-4A4B-AE27-0C086D8F952D}"/>
              </a:ext>
            </a:extLst>
          </p:cNvPr>
          <p:cNvPicPr>
            <a:picLocks noChangeAspect="1"/>
          </p:cNvPicPr>
          <p:nvPr/>
        </p:nvPicPr>
        <p:blipFill>
          <a:blip r:embed="rId3"/>
          <a:stretch>
            <a:fillRect/>
          </a:stretch>
        </p:blipFill>
        <p:spPr>
          <a:xfrm>
            <a:off x="3645370" y="4405858"/>
            <a:ext cx="3800475" cy="1962150"/>
          </a:xfrm>
          <a:prstGeom prst="rect">
            <a:avLst/>
          </a:prstGeom>
        </p:spPr>
      </p:pic>
    </p:spTree>
    <p:extLst>
      <p:ext uri="{BB962C8B-B14F-4D97-AF65-F5344CB8AC3E}">
        <p14:creationId xmlns:p14="http://schemas.microsoft.com/office/powerpoint/2010/main" val="1937994066"/>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dirty="0"/>
              <a:t>APS Layer Security</a:t>
            </a:r>
          </a:p>
        </p:txBody>
      </p:sp>
      <p:sp>
        <p:nvSpPr>
          <p:cNvPr id="4" name="Content Placeholder 1">
            <a:extLst>
              <a:ext uri="{FF2B5EF4-FFF2-40B4-BE49-F238E27FC236}">
                <a16:creationId xmlns:a16="http://schemas.microsoft.com/office/drawing/2014/main" id="{F1AB9219-A30A-48C4-8F45-57ABCFE13D3D}"/>
              </a:ext>
            </a:extLst>
          </p:cNvPr>
          <p:cNvSpPr txBox="1">
            <a:spLocks/>
          </p:cNvSpPr>
          <p:nvPr/>
        </p:nvSpPr>
        <p:spPr>
          <a:xfrm>
            <a:off x="776895" y="3549240"/>
            <a:ext cx="4764740" cy="21067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End to end security</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Link key:</a:t>
            </a:r>
          </a:p>
          <a:p>
            <a:pPr lvl="2">
              <a:buClr>
                <a:srgbClr val="D91E2A"/>
              </a:buClr>
              <a:defRPr/>
            </a:pPr>
            <a:r>
              <a:rPr lang="en-US" sz="1800" dirty="0">
                <a:solidFill>
                  <a:srgbClr val="555555"/>
                </a:solidFill>
                <a:latin typeface="Calibri" panose="020F0502020204030204"/>
              </a:rPr>
              <a:t>Trust center link key</a:t>
            </a:r>
          </a:p>
          <a:p>
            <a:pPr lvl="2">
              <a:buClr>
                <a:srgbClr val="D91E2A"/>
              </a:buClr>
              <a:defRPr/>
            </a:pPr>
            <a:r>
              <a:rPr lang="en-US" sz="1800" dirty="0">
                <a:solidFill>
                  <a:srgbClr val="555555"/>
                </a:solidFill>
                <a:latin typeface="Calibri" panose="020F0502020204030204"/>
              </a:rPr>
              <a:t>Application link key – (Used in Smart Energy)</a:t>
            </a:r>
          </a:p>
        </p:txBody>
      </p:sp>
      <p:pic>
        <p:nvPicPr>
          <p:cNvPr id="2" name="Picture 1">
            <a:extLst>
              <a:ext uri="{FF2B5EF4-FFF2-40B4-BE49-F238E27FC236}">
                <a16:creationId xmlns:a16="http://schemas.microsoft.com/office/drawing/2014/main" id="{2A75D1C6-412C-4429-AEA9-A01AE01BA4BB}"/>
              </a:ext>
            </a:extLst>
          </p:cNvPr>
          <p:cNvPicPr>
            <a:picLocks noChangeAspect="1"/>
          </p:cNvPicPr>
          <p:nvPr/>
        </p:nvPicPr>
        <p:blipFill>
          <a:blip r:embed="rId3"/>
          <a:stretch>
            <a:fillRect/>
          </a:stretch>
        </p:blipFill>
        <p:spPr>
          <a:xfrm>
            <a:off x="640975" y="1183341"/>
            <a:ext cx="6226827" cy="2106704"/>
          </a:xfrm>
          <a:prstGeom prst="rect">
            <a:avLst/>
          </a:prstGeom>
        </p:spPr>
      </p:pic>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21</a:t>
            </a:fld>
            <a:endParaRPr lang="en-US" dirty="0"/>
          </a:p>
        </p:txBody>
      </p:sp>
      <p:sp>
        <p:nvSpPr>
          <p:cNvPr id="8" name="Content Placeholder 1">
            <a:extLst>
              <a:ext uri="{FF2B5EF4-FFF2-40B4-BE49-F238E27FC236}">
                <a16:creationId xmlns:a16="http://schemas.microsoft.com/office/drawing/2014/main" id="{9054B5F3-FF80-4DBE-8960-BE22ACCC3CAB}"/>
              </a:ext>
            </a:extLst>
          </p:cNvPr>
          <p:cNvSpPr txBox="1">
            <a:spLocks/>
          </p:cNvSpPr>
          <p:nvPr/>
        </p:nvSpPr>
        <p:spPr>
          <a:xfrm>
            <a:off x="5541635" y="3544564"/>
            <a:ext cx="4898434" cy="260171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Centralized Model</a:t>
            </a:r>
          </a:p>
          <a:p>
            <a:pPr lvl="2">
              <a:buClr>
                <a:srgbClr val="D91E2A"/>
              </a:buClr>
              <a:defRPr/>
            </a:pPr>
            <a:r>
              <a:rPr lang="en-US" sz="1600" dirty="0">
                <a:solidFill>
                  <a:srgbClr val="555555"/>
                </a:solidFill>
                <a:latin typeface="Calibri" panose="020F0502020204030204"/>
              </a:rPr>
              <a:t>Default global link key: </a:t>
            </a:r>
            <a:r>
              <a:rPr lang="en-US" sz="1600" dirty="0">
                <a:solidFill>
                  <a:srgbClr val="FF0000"/>
                </a:solidFill>
              </a:rPr>
              <a:t>ZigbeeAlliance09</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Distributed Model</a:t>
            </a:r>
          </a:p>
          <a:p>
            <a:pPr lvl="2">
              <a:buClr>
                <a:srgbClr val="D91E2A"/>
              </a:buClr>
              <a:defRPr/>
            </a:pPr>
            <a:r>
              <a:rPr lang="en-US" sz="1600" dirty="0">
                <a:solidFill>
                  <a:srgbClr val="555555"/>
                </a:solidFill>
                <a:latin typeface="Calibri" panose="020F0502020204030204"/>
              </a:rPr>
              <a:t>Global link key: will be offered by the </a:t>
            </a:r>
            <a:r>
              <a:rPr lang="en-US" sz="1600" dirty="0" err="1">
                <a:solidFill>
                  <a:srgbClr val="555555"/>
                </a:solidFill>
                <a:latin typeface="Calibri" panose="020F0502020204030204"/>
              </a:rPr>
              <a:t>Allience</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Touch link key:  </a:t>
            </a:r>
            <a:r>
              <a:rPr lang="en-US" sz="1600" dirty="0">
                <a:solidFill>
                  <a:srgbClr val="555555"/>
                </a:solidFill>
              </a:rPr>
              <a:t>will be offered by the </a:t>
            </a:r>
            <a:r>
              <a:rPr lang="en-US" sz="1600" dirty="0" err="1">
                <a:solidFill>
                  <a:srgbClr val="555555"/>
                </a:solidFill>
              </a:rPr>
              <a:t>Allience</a:t>
            </a:r>
            <a:endParaRPr lang="en-US" sz="1600" dirty="0">
              <a:solidFill>
                <a:srgbClr val="555555"/>
              </a:solidFill>
            </a:endParaRPr>
          </a:p>
          <a:p>
            <a:pPr lvl="2">
              <a:buClr>
                <a:srgbClr val="D91E2A"/>
              </a:buClr>
              <a:defRPr/>
            </a:pPr>
            <a:endParaRPr lang="en-US" sz="1600" dirty="0">
              <a:solidFill>
                <a:srgbClr val="555555"/>
              </a:solidFill>
              <a:latin typeface="Calibri" panose="020F0502020204030204"/>
            </a:endParaRPr>
          </a:p>
        </p:txBody>
      </p:sp>
    </p:spTree>
    <p:extLst>
      <p:ext uri="{BB962C8B-B14F-4D97-AF65-F5344CB8AC3E}">
        <p14:creationId xmlns:p14="http://schemas.microsoft.com/office/powerpoint/2010/main" val="1320825039"/>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dirty="0"/>
              <a:t>APS Layer Security – Install Code</a:t>
            </a:r>
          </a:p>
        </p:txBody>
      </p:sp>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22</a:t>
            </a:fld>
            <a:endParaRPr lang="en-US" dirty="0"/>
          </a:p>
        </p:txBody>
      </p:sp>
      <p:cxnSp>
        <p:nvCxnSpPr>
          <p:cNvPr id="21" name="Straight Arrow Connector 20">
            <a:extLst>
              <a:ext uri="{FF2B5EF4-FFF2-40B4-BE49-F238E27FC236}">
                <a16:creationId xmlns:a16="http://schemas.microsoft.com/office/drawing/2014/main" id="{B87306F1-3B4B-443C-BFF8-768B181E21DA}"/>
              </a:ext>
            </a:extLst>
          </p:cNvPr>
          <p:cNvCxnSpPr>
            <a:cxnSpLocks/>
          </p:cNvCxnSpPr>
          <p:nvPr/>
        </p:nvCxnSpPr>
        <p:spPr>
          <a:xfrm flipH="1">
            <a:off x="2092942" y="1589367"/>
            <a:ext cx="3" cy="241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8854A553-E01F-4FCA-94DC-1854BFF36AE4}"/>
              </a:ext>
            </a:extLst>
          </p:cNvPr>
          <p:cNvSpPr/>
          <p:nvPr/>
        </p:nvSpPr>
        <p:spPr>
          <a:xfrm>
            <a:off x="1581503" y="1068720"/>
            <a:ext cx="1022884"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a:t>
            </a:r>
          </a:p>
        </p:txBody>
      </p:sp>
      <p:cxnSp>
        <p:nvCxnSpPr>
          <p:cNvPr id="23" name="Straight Arrow Connector 22">
            <a:extLst>
              <a:ext uri="{FF2B5EF4-FFF2-40B4-BE49-F238E27FC236}">
                <a16:creationId xmlns:a16="http://schemas.microsoft.com/office/drawing/2014/main" id="{1D3C11A5-F856-47EA-AAFB-67DF026F423E}"/>
              </a:ext>
            </a:extLst>
          </p:cNvPr>
          <p:cNvCxnSpPr>
            <a:cxnSpLocks/>
          </p:cNvCxnSpPr>
          <p:nvPr/>
        </p:nvCxnSpPr>
        <p:spPr>
          <a:xfrm>
            <a:off x="6933529" y="158807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8184FC81-9039-4C5A-9282-468C3B27A174}"/>
              </a:ext>
            </a:extLst>
          </p:cNvPr>
          <p:cNvSpPr/>
          <p:nvPr/>
        </p:nvSpPr>
        <p:spPr>
          <a:xfrm>
            <a:off x="6207878" y="1070010"/>
            <a:ext cx="1451303"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Installation</a:t>
            </a:r>
          </a:p>
        </p:txBody>
      </p:sp>
      <p:cxnSp>
        <p:nvCxnSpPr>
          <p:cNvPr id="25" name="Straight Arrow Connector 24">
            <a:extLst>
              <a:ext uri="{FF2B5EF4-FFF2-40B4-BE49-F238E27FC236}">
                <a16:creationId xmlns:a16="http://schemas.microsoft.com/office/drawing/2014/main" id="{C63EB3B0-E1B5-43F6-898B-AEBC8C91CF57}"/>
              </a:ext>
            </a:extLst>
          </p:cNvPr>
          <p:cNvCxnSpPr>
            <a:cxnSpLocks/>
          </p:cNvCxnSpPr>
          <p:nvPr/>
        </p:nvCxnSpPr>
        <p:spPr>
          <a:xfrm>
            <a:off x="6520257" y="4394600"/>
            <a:ext cx="430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8054D5A-9890-4363-9ED6-48BA4BB728CB}"/>
              </a:ext>
            </a:extLst>
          </p:cNvPr>
          <p:cNvSpPr/>
          <p:nvPr/>
        </p:nvSpPr>
        <p:spPr>
          <a:xfrm>
            <a:off x="543340" y="2056003"/>
            <a:ext cx="1549602"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Generate Install code</a:t>
            </a:r>
          </a:p>
        </p:txBody>
      </p:sp>
      <p:sp>
        <p:nvSpPr>
          <p:cNvPr id="29" name="Rectangle: Rounded Corners 28">
            <a:extLst>
              <a:ext uri="{FF2B5EF4-FFF2-40B4-BE49-F238E27FC236}">
                <a16:creationId xmlns:a16="http://schemas.microsoft.com/office/drawing/2014/main" id="{F26D0B31-083D-47D4-B998-9F1E49E3BC7A}"/>
              </a:ext>
            </a:extLst>
          </p:cNvPr>
          <p:cNvSpPr/>
          <p:nvPr/>
        </p:nvSpPr>
        <p:spPr>
          <a:xfrm>
            <a:off x="6933522" y="4114801"/>
            <a:ext cx="2402619" cy="5180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Derive TC link key from install code</a:t>
            </a:r>
          </a:p>
        </p:txBody>
      </p:sp>
      <p:sp>
        <p:nvSpPr>
          <p:cNvPr id="32" name="Rectangle: Rounded Corners 31">
            <a:extLst>
              <a:ext uri="{FF2B5EF4-FFF2-40B4-BE49-F238E27FC236}">
                <a16:creationId xmlns:a16="http://schemas.microsoft.com/office/drawing/2014/main" id="{A2A6A4DA-33EF-47F7-A54F-18A85A776EC8}"/>
              </a:ext>
            </a:extLst>
          </p:cNvPr>
          <p:cNvSpPr/>
          <p:nvPr/>
        </p:nvSpPr>
        <p:spPr>
          <a:xfrm>
            <a:off x="6933521" y="4910465"/>
            <a:ext cx="2508647" cy="5180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Configure this link key for this device</a:t>
            </a:r>
          </a:p>
        </p:txBody>
      </p:sp>
      <p:sp>
        <p:nvSpPr>
          <p:cNvPr id="34" name="Rectangle: Rounded Corners 33">
            <a:extLst>
              <a:ext uri="{FF2B5EF4-FFF2-40B4-BE49-F238E27FC236}">
                <a16:creationId xmlns:a16="http://schemas.microsoft.com/office/drawing/2014/main" id="{D57F83E4-ECA3-475E-A406-E5ACC1FE1D9F}"/>
              </a:ext>
            </a:extLst>
          </p:cNvPr>
          <p:cNvSpPr/>
          <p:nvPr/>
        </p:nvSpPr>
        <p:spPr>
          <a:xfrm>
            <a:off x="543343" y="256567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Install code to device</a:t>
            </a:r>
          </a:p>
        </p:txBody>
      </p:sp>
      <p:sp>
        <p:nvSpPr>
          <p:cNvPr id="35" name="Rectangle: Rounded Corners 34">
            <a:extLst>
              <a:ext uri="{FF2B5EF4-FFF2-40B4-BE49-F238E27FC236}">
                <a16:creationId xmlns:a16="http://schemas.microsoft.com/office/drawing/2014/main" id="{2869BB90-7F2F-4030-9D67-5CA9B916B028}"/>
              </a:ext>
            </a:extLst>
          </p:cNvPr>
          <p:cNvSpPr/>
          <p:nvPr/>
        </p:nvSpPr>
        <p:spPr>
          <a:xfrm>
            <a:off x="543343" y="323695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Put a note on the device</a:t>
            </a:r>
          </a:p>
        </p:txBody>
      </p:sp>
      <p:pic>
        <p:nvPicPr>
          <p:cNvPr id="2050" name="Picture 2" descr="ç¸å³å¾ç">
            <a:extLst>
              <a:ext uri="{FF2B5EF4-FFF2-40B4-BE49-F238E27FC236}">
                <a16:creationId xmlns:a16="http://schemas.microsoft.com/office/drawing/2014/main" id="{1E3FEE53-CE7E-4E3F-8F7B-A4E18A6BB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105" y="3236951"/>
            <a:ext cx="4329396" cy="238707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6A5B4603-6319-4F51-8152-FBB50F13CD3B}"/>
              </a:ext>
            </a:extLst>
          </p:cNvPr>
          <p:cNvCxnSpPr>
            <a:cxnSpLocks/>
          </p:cNvCxnSpPr>
          <p:nvPr/>
        </p:nvCxnSpPr>
        <p:spPr>
          <a:xfrm>
            <a:off x="2092945" y="3734966"/>
            <a:ext cx="36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1">
            <a:extLst>
              <a:ext uri="{FF2B5EF4-FFF2-40B4-BE49-F238E27FC236}">
                <a16:creationId xmlns:a16="http://schemas.microsoft.com/office/drawing/2014/main" id="{36F647E9-A39D-4053-B525-40425D7E37DB}"/>
              </a:ext>
            </a:extLst>
          </p:cNvPr>
          <p:cNvSpPr txBox="1">
            <a:spLocks/>
          </p:cNvSpPr>
          <p:nvPr/>
        </p:nvSpPr>
        <p:spPr>
          <a:xfrm>
            <a:off x="6933521" y="1899589"/>
            <a:ext cx="4661645" cy="12854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TC link key is derived from 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sent out of band.</a:t>
            </a:r>
            <a:endParaRPr lang="en-US" sz="16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mandatory of Zigbee 3.0.</a:t>
            </a:r>
          </a:p>
        </p:txBody>
      </p:sp>
    </p:spTree>
    <p:extLst>
      <p:ext uri="{BB962C8B-B14F-4D97-AF65-F5344CB8AC3E}">
        <p14:creationId xmlns:p14="http://schemas.microsoft.com/office/powerpoint/2010/main" val="1692238867"/>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435" y="0"/>
            <a:ext cx="11370365" cy="914400"/>
          </a:xfrm>
        </p:spPr>
        <p:txBody>
          <a:bodyPr/>
          <a:lstStyle/>
          <a:p>
            <a:r>
              <a:rPr lang="en-US" dirty="0"/>
              <a:t>Forming and Joining Procedure with Security -- Use Well-know Link Key</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23</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5" y="1140541"/>
            <a:ext cx="3722218" cy="18677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a:off x="4956520" y="1457515"/>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56517" y="251908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7011036" y="2280388"/>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84301" y="3030798"/>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267101" y="2228836"/>
            <a:ext cx="1258747" cy="276999"/>
          </a:xfrm>
          <a:prstGeom prst="rect">
            <a:avLst/>
          </a:prstGeom>
          <a:noFill/>
          <a:ln>
            <a:noFill/>
          </a:ln>
        </p:spPr>
        <p:txBody>
          <a:bodyPr wrap="square" rtlCol="0" anchor="ctr">
            <a:spAutoFit/>
          </a:bodyPr>
          <a:lstStyle/>
          <a:p>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24929" y="2857317"/>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298720" y="2753799"/>
            <a:ext cx="1029897" cy="276999"/>
          </a:xfrm>
          <a:prstGeom prst="rect">
            <a:avLst/>
          </a:prstGeom>
          <a:noFill/>
          <a:ln>
            <a:noFill/>
          </a:ln>
        </p:spPr>
        <p:txBody>
          <a:bodyPr wrap="square" rtlCol="0" anchor="ctr">
            <a:spAutoFit/>
          </a:bodyPr>
          <a:lstStyle/>
          <a:p>
            <a:r>
              <a:rPr lang="en-US" sz="1200" dirty="0"/>
              <a:t>Beacon</a:t>
            </a:r>
          </a:p>
        </p:txBody>
      </p:sp>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39957" y="3591192"/>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298720" y="3314193"/>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70408" y="402626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67445" y="3749262"/>
            <a:ext cx="1610129" cy="276999"/>
          </a:xfrm>
          <a:prstGeom prst="rect">
            <a:avLst/>
          </a:prstGeom>
          <a:noFill/>
          <a:ln>
            <a:noFill/>
          </a:ln>
        </p:spPr>
        <p:txBody>
          <a:bodyPr wrap="square" rtlCol="0" anchor="ctr">
            <a:spAutoFit/>
          </a:bodyPr>
          <a:lstStyle/>
          <a:p>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24929" y="3848553"/>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cxnSp>
        <p:nvCxnSpPr>
          <p:cNvPr id="26" name="Straight Arrow Connector 25">
            <a:extLst>
              <a:ext uri="{FF2B5EF4-FFF2-40B4-BE49-F238E27FC236}">
                <a16:creationId xmlns:a16="http://schemas.microsoft.com/office/drawing/2014/main" id="{5432CFDA-E87B-4342-AD38-9BBBC24716A9}"/>
              </a:ext>
            </a:extLst>
          </p:cNvPr>
          <p:cNvCxnSpPr>
            <a:cxnSpLocks/>
          </p:cNvCxnSpPr>
          <p:nvPr/>
        </p:nvCxnSpPr>
        <p:spPr>
          <a:xfrm>
            <a:off x="4939957" y="476175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21A200-8CD6-4C0A-A736-E1F68DA1B464}"/>
              </a:ext>
            </a:extLst>
          </p:cNvPr>
          <p:cNvSpPr txBox="1"/>
          <p:nvPr/>
        </p:nvSpPr>
        <p:spPr>
          <a:xfrm>
            <a:off x="5267101" y="4386125"/>
            <a:ext cx="1610129" cy="276999"/>
          </a:xfrm>
          <a:prstGeom prst="rect">
            <a:avLst/>
          </a:prstGeom>
          <a:noFill/>
          <a:ln>
            <a:noFill/>
          </a:ln>
        </p:spPr>
        <p:txBody>
          <a:bodyPr wrap="square" rtlCol="0" anchor="ctr">
            <a:spAutoFit/>
          </a:bodyPr>
          <a:lstStyle/>
          <a:p>
            <a:r>
              <a:rPr lang="en-US" sz="1200" dirty="0"/>
              <a:t>Transport NWK key</a:t>
            </a:r>
          </a:p>
        </p:txBody>
      </p:sp>
      <p:sp>
        <p:nvSpPr>
          <p:cNvPr id="28" name="Rectangle: Rounded Corners 27">
            <a:extLst>
              <a:ext uri="{FF2B5EF4-FFF2-40B4-BE49-F238E27FC236}">
                <a16:creationId xmlns:a16="http://schemas.microsoft.com/office/drawing/2014/main" id="{9D78BA3F-61CA-42E8-9F17-4911F07F594E}"/>
              </a:ext>
            </a:extLst>
          </p:cNvPr>
          <p:cNvSpPr/>
          <p:nvPr/>
        </p:nvSpPr>
        <p:spPr>
          <a:xfrm>
            <a:off x="7011036" y="4580274"/>
            <a:ext cx="113905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NWK key</a:t>
            </a:r>
          </a:p>
        </p:txBody>
      </p:sp>
      <p:sp>
        <p:nvSpPr>
          <p:cNvPr id="29" name="TextBox 28">
            <a:extLst>
              <a:ext uri="{FF2B5EF4-FFF2-40B4-BE49-F238E27FC236}">
                <a16:creationId xmlns:a16="http://schemas.microsoft.com/office/drawing/2014/main" id="{CB037926-CBB2-4338-AD0F-376C1DD45DBB}"/>
              </a:ext>
            </a:extLst>
          </p:cNvPr>
          <p:cNvSpPr txBox="1"/>
          <p:nvPr/>
        </p:nvSpPr>
        <p:spPr>
          <a:xfrm>
            <a:off x="5267445" y="4768058"/>
            <a:ext cx="1610129" cy="461665"/>
          </a:xfrm>
          <a:prstGeom prst="rect">
            <a:avLst/>
          </a:prstGeom>
          <a:noFill/>
          <a:ln>
            <a:noFill/>
          </a:ln>
        </p:spPr>
        <p:txBody>
          <a:bodyPr wrap="square" rtlCol="0" anchor="ctr">
            <a:spAutoFit/>
          </a:bodyPr>
          <a:lstStyle/>
          <a:p>
            <a:r>
              <a:rPr lang="en-US" sz="1200" dirty="0">
                <a:solidFill>
                  <a:srgbClr val="FF0000"/>
                </a:solidFill>
              </a:rPr>
              <a:t>Encrypted with well-known link key</a:t>
            </a:r>
          </a:p>
        </p:txBody>
      </p:sp>
      <p:cxnSp>
        <p:nvCxnSpPr>
          <p:cNvPr id="30" name="Straight Arrow Connector 29">
            <a:extLst>
              <a:ext uri="{FF2B5EF4-FFF2-40B4-BE49-F238E27FC236}">
                <a16:creationId xmlns:a16="http://schemas.microsoft.com/office/drawing/2014/main" id="{B879B4DA-77C7-4B03-B113-DA157D317FE1}"/>
              </a:ext>
            </a:extLst>
          </p:cNvPr>
          <p:cNvCxnSpPr>
            <a:cxnSpLocks/>
          </p:cNvCxnSpPr>
          <p:nvPr/>
        </p:nvCxnSpPr>
        <p:spPr>
          <a:xfrm flipH="1">
            <a:off x="4939957" y="5671784"/>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BD68393-8C56-4855-BAB1-3D027DB25EFF}"/>
              </a:ext>
            </a:extLst>
          </p:cNvPr>
          <p:cNvSpPr txBox="1"/>
          <p:nvPr/>
        </p:nvSpPr>
        <p:spPr>
          <a:xfrm>
            <a:off x="5267445" y="5376880"/>
            <a:ext cx="1610129" cy="276999"/>
          </a:xfrm>
          <a:prstGeom prst="rect">
            <a:avLst/>
          </a:prstGeom>
          <a:noFill/>
          <a:ln>
            <a:noFill/>
          </a:ln>
        </p:spPr>
        <p:txBody>
          <a:bodyPr wrap="square" rtlCol="0" anchor="ctr">
            <a:spAutoFit/>
          </a:bodyPr>
          <a:lstStyle/>
          <a:p>
            <a:r>
              <a:rPr lang="en-US" sz="1200" dirty="0"/>
              <a:t>Device Announce</a:t>
            </a:r>
          </a:p>
        </p:txBody>
      </p:sp>
    </p:spTree>
    <p:extLst>
      <p:ext uri="{BB962C8B-B14F-4D97-AF65-F5344CB8AC3E}">
        <p14:creationId xmlns:p14="http://schemas.microsoft.com/office/powerpoint/2010/main" val="1547025821"/>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Forming and Joining Procedure with Security  -- Use Install Code</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24</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4" y="1140541"/>
            <a:ext cx="4146717" cy="1397217"/>
          </a:xfrm>
          <a:prstGeom prst="rect">
            <a:avLst/>
          </a:prstGeom>
        </p:spPr>
        <p:txBody>
          <a:bodyPr vert="horz" lIns="91440" tIns="45720" rIns="91440" bIns="45720" rtlCol="0" anchor="t">
            <a:normAutofit fontScale="85000"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flipH="1">
            <a:off x="4939957" y="1457515"/>
            <a:ext cx="16563" cy="4870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945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39957" y="3436800"/>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7011036" y="3128201"/>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39957" y="4011459"/>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298720" y="3136001"/>
            <a:ext cx="1258747" cy="276999"/>
          </a:xfrm>
          <a:prstGeom prst="rect">
            <a:avLst/>
          </a:prstGeom>
          <a:noFill/>
          <a:ln>
            <a:noFill/>
          </a:ln>
        </p:spPr>
        <p:txBody>
          <a:bodyPr wrap="square" rtlCol="0" anchor="ctr">
            <a:spAutoFit/>
          </a:bodyPr>
          <a:lstStyle/>
          <a:p>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11036" y="3706755"/>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304985" y="3762623"/>
            <a:ext cx="1029897" cy="276999"/>
          </a:xfrm>
          <a:prstGeom prst="rect">
            <a:avLst/>
          </a:prstGeom>
          <a:noFill/>
          <a:ln>
            <a:noFill/>
          </a:ln>
        </p:spPr>
        <p:txBody>
          <a:bodyPr wrap="square" rtlCol="0" anchor="ctr">
            <a:spAutoFit/>
          </a:bodyPr>
          <a:lstStyle/>
          <a:p>
            <a:r>
              <a:rPr lang="en-US" sz="1200" dirty="0"/>
              <a:t>Beacon</a:t>
            </a:r>
          </a:p>
        </p:txBody>
      </p:sp>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48238" y="451907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257047" y="4275237"/>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70408" y="4862238"/>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49823" y="4604688"/>
            <a:ext cx="1610129" cy="276999"/>
          </a:xfrm>
          <a:prstGeom prst="rect">
            <a:avLst/>
          </a:prstGeom>
          <a:noFill/>
          <a:ln>
            <a:noFill/>
          </a:ln>
        </p:spPr>
        <p:txBody>
          <a:bodyPr wrap="square" rtlCol="0" anchor="ctr">
            <a:spAutoFit/>
          </a:bodyPr>
          <a:lstStyle/>
          <a:p>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27382" y="4601477"/>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cxnSp>
        <p:nvCxnSpPr>
          <p:cNvPr id="26" name="Straight Arrow Connector 25">
            <a:extLst>
              <a:ext uri="{FF2B5EF4-FFF2-40B4-BE49-F238E27FC236}">
                <a16:creationId xmlns:a16="http://schemas.microsoft.com/office/drawing/2014/main" id="{5432CFDA-E87B-4342-AD38-9BBBC24716A9}"/>
              </a:ext>
            </a:extLst>
          </p:cNvPr>
          <p:cNvCxnSpPr>
            <a:cxnSpLocks/>
          </p:cNvCxnSpPr>
          <p:nvPr/>
        </p:nvCxnSpPr>
        <p:spPr>
          <a:xfrm>
            <a:off x="4927409" y="5358105"/>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21A200-8CD6-4C0A-A736-E1F68DA1B464}"/>
              </a:ext>
            </a:extLst>
          </p:cNvPr>
          <p:cNvSpPr txBox="1"/>
          <p:nvPr/>
        </p:nvSpPr>
        <p:spPr>
          <a:xfrm>
            <a:off x="5256770" y="5146698"/>
            <a:ext cx="1610129" cy="276999"/>
          </a:xfrm>
          <a:prstGeom prst="rect">
            <a:avLst/>
          </a:prstGeom>
          <a:noFill/>
          <a:ln>
            <a:noFill/>
          </a:ln>
        </p:spPr>
        <p:txBody>
          <a:bodyPr wrap="square" rtlCol="0" anchor="ctr">
            <a:spAutoFit/>
          </a:bodyPr>
          <a:lstStyle/>
          <a:p>
            <a:r>
              <a:rPr lang="en-US" sz="1200" dirty="0"/>
              <a:t>Transport NWK key</a:t>
            </a:r>
          </a:p>
        </p:txBody>
      </p:sp>
      <p:sp>
        <p:nvSpPr>
          <p:cNvPr id="28" name="Rectangle: Rounded Corners 27">
            <a:extLst>
              <a:ext uri="{FF2B5EF4-FFF2-40B4-BE49-F238E27FC236}">
                <a16:creationId xmlns:a16="http://schemas.microsoft.com/office/drawing/2014/main" id="{9D78BA3F-61CA-42E8-9F17-4911F07F594E}"/>
              </a:ext>
            </a:extLst>
          </p:cNvPr>
          <p:cNvSpPr/>
          <p:nvPr/>
        </p:nvSpPr>
        <p:spPr>
          <a:xfrm>
            <a:off x="7024927" y="5183934"/>
            <a:ext cx="4226169" cy="64702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Derive link key from the pre-programmed install code, then decrypt the message with the derived link key. After that got the NWK key.</a:t>
            </a:r>
          </a:p>
        </p:txBody>
      </p:sp>
      <p:sp>
        <p:nvSpPr>
          <p:cNvPr id="29" name="TextBox 28">
            <a:extLst>
              <a:ext uri="{FF2B5EF4-FFF2-40B4-BE49-F238E27FC236}">
                <a16:creationId xmlns:a16="http://schemas.microsoft.com/office/drawing/2014/main" id="{CB037926-CBB2-4338-AD0F-376C1DD45DBB}"/>
              </a:ext>
            </a:extLst>
          </p:cNvPr>
          <p:cNvSpPr txBox="1"/>
          <p:nvPr/>
        </p:nvSpPr>
        <p:spPr>
          <a:xfrm>
            <a:off x="5249824" y="5304623"/>
            <a:ext cx="1610129" cy="461665"/>
          </a:xfrm>
          <a:prstGeom prst="rect">
            <a:avLst/>
          </a:prstGeom>
          <a:noFill/>
          <a:ln>
            <a:noFill/>
          </a:ln>
        </p:spPr>
        <p:txBody>
          <a:bodyPr wrap="square" rtlCol="0" anchor="ctr">
            <a:spAutoFit/>
          </a:bodyPr>
          <a:lstStyle/>
          <a:p>
            <a:r>
              <a:rPr lang="en-US" sz="1200" dirty="0">
                <a:solidFill>
                  <a:srgbClr val="FF0000"/>
                </a:solidFill>
              </a:rPr>
              <a:t>Encrypted with install code derived link key</a:t>
            </a:r>
          </a:p>
        </p:txBody>
      </p:sp>
      <p:cxnSp>
        <p:nvCxnSpPr>
          <p:cNvPr id="30" name="Straight Arrow Connector 29">
            <a:extLst>
              <a:ext uri="{FF2B5EF4-FFF2-40B4-BE49-F238E27FC236}">
                <a16:creationId xmlns:a16="http://schemas.microsoft.com/office/drawing/2014/main" id="{B879B4DA-77C7-4B03-B113-DA157D317FE1}"/>
              </a:ext>
            </a:extLst>
          </p:cNvPr>
          <p:cNvCxnSpPr>
            <a:cxnSpLocks/>
          </p:cNvCxnSpPr>
          <p:nvPr/>
        </p:nvCxnSpPr>
        <p:spPr>
          <a:xfrm flipH="1">
            <a:off x="4939957" y="6075975"/>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BD68393-8C56-4855-BAB1-3D027DB25EFF}"/>
              </a:ext>
            </a:extLst>
          </p:cNvPr>
          <p:cNvSpPr txBox="1"/>
          <p:nvPr/>
        </p:nvSpPr>
        <p:spPr>
          <a:xfrm>
            <a:off x="5257047" y="5782632"/>
            <a:ext cx="1610129" cy="276999"/>
          </a:xfrm>
          <a:prstGeom prst="rect">
            <a:avLst/>
          </a:prstGeom>
          <a:noFill/>
          <a:ln>
            <a:noFill/>
          </a:ln>
        </p:spPr>
        <p:txBody>
          <a:bodyPr wrap="square" rtlCol="0" anchor="ctr">
            <a:spAutoFit/>
          </a:bodyPr>
          <a:lstStyle/>
          <a:p>
            <a:r>
              <a:rPr lang="en-US" sz="1200" dirty="0"/>
              <a:t>Device Announce</a:t>
            </a:r>
          </a:p>
        </p:txBody>
      </p:sp>
      <p:sp>
        <p:nvSpPr>
          <p:cNvPr id="32" name="Rectangle: Rounded Corners 31">
            <a:extLst>
              <a:ext uri="{FF2B5EF4-FFF2-40B4-BE49-F238E27FC236}">
                <a16:creationId xmlns:a16="http://schemas.microsoft.com/office/drawing/2014/main" id="{0B0CD7C1-F1AF-439B-97F0-0C90C938151D}"/>
              </a:ext>
            </a:extLst>
          </p:cNvPr>
          <p:cNvSpPr/>
          <p:nvPr/>
        </p:nvSpPr>
        <p:spPr>
          <a:xfrm>
            <a:off x="7011036" y="1507483"/>
            <a:ext cx="3080490" cy="47952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Install Code to Device in Factory </a:t>
            </a:r>
          </a:p>
        </p:txBody>
      </p:sp>
      <p:sp>
        <p:nvSpPr>
          <p:cNvPr id="33" name="Rectangle: Rounded Corners 32">
            <a:extLst>
              <a:ext uri="{FF2B5EF4-FFF2-40B4-BE49-F238E27FC236}">
                <a16:creationId xmlns:a16="http://schemas.microsoft.com/office/drawing/2014/main" id="{9DF51099-845B-4E93-8967-ABD32533F3B3}"/>
              </a:ext>
            </a:extLst>
          </p:cNvPr>
          <p:cNvSpPr/>
          <p:nvPr/>
        </p:nvSpPr>
        <p:spPr>
          <a:xfrm>
            <a:off x="1470991" y="2454461"/>
            <a:ext cx="3499418" cy="75583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Get the install code from the label of the device</a:t>
            </a:r>
          </a:p>
          <a:p>
            <a:pPr marL="171450" indent="-171450">
              <a:buFont typeface="Arial" panose="020B0604020202020204" pitchFamily="34" charset="0"/>
              <a:buChar char="•"/>
            </a:pPr>
            <a:r>
              <a:rPr lang="en-US" sz="1200" dirty="0"/>
              <a:t>Derive a link key from the install code</a:t>
            </a:r>
          </a:p>
          <a:p>
            <a:pPr marL="171450" indent="-171450">
              <a:buFont typeface="Arial" panose="020B0604020202020204" pitchFamily="34" charset="0"/>
              <a:buChar char="•"/>
            </a:pPr>
            <a:r>
              <a:rPr lang="en-US" sz="1200" dirty="0"/>
              <a:t>Configure this link key for this device</a:t>
            </a:r>
          </a:p>
        </p:txBody>
      </p:sp>
    </p:spTree>
    <p:extLst>
      <p:ext uri="{BB962C8B-B14F-4D97-AF65-F5344CB8AC3E}">
        <p14:creationId xmlns:p14="http://schemas.microsoft.com/office/powerpoint/2010/main" val="4288638395"/>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
        <p:nvSpPr>
          <p:cNvPr id="4" name="Slide Number Placeholder 4">
            <a:extLst>
              <a:ext uri="{FF2B5EF4-FFF2-40B4-BE49-F238E27FC236}">
                <a16:creationId xmlns:a16="http://schemas.microsoft.com/office/drawing/2014/main" id="{7C79A9F7-9A07-4233-A6D1-8A7C9D545962}"/>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25</a:t>
            </a:fld>
            <a:endParaRPr lang="en-US" sz="800" dirty="0"/>
          </a:p>
        </p:txBody>
      </p:sp>
    </p:spTree>
    <p:extLst>
      <p:ext uri="{BB962C8B-B14F-4D97-AF65-F5344CB8AC3E}">
        <p14:creationId xmlns:p14="http://schemas.microsoft.com/office/powerpoint/2010/main" val="2563204218"/>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Zigbee?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3</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041183-AD69-4F22-A9F1-631838B20B01}"/>
              </a:ext>
            </a:extLst>
          </p:cNvPr>
          <p:cNvPicPr>
            <a:picLocks noChangeAspect="1"/>
          </p:cNvPicPr>
          <p:nvPr/>
        </p:nvPicPr>
        <p:blipFill>
          <a:blip r:embed="rId3"/>
          <a:stretch>
            <a:fillRect/>
          </a:stretch>
        </p:blipFill>
        <p:spPr>
          <a:xfrm>
            <a:off x="918972" y="4984519"/>
            <a:ext cx="10279117" cy="1415874"/>
          </a:xfrm>
          <a:prstGeom prst="rect">
            <a:avLst/>
          </a:prstGeom>
        </p:spPr>
      </p:pic>
      <p:pic>
        <p:nvPicPr>
          <p:cNvPr id="6" name="Picture 5">
            <a:extLst>
              <a:ext uri="{FF2B5EF4-FFF2-40B4-BE49-F238E27FC236}">
                <a16:creationId xmlns:a16="http://schemas.microsoft.com/office/drawing/2014/main" id="{499001FA-D567-48AA-A12E-12B63C5836A5}"/>
              </a:ext>
            </a:extLst>
          </p:cNvPr>
          <p:cNvPicPr>
            <a:picLocks noChangeAspect="1"/>
          </p:cNvPicPr>
          <p:nvPr/>
        </p:nvPicPr>
        <p:blipFill>
          <a:blip r:embed="rId4"/>
          <a:stretch>
            <a:fillRect/>
          </a:stretch>
        </p:blipFill>
        <p:spPr>
          <a:xfrm>
            <a:off x="617047" y="1148856"/>
            <a:ext cx="5964580" cy="3481436"/>
          </a:xfrm>
          <a:prstGeom prst="rect">
            <a:avLst/>
          </a:prstGeom>
        </p:spPr>
      </p:pic>
      <p:sp>
        <p:nvSpPr>
          <p:cNvPr id="19" name="Content Placeholder 1">
            <a:extLst>
              <a:ext uri="{FF2B5EF4-FFF2-40B4-BE49-F238E27FC236}">
                <a16:creationId xmlns:a16="http://schemas.microsoft.com/office/drawing/2014/main" id="{47176161-1CE9-4BCE-883A-B89EBBEA28E8}"/>
              </a:ext>
            </a:extLst>
          </p:cNvPr>
          <p:cNvSpPr>
            <a:spLocks noGrp="1"/>
          </p:cNvSpPr>
          <p:nvPr>
            <p:ph idx="10"/>
          </p:nvPr>
        </p:nvSpPr>
        <p:spPr>
          <a:xfrm>
            <a:off x="6928023" y="1148856"/>
            <a:ext cx="4578178" cy="3430476"/>
          </a:xfrm>
        </p:spPr>
        <p:txBody>
          <a:bodyPr/>
          <a:lstStyle/>
          <a:p>
            <a:r>
              <a:rPr lang="en-US" dirty="0"/>
              <a:t>Short Range (10 ~ 100)</a:t>
            </a:r>
          </a:p>
          <a:p>
            <a:r>
              <a:rPr lang="en-US" dirty="0"/>
              <a:t>Low Data Rate (max=250kbps)</a:t>
            </a:r>
          </a:p>
          <a:p>
            <a:r>
              <a:rPr lang="en-US" dirty="0"/>
              <a:t>Low Power (can be less than 5uA)</a:t>
            </a:r>
          </a:p>
          <a:p>
            <a:r>
              <a:rPr lang="en-US" dirty="0"/>
              <a:t>Mesh Topology (Maximum 65535 nodes)</a:t>
            </a:r>
          </a:p>
          <a:p>
            <a:r>
              <a:rPr lang="en-US" dirty="0"/>
              <a:t>Open Standard (</a:t>
            </a:r>
            <a:r>
              <a:rPr lang="en-US" dirty="0">
                <a:solidFill>
                  <a:schemeClr val="tx2"/>
                </a:solidFill>
                <a:hlinkClick r:id="rId5"/>
              </a:rPr>
              <a:t>Zigbee Alliance</a:t>
            </a:r>
            <a:r>
              <a:rPr lang="en-US" dirty="0"/>
              <a:t>)</a:t>
            </a:r>
          </a:p>
          <a:p>
            <a:pPr lvl="1"/>
            <a:r>
              <a:rPr lang="en-US" dirty="0"/>
              <a:t>Zigbee Specification</a:t>
            </a:r>
          </a:p>
          <a:p>
            <a:pPr lvl="1"/>
            <a:r>
              <a:rPr lang="en-US" dirty="0"/>
              <a:t>Zigbee BDB Specification</a:t>
            </a:r>
          </a:p>
          <a:p>
            <a:pPr lvl="1"/>
            <a:r>
              <a:rPr lang="en-US" dirty="0"/>
              <a:t>Zigbee Cluster Library</a:t>
            </a:r>
          </a:p>
        </p:txBody>
      </p:sp>
    </p:spTree>
    <p:extLst>
      <p:ext uri="{BB962C8B-B14F-4D97-AF65-F5344CB8AC3E}">
        <p14:creationId xmlns:p14="http://schemas.microsoft.com/office/powerpoint/2010/main" val="3476773483"/>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Zigbee Alliance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4</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7EB42A8-D077-4A24-8486-91D137117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072036"/>
            <a:ext cx="5128447" cy="431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Rounded Corners 10">
            <a:extLst>
              <a:ext uri="{FF2B5EF4-FFF2-40B4-BE49-F238E27FC236}">
                <a16:creationId xmlns:a16="http://schemas.microsoft.com/office/drawing/2014/main" id="{8889C4ED-170D-4767-A8E4-E049423B1E7A}"/>
              </a:ext>
            </a:extLst>
          </p:cNvPr>
          <p:cNvSpPr/>
          <p:nvPr/>
        </p:nvSpPr>
        <p:spPr>
          <a:xfrm>
            <a:off x="5453449" y="1000126"/>
            <a:ext cx="5626443" cy="5286374"/>
          </a:xfrm>
          <a:prstGeom prst="roundRect">
            <a:avLst>
              <a:gd name="adj" fmla="val 132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5">
            <a:extLst>
              <a:ext uri="{FF2B5EF4-FFF2-40B4-BE49-F238E27FC236}">
                <a16:creationId xmlns:a16="http://schemas.microsoft.com/office/drawing/2014/main" id="{87C92403-51C0-4CA8-A390-F7A66AD9330F}"/>
              </a:ext>
            </a:extLst>
          </p:cNvPr>
          <p:cNvSpPr txBox="1">
            <a:spLocks/>
          </p:cNvSpPr>
          <p:nvPr/>
        </p:nvSpPr>
        <p:spPr>
          <a:xfrm>
            <a:off x="6210609" y="1520571"/>
            <a:ext cx="4117422" cy="4572000"/>
          </a:xfrm>
          <a:prstGeom prst="rect">
            <a:avLst/>
          </a:prstGeom>
        </p:spPr>
        <p:txBody>
          <a:bodyPr>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Zigbee 3.0</a:t>
            </a:r>
          </a:p>
          <a:p>
            <a:pPr lvl="1"/>
            <a:r>
              <a:rPr lang="en-US" sz="2000" dirty="0"/>
              <a:t>Unification of Zigbee profiles</a:t>
            </a:r>
            <a:br>
              <a:rPr lang="en-US" sz="2000" dirty="0"/>
            </a:br>
            <a:r>
              <a:rPr lang="en-US" sz="2000" dirty="0"/>
              <a:t>(except Smart Energy and RF4CE)</a:t>
            </a:r>
          </a:p>
          <a:p>
            <a:pPr lvl="1"/>
            <a:r>
              <a:rPr lang="en-US" sz="2000" dirty="0"/>
              <a:t>Enhanced networking and security</a:t>
            </a:r>
          </a:p>
          <a:p>
            <a:pPr lvl="1"/>
            <a:r>
              <a:rPr lang="en-US" sz="2000" dirty="0"/>
              <a:t>Backwards compatible</a:t>
            </a:r>
          </a:p>
          <a:p>
            <a:pPr lvl="1"/>
            <a:r>
              <a:rPr lang="en-US" sz="2000" dirty="0">
                <a:solidFill>
                  <a:srgbClr val="FF0000"/>
                </a:solidFill>
              </a:rPr>
              <a:t>Mandated</a:t>
            </a:r>
            <a:r>
              <a:rPr lang="en-US" sz="2000" dirty="0"/>
              <a:t> since May 2017</a:t>
            </a:r>
          </a:p>
          <a:p>
            <a:pPr lvl="1"/>
            <a:endParaRPr lang="en-US" sz="2200" dirty="0"/>
          </a:p>
        </p:txBody>
      </p:sp>
      <p:sp>
        <p:nvSpPr>
          <p:cNvPr id="13" name="TextBox 12">
            <a:extLst>
              <a:ext uri="{FF2B5EF4-FFF2-40B4-BE49-F238E27FC236}">
                <a16:creationId xmlns:a16="http://schemas.microsoft.com/office/drawing/2014/main" id="{924560FF-F436-48FA-8354-4FCBED3FC620}"/>
              </a:ext>
            </a:extLst>
          </p:cNvPr>
          <p:cNvSpPr txBox="1"/>
          <p:nvPr/>
        </p:nvSpPr>
        <p:spPr>
          <a:xfrm>
            <a:off x="9947130" y="5388663"/>
            <a:ext cx="745275" cy="461665"/>
          </a:xfrm>
          <a:prstGeom prst="rect">
            <a:avLst/>
          </a:prstGeom>
          <a:noFill/>
          <a:ln>
            <a:noFill/>
          </a:ln>
        </p:spPr>
        <p:txBody>
          <a:bodyPr wrap="square" rtlCol="0" anchor="ctr">
            <a:spAutoFit/>
          </a:bodyPr>
          <a:lstStyle/>
          <a:p>
            <a:pPr algn="ctr"/>
            <a:r>
              <a:rPr lang="en-US" sz="2400" b="1" dirty="0">
                <a:solidFill>
                  <a:schemeClr val="tx1">
                    <a:lumMod val="50000"/>
                  </a:schemeClr>
                </a:solidFill>
              </a:rPr>
              <a:t>3.0</a:t>
            </a:r>
          </a:p>
        </p:txBody>
      </p:sp>
      <p:sp>
        <p:nvSpPr>
          <p:cNvPr id="17" name="Arrow: Right 16">
            <a:extLst>
              <a:ext uri="{FF2B5EF4-FFF2-40B4-BE49-F238E27FC236}">
                <a16:creationId xmlns:a16="http://schemas.microsoft.com/office/drawing/2014/main" id="{E471E009-890C-4B7B-A423-EFAF14F5AA1D}"/>
              </a:ext>
            </a:extLst>
          </p:cNvPr>
          <p:cNvSpPr/>
          <p:nvPr/>
        </p:nvSpPr>
        <p:spPr>
          <a:xfrm>
            <a:off x="9073589" y="4817496"/>
            <a:ext cx="531663" cy="47625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8D40963E-B240-4A9B-95B9-513816C4F8AC}"/>
              </a:ext>
            </a:extLst>
          </p:cNvPr>
          <p:cNvPicPr>
            <a:picLocks noChangeAspect="1"/>
          </p:cNvPicPr>
          <p:nvPr/>
        </p:nvPicPr>
        <p:blipFill>
          <a:blip r:embed="rId4"/>
          <a:stretch>
            <a:fillRect/>
          </a:stretch>
        </p:blipFill>
        <p:spPr>
          <a:xfrm>
            <a:off x="9827768" y="4158801"/>
            <a:ext cx="964530" cy="1374969"/>
          </a:xfrm>
          <a:prstGeom prst="rect">
            <a:avLst/>
          </a:prstGeom>
        </p:spPr>
      </p:pic>
      <p:pic>
        <p:nvPicPr>
          <p:cNvPr id="2" name="Picture 1">
            <a:extLst>
              <a:ext uri="{FF2B5EF4-FFF2-40B4-BE49-F238E27FC236}">
                <a16:creationId xmlns:a16="http://schemas.microsoft.com/office/drawing/2014/main" id="{49ECDD72-F5AA-4580-A8DD-361706453777}"/>
              </a:ext>
            </a:extLst>
          </p:cNvPr>
          <p:cNvPicPr>
            <a:picLocks noChangeAspect="1"/>
          </p:cNvPicPr>
          <p:nvPr/>
        </p:nvPicPr>
        <p:blipFill>
          <a:blip r:embed="rId5"/>
          <a:stretch>
            <a:fillRect/>
          </a:stretch>
        </p:blipFill>
        <p:spPr>
          <a:xfrm>
            <a:off x="5671916" y="3698261"/>
            <a:ext cx="3509453" cy="2347703"/>
          </a:xfrm>
          <a:prstGeom prst="rect">
            <a:avLst/>
          </a:prstGeom>
        </p:spPr>
      </p:pic>
      <p:sp>
        <p:nvSpPr>
          <p:cNvPr id="14" name="Content Placeholder 1">
            <a:extLst>
              <a:ext uri="{FF2B5EF4-FFF2-40B4-BE49-F238E27FC236}">
                <a16:creationId xmlns:a16="http://schemas.microsoft.com/office/drawing/2014/main" id="{541077C7-4332-4CD4-BF9F-2D3E24D7C3AB}"/>
              </a:ext>
            </a:extLst>
          </p:cNvPr>
          <p:cNvSpPr>
            <a:spLocks noGrp="1"/>
          </p:cNvSpPr>
          <p:nvPr>
            <p:ph idx="10"/>
          </p:nvPr>
        </p:nvSpPr>
        <p:spPr>
          <a:xfrm>
            <a:off x="562789" y="5266714"/>
            <a:ext cx="4804389" cy="988613"/>
          </a:xfrm>
        </p:spPr>
        <p:txBody>
          <a:bodyPr>
            <a:normAutofit fontScale="92500"/>
          </a:bodyPr>
          <a:lstStyle/>
          <a:p>
            <a:r>
              <a:rPr lang="en-US" dirty="0"/>
              <a:t>Write/publish specifications</a:t>
            </a:r>
          </a:p>
          <a:p>
            <a:r>
              <a:rPr lang="en-US" dirty="0"/>
              <a:t>Certificate for compliant platforms/products</a:t>
            </a:r>
          </a:p>
        </p:txBody>
      </p:sp>
    </p:spTree>
    <p:extLst>
      <p:ext uri="{BB962C8B-B14F-4D97-AF65-F5344CB8AC3E}">
        <p14:creationId xmlns:p14="http://schemas.microsoft.com/office/powerpoint/2010/main" val="92278433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Overview</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5</a:t>
            </a:fld>
            <a:endParaRPr lang="en-US" dirty="0"/>
          </a:p>
        </p:txBody>
      </p:sp>
      <p:pic>
        <p:nvPicPr>
          <p:cNvPr id="6" name="Picture 5">
            <a:extLst>
              <a:ext uri="{FF2B5EF4-FFF2-40B4-BE49-F238E27FC236}">
                <a16:creationId xmlns:a16="http://schemas.microsoft.com/office/drawing/2014/main" id="{FD627D5D-0B34-40C7-8253-15D759509665}"/>
              </a:ext>
            </a:extLst>
          </p:cNvPr>
          <p:cNvPicPr>
            <a:picLocks noChangeAspect="1"/>
          </p:cNvPicPr>
          <p:nvPr/>
        </p:nvPicPr>
        <p:blipFill>
          <a:blip r:embed="rId3"/>
          <a:stretch>
            <a:fillRect/>
          </a:stretch>
        </p:blipFill>
        <p:spPr>
          <a:xfrm>
            <a:off x="457200" y="1209962"/>
            <a:ext cx="6422810" cy="4285673"/>
          </a:xfrm>
          <a:prstGeom prst="rect">
            <a:avLst/>
          </a:prstGeom>
        </p:spPr>
      </p:pic>
      <p:pic>
        <p:nvPicPr>
          <p:cNvPr id="8" name="Picture 7">
            <a:extLst>
              <a:ext uri="{FF2B5EF4-FFF2-40B4-BE49-F238E27FC236}">
                <a16:creationId xmlns:a16="http://schemas.microsoft.com/office/drawing/2014/main" id="{FC9CB743-C6E5-484E-9E65-E91F25CE5EE4}"/>
              </a:ext>
            </a:extLst>
          </p:cNvPr>
          <p:cNvPicPr>
            <a:picLocks noChangeAspect="1"/>
          </p:cNvPicPr>
          <p:nvPr/>
        </p:nvPicPr>
        <p:blipFill>
          <a:blip r:embed="rId4"/>
          <a:stretch>
            <a:fillRect/>
          </a:stretch>
        </p:blipFill>
        <p:spPr>
          <a:xfrm>
            <a:off x="7264324" y="1209962"/>
            <a:ext cx="4351207" cy="4387649"/>
          </a:xfrm>
          <a:prstGeom prst="rect">
            <a:avLst/>
          </a:prstGeom>
        </p:spPr>
      </p:pic>
      <p:sp>
        <p:nvSpPr>
          <p:cNvPr id="10" name="TextBox 9">
            <a:extLst>
              <a:ext uri="{FF2B5EF4-FFF2-40B4-BE49-F238E27FC236}">
                <a16:creationId xmlns:a16="http://schemas.microsoft.com/office/drawing/2014/main" id="{1A707086-7B73-4102-91A6-76DC2C44E3E4}"/>
              </a:ext>
            </a:extLst>
          </p:cNvPr>
          <p:cNvSpPr txBox="1"/>
          <p:nvPr/>
        </p:nvSpPr>
        <p:spPr>
          <a:xfrm>
            <a:off x="6652591" y="3055706"/>
            <a:ext cx="523461" cy="461665"/>
          </a:xfrm>
          <a:prstGeom prst="rect">
            <a:avLst/>
          </a:prstGeom>
          <a:noFill/>
          <a:ln>
            <a:noFill/>
          </a:ln>
        </p:spPr>
        <p:txBody>
          <a:bodyPr wrap="square" rtlCol="0" anchor="ctr">
            <a:spAutoFit/>
          </a:bodyPr>
          <a:lstStyle/>
          <a:p>
            <a:pPr algn="ctr"/>
            <a:r>
              <a:rPr lang="en-US" sz="2400" dirty="0"/>
              <a:t>VS</a:t>
            </a:r>
          </a:p>
        </p:txBody>
      </p:sp>
    </p:spTree>
    <p:extLst>
      <p:ext uri="{BB962C8B-B14F-4D97-AF65-F5344CB8AC3E}">
        <p14:creationId xmlns:p14="http://schemas.microsoft.com/office/powerpoint/2010/main" val="278132608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Physical Layer</a:t>
            </a:r>
          </a:p>
        </p:txBody>
      </p:sp>
      <p:sp>
        <p:nvSpPr>
          <p:cNvPr id="9" name="Content Placeholder 1"/>
          <p:cNvSpPr>
            <a:spLocks noGrp="1"/>
          </p:cNvSpPr>
          <p:nvPr>
            <p:ph sz="quarter" idx="13"/>
          </p:nvPr>
        </p:nvSpPr>
        <p:spPr>
          <a:xfrm>
            <a:off x="6849435" y="4855396"/>
            <a:ext cx="4180368" cy="1446028"/>
          </a:xfrm>
        </p:spPr>
        <p:txBody>
          <a:bodyPr anchor="t">
            <a:normAutofit/>
          </a:bodyPr>
          <a:lstStyle/>
          <a:p>
            <a:pPr lvl="1"/>
            <a:r>
              <a:rPr lang="en-US" sz="2400" dirty="0"/>
              <a:t>Link quality estimation</a:t>
            </a:r>
          </a:p>
          <a:p>
            <a:pPr lvl="1"/>
            <a:r>
              <a:rPr lang="en-US" sz="2400" dirty="0"/>
              <a:t>Energy detection</a:t>
            </a:r>
          </a:p>
          <a:p>
            <a:pPr lvl="1"/>
            <a:r>
              <a:rPr lang="en-US" sz="2400" dirty="0"/>
              <a:t>Range ~ 2 km line of sight</a:t>
            </a:r>
          </a:p>
          <a:p>
            <a:pPr marL="182880" lvl="1" indent="0">
              <a:buNone/>
            </a:pPr>
            <a:endParaRPr lang="en-US" dirty="0"/>
          </a:p>
          <a:p>
            <a:pPr marL="182880" lvl="1" indent="0">
              <a:buNone/>
            </a:pPr>
            <a:endParaRPr lang="en-US" dirty="0"/>
          </a:p>
          <a:p>
            <a:pPr marL="182880" lvl="1" indent="0">
              <a:buNone/>
            </a:pPr>
            <a:endParaRPr lang="en-US" dirty="0"/>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1" name="Content Placeholder 1">
            <a:extLst>
              <a:ext uri="{FF2B5EF4-FFF2-40B4-BE49-F238E27FC236}">
                <a16:creationId xmlns:a16="http://schemas.microsoft.com/office/drawing/2014/main" id="{BECE5E78-B675-4109-8019-6D7028635A5D}"/>
              </a:ext>
            </a:extLst>
          </p:cNvPr>
          <p:cNvSpPr txBox="1">
            <a:spLocks/>
          </p:cNvSpPr>
          <p:nvPr/>
        </p:nvSpPr>
        <p:spPr>
          <a:xfrm>
            <a:off x="1162197" y="4430076"/>
            <a:ext cx="9636642" cy="191992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a:t>Interface between physical radio and MAC layer</a:t>
            </a:r>
          </a:p>
          <a:p>
            <a:pPr lvl="1"/>
            <a:r>
              <a:rPr lang="en-US" sz="2600" dirty="0"/>
              <a:t>Radio On/ Off</a:t>
            </a:r>
          </a:p>
          <a:p>
            <a:pPr lvl="1"/>
            <a:r>
              <a:rPr lang="en-US" sz="2600" dirty="0"/>
              <a:t>Modulation / Demodulation</a:t>
            </a:r>
          </a:p>
          <a:p>
            <a:pPr lvl="1"/>
            <a:r>
              <a:rPr lang="en-US" sz="2600" dirty="0"/>
              <a:t>Channel selection</a:t>
            </a:r>
            <a:endParaRPr lang="en-US" sz="1900" dirty="0"/>
          </a:p>
          <a:p>
            <a:pPr marL="182880" lvl="1" indent="0">
              <a:buFont typeface="Wingdings" panose="05000000000000000000" pitchFamily="2" charset="2"/>
              <a:buNone/>
            </a:pPr>
            <a:endParaRPr lang="en-US" dirty="0"/>
          </a:p>
        </p:txBody>
      </p:sp>
      <p:pic>
        <p:nvPicPr>
          <p:cNvPr id="8" name="Picture 7">
            <a:extLst>
              <a:ext uri="{FF2B5EF4-FFF2-40B4-BE49-F238E27FC236}">
                <a16:creationId xmlns:a16="http://schemas.microsoft.com/office/drawing/2014/main" id="{6C89A9AA-EFFC-4985-9E0E-725C7F2C15FB}"/>
              </a:ext>
            </a:extLst>
          </p:cNvPr>
          <p:cNvPicPr>
            <a:picLocks noChangeAspect="1"/>
          </p:cNvPicPr>
          <p:nvPr/>
        </p:nvPicPr>
        <p:blipFill>
          <a:blip r:embed="rId3"/>
          <a:stretch>
            <a:fillRect/>
          </a:stretch>
        </p:blipFill>
        <p:spPr>
          <a:xfrm>
            <a:off x="823912" y="914400"/>
            <a:ext cx="10544175" cy="3562350"/>
          </a:xfrm>
          <a:prstGeom prst="rect">
            <a:avLst/>
          </a:prstGeom>
        </p:spPr>
      </p:pic>
    </p:spTree>
    <p:extLst>
      <p:ext uri="{BB962C8B-B14F-4D97-AF65-F5344CB8AC3E}">
        <p14:creationId xmlns:p14="http://schemas.microsoft.com/office/powerpoint/2010/main" val="3208554199"/>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MAC Layer</a:t>
            </a:r>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2" name="Content Placeholder 1">
            <a:extLst>
              <a:ext uri="{FF2B5EF4-FFF2-40B4-BE49-F238E27FC236}">
                <a16:creationId xmlns:a16="http://schemas.microsoft.com/office/drawing/2014/main" id="{5E4B048B-35DE-47FE-B5D6-7828800B7567}"/>
              </a:ext>
            </a:extLst>
          </p:cNvPr>
          <p:cNvSpPr txBox="1">
            <a:spLocks/>
          </p:cNvSpPr>
          <p:nvPr/>
        </p:nvSpPr>
        <p:spPr>
          <a:xfrm>
            <a:off x="680123" y="1188592"/>
            <a:ext cx="10957904" cy="16460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t>Takes care of 1 hop communication and acknowledgements </a:t>
            </a:r>
          </a:p>
          <a:p>
            <a:pPr lvl="1"/>
            <a:r>
              <a:rPr lang="en-US" sz="2200" dirty="0"/>
              <a:t>Verifies integrity of packet using CRC</a:t>
            </a:r>
          </a:p>
          <a:p>
            <a:pPr lvl="1"/>
            <a:r>
              <a:rPr lang="en-US" sz="2200" dirty="0"/>
              <a:t>Uses data from the physical layer to sense activity and randomize message transmission (CSMA – CA)</a:t>
            </a:r>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p:txBody>
      </p:sp>
      <p:grpSp>
        <p:nvGrpSpPr>
          <p:cNvPr id="8" name="Group 7">
            <a:extLst>
              <a:ext uri="{FF2B5EF4-FFF2-40B4-BE49-F238E27FC236}">
                <a16:creationId xmlns:a16="http://schemas.microsoft.com/office/drawing/2014/main" id="{5D06A0D8-2916-4D26-BEF1-8FDBFA9CB3C2}"/>
              </a:ext>
            </a:extLst>
          </p:cNvPr>
          <p:cNvGrpSpPr/>
          <p:nvPr/>
        </p:nvGrpSpPr>
        <p:grpSpPr>
          <a:xfrm>
            <a:off x="680123" y="2860921"/>
            <a:ext cx="10957904" cy="3384948"/>
            <a:chOff x="617048" y="1028362"/>
            <a:chExt cx="10957904" cy="3384948"/>
          </a:xfrm>
        </p:grpSpPr>
        <p:pic>
          <p:nvPicPr>
            <p:cNvPr id="5" name="Picture 4">
              <a:extLst>
                <a:ext uri="{FF2B5EF4-FFF2-40B4-BE49-F238E27FC236}">
                  <a16:creationId xmlns:a16="http://schemas.microsoft.com/office/drawing/2014/main" id="{4056DFDF-8868-4F2E-8EC8-750F35DFDA7D}"/>
                </a:ext>
              </a:extLst>
            </p:cNvPr>
            <p:cNvPicPr>
              <a:picLocks noChangeAspect="1"/>
            </p:cNvPicPr>
            <p:nvPr/>
          </p:nvPicPr>
          <p:blipFill>
            <a:blip r:embed="rId3"/>
            <a:stretch>
              <a:fillRect/>
            </a:stretch>
          </p:blipFill>
          <p:spPr>
            <a:xfrm>
              <a:off x="617048" y="1028362"/>
              <a:ext cx="10957904" cy="3384948"/>
            </a:xfrm>
            <a:prstGeom prst="rect">
              <a:avLst/>
            </a:prstGeom>
          </p:spPr>
        </p:pic>
        <p:sp>
          <p:nvSpPr>
            <p:cNvPr id="9" name="Content Placeholder 1">
              <a:extLst>
                <a:ext uri="{FF2B5EF4-FFF2-40B4-BE49-F238E27FC236}">
                  <a16:creationId xmlns:a16="http://schemas.microsoft.com/office/drawing/2014/main" id="{465D5971-133B-4512-9B2B-6219E3A74EC6}"/>
                </a:ext>
              </a:extLst>
            </p:cNvPr>
            <p:cNvSpPr txBox="1">
              <a:spLocks/>
            </p:cNvSpPr>
            <p:nvPr/>
          </p:nvSpPr>
          <p:spPr>
            <a:xfrm>
              <a:off x="617048" y="2198683"/>
              <a:ext cx="4124712" cy="1925058"/>
            </a:xfrm>
            <a:prstGeom prst="rect">
              <a:avLst/>
            </a:prstGeom>
          </p:spPr>
          <p:txBody>
            <a:bodyPr vert="horz" lIns="91440" tIns="45720" rIns="91440" bIns="45720" rtlCol="0" anchor="t">
              <a:no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4 MAC Frames</a:t>
              </a:r>
            </a:p>
            <a:p>
              <a:pPr lvl="2"/>
              <a:r>
                <a:rPr lang="en-US" sz="2000" dirty="0"/>
                <a:t>Beacon</a:t>
              </a:r>
            </a:p>
            <a:p>
              <a:pPr lvl="2"/>
              <a:r>
                <a:rPr lang="en-US" sz="2000" dirty="0"/>
                <a:t>Data</a:t>
              </a:r>
            </a:p>
            <a:p>
              <a:pPr lvl="2"/>
              <a:r>
                <a:rPr lang="en-US" sz="2000" dirty="0"/>
                <a:t>ACK</a:t>
              </a:r>
            </a:p>
            <a:p>
              <a:pPr lvl="2"/>
              <a:r>
                <a:rPr lang="en-US" sz="2000" dirty="0"/>
                <a:t>MAC Command</a:t>
              </a:r>
            </a:p>
          </p:txBody>
        </p:sp>
      </p:grpSp>
    </p:spTree>
    <p:extLst>
      <p:ext uri="{BB962C8B-B14F-4D97-AF65-F5344CB8AC3E}">
        <p14:creationId xmlns:p14="http://schemas.microsoft.com/office/powerpoint/2010/main" val="115896839"/>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Basic</a:t>
            </a:r>
          </a:p>
        </p:txBody>
      </p:sp>
      <p:sp>
        <p:nvSpPr>
          <p:cNvPr id="8" name="Content Placeholder 4">
            <a:extLst>
              <a:ext uri="{FF2B5EF4-FFF2-40B4-BE49-F238E27FC236}">
                <a16:creationId xmlns:a16="http://schemas.microsoft.com/office/drawing/2014/main" id="{28F15402-6557-4722-8D93-2C3D77E7DCE1}"/>
              </a:ext>
            </a:extLst>
          </p:cNvPr>
          <p:cNvSpPr txBox="1">
            <a:spLocks/>
          </p:cNvSpPr>
          <p:nvPr/>
        </p:nvSpPr>
        <p:spPr>
          <a:xfrm>
            <a:off x="795130" y="1330027"/>
            <a:ext cx="10071653" cy="4315399"/>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Basic Concepts</a:t>
            </a:r>
          </a:p>
          <a:p>
            <a:pPr lvl="1"/>
            <a:r>
              <a:rPr lang="en-US" dirty="0"/>
              <a:t>Device Type</a:t>
            </a:r>
          </a:p>
          <a:p>
            <a:pPr lvl="1"/>
            <a:r>
              <a:rPr lang="en-US" dirty="0"/>
              <a:t>Network Address</a:t>
            </a:r>
          </a:p>
          <a:p>
            <a:pPr lvl="2"/>
            <a:r>
              <a:rPr lang="en-US" dirty="0"/>
              <a:t>PAN ID</a:t>
            </a:r>
          </a:p>
          <a:p>
            <a:pPr lvl="2"/>
            <a:r>
              <a:rPr lang="en-US" dirty="0"/>
              <a:t>Extend PAN ID</a:t>
            </a:r>
          </a:p>
          <a:p>
            <a:pPr lvl="1"/>
            <a:r>
              <a:rPr lang="en-US" dirty="0"/>
              <a:t>Device Address</a:t>
            </a:r>
          </a:p>
          <a:p>
            <a:pPr lvl="2"/>
            <a:r>
              <a:rPr lang="en-US" dirty="0"/>
              <a:t>Node ID</a:t>
            </a:r>
          </a:p>
          <a:p>
            <a:pPr lvl="2"/>
            <a:r>
              <a:rPr lang="en-US" dirty="0"/>
              <a:t>Eui64</a:t>
            </a:r>
          </a:p>
          <a:p>
            <a:pPr marL="182880" lvl="2">
              <a:spcBef>
                <a:spcPts val="1200"/>
              </a:spcBef>
              <a:buFont typeface="Wingdings" charset="2"/>
              <a:buChar char="§"/>
            </a:pPr>
            <a:r>
              <a:rPr lang="en-US" sz="2000" b="1" dirty="0">
                <a:solidFill>
                  <a:srgbClr val="C00000"/>
                </a:solidFill>
              </a:rPr>
              <a:t>Forming and Joining Procedure</a:t>
            </a:r>
          </a:p>
          <a:p>
            <a:pPr lvl="2"/>
            <a:endParaRPr lang="en-US" dirty="0"/>
          </a:p>
        </p:txBody>
      </p:sp>
    </p:spTree>
    <p:extLst>
      <p:ext uri="{BB962C8B-B14F-4D97-AF65-F5344CB8AC3E}">
        <p14:creationId xmlns:p14="http://schemas.microsoft.com/office/powerpoint/2010/main" val="2986740516"/>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9E67E4-2879-41E7-BA37-120A4479D1F8}"/>
              </a:ext>
            </a:extLst>
          </p:cNvPr>
          <p:cNvSpPr>
            <a:spLocks noGrp="1"/>
          </p:cNvSpPr>
          <p:nvPr>
            <p:ph type="title"/>
          </p:nvPr>
        </p:nvSpPr>
        <p:spPr/>
        <p:txBody>
          <a:bodyPr/>
          <a:lstStyle/>
          <a:p>
            <a:r>
              <a:rPr lang="en-US" dirty="0"/>
              <a:t>Device Type</a:t>
            </a:r>
          </a:p>
        </p:txBody>
      </p:sp>
      <p:sp>
        <p:nvSpPr>
          <p:cNvPr id="5" name="Slide Number Placeholder 4">
            <a:extLst>
              <a:ext uri="{FF2B5EF4-FFF2-40B4-BE49-F238E27FC236}">
                <a16:creationId xmlns:a16="http://schemas.microsoft.com/office/drawing/2014/main" id="{AD19253C-DAE2-45F6-803A-5593D4961C5D}"/>
              </a:ext>
            </a:extLst>
          </p:cNvPr>
          <p:cNvSpPr>
            <a:spLocks noGrp="1"/>
          </p:cNvSpPr>
          <p:nvPr>
            <p:ph type="sldNum" sz="quarter" idx="12"/>
          </p:nvPr>
        </p:nvSpPr>
        <p:spPr/>
        <p:txBody>
          <a:bodyPr/>
          <a:lstStyle/>
          <a:p>
            <a:fld id="{29A7BD92-6AE5-CF43-B276-274952F2BFB4}" type="slidenum">
              <a:rPr lang="en-US" smtClean="0"/>
              <a:pPr/>
              <a:t>9</a:t>
            </a:fld>
            <a:endParaRPr lang="en-US" dirty="0"/>
          </a:p>
        </p:txBody>
      </p:sp>
      <p:grpSp>
        <p:nvGrpSpPr>
          <p:cNvPr id="44" name="Group 43">
            <a:extLst>
              <a:ext uri="{FF2B5EF4-FFF2-40B4-BE49-F238E27FC236}">
                <a16:creationId xmlns:a16="http://schemas.microsoft.com/office/drawing/2014/main" id="{110C5895-4487-429E-A46D-70BDA09DBB8F}"/>
              </a:ext>
            </a:extLst>
          </p:cNvPr>
          <p:cNvGrpSpPr/>
          <p:nvPr/>
        </p:nvGrpSpPr>
        <p:grpSpPr>
          <a:xfrm>
            <a:off x="2028816" y="1090538"/>
            <a:ext cx="6720707" cy="1621194"/>
            <a:chOff x="841774" y="1320576"/>
            <a:chExt cx="5719716" cy="1621194"/>
          </a:xfrm>
        </p:grpSpPr>
        <p:grpSp>
          <p:nvGrpSpPr>
            <p:cNvPr id="28" name="Group 27">
              <a:extLst>
                <a:ext uri="{FF2B5EF4-FFF2-40B4-BE49-F238E27FC236}">
                  <a16:creationId xmlns:a16="http://schemas.microsoft.com/office/drawing/2014/main" id="{FE85ACF8-C403-4D4F-A667-180E479C3616}"/>
                </a:ext>
              </a:extLst>
            </p:cNvPr>
            <p:cNvGrpSpPr/>
            <p:nvPr/>
          </p:nvGrpSpPr>
          <p:grpSpPr>
            <a:xfrm>
              <a:off x="841774" y="1766807"/>
              <a:ext cx="4474146" cy="1174963"/>
              <a:chOff x="852407" y="2781945"/>
              <a:chExt cx="6393052" cy="1431657"/>
            </a:xfrm>
          </p:grpSpPr>
          <p:sp>
            <p:nvSpPr>
              <p:cNvPr id="17" name="Rectangle: Rounded Corners 16">
                <a:extLst>
                  <a:ext uri="{FF2B5EF4-FFF2-40B4-BE49-F238E27FC236}">
                    <a16:creationId xmlns:a16="http://schemas.microsoft.com/office/drawing/2014/main" id="{CF0FBF93-6053-47A2-A817-E996E0BABD0F}"/>
                  </a:ext>
                </a:extLst>
              </p:cNvPr>
              <p:cNvSpPr/>
              <p:nvPr/>
            </p:nvSpPr>
            <p:spPr>
              <a:xfrm>
                <a:off x="1149094" y="3551105"/>
                <a:ext cx="2390777"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FFD</a:t>
                </a:r>
              </a:p>
              <a:p>
                <a:pPr algn="ctr"/>
                <a:r>
                  <a:rPr lang="en-US" sz="1200" dirty="0"/>
                  <a:t>Full Function Device</a:t>
                </a:r>
              </a:p>
            </p:txBody>
          </p:sp>
          <p:sp>
            <p:nvSpPr>
              <p:cNvPr id="19" name="Rectangle: Rounded Corners 18">
                <a:extLst>
                  <a:ext uri="{FF2B5EF4-FFF2-40B4-BE49-F238E27FC236}">
                    <a16:creationId xmlns:a16="http://schemas.microsoft.com/office/drawing/2014/main" id="{484E3701-B874-4911-B9D9-DAFB4F68741C}"/>
                  </a:ext>
                </a:extLst>
              </p:cNvPr>
              <p:cNvSpPr/>
              <p:nvPr/>
            </p:nvSpPr>
            <p:spPr>
              <a:xfrm>
                <a:off x="4199033" y="3559402"/>
                <a:ext cx="2661852"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RFD</a:t>
                </a:r>
              </a:p>
              <a:p>
                <a:pPr algn="ctr"/>
                <a:r>
                  <a:rPr lang="en-US" sz="1200" dirty="0"/>
                  <a:t>Reduced Function Device</a:t>
                </a:r>
              </a:p>
            </p:txBody>
          </p:sp>
          <p:grpSp>
            <p:nvGrpSpPr>
              <p:cNvPr id="26" name="Group 25">
                <a:extLst>
                  <a:ext uri="{FF2B5EF4-FFF2-40B4-BE49-F238E27FC236}">
                    <a16:creationId xmlns:a16="http://schemas.microsoft.com/office/drawing/2014/main" id="{9C72E560-0128-4026-8C9B-42C2E6491212}"/>
                  </a:ext>
                </a:extLst>
              </p:cNvPr>
              <p:cNvGrpSpPr/>
              <p:nvPr/>
            </p:nvGrpSpPr>
            <p:grpSpPr>
              <a:xfrm>
                <a:off x="852407" y="2781945"/>
                <a:ext cx="2947381" cy="654200"/>
                <a:chOff x="1020306" y="2653439"/>
                <a:chExt cx="3066079" cy="712922"/>
              </a:xfrm>
            </p:grpSpPr>
            <p:sp>
              <p:nvSpPr>
                <p:cNvPr id="20" name="Flowchart: Alternate Process 19">
                  <a:extLst>
                    <a:ext uri="{FF2B5EF4-FFF2-40B4-BE49-F238E27FC236}">
                      <a16:creationId xmlns:a16="http://schemas.microsoft.com/office/drawing/2014/main" id="{0E7DAE6D-0C7B-4122-9266-F7441C1D61FE}"/>
                    </a:ext>
                  </a:extLst>
                </p:cNvPr>
                <p:cNvSpPr/>
                <p:nvPr/>
              </p:nvSpPr>
              <p:spPr>
                <a:xfrm>
                  <a:off x="1020306"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Coordinator</a:t>
                  </a:r>
                </a:p>
              </p:txBody>
            </p:sp>
            <p:sp>
              <p:nvSpPr>
                <p:cNvPr id="22" name="Flowchart: Alternate Process 21">
                  <a:extLst>
                    <a:ext uri="{FF2B5EF4-FFF2-40B4-BE49-F238E27FC236}">
                      <a16:creationId xmlns:a16="http://schemas.microsoft.com/office/drawing/2014/main" id="{887D3989-0E5D-4095-98C3-22F138E93B91}"/>
                    </a:ext>
                  </a:extLst>
                </p:cNvPr>
                <p:cNvSpPr/>
                <p:nvPr/>
              </p:nvSpPr>
              <p:spPr>
                <a:xfrm>
                  <a:off x="2629545"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Router</a:t>
                  </a:r>
                </a:p>
              </p:txBody>
            </p:sp>
          </p:grpSp>
          <p:sp>
            <p:nvSpPr>
              <p:cNvPr id="23" name="Flowchart: Alternate Process 22">
                <a:extLst>
                  <a:ext uri="{FF2B5EF4-FFF2-40B4-BE49-F238E27FC236}">
                    <a16:creationId xmlns:a16="http://schemas.microsoft.com/office/drawing/2014/main" id="{B4DC928D-E901-4518-88F8-F38BAB2C38A0}"/>
                  </a:ext>
                </a:extLst>
              </p:cNvPr>
              <p:cNvSpPr/>
              <p:nvPr/>
            </p:nvSpPr>
            <p:spPr>
              <a:xfrm>
                <a:off x="3967799" y="2781945"/>
                <a:ext cx="1320664"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End Device</a:t>
                </a:r>
              </a:p>
            </p:txBody>
          </p:sp>
          <p:sp>
            <p:nvSpPr>
              <p:cNvPr id="24" name="Flowchart: Alternate Process 23">
                <a:extLst>
                  <a:ext uri="{FF2B5EF4-FFF2-40B4-BE49-F238E27FC236}">
                    <a16:creationId xmlns:a16="http://schemas.microsoft.com/office/drawing/2014/main" id="{57239161-C21B-47CB-90F5-8CCBD87A5DF2}"/>
                  </a:ext>
                </a:extLst>
              </p:cNvPr>
              <p:cNvSpPr/>
              <p:nvPr/>
            </p:nvSpPr>
            <p:spPr>
              <a:xfrm>
                <a:off x="5456474" y="2781945"/>
                <a:ext cx="1788985"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Sleepy </a:t>
                </a:r>
              </a:p>
              <a:p>
                <a:pPr algn="ctr"/>
                <a:r>
                  <a:rPr lang="en-US" sz="1200" dirty="0"/>
                  <a:t>End Device</a:t>
                </a:r>
              </a:p>
            </p:txBody>
          </p:sp>
        </p:grpSp>
        <p:sp>
          <p:nvSpPr>
            <p:cNvPr id="29" name="TextBox 28">
              <a:extLst>
                <a:ext uri="{FF2B5EF4-FFF2-40B4-BE49-F238E27FC236}">
                  <a16:creationId xmlns:a16="http://schemas.microsoft.com/office/drawing/2014/main" id="{4A27F08F-9278-4482-958F-B477C1473D00}"/>
                </a:ext>
              </a:extLst>
            </p:cNvPr>
            <p:cNvSpPr txBox="1"/>
            <p:nvPr/>
          </p:nvSpPr>
          <p:spPr>
            <a:xfrm>
              <a:off x="841774" y="1320576"/>
              <a:ext cx="1425148" cy="276999"/>
            </a:xfrm>
            <a:prstGeom prst="rect">
              <a:avLst/>
            </a:prstGeom>
            <a:noFill/>
            <a:ln>
              <a:noFill/>
            </a:ln>
          </p:spPr>
          <p:txBody>
            <a:bodyPr wrap="square" rtlCol="0" anchor="ctr">
              <a:spAutoFit/>
            </a:bodyPr>
            <a:lstStyle/>
            <a:p>
              <a:pPr algn="ctr"/>
              <a:r>
                <a:rPr lang="en-US" sz="1200" b="1" dirty="0">
                  <a:solidFill>
                    <a:schemeClr val="tx2"/>
                  </a:solidFill>
                </a:rPr>
                <a:t>Device Type</a:t>
              </a:r>
            </a:p>
          </p:txBody>
        </p:sp>
        <p:sp>
          <p:nvSpPr>
            <p:cNvPr id="30" name="TextBox 29">
              <a:extLst>
                <a:ext uri="{FF2B5EF4-FFF2-40B4-BE49-F238E27FC236}">
                  <a16:creationId xmlns:a16="http://schemas.microsoft.com/office/drawing/2014/main" id="{6EF56C07-6172-4A65-82CD-656EF42B8254}"/>
                </a:ext>
              </a:extLst>
            </p:cNvPr>
            <p:cNvSpPr txBox="1"/>
            <p:nvPr/>
          </p:nvSpPr>
          <p:spPr>
            <a:xfrm>
              <a:off x="5537490" y="1907944"/>
              <a:ext cx="666427" cy="276999"/>
            </a:xfrm>
            <a:prstGeom prst="rect">
              <a:avLst/>
            </a:prstGeom>
            <a:noFill/>
            <a:ln>
              <a:noFill/>
            </a:ln>
          </p:spPr>
          <p:txBody>
            <a:bodyPr wrap="square" rtlCol="0" anchor="ctr">
              <a:spAutoFit/>
            </a:bodyPr>
            <a:lstStyle/>
            <a:p>
              <a:pPr algn="ctr"/>
              <a:r>
                <a:rPr lang="en-US" sz="1200" b="1" dirty="0">
                  <a:solidFill>
                    <a:schemeClr val="tx2"/>
                  </a:solidFill>
                </a:rPr>
                <a:t>Zigbee</a:t>
              </a:r>
            </a:p>
          </p:txBody>
        </p:sp>
        <p:sp>
          <p:nvSpPr>
            <p:cNvPr id="31" name="TextBox 30">
              <a:extLst>
                <a:ext uri="{FF2B5EF4-FFF2-40B4-BE49-F238E27FC236}">
                  <a16:creationId xmlns:a16="http://schemas.microsoft.com/office/drawing/2014/main" id="{F3C5B6B4-2D81-4A86-83A4-F0E73179D0CB}"/>
                </a:ext>
              </a:extLst>
            </p:cNvPr>
            <p:cNvSpPr txBox="1"/>
            <p:nvPr/>
          </p:nvSpPr>
          <p:spPr>
            <a:xfrm>
              <a:off x="5508089" y="2543368"/>
              <a:ext cx="1053401" cy="276999"/>
            </a:xfrm>
            <a:prstGeom prst="rect">
              <a:avLst/>
            </a:prstGeom>
            <a:noFill/>
            <a:ln>
              <a:noFill/>
            </a:ln>
          </p:spPr>
          <p:txBody>
            <a:bodyPr wrap="square" rtlCol="0" anchor="ctr">
              <a:spAutoFit/>
            </a:bodyPr>
            <a:lstStyle/>
            <a:p>
              <a:pPr algn="ctr"/>
              <a:r>
                <a:rPr lang="en-US" sz="1200" b="1" dirty="0">
                  <a:solidFill>
                    <a:schemeClr val="tx2"/>
                  </a:solidFill>
                </a:rPr>
                <a:t>IEEE-802.15.4</a:t>
              </a:r>
            </a:p>
          </p:txBody>
        </p:sp>
        <p:cxnSp>
          <p:nvCxnSpPr>
            <p:cNvPr id="34" name="Straight Connector 33">
              <a:extLst>
                <a:ext uri="{FF2B5EF4-FFF2-40B4-BE49-F238E27FC236}">
                  <a16:creationId xmlns:a16="http://schemas.microsoft.com/office/drawing/2014/main" id="{822BF8C9-0822-4E8E-88DD-A1EBD0A9445A}"/>
                </a:ext>
              </a:extLst>
            </p:cNvPr>
            <p:cNvCxnSpPr>
              <a:cxnSpLocks/>
              <a:endCxn id="30" idx="1"/>
            </p:cNvCxnSpPr>
            <p:nvPr/>
          </p:nvCxnSpPr>
          <p:spPr>
            <a:xfrm>
              <a:off x="5361272" y="2045780"/>
              <a:ext cx="176219" cy="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2161C9-7184-4CF3-B739-90BF8445B8E5}"/>
                </a:ext>
              </a:extLst>
            </p:cNvPr>
            <p:cNvCxnSpPr>
              <a:cxnSpLocks/>
            </p:cNvCxnSpPr>
            <p:nvPr/>
          </p:nvCxnSpPr>
          <p:spPr>
            <a:xfrm flipV="1">
              <a:off x="5376620" y="2681868"/>
              <a:ext cx="139921" cy="33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Content Placeholder 4">
            <a:extLst>
              <a:ext uri="{FF2B5EF4-FFF2-40B4-BE49-F238E27FC236}">
                <a16:creationId xmlns:a16="http://schemas.microsoft.com/office/drawing/2014/main" id="{2E874744-DB97-4AB2-B2EA-64B0753D6B19}"/>
              </a:ext>
            </a:extLst>
          </p:cNvPr>
          <p:cNvSpPr txBox="1">
            <a:spLocks/>
          </p:cNvSpPr>
          <p:nvPr/>
        </p:nvSpPr>
        <p:spPr>
          <a:xfrm>
            <a:off x="7525453" y="4428440"/>
            <a:ext cx="2876750" cy="105954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graphicFrame>
        <p:nvGraphicFramePr>
          <p:cNvPr id="45" name="Content Placeholder 5">
            <a:extLst>
              <a:ext uri="{FF2B5EF4-FFF2-40B4-BE49-F238E27FC236}">
                <a16:creationId xmlns:a16="http://schemas.microsoft.com/office/drawing/2014/main" id="{C57459BF-371D-40E2-80C2-E6113C686957}"/>
              </a:ext>
            </a:extLst>
          </p:cNvPr>
          <p:cNvGraphicFramePr>
            <a:graphicFrameLocks/>
          </p:cNvGraphicFramePr>
          <p:nvPr>
            <p:extLst>
              <p:ext uri="{D42A27DB-BD31-4B8C-83A1-F6EECF244321}">
                <p14:modId xmlns:p14="http://schemas.microsoft.com/office/powerpoint/2010/main" val="1657216314"/>
              </p:ext>
            </p:extLst>
          </p:nvPr>
        </p:nvGraphicFramePr>
        <p:xfrm>
          <a:off x="1974294" y="3070157"/>
          <a:ext cx="6835165" cy="2481782"/>
        </p:xfrm>
        <a:graphic>
          <a:graphicData uri="http://schemas.openxmlformats.org/drawingml/2006/table">
            <a:tbl>
              <a:tblPr firstRow="1" bandRow="1">
                <a:tableStyleId>{5C22544A-7EE6-4342-B048-85BDC9FD1C3A}</a:tableStyleId>
              </a:tblPr>
              <a:tblGrid>
                <a:gridCol w="2266355">
                  <a:extLst>
                    <a:ext uri="{9D8B030D-6E8A-4147-A177-3AD203B41FA5}">
                      <a16:colId xmlns:a16="http://schemas.microsoft.com/office/drawing/2014/main" val="1495436377"/>
                    </a:ext>
                  </a:extLst>
                </a:gridCol>
                <a:gridCol w="2290422">
                  <a:extLst>
                    <a:ext uri="{9D8B030D-6E8A-4147-A177-3AD203B41FA5}">
                      <a16:colId xmlns:a16="http://schemas.microsoft.com/office/drawing/2014/main" val="2004712161"/>
                    </a:ext>
                  </a:extLst>
                </a:gridCol>
                <a:gridCol w="2278388">
                  <a:extLst>
                    <a:ext uri="{9D8B030D-6E8A-4147-A177-3AD203B41FA5}">
                      <a16:colId xmlns:a16="http://schemas.microsoft.com/office/drawing/2014/main" val="2318254066"/>
                    </a:ext>
                  </a:extLst>
                </a:gridCol>
              </a:tblGrid>
              <a:tr h="416564">
                <a:tc>
                  <a:txBody>
                    <a:bodyPr/>
                    <a:lstStyle/>
                    <a:p>
                      <a:pPr algn="ctr"/>
                      <a:r>
                        <a:rPr lang="en-US" sz="1200" dirty="0"/>
                        <a:t>ZigBee Coordinator</a:t>
                      </a:r>
                      <a:endParaRPr lang="hu-HU" sz="1200" dirty="0"/>
                    </a:p>
                  </a:txBody>
                  <a:tcPr anchor="ctr"/>
                </a:tc>
                <a:tc>
                  <a:txBody>
                    <a:bodyPr/>
                    <a:lstStyle/>
                    <a:p>
                      <a:pPr algn="ctr"/>
                      <a:r>
                        <a:rPr lang="en-US" sz="1200" dirty="0"/>
                        <a:t>ZigBee Router</a:t>
                      </a:r>
                      <a:endParaRPr lang="hu-HU" sz="1200" dirty="0"/>
                    </a:p>
                  </a:txBody>
                  <a:tcPr anchor="ctr"/>
                </a:tc>
                <a:tc>
                  <a:txBody>
                    <a:bodyPr/>
                    <a:lstStyle/>
                    <a:p>
                      <a:pPr algn="ctr"/>
                      <a:r>
                        <a:rPr lang="en-US" sz="1200" dirty="0"/>
                        <a:t>ZigBee End Device</a:t>
                      </a:r>
                      <a:endParaRPr lang="hu-HU" sz="1200" dirty="0"/>
                    </a:p>
                  </a:txBody>
                  <a:tcPr anchor="ctr"/>
                </a:tc>
                <a:extLst>
                  <a:ext uri="{0D108BD9-81ED-4DB2-BD59-A6C34878D82A}">
                    <a16:rowId xmlns:a16="http://schemas.microsoft.com/office/drawing/2014/main" val="1401021010"/>
                  </a:ext>
                </a:extLst>
              </a:tr>
              <a:tr h="416564">
                <a:tc>
                  <a:txBody>
                    <a:bodyPr/>
                    <a:lstStyle/>
                    <a:p>
                      <a:pPr algn="ctr"/>
                      <a:r>
                        <a:rPr lang="en-US" sz="1200" dirty="0">
                          <a:solidFill>
                            <a:srgbClr val="FF0000"/>
                          </a:solidFill>
                        </a:rPr>
                        <a:t>There can be only ONE!</a:t>
                      </a:r>
                      <a:endParaRPr lang="hu-HU" sz="1200" dirty="0">
                        <a:solidFill>
                          <a:srgbClr val="FF0000"/>
                        </a:solidFill>
                      </a:endParaRPr>
                    </a:p>
                  </a:txBody>
                  <a:tcPr anchor="ctr"/>
                </a:tc>
                <a:tc>
                  <a:txBody>
                    <a:bodyPr/>
                    <a:lstStyle/>
                    <a:p>
                      <a:pPr algn="ctr"/>
                      <a:r>
                        <a:rPr lang="en-US" sz="1200" dirty="0"/>
                        <a:t>Message routing</a:t>
                      </a:r>
                      <a:endParaRPr lang="hu-HU" sz="1200" dirty="0"/>
                    </a:p>
                  </a:txBody>
                  <a:tcPr anchor="ctr"/>
                </a:tc>
                <a:tc>
                  <a:txBody>
                    <a:bodyPr/>
                    <a:lstStyle/>
                    <a:p>
                      <a:pPr algn="ctr"/>
                      <a:r>
                        <a:rPr lang="en-US" sz="1200" dirty="0"/>
                        <a:t>Leaf nodes</a:t>
                      </a:r>
                      <a:endParaRPr lang="hu-HU" sz="1200" dirty="0"/>
                    </a:p>
                  </a:txBody>
                  <a:tcPr anchor="ctr"/>
                </a:tc>
                <a:extLst>
                  <a:ext uri="{0D108BD9-81ED-4DB2-BD59-A6C34878D82A}">
                    <a16:rowId xmlns:a16="http://schemas.microsoft.com/office/drawing/2014/main" val="1493721498"/>
                  </a:ext>
                </a:extLst>
              </a:tr>
              <a:tr h="616045">
                <a:tc>
                  <a:txBody>
                    <a:bodyPr/>
                    <a:lstStyle/>
                    <a:p>
                      <a:pPr algn="ctr"/>
                      <a:r>
                        <a:rPr lang="en-US" sz="1200" dirty="0"/>
                        <a:t>Always 0x0000</a:t>
                      </a:r>
                      <a:endParaRPr lang="hu-HU" sz="1200" dirty="0"/>
                    </a:p>
                  </a:txBody>
                  <a:tcPr anchor="ctr"/>
                </a:tc>
                <a:tc>
                  <a:txBody>
                    <a:bodyPr/>
                    <a:lstStyle/>
                    <a:p>
                      <a:pPr algn="ctr"/>
                      <a:r>
                        <a:rPr lang="en-US" sz="1200" dirty="0"/>
                        <a:t>Can also serve as end devices</a:t>
                      </a:r>
                      <a:endParaRPr lang="hu-HU" sz="1200" dirty="0"/>
                    </a:p>
                  </a:txBody>
                  <a:tcPr anchor="ctr"/>
                </a:tc>
                <a:tc>
                  <a:txBody>
                    <a:bodyPr/>
                    <a:lstStyle/>
                    <a:p>
                      <a:pPr algn="ctr"/>
                      <a:r>
                        <a:rPr lang="en-US" sz="1200" dirty="0"/>
                        <a:t>Can be sleepy devices</a:t>
                      </a:r>
                      <a:endParaRPr lang="hu-HU" sz="1200" dirty="0"/>
                    </a:p>
                  </a:txBody>
                  <a:tcPr anchor="ctr"/>
                </a:tc>
                <a:extLst>
                  <a:ext uri="{0D108BD9-81ED-4DB2-BD59-A6C34878D82A}">
                    <a16:rowId xmlns:a16="http://schemas.microsoft.com/office/drawing/2014/main" val="297236904"/>
                  </a:ext>
                </a:extLst>
              </a:tr>
              <a:tr h="616045">
                <a:tc>
                  <a:txBody>
                    <a:bodyPr/>
                    <a:lstStyle/>
                    <a:p>
                      <a:pPr algn="ctr"/>
                      <a:r>
                        <a:rPr lang="en-US" sz="1200" dirty="0"/>
                        <a:t>Trust Center, Network Manager</a:t>
                      </a:r>
                      <a:endParaRPr lang="hu-HU" sz="1200" dirty="0"/>
                    </a:p>
                  </a:txBody>
                  <a:tcPr anchor="ctr"/>
                </a:tc>
                <a:tc>
                  <a:txBody>
                    <a:bodyPr/>
                    <a:lstStyle/>
                    <a:p>
                      <a:pPr algn="ctr"/>
                      <a:r>
                        <a:rPr lang="en-US" sz="1200" dirty="0"/>
                        <a:t>Cannot be sleepy</a:t>
                      </a:r>
                      <a:endParaRPr lang="hu-HU" sz="1200" dirty="0"/>
                    </a:p>
                  </a:txBody>
                  <a:tcPr anchor="ctr"/>
                </a:tc>
                <a:tc>
                  <a:txBody>
                    <a:bodyPr/>
                    <a:lstStyle/>
                    <a:p>
                      <a:pPr algn="ctr"/>
                      <a:r>
                        <a:rPr lang="en-US" sz="1200" dirty="0"/>
                        <a:t>Has parent</a:t>
                      </a:r>
                      <a:endParaRPr lang="hu-HU" sz="1200" dirty="0"/>
                    </a:p>
                  </a:txBody>
                  <a:tcPr anchor="ctr"/>
                </a:tc>
                <a:extLst>
                  <a:ext uri="{0D108BD9-81ED-4DB2-BD59-A6C34878D82A}">
                    <a16:rowId xmlns:a16="http://schemas.microsoft.com/office/drawing/2014/main" val="2381051068"/>
                  </a:ext>
                </a:extLst>
              </a:tr>
              <a:tr h="416564">
                <a:tc>
                  <a:txBody>
                    <a:bodyPr/>
                    <a:lstStyle/>
                    <a:p>
                      <a:pPr algn="ctr"/>
                      <a:r>
                        <a:rPr lang="en-US" sz="1200" dirty="0"/>
                        <a:t>Acts as Router</a:t>
                      </a:r>
                      <a:endParaRPr lang="hu-HU" sz="1200" dirty="0"/>
                    </a:p>
                  </a:txBody>
                  <a:tcPr anchor="ctr"/>
                </a:tc>
                <a:tc>
                  <a:txBody>
                    <a:bodyPr/>
                    <a:lstStyle/>
                    <a:p>
                      <a:pPr algn="ctr"/>
                      <a:r>
                        <a:rPr lang="en-US" sz="1200" dirty="0"/>
                        <a:t>Lives with the network</a:t>
                      </a:r>
                      <a:endParaRPr lang="hu-HU" sz="1200" dirty="0"/>
                    </a:p>
                  </a:txBody>
                  <a:tcPr anchor="ctr"/>
                </a:tc>
                <a:tc>
                  <a:txBody>
                    <a:bodyPr/>
                    <a:lstStyle/>
                    <a:p>
                      <a:pPr algn="ctr"/>
                      <a:r>
                        <a:rPr lang="en-US" sz="1200" dirty="0"/>
                        <a:t>Parent responsibility</a:t>
                      </a:r>
                      <a:endParaRPr lang="hu-HU" sz="1200" dirty="0"/>
                    </a:p>
                  </a:txBody>
                  <a:tcPr anchor="ctr"/>
                </a:tc>
                <a:extLst>
                  <a:ext uri="{0D108BD9-81ED-4DB2-BD59-A6C34878D82A}">
                    <a16:rowId xmlns:a16="http://schemas.microsoft.com/office/drawing/2014/main" val="1359242757"/>
                  </a:ext>
                </a:extLst>
              </a:tr>
            </a:tbl>
          </a:graphicData>
        </a:graphic>
      </p:graphicFrame>
      <p:sp>
        <p:nvSpPr>
          <p:cNvPr id="46" name="Oval 45">
            <a:extLst>
              <a:ext uri="{FF2B5EF4-FFF2-40B4-BE49-F238E27FC236}">
                <a16:creationId xmlns:a16="http://schemas.microsoft.com/office/drawing/2014/main" id="{838090B1-AB7E-4F32-83D6-761402A02D4D}"/>
              </a:ext>
            </a:extLst>
          </p:cNvPr>
          <p:cNvSpPr/>
          <p:nvPr/>
        </p:nvSpPr>
        <p:spPr>
          <a:xfrm>
            <a:off x="2523927" y="5653469"/>
            <a:ext cx="956458" cy="5274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ZC</a:t>
            </a:r>
            <a:endParaRPr lang="hu-HU" sz="1600" b="1" dirty="0"/>
          </a:p>
        </p:txBody>
      </p:sp>
      <p:sp>
        <p:nvSpPr>
          <p:cNvPr id="47" name="Oval 46">
            <a:extLst>
              <a:ext uri="{FF2B5EF4-FFF2-40B4-BE49-F238E27FC236}">
                <a16:creationId xmlns:a16="http://schemas.microsoft.com/office/drawing/2014/main" id="{8567C709-B4EC-4A13-84DA-B9FB6B11A429}"/>
              </a:ext>
            </a:extLst>
          </p:cNvPr>
          <p:cNvSpPr/>
          <p:nvPr/>
        </p:nvSpPr>
        <p:spPr>
          <a:xfrm>
            <a:off x="4780823" y="5667919"/>
            <a:ext cx="956459" cy="512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ZR</a:t>
            </a:r>
            <a:endParaRPr lang="hu-HU" sz="1600" b="1" dirty="0"/>
          </a:p>
        </p:txBody>
      </p:sp>
      <p:sp>
        <p:nvSpPr>
          <p:cNvPr id="48" name="Oval 47">
            <a:extLst>
              <a:ext uri="{FF2B5EF4-FFF2-40B4-BE49-F238E27FC236}">
                <a16:creationId xmlns:a16="http://schemas.microsoft.com/office/drawing/2014/main" id="{0A5F35C0-AB1C-4FA5-A617-EC2F3EB9237D}"/>
              </a:ext>
            </a:extLst>
          </p:cNvPr>
          <p:cNvSpPr/>
          <p:nvPr/>
        </p:nvSpPr>
        <p:spPr>
          <a:xfrm>
            <a:off x="7068087" y="5662884"/>
            <a:ext cx="956459" cy="5129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ZED</a:t>
            </a:r>
            <a:endParaRPr lang="hu-HU" sz="1600" b="1" dirty="0"/>
          </a:p>
        </p:txBody>
      </p:sp>
    </p:spTree>
    <p:extLst>
      <p:ext uri="{BB962C8B-B14F-4D97-AF65-F5344CB8AC3E}">
        <p14:creationId xmlns:p14="http://schemas.microsoft.com/office/powerpoint/2010/main" val="1220726244"/>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E5C257-99A9-40B2-A1DE-0EB62604DA9C}">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D62670-B0F9-4782-967B-54D0F2A11D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6491</Words>
  <Application>Microsoft Office PowerPoint</Application>
  <PresentationFormat>Widescreen</PresentationFormat>
  <Paragraphs>691</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Wingdings</vt:lpstr>
      <vt:lpstr>Silicon Labs 2018 Theme</vt:lpstr>
      <vt:lpstr>Zigbee Basic</vt:lpstr>
      <vt:lpstr>Agenda</vt:lpstr>
      <vt:lpstr>What is Zigbee?</vt:lpstr>
      <vt:lpstr>The Zigbee Alliance</vt:lpstr>
      <vt:lpstr>Overview</vt:lpstr>
      <vt:lpstr>Physical Layer</vt:lpstr>
      <vt:lpstr>MAC Layer</vt:lpstr>
      <vt:lpstr>Network Layer Basic</vt:lpstr>
      <vt:lpstr>Device Type</vt:lpstr>
      <vt:lpstr>Addressing in Zigbee: PAN ID </vt:lpstr>
      <vt:lpstr>Addressing in Zigbee: Extended PAN ID </vt:lpstr>
      <vt:lpstr>Addressing in Zigbee: Node ID </vt:lpstr>
      <vt:lpstr>Forming and Joining a Network</vt:lpstr>
      <vt:lpstr>Overview of Application Layer</vt:lpstr>
      <vt:lpstr>Example of Cluster</vt:lpstr>
      <vt:lpstr>Network Layer Security</vt:lpstr>
      <vt:lpstr>Network Layer Security – Hop-by-Hop Security</vt:lpstr>
      <vt:lpstr>Network Layer Security – NWK Key</vt:lpstr>
      <vt:lpstr>Network Layer Security – Frame Counter</vt:lpstr>
      <vt:lpstr>Network Layer Security – NWK Key Update</vt:lpstr>
      <vt:lpstr>APS Layer Security</vt:lpstr>
      <vt:lpstr>APS Layer Security – Install Code</vt:lpstr>
      <vt:lpstr>Forming and Joining Procedure with Security -- Use Well-know Link Key</vt:lpstr>
      <vt:lpstr>Forming and Joining Procedure with Security  -- Use Install Code</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2019-12-25T04:09:20Z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