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1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010400" y="717182"/>
            <a:ext cx="1981200" cy="4512235"/>
          </a:xfrm>
        </p:spPr>
        <p:txBody>
          <a:bodyPr>
            <a:normAutofit/>
          </a:bodyPr>
          <a:lstStyle/>
          <a:p>
            <a:r>
              <a:rPr lang="en-US" dirty="0" smtClean="0"/>
              <a:t>Mark Eaton</a:t>
            </a:r>
          </a:p>
          <a:p>
            <a:endParaRPr lang="en-US" dirty="0" smtClean="0"/>
          </a:p>
          <a:p>
            <a:r>
              <a:rPr lang="en-US" dirty="0" smtClean="0"/>
              <a:t>Reader Services Librarian</a:t>
            </a:r>
          </a:p>
          <a:p>
            <a:endParaRPr lang="en-US" dirty="0" smtClean="0"/>
          </a:p>
          <a:p>
            <a:r>
              <a:rPr lang="en-US" dirty="0" smtClean="0"/>
              <a:t>Kingsborough Community College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API Data for Scholarly Research </a:t>
            </a:r>
            <a:r>
              <a:rPr lang="en-US" sz="3200" dirty="0" smtClean="0"/>
              <a:t>(FOR </a:t>
            </a:r>
            <a:r>
              <a:rPr lang="en-US" sz="3200" dirty="0" err="1" smtClean="0"/>
              <a:t>librARIANs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00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5406" y="1105641"/>
            <a:ext cx="67832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6F777D"/>
                </a:solidFill>
              </a:rPr>
              <a:t>http</a:t>
            </a:r>
            <a:r>
              <a:rPr lang="en-US" sz="4000" dirty="0">
                <a:solidFill>
                  <a:srgbClr val="6F777D"/>
                </a:solidFill>
              </a:rPr>
              <a:t>://</a:t>
            </a:r>
            <a:r>
              <a:rPr lang="en-US" sz="4000" dirty="0" err="1">
                <a:solidFill>
                  <a:srgbClr val="6F777D"/>
                </a:solidFill>
              </a:rPr>
              <a:t>onesearch.cuny.edu</a:t>
            </a:r>
            <a:r>
              <a:rPr lang="en-US" sz="4000" dirty="0">
                <a:solidFill>
                  <a:srgbClr val="6F777D"/>
                </a:solidFill>
              </a:rPr>
              <a:t>/</a:t>
            </a:r>
            <a:r>
              <a:rPr lang="en-US" sz="4000" dirty="0" err="1">
                <a:solidFill>
                  <a:srgbClr val="6F777D"/>
                </a:solidFill>
              </a:rPr>
              <a:t>PrimoWebServices</a:t>
            </a:r>
            <a:r>
              <a:rPr lang="en-US" sz="4000" dirty="0">
                <a:solidFill>
                  <a:srgbClr val="6F777D"/>
                </a:solidFill>
              </a:rPr>
              <a:t>/</a:t>
            </a:r>
            <a:r>
              <a:rPr lang="en-US" sz="4000" dirty="0" err="1">
                <a:solidFill>
                  <a:srgbClr val="6F777D"/>
                </a:solidFill>
              </a:rPr>
              <a:t>xservice</a:t>
            </a:r>
            <a:r>
              <a:rPr lang="en-US" sz="4000" dirty="0">
                <a:solidFill>
                  <a:srgbClr val="6F777D"/>
                </a:solidFill>
              </a:rPr>
              <a:t>/search/</a:t>
            </a:r>
            <a:r>
              <a:rPr lang="en-US" sz="4000" dirty="0" smtClean="0">
                <a:solidFill>
                  <a:srgbClr val="6F777D"/>
                </a:solidFill>
              </a:rPr>
              <a:t>brief?&amp;</a:t>
            </a:r>
            <a:r>
              <a:rPr lang="en-US" sz="4000" dirty="0">
                <a:solidFill>
                  <a:srgbClr val="6F777D"/>
                </a:solidFill>
              </a:rPr>
              <a:t>institution=</a:t>
            </a:r>
            <a:r>
              <a:rPr lang="en-US" sz="4000" dirty="0" err="1">
                <a:solidFill>
                  <a:srgbClr val="6F777D"/>
                </a:solidFill>
              </a:rPr>
              <a:t>KB&amp;query</a:t>
            </a:r>
            <a:r>
              <a:rPr lang="en-US" sz="4000" dirty="0" smtClean="0">
                <a:solidFill>
                  <a:srgbClr val="6F777D"/>
                </a:solidFill>
              </a:rPr>
              <a:t>=</a:t>
            </a:r>
            <a:r>
              <a:rPr lang="en-US" sz="4000" dirty="0" err="1" smtClean="0">
                <a:solidFill>
                  <a:srgbClr val="6F777D"/>
                </a:solidFill>
              </a:rPr>
              <a:t>any</a:t>
            </a:r>
            <a:r>
              <a:rPr lang="en-US" sz="4000" dirty="0" err="1">
                <a:solidFill>
                  <a:srgbClr val="6F777D"/>
                </a:solidFill>
              </a:rPr>
              <a:t>,contains,cuny&amp;loc</a:t>
            </a:r>
            <a:r>
              <a:rPr lang="en-US" sz="4000" dirty="0">
                <a:solidFill>
                  <a:srgbClr val="6F777D"/>
                </a:solidFill>
              </a:rPr>
              <a:t>=</a:t>
            </a:r>
            <a:r>
              <a:rPr lang="en-US" sz="4000" dirty="0" err="1">
                <a:solidFill>
                  <a:srgbClr val="6F777D"/>
                </a:solidFill>
              </a:rPr>
              <a:t>adaptor,primo_central_multiple_fe&amp;json</a:t>
            </a:r>
            <a:r>
              <a:rPr lang="en-US" sz="4000" dirty="0">
                <a:solidFill>
                  <a:srgbClr val="6F777D"/>
                </a:solidFill>
              </a:rPr>
              <a:t>=</a:t>
            </a:r>
            <a:r>
              <a:rPr lang="en-US" sz="4000" dirty="0" smtClean="0">
                <a:solidFill>
                  <a:srgbClr val="6F777D"/>
                </a:solidFill>
              </a:rPr>
              <a:t>true</a:t>
            </a:r>
            <a:endParaRPr lang="en-US" sz="4000" dirty="0">
              <a:solidFill>
                <a:srgbClr val="6F777D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5407" y="5558119"/>
            <a:ext cx="7201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</a:rPr>
              <a:t>* This is a GET Request *</a:t>
            </a:r>
            <a:endParaRPr lang="en-US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8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62799" y="2414165"/>
            <a:ext cx="1600201" cy="1645920"/>
          </a:xfrm>
        </p:spPr>
        <p:txBody>
          <a:bodyPr>
            <a:noAutofit/>
          </a:bodyPr>
          <a:lstStyle/>
          <a:p>
            <a:r>
              <a:rPr lang="en-US" sz="4400" dirty="0" smtClean="0"/>
              <a:t>XML</a:t>
            </a:r>
          </a:p>
          <a:p>
            <a:r>
              <a:rPr lang="en-US" sz="4400" dirty="0" smtClean="0"/>
              <a:t>vs. </a:t>
            </a:r>
          </a:p>
          <a:p>
            <a:r>
              <a:rPr lang="en-US" sz="4400" dirty="0" smtClean="0"/>
              <a:t>JSON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3262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7937" y="3054952"/>
            <a:ext cx="5881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6F777D"/>
                </a:solidFill>
              </a:rPr>
              <a:t>http://</a:t>
            </a:r>
            <a:r>
              <a:rPr lang="en-US" sz="5400" dirty="0" err="1" smtClean="0">
                <a:solidFill>
                  <a:srgbClr val="6F777D"/>
                </a:solidFill>
              </a:rPr>
              <a:t>is.gd</a:t>
            </a:r>
            <a:r>
              <a:rPr lang="en-US" sz="5400" dirty="0" smtClean="0">
                <a:solidFill>
                  <a:srgbClr val="6F777D"/>
                </a:solidFill>
              </a:rPr>
              <a:t>/</a:t>
            </a:r>
            <a:r>
              <a:rPr lang="en-US" sz="5400" dirty="0" err="1" smtClean="0">
                <a:solidFill>
                  <a:srgbClr val="6F777D"/>
                </a:solidFill>
              </a:rPr>
              <a:t>apiday</a:t>
            </a:r>
            <a:endParaRPr lang="en-US" sz="5400" dirty="0">
              <a:solidFill>
                <a:srgbClr val="6F77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60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1377" y="3054952"/>
            <a:ext cx="6216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6F777D"/>
                </a:solidFill>
              </a:rPr>
              <a:t>http://</a:t>
            </a:r>
            <a:r>
              <a:rPr lang="en-US" sz="5400" dirty="0" err="1" smtClean="0">
                <a:solidFill>
                  <a:srgbClr val="6F777D"/>
                </a:solidFill>
              </a:rPr>
              <a:t>is.gd</a:t>
            </a:r>
            <a:r>
              <a:rPr lang="en-US" sz="5400" dirty="0" smtClean="0">
                <a:solidFill>
                  <a:srgbClr val="6F777D"/>
                </a:solidFill>
              </a:rPr>
              <a:t>/</a:t>
            </a:r>
            <a:r>
              <a:rPr lang="en-US" sz="5400" dirty="0" err="1" smtClean="0">
                <a:solidFill>
                  <a:srgbClr val="6F777D"/>
                </a:solidFill>
              </a:rPr>
              <a:t>apidocs</a:t>
            </a:r>
            <a:endParaRPr lang="en-US" sz="5400" dirty="0">
              <a:solidFill>
                <a:srgbClr val="6F77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03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6977" y="3054952"/>
            <a:ext cx="6020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6F777D"/>
                </a:solidFill>
              </a:rPr>
              <a:t>http://</a:t>
            </a:r>
            <a:r>
              <a:rPr lang="en-US" sz="5400" dirty="0" err="1" smtClean="0">
                <a:solidFill>
                  <a:srgbClr val="6F777D"/>
                </a:solidFill>
              </a:rPr>
              <a:t>is.gd</a:t>
            </a:r>
            <a:r>
              <a:rPr lang="en-US" sz="5400" dirty="0" smtClean="0">
                <a:solidFill>
                  <a:srgbClr val="6F777D"/>
                </a:solidFill>
              </a:rPr>
              <a:t>/</a:t>
            </a:r>
            <a:r>
              <a:rPr lang="en-US" sz="5400" dirty="0" err="1" smtClean="0">
                <a:solidFill>
                  <a:srgbClr val="6F777D"/>
                </a:solidFill>
              </a:rPr>
              <a:t>oclcapi</a:t>
            </a:r>
            <a:endParaRPr lang="en-US" sz="5400" dirty="0">
              <a:solidFill>
                <a:srgbClr val="6F77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7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765" y="2495176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accent6"/>
                </a:solidFill>
              </a:rPr>
              <a:t>* disclaimer</a:t>
            </a:r>
            <a:endParaRPr lang="en-US" sz="7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40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162800" y="3005643"/>
            <a:ext cx="1676400" cy="2971800"/>
          </a:xfrm>
        </p:spPr>
        <p:txBody>
          <a:bodyPr/>
          <a:lstStyle/>
          <a:p>
            <a:r>
              <a:rPr lang="en-US" dirty="0" smtClean="0"/>
              <a:t>(A somewhat standard definition)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62800" y="720331"/>
            <a:ext cx="1676400" cy="2285312"/>
          </a:xfrm>
        </p:spPr>
        <p:txBody>
          <a:bodyPr/>
          <a:lstStyle/>
          <a:p>
            <a:r>
              <a:rPr lang="en-US" sz="1400" dirty="0" smtClean="0"/>
              <a:t>Application Programming Interface (API)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23369" y="1591138"/>
            <a:ext cx="58121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A set of software facilities that enable programmers to develop programs which interact with the software that provides the interface.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8712" y="6305176"/>
            <a:ext cx="5268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</a:rPr>
              <a:t>from </a:t>
            </a:r>
            <a:r>
              <a:rPr lang="en-US" sz="1400" dirty="0" err="1" smtClean="0">
                <a:solidFill>
                  <a:schemeClr val="accent6"/>
                </a:solidFill>
              </a:rPr>
              <a:t>Ince</a:t>
            </a:r>
            <a:r>
              <a:rPr lang="en-US" sz="1400" dirty="0">
                <a:solidFill>
                  <a:schemeClr val="accent6"/>
                </a:solidFill>
              </a:rPr>
              <a:t>, </a:t>
            </a:r>
            <a:r>
              <a:rPr lang="en-US" sz="1400" dirty="0" smtClean="0">
                <a:solidFill>
                  <a:schemeClr val="accent6"/>
                </a:solidFill>
              </a:rPr>
              <a:t>Darrel. </a:t>
            </a:r>
            <a:r>
              <a:rPr lang="en-US" sz="1400" dirty="0">
                <a:solidFill>
                  <a:schemeClr val="accent6"/>
                </a:solidFill>
              </a:rPr>
              <a:t>"API." A Dictionary of the </a:t>
            </a:r>
            <a:r>
              <a:rPr lang="en-US" sz="1400" dirty="0" smtClean="0">
                <a:solidFill>
                  <a:schemeClr val="accent6"/>
                </a:solidFill>
              </a:rPr>
              <a:t>Internet, 2013.</a:t>
            </a:r>
            <a:endParaRPr 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96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162800" y="3005643"/>
            <a:ext cx="1676400" cy="2971800"/>
          </a:xfrm>
        </p:spPr>
        <p:txBody>
          <a:bodyPr/>
          <a:lstStyle/>
          <a:p>
            <a:r>
              <a:rPr lang="en-US" dirty="0" smtClean="0"/>
              <a:t>(a definition I made up for this workshop)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62800" y="720331"/>
            <a:ext cx="1676400" cy="2285312"/>
          </a:xfrm>
        </p:spPr>
        <p:txBody>
          <a:bodyPr/>
          <a:lstStyle/>
          <a:p>
            <a:r>
              <a:rPr lang="en-US" sz="1400" dirty="0" smtClean="0"/>
              <a:t>Application Programming Interface (API)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23369" y="1591138"/>
            <a:ext cx="58121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A</a:t>
            </a:r>
            <a:r>
              <a:rPr lang="en-US" sz="3600" dirty="0" smtClean="0">
                <a:solidFill>
                  <a:schemeClr val="accent6"/>
                </a:solidFill>
              </a:rPr>
              <a:t> service that makes machine-readable data available to librarians (or others) who can write programs to access that data.</a:t>
            </a:r>
            <a:endParaRPr lang="en-US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0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577" y="3054952"/>
            <a:ext cx="7977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6F777D"/>
                </a:solidFill>
              </a:rPr>
              <a:t>http://</a:t>
            </a:r>
            <a:r>
              <a:rPr lang="en-US" sz="5400" dirty="0" err="1" smtClean="0">
                <a:solidFill>
                  <a:srgbClr val="6F777D"/>
                </a:solidFill>
              </a:rPr>
              <a:t>www.kbcc.cuny.edu</a:t>
            </a:r>
            <a:endParaRPr lang="en-US" sz="5400" dirty="0">
              <a:solidFill>
                <a:srgbClr val="6F77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25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12-07 at 12.01.53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6" y="732118"/>
            <a:ext cx="8522874" cy="542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5406" y="1105641"/>
            <a:ext cx="67832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6F777D"/>
                </a:solidFill>
              </a:rPr>
              <a:t>http</a:t>
            </a:r>
            <a:r>
              <a:rPr lang="en-US" sz="4000" dirty="0">
                <a:solidFill>
                  <a:srgbClr val="6F777D"/>
                </a:solidFill>
              </a:rPr>
              <a:t>://</a:t>
            </a:r>
            <a:r>
              <a:rPr lang="en-US" sz="4000" dirty="0" err="1">
                <a:solidFill>
                  <a:srgbClr val="6F777D"/>
                </a:solidFill>
              </a:rPr>
              <a:t>onesearch.cuny.edu</a:t>
            </a:r>
            <a:r>
              <a:rPr lang="en-US" sz="4000" dirty="0">
                <a:solidFill>
                  <a:srgbClr val="6F777D"/>
                </a:solidFill>
              </a:rPr>
              <a:t>/</a:t>
            </a:r>
            <a:r>
              <a:rPr lang="en-US" sz="4000" dirty="0" err="1">
                <a:solidFill>
                  <a:srgbClr val="6F777D"/>
                </a:solidFill>
              </a:rPr>
              <a:t>PrimoWebServices</a:t>
            </a:r>
            <a:r>
              <a:rPr lang="en-US" sz="4000" dirty="0">
                <a:solidFill>
                  <a:srgbClr val="6F777D"/>
                </a:solidFill>
              </a:rPr>
              <a:t>/</a:t>
            </a:r>
            <a:r>
              <a:rPr lang="en-US" sz="4000" dirty="0" err="1">
                <a:solidFill>
                  <a:srgbClr val="6F777D"/>
                </a:solidFill>
              </a:rPr>
              <a:t>xservice</a:t>
            </a:r>
            <a:r>
              <a:rPr lang="en-US" sz="4000" dirty="0">
                <a:solidFill>
                  <a:srgbClr val="6F777D"/>
                </a:solidFill>
              </a:rPr>
              <a:t>/search/</a:t>
            </a:r>
            <a:r>
              <a:rPr lang="en-US" sz="4000" dirty="0" smtClean="0">
                <a:solidFill>
                  <a:srgbClr val="6F777D"/>
                </a:solidFill>
              </a:rPr>
              <a:t>brief?&amp;</a:t>
            </a:r>
            <a:r>
              <a:rPr lang="en-US" sz="4000" dirty="0">
                <a:solidFill>
                  <a:srgbClr val="6F777D"/>
                </a:solidFill>
              </a:rPr>
              <a:t>institution=</a:t>
            </a:r>
            <a:r>
              <a:rPr lang="en-US" sz="4000" dirty="0" err="1">
                <a:solidFill>
                  <a:srgbClr val="6F777D"/>
                </a:solidFill>
              </a:rPr>
              <a:t>KB&amp;query</a:t>
            </a:r>
            <a:r>
              <a:rPr lang="en-US" sz="4000" dirty="0" smtClean="0">
                <a:solidFill>
                  <a:srgbClr val="6F777D"/>
                </a:solidFill>
              </a:rPr>
              <a:t>=</a:t>
            </a:r>
            <a:r>
              <a:rPr lang="en-US" sz="4000" dirty="0" err="1" smtClean="0">
                <a:solidFill>
                  <a:srgbClr val="6F777D"/>
                </a:solidFill>
              </a:rPr>
              <a:t>any</a:t>
            </a:r>
            <a:r>
              <a:rPr lang="en-US" sz="4000" dirty="0" err="1">
                <a:solidFill>
                  <a:srgbClr val="6F777D"/>
                </a:solidFill>
              </a:rPr>
              <a:t>,contains,cuny&amp;loc</a:t>
            </a:r>
            <a:r>
              <a:rPr lang="en-US" sz="4000" dirty="0">
                <a:solidFill>
                  <a:srgbClr val="6F777D"/>
                </a:solidFill>
              </a:rPr>
              <a:t>=</a:t>
            </a:r>
            <a:r>
              <a:rPr lang="en-US" sz="4000" dirty="0" err="1">
                <a:solidFill>
                  <a:srgbClr val="6F777D"/>
                </a:solidFill>
              </a:rPr>
              <a:t>adaptor,primo_central_multiple_fe&amp;json</a:t>
            </a:r>
            <a:r>
              <a:rPr lang="en-US" sz="4000" dirty="0">
                <a:solidFill>
                  <a:srgbClr val="6F777D"/>
                </a:solidFill>
              </a:rPr>
              <a:t>=</a:t>
            </a:r>
            <a:r>
              <a:rPr lang="en-US" sz="4000" dirty="0" smtClean="0">
                <a:solidFill>
                  <a:srgbClr val="6F777D"/>
                </a:solidFill>
              </a:rPr>
              <a:t>true</a:t>
            </a:r>
            <a:endParaRPr lang="en-US" sz="4000" dirty="0">
              <a:solidFill>
                <a:srgbClr val="6F77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18" y="988869"/>
            <a:ext cx="8742559" cy="46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9" y="1365273"/>
            <a:ext cx="8720256" cy="393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405</TotalTime>
  <Words>140</Words>
  <Application>Microsoft Office PowerPoint</Application>
  <PresentationFormat>On-screen Show (4:3)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Franklin Gothic Medium</vt:lpstr>
      <vt:lpstr>Wingdings</vt:lpstr>
      <vt:lpstr>Wingdings 2</vt:lpstr>
      <vt:lpstr>Grid</vt:lpstr>
      <vt:lpstr>Using API Data for Scholarly Research (FOR librARIANs)</vt:lpstr>
      <vt:lpstr>PowerPoint Presentation</vt:lpstr>
      <vt:lpstr>Application Programming Interface (API)</vt:lpstr>
      <vt:lpstr>Application Programming Interface (API)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API Data for Scholarly Research (FOR librARIANs)</dc:title>
  <dc:creator>Mark Eaton</dc:creator>
  <cp:lastModifiedBy>Mark Eaton</cp:lastModifiedBy>
  <cp:revision>17</cp:revision>
  <dcterms:created xsi:type="dcterms:W3CDTF">2016-12-07T03:53:53Z</dcterms:created>
  <dcterms:modified xsi:type="dcterms:W3CDTF">2016-12-12T17:18:04Z</dcterms:modified>
</cp:coreProperties>
</file>