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9" r:id="rId3"/>
    <p:sldId id="280" r:id="rId4"/>
    <p:sldId id="281" r:id="rId5"/>
    <p:sldId id="282" r:id="rId6"/>
    <p:sldId id="258" r:id="rId7"/>
    <p:sldId id="257" r:id="rId8"/>
    <p:sldId id="259" r:id="rId9"/>
    <p:sldId id="260" r:id="rId10"/>
    <p:sldId id="261" r:id="rId11"/>
    <p:sldId id="263" r:id="rId12"/>
    <p:sldId id="262" r:id="rId13"/>
    <p:sldId id="277" r:id="rId14"/>
    <p:sldId id="264" r:id="rId15"/>
    <p:sldId id="266" r:id="rId16"/>
    <p:sldId id="270" r:id="rId17"/>
    <p:sldId id="267" r:id="rId18"/>
    <p:sldId id="268" r:id="rId19"/>
    <p:sldId id="269" r:id="rId20"/>
    <p:sldId id="275" r:id="rId21"/>
    <p:sldId id="276" r:id="rId22"/>
    <p:sldId id="271" r:id="rId23"/>
    <p:sldId id="274" r:id="rId24"/>
    <p:sldId id="272" r:id="rId25"/>
    <p:sldId id="278" r:id="rId26"/>
    <p:sldId id="286" r:id="rId27"/>
    <p:sldId id="283" r:id="rId28"/>
    <p:sldId id="284" r:id="rId29"/>
    <p:sldId id="287" r:id="rId3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1070605-AD61-4901-827B-CB606B63014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945753D-16E3-40FB-9F4F-A439CA58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6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907D8-2202-4AFB-B92C-04AAD687167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D12F-B278-45F8-B637-BEBDE785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2D12F-B278-45F8-B637-BEBDE785CB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2D12F-B278-45F8-B637-BEBDE785C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26CA-C690-498F-9C27-A312C9A26C5B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4C79-D59E-4CEC-820E-EB1651A2DE0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D082-C1ED-4C38-9D1E-B48FCB9B20B6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5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498F-8433-4672-BE05-5CBE4AD6976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D539-FE60-4A9A-8330-916F5B12439D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5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0E84-9C70-4FE2-B2F4-60049D3A85D2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5A50-A90B-4F16-9E22-B4459A38E9E9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DBB6-0101-4AE7-9696-32B738C06E9B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7A87-E1C5-483D-A5C8-4B099F5424BE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1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5D35-0A6B-4248-BFAA-1B3BDF6E9AC9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7053-BF7B-46FE-94AF-9B9EDCC8E48C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CEF1-A63D-4B18-B793-4E1970A1D15E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F996-D323-458A-959B-80C8E96B9BD6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B86E-8F3F-4A95-9DBD-077D60A0B8D6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908A-F67A-4620-BBA6-CA8A63B970A9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B743-E047-4275-BC35-B6F88BFFF18E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17C7-C5ED-4381-B53F-3D5B1DF2FA9B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23193-3B07-41E3-89CD-497FFD80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93879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Mock Up, Test, and Refine: An Approach to Usability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40181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Mark Eaton and Carlos Arguelles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6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LibGuides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73" y="16141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Pros</a:t>
            </a:r>
          </a:p>
          <a:p>
            <a:r>
              <a:rPr lang="en-US" sz="2800" dirty="0" smtClean="0"/>
              <a:t>Groups</a:t>
            </a:r>
          </a:p>
          <a:p>
            <a:r>
              <a:rPr lang="en-US" sz="2800" dirty="0" smtClean="0"/>
              <a:t>Group-level JavaScript and CSS</a:t>
            </a:r>
          </a:p>
          <a:p>
            <a:r>
              <a:rPr lang="en-US" sz="2800" dirty="0" smtClean="0"/>
              <a:t>Ease of building prototypes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Cons</a:t>
            </a:r>
          </a:p>
          <a:p>
            <a:r>
              <a:rPr lang="en-US" sz="2800" dirty="0" smtClean="0"/>
              <a:t>After a while, all </a:t>
            </a:r>
            <a:r>
              <a:rPr lang="en-US" sz="2800" dirty="0" err="1" smtClean="0"/>
              <a:t>LibGuides</a:t>
            </a:r>
            <a:r>
              <a:rPr lang="en-US" sz="2800" dirty="0" smtClean="0"/>
              <a:t> start to look the same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23" y="494353"/>
            <a:ext cx="3674817" cy="26725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9" y="2522520"/>
            <a:ext cx="3086100" cy="14763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tjar-hea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" b="4992"/>
          <a:stretch>
            <a:fillRect/>
          </a:stretch>
        </p:blipFill>
        <p:spPr>
          <a:xfrm>
            <a:off x="0" y="880946"/>
            <a:ext cx="12205683" cy="505069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-511098" y="2107581"/>
            <a:ext cx="10515600" cy="25007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pPr lvl="2"/>
            <a:r>
              <a:rPr lang="en-US" sz="2800" smtClean="0"/>
              <a:t>http://kbcc.cuny.libguides.com/prototype1?cohort=2</a:t>
            </a:r>
          </a:p>
          <a:p>
            <a:pPr lvl="2"/>
            <a:r>
              <a:rPr lang="en-US" sz="2800" smtClean="0"/>
              <a:t>http://kbcc.cuny.libguides.com/prototype1?cohort=3</a:t>
            </a:r>
          </a:p>
          <a:p>
            <a:pPr lvl="2"/>
            <a:r>
              <a:rPr lang="en-US" sz="2800" smtClean="0"/>
              <a:t>http://kbcc.cuny.libguides.com/prototype1?cohort=4</a:t>
            </a:r>
          </a:p>
          <a:p>
            <a:pPr lvl="2"/>
            <a:endParaRPr lang="en-US" sz="2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0" y="-3664"/>
            <a:ext cx="11218132" cy="737702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7" y="0"/>
            <a:ext cx="11496533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1" y="0"/>
            <a:ext cx="11563842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87" y="1296330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53" y="826247"/>
            <a:ext cx="3964491" cy="288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64" y="4452705"/>
            <a:ext cx="3086100" cy="14763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60" y="1701679"/>
            <a:ext cx="4326673" cy="35176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What we learned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Test more rigorously</a:t>
            </a:r>
          </a:p>
          <a:p>
            <a:r>
              <a:rPr lang="en-US" sz="4400" smtClean="0"/>
              <a:t>Keep it simple</a:t>
            </a:r>
          </a:p>
          <a:p>
            <a:r>
              <a:rPr lang="en-US" sz="4400" smtClean="0"/>
              <a:t>Don’t rely on others’ code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BACKGROUND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536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How to modify the library’s webpage according to users needs?</a:t>
            </a:r>
          </a:p>
          <a:p>
            <a:r>
              <a:rPr lang="en-US" sz="3200" dirty="0" smtClean="0"/>
              <a:t>What type of information is needed to support updates?</a:t>
            </a:r>
          </a:p>
          <a:p>
            <a:r>
              <a:rPr lang="en-US" sz="3200" dirty="0" smtClean="0"/>
              <a:t>Why this is not a systematic effort?</a:t>
            </a:r>
          </a:p>
          <a:p>
            <a:r>
              <a:rPr lang="en-US" sz="3200" dirty="0" smtClean="0"/>
              <a:t>Conclusions:</a:t>
            </a:r>
          </a:p>
          <a:p>
            <a:pPr lvl="1"/>
            <a:r>
              <a:rPr lang="en-US" sz="2400" dirty="0" smtClean="0"/>
              <a:t>Librarians have to step up to the challenge</a:t>
            </a:r>
          </a:p>
          <a:p>
            <a:pPr lvl="1"/>
            <a:r>
              <a:rPr lang="en-US" sz="2400" dirty="0" smtClean="0"/>
              <a:t>Funding is needed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7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5" y="1386934"/>
            <a:ext cx="1943100" cy="1943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65" y="916851"/>
            <a:ext cx="3964491" cy="2883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5" y="4382429"/>
            <a:ext cx="3086100" cy="1476375"/>
          </a:xfrm>
          <a:prstGeom prst="rect">
            <a:avLst/>
          </a:prstGeom>
        </p:spPr>
      </p:pic>
      <p:sp>
        <p:nvSpPr>
          <p:cNvPr id="2" name="Flowchart: Summing Junction 1"/>
          <p:cNvSpPr/>
          <p:nvPr/>
        </p:nvSpPr>
        <p:spPr>
          <a:xfrm>
            <a:off x="3358375" y="3974016"/>
            <a:ext cx="2185639" cy="2114549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5" y="1386934"/>
            <a:ext cx="1943100" cy="1943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84" y="2564781"/>
            <a:ext cx="856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/>
              <a:t>How will we track the data now?</a:t>
            </a:r>
            <a:endParaRPr lang="en-US"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1" y="0"/>
            <a:ext cx="11563842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2673119"/>
            <a:ext cx="10883589" cy="1787371"/>
          </a:xfrm>
        </p:spPr>
        <p:txBody>
          <a:bodyPr>
            <a:normAutofit/>
          </a:bodyPr>
          <a:lstStyle/>
          <a:p>
            <a:r>
              <a:rPr lang="en-US" sz="2300"/>
              <a:t>http://usability.b7jl.org/?</a:t>
            </a:r>
            <a:r>
              <a:rPr lang="en-US" sz="2300" smtClean="0"/>
              <a:t>prototype=9&amp;element=menu_periodicals</a:t>
            </a:r>
          </a:p>
          <a:p>
            <a:r>
              <a:rPr lang="en-US" sz="2300"/>
              <a:t>http://usability.b7jl.org/?</a:t>
            </a:r>
            <a:r>
              <a:rPr lang="en-US" sz="2300" smtClean="0"/>
              <a:t>prototype=10&amp;element=widget_catalog</a:t>
            </a:r>
          </a:p>
          <a:p>
            <a:r>
              <a:rPr lang="en-US" sz="2300"/>
              <a:t>http://usability.b7jl.org/?prototype=12&amp;element=box_calendar_hours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8" y="2514500"/>
            <a:ext cx="4672862" cy="18289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936" y="1612734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Data quality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28" y="3954778"/>
            <a:ext cx="1009791" cy="100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58" y="2844425"/>
            <a:ext cx="990738" cy="990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47" y="1683837"/>
            <a:ext cx="990738" cy="99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5936" y="2757574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Reliability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5936" y="3880500"/>
            <a:ext cx="6055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Hotjar visuals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83" y="2990560"/>
            <a:ext cx="9860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github.com/MarkEEaton/usability-python</a:t>
            </a:r>
          </a:p>
          <a:p>
            <a:r>
              <a:rPr lang="en-US" sz="3200" smtClean="0"/>
              <a:t>github.com/MarkEEaton/usability-testing-interface</a:t>
            </a:r>
            <a:endParaRPr lang="en-US" sz="3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Conclusions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06326" cy="3880773"/>
          </a:xfrm>
        </p:spPr>
        <p:txBody>
          <a:bodyPr/>
          <a:lstStyle/>
          <a:p>
            <a:r>
              <a:rPr lang="en-US" sz="3200" dirty="0" smtClean="0"/>
              <a:t>Usability testing should be an institutionalize and an ongoing process.</a:t>
            </a:r>
          </a:p>
          <a:p>
            <a:r>
              <a:rPr lang="en-US" sz="3200" dirty="0" smtClean="0"/>
              <a:t>Trouble finding tools for UX that meet our needs</a:t>
            </a:r>
          </a:p>
          <a:p>
            <a:r>
              <a:rPr lang="en-US" sz="3200" dirty="0" smtClean="0"/>
              <a:t>Difficulty communicating with IT Department and selling the idea.</a:t>
            </a:r>
          </a:p>
          <a:p>
            <a:r>
              <a:rPr lang="en-US" sz="3200" dirty="0" smtClean="0"/>
              <a:t>Time consuming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1" y="137012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has been a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73" y="568035"/>
            <a:ext cx="5260931" cy="6001062"/>
          </a:xfr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5781" y="2690926"/>
            <a:ext cx="459988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Quixotic experience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960" y="1344640"/>
            <a:ext cx="7770879" cy="199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7135" y="4317125"/>
            <a:ext cx="6546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Mark Eaton</a:t>
            </a:r>
          </a:p>
          <a:p>
            <a:r>
              <a:rPr lang="en-US" sz="2000" b="1" dirty="0" smtClean="0"/>
              <a:t>Assistant Professor – Reader Services Librarian</a:t>
            </a:r>
          </a:p>
          <a:p>
            <a:r>
              <a:rPr lang="en-US" sz="2000" b="1" dirty="0" smtClean="0"/>
              <a:t>Mark.Eaton@kbcc.cuny.edu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57134" y="5579697"/>
            <a:ext cx="6358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Carlos Arguelles</a:t>
            </a:r>
          </a:p>
          <a:p>
            <a:r>
              <a:rPr lang="en-US" sz="2000" b="1" dirty="0" smtClean="0"/>
              <a:t>Associate Professor – Reader Services Librarian</a:t>
            </a:r>
          </a:p>
          <a:p>
            <a:r>
              <a:rPr lang="en-US" sz="2000" b="1" dirty="0" smtClean="0"/>
              <a:t>Carlos.Arguelles@kbcc.cuny.edu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2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Definition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03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500" dirty="0" smtClean="0"/>
              <a:t>Usability Test is a way to evaluate a service with your target-market customers. Focusing on user experience (UX) testing: observing, recording, measuring library users’ (faculty and students) interactions with the library webpage. </a:t>
            </a:r>
          </a:p>
          <a:p>
            <a:pPr algn="just"/>
            <a:r>
              <a:rPr lang="en-US" sz="3500" dirty="0" smtClean="0"/>
              <a:t>Usability testing involves actual target users and matches real-world experiences (Prototypes</a:t>
            </a:r>
            <a:r>
              <a:rPr lang="en-US" sz="3500" dirty="0" smtClean="0"/>
              <a:t>). </a:t>
            </a:r>
            <a:r>
              <a:rPr lang="en-US" sz="3500" dirty="0" smtClean="0"/>
              <a:t>The use on an incentive to recruit participants is necessary</a:t>
            </a:r>
            <a:r>
              <a:rPr lang="en-US" dirty="0" smtClean="0"/>
              <a:t>.    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Requested a PSC-CUNY Grant and it was approved on September 2016.</a:t>
            </a:r>
          </a:p>
          <a:p>
            <a:r>
              <a:rPr lang="en-US" sz="3200" dirty="0" smtClean="0"/>
              <a:t>Redistributed the funds according to a plan.</a:t>
            </a:r>
          </a:p>
          <a:p>
            <a:r>
              <a:rPr lang="en-US" sz="3200" dirty="0" smtClean="0"/>
              <a:t>Training course for investigators involved in Social/Behavioral Research with human subjects</a:t>
            </a:r>
          </a:p>
          <a:p>
            <a:r>
              <a:rPr lang="en-US" sz="3200" dirty="0" smtClean="0"/>
              <a:t>Summited to the University Integrated Institutional Review Board an application and was approved during Fall/2016. Two reasons:</a:t>
            </a:r>
          </a:p>
          <a:p>
            <a:pPr lvl="1"/>
            <a:r>
              <a:rPr lang="en-US" sz="3200" dirty="0" smtClean="0"/>
              <a:t>To be able to work with Faculty and students</a:t>
            </a:r>
          </a:p>
          <a:p>
            <a:pPr lvl="1"/>
            <a:r>
              <a:rPr lang="en-US" sz="3200" dirty="0" smtClean="0"/>
              <a:t>To be able to publish our results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Process (cont.)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It is an iterative approach in which the prototypes are redesigned constantly.</a:t>
            </a:r>
          </a:p>
          <a:p>
            <a:r>
              <a:rPr lang="en-US" sz="3200" dirty="0" smtClean="0"/>
              <a:t>It was decided that part of this project was also to move all our webpages to CMS-</a:t>
            </a:r>
            <a:r>
              <a:rPr lang="en-US" sz="3200" dirty="0" err="1" smtClean="0"/>
              <a:t>Libguides</a:t>
            </a:r>
            <a:endParaRPr lang="en-US" sz="3200" dirty="0" smtClean="0"/>
          </a:p>
          <a:p>
            <a:r>
              <a:rPr lang="en-US" sz="3200" dirty="0" smtClean="0"/>
              <a:t>Establishing the different recruitment approaches.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22" y="0"/>
            <a:ext cx="9593465" cy="6888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4" y="0"/>
            <a:ext cx="655439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2260749"/>
            <a:ext cx="2143424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126851"/>
            <a:ext cx="2143424" cy="2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3" y="4394647"/>
            <a:ext cx="2143424" cy="2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0" y="4413101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1" y="2269976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12" y="126851"/>
            <a:ext cx="2143125" cy="2143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481635" y="2575560"/>
            <a:ext cx="985835" cy="172764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03077" y="2575559"/>
            <a:ext cx="985835" cy="172764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91856" y="2834640"/>
            <a:ext cx="3389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[ … , … ]</a:t>
            </a:r>
            <a:endParaRPr lang="en-US" sz="6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1" y="-632460"/>
            <a:ext cx="9987279" cy="74904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193-3B07-41E3-89CD-497FFD804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10779</TotalTime>
  <Words>409</Words>
  <Application>Microsoft Office PowerPoint</Application>
  <PresentationFormat>Widescreen</PresentationFormat>
  <Paragraphs>97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Mock Up, Test, and Refine: An Approach to Usability Testing </vt:lpstr>
      <vt:lpstr>BACKGROUND</vt:lpstr>
      <vt:lpstr>Definition</vt:lpstr>
      <vt:lpstr>Process</vt:lpstr>
      <vt:lpstr>Process (cont.)</vt:lpstr>
      <vt:lpstr>PowerPoint Presentation</vt:lpstr>
      <vt:lpstr>PowerPoint Presentation</vt:lpstr>
      <vt:lpstr>PowerPoint Presentation</vt:lpstr>
      <vt:lpstr>PowerPoint Presentation</vt:lpstr>
      <vt:lpstr>LibGuides CMS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This has been a</vt:lpstr>
      <vt:lpstr>PowerPoint Presentation</vt:lpstr>
    </vt:vector>
  </TitlesOfParts>
  <Company>Kingsborough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Eaton</dc:creator>
  <cp:lastModifiedBy>Carlos Arguelles</cp:lastModifiedBy>
  <cp:revision>58</cp:revision>
  <cp:lastPrinted>2017-06-13T20:39:22Z</cp:lastPrinted>
  <dcterms:created xsi:type="dcterms:W3CDTF">2017-05-12T20:09:23Z</dcterms:created>
  <dcterms:modified xsi:type="dcterms:W3CDTF">2017-06-14T17:41:46Z</dcterms:modified>
</cp:coreProperties>
</file>