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81" r:id="rId5"/>
    <p:sldId id="282" r:id="rId6"/>
    <p:sldId id="258" r:id="rId7"/>
    <p:sldId id="257" r:id="rId8"/>
    <p:sldId id="259" r:id="rId9"/>
    <p:sldId id="260" r:id="rId10"/>
    <p:sldId id="261" r:id="rId11"/>
    <p:sldId id="263" r:id="rId12"/>
    <p:sldId id="262" r:id="rId13"/>
    <p:sldId id="277" r:id="rId14"/>
    <p:sldId id="264" r:id="rId15"/>
    <p:sldId id="266" r:id="rId16"/>
    <p:sldId id="270" r:id="rId17"/>
    <p:sldId id="267" r:id="rId18"/>
    <p:sldId id="268" r:id="rId19"/>
    <p:sldId id="269" r:id="rId20"/>
    <p:sldId id="275" r:id="rId21"/>
    <p:sldId id="276" r:id="rId22"/>
    <p:sldId id="271" r:id="rId23"/>
    <p:sldId id="274" r:id="rId24"/>
    <p:sldId id="272" r:id="rId25"/>
    <p:sldId id="278" r:id="rId26"/>
    <p:sldId id="286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3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450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8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55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1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3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4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1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2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4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8708-FD54-4E05-9EF4-7071457BBB92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293879"/>
            <a:ext cx="7766936" cy="1646302"/>
          </a:xfrm>
        </p:spPr>
        <p:txBody>
          <a:bodyPr/>
          <a:lstStyle/>
          <a:p>
            <a:pPr algn="ctr"/>
            <a:r>
              <a:rPr lang="en-US" b="1" dirty="0"/>
              <a:t>Mock Up, Test, and Refine: An Approach to Usability Testing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940181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Mark Eaton and Carlos Arguelles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64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LibGuides</a:t>
            </a:r>
            <a:r>
              <a:rPr lang="en-US" dirty="0" smtClean="0"/>
              <a:t> 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73" y="161417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Pros</a:t>
            </a:r>
          </a:p>
          <a:p>
            <a:r>
              <a:rPr lang="en-US" sz="2800" dirty="0" smtClean="0"/>
              <a:t>Groups</a:t>
            </a:r>
          </a:p>
          <a:p>
            <a:r>
              <a:rPr lang="en-US" sz="2800" dirty="0" smtClean="0"/>
              <a:t>Group-level JavaScript and CSS</a:t>
            </a:r>
          </a:p>
          <a:p>
            <a:r>
              <a:rPr lang="en-US" sz="2800" dirty="0" smtClean="0"/>
              <a:t>Ease of building prototypes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Cons</a:t>
            </a:r>
          </a:p>
          <a:p>
            <a:r>
              <a:rPr lang="en-US" sz="2800" dirty="0" smtClean="0"/>
              <a:t>After a while, all </a:t>
            </a:r>
            <a:r>
              <a:rPr lang="en-US" sz="2800" dirty="0" err="1" smtClean="0"/>
              <a:t>LibGuides</a:t>
            </a:r>
            <a:r>
              <a:rPr lang="en-US" sz="2800" dirty="0" smtClean="0"/>
              <a:t> start to look the same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23" y="494353"/>
            <a:ext cx="3674817" cy="26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6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69" y="2522520"/>
            <a:ext cx="3086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tjar-heatm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2" b="4992"/>
          <a:stretch>
            <a:fillRect/>
          </a:stretch>
        </p:blipFill>
        <p:spPr>
          <a:xfrm>
            <a:off x="0" y="880946"/>
            <a:ext cx="12205683" cy="5050691"/>
          </a:xfrm>
        </p:spPr>
      </p:pic>
    </p:spTree>
    <p:extLst>
      <p:ext uri="{BB962C8B-B14F-4D97-AF65-F5344CB8AC3E}">
        <p14:creationId xmlns:p14="http://schemas.microsoft.com/office/powerpoint/2010/main" val="33577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-511098" y="2107581"/>
            <a:ext cx="10515600" cy="25007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pPr lvl="2"/>
            <a:r>
              <a:rPr lang="en-US" sz="2800" smtClean="0"/>
              <a:t>http://kbcc.cuny.libguides.com/prototype1?cohort=2</a:t>
            </a:r>
          </a:p>
          <a:p>
            <a:pPr lvl="2"/>
            <a:r>
              <a:rPr lang="en-US" sz="2800" smtClean="0"/>
              <a:t>http://kbcc.cuny.libguides.com/prototype1?cohort=3</a:t>
            </a:r>
          </a:p>
          <a:p>
            <a:pPr lvl="2"/>
            <a:r>
              <a:rPr lang="en-US" sz="2800" smtClean="0"/>
              <a:t>http://kbcc.cuny.libguides.com/prototype1?cohort=4</a:t>
            </a:r>
          </a:p>
          <a:p>
            <a:pPr lvl="2"/>
            <a:endParaRPr lang="en-US" sz="28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260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0" y="-3664"/>
            <a:ext cx="11218132" cy="7377027"/>
          </a:xfrm>
        </p:spPr>
      </p:pic>
    </p:spTree>
    <p:extLst>
      <p:ext uri="{BB962C8B-B14F-4D97-AF65-F5344CB8AC3E}">
        <p14:creationId xmlns:p14="http://schemas.microsoft.com/office/powerpoint/2010/main" val="28307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7" y="0"/>
            <a:ext cx="11496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1" y="0"/>
            <a:ext cx="11563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87" y="1296330"/>
            <a:ext cx="1943100" cy="194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353" y="826247"/>
            <a:ext cx="3964491" cy="2883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364" y="4452705"/>
            <a:ext cx="3086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60" y="1701679"/>
            <a:ext cx="4326673" cy="35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What we learned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Test more rigorously</a:t>
            </a:r>
          </a:p>
          <a:p>
            <a:r>
              <a:rPr lang="en-US" sz="4400" smtClean="0"/>
              <a:t>Keep it simple</a:t>
            </a:r>
          </a:p>
          <a:p>
            <a:r>
              <a:rPr lang="en-US" sz="4400" smtClean="0"/>
              <a:t>Don’t rely on others’ code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3212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BACKGROUNG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1536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How to modify the library’s webpage according to users needs?</a:t>
            </a:r>
          </a:p>
          <a:p>
            <a:r>
              <a:rPr lang="en-US" sz="3200" dirty="0" smtClean="0"/>
              <a:t>What type of information is needed to support updates?</a:t>
            </a:r>
          </a:p>
          <a:p>
            <a:r>
              <a:rPr lang="en-US" sz="3200" dirty="0" smtClean="0"/>
              <a:t>Why this is not a systematic effort?</a:t>
            </a:r>
          </a:p>
          <a:p>
            <a:r>
              <a:rPr lang="en-US" sz="3200" dirty="0" smtClean="0"/>
              <a:t>Conclusions:</a:t>
            </a:r>
          </a:p>
          <a:p>
            <a:pPr lvl="1"/>
            <a:r>
              <a:rPr lang="en-US" sz="2400" dirty="0" smtClean="0"/>
              <a:t>Librarians have to step up to the challenge</a:t>
            </a:r>
          </a:p>
          <a:p>
            <a:pPr lvl="1"/>
            <a:r>
              <a:rPr lang="en-US" sz="2400" dirty="0" smtClean="0"/>
              <a:t>Funding is needed</a:t>
            </a:r>
          </a:p>
          <a:p>
            <a:pPr lvl="1"/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5" y="1386934"/>
            <a:ext cx="1943100" cy="194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65" y="916851"/>
            <a:ext cx="3964491" cy="2883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5" y="4382429"/>
            <a:ext cx="3086100" cy="1476375"/>
          </a:xfrm>
          <a:prstGeom prst="rect">
            <a:avLst/>
          </a:prstGeom>
        </p:spPr>
      </p:pic>
      <p:sp>
        <p:nvSpPr>
          <p:cNvPr id="2" name="Flowchart: Summing Junction 1"/>
          <p:cNvSpPr/>
          <p:nvPr/>
        </p:nvSpPr>
        <p:spPr>
          <a:xfrm>
            <a:off x="3358375" y="3974016"/>
            <a:ext cx="2185639" cy="2114549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5" y="1386934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284" y="2564781"/>
            <a:ext cx="856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How will we track the data now?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5442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51" y="0"/>
            <a:ext cx="11563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7" y="2673119"/>
            <a:ext cx="10883589" cy="1787371"/>
          </a:xfrm>
        </p:spPr>
        <p:txBody>
          <a:bodyPr>
            <a:normAutofit/>
          </a:bodyPr>
          <a:lstStyle/>
          <a:p>
            <a:r>
              <a:rPr lang="en-US" sz="2300"/>
              <a:t>http://usability.b7jl.org/?</a:t>
            </a:r>
            <a:r>
              <a:rPr lang="en-US" sz="2300" smtClean="0"/>
              <a:t>prototype=9&amp;element=menu_periodicals</a:t>
            </a:r>
          </a:p>
          <a:p>
            <a:r>
              <a:rPr lang="en-US" sz="2300"/>
              <a:t>http://usability.b7jl.org/?</a:t>
            </a:r>
            <a:r>
              <a:rPr lang="en-US" sz="2300" smtClean="0"/>
              <a:t>prototype=10&amp;element=widget_catalog</a:t>
            </a:r>
          </a:p>
          <a:p>
            <a:r>
              <a:rPr lang="en-US" sz="2300"/>
              <a:t>http://usability.b7jl.org/?prototype=12&amp;element=box_calendar_hours</a:t>
            </a:r>
          </a:p>
        </p:txBody>
      </p:sp>
    </p:spTree>
    <p:extLst>
      <p:ext uri="{BB962C8B-B14F-4D97-AF65-F5344CB8AC3E}">
        <p14:creationId xmlns:p14="http://schemas.microsoft.com/office/powerpoint/2010/main" val="41858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68" y="2514500"/>
            <a:ext cx="4672862" cy="18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936" y="1612734"/>
            <a:ext cx="6055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Data quality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28" y="3954778"/>
            <a:ext cx="1009791" cy="1000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58" y="2844425"/>
            <a:ext cx="990738" cy="990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47" y="1683837"/>
            <a:ext cx="990738" cy="990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5936" y="2757574"/>
            <a:ext cx="6055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mtClean="0"/>
              <a:t>Reliability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5936" y="3880500"/>
            <a:ext cx="6055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mtClean="0"/>
              <a:t>Hotjar visuals</a:t>
            </a:r>
          </a:p>
        </p:txBody>
      </p:sp>
    </p:spTree>
    <p:extLst>
      <p:ext uri="{BB962C8B-B14F-4D97-AF65-F5344CB8AC3E}">
        <p14:creationId xmlns:p14="http://schemas.microsoft.com/office/powerpoint/2010/main" val="839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83" y="2990560"/>
            <a:ext cx="98603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github.com/MarkEEaton/usability-python</a:t>
            </a:r>
          </a:p>
          <a:p>
            <a:r>
              <a:rPr lang="en-US" sz="3200" smtClean="0"/>
              <a:t>github.com/MarkEEaton/usability-testing-interface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243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Conclusions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506326" cy="3880773"/>
          </a:xfrm>
        </p:spPr>
        <p:txBody>
          <a:bodyPr/>
          <a:lstStyle/>
          <a:p>
            <a:r>
              <a:rPr lang="en-US" sz="3200" dirty="0" smtClean="0"/>
              <a:t>Usability testing should be an institutionalize and an ongoing process.</a:t>
            </a:r>
          </a:p>
          <a:p>
            <a:r>
              <a:rPr lang="en-US" sz="3200" dirty="0" smtClean="0"/>
              <a:t>Trouble finding tools </a:t>
            </a:r>
            <a:r>
              <a:rPr lang="en-US" sz="3200" smtClean="0"/>
              <a:t>for UX that </a:t>
            </a:r>
            <a:r>
              <a:rPr lang="en-US" sz="3200" dirty="0" smtClean="0"/>
              <a:t>meet our needs</a:t>
            </a:r>
          </a:p>
          <a:p>
            <a:r>
              <a:rPr lang="en-US" sz="3200" dirty="0" smtClean="0"/>
              <a:t>Difficulty communicating with IT Department and selling the idea.</a:t>
            </a:r>
          </a:p>
          <a:p>
            <a:r>
              <a:rPr lang="en-US" sz="3200" dirty="0" smtClean="0"/>
              <a:t>Time consuming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81" y="1370126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This has been a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73" y="568035"/>
            <a:ext cx="5260931" cy="6001062"/>
          </a:xfr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5781" y="2690926"/>
            <a:ext cx="459988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Quixotic experience </a:t>
            </a:r>
          </a:p>
        </p:txBody>
      </p:sp>
    </p:spTree>
    <p:extLst>
      <p:ext uri="{BB962C8B-B14F-4D97-AF65-F5344CB8AC3E}">
        <p14:creationId xmlns:p14="http://schemas.microsoft.com/office/powerpoint/2010/main" val="3763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Definition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031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500" dirty="0" smtClean="0"/>
              <a:t>Usability Test is a way to evaluate a service with your target-market customers. Focusing on user experience (UX) testing: observing, recording, measuring library users’ (faculty and students) interactions with the library webpage. </a:t>
            </a:r>
          </a:p>
          <a:p>
            <a:pPr algn="just"/>
            <a:r>
              <a:rPr lang="en-US" sz="3500" dirty="0" smtClean="0"/>
              <a:t>Usability testing involves actual target users and matches real-world experiences (Prototypes), The use on an incentive to recruit participants is necessary</a:t>
            </a:r>
            <a:r>
              <a:rPr lang="en-US" dirty="0" smtClean="0"/>
              <a:t>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Process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Requested a PSC-CUNY Grant and it was approved on September 2016.</a:t>
            </a:r>
          </a:p>
          <a:p>
            <a:r>
              <a:rPr lang="en-US" sz="3200" dirty="0" smtClean="0"/>
              <a:t>Redistributed the funds according to a plan.</a:t>
            </a:r>
          </a:p>
          <a:p>
            <a:r>
              <a:rPr lang="en-US" sz="3200" dirty="0" smtClean="0"/>
              <a:t>Training course for investigators involved in Social/Behavioral Research with human subjects</a:t>
            </a:r>
          </a:p>
          <a:p>
            <a:r>
              <a:rPr lang="en-US" sz="3200" dirty="0" smtClean="0"/>
              <a:t>Summited to the University Integrated Institutional Review Board an application and was approved during Fall/2016. Two reasons:</a:t>
            </a:r>
          </a:p>
          <a:p>
            <a:pPr lvl="1"/>
            <a:r>
              <a:rPr lang="en-US" sz="3200" dirty="0" smtClean="0"/>
              <a:t>To be able to work with Faculty and students</a:t>
            </a:r>
          </a:p>
          <a:p>
            <a:pPr lvl="1"/>
            <a:r>
              <a:rPr lang="en-US" sz="3200" dirty="0" smtClean="0"/>
              <a:t>To be able to publish our results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Process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It is an iterative approach in which the prototypes are redesigned constantly.</a:t>
            </a:r>
          </a:p>
          <a:p>
            <a:r>
              <a:rPr lang="en-US" sz="3200" dirty="0" smtClean="0"/>
              <a:t>It was decided that part of this project was also to move all our webpages to CMS-</a:t>
            </a:r>
            <a:r>
              <a:rPr lang="en-US" sz="3200" dirty="0" err="1" smtClean="0"/>
              <a:t>Libguides</a:t>
            </a:r>
            <a:endParaRPr lang="en-US" sz="3200" dirty="0" smtClean="0"/>
          </a:p>
          <a:p>
            <a:r>
              <a:rPr lang="en-US" sz="3200" dirty="0" smtClean="0"/>
              <a:t>Establishing the different recruitment approaches.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22" y="0"/>
            <a:ext cx="9593465" cy="68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4" y="0"/>
            <a:ext cx="6554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3" y="2260749"/>
            <a:ext cx="2143424" cy="2133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3" y="126851"/>
            <a:ext cx="2143424" cy="21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3" y="4394647"/>
            <a:ext cx="2143424" cy="2133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10" y="4413101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11" y="2269976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12" y="126851"/>
            <a:ext cx="2143125" cy="21431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481635" y="2575560"/>
            <a:ext cx="985835" cy="172764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403077" y="2575559"/>
            <a:ext cx="985835" cy="172764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91856" y="2834640"/>
            <a:ext cx="3389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[ … , … ]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370822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1" y="-632460"/>
            <a:ext cx="9987279" cy="749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8052</TotalTime>
  <Words>356</Words>
  <Application>Microsoft Office PowerPoint</Application>
  <PresentationFormat>Widescreen</PresentationFormat>
  <Paragraphs>60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Mock Up, Test, and Refine: An Approach to Usability Testing </vt:lpstr>
      <vt:lpstr>BACKGROUNG</vt:lpstr>
      <vt:lpstr>Definition</vt:lpstr>
      <vt:lpstr>Process</vt:lpstr>
      <vt:lpstr>Process</vt:lpstr>
      <vt:lpstr>PowerPoint Presentation</vt:lpstr>
      <vt:lpstr>PowerPoint Presentation</vt:lpstr>
      <vt:lpstr>PowerPoint Presentation</vt:lpstr>
      <vt:lpstr>PowerPoint Presentation</vt:lpstr>
      <vt:lpstr>LibGuides CMS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learned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This has been a</vt:lpstr>
    </vt:vector>
  </TitlesOfParts>
  <Company>Kingsborough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Eaton</dc:creator>
  <cp:lastModifiedBy>Mark Eaton</cp:lastModifiedBy>
  <cp:revision>50</cp:revision>
  <dcterms:created xsi:type="dcterms:W3CDTF">2017-05-12T20:09:23Z</dcterms:created>
  <dcterms:modified xsi:type="dcterms:W3CDTF">2017-06-12T16:26:34Z</dcterms:modified>
</cp:coreProperties>
</file>