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499" r:id="rId2"/>
    <p:sldId id="515" r:id="rId3"/>
    <p:sldId id="516" r:id="rId4"/>
    <p:sldId id="538" r:id="rId5"/>
    <p:sldId id="517" r:id="rId6"/>
    <p:sldId id="518" r:id="rId7"/>
    <p:sldId id="519" r:id="rId8"/>
    <p:sldId id="521" r:id="rId9"/>
    <p:sldId id="522" r:id="rId10"/>
    <p:sldId id="525" r:id="rId11"/>
    <p:sldId id="526" r:id="rId12"/>
    <p:sldId id="527" r:id="rId13"/>
    <p:sldId id="528" r:id="rId14"/>
    <p:sldId id="529" r:id="rId15"/>
    <p:sldId id="535" r:id="rId16"/>
    <p:sldId id="539" r:id="rId17"/>
    <p:sldId id="534" r:id="rId18"/>
    <p:sldId id="537" r:id="rId19"/>
  </p:sldIdLst>
  <p:sldSz cx="9144000" cy="6858000" type="screen4x3"/>
  <p:notesSz cx="6735763" cy="98663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Lucida Sans Unicode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0000FF"/>
    <a:srgbClr val="CCFFFF"/>
    <a:srgbClr val="FFCC66"/>
    <a:srgbClr val="FFCCCC"/>
    <a:srgbClr val="FFCCFF"/>
    <a:srgbClr val="CCECFF"/>
    <a:srgbClr val="FF0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7" autoAdjust="0"/>
    <p:restoredTop sz="98260" autoAdjust="0"/>
  </p:normalViewPr>
  <p:slideViewPr>
    <p:cSldViewPr>
      <p:cViewPr varScale="1">
        <p:scale>
          <a:sx n="110" d="100"/>
          <a:sy n="110" d="100"/>
        </p:scale>
        <p:origin x="-72" y="-372"/>
      </p:cViewPr>
      <p:guideLst>
        <p:guide orient="horz" pos="2251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0F57F404-B2D9-4AA1-8D70-D118B67998A7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2 レベル</a:t>
            </a:r>
          </a:p>
          <a:p>
            <a:pPr lvl="2"/>
            <a:r>
              <a:rPr lang="ja-JP" altLang="en-US" noProof="0" smtClean="0"/>
              <a:t>第 3 レベル</a:t>
            </a:r>
          </a:p>
          <a:p>
            <a:pPr lvl="3"/>
            <a:r>
              <a:rPr lang="ja-JP" altLang="en-US" noProof="0" smtClean="0"/>
              <a:t>第 4 レベル</a:t>
            </a:r>
          </a:p>
          <a:p>
            <a:pPr lvl="4"/>
            <a:r>
              <a:rPr lang="ja-JP" altLang="en-US" noProof="0" smtClean="0"/>
              <a:t>第 5 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41AAB61-6E3F-40B3-AB7B-91A5D1EECB5B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660400"/>
            <a:ext cx="9144000" cy="0"/>
          </a:xfrm>
          <a:prstGeom prst="line">
            <a:avLst/>
          </a:prstGeom>
          <a:noFill/>
          <a:ln w="57150" cmpd="thickThin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28956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endParaRPr lang="ja-JP" altLang="en-US" sz="2400">
              <a:latin typeface="Times New Roman" charset="0"/>
              <a:ea typeface="ＭＳ Ｐゴシック" pitchFamily="50" charset="-128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/>
        </p:nvSpPr>
        <p:spPr bwMode="auto">
          <a:xfrm>
            <a:off x="8534400" y="67056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6E6ABE23-F177-4076-8D8E-38C8D996CE5D}" type="slidenum">
              <a:rPr kumimoji="0" lang="ja-JP" altLang="en-US" sz="1000" b="1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pPr algn="r" eaLnBrk="0" hangingPunct="0">
                <a:defRPr/>
              </a:pPr>
              <a:t>&lt;#&gt;</a:t>
            </a:fld>
            <a:endParaRPr kumimoji="0" lang="en-US" altLang="ja-JP" sz="1000" b="1">
              <a:solidFill>
                <a:srgbClr val="3333CC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2400" y="2590800"/>
            <a:ext cx="8839200" cy="1143000"/>
          </a:xfrm>
        </p:spPr>
        <p:txBody>
          <a:bodyPr/>
          <a:lstStyle>
            <a:lvl1pPr>
              <a:defRPr sz="3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292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010400" cy="1752600"/>
          </a:xfr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1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" name="Rectangle 3"/>
          <p:cNvSpPr>
            <a:spLocks noGrp="1" noChangeArrowheads="1"/>
          </p:cNvSpPr>
          <p:nvPr userDrawn="1"/>
        </p:nvSpPr>
        <p:spPr bwMode="auto">
          <a:xfrm>
            <a:off x="3485114" y="6660976"/>
            <a:ext cx="20229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kumimoji="0" lang="en-US" altLang="ja-JP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2013.01.28</a:t>
            </a:r>
            <a:r>
              <a:rPr kumimoji="0" lang="en-US" altLang="ja-JP" sz="1000" b="1" baseline="0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 </a:t>
            </a:r>
            <a:r>
              <a:rPr kumimoji="0" lang="ja-JP" altLang="en-US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第７回 </a:t>
            </a:r>
            <a:r>
              <a:rPr kumimoji="0" lang="en-US" altLang="ja-JP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Jenkins</a:t>
            </a:r>
            <a:r>
              <a:rPr kumimoji="0" lang="ja-JP" altLang="en-US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勉強会</a:t>
            </a:r>
            <a:endParaRPr kumimoji="0" lang="en-US" altLang="ja-JP" sz="1000" b="1">
              <a:solidFill>
                <a:srgbClr val="3333CC"/>
              </a:solidFill>
              <a:latin typeface="Tahoma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52400" y="762000"/>
            <a:ext cx="8763000" cy="5867400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053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0100" y="762000"/>
            <a:ext cx="43053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Line 2"/>
          <p:cNvSpPr>
            <a:spLocks noChangeShapeType="1"/>
          </p:cNvSpPr>
          <p:nvPr/>
        </p:nvSpPr>
        <p:spPr bwMode="auto">
          <a:xfrm>
            <a:off x="0" y="660400"/>
            <a:ext cx="9144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/>
        </p:nvSpPr>
        <p:spPr bwMode="auto">
          <a:xfrm>
            <a:off x="8534400" y="67056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274301FE-BDD8-4673-B3B9-8EAD7A97DAB0}" type="slidenum">
              <a:rPr kumimoji="0" lang="ja-JP" altLang="en-US" sz="1000" b="1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pPr algn="r" eaLnBrk="0" hangingPunct="0">
                <a:defRPr/>
              </a:pPr>
              <a:t>&lt;#&gt;</a:t>
            </a:fld>
            <a:endParaRPr kumimoji="0" lang="en-US" altLang="ja-JP" sz="1000" b="1">
              <a:solidFill>
                <a:srgbClr val="3333CC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763000" cy="57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</a:p>
        </p:txBody>
      </p:sp>
      <p:sp>
        <p:nvSpPr>
          <p:cNvPr id="6" name="Rectangle 3"/>
          <p:cNvSpPr>
            <a:spLocks noGrp="1" noChangeArrowheads="1"/>
          </p:cNvSpPr>
          <p:nvPr userDrawn="1"/>
        </p:nvSpPr>
        <p:spPr bwMode="auto">
          <a:xfrm>
            <a:off x="3485114" y="6660976"/>
            <a:ext cx="20229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kumimoji="0" lang="en-US" altLang="ja-JP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2013.01.28</a:t>
            </a:r>
            <a:r>
              <a:rPr kumimoji="0" lang="en-US" altLang="ja-JP" sz="1000" b="1" baseline="0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 </a:t>
            </a:r>
            <a:r>
              <a:rPr kumimoji="0" lang="ja-JP" altLang="en-US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第７回 </a:t>
            </a:r>
            <a:r>
              <a:rPr kumimoji="0" lang="en-US" altLang="ja-JP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Jenkins</a:t>
            </a:r>
            <a:r>
              <a:rPr kumimoji="0" lang="ja-JP" altLang="en-US" sz="1000" b="1" smtClean="0">
                <a:solidFill>
                  <a:srgbClr val="3333CC"/>
                </a:solidFill>
                <a:latin typeface="Tahoma" pitchFamily="34" charset="0"/>
                <a:ea typeface="ＭＳ Ｐゴシック" pitchFamily="50" charset="-128"/>
              </a:rPr>
              <a:t>勉強会</a:t>
            </a:r>
            <a:endParaRPr kumimoji="0" lang="en-US" altLang="ja-JP" sz="1000" b="1">
              <a:solidFill>
                <a:srgbClr val="3333CC"/>
              </a:solidFill>
              <a:latin typeface="Tahoma" pitchFamily="34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MS UI Gothic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キヤノンにおける </a:t>
            </a:r>
            <a:r>
              <a:rPr lang="en-US" altLang="ja-JP" smtClean="0"/>
              <a:t>Jenkins</a:t>
            </a:r>
            <a:r>
              <a:rPr lang="ja-JP" altLang="en-US" smtClean="0"/>
              <a:t>への取り組み</a:t>
            </a:r>
            <a:endParaRPr lang="ja-JP" alt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907704" y="4293096"/>
            <a:ext cx="5166906" cy="149335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ja-JP" altLang="en-US" sz="2000" smtClean="0"/>
              <a:t>キヤノン株式会社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ja-JP" altLang="en-US" sz="2000" smtClean="0"/>
              <a:t>デジタルシステム開発本部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ja-JP" altLang="en-US" sz="2000" smtClean="0"/>
              <a:t>ソフトウェア検証室</a:t>
            </a:r>
            <a:endParaRPr lang="en-US" altLang="ja-JP" sz="2000" smtClean="0"/>
          </a:p>
          <a:p>
            <a:pPr>
              <a:defRPr/>
            </a:pPr>
            <a:r>
              <a:rPr lang="ja-JP" altLang="en-US" sz="2000" smtClean="0"/>
              <a:t>馬場 健</a:t>
            </a:r>
            <a:endParaRPr lang="en-US" altLang="ja-JP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Jenkins</a:t>
            </a:r>
            <a:r>
              <a:rPr kumimoji="1" lang="ja-JP" altLang="en-US" smtClean="0"/>
              <a:t>利用状況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Jenkins</a:t>
            </a:r>
            <a:r>
              <a:rPr kumimoji="1" lang="ja-JP" altLang="en-US" smtClean="0"/>
              <a:t>ボード</a:t>
            </a:r>
            <a:endParaRPr kumimoji="1" lang="ja-JP" altLang="en-US"/>
          </a:p>
        </p:txBody>
      </p:sp>
      <p:sp>
        <p:nvSpPr>
          <p:cNvPr id="5" name="コンテンツ プレースホルダ 19"/>
          <p:cNvSpPr>
            <a:spLocks noGrp="1"/>
          </p:cNvSpPr>
          <p:nvPr>
            <p:ph idx="1"/>
          </p:nvPr>
        </p:nvSpPr>
        <p:spPr>
          <a:xfrm>
            <a:off x="179512" y="4653136"/>
            <a:ext cx="8763000" cy="1728192"/>
          </a:xfrm>
        </p:spPr>
        <p:txBody>
          <a:bodyPr/>
          <a:lstStyle/>
          <a:p>
            <a:r>
              <a:rPr lang="ja-JP" altLang="en-US" smtClean="0"/>
              <a:t>お断り</a:t>
            </a:r>
            <a:endParaRPr lang="en-US" altLang="ja-JP" smtClean="0"/>
          </a:p>
          <a:p>
            <a:pPr lvl="1"/>
            <a:r>
              <a:rPr lang="ja-JP" altLang="en-US" sz="1800" smtClean="0"/>
              <a:t>粗いデータ ～ 各ジョブの最新ビルド結果のみ、同様ツールは同じデータに集計</a:t>
            </a:r>
            <a:endParaRPr lang="en-US" altLang="ja-JP" sz="1800" smtClean="0"/>
          </a:p>
          <a:p>
            <a:pPr lvl="1"/>
            <a:r>
              <a:rPr lang="ja-JP" altLang="en-US" sz="1800" smtClean="0"/>
              <a:t>ジョブの粒度などまちまち、ジョブ作成によっては重複も</a:t>
            </a:r>
            <a:endParaRPr lang="en-US" altLang="ja-JP" sz="1800" smtClean="0"/>
          </a:p>
          <a:p>
            <a:pPr lvl="1"/>
            <a:r>
              <a:rPr lang="ja-JP" altLang="en-US" sz="1800" smtClean="0"/>
              <a:t>取れていないデータも（大半のデータは前述の</a:t>
            </a:r>
            <a:r>
              <a:rPr lang="en-US" altLang="ja-JP" sz="1800" smtClean="0"/>
              <a:t>SummaryReport</a:t>
            </a:r>
            <a:r>
              <a:rPr lang="ja-JP" altLang="en-US" sz="1800" smtClean="0"/>
              <a:t>が必要）</a:t>
            </a:r>
            <a:endParaRPr lang="en-US" altLang="ja-JP" sz="1800" smtClean="0"/>
          </a:p>
          <a:p>
            <a:pPr lvl="1"/>
            <a:r>
              <a:rPr lang="ja-JP" altLang="en-US" sz="1800" smtClean="0"/>
              <a:t>これだけで「良し悪し」は判断不可</a:t>
            </a:r>
            <a:endParaRPr lang="en-US" altLang="ja-JP" sz="180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2203" y="4227121"/>
            <a:ext cx="98937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smtClean="0"/>
              <a:t>Jenkins</a:t>
            </a:r>
            <a:endParaRPr kumimoji="1" lang="ja-JP" altLang="en-US" sz="18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82799" y="2816513"/>
            <a:ext cx="184217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 smtClean="0"/>
              <a:t>データ収集・蓄積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91146" y="2332178"/>
            <a:ext cx="146706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 smtClean="0"/>
              <a:t>グラフ表示</a:t>
            </a:r>
            <a:r>
              <a:rPr lang="ja-JP" altLang="en-US" sz="1800"/>
              <a:t>等</a:t>
            </a:r>
            <a:endParaRPr lang="ja-JP" altLang="en-US" sz="1800" smtClean="0"/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4881736" y="3284984"/>
            <a:ext cx="914400" cy="864096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ＭＳ Ｐゴシック" pitchFamily="50" charset="-128"/>
              </a:rPr>
              <a:t>Tomcat</a:t>
            </a:r>
            <a:b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ＭＳ Ｐゴシック" pitchFamily="50" charset="-128"/>
              </a:rPr>
            </a:b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ＭＳ Ｐゴシック" pitchFamily="50" charset="-128"/>
              </a:rPr>
              <a:t>MySQL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cxnSp>
        <p:nvCxnSpPr>
          <p:cNvPr id="10" name="直線矢印コネクタ 9"/>
          <p:cNvCxnSpPr>
            <a:stCxn id="15" idx="3"/>
            <a:endCxn id="7" idx="1"/>
          </p:cNvCxnSpPr>
          <p:nvPr/>
        </p:nvCxnSpPr>
        <p:spPr bwMode="auto">
          <a:xfrm>
            <a:off x="3491577" y="2090564"/>
            <a:ext cx="891222" cy="9106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矢印コネクタ 10"/>
          <p:cNvCxnSpPr>
            <a:stCxn id="17" idx="3"/>
            <a:endCxn id="7" idx="1"/>
          </p:cNvCxnSpPr>
          <p:nvPr/>
        </p:nvCxnSpPr>
        <p:spPr bwMode="auto">
          <a:xfrm flipV="1">
            <a:off x="3491581" y="3001179"/>
            <a:ext cx="891218" cy="3268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矢印コネクタ 11"/>
          <p:cNvCxnSpPr>
            <a:stCxn id="6" idx="3"/>
            <a:endCxn id="7" idx="1"/>
          </p:cNvCxnSpPr>
          <p:nvPr/>
        </p:nvCxnSpPr>
        <p:spPr bwMode="auto">
          <a:xfrm flipV="1">
            <a:off x="3491577" y="3001179"/>
            <a:ext cx="891222" cy="14106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>
            <a:stCxn id="7" idx="3"/>
            <a:endCxn id="8" idx="1"/>
          </p:cNvCxnSpPr>
          <p:nvPr/>
        </p:nvCxnSpPr>
        <p:spPr bwMode="auto">
          <a:xfrm flipV="1">
            <a:off x="6224970" y="2516844"/>
            <a:ext cx="666176" cy="484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501939" y="1772816"/>
            <a:ext cx="2069797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  <a:br>
              <a:rPr lang="en-US" altLang="ja-JP" sz="1400" smtClean="0"/>
            </a:br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</a:p>
          <a:p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  <a:br>
              <a:rPr lang="en-US" altLang="ja-JP" sz="1400" smtClean="0"/>
            </a:br>
            <a:r>
              <a:rPr lang="en-US" altLang="ja-JP" sz="1400" smtClean="0"/>
              <a:t>…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02203" y="1905898"/>
            <a:ext cx="9893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smtClean="0"/>
              <a:t>Jenkins</a:t>
            </a:r>
            <a:endParaRPr kumimoji="1" lang="ja-JP" altLang="en-US" sz="18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1939" y="3012675"/>
            <a:ext cx="2069797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  <a:br>
              <a:rPr lang="en-US" altLang="ja-JP" sz="1400" smtClean="0"/>
            </a:br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</a:p>
          <a:p>
            <a:r>
              <a:rPr lang="ja-JP" altLang="en-US" sz="1400" smtClean="0"/>
              <a:t>ジョブ ⇒ 結果</a:t>
            </a:r>
            <a:r>
              <a:rPr lang="en-US" altLang="ja-JP" sz="1400" smtClean="0"/>
              <a:t>Summary</a:t>
            </a:r>
            <a:br>
              <a:rPr lang="en-US" altLang="ja-JP" sz="1400" smtClean="0"/>
            </a:br>
            <a:r>
              <a:rPr lang="en-US" altLang="ja-JP" sz="1400" smtClean="0"/>
              <a:t>…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02207" y="3143409"/>
            <a:ext cx="9893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smtClean="0"/>
              <a:t>Jenkins</a:t>
            </a:r>
            <a:endParaRPr kumimoji="1" lang="ja-JP" altLang="en-US" sz="18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7045" y="2892671"/>
            <a:ext cx="2069797" cy="11695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ジョブ数、ビルド結果</a:t>
            </a:r>
            <a:endParaRPr lang="en-US" altLang="ja-JP" sz="1400" smtClean="0"/>
          </a:p>
          <a:p>
            <a:r>
              <a:rPr lang="ja-JP" altLang="en-US" sz="1400" smtClean="0"/>
              <a:t>テスト数・テスト結果</a:t>
            </a:r>
            <a:endParaRPr lang="en-US" altLang="ja-JP" sz="1400" smtClean="0"/>
          </a:p>
          <a:p>
            <a:r>
              <a:rPr lang="ja-JP" altLang="en-US" sz="1400" smtClean="0"/>
              <a:t>コードカバレジ</a:t>
            </a:r>
            <a:endParaRPr lang="en-US" altLang="ja-JP" sz="1400" smtClean="0"/>
          </a:p>
          <a:p>
            <a:r>
              <a:rPr lang="ja-JP" altLang="en-US" sz="1400" smtClean="0"/>
              <a:t>静的警告数 </a:t>
            </a:r>
            <a:r>
              <a:rPr lang="en-US" altLang="ja-JP" sz="1400" smtClean="0"/>
              <a:t>…</a:t>
            </a:r>
            <a:br>
              <a:rPr lang="en-US" altLang="ja-JP" sz="1400" smtClean="0"/>
            </a:br>
            <a:r>
              <a:rPr lang="ja-JP" altLang="en-US" sz="1400" smtClean="0"/>
              <a:t>負荷統計</a:t>
            </a:r>
            <a:endParaRPr lang="en-US" altLang="ja-JP" sz="140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7864" y="2348880"/>
            <a:ext cx="22990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Jenkins Remoting API</a:t>
            </a:r>
            <a:endParaRPr lang="ja-JP" altLang="en-US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4008" y="4211796"/>
            <a:ext cx="1593706" cy="36933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smtClean="0"/>
              <a:t>Jenkins</a:t>
            </a:r>
            <a:r>
              <a:rPr kumimoji="1" lang="ja-JP" altLang="en-US" sz="1800" smtClean="0"/>
              <a:t>ボード</a:t>
            </a:r>
            <a:endParaRPr kumimoji="1" lang="ja-JP" altLang="en-US" sz="1800"/>
          </a:p>
        </p:txBody>
      </p:sp>
      <p:sp>
        <p:nvSpPr>
          <p:cNvPr id="20" name="コンテンツ プレースホルダ 19"/>
          <p:cNvSpPr txBox="1">
            <a:spLocks/>
          </p:cNvSpPr>
          <p:nvPr/>
        </p:nvSpPr>
        <p:spPr bwMode="auto">
          <a:xfrm>
            <a:off x="179512" y="836712"/>
            <a:ext cx="8763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ja-JP" altLang="en-US" sz="2400" kern="0" smtClean="0">
                <a:solidFill>
                  <a:schemeClr val="accent2"/>
                </a:solidFill>
              </a:rPr>
              <a:t>各チームの</a:t>
            </a:r>
            <a:r>
              <a:rPr lang="en-US" altLang="ja-JP" sz="2400" kern="0" smtClean="0">
                <a:solidFill>
                  <a:schemeClr val="accent2"/>
                </a:solidFill>
              </a:rPr>
              <a:t>Jenkins</a:t>
            </a:r>
            <a:r>
              <a:rPr lang="ja-JP" altLang="en-US" sz="2400" kern="0" smtClean="0">
                <a:solidFill>
                  <a:schemeClr val="accent2"/>
                </a:solidFill>
              </a:rPr>
              <a:t>からビルド情報を</a:t>
            </a:r>
            <a:r>
              <a:rPr lang="en-US" altLang="ja-JP" sz="2400" kern="0" smtClean="0">
                <a:solidFill>
                  <a:schemeClr val="accent2"/>
                </a:solidFill>
              </a:rPr>
              <a:t> REST API </a:t>
            </a:r>
            <a:r>
              <a:rPr lang="ja-JP" altLang="en-US" sz="2400" kern="0" smtClean="0">
                <a:solidFill>
                  <a:schemeClr val="accent2"/>
                </a:solidFill>
              </a:rPr>
              <a:t>で自動収集</a:t>
            </a:r>
            <a:endParaRPr kumimoji="1" lang="en-US" altLang="ja-JP" sz="24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ja-JP" altLang="en-US" sz="2000" kern="0" noProof="0" smtClean="0">
                <a:latin typeface="+mn-lt"/>
                <a:ea typeface="+mn-ea"/>
              </a:rPr>
              <a:t>利用状況把握 ＋ 多少のトラブル監視</a:t>
            </a:r>
            <a:endParaRPr kumimoji="0" lang="en-US" altLang="ja-JP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30096" y="2041103"/>
            <a:ext cx="19303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google visualization</a:t>
            </a:r>
            <a:endParaRPr lang="ja-JP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ジョブの数・内容～何をやっているか</a:t>
            </a:r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67546" y="836712"/>
          <a:ext cx="8676452" cy="4896548"/>
        </p:xfrm>
        <a:graphic>
          <a:graphicData uri="http://schemas.openxmlformats.org/drawingml/2006/table">
            <a:tbl>
              <a:tblPr/>
              <a:tblGrid>
                <a:gridCol w="912744"/>
                <a:gridCol w="733153"/>
                <a:gridCol w="940514"/>
                <a:gridCol w="328579"/>
                <a:gridCol w="533558"/>
                <a:gridCol w="170482"/>
                <a:gridCol w="691657"/>
                <a:gridCol w="119943"/>
                <a:gridCol w="663818"/>
                <a:gridCol w="147781"/>
                <a:gridCol w="635980"/>
                <a:gridCol w="2798243"/>
              </a:tblGrid>
              <a:tr h="191502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34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内容（出力レポート種類）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75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開発チーム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ジョブ数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動的</a:t>
                      </a:r>
                      <a:b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テスト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メモリ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/>
                      </a:r>
                      <a:b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リーク等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カバレッジ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静的</a:t>
                      </a:r>
                      <a:b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チェック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コード</a:t>
                      </a:r>
                      <a:b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メトリクス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 カバレッジはこれから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B'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ほぼ網羅的に実施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E'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実際は動的、まだログのみ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実際は動的、まだログのみ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 ビルドと動的のみ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テストマシン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25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台でフル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活用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、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/>
                      </a:r>
                      <a:b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   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ただ大半のデータが取れていない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J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コードメトリクスのみ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K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立上げ中、</a:t>
                      </a:r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GUI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ロボット対応中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実際はカバレッジ、静的あり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実際は動的、カバレッジ、静的あり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動的は充実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92D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コードメトリクスとリリース作業のみ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smtClean="0">
                          <a:solidFill>
                            <a:srgbClr val="00B050"/>
                          </a:solidFill>
                          <a:latin typeface="Arial"/>
                        </a:rPr>
                        <a:t>0</a:t>
                      </a:r>
                      <a:endParaRPr lang="en-US" altLang="ja-JP" sz="12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smtClean="0">
                          <a:solidFill>
                            <a:schemeClr val="tx1"/>
                          </a:solidFill>
                          <a:latin typeface="Arial"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0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</a:t>
                      </a:r>
                      <a:r>
                        <a:rPr lang="ja-JP" altLang="en-US" sz="1200" b="0" i="0" u="none" strike="noStrike" baseline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 最近静的可能に、動的も取組中</a:t>
                      </a:r>
                      <a:endParaRPr lang="en-US" altLang="ja-JP" sz="1200" b="0" i="0" u="none" strike="noStrike" baseline="0" smtClean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486" marR="9486" marT="9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105830" y="5858108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 b="1" smtClean="0">
                <a:solidFill>
                  <a:srgbClr val="FF0000"/>
                </a:solidFill>
              </a:rPr>
              <a:t>赤</a:t>
            </a:r>
            <a:r>
              <a:rPr lang="ja-JP" altLang="en-US" sz="1400" smtClean="0"/>
              <a:t>： やっていない</a:t>
            </a:r>
            <a:endParaRPr lang="en-US" altLang="ja-JP" sz="1400" smtClean="0"/>
          </a:p>
          <a:p>
            <a:pPr algn="l"/>
            <a:r>
              <a:rPr kumimoji="1" lang="ja-JP" altLang="en-US" sz="1400" b="1" smtClean="0">
                <a:solidFill>
                  <a:schemeClr val="accent5">
                    <a:lumMod val="75000"/>
                  </a:schemeClr>
                </a:solidFill>
              </a:rPr>
              <a:t>緑</a:t>
            </a:r>
            <a:r>
              <a:rPr kumimoji="1" lang="ja-JP" altLang="en-US" sz="1400" smtClean="0"/>
              <a:t>： やっているがデータが取れていない</a:t>
            </a:r>
            <a:endParaRPr kumimoji="1"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ビルド・動的テスト状況～結果はどうか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95536" y="620688"/>
          <a:ext cx="8640960" cy="5170390"/>
        </p:xfrm>
        <a:graphic>
          <a:graphicData uri="http://schemas.openxmlformats.org/drawingml/2006/table">
            <a:tbl>
              <a:tblPr/>
              <a:tblGrid>
                <a:gridCol w="823557"/>
                <a:gridCol w="658846"/>
                <a:gridCol w="863695"/>
                <a:gridCol w="865774"/>
                <a:gridCol w="853395"/>
                <a:gridCol w="752827"/>
                <a:gridCol w="752827"/>
                <a:gridCol w="3070039"/>
              </a:tblGrid>
              <a:tr h="244858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01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開発チーム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ジョブ数</a:t>
                      </a:r>
                      <a:endParaRPr lang="ja-JP" altLang="en-US" sz="1000" b="1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ビルド安定率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テスト成功率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テストケース数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行カバレッジ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カバレッジ</a:t>
                      </a:r>
                      <a:r>
                        <a:rPr lang="en-US" altLang="ja-JP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/>
                      </a:r>
                      <a:br>
                        <a:rPr lang="en-US" altLang="ja-JP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ja-JP" altLang="en-US" sz="1000" b="1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対象</a:t>
                      </a:r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行数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1,635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53%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185,104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メンテ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されて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いないジョブ多数？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4,712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19,924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カバレッジは最近投入の１ジョブのみ？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B'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2,809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47%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25,191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1,976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7,171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43,144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1,041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83%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2,495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検証済みマージを実施</a:t>
                      </a:r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/>
                      </a:r>
                      <a:b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</a:br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 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（上が </a:t>
                      </a:r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trunk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、下が委託先ブランチ）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E'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1,373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2,495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結果判定できていない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0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結果判定できていない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14,245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 ジョブ・テスト数は少ないがカバレッジはそこそこ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F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B0F0"/>
                          </a:solidFill>
                          <a:latin typeface="Arial"/>
                        </a:rPr>
                        <a:t>6,597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 データはごく一部しか取れていない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J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K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立上げ中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2,911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実際はカバレッジ、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静的、</a:t>
                      </a:r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doxygen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あり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実際は動的、カバレッジ、静的あり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27%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75%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7,918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114,125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⇒ 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テスト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失敗</a:t>
                      </a:r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残存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71%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⇒ 動的は取組中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105830" y="6002124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 b="1" smtClean="0">
                <a:solidFill>
                  <a:srgbClr val="FF0000"/>
                </a:solidFill>
              </a:rPr>
              <a:t>赤</a:t>
            </a:r>
            <a:r>
              <a:rPr lang="ja-JP" altLang="en-US" sz="1400" smtClean="0"/>
              <a:t>： 問題あり？</a:t>
            </a:r>
            <a:endParaRPr lang="en-US" altLang="ja-JP" sz="1400" smtClean="0"/>
          </a:p>
          <a:p>
            <a:pPr algn="l"/>
            <a:r>
              <a:rPr kumimoji="1" lang="ja-JP" altLang="en-US" sz="1400" b="1" smtClean="0">
                <a:solidFill>
                  <a:schemeClr val="accent5">
                    <a:lumMod val="75000"/>
                  </a:schemeClr>
                </a:solidFill>
              </a:rPr>
              <a:t>緑</a:t>
            </a:r>
            <a:r>
              <a:rPr kumimoji="1" lang="ja-JP" altLang="en-US" sz="1400" smtClean="0"/>
              <a:t>： ちゃんと</a:t>
            </a:r>
            <a:r>
              <a:rPr lang="ja-JP" altLang="en-US" sz="1400" smtClean="0"/>
              <a:t>データが取れていない</a:t>
            </a:r>
            <a:endParaRPr kumimoji="1"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あるチームの推移グラフ</a:t>
            </a:r>
            <a:endParaRPr kumimoji="1" lang="ja-JP" altLang="en-US"/>
          </a:p>
        </p:txBody>
      </p:sp>
      <p:pic>
        <p:nvPicPr>
          <p:cNvPr id="7" name="Picture 5" descr="C:\Users\017238\Desktop\Pictures\JB\taf-rat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2952328" cy="2180181"/>
          </a:xfrm>
          <a:prstGeom prst="rect">
            <a:avLst/>
          </a:prstGeom>
          <a:noFill/>
        </p:spPr>
      </p:pic>
      <p:pic>
        <p:nvPicPr>
          <p:cNvPr id="8" name="Picture 6" descr="C:\Users\017238\Desktop\Pictures\JB\sbus-test-tot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836711"/>
            <a:ext cx="3024336" cy="2156829"/>
          </a:xfrm>
          <a:prstGeom prst="rect">
            <a:avLst/>
          </a:prstGeom>
          <a:noFill/>
        </p:spPr>
      </p:pic>
      <p:pic>
        <p:nvPicPr>
          <p:cNvPr id="9" name="Picture 7" descr="C:\Users\017238\Desktop\Pictures\JB\sbus-jo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05" y="918852"/>
            <a:ext cx="3330707" cy="2078100"/>
          </a:xfrm>
          <a:prstGeom prst="rect">
            <a:avLst/>
          </a:prstGeom>
          <a:noFill/>
        </p:spPr>
      </p:pic>
      <p:pic>
        <p:nvPicPr>
          <p:cNvPr id="10" name="Picture 8" descr="C:\Users\017238\Desktop\Pictures\JB\trb-to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3650460"/>
            <a:ext cx="3030315" cy="2154804"/>
          </a:xfrm>
          <a:prstGeom prst="rect">
            <a:avLst/>
          </a:prstGeom>
          <a:noFill/>
        </p:spPr>
      </p:pic>
      <p:sp>
        <p:nvSpPr>
          <p:cNvPr id="11" name="テキスト ボックス 10"/>
          <p:cNvSpPr txBox="1"/>
          <p:nvPr/>
        </p:nvSpPr>
        <p:spPr>
          <a:xfrm>
            <a:off x="395536" y="2946430"/>
            <a:ext cx="81369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ja-JP" altLang="en-US" smtClean="0"/>
              <a:t>◎</a:t>
            </a:r>
            <a:r>
              <a:rPr kumimoji="1" lang="ja-JP" altLang="en-US" smtClean="0"/>
              <a:t> ジョブやテストケース数が徐々に増加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5576" y="589875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◎</a:t>
            </a:r>
            <a:r>
              <a:rPr kumimoji="1" lang="ja-JP" altLang="en-US" smtClean="0"/>
              <a:t> 多少の増減あるもテストを維持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36096" y="5898758"/>
            <a:ext cx="229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△</a:t>
            </a:r>
            <a:r>
              <a:rPr kumimoji="1" lang="ja-JP" altLang="en-US" smtClean="0"/>
              <a:t> 稀にはトラブルも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7584" y="908720"/>
            <a:ext cx="12266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ジョブ数</a:t>
            </a:r>
            <a:endParaRPr kumimoji="1" lang="ja-JP" altLang="en-US" sz="1200" b="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99992" y="836712"/>
            <a:ext cx="17281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テストケース数</a:t>
            </a:r>
            <a:endParaRPr kumimoji="1" lang="ja-JP" altLang="en-US" sz="1200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600" y="3584049"/>
            <a:ext cx="30963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b="1" smtClean="0"/>
              <a:t>テスト成功率</a:t>
            </a:r>
            <a:endParaRPr kumimoji="1" lang="ja-JP" altLang="en-US" sz="12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3573016"/>
            <a:ext cx="3600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テストケース数</a:t>
            </a:r>
            <a:endParaRPr kumimoji="1" lang="ja-JP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チームでのバラつきは大きいが、おおむね有効活用できている</a:t>
            </a:r>
            <a:endParaRPr lang="en-US" altLang="ja-JP" smtClean="0"/>
          </a:p>
          <a:p>
            <a:pPr lvl="1"/>
            <a:r>
              <a:rPr lang="ja-JP" altLang="en-US" smtClean="0"/>
              <a:t>テスト作成、</a:t>
            </a:r>
            <a:r>
              <a:rPr lang="en-US" altLang="ja-JP" smtClean="0"/>
              <a:t>Jenkins</a:t>
            </a:r>
            <a:r>
              <a:rPr lang="ja-JP" altLang="en-US" smtClean="0"/>
              <a:t>ジョブ化、その拡張維持はほぼ定着</a:t>
            </a:r>
            <a:endParaRPr lang="en-US" altLang="ja-JP" smtClean="0"/>
          </a:p>
          <a:p>
            <a:pPr lvl="1"/>
            <a:r>
              <a:rPr kumimoji="1" lang="en-US" altLang="ja-JP" smtClean="0"/>
              <a:t>Jenkins</a:t>
            </a:r>
            <a:r>
              <a:rPr kumimoji="1" lang="ja-JP" altLang="en-US" smtClean="0"/>
              <a:t>での手動ビルドも人気～簡単実行、結果共有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一部だが、検証済みマージ（手動）やリリース自動化なども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関係会社とのジョブ共有も徐々に進展</a:t>
            </a:r>
            <a:endParaRPr kumimoji="1" lang="en-US" altLang="ja-JP" smtClean="0"/>
          </a:p>
          <a:p>
            <a:pPr lvl="1"/>
            <a:endParaRPr kumimoji="1" lang="en-US" altLang="ja-JP" smtClean="0"/>
          </a:p>
          <a:p>
            <a:r>
              <a:rPr lang="ja-JP" altLang="en-US" smtClean="0"/>
              <a:t>一部チームは苦戦</a:t>
            </a:r>
            <a:r>
              <a:rPr lang="en-US" altLang="ja-JP" smtClean="0"/>
              <a:t>…</a:t>
            </a:r>
          </a:p>
          <a:p>
            <a:pPr lvl="1"/>
            <a:r>
              <a:rPr lang="ja-JP" altLang="en-US" smtClean="0"/>
              <a:t>そもそも単体テスト等できるように作られていない</a:t>
            </a:r>
            <a:r>
              <a:rPr lang="en-US" altLang="ja-JP" smtClean="0"/>
              <a:t>…</a:t>
            </a:r>
          </a:p>
          <a:p>
            <a:pPr lvl="1"/>
            <a:r>
              <a:rPr kumimoji="1" lang="ja-JP" altLang="en-US" smtClean="0"/>
              <a:t>特殊なコンパイラで静的チェックも通らない</a:t>
            </a:r>
            <a:r>
              <a:rPr kumimoji="1" lang="en-US" altLang="ja-JP" smtClean="0"/>
              <a:t>…</a:t>
            </a:r>
          </a:p>
          <a:p>
            <a:pPr lvl="1"/>
            <a:r>
              <a:rPr kumimoji="1" lang="ja-JP" altLang="en-US" smtClean="0"/>
              <a:t>⇒ 時間はかかっているが、改善傾向</a:t>
            </a:r>
            <a:endParaRPr kumimoji="1" lang="en-US" altLang="ja-JP" smtClean="0"/>
          </a:p>
          <a:p>
            <a:endParaRPr kumimoji="1" lang="en-US" altLang="ja-JP" smtClean="0"/>
          </a:p>
          <a:p>
            <a:pPr lvl="1"/>
            <a:endParaRPr kumimoji="1" lang="en-US" altLang="ja-JP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全体傾向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ちょっと問題</a:t>
            </a:r>
            <a:r>
              <a:rPr lang="en-US" altLang="ja-JP" smtClean="0"/>
              <a:t>…</a:t>
            </a:r>
          </a:p>
          <a:p>
            <a:pPr lvl="1"/>
            <a:r>
              <a:rPr lang="ja-JP" altLang="en-US" smtClean="0"/>
              <a:t>「カスタムワークスペース」利用がけっこう多い（同じ場所で異なるビルド）</a:t>
            </a:r>
            <a:endParaRPr lang="en-US" altLang="ja-JP" smtClean="0"/>
          </a:p>
          <a:p>
            <a:pPr lvl="2"/>
            <a:r>
              <a:rPr lang="ja-JP" altLang="en-US" smtClean="0"/>
              <a:t>クリーンビルドが確保できているか心配</a:t>
            </a:r>
            <a:endParaRPr lang="en-US" altLang="ja-JP" smtClean="0"/>
          </a:p>
          <a:p>
            <a:pPr lvl="1"/>
            <a:r>
              <a:rPr kumimoji="1" lang="ja-JP" altLang="en-US" smtClean="0"/>
              <a:t>静的チェックの活用はいまいち？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たくさんビルド、でも結果をちゃんと見ていない、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>SummaryReport</a:t>
            </a:r>
            <a:r>
              <a:rPr kumimoji="1" lang="ja-JP" altLang="en-US" smtClean="0"/>
              <a:t>や結果判定を活用できていないチームも</a:t>
            </a:r>
            <a:endParaRPr kumimoji="1" lang="en-US" altLang="ja-JP" smtClean="0"/>
          </a:p>
          <a:p>
            <a:pPr lvl="1"/>
            <a:endParaRPr kumimoji="1" lang="en-US" altLang="ja-JP" smtClean="0"/>
          </a:p>
          <a:p>
            <a:r>
              <a:rPr lang="ja-JP" altLang="en-US" smtClean="0"/>
              <a:t>トラブル・珍プレー</a:t>
            </a:r>
            <a:r>
              <a:rPr lang="en-US" altLang="ja-JP" smtClean="0"/>
              <a:t>…</a:t>
            </a:r>
          </a:p>
          <a:p>
            <a:pPr lvl="1"/>
            <a:r>
              <a:rPr kumimoji="1" lang="ja-JP" altLang="en-US" smtClean="0"/>
              <a:t>複雑なマルチ構成プロジェクト ⇒ 数万ジョブが生成、動かない</a:t>
            </a:r>
            <a:r>
              <a:rPr kumimoji="1" lang="en-US" altLang="ja-JP" smtClean="0"/>
              <a:t>…</a:t>
            </a:r>
          </a:p>
          <a:p>
            <a:pPr lvl="1"/>
            <a:r>
              <a:rPr kumimoji="1" lang="ja-JP" altLang="en-US" smtClean="0"/>
              <a:t>コンソールログが </a:t>
            </a:r>
            <a:r>
              <a:rPr kumimoji="1" lang="en-US" altLang="ja-JP" smtClean="0"/>
              <a:t>160 GiB </a:t>
            </a:r>
            <a:r>
              <a:rPr kumimoji="1" lang="ja-JP" altLang="en-US" smtClean="0"/>
              <a:t>⇒ 共有</a:t>
            </a:r>
            <a:r>
              <a:rPr kumimoji="1" lang="en-US" altLang="ja-JP" smtClean="0"/>
              <a:t>Jenkins</a:t>
            </a:r>
            <a:r>
              <a:rPr kumimoji="1" lang="ja-JP" altLang="en-US" smtClean="0"/>
              <a:t>マシンが満杯に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深夜ビルドが流行 ⇒ 商用ツールのライセンスが取れない</a:t>
            </a:r>
            <a:r>
              <a:rPr kumimoji="1" lang="en-US" altLang="ja-JP" smtClean="0"/>
              <a:t>…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ゴール： 「継続的テスト」による開発スピードと品質の確保</a:t>
            </a:r>
            <a:endParaRPr lang="en-US" altLang="ja-JP" smtClean="0"/>
          </a:p>
          <a:p>
            <a:pPr lvl="1"/>
            <a:r>
              <a:rPr kumimoji="1" lang="ja-JP" altLang="en-US" smtClean="0"/>
              <a:t>テストセカンド！ コードと同時にテストを書く、それをどんどん増やす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実証的ソフト開発 ～ 再現性＋見える化＋データを残す</a:t>
            </a:r>
            <a:endParaRPr kumimoji="1" lang="en-US" altLang="ja-JP" smtClean="0"/>
          </a:p>
          <a:p>
            <a:pPr lvl="1"/>
            <a:endParaRPr kumimoji="1" lang="en-US" altLang="ja-JP" smtClean="0"/>
          </a:p>
          <a:p>
            <a:r>
              <a:rPr lang="ja-JP" altLang="en-US" smtClean="0"/>
              <a:t>現状</a:t>
            </a:r>
            <a:endParaRPr lang="en-US" altLang="ja-JP" smtClean="0"/>
          </a:p>
          <a:p>
            <a:pPr lvl="1"/>
            <a:r>
              <a:rPr lang="ja-JP" altLang="en-US" smtClean="0"/>
              <a:t>まだまだ基本レベルだが、継続的テストと </a:t>
            </a:r>
            <a:r>
              <a:rPr lang="en-US" altLang="ja-JP" smtClean="0"/>
              <a:t>Jenkins</a:t>
            </a:r>
            <a:r>
              <a:rPr lang="ja-JP" altLang="en-US" smtClean="0"/>
              <a:t>活用は着実に進展</a:t>
            </a:r>
            <a:endParaRPr lang="en-US" altLang="ja-JP" smtClean="0"/>
          </a:p>
          <a:p>
            <a:pPr lvl="1"/>
            <a:r>
              <a:rPr kumimoji="1" lang="ja-JP" altLang="en-US" smtClean="0"/>
              <a:t>自動化・省力化だけでなく、状況の共有・見える化は大きい</a:t>
            </a:r>
            <a:endParaRPr kumimoji="1" lang="en-US" altLang="ja-JP" smtClean="0"/>
          </a:p>
          <a:p>
            <a:pPr lvl="1"/>
            <a:endParaRPr kumimoji="1" lang="en-US" altLang="ja-JP" smtClean="0"/>
          </a:p>
          <a:p>
            <a:r>
              <a:rPr lang="ja-JP" altLang="en-US" smtClean="0"/>
              <a:t>課題・今後</a:t>
            </a:r>
            <a:endParaRPr lang="en-US" altLang="ja-JP" smtClean="0"/>
          </a:p>
          <a:p>
            <a:pPr lvl="1"/>
            <a:r>
              <a:rPr lang="ja-JP" altLang="en-US" smtClean="0"/>
              <a:t>事業部・関係会社含めた活用</a:t>
            </a:r>
            <a:endParaRPr lang="en-US" altLang="ja-JP" smtClean="0"/>
          </a:p>
          <a:p>
            <a:pPr lvl="2"/>
            <a:r>
              <a:rPr lang="ja-JP" altLang="en-US" smtClean="0"/>
              <a:t>当社特有のテスト環境構築なども</a:t>
            </a:r>
            <a:endParaRPr lang="en-US" altLang="ja-JP" smtClean="0"/>
          </a:p>
          <a:p>
            <a:pPr lvl="1"/>
            <a:r>
              <a:rPr kumimoji="1" lang="ja-JP" altLang="en-US" smtClean="0"/>
              <a:t>環境面ではテストマシンの有効活用・クラウド化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ユーザーの指導、良い事例の共有、検証済みマージの普及などなど</a:t>
            </a:r>
            <a:endParaRPr kumimoji="1" lang="en-US" altLang="ja-JP" smtClean="0"/>
          </a:p>
          <a:p>
            <a:pPr lvl="1">
              <a:buNone/>
            </a:pPr>
            <a:endParaRPr kumimoji="1" lang="en-US" altLang="ja-JP" smtClean="0"/>
          </a:p>
          <a:p>
            <a:pPr lvl="1">
              <a:buNone/>
            </a:pP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52400" y="2346176"/>
            <a:ext cx="8763000" cy="1946920"/>
          </a:xfrm>
        </p:spPr>
        <p:txBody>
          <a:bodyPr/>
          <a:lstStyle/>
          <a:p>
            <a:pPr algn="ctr">
              <a:buNone/>
            </a:pPr>
            <a:r>
              <a:rPr kumimoji="1" lang="ja-JP" altLang="en-US" sz="3200" smtClean="0"/>
              <a:t>ご清聴ありがとうございました</a:t>
            </a:r>
            <a:endParaRPr kumimoji="1" lang="en-US" altLang="ja-JP" sz="3200" smtClean="0"/>
          </a:p>
          <a:p>
            <a:pPr algn="ctr"/>
            <a:endParaRPr lang="en-US" altLang="ja-JP" smtClean="0"/>
          </a:p>
          <a:p>
            <a:pPr algn="ctr">
              <a:buNone/>
            </a:pPr>
            <a:r>
              <a:rPr kumimoji="1" lang="en-US" altLang="ja-JP" smtClean="0"/>
              <a:t>Jenkins </a:t>
            </a:r>
            <a:r>
              <a:rPr kumimoji="1" lang="ja-JP" altLang="en-US" smtClean="0"/>
              <a:t>の有効活用・安定運用に向けて、</a:t>
            </a:r>
            <a:endParaRPr kumimoji="1" lang="en-US" altLang="ja-JP" smtClean="0"/>
          </a:p>
          <a:p>
            <a:pPr algn="ctr">
              <a:buNone/>
            </a:pPr>
            <a:r>
              <a:rPr lang="ja-JP" altLang="en-US" smtClean="0"/>
              <a:t>今後ともよろしくご指導・ご支援お願いします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251520" y="4941168"/>
            <a:ext cx="8568952" cy="1112168"/>
          </a:xfrm>
        </p:spPr>
        <p:txBody>
          <a:bodyPr/>
          <a:lstStyle/>
          <a:p>
            <a:pPr marL="180975" indent="-180975"/>
            <a:r>
              <a:rPr kumimoji="1" lang="ja-JP" altLang="en-US" smtClean="0"/>
              <a:t>お断り</a:t>
            </a:r>
            <a:endParaRPr kumimoji="1" lang="en-US" altLang="ja-JP" smtClean="0"/>
          </a:p>
          <a:p>
            <a:pPr marL="581025" lvl="1" indent="-180975"/>
            <a:r>
              <a:rPr kumimoji="1" lang="ja-JP" altLang="en-US" smtClean="0"/>
              <a:t>本発表の内容は</a:t>
            </a:r>
            <a:r>
              <a:rPr lang="ja-JP" altLang="en-US" smtClean="0"/>
              <a:t>デジタルシステム</a:t>
            </a:r>
            <a:r>
              <a:rPr kumimoji="1" lang="ja-JP" altLang="en-US" smtClean="0"/>
              <a:t>開発本部</a:t>
            </a:r>
            <a:r>
              <a:rPr lang="ja-JP" altLang="en-US" smtClean="0"/>
              <a:t>に</a:t>
            </a:r>
            <a:r>
              <a:rPr kumimoji="1" lang="ja-JP" altLang="en-US" smtClean="0"/>
              <a:t>限定したものです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キヤノン デジタルシステム開発本部について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6749" y="2380818"/>
            <a:ext cx="205537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デジタルシステム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ja-JP" altLang="en-US" sz="2000" smtClean="0"/>
              <a:t>開発本部</a:t>
            </a:r>
            <a:endParaRPr kumimoji="1" lang="ja-JP" altLang="en-US" sz="2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1372706"/>
            <a:ext cx="14670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製品事業部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0676" y="2452826"/>
            <a:ext cx="14670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製品事業部</a:t>
            </a:r>
            <a:endParaRPr kumimoji="1" lang="ja-JP" altLang="en-US" sz="20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676" y="3748970"/>
            <a:ext cx="14670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製品事業部</a:t>
            </a:r>
            <a:endParaRPr kumimoji="1" lang="ja-JP" altLang="en-US" sz="20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4208" y="1516722"/>
            <a:ext cx="19800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関係会社（国内）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4208" y="2452826"/>
            <a:ext cx="19800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関係会社（海外）</a:t>
            </a:r>
            <a:endParaRPr kumimoji="1" lang="ja-JP" altLang="en-US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44208" y="3604954"/>
            <a:ext cx="2016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/>
              <a:t>3rd party</a:t>
            </a:r>
            <a:endParaRPr kumimoji="1" lang="ja-JP" altLang="en-US" sz="2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47864" y="3172906"/>
            <a:ext cx="243047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 デジタル系共通技術開発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 bwMode="auto">
          <a:xfrm flipH="1" flipV="1">
            <a:off x="2483768" y="1876762"/>
            <a:ext cx="648072" cy="360040"/>
          </a:xfrm>
          <a:prstGeom prst="straightConnector1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矢印コネクタ 16"/>
          <p:cNvCxnSpPr/>
          <p:nvPr/>
        </p:nvCxnSpPr>
        <p:spPr bwMode="auto">
          <a:xfrm flipH="1">
            <a:off x="2411760" y="2740858"/>
            <a:ext cx="792088" cy="0"/>
          </a:xfrm>
          <a:prstGeom prst="straightConnector1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矢印コネクタ 19"/>
          <p:cNvCxnSpPr/>
          <p:nvPr/>
        </p:nvCxnSpPr>
        <p:spPr bwMode="auto">
          <a:xfrm flipH="1">
            <a:off x="2483768" y="3172906"/>
            <a:ext cx="648072" cy="432048"/>
          </a:xfrm>
          <a:prstGeom prst="straightConnector1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2982341" y="1508011"/>
            <a:ext cx="202170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mtClean="0"/>
              <a:t>共通プラットフォーム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共通モジュール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品質向上・テスト自動化は大きな課題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en-US" altLang="ja-JP" smtClean="0"/>
              <a:t>2010</a:t>
            </a:r>
            <a:r>
              <a:rPr lang="ja-JP" altLang="en-US" smtClean="0"/>
              <a:t>後半</a:t>
            </a:r>
            <a:endParaRPr lang="en-US" altLang="ja-JP" smtClean="0"/>
          </a:p>
          <a:p>
            <a:pPr lvl="1"/>
            <a:r>
              <a:rPr lang="en-US" altLang="ja-JP" smtClean="0"/>
              <a:t>CI</a:t>
            </a:r>
            <a:r>
              <a:rPr lang="ja-JP" altLang="en-US" smtClean="0"/>
              <a:t>ツール調査・候補選定、</a:t>
            </a:r>
            <a:r>
              <a:rPr lang="en-US" altLang="ja-JP" smtClean="0"/>
              <a:t>Jenkins</a:t>
            </a:r>
            <a:r>
              <a:rPr lang="ja-JP" altLang="en-US" smtClean="0"/>
              <a:t>導入を決定（当時は</a:t>
            </a:r>
            <a:r>
              <a:rPr lang="en-US" altLang="ja-JP" smtClean="0"/>
              <a:t>Hudson)</a:t>
            </a:r>
          </a:p>
          <a:p>
            <a:r>
              <a:rPr kumimoji="1" lang="en-US" altLang="ja-JP" smtClean="0"/>
              <a:t>2011</a:t>
            </a:r>
          </a:p>
          <a:p>
            <a:pPr lvl="1"/>
            <a:r>
              <a:rPr kumimoji="1" lang="ja-JP" altLang="en-US" smtClean="0"/>
              <a:t>資料公開やデモサイト構築、本部内セミナー実施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先行チームの立上げ、環境・標準など検討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C/C++</a:t>
            </a:r>
            <a:r>
              <a:rPr kumimoji="1" lang="ja-JP" altLang="en-US" smtClean="0"/>
              <a:t>系など： 既存プラグインへの変換など ⇒ 内製プラグイン開発へ</a:t>
            </a:r>
            <a:endParaRPr kumimoji="1" lang="en-US" altLang="ja-JP" smtClean="0"/>
          </a:p>
          <a:p>
            <a:pPr lvl="2"/>
            <a:r>
              <a:rPr lang="ja-JP" altLang="en-US" smtClean="0"/>
              <a:t>１０月： </a:t>
            </a:r>
            <a:r>
              <a:rPr lang="en-US" altLang="ja-JP" smtClean="0"/>
              <a:t>Jenkins</a:t>
            </a:r>
            <a:r>
              <a:rPr lang="ja-JP" altLang="en-US" smtClean="0"/>
              <a:t>温泉参加</a:t>
            </a:r>
            <a:endParaRPr kumimoji="1" lang="en-US" altLang="ja-JP" smtClean="0"/>
          </a:p>
          <a:p>
            <a:r>
              <a:rPr lang="en-US" altLang="ja-JP" smtClean="0"/>
              <a:t>2012</a:t>
            </a:r>
          </a:p>
          <a:p>
            <a:pPr lvl="1"/>
            <a:r>
              <a:rPr kumimoji="1" lang="ja-JP" altLang="en-US" smtClean="0"/>
              <a:t>内製プラグイン公開・使用開始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基本的な環境整備を終了（改良事項は多い）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展開と有効利用をひたすら推進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Jenkins</a:t>
            </a:r>
            <a:r>
              <a:rPr kumimoji="1" lang="ja-JP" altLang="en-US" smtClean="0"/>
              <a:t>導入の経緯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52400" y="762000"/>
            <a:ext cx="8596064" cy="590736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当本部の事情・特徴</a:t>
            </a:r>
            <a:endParaRPr lang="en-US" altLang="ja-JP" smtClean="0"/>
          </a:p>
          <a:p>
            <a:pPr lvl="1"/>
            <a:r>
              <a:rPr lang="ja-JP" altLang="en-US" smtClean="0"/>
              <a:t>テーマ・チーム数が多い、大小さまざま、中身もいろいろ</a:t>
            </a:r>
            <a:r>
              <a:rPr lang="en-US" altLang="ja-JP" smtClean="0"/>
              <a:t>…</a:t>
            </a:r>
          </a:p>
          <a:p>
            <a:pPr lvl="1"/>
            <a:r>
              <a:rPr lang="en-US" altLang="ja-JP" smtClean="0"/>
              <a:t>C/C++</a:t>
            </a:r>
            <a:r>
              <a:rPr lang="ja-JP" altLang="en-US" smtClean="0"/>
              <a:t>が大半。環境・ツールは標準化、でもやはりいろいろ</a:t>
            </a:r>
            <a:r>
              <a:rPr lang="en-US" altLang="ja-JP" smtClean="0"/>
              <a:t>…</a:t>
            </a:r>
          </a:p>
          <a:p>
            <a:pPr lvl="1"/>
            <a:endParaRPr lang="en-US" altLang="ja-JP" smtClean="0"/>
          </a:p>
          <a:p>
            <a:r>
              <a:rPr lang="en-US" altLang="ja-JP" smtClean="0"/>
              <a:t>Jenkins</a:t>
            </a:r>
            <a:r>
              <a:rPr lang="ja-JP" altLang="en-US" smtClean="0"/>
              <a:t> 環境</a:t>
            </a:r>
            <a:endParaRPr lang="en-US" altLang="ja-JP" smtClean="0"/>
          </a:p>
          <a:p>
            <a:pPr lvl="1"/>
            <a:r>
              <a:rPr lang="ja-JP" altLang="en-US" smtClean="0"/>
              <a:t>全体構成 </a:t>
            </a:r>
            <a:endParaRPr lang="en-US" altLang="ja-JP" smtClean="0"/>
          </a:p>
          <a:p>
            <a:pPr lvl="1"/>
            <a:r>
              <a:rPr lang="en-US" altLang="ja-JP" smtClean="0"/>
              <a:t>Summary</a:t>
            </a:r>
            <a:r>
              <a:rPr lang="ja-JP" altLang="en-US" smtClean="0"/>
              <a:t> </a:t>
            </a:r>
            <a:r>
              <a:rPr lang="en-US" altLang="ja-JP" smtClean="0"/>
              <a:t>Report</a:t>
            </a:r>
            <a:r>
              <a:rPr lang="ja-JP" altLang="en-US" smtClean="0"/>
              <a:t> プラグイン</a:t>
            </a:r>
            <a:endParaRPr lang="en-US" altLang="ja-JP" smtClean="0"/>
          </a:p>
          <a:p>
            <a:r>
              <a:rPr lang="en-US" altLang="ja-JP" smtClean="0"/>
              <a:t>Jenkins</a:t>
            </a:r>
            <a:r>
              <a:rPr lang="ja-JP" altLang="en-US" smtClean="0"/>
              <a:t> 利用状況</a:t>
            </a:r>
            <a:endParaRPr lang="en-US" altLang="ja-JP" smtClean="0"/>
          </a:p>
          <a:p>
            <a:pPr lvl="1"/>
            <a:r>
              <a:rPr lang="en-US" altLang="ja-JP" smtClean="0"/>
              <a:t>Jenkins</a:t>
            </a:r>
            <a:r>
              <a:rPr lang="ja-JP" altLang="en-US" smtClean="0"/>
              <a:t>ボード </a:t>
            </a:r>
            <a:endParaRPr lang="en-US" altLang="ja-JP" smtClean="0"/>
          </a:p>
          <a:p>
            <a:pPr lvl="1"/>
            <a:r>
              <a:rPr lang="ja-JP" altLang="en-US" smtClean="0"/>
              <a:t>何をやっているか、結果はどうか</a:t>
            </a:r>
            <a:endParaRPr lang="en-US" altLang="ja-JP" smtClean="0"/>
          </a:p>
          <a:p>
            <a:pPr lvl="1"/>
            <a:r>
              <a:rPr lang="ja-JP" altLang="en-US" smtClean="0"/>
              <a:t>全体傾向</a:t>
            </a:r>
            <a:endParaRPr lang="en-US" altLang="ja-JP" smtClean="0"/>
          </a:p>
          <a:p>
            <a:r>
              <a:rPr lang="ja-JP" altLang="en-US" smtClean="0"/>
              <a:t>まとめ</a:t>
            </a:r>
            <a:endParaRPr lang="en-US" altLang="ja-JP" smtClean="0"/>
          </a:p>
          <a:p>
            <a:pPr>
              <a:buNone/>
            </a:pPr>
            <a:endParaRPr lang="en-US" altLang="ja-JP" smtClean="0"/>
          </a:p>
          <a:p>
            <a:endParaRPr lang="ja-JP" altLang="en-US" smtClean="0"/>
          </a:p>
          <a:p>
            <a:pPr lvl="1"/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本日の話題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Jenkins</a:t>
            </a:r>
            <a:r>
              <a:rPr lang="ja-JP" altLang="en-US" smtClean="0"/>
              <a:t> 環境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全体構成</a:t>
            </a:r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2593873" y="980728"/>
            <a:ext cx="1106393" cy="760150"/>
            <a:chOff x="2411760" y="1124744"/>
            <a:chExt cx="1106393" cy="760150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422003" y="1124744"/>
              <a:ext cx="1090363" cy="4001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411760" y="1484784"/>
              <a:ext cx="1106393" cy="40011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スレーブ</a:t>
              </a:r>
              <a:endParaRPr kumimoji="1" lang="ja-JP" altLang="en-US" sz="200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4041671" y="888468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1671" y="1412776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1671" y="2132856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41671" y="2636912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570782" y="3429000"/>
            <a:ext cx="1100606" cy="1195198"/>
            <a:chOff x="2411760" y="3501008"/>
            <a:chExt cx="1100606" cy="1195198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2411760" y="3501008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22003" y="3898552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422003" y="4296096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4041671" y="3356992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1671" y="3861048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1671" y="4365104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8580" y="2780928"/>
            <a:ext cx="1096774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smtClean="0"/>
              <a:t>Apache</a:t>
            </a:r>
            <a:br>
              <a:rPr lang="en-US" altLang="ja-JP" sz="2000" smtClean="0"/>
            </a:br>
            <a:r>
              <a:rPr lang="en-US" altLang="ja-JP" sz="2000" smtClean="0"/>
              <a:t>reverse</a:t>
            </a:r>
            <a:br>
              <a:rPr lang="en-US" altLang="ja-JP" sz="2000" smtClean="0"/>
            </a:br>
            <a:r>
              <a:rPr lang="en-US" altLang="ja-JP" sz="2000" smtClean="0"/>
              <a:t>proxy</a:t>
            </a:r>
            <a:endParaRPr kumimoji="1" lang="ja-JP" altLang="en-US" sz="2000"/>
          </a:p>
        </p:txBody>
      </p:sp>
      <p:sp>
        <p:nvSpPr>
          <p:cNvPr id="27" name="フローチャート : 磁気ディスク 26"/>
          <p:cNvSpPr/>
          <p:nvPr/>
        </p:nvSpPr>
        <p:spPr bwMode="auto">
          <a:xfrm>
            <a:off x="971600" y="4797152"/>
            <a:ext cx="1152128" cy="8286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ＭＳ Ｐゴシック" pitchFamily="50" charset="-128"/>
              </a:rPr>
              <a:t>Subversion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sp>
        <p:nvSpPr>
          <p:cNvPr id="28" name="フローチャート : 磁気ディスク 27"/>
          <p:cNvSpPr/>
          <p:nvPr/>
        </p:nvSpPr>
        <p:spPr bwMode="auto">
          <a:xfrm>
            <a:off x="1259632" y="5733256"/>
            <a:ext cx="914400" cy="612648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  <a:ea typeface="ＭＳ Ｐゴシック" pitchFamily="50" charset="-128"/>
              </a:rPr>
              <a:t>LDAP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92080" y="1412776"/>
            <a:ext cx="3725446" cy="4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おおむねチームごとにマスター分散</a:t>
            </a:r>
            <a:endParaRPr lang="en-US" altLang="ja-JP" smtClean="0"/>
          </a:p>
          <a:p>
            <a:pPr marL="542925" lvl="1" indent="-85725" algn="l">
              <a:buFont typeface="Arial" pitchFamily="34" charset="0"/>
              <a:buChar char="•"/>
            </a:pPr>
            <a:r>
              <a:rPr lang="ja-JP" altLang="en-US" smtClean="0"/>
              <a:t>セキュリティ、使い勝手優先</a:t>
            </a:r>
            <a:endParaRPr lang="en-US" altLang="ja-JP" smtClean="0"/>
          </a:p>
          <a:p>
            <a:pPr marL="542925" lvl="1" indent="-85725" algn="l">
              <a:buFont typeface="Arial" pitchFamily="34" charset="0"/>
              <a:buChar char="•"/>
            </a:pPr>
            <a:r>
              <a:rPr lang="ja-JP" altLang="en-US" smtClean="0"/>
              <a:t>現在約</a:t>
            </a:r>
            <a:r>
              <a:rPr lang="en-US" altLang="ja-JP" smtClean="0"/>
              <a:t>30</a:t>
            </a:r>
            <a:r>
              <a:rPr lang="ja-JP" altLang="en-US" smtClean="0"/>
              <a:t>マスター</a:t>
            </a: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同一マシンでもスレーブ化</a:t>
            </a: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最近は同一マシンに複数マスター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  （テストマシンの確保重点）</a:t>
            </a: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標準設定・プラグイン込の </a:t>
            </a:r>
            <a:r>
              <a:rPr lang="en-US" altLang="ja-JP" smtClean="0"/>
              <a:t>Jenkins</a:t>
            </a:r>
            <a:br>
              <a:rPr lang="en-US" altLang="ja-JP" smtClean="0"/>
            </a:br>
            <a:r>
              <a:rPr lang="ja-JP" altLang="en-US" smtClean="0"/>
              <a:t>テンプレート ⇒ 立上げは１分</a:t>
            </a: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インフラ</a:t>
            </a:r>
            <a:endParaRPr lang="en-US" altLang="ja-JP" smtClean="0"/>
          </a:p>
          <a:p>
            <a:pPr marL="266700" lvl="1" indent="-85725" algn="l">
              <a:buFont typeface="Arial" pitchFamily="34" charset="0"/>
              <a:buChar char="•"/>
            </a:pPr>
            <a:r>
              <a:rPr lang="en-US" altLang="ja-JP" smtClean="0"/>
              <a:t>SCM: </a:t>
            </a:r>
            <a:r>
              <a:rPr lang="ja-JP" altLang="en-US" smtClean="0"/>
              <a:t>  </a:t>
            </a:r>
            <a:r>
              <a:rPr lang="en-US" altLang="ja-JP" smtClean="0"/>
              <a:t>Subversion</a:t>
            </a:r>
          </a:p>
          <a:p>
            <a:pPr marL="266700" lvl="1" indent="-85725" algn="l">
              <a:buFont typeface="Arial" pitchFamily="34" charset="0"/>
              <a:buChar char="•"/>
            </a:pPr>
            <a:r>
              <a:rPr lang="en-US" altLang="ja-JP" smtClean="0"/>
              <a:t>LDAP : Svn, Jenkins,</a:t>
            </a:r>
            <a:r>
              <a:rPr lang="ja-JP" altLang="en-US" smtClean="0"/>
              <a:t>その他で共用</a:t>
            </a:r>
            <a:endParaRPr lang="en-US" altLang="ja-JP" smtClean="0"/>
          </a:p>
          <a:p>
            <a:pPr marL="266700" lvl="1" indent="-85725" algn="l">
              <a:buFont typeface="Arial" pitchFamily="34" charset="0"/>
              <a:buChar char="•"/>
            </a:pPr>
            <a:r>
              <a:rPr lang="ja-JP" altLang="en-US" smtClean="0"/>
              <a:t>関係会社アクセス用 </a:t>
            </a:r>
            <a:r>
              <a:rPr lang="en-US" altLang="ja-JP" smtClean="0"/>
              <a:t>Apache</a:t>
            </a:r>
          </a:p>
          <a:p>
            <a:pPr marL="266700" lvl="1" indent="-85725" algn="l">
              <a:buFont typeface="Arial" pitchFamily="34" charset="0"/>
              <a:buChar char="•"/>
            </a:pPr>
            <a:r>
              <a:rPr lang="en-US" altLang="ja-JP" smtClean="0"/>
              <a:t>KVM</a:t>
            </a:r>
            <a:r>
              <a:rPr lang="ja-JP" altLang="en-US" smtClean="0"/>
              <a:t>ベースの</a:t>
            </a:r>
            <a:r>
              <a:rPr lang="en-US" altLang="ja-JP" smtClean="0"/>
              <a:t>VM</a:t>
            </a:r>
            <a:r>
              <a:rPr lang="ja-JP" altLang="en-US" smtClean="0"/>
              <a:t>プール</a:t>
            </a: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endParaRPr lang="en-US" altLang="ja-JP" smtClean="0"/>
          </a:p>
          <a:p>
            <a:pPr marL="85725" indent="-85725" algn="l">
              <a:buFont typeface="Arial" pitchFamily="34" charset="0"/>
              <a:buChar char="•"/>
            </a:pPr>
            <a:r>
              <a:rPr lang="ja-JP" altLang="en-US" smtClean="0"/>
              <a:t>関連ツール含めて数名のサポートグループで運用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31428" y="4869160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31428" y="5373216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1428" y="5877272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591268" y="2132856"/>
            <a:ext cx="1106393" cy="760150"/>
            <a:chOff x="2411760" y="1124744"/>
            <a:chExt cx="1106393" cy="76015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2422003" y="1124744"/>
              <a:ext cx="1090363" cy="4001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411760" y="1484784"/>
              <a:ext cx="1106393" cy="40011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スレーブ</a:t>
              </a:r>
              <a:endParaRPr kumimoji="1" lang="ja-JP" altLang="en-US" sz="200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579408" y="4970106"/>
            <a:ext cx="1100606" cy="1195198"/>
            <a:chOff x="2411760" y="3501008"/>
            <a:chExt cx="1100606" cy="1195198"/>
          </a:xfrm>
        </p:grpSpPr>
        <p:sp>
          <p:nvSpPr>
            <p:cNvPr id="39" name="テキスト ボックス 38"/>
            <p:cNvSpPr txBox="1"/>
            <p:nvPr/>
          </p:nvSpPr>
          <p:spPr>
            <a:xfrm>
              <a:off x="2411760" y="3501008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422003" y="3898552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422003" y="4296096"/>
              <a:ext cx="1090363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smtClean="0"/>
                <a:t>マスター</a:t>
              </a:r>
              <a:endParaRPr kumimoji="1" lang="ja-JP" altLang="en-US" sz="200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79512" y="1268760"/>
            <a:ext cx="1210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関係会社</a:t>
            </a:r>
            <a:endParaRPr kumimoji="1" lang="ja-JP" altLang="en-US" sz="2000"/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 bwMode="auto">
          <a:xfrm flipH="1">
            <a:off x="755576" y="1668870"/>
            <a:ext cx="29230" cy="40643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コネクタ 44"/>
          <p:cNvCxnSpPr>
            <a:stCxn id="25" idx="1"/>
          </p:cNvCxnSpPr>
          <p:nvPr/>
        </p:nvCxnSpPr>
        <p:spPr bwMode="auto">
          <a:xfrm flipH="1" flipV="1">
            <a:off x="772230" y="3284984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左中かっこ 48"/>
          <p:cNvSpPr/>
          <p:nvPr/>
        </p:nvSpPr>
        <p:spPr bwMode="auto">
          <a:xfrm>
            <a:off x="2123728" y="1196752"/>
            <a:ext cx="432048" cy="4752528"/>
          </a:xfrm>
          <a:prstGeom prst="leftBrace">
            <a:avLst>
              <a:gd name="adj1" fmla="val 0"/>
              <a:gd name="adj2" fmla="val 4423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sp>
        <p:nvSpPr>
          <p:cNvPr id="52" name="左中かっこ 51"/>
          <p:cNvSpPr/>
          <p:nvPr/>
        </p:nvSpPr>
        <p:spPr bwMode="auto">
          <a:xfrm>
            <a:off x="3707904" y="1052736"/>
            <a:ext cx="288032" cy="432048"/>
          </a:xfrm>
          <a:prstGeom prst="leftBrace">
            <a:avLst>
              <a:gd name="adj1" fmla="val 0"/>
              <a:gd name="adj2" fmla="val 4423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sp>
        <p:nvSpPr>
          <p:cNvPr id="53" name="左中かっこ 52"/>
          <p:cNvSpPr/>
          <p:nvPr/>
        </p:nvSpPr>
        <p:spPr bwMode="auto">
          <a:xfrm>
            <a:off x="3707904" y="2276872"/>
            <a:ext cx="288032" cy="432048"/>
          </a:xfrm>
          <a:prstGeom prst="leftBrace">
            <a:avLst>
              <a:gd name="adj1" fmla="val 0"/>
              <a:gd name="adj2" fmla="val 4423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cxnSp>
        <p:nvCxnSpPr>
          <p:cNvPr id="54" name="直線コネクタ 53"/>
          <p:cNvCxnSpPr>
            <a:stCxn id="21" idx="1"/>
            <a:endCxn id="15" idx="3"/>
          </p:cNvCxnSpPr>
          <p:nvPr/>
        </p:nvCxnSpPr>
        <p:spPr bwMode="auto">
          <a:xfrm flipH="1">
            <a:off x="3661145" y="3557047"/>
            <a:ext cx="380526" cy="720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線コネクタ 56"/>
          <p:cNvCxnSpPr>
            <a:stCxn id="22" idx="1"/>
            <a:endCxn id="16" idx="3"/>
          </p:cNvCxnSpPr>
          <p:nvPr/>
        </p:nvCxnSpPr>
        <p:spPr bwMode="auto">
          <a:xfrm flipH="1" flipV="1">
            <a:off x="3671388" y="4026599"/>
            <a:ext cx="370283" cy="345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線コネクタ 59"/>
          <p:cNvCxnSpPr>
            <a:stCxn id="23" idx="1"/>
            <a:endCxn id="17" idx="3"/>
          </p:cNvCxnSpPr>
          <p:nvPr/>
        </p:nvCxnSpPr>
        <p:spPr bwMode="auto">
          <a:xfrm flipH="1" flipV="1">
            <a:off x="3671388" y="4424143"/>
            <a:ext cx="370283" cy="141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線コネクタ 62"/>
          <p:cNvCxnSpPr>
            <a:stCxn id="26" idx="1"/>
            <a:endCxn id="39" idx="3"/>
          </p:cNvCxnSpPr>
          <p:nvPr/>
        </p:nvCxnSpPr>
        <p:spPr bwMode="auto">
          <a:xfrm flipH="1">
            <a:off x="3669771" y="5069215"/>
            <a:ext cx="361657" cy="1009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コネクタ 66"/>
          <p:cNvCxnSpPr>
            <a:stCxn id="30" idx="1"/>
            <a:endCxn id="40" idx="3"/>
          </p:cNvCxnSpPr>
          <p:nvPr/>
        </p:nvCxnSpPr>
        <p:spPr bwMode="auto">
          <a:xfrm flipH="1" flipV="1">
            <a:off x="3680014" y="5567705"/>
            <a:ext cx="351414" cy="55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テキスト ボックス 69"/>
          <p:cNvSpPr txBox="1"/>
          <p:nvPr/>
        </p:nvSpPr>
        <p:spPr>
          <a:xfrm>
            <a:off x="4041671" y="6341258"/>
            <a:ext cx="1106393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smtClean="0"/>
              <a:t>スレーブ</a:t>
            </a:r>
            <a:endParaRPr kumimoji="1" lang="ja-JP" altLang="en-US" sz="2000"/>
          </a:p>
        </p:txBody>
      </p:sp>
      <p:sp>
        <p:nvSpPr>
          <p:cNvPr id="71" name="左中かっこ 70"/>
          <p:cNvSpPr/>
          <p:nvPr/>
        </p:nvSpPr>
        <p:spPr bwMode="auto">
          <a:xfrm>
            <a:off x="3707904" y="6021288"/>
            <a:ext cx="288032" cy="432048"/>
          </a:xfrm>
          <a:prstGeom prst="leftBrac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cxnSp>
        <p:nvCxnSpPr>
          <p:cNvPr id="72" name="直線コネクタ 71"/>
          <p:cNvCxnSpPr/>
          <p:nvPr/>
        </p:nvCxnSpPr>
        <p:spPr bwMode="auto">
          <a:xfrm flipH="1" flipV="1">
            <a:off x="2339752" y="2294124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線コネクタ 72"/>
          <p:cNvCxnSpPr/>
          <p:nvPr/>
        </p:nvCxnSpPr>
        <p:spPr bwMode="auto">
          <a:xfrm flipH="1" flipV="1">
            <a:off x="2339752" y="3573016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コネクタ 73"/>
          <p:cNvCxnSpPr/>
          <p:nvPr/>
        </p:nvCxnSpPr>
        <p:spPr bwMode="auto">
          <a:xfrm flipH="1" flipV="1">
            <a:off x="2339752" y="4077072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/>
          <p:cNvCxnSpPr/>
          <p:nvPr/>
        </p:nvCxnSpPr>
        <p:spPr bwMode="auto">
          <a:xfrm flipH="1" flipV="1">
            <a:off x="2339752" y="4437112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/>
          <p:cNvCxnSpPr/>
          <p:nvPr/>
        </p:nvCxnSpPr>
        <p:spPr bwMode="auto">
          <a:xfrm flipH="1" flipV="1">
            <a:off x="2339752" y="5157192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/>
          <p:cNvCxnSpPr/>
          <p:nvPr/>
        </p:nvCxnSpPr>
        <p:spPr bwMode="auto">
          <a:xfrm flipH="1" flipV="1">
            <a:off x="2339752" y="5589240"/>
            <a:ext cx="266350" cy="3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C/C++</a:t>
            </a:r>
            <a:r>
              <a:rPr kumimoji="1" lang="ja-JP" altLang="en-US" smtClean="0"/>
              <a:t>など多数ツールへの対応</a:t>
            </a:r>
            <a:r>
              <a:rPr lang="ja-JP" altLang="en-US" smtClean="0"/>
              <a:t>を目的に内製</a:t>
            </a:r>
            <a:endParaRPr lang="en-US" altLang="ja-JP" smtClean="0"/>
          </a:p>
          <a:p>
            <a:pPr lvl="1"/>
            <a:r>
              <a:rPr kumimoji="1" lang="ja-JP" altLang="en-US" smtClean="0"/>
              <a:t>ビルド結果のサマリー（ビルド全体のメトリクス）のみレポート</a:t>
            </a:r>
            <a:endParaRPr kumimoji="1" lang="en-US" altLang="ja-JP" smtClean="0"/>
          </a:p>
          <a:p>
            <a:pPr lvl="2"/>
            <a:r>
              <a:rPr kumimoji="1" lang="en-US" altLang="ja-JP" smtClean="0"/>
              <a:t> ex. </a:t>
            </a:r>
            <a:r>
              <a:rPr kumimoji="1" lang="ja-JP" altLang="en-US" smtClean="0"/>
              <a:t>総テストケース数</a:t>
            </a:r>
            <a:r>
              <a:rPr lang="ja-JP" altLang="en-US" smtClean="0"/>
              <a:t>、総テスト成功数</a:t>
            </a:r>
            <a:r>
              <a:rPr lang="en-US" altLang="ja-JP" smtClean="0"/>
              <a:t>…</a:t>
            </a:r>
            <a:endParaRPr kumimoji="1" lang="en-US" altLang="ja-JP" smtClean="0"/>
          </a:p>
          <a:p>
            <a:pPr lvl="2"/>
            <a:r>
              <a:rPr lang="ja-JP" altLang="en-US" smtClean="0"/>
              <a:t>詳細は各ツールの出力レポートを保存</a:t>
            </a:r>
            <a:endParaRPr lang="en-US" altLang="ja-JP" smtClean="0"/>
          </a:p>
          <a:p>
            <a:pPr lvl="1"/>
            <a:r>
              <a:rPr kumimoji="1" lang="ja-JP" altLang="en-US" smtClean="0"/>
              <a:t>機能はシンプル～レポータの基本機能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履歴グラフ、結果判定、ダッシュボードビューなど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現在 </a:t>
            </a:r>
            <a:r>
              <a:rPr kumimoji="1" lang="en-US" altLang="ja-JP" smtClean="0"/>
              <a:t>19</a:t>
            </a:r>
            <a:r>
              <a:rPr kumimoji="1" lang="ja-JP" altLang="en-US" smtClean="0"/>
              <a:t>個 ～ ツール</a:t>
            </a:r>
            <a:r>
              <a:rPr kumimoji="1" lang="en-US" altLang="ja-JP" smtClean="0"/>
              <a:t>×</a:t>
            </a:r>
            <a:r>
              <a:rPr kumimoji="1" lang="ja-JP" altLang="en-US" smtClean="0"/>
              <a:t>レポート種類</a:t>
            </a:r>
            <a:endParaRPr kumimoji="1" lang="en-US" altLang="ja-JP" smtClean="0"/>
          </a:p>
          <a:p>
            <a:pPr lvl="2"/>
            <a:r>
              <a:rPr lang="ja-JP" altLang="en-US" smtClean="0"/>
              <a:t>共通部：</a:t>
            </a:r>
            <a:r>
              <a:rPr lang="en-US" altLang="ja-JP" smtClean="0"/>
              <a:t>1, </a:t>
            </a:r>
            <a:r>
              <a:rPr lang="ja-JP" altLang="en-US" smtClean="0"/>
              <a:t>汎用：</a:t>
            </a:r>
            <a:r>
              <a:rPr lang="en-US" altLang="ja-JP" smtClean="0"/>
              <a:t>2, C/C++</a:t>
            </a:r>
            <a:r>
              <a:rPr lang="ja-JP" altLang="en-US" smtClean="0"/>
              <a:t>：</a:t>
            </a:r>
            <a:r>
              <a:rPr lang="en-US" altLang="ja-JP" smtClean="0"/>
              <a:t>9, Java</a:t>
            </a:r>
            <a:r>
              <a:rPr lang="ja-JP" altLang="en-US" smtClean="0"/>
              <a:t>：</a:t>
            </a:r>
            <a:r>
              <a:rPr lang="en-US" altLang="ja-JP" smtClean="0"/>
              <a:t>4, .NET</a:t>
            </a:r>
            <a:r>
              <a:rPr lang="ja-JP" altLang="en-US" smtClean="0"/>
              <a:t>：</a:t>
            </a:r>
            <a:r>
              <a:rPr lang="en-US" altLang="ja-JP" smtClean="0"/>
              <a:t>3</a:t>
            </a:r>
          </a:p>
          <a:p>
            <a:pPr lvl="2"/>
            <a:r>
              <a:rPr lang="ja-JP" altLang="en-US" smtClean="0"/>
              <a:t>単体テスト、エラー検出、コードカバレッジ、静的チェック、コードメトリクス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カスタムレポートプラグイン</a:t>
            </a:r>
            <a:endParaRPr kumimoji="1" lang="en-US" altLang="ja-JP" smtClean="0"/>
          </a:p>
          <a:p>
            <a:pPr lvl="2"/>
            <a:r>
              <a:rPr lang="ja-JP" altLang="en-US" smtClean="0"/>
              <a:t>結果を所定フォーマットで出力すれば他ツール・独自ツールにも対応可</a:t>
            </a:r>
            <a:endParaRPr lang="en-US" altLang="ja-JP" smtClean="0"/>
          </a:p>
          <a:p>
            <a:pPr lvl="2"/>
            <a:r>
              <a:rPr lang="en-US" altLang="ja-JP" smtClean="0"/>
              <a:t>plot</a:t>
            </a:r>
            <a:r>
              <a:rPr lang="ja-JP" altLang="en-US" smtClean="0"/>
              <a:t> に比べて結果判定もできる</a:t>
            </a:r>
            <a:endParaRPr kumimoji="1" lang="en-US" altLang="ja-JP" smtClean="0"/>
          </a:p>
          <a:p>
            <a:pPr lvl="2"/>
            <a:endParaRPr kumimoji="1"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Summary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Report</a:t>
            </a:r>
            <a:r>
              <a:rPr kumimoji="1" lang="ja-JP" altLang="en-US" smtClean="0"/>
              <a:t> プラグイン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7" name="Picture 3" descr="C:\Users\017238\Desktop\Pictures\Jenkins\Summary-bui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785926"/>
            <a:ext cx="4300533" cy="482841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251520" y="714356"/>
            <a:ext cx="5062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>
                <a:solidFill>
                  <a:schemeClr val="accent2"/>
                </a:solidFill>
              </a:rPr>
              <a:t>● ジョブ設定： 表示項目設定、結果判定条件もサポート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44236" y="144737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>
                <a:solidFill>
                  <a:schemeClr val="accent2"/>
                </a:solidFill>
              </a:rPr>
              <a:t>● ビルド結果： 各種レポートサマリを表示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pic>
        <p:nvPicPr>
          <p:cNvPr id="2" name="Picture 2" descr="C:\Users\017238\Desktop\Pictures\Jenkins\Summary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71546"/>
            <a:ext cx="4294018" cy="5426077"/>
          </a:xfrm>
          <a:prstGeom prst="rect">
            <a:avLst/>
          </a:prstGeom>
          <a:noFill/>
        </p:spPr>
      </p:pic>
      <p:cxnSp>
        <p:nvCxnSpPr>
          <p:cNvPr id="9" name="直線コネクタ 8"/>
          <p:cNvCxnSpPr/>
          <p:nvPr/>
        </p:nvCxnSpPr>
        <p:spPr bwMode="auto">
          <a:xfrm flipV="1">
            <a:off x="285720" y="1643050"/>
            <a:ext cx="4286280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3078110" y="171448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smtClean="0">
                <a:solidFill>
                  <a:schemeClr val="accent2"/>
                </a:solidFill>
              </a:rPr>
              <a:t>↓ 高度な設定</a:t>
            </a:r>
            <a:endParaRPr kumimoji="1" lang="ja-JP" altLang="en-US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017238\Desktop\Pictures\Jenkins\Summary-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4872025" cy="3643338"/>
          </a:xfrm>
          <a:prstGeom prst="rect">
            <a:avLst/>
          </a:prstGeom>
          <a:noFill/>
        </p:spPr>
      </p:pic>
      <p:pic>
        <p:nvPicPr>
          <p:cNvPr id="2051" name="Picture 3" descr="C:\Users\017238\Desktop\Pictures\Jenkins\Summary-dashbo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071810"/>
            <a:ext cx="6335298" cy="3500462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94379" y="785794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>
                <a:solidFill>
                  <a:schemeClr val="accent2"/>
                </a:solidFill>
              </a:rPr>
              <a:t>● 履歴レポート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86380" y="2658398"/>
            <a:ext cx="224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b="1" smtClean="0">
                <a:solidFill>
                  <a:schemeClr val="accent2"/>
                </a:solidFill>
              </a:rPr>
              <a:t>● ダッシュボードビュー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ンプレート">
  <a:themeElements>
    <a:clrScheme name="テンプレー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テンプレート">
      <a:majorFont>
        <a:latin typeface="Lucida Sans Unicode"/>
        <a:ea typeface="MS UI Gothic"/>
        <a:cs typeface=""/>
      </a:majorFont>
      <a:minorFont>
        <a:latin typeface="Lucida Sans Unicode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テンプレー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テンプレー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E:\2008\WorkSpace\2008Q1\080326-080401\3_センター全体会080411発表準備\テンプレート\テンプレート.pot</Template>
  <TotalTime>31421</TotalTime>
  <Words>1370</Words>
  <Application>Microsoft Office PowerPoint</Application>
  <PresentationFormat>画面に合わせる (4:3)</PresentationFormat>
  <Paragraphs>476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テンプレート</vt:lpstr>
      <vt:lpstr>キヤノンにおける Jenkinsへの取り組み</vt:lpstr>
      <vt:lpstr>キヤノン デジタルシステム開発本部について</vt:lpstr>
      <vt:lpstr>Jenkins導入の経緯</vt:lpstr>
      <vt:lpstr>本日の話題</vt:lpstr>
      <vt:lpstr>Jenkins 環境</vt:lpstr>
      <vt:lpstr>全体構成</vt:lpstr>
      <vt:lpstr>Summary Report プラグイン</vt:lpstr>
      <vt:lpstr>スライド 8</vt:lpstr>
      <vt:lpstr>スライド 9</vt:lpstr>
      <vt:lpstr>Jenkins利用状況</vt:lpstr>
      <vt:lpstr>Jenkinsボード</vt:lpstr>
      <vt:lpstr>ジョブの数・内容～何をやっているか</vt:lpstr>
      <vt:lpstr>ビルド・動的テスト状況～結果はどうか</vt:lpstr>
      <vt:lpstr>あるチームの推移グラフ</vt:lpstr>
      <vt:lpstr>全体傾向</vt:lpstr>
      <vt:lpstr>スライド 16</vt:lpstr>
      <vt:lpstr>まとめ</vt:lpstr>
      <vt:lpstr>スライド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029876</dc:creator>
  <cp:lastModifiedBy>bt</cp:lastModifiedBy>
  <cp:revision>5350</cp:revision>
  <dcterms:created xsi:type="dcterms:W3CDTF">1601-01-01T00:00:00Z</dcterms:created>
  <dcterms:modified xsi:type="dcterms:W3CDTF">2013-01-28T00:22:39Z</dcterms:modified>
</cp:coreProperties>
</file>