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63" r:id="rId3"/>
    <p:sldId id="265" r:id="rId4"/>
    <p:sldId id="264" r:id="rId5"/>
    <p:sldId id="266" r:id="rId6"/>
    <p:sldId id="267" r:id="rId7"/>
    <p:sldId id="268" r:id="rId8"/>
  </p:sldIdLst>
  <p:sldSz cx="9144000" cy="5143500" type="screen16x9"/>
  <p:notesSz cx="6858000" cy="9144000"/>
  <p:defaultTextStyle>
    <a:defPPr>
      <a:defRPr lang="en-US"/>
    </a:defPPr>
    <a:lvl1pPr marL="0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7702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55402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83104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10804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38506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66208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93908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21611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921"/>
    <a:srgbClr val="FFFFFF"/>
    <a:srgbClr val="000000"/>
  </p:clrMru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6" autoAdjust="0"/>
    <p:restoredTop sz="94718" autoAdjust="0"/>
  </p:normalViewPr>
  <p:slideViewPr>
    <p:cSldViewPr snapToGrid="0" snapToObjects="1">
      <p:cViewPr varScale="1">
        <p:scale>
          <a:sx n="115" d="100"/>
          <a:sy n="115" d="100"/>
        </p:scale>
        <p:origin x="-828" y="-108"/>
      </p:cViewPr>
      <p:guideLst>
        <p:guide orient="horz" pos="1620"/>
        <p:guide orient="horz" pos="169"/>
        <p:guide orient="horz" pos="553"/>
        <p:guide orient="horz" pos="646"/>
        <p:guide orient="horz" pos="2958"/>
        <p:guide orient="horz" pos="3036"/>
        <p:guide pos="2880"/>
        <p:guide pos="154"/>
        <p:guide pos="5602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68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-3126" y="-84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Relationship Id="rId9" Type="http://schemas.microsoft.com/office/2007/relationships/hdphoto" Target="../media/hdphoto1.wdp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6800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1200"/>
            </a:lvl1pPr>
          </a:lstStyle>
          <a:p>
            <a:pPr algn="ctr"/>
            <a:fld id="{41DBA682-D054-4DCA-9FBD-366DFD291A67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6" name="Picture 36" descr="16_9_logo位置0902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985284" y="123480"/>
            <a:ext cx="680565" cy="23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ctr">
              <a:defRPr sz="1200"/>
            </a:lvl1pPr>
          </a:lstStyle>
          <a:p>
            <a:fld id="{A61955FB-E347-4ED9-92E4-A0C733891A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62400" y="1350000"/>
            <a:ext cx="7826400" cy="540000"/>
          </a:xfrm>
          <a:prstGeom prst="rect">
            <a:avLst/>
          </a:prstGeom>
        </p:spPr>
        <p:txBody>
          <a:bodyPr lIns="90000" tIns="0" rIns="90000" bIns="0" anchor="b" anchorCtr="0">
            <a:noAutofit/>
          </a:bodyPr>
          <a:lstStyle>
            <a:lvl1pPr algn="ctr">
              <a:defRPr sz="2400" b="1" baseline="0" smtClean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add main title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62400" y="2160000"/>
            <a:ext cx="7826400" cy="8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500" b="1" baseline="0" smtClean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add sub title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3" hasCustomPrompt="1"/>
          </p:nvPr>
        </p:nvSpPr>
        <p:spPr>
          <a:xfrm>
            <a:off x="662400" y="3510000"/>
            <a:ext cx="7826400" cy="673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050" baseline="0">
                <a:solidFill>
                  <a:schemeClr val="bg2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>
                <a:latin typeface="HelveticaNeueLT Pro 55 Roman" pitchFamily="34" charset="0"/>
              </a:rPr>
              <a:t>department name</a:t>
            </a:r>
            <a:endParaRPr lang="en-US" altLang="ja-JP" noProof="0" dirty="0" smtClean="0"/>
          </a:p>
        </p:txBody>
      </p:sp>
      <p:pic>
        <p:nvPicPr>
          <p:cNvPr id="8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324000" y="270000"/>
            <a:ext cx="949449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プレースホルダ 9"/>
          <p:cNvSpPr>
            <a:spLocks noGrp="1"/>
          </p:cNvSpPr>
          <p:nvPr>
            <p:ph type="body" sz="quarter" idx="14" hasCustomPrompt="1"/>
          </p:nvPr>
        </p:nvSpPr>
        <p:spPr>
          <a:xfrm>
            <a:off x="662400" y="4320000"/>
            <a:ext cx="7826400" cy="349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750" baseline="0">
                <a:solidFill>
                  <a:schemeClr val="bg2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/>
              <a:t>© Sony Mobile Communications </a:t>
            </a:r>
            <a:r>
              <a:rPr lang="sv-SE" altLang="ja-JP" noProof="0" dirty="0" smtClean="0"/>
              <a:t>(</a:t>
            </a:r>
            <a:r>
              <a:rPr lang="sv-SE" altLang="ja-JP" noProof="0" dirty="0" err="1" smtClean="0"/>
              <a:t>add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when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needed</a:t>
            </a:r>
            <a:r>
              <a:rPr lang="sv-SE" altLang="ja-JP" noProof="0" dirty="0" smtClean="0"/>
              <a:t>)</a:t>
            </a:r>
            <a:endParaRPr lang="en-US" altLang="ja-JP" noProof="0" dirty="0" smtClean="0"/>
          </a:p>
        </p:txBody>
      </p:sp>
      <p:pic>
        <p:nvPicPr>
          <p:cNvPr id="10" name="Picture 9" descr="background-blur-bottom.jpg"/>
          <p:cNvPicPr>
            <a:picLocks noChangeAspect="1"/>
          </p:cNvPicPr>
          <p:nvPr userDrawn="1"/>
        </p:nvPicPr>
        <p:blipFill>
          <a:blip r:embed="rId3" cstate="print"/>
          <a:srcRect r="10656"/>
          <a:stretch>
            <a:fillRect/>
          </a:stretch>
        </p:blipFill>
        <p:spPr bwMode="ltGray">
          <a:xfrm>
            <a:off x="0" y="4762500"/>
            <a:ext cx="8169600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9"/>
            <a:ext cx="7740000" cy="609600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 bwMode="gray">
          <a:xfrm>
            <a:off x="250825" y="1025524"/>
            <a:ext cx="8642349" cy="3670301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8208000" y="144000"/>
            <a:ext cx="792000" cy="27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, Xp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8"/>
            <a:ext cx="7740000" cy="609600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 bwMode="gray">
          <a:xfrm>
            <a:off x="250826" y="1025526"/>
            <a:ext cx="8642350" cy="36703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8208000" y="144000"/>
            <a:ext cx="792000" cy="27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Xperia lockup.jpg"/>
          <p:cNvPicPr>
            <a:picLocks noChangeAspect="1"/>
          </p:cNvPicPr>
          <p:nvPr userDrawn="1"/>
        </p:nvPicPr>
        <p:blipFill>
          <a:blip r:embed="rId3" cstate="print"/>
          <a:srcRect b="6874"/>
          <a:stretch>
            <a:fillRect/>
          </a:stretch>
        </p:blipFill>
        <p:spPr>
          <a:xfrm>
            <a:off x="8092856" y="4427100"/>
            <a:ext cx="1051144" cy="3654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 bwMode="gray">
          <a:xfrm>
            <a:off x="250825" y="1025524"/>
            <a:ext cx="4213225" cy="3670301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8208000" y="144000"/>
            <a:ext cx="792000" cy="27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 bwMode="gray">
          <a:xfrm>
            <a:off x="4679950" y="1025524"/>
            <a:ext cx="4213225" cy="3670301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rgbClr val="000000">
              <a:alpha val="50000"/>
            </a:srgbClr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add 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8208000" y="144000"/>
            <a:ext cx="791208" cy="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 bwMode="black">
          <a:xfrm>
            <a:off x="250825" y="1025525"/>
            <a:ext cx="8642350" cy="3670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rgbClr val="000000">
              <a:alpha val="50000"/>
            </a:srgbClr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add 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8208000" y="144000"/>
            <a:ext cx="791208" cy="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black">
          <a:xfrm>
            <a:off x="250825" y="1025525"/>
            <a:ext cx="4213225" cy="3670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 bwMode="black">
          <a:xfrm>
            <a:off x="4679951" y="1025525"/>
            <a:ext cx="4213224" cy="36702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 with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8208000" y="144000"/>
            <a:ext cx="792000" cy="27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gal end no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4"/>
          <p:cNvSpPr txBox="1"/>
          <p:nvPr userDrawn="1"/>
        </p:nvSpPr>
        <p:spPr bwMode="black">
          <a:xfrm>
            <a:off x="360000" y="4507200"/>
            <a:ext cx="8424000" cy="54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ea typeface="メイリオ"/>
                <a:cs typeface="Arial" pitchFamily="34" charset="0"/>
              </a:rPr>
              <a:t>“SONY” or “make.believe” is a registered trademark and/or trademark of Sony Corporation.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ea typeface="メイリオ"/>
                <a:cs typeface="Arial" pitchFamily="34" charset="0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ea typeface="メイリオ"/>
                <a:cs typeface="Arial" pitchFamily="34" charset="0"/>
              </a:rPr>
              <a:t>Other company names and product names are the registered trademarks and/or trademarks of the respective companies</a:t>
            </a:r>
          </a:p>
        </p:txBody>
      </p:sp>
      <p:pic>
        <p:nvPicPr>
          <p:cNvPr id="4" name="Picture 3" descr="Make_Believe_White_300x102-utan-margina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black">
          <a:xfrm>
            <a:off x="3844800" y="2332800"/>
            <a:ext cx="1450588" cy="493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-blur.jp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 bwMode="ltGray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0" y="4819500"/>
            <a:ext cx="9144000" cy="324000"/>
          </a:xfrm>
          <a:prstGeom prst="rect">
            <a:avLst/>
          </a:prstGeom>
          <a:gradFill flip="none" rotWithShape="1">
            <a:gsLst>
              <a:gs pos="15000">
                <a:srgbClr val="000000">
                  <a:alpha val="50000"/>
                </a:srgb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Arial" pitchFamily="34" charset="0"/>
              <a:ea typeface="メイリオ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50825" y="268288"/>
            <a:ext cx="7740000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 dirty="0" smtClean="0"/>
              <a:t>add slide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50825" y="1025525"/>
            <a:ext cx="8642350" cy="367030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172000" y="4819650"/>
            <a:ext cx="972000" cy="323850"/>
          </a:xfrm>
          <a:prstGeom prst="rect">
            <a:avLst/>
          </a:prstGeom>
          <a:solidFill>
            <a:srgbClr val="CD0921"/>
          </a:solidFill>
          <a:ln w="25400">
            <a:noFill/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>
            <a:noAutofit/>
          </a:bodyPr>
          <a:lstStyle/>
          <a:p>
            <a:pPr algn="ctr"/>
            <a:endParaRPr lang="en-US" sz="975" dirty="0" err="1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線コネクタ 15"/>
          <p:cNvCxnSpPr/>
          <p:nvPr userDrawn="1"/>
        </p:nvCxnSpPr>
        <p:spPr bwMode="black">
          <a:xfrm>
            <a:off x="324000" y="4903200"/>
            <a:ext cx="0" cy="162000"/>
          </a:xfrm>
          <a:prstGeom prst="line">
            <a:avLst/>
          </a:prstGeom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xtHeaderSecClass"/>
          <p:cNvSpPr txBox="1"/>
          <p:nvPr userDrawn="1"/>
        </p:nvSpPr>
        <p:spPr>
          <a:xfrm>
            <a:off x="8255000" y="49237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Public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xtFooterLeft"/>
          <p:cNvSpPr txBox="1"/>
          <p:nvPr userDrawn="1"/>
        </p:nvSpPr>
        <p:spPr>
          <a:xfrm>
            <a:off x="979169" y="49237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s-ES" sz="750" b="0" smtClean="0">
                <a:solidFill>
                  <a:srgbClr val="7F7F7F"/>
                </a:solidFill>
                <a:latin typeface="Arial"/>
              </a:rPr>
              <a:t>5/002 01-CAL 115 0380 Uen B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20" name="txtFooterRight"/>
          <p:cNvSpPr txBox="1"/>
          <p:nvPr userDrawn="1"/>
        </p:nvSpPr>
        <p:spPr>
          <a:xfrm>
            <a:off x="2977260" y="49237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PowerPoint template, Sony version 2012.3, format 16:9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21" name="txtFooterDate"/>
          <p:cNvSpPr txBox="1"/>
          <p:nvPr userDrawn="1"/>
        </p:nvSpPr>
        <p:spPr>
          <a:xfrm>
            <a:off x="385190" y="49237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2012-05-02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22" name="txtFooterCVLPage"/>
          <p:cNvSpPr txBox="1"/>
          <p:nvPr userDrawn="1"/>
        </p:nvSpPr>
        <p:spPr>
          <a:xfrm>
            <a:off x="93598" y="49237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D5EB2CA2-A3EB-4BC8-9EB4-3E92FCC5488E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0" r:id="rId3"/>
    <p:sldLayoutId id="2147483661" r:id="rId4"/>
    <p:sldLayoutId id="2147483658" r:id="rId5"/>
    <p:sldLayoutId id="2147483662" r:id="rId6"/>
    <p:sldLayoutId id="2147483655" r:id="rId7"/>
    <p:sldLayoutId id="2147483659" r:id="rId8"/>
    <p:sldLayoutId id="2147483656" r:id="rId9"/>
  </p:sldLayoutIdLst>
  <p:hf sldNum="0" hdr="0" ftr="0" dt="0"/>
  <p:txStyles>
    <p:titleStyle>
      <a:lvl1pPr algn="l" defTabSz="855402" rtl="0" eaLnBrk="1" latinLnBrk="0" hangingPunct="1">
        <a:lnSpc>
          <a:spcPts val="2400"/>
        </a:lnSpc>
        <a:spcBef>
          <a:spcPct val="0"/>
        </a:spcBef>
        <a:buNone/>
        <a:defRPr sz="2400" b="1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15976" indent="-215976" algn="l" defTabSz="855402" rtl="0" eaLnBrk="1" latinLnBrk="0" hangingPunct="1">
        <a:spcBef>
          <a:spcPts val="600"/>
        </a:spcBef>
        <a:buClr>
          <a:schemeClr val="bg2"/>
        </a:buClr>
        <a:buFont typeface="HelveticaNeueLT Pro 45 Lt" pitchFamily="34" charset="0"/>
        <a:buChar char="•"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467946" indent="-179980" algn="l" defTabSz="855402" rtl="0" eaLnBrk="1" latinLnBrk="0" hangingPunct="1">
        <a:spcBef>
          <a:spcPts val="400"/>
        </a:spcBef>
        <a:buClr>
          <a:schemeClr val="bg2"/>
        </a:buClr>
        <a:buFont typeface="HelveticaNeueLT Pro 45 Lt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719918" indent="-179980" algn="l" defTabSz="855402" rtl="0" eaLnBrk="1" latinLnBrk="0" hangingPunct="1">
        <a:spcBef>
          <a:spcPts val="300"/>
        </a:spcBef>
        <a:buClr>
          <a:schemeClr val="bg2"/>
        </a:buClr>
        <a:buFont typeface="HelveticaNeueLT Pro 45 Lt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971890" indent="-179980" algn="l" defTabSz="855402" rtl="0" eaLnBrk="1" latinLnBrk="0" hangingPunct="1">
        <a:spcBef>
          <a:spcPts val="300"/>
        </a:spcBef>
        <a:buClr>
          <a:schemeClr val="bg2"/>
        </a:buClr>
        <a:buFont typeface="HelveticaNeueLT Pro 45 Lt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4pPr>
      <a:lvl5pPr marL="1223861" indent="-179980" algn="l" defTabSz="855402" rtl="0" eaLnBrk="1" latinLnBrk="0" hangingPunct="1">
        <a:spcBef>
          <a:spcPts val="300"/>
        </a:spcBef>
        <a:buClr>
          <a:schemeClr val="bg2"/>
        </a:buClr>
        <a:buFont typeface="HelveticaNeueLT Pro 45 Lt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5pPr>
      <a:lvl6pPr marL="2352357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80058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7760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461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77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4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31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8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38506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62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939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21611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 Scalability Summit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Sony Mobile list to Santa Clause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 smtClean="0"/>
              <a:t>Robert Sandell – Development Environment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smtClean="0"/>
              <a:t>© Sony Mobile Communications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Framework</a:t>
            </a:r>
            <a:r>
              <a:rPr lang="sv-SE" dirty="0" smtClean="0"/>
              <a:t> for masters to master </a:t>
            </a:r>
            <a:r>
              <a:rPr lang="sv-SE" dirty="0" err="1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To be </a:t>
            </a:r>
            <a:r>
              <a:rPr lang="sv-SE" dirty="0" err="1" smtClean="0"/>
              <a:t>able</a:t>
            </a:r>
            <a:r>
              <a:rPr lang="sv-SE" dirty="0" smtClean="0"/>
              <a:t> to </a:t>
            </a:r>
            <a:r>
              <a:rPr lang="sv-SE" dirty="0" err="1" smtClean="0"/>
              <a:t>give</a:t>
            </a:r>
            <a:r>
              <a:rPr lang="sv-SE" dirty="0" smtClean="0"/>
              <a:t> a ”simple”/standard </a:t>
            </a:r>
            <a:r>
              <a:rPr lang="sv-SE" dirty="0" err="1" smtClean="0"/>
              <a:t>way</a:t>
            </a:r>
            <a:r>
              <a:rPr lang="sv-SE" dirty="0" smtClean="0"/>
              <a:t> for </a:t>
            </a:r>
            <a:r>
              <a:rPr lang="sv-SE" dirty="0" err="1" smtClean="0"/>
              <a:t>plugins</a:t>
            </a:r>
            <a:r>
              <a:rPr lang="sv-SE" dirty="0" smtClean="0"/>
              <a:t> to talk to </a:t>
            </a:r>
            <a:r>
              <a:rPr lang="sv-SE" dirty="0" err="1" smtClean="0"/>
              <a:t>itself</a:t>
            </a:r>
            <a:r>
              <a:rPr lang="sv-SE" dirty="0" smtClean="0"/>
              <a:t> and </a:t>
            </a:r>
            <a:r>
              <a:rPr lang="sv-SE" dirty="0" err="1" smtClean="0"/>
              <a:t>other</a:t>
            </a:r>
            <a:r>
              <a:rPr lang="sv-SE" dirty="0" smtClean="0"/>
              <a:t> parts of a </a:t>
            </a:r>
            <a:r>
              <a:rPr lang="sv-SE" dirty="0" err="1" smtClean="0"/>
              <a:t>remote</a:t>
            </a:r>
            <a:r>
              <a:rPr lang="sv-SE" dirty="0" smtClean="0"/>
              <a:t> Jenkins master</a:t>
            </a:r>
          </a:p>
          <a:p>
            <a:pPr lvl="1"/>
            <a:r>
              <a:rPr lang="sv-SE" dirty="0" err="1" smtClean="0"/>
              <a:t>Trigger</a:t>
            </a:r>
            <a:r>
              <a:rPr lang="sv-SE" dirty="0" smtClean="0"/>
              <a:t> </a:t>
            </a:r>
            <a:r>
              <a:rPr lang="sv-SE" dirty="0" err="1" smtClean="0"/>
              <a:t>build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build</a:t>
            </a:r>
            <a:r>
              <a:rPr lang="sv-SE" dirty="0" smtClean="0"/>
              <a:t> </a:t>
            </a:r>
            <a:r>
              <a:rPr lang="sv-SE" dirty="0" err="1" smtClean="0"/>
              <a:t>finished</a:t>
            </a:r>
            <a:r>
              <a:rPr lang="sv-SE" dirty="0" smtClean="0"/>
              <a:t> on </a:t>
            </a:r>
            <a:r>
              <a:rPr lang="sv-SE" dirty="0" err="1" smtClean="0"/>
              <a:t>another</a:t>
            </a:r>
            <a:r>
              <a:rPr lang="sv-SE" dirty="0" smtClean="0"/>
              <a:t> master</a:t>
            </a:r>
          </a:p>
          <a:p>
            <a:pPr lvl="1"/>
            <a:r>
              <a:rPr lang="sv-SE" dirty="0" err="1" smtClean="0"/>
              <a:t>Parameterized</a:t>
            </a:r>
            <a:r>
              <a:rPr lang="sv-SE" dirty="0" smtClean="0"/>
              <a:t> </a:t>
            </a:r>
            <a:r>
              <a:rPr lang="sv-SE" dirty="0" err="1" smtClean="0"/>
              <a:t>trigger</a:t>
            </a:r>
            <a:r>
              <a:rPr lang="sv-SE" dirty="0" smtClean="0"/>
              <a:t> (or </a:t>
            </a:r>
            <a:r>
              <a:rPr lang="sv-SE" dirty="0" err="1" smtClean="0"/>
              <a:t>build</a:t>
            </a:r>
            <a:r>
              <a:rPr lang="sv-SE" dirty="0" smtClean="0"/>
              <a:t> flow DSL) on </a:t>
            </a:r>
            <a:r>
              <a:rPr lang="sv-SE" dirty="0" err="1" smtClean="0"/>
              <a:t>remote</a:t>
            </a:r>
            <a:r>
              <a:rPr lang="sv-SE" dirty="0" smtClean="0"/>
              <a:t> Jenkins</a:t>
            </a:r>
          </a:p>
          <a:p>
            <a:pPr lvl="1"/>
            <a:r>
              <a:rPr lang="sv-SE" dirty="0" smtClean="0"/>
              <a:t>Gerrit </a:t>
            </a:r>
            <a:r>
              <a:rPr lang="sv-SE" dirty="0" err="1" smtClean="0"/>
              <a:t>Trigger</a:t>
            </a:r>
            <a:r>
              <a:rPr lang="sv-SE" dirty="0" smtClean="0"/>
              <a:t> </a:t>
            </a:r>
            <a:r>
              <a:rPr lang="sv-SE" dirty="0" err="1" smtClean="0"/>
              <a:t>could</a:t>
            </a:r>
            <a:r>
              <a:rPr lang="sv-SE" dirty="0" smtClean="0"/>
              <a:t> </a:t>
            </a:r>
            <a:r>
              <a:rPr lang="sv-SE" dirty="0" err="1" smtClean="0"/>
              <a:t>coordinate</a:t>
            </a:r>
            <a:r>
              <a:rPr lang="sv-SE" dirty="0" smtClean="0"/>
              <a:t> </a:t>
            </a:r>
            <a:r>
              <a:rPr lang="sv-SE" dirty="0" err="1" smtClean="0"/>
              <a:t>approval</a:t>
            </a:r>
            <a:r>
              <a:rPr lang="sv-SE" dirty="0" smtClean="0"/>
              <a:t> with </a:t>
            </a:r>
            <a:r>
              <a:rPr lang="sv-SE" dirty="0" err="1" smtClean="0"/>
              <a:t>other</a:t>
            </a:r>
            <a:r>
              <a:rPr lang="sv-SE" dirty="0" smtClean="0"/>
              <a:t> masters that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triggered</a:t>
            </a:r>
            <a:r>
              <a:rPr lang="sv-SE" dirty="0" smtClean="0"/>
              <a:t> </a:t>
            </a:r>
            <a:r>
              <a:rPr lang="sv-SE" dirty="0" err="1" smtClean="0"/>
              <a:t>builds</a:t>
            </a:r>
            <a:r>
              <a:rPr lang="sv-SE" dirty="0" smtClean="0"/>
              <a:t> for the same </a:t>
            </a:r>
            <a:r>
              <a:rPr lang="sv-SE" dirty="0" err="1" smtClean="0"/>
              <a:t>change</a:t>
            </a:r>
            <a:endParaRPr lang="sv-SE" dirty="0" smtClean="0"/>
          </a:p>
          <a:p>
            <a:pPr lvl="1"/>
            <a:r>
              <a:rPr lang="sv-SE" dirty="0" err="1" smtClean="0"/>
              <a:t>Multi</a:t>
            </a:r>
            <a:r>
              <a:rPr lang="sv-SE" dirty="0" smtClean="0"/>
              <a:t> Slave </a:t>
            </a:r>
            <a:r>
              <a:rPr lang="sv-SE" dirty="0" err="1" smtClean="0"/>
              <a:t>config</a:t>
            </a:r>
            <a:r>
              <a:rPr lang="sv-SE" dirty="0" smtClean="0"/>
              <a:t> plugin </a:t>
            </a:r>
            <a:r>
              <a:rPr lang="sv-SE" dirty="0" err="1" smtClean="0"/>
              <a:t>could</a:t>
            </a:r>
            <a:r>
              <a:rPr lang="sv-SE" dirty="0" smtClean="0"/>
              <a:t> </a:t>
            </a:r>
            <a:r>
              <a:rPr lang="sv-SE" dirty="0" err="1" smtClean="0"/>
              <a:t>move/copy</a:t>
            </a:r>
            <a:r>
              <a:rPr lang="sv-SE" dirty="0" smtClean="0"/>
              <a:t> </a:t>
            </a:r>
            <a:r>
              <a:rPr lang="sv-SE" dirty="0" err="1" smtClean="0"/>
              <a:t>slaves</a:t>
            </a:r>
            <a:r>
              <a:rPr lang="sv-SE" dirty="0" smtClean="0"/>
              <a:t> in bulk </a:t>
            </a:r>
            <a:r>
              <a:rPr lang="sv-SE" dirty="0" err="1" smtClean="0"/>
              <a:t>between</a:t>
            </a:r>
            <a:r>
              <a:rPr lang="sv-SE" dirty="0" smtClean="0"/>
              <a:t> masters</a:t>
            </a:r>
          </a:p>
          <a:p>
            <a:pPr lvl="1"/>
            <a:r>
              <a:rPr lang="sv-SE" dirty="0" err="1" smtClean="0"/>
              <a:t>Move</a:t>
            </a:r>
            <a:r>
              <a:rPr lang="sv-SE" dirty="0" smtClean="0"/>
              <a:t> and </a:t>
            </a:r>
            <a:r>
              <a:rPr lang="sv-SE" dirty="0" err="1" smtClean="0"/>
              <a:t>copy</a:t>
            </a:r>
            <a:r>
              <a:rPr lang="sv-SE" dirty="0" smtClean="0"/>
              <a:t> </a:t>
            </a:r>
            <a:r>
              <a:rPr lang="sv-SE" dirty="0" err="1" smtClean="0"/>
              <a:t>jobs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masters.</a:t>
            </a:r>
          </a:p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restrictions</a:t>
            </a:r>
            <a:r>
              <a:rPr lang="sv-SE" dirty="0" smtClean="0"/>
              <a:t> are </a:t>
            </a:r>
            <a:r>
              <a:rPr lang="sv-SE" dirty="0" err="1" smtClean="0"/>
              <a:t>needed</a:t>
            </a:r>
            <a:r>
              <a:rPr lang="sv-SE" dirty="0" smtClean="0"/>
              <a:t>, ”</a:t>
            </a:r>
            <a:r>
              <a:rPr lang="sv-SE" dirty="0" err="1" smtClean="0"/>
              <a:t>Logical</a:t>
            </a:r>
            <a:r>
              <a:rPr lang="sv-SE" dirty="0" smtClean="0"/>
              <a:t> </a:t>
            </a:r>
            <a:r>
              <a:rPr lang="sv-SE" dirty="0" err="1" smtClean="0"/>
              <a:t>Networking</a:t>
            </a:r>
            <a:r>
              <a:rPr lang="sv-SE" dirty="0" smtClean="0"/>
              <a:t>?”</a:t>
            </a:r>
          </a:p>
          <a:p>
            <a:pPr lvl="1"/>
            <a:r>
              <a:rPr lang="sv-SE" dirty="0" smtClean="0"/>
              <a:t>For </a:t>
            </a:r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three</a:t>
            </a:r>
            <a:r>
              <a:rPr lang="sv-SE" dirty="0" smtClean="0"/>
              <a:t> masters and </a:t>
            </a:r>
            <a:r>
              <a:rPr lang="sv-SE" dirty="0" err="1" smtClean="0"/>
              <a:t>one</a:t>
            </a:r>
            <a:r>
              <a:rPr lang="sv-SE" dirty="0" smtClean="0"/>
              <a:t> of </a:t>
            </a:r>
            <a:r>
              <a:rPr lang="sv-SE" dirty="0" err="1" smtClean="0"/>
              <a:t>them</a:t>
            </a:r>
            <a:r>
              <a:rPr lang="sv-SE" dirty="0" smtClean="0"/>
              <a:t> is special (</a:t>
            </a:r>
            <a:r>
              <a:rPr lang="sv-SE" dirty="0" err="1" smtClean="0"/>
              <a:t>protected</a:t>
            </a:r>
            <a:r>
              <a:rPr lang="sv-SE" dirty="0" smtClean="0"/>
              <a:t>)</a:t>
            </a:r>
          </a:p>
          <a:p>
            <a:pPr lvl="2"/>
            <a:r>
              <a:rPr lang="sv-SE" dirty="0" err="1" smtClean="0"/>
              <a:t>Protected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be </a:t>
            </a:r>
            <a:r>
              <a:rPr lang="sv-SE" dirty="0" err="1" smtClean="0"/>
              <a:t>able</a:t>
            </a:r>
            <a:r>
              <a:rPr lang="sv-SE" dirty="0" smtClean="0"/>
              <a:t> to </a:t>
            </a:r>
            <a:r>
              <a:rPr lang="sv-SE" dirty="0" err="1" smtClean="0"/>
              <a:t>trigger</a:t>
            </a:r>
            <a:r>
              <a:rPr lang="sv-SE" dirty="0" smtClean="0"/>
              <a:t> a </a:t>
            </a:r>
            <a:r>
              <a:rPr lang="sv-SE" dirty="0" err="1" smtClean="0"/>
              <a:t>build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another</a:t>
            </a:r>
            <a:r>
              <a:rPr lang="sv-SE" dirty="0" smtClean="0"/>
              <a:t> </a:t>
            </a:r>
            <a:r>
              <a:rPr lang="sv-SE" dirty="0" err="1" smtClean="0"/>
              <a:t>build</a:t>
            </a:r>
            <a:r>
              <a:rPr lang="sv-SE" dirty="0" smtClean="0"/>
              <a:t> </a:t>
            </a:r>
            <a:r>
              <a:rPr lang="sv-SE" dirty="0" err="1" smtClean="0"/>
              <a:t>finishes</a:t>
            </a:r>
            <a:r>
              <a:rPr lang="sv-SE" dirty="0" smtClean="0"/>
              <a:t> on an ”</a:t>
            </a:r>
            <a:r>
              <a:rPr lang="sv-SE" dirty="0" err="1" smtClean="0"/>
              <a:t>open/none</a:t>
            </a:r>
            <a:r>
              <a:rPr lang="sv-SE" dirty="0" smtClean="0"/>
              <a:t> </a:t>
            </a:r>
            <a:r>
              <a:rPr lang="sv-SE" dirty="0" err="1" smtClean="0"/>
              <a:t>protected</a:t>
            </a:r>
            <a:r>
              <a:rPr lang="sv-SE" dirty="0" smtClean="0"/>
              <a:t>” Jenkins </a:t>
            </a:r>
            <a:r>
              <a:rPr lang="sv-SE" dirty="0" err="1" smtClean="0"/>
              <a:t>but</a:t>
            </a:r>
            <a:r>
              <a:rPr lang="sv-SE" dirty="0" smtClean="0"/>
              <a:t> not the </a:t>
            </a:r>
            <a:r>
              <a:rPr lang="sv-SE" dirty="0" err="1" smtClean="0"/>
              <a:t>other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around</a:t>
            </a:r>
            <a:endParaRPr lang="sv-SE" dirty="0" smtClean="0"/>
          </a:p>
          <a:p>
            <a:r>
              <a:rPr lang="sv-SE" dirty="0" err="1" smtClean="0"/>
              <a:t>Preferably</a:t>
            </a:r>
            <a:r>
              <a:rPr lang="sv-SE" dirty="0" smtClean="0"/>
              <a:t> </a:t>
            </a:r>
            <a:r>
              <a:rPr lang="sv-SE" dirty="0" err="1" smtClean="0"/>
              <a:t>made</a:t>
            </a:r>
            <a:r>
              <a:rPr lang="sv-SE" dirty="0" smtClean="0"/>
              <a:t> as a plugin so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nessesarily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upgrade</a:t>
            </a:r>
            <a:r>
              <a:rPr lang="sv-SE" dirty="0" smtClean="0"/>
              <a:t> </a:t>
            </a:r>
            <a:r>
              <a:rPr lang="sv-SE" dirty="0" err="1" smtClean="0"/>
              <a:t>core</a:t>
            </a:r>
            <a:r>
              <a:rPr lang="sv-SE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Computers</a:t>
            </a:r>
            <a:r>
              <a:rPr lang="sv-SE" dirty="0" smtClean="0"/>
              <a:t> (</a:t>
            </a:r>
            <a:r>
              <a:rPr lang="sv-SE" dirty="0" err="1" smtClean="0"/>
              <a:t>slaves</a:t>
            </a:r>
            <a:r>
              <a:rPr lang="sv-SE" dirty="0" smtClean="0"/>
              <a:t>) </a:t>
            </a:r>
            <a:r>
              <a:rPr lang="sv-SE" dirty="0" err="1" smtClean="0"/>
              <a:t>should</a:t>
            </a:r>
            <a:r>
              <a:rPr lang="sv-SE" dirty="0" smtClean="0"/>
              <a:t> be an </a:t>
            </a:r>
            <a:r>
              <a:rPr lang="sv-SE" dirty="0" err="1" smtClean="0"/>
              <a:t>ItemGroup</a:t>
            </a:r>
            <a:r>
              <a:rPr lang="sv-SE" dirty="0" smtClean="0"/>
              <a:t> or </a:t>
            </a:r>
            <a:r>
              <a:rPr lang="sv-SE" dirty="0" err="1" smtClean="0"/>
              <a:t>similar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smtClean="0"/>
              <a:t>Today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list the </a:t>
            </a:r>
            <a:r>
              <a:rPr lang="sv-SE" dirty="0" err="1" smtClean="0"/>
              <a:t>files</a:t>
            </a:r>
            <a:r>
              <a:rPr lang="sv-SE" dirty="0" smtClean="0"/>
              <a:t> in .</a:t>
            </a:r>
            <a:r>
              <a:rPr lang="sv-SE" dirty="0" err="1" smtClean="0"/>
              <a:t>jenkins</a:t>
            </a:r>
            <a:r>
              <a:rPr lang="sv-SE" dirty="0" smtClean="0"/>
              <a:t> all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see</a:t>
            </a:r>
            <a:r>
              <a:rPr lang="sv-SE" dirty="0" smtClean="0"/>
              <a:t> is a </a:t>
            </a:r>
            <a:r>
              <a:rPr lang="sv-SE" dirty="0" err="1" smtClean="0"/>
              <a:t>big</a:t>
            </a:r>
            <a:r>
              <a:rPr lang="sv-SE" dirty="0" smtClean="0"/>
              <a:t> list of </a:t>
            </a:r>
            <a:r>
              <a:rPr lang="sv-SE" dirty="0" err="1" smtClean="0"/>
              <a:t>slave</a:t>
            </a:r>
            <a:r>
              <a:rPr lang="sv-SE" dirty="0" smtClean="0"/>
              <a:t> logs</a:t>
            </a:r>
          </a:p>
          <a:p>
            <a:pPr lvl="1"/>
            <a:r>
              <a:rPr lang="sv-SE" dirty="0" smtClean="0"/>
              <a:t>Just as </a:t>
            </a:r>
            <a:r>
              <a:rPr lang="sv-SE" dirty="0" err="1" smtClean="0"/>
              <a:t>jobs</a:t>
            </a:r>
            <a:r>
              <a:rPr lang="sv-SE" dirty="0" smtClean="0"/>
              <a:t> are in </a:t>
            </a:r>
            <a:r>
              <a:rPr lang="sv-SE" dirty="0" err="1" smtClean="0"/>
              <a:t>individual</a:t>
            </a:r>
            <a:r>
              <a:rPr lang="sv-SE" dirty="0" smtClean="0"/>
              <a:t> </a:t>
            </a:r>
            <a:r>
              <a:rPr lang="sv-SE" dirty="0" err="1" smtClean="0"/>
              <a:t>directories</a:t>
            </a:r>
            <a:r>
              <a:rPr lang="sv-SE" dirty="0" smtClean="0"/>
              <a:t> </a:t>
            </a:r>
            <a:r>
              <a:rPr lang="sv-SE" dirty="0" err="1" smtClean="0"/>
              <a:t>beneeth</a:t>
            </a:r>
            <a:r>
              <a:rPr lang="sv-SE" dirty="0" smtClean="0"/>
              <a:t> .</a:t>
            </a:r>
            <a:r>
              <a:rPr lang="sv-SE" dirty="0" err="1" smtClean="0"/>
              <a:t>jenkins/jobs</a:t>
            </a:r>
            <a:r>
              <a:rPr lang="sv-SE" dirty="0" smtClean="0"/>
              <a:t>/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would</a:t>
            </a:r>
            <a:r>
              <a:rPr lang="sv-SE" dirty="0" smtClean="0"/>
              <a:t> like to </a:t>
            </a:r>
            <a:r>
              <a:rPr lang="sv-SE" dirty="0" err="1" smtClean="0"/>
              <a:t>see</a:t>
            </a:r>
            <a:r>
              <a:rPr lang="sv-SE" dirty="0" smtClean="0"/>
              <a:t> the </a:t>
            </a:r>
            <a:r>
              <a:rPr lang="sv-SE" dirty="0" err="1" smtClean="0"/>
              <a:t>slaves</a:t>
            </a:r>
            <a:r>
              <a:rPr lang="sv-SE" dirty="0" smtClean="0"/>
              <a:t> </a:t>
            </a:r>
            <a:r>
              <a:rPr lang="sv-SE" dirty="0" err="1" smtClean="0"/>
              <a:t>treeted</a:t>
            </a:r>
            <a:r>
              <a:rPr lang="sv-SE" dirty="0" smtClean="0"/>
              <a:t> the same </a:t>
            </a:r>
            <a:r>
              <a:rPr lang="sv-SE" dirty="0" err="1" smtClean="0"/>
              <a:t>way</a:t>
            </a:r>
            <a:r>
              <a:rPr lang="sv-SE" dirty="0" smtClean="0"/>
              <a:t> for </a:t>
            </a:r>
            <a:r>
              <a:rPr lang="sv-SE" dirty="0" err="1" smtClean="0"/>
              <a:t>example</a:t>
            </a:r>
            <a:r>
              <a:rPr lang="sv-SE" dirty="0" smtClean="0"/>
              <a:t> .jenkins/computers/slave01/</a:t>
            </a:r>
          </a:p>
          <a:p>
            <a:pPr lvl="2"/>
            <a:r>
              <a:rPr lang="sv-SE" dirty="0" smtClean="0"/>
              <a:t>In </a:t>
            </a:r>
            <a:r>
              <a:rPr lang="sv-SE" dirty="0" err="1" smtClean="0"/>
              <a:t>there</a:t>
            </a:r>
            <a:r>
              <a:rPr lang="sv-SE" dirty="0" smtClean="0"/>
              <a:t> is a </a:t>
            </a:r>
            <a:r>
              <a:rPr lang="sv-SE" dirty="0" err="1" smtClean="0"/>
              <a:t>confix.xml</a:t>
            </a:r>
            <a:r>
              <a:rPr lang="sv-SE" dirty="0" smtClean="0"/>
              <a:t>, logs etc.</a:t>
            </a:r>
          </a:p>
          <a:p>
            <a:pPr lvl="2"/>
            <a:r>
              <a:rPr lang="sv-SE" dirty="0" smtClean="0"/>
              <a:t>No </a:t>
            </a:r>
            <a:r>
              <a:rPr lang="sv-SE" dirty="0" err="1" smtClean="0"/>
              <a:t>slave</a:t>
            </a:r>
            <a:r>
              <a:rPr lang="sv-SE" dirty="0" smtClean="0"/>
              <a:t> </a:t>
            </a:r>
            <a:r>
              <a:rPr lang="sv-SE" dirty="0" err="1" smtClean="0"/>
              <a:t>configuration</a:t>
            </a:r>
            <a:r>
              <a:rPr lang="sv-SE" dirty="0" smtClean="0"/>
              <a:t> in </a:t>
            </a:r>
            <a:r>
              <a:rPr lang="sv-SE" dirty="0" err="1" smtClean="0"/>
              <a:t>main</a:t>
            </a:r>
            <a:r>
              <a:rPr lang="sv-SE" dirty="0" smtClean="0"/>
              <a:t> Jenkins </a:t>
            </a:r>
            <a:r>
              <a:rPr lang="sv-SE" dirty="0" err="1" smtClean="0"/>
              <a:t>conf</a:t>
            </a:r>
            <a:r>
              <a:rPr lang="sv-SE" dirty="0" smtClean="0"/>
              <a:t> (it is </a:t>
            </a:r>
            <a:r>
              <a:rPr lang="sv-SE" dirty="0" err="1" smtClean="0"/>
              <a:t>big</a:t>
            </a:r>
            <a:r>
              <a:rPr lang="sv-SE" dirty="0" smtClean="0"/>
              <a:t> </a:t>
            </a:r>
            <a:r>
              <a:rPr lang="sv-SE" dirty="0" err="1" smtClean="0"/>
              <a:t>enough</a:t>
            </a:r>
            <a:r>
              <a:rPr lang="sv-SE" dirty="0" smtClean="0"/>
              <a:t> as it is)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More</a:t>
            </a:r>
            <a:r>
              <a:rPr lang="sv-SE" dirty="0" smtClean="0"/>
              <a:t> Data!!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More and better stats to be able to take better </a:t>
            </a:r>
            <a:r>
              <a:rPr lang="en-US" dirty="0" err="1" smtClean="0"/>
              <a:t>descisions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Like the ”Load Statistics” for slaves and labels needs an over haul</a:t>
            </a:r>
          </a:p>
          <a:p>
            <a:pPr lvl="1"/>
            <a:r>
              <a:rPr lang="en-US" dirty="0" smtClean="0"/>
              <a:t>Existing graphs doesn’t tell me much</a:t>
            </a:r>
          </a:p>
          <a:p>
            <a:pPr lvl="1"/>
            <a:r>
              <a:rPr lang="en-US" dirty="0" smtClean="0"/>
              <a:t>Averages/smooth lines</a:t>
            </a:r>
          </a:p>
          <a:p>
            <a:pPr lvl="1"/>
            <a:r>
              <a:rPr lang="en-US" dirty="0" smtClean="0"/>
              <a:t>Lost after restart</a:t>
            </a:r>
          </a:p>
          <a:p>
            <a:pPr lvl="1"/>
            <a:r>
              <a:rPr lang="en-US" dirty="0" smtClean="0"/>
              <a:t>idle == </a:t>
            </a:r>
            <a:r>
              <a:rPr lang="en-US" dirty="0" err="1" smtClean="0"/>
              <a:t>unavaliable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Listener for queue events</a:t>
            </a:r>
          </a:p>
          <a:p>
            <a:pPr lvl="1"/>
            <a:r>
              <a:rPr lang="en-US" dirty="0" smtClean="0"/>
              <a:t>To be able to externally or with a </a:t>
            </a:r>
            <a:r>
              <a:rPr lang="en-US" dirty="0" err="1" smtClean="0"/>
              <a:t>plugin</a:t>
            </a:r>
            <a:r>
              <a:rPr lang="en-US" dirty="0" smtClean="0"/>
              <a:t> get good </a:t>
            </a:r>
            <a:br>
              <a:rPr lang="en-US" dirty="0" smtClean="0"/>
            </a:br>
            <a:r>
              <a:rPr lang="en-US" dirty="0" smtClean="0"/>
              <a:t>data instead of snapshots</a:t>
            </a:r>
            <a:endParaRPr lang="en-US" dirty="0"/>
          </a:p>
        </p:txBody>
      </p:sp>
      <p:sp>
        <p:nvSpPr>
          <p:cNvPr id="1026" name="AutoShape 2" descr="[Load statistics graph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[Load statistics graph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3613" y="1911927"/>
            <a:ext cx="3089561" cy="1853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Exception: Unexpected termination of the channel.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 smtClean="0"/>
              <a:t>Somewhere</a:t>
            </a:r>
            <a:r>
              <a:rPr lang="sv-SE" dirty="0" smtClean="0"/>
              <a:t> </a:t>
            </a:r>
            <a:r>
              <a:rPr lang="sv-SE" dirty="0" err="1" smtClean="0"/>
              <a:t>around</a:t>
            </a:r>
            <a:r>
              <a:rPr lang="sv-SE" dirty="0" smtClean="0"/>
              <a:t> &gt;250 </a:t>
            </a:r>
            <a:r>
              <a:rPr lang="sv-SE" dirty="0" err="1" smtClean="0"/>
              <a:t>slaves</a:t>
            </a:r>
            <a:r>
              <a:rPr lang="sv-SE" dirty="0" smtClean="0"/>
              <a:t> and lots of </a:t>
            </a:r>
            <a:r>
              <a:rPr lang="sv-SE" dirty="0" err="1" smtClean="0"/>
              <a:t>builds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start to get broken </a:t>
            </a:r>
            <a:r>
              <a:rPr lang="sv-SE" dirty="0" err="1" smtClean="0"/>
              <a:t>connections</a:t>
            </a:r>
            <a:r>
              <a:rPr lang="sv-SE" dirty="0" smtClean="0"/>
              <a:t> in the </a:t>
            </a:r>
            <a:r>
              <a:rPr lang="sv-SE" dirty="0" err="1" smtClean="0"/>
              <a:t>middle</a:t>
            </a:r>
            <a:r>
              <a:rPr lang="sv-SE" dirty="0" smtClean="0"/>
              <a:t> of the </a:t>
            </a:r>
            <a:r>
              <a:rPr lang="sv-SE" dirty="0" err="1" smtClean="0"/>
              <a:t>build</a:t>
            </a:r>
            <a:endParaRPr lang="sv-SE" dirty="0" smtClean="0"/>
          </a:p>
          <a:p>
            <a:r>
              <a:rPr lang="sv-SE" dirty="0" smtClean="0"/>
              <a:t>The </a:t>
            </a:r>
            <a:r>
              <a:rPr lang="sv-SE" dirty="0" err="1" smtClean="0"/>
              <a:t>Ping</a:t>
            </a:r>
            <a:r>
              <a:rPr lang="sv-SE" dirty="0" smtClean="0"/>
              <a:t> </a:t>
            </a:r>
            <a:r>
              <a:rPr lang="sv-SE" dirty="0" err="1" smtClean="0"/>
              <a:t>Thread</a:t>
            </a:r>
            <a:r>
              <a:rPr lang="sv-SE" dirty="0" smtClean="0"/>
              <a:t>?</a:t>
            </a:r>
          </a:p>
          <a:p>
            <a:pPr lvl="1"/>
            <a:r>
              <a:rPr lang="sv-SE" dirty="0" err="1" smtClean="0"/>
              <a:t>We’ve</a:t>
            </a:r>
            <a:r>
              <a:rPr lang="sv-SE" dirty="0" smtClean="0"/>
              <a:t> </a:t>
            </a:r>
            <a:r>
              <a:rPr lang="sv-SE" dirty="0" err="1" smtClean="0"/>
              <a:t>had</a:t>
            </a:r>
            <a:r>
              <a:rPr lang="sv-SE" dirty="0" smtClean="0"/>
              <a:t> to </a:t>
            </a:r>
            <a:r>
              <a:rPr lang="sv-SE" dirty="0" err="1" smtClean="0"/>
              <a:t>crank</a:t>
            </a:r>
            <a:r>
              <a:rPr lang="sv-SE" dirty="0" smtClean="0"/>
              <a:t> up the timeout for it to be </a:t>
            </a:r>
            <a:r>
              <a:rPr lang="sv-SE" dirty="0" err="1" smtClean="0"/>
              <a:t>able</a:t>
            </a:r>
            <a:r>
              <a:rPr lang="sv-SE" dirty="0" smtClean="0"/>
              <a:t> to </a:t>
            </a:r>
            <a:r>
              <a:rPr lang="sv-SE" dirty="0" err="1" smtClean="0"/>
              <a:t>handle</a:t>
            </a:r>
            <a:r>
              <a:rPr lang="sv-SE" dirty="0" smtClean="0"/>
              <a:t> that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slaves</a:t>
            </a:r>
            <a:endParaRPr lang="sv-SE" dirty="0" smtClean="0"/>
          </a:p>
          <a:p>
            <a:pPr lvl="1"/>
            <a:r>
              <a:rPr lang="sv-SE" dirty="0" err="1" smtClean="0"/>
              <a:t>Could</a:t>
            </a:r>
            <a:r>
              <a:rPr lang="sv-SE" dirty="0" smtClean="0"/>
              <a:t> that be the </a:t>
            </a:r>
            <a:r>
              <a:rPr lang="sv-SE" dirty="0" err="1" smtClean="0"/>
              <a:t>issue</a:t>
            </a:r>
            <a:r>
              <a:rPr lang="sv-SE" dirty="0" smtClean="0"/>
              <a:t>?</a:t>
            </a:r>
          </a:p>
          <a:p>
            <a:pPr lvl="1"/>
            <a:endParaRPr lang="sv-SE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33651"/>
            <a:ext cx="919033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hudson.remoting.Launcher.pingIntervalSec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=1800: try to ping once every 30 minutes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hudson.remoting.Launcher.pingTimeoutSec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=1500:  wait 25 minutes for ping before give up and disconnect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hudson.slaves.ChannelPinger.pingInterval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=25: wait 25 minutes for ping (the two above don't seem to work)</a:t>
            </a:r>
          </a:p>
          <a:p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export HUDSON_OPTIONS="-Dhudson.Functions.autoRefreshSeconds=30 </a:t>
            </a:r>
            <a:r>
              <a:rPr lang="sv-SE" sz="1100" dirty="0" err="1" smtClean="0">
                <a:latin typeface="Courier New" pitchFamily="49" charset="0"/>
                <a:cs typeface="Courier New" pitchFamily="49" charset="0"/>
              </a:rPr>
              <a:t>-Dhudson.DNSMultiCast.disabled=true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dirty="0" err="1" smtClean="0">
                <a:latin typeface="Courier New" pitchFamily="49" charset="0"/>
                <a:cs typeface="Courier New" pitchFamily="49" charset="0"/>
              </a:rPr>
              <a:t>-Dhudson.model.WorkspaceCleanupThread.disabled=true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 -Dhudson.remoting.Launcher.pingIntervalSec=1800\</a:t>
            </a:r>
          </a:p>
          <a:p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 -Dhudson.remoting.Launcher.pingTimeoutSec=1500 -Dhudson.slaves.ChannelPinger.pingInterval=25\</a:t>
            </a:r>
          </a:p>
          <a:p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dirty="0" err="1" smtClean="0">
                <a:latin typeface="Courier New" pitchFamily="49" charset="0"/>
                <a:cs typeface="Courier New" pitchFamily="49" charset="0"/>
              </a:rPr>
              <a:t>-Djava.awt.headless=true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export CATALINA_OPTS="-Xms512m -Xmx24000m -XX:MaxPermSize=256m $HUDSON_OPTIONS"</a:t>
            </a: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Client</a:t>
            </a:r>
            <a:r>
              <a:rPr lang="sv-SE" dirty="0" smtClean="0"/>
              <a:t> </a:t>
            </a:r>
            <a:r>
              <a:rPr lang="sv-SE" dirty="0" err="1" smtClean="0"/>
              <a:t>Side</a:t>
            </a:r>
            <a:r>
              <a:rPr lang="sv-SE" dirty="0" smtClean="0"/>
              <a:t> form </a:t>
            </a:r>
            <a:r>
              <a:rPr lang="sv-SE" dirty="0" err="1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 smtClean="0"/>
              <a:t>Could</a:t>
            </a:r>
            <a:r>
              <a:rPr lang="sv-SE" dirty="0" smtClean="0"/>
              <a:t> </a:t>
            </a:r>
            <a:r>
              <a:rPr lang="sv-SE" dirty="0" err="1" smtClean="0"/>
              <a:t>lesser</a:t>
            </a:r>
            <a:r>
              <a:rPr lang="sv-SE" dirty="0" smtClean="0"/>
              <a:t> the </a:t>
            </a:r>
            <a:r>
              <a:rPr lang="sv-SE" dirty="0" err="1" smtClean="0"/>
              <a:t>load</a:t>
            </a:r>
            <a:r>
              <a:rPr lang="sv-SE" dirty="0" smtClean="0"/>
              <a:t> of server </a:t>
            </a:r>
            <a:r>
              <a:rPr lang="sv-SE" dirty="0" err="1" smtClean="0"/>
              <a:t>roundtrips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Long </a:t>
            </a:r>
            <a:r>
              <a:rPr lang="sv-SE" dirty="0" err="1" smtClean="0"/>
              <a:t>running</a:t>
            </a:r>
            <a:r>
              <a:rPr lang="sv-SE" dirty="0" smtClean="0"/>
              <a:t>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 smtClean="0"/>
              <a:t>Keep</a:t>
            </a:r>
            <a:r>
              <a:rPr lang="sv-SE" dirty="0" smtClean="0"/>
              <a:t> Jobs </a:t>
            </a:r>
            <a:r>
              <a:rPr lang="sv-SE" dirty="0" err="1" smtClean="0"/>
              <a:t>running</a:t>
            </a:r>
            <a:r>
              <a:rPr lang="sv-SE" dirty="0" smtClean="0"/>
              <a:t> on the </a:t>
            </a:r>
            <a:r>
              <a:rPr lang="sv-SE" dirty="0" err="1" smtClean="0"/>
              <a:t>slave</a:t>
            </a:r>
            <a:r>
              <a:rPr lang="sv-SE" dirty="0" smtClean="0"/>
              <a:t> </a:t>
            </a:r>
            <a:r>
              <a:rPr lang="sv-SE" dirty="0" err="1" smtClean="0"/>
              <a:t>while</a:t>
            </a:r>
            <a:r>
              <a:rPr lang="sv-SE" dirty="0" smtClean="0"/>
              <a:t> master is </a:t>
            </a:r>
            <a:r>
              <a:rPr lang="sv-SE" dirty="0" err="1" smtClean="0"/>
              <a:t>restarting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ny (2012.3)">
  <a:themeElements>
    <a:clrScheme name="Sony (2012)">
      <a:dk1>
        <a:srgbClr val="000000"/>
      </a:dk1>
      <a:lt1>
        <a:srgbClr val="014B6B"/>
      </a:lt1>
      <a:dk2>
        <a:srgbClr val="014B6B"/>
      </a:dk2>
      <a:lt2>
        <a:srgbClr val="FFFFFF"/>
      </a:lt2>
      <a:accent1>
        <a:srgbClr val="0397D6"/>
      </a:accent1>
      <a:accent2>
        <a:srgbClr val="25B25A"/>
      </a:accent2>
      <a:accent3>
        <a:srgbClr val="FFEC53"/>
      </a:accent3>
      <a:accent4>
        <a:srgbClr val="F68428"/>
      </a:accent4>
      <a:accent5>
        <a:srgbClr val="EF4035"/>
      </a:accent5>
      <a:accent6>
        <a:srgbClr val="EE2375"/>
      </a:accent6>
      <a:hlink>
        <a:srgbClr val="014B6B"/>
      </a:hlink>
      <a:folHlink>
        <a:srgbClr val="7F7F7F"/>
      </a:folHlink>
    </a:clrScheme>
    <a:fontScheme name="Sony Mobile Communications 2012.1 PowerPoint">
      <a:majorFont>
        <a:latin typeface="ITC Avant Garde Std Bk"/>
        <a:ea typeface="Arial Unicode MS"/>
        <a:cs typeface=""/>
      </a:majorFont>
      <a:minorFont>
        <a:latin typeface="HelveticaNeueLT Pro 45 L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1"/>
        </a:solidFill>
        <a:ln w="25400">
          <a:solidFill>
            <a:schemeClr val="tx2"/>
          </a:solidFill>
          <a:tailEnd type="none"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  <a:scene3d>
          <a:camera prst="perspectiveRelaxed" fov="0">
            <a:rot lat="0" lon="0" rev="0"/>
          </a:camera>
          <a:lightRig rig="threePt" dir="t"/>
        </a:scene3d>
        <a:sp3d extrusionH="177800"/>
      </a:spPr>
      <a:bodyPr rtlCol="0" anchor="ctr">
        <a:normAutofit/>
      </a:bodyPr>
      <a:lstStyle>
        <a:defPPr algn="ctr">
          <a:defRPr sz="2400" dirty="0" err="1" smtClean="0">
            <a:solidFill>
              <a:schemeClr val="bg2"/>
            </a:solidFill>
            <a:latin typeface="HelveticaNeueLT Pro 55 Roman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ny (2012)">
        <a:dk1>
          <a:srgbClr val="000000"/>
        </a:dk1>
        <a:lt1>
          <a:srgbClr val="014B6B"/>
        </a:lt1>
        <a:dk2>
          <a:srgbClr val="014B6B"/>
        </a:dk2>
        <a:lt2>
          <a:srgbClr val="FFFFFF"/>
        </a:lt2>
        <a:accent1>
          <a:srgbClr val="0397D6"/>
        </a:accent1>
        <a:accent2>
          <a:srgbClr val="25B25A"/>
        </a:accent2>
        <a:accent3>
          <a:srgbClr val="FFEC53"/>
        </a:accent3>
        <a:accent4>
          <a:srgbClr val="F68428"/>
        </a:accent4>
        <a:accent5>
          <a:srgbClr val="EF4035"/>
        </a:accent5>
        <a:accent6>
          <a:srgbClr val="EE2375"/>
        </a:accent6>
        <a:hlink>
          <a:srgbClr val="014B6B"/>
        </a:hlink>
        <a:folHlink>
          <a:srgbClr val="7F7F7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6111</TotalTime>
  <Words>459</Words>
  <Application>Microsoft Office PowerPoint</Application>
  <PresentationFormat>On-screen Show (16:9)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Sony (2012.3)</vt:lpstr>
      <vt:lpstr>Jenkins Scalability Summit 2013</vt:lpstr>
      <vt:lpstr>Framework for masters to master communication</vt:lpstr>
      <vt:lpstr>Computers (slaves) should be an ItemGroup or similar</vt:lpstr>
      <vt:lpstr>More Data!!</vt:lpstr>
      <vt:lpstr>Exception: Unexpected termination of the channel.</vt:lpstr>
      <vt:lpstr>Client Side form validation</vt:lpstr>
      <vt:lpstr>Long running Jobs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PowerPoint template, Sony version 2012.3, format 16:9</dc:subject>
  <dc:creator>SEM/CGIGD LARS HOLMGREN HÖÖG</dc:creator>
  <dc:description>5/002 01-CAL 115 0380 Uen_x000d_Rev B</dc:description>
  <cp:lastModifiedBy>Robert Sandell</cp:lastModifiedBy>
  <cp:revision>153</cp:revision>
  <dcterms:created xsi:type="dcterms:W3CDTF">2006-08-16T00:00:00Z</dcterms:created>
  <dcterms:modified xsi:type="dcterms:W3CDTF">2013-10-25T00:38:23Z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eftFooterField">
    <vt:lpwstr>DocNo</vt:lpwstr>
  </property>
  <property fmtid="{D5CDD505-2E9C-101B-9397-08002B2CF9AE}" pid="3" name="MiddleFooterField">
    <vt:lpwstr>Date</vt:lpwstr>
  </property>
  <property fmtid="{D5CDD505-2E9C-101B-9397-08002B2CF9AE}" pid="4" name="RightFooterField">
    <vt:lpwstr>Title</vt:lpwstr>
  </property>
  <property fmtid="{D5CDD505-2E9C-101B-9397-08002B2CF9AE}" pid="5" name="SecClassViewType">
    <vt:lpwstr>False</vt:lpwstr>
  </property>
  <property fmtid="{D5CDD505-2E9C-101B-9397-08002B2CF9AE}" pid="6" name="Reference">
    <vt:lpwstr>Reference</vt:lpwstr>
  </property>
  <property fmtid="{D5CDD505-2E9C-101B-9397-08002B2CF9AE}" pid="7" name="TemplateName">
    <vt:lpwstr>Sony Mobile Communications</vt:lpwstr>
  </property>
  <property fmtid="{D5CDD505-2E9C-101B-9397-08002B2CF9AE}" pid="8" name="TemplateVariant">
    <vt:lpwstr>16:9</vt:lpwstr>
  </property>
  <property fmtid="{D5CDD505-2E9C-101B-9397-08002B2CF9AE}" pid="9" name="TemplateVersion">
    <vt:lpwstr>2012.3</vt:lpwstr>
  </property>
  <property fmtid="{D5CDD505-2E9C-101B-9397-08002B2CF9AE}" pid="10" name="x">
    <vt:lpwstr>1</vt:lpwstr>
  </property>
  <property fmtid="{D5CDD505-2E9C-101B-9397-08002B2CF9AE}" pid="11" name="FooterType">
    <vt:lpwstr>CVL</vt:lpwstr>
  </property>
  <property fmtid="{D5CDD505-2E9C-101B-9397-08002B2CF9AE}" pid="12" name="DocumentType">
    <vt:lpwstr>EnOHLogoNew2001</vt:lpwstr>
  </property>
  <property fmtid="{D5CDD505-2E9C-101B-9397-08002B2CF9AE}" pid="13" name="TotalNumb">
    <vt:lpwstr>False</vt:lpwstr>
  </property>
  <property fmtid="{D5CDD505-2E9C-101B-9397-08002B2CF9AE}" pid="14" name="Checked">
    <vt:lpwstr/>
  </property>
  <property fmtid="{D5CDD505-2E9C-101B-9397-08002B2CF9AE}" pid="15" name="DocNo">
    <vt:lpwstr>5/002 01-CAL 115 0380 Uen</vt:lpwstr>
  </property>
  <property fmtid="{D5CDD505-2E9C-101B-9397-08002B2CF9AE}" pid="16" name="Revision">
    <vt:lpwstr>B</vt:lpwstr>
  </property>
  <property fmtid="{D5CDD505-2E9C-101B-9397-08002B2CF9AE}" pid="17" name="DocName">
    <vt:lpwstr>TEMPLATE</vt:lpwstr>
  </property>
  <property fmtid="{D5CDD505-2E9C-101B-9397-08002B2CF9AE}" pid="18" name="SecurityClass">
    <vt:lpwstr>Public</vt:lpwstr>
  </property>
  <property fmtid="{D5CDD505-2E9C-101B-9397-08002B2CF9AE}" pid="19" name="Prepared">
    <vt:lpwstr>SEM/CGIGD LARS HOLMGREN HÖÖG</vt:lpwstr>
  </property>
  <property fmtid="{D5CDD505-2E9C-101B-9397-08002B2CF9AE}" pid="20" name="ApprovedBy">
    <vt:lpwstr>SEM/CGIGD (LARS HOLMGREN HÖÖG)</vt:lpwstr>
  </property>
  <property fmtid="{D5CDD505-2E9C-101B-9397-08002B2CF9AE}" pid="21" name="Date">
    <vt:lpwstr>2012-05-02</vt:lpwstr>
  </property>
  <property fmtid="{D5CDD505-2E9C-101B-9397-08002B2CF9AE}" pid="22" name="Title">
    <vt:lpwstr>PowerPoint template, Sony version 2012.3, format 16:9</vt:lpwstr>
  </property>
  <property fmtid="{D5CDD505-2E9C-101B-9397-08002B2CF9AE}" pid="23" name="Keyword">
    <vt:lpwstr>POWERPOINT TEMPLATE, SONY VERSION 2012.3, FORMAT 16:9_x000d_
</vt:lpwstr>
  </property>
  <property fmtid="{D5CDD505-2E9C-101B-9397-08002B2CF9AE}" pid="24" name="DocumentSource">
    <vt:lpwstr>This document is managed in metaDoc.</vt:lpwstr>
  </property>
</Properties>
</file>