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82" r:id="rId3"/>
    <p:sldId id="283" r:id="rId4"/>
    <p:sldId id="257" r:id="rId5"/>
    <p:sldId id="258" r:id="rId6"/>
    <p:sldId id="266" r:id="rId7"/>
    <p:sldId id="260" r:id="rId8"/>
    <p:sldId id="273" r:id="rId9"/>
    <p:sldId id="274" r:id="rId10"/>
    <p:sldId id="275" r:id="rId11"/>
    <p:sldId id="279" r:id="rId12"/>
    <p:sldId id="277" r:id="rId13"/>
    <p:sldId id="280" r:id="rId14"/>
    <p:sldId id="276" r:id="rId15"/>
    <p:sldId id="267" r:id="rId16"/>
    <p:sldId id="261" r:id="rId17"/>
    <p:sldId id="262" r:id="rId18"/>
    <p:sldId id="270" r:id="rId19"/>
    <p:sldId id="264" r:id="rId20"/>
    <p:sldId id="265" r:id="rId21"/>
    <p:sldId id="269" r:id="rId22"/>
    <p:sldId id="281" r:id="rId23"/>
    <p:sldId id="268" r:id="rId24"/>
    <p:sldId id="26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162" autoAdjust="0"/>
  </p:normalViewPr>
  <p:slideViewPr>
    <p:cSldViewPr snapToGrid="0" snapToObjects="1">
      <p:cViewPr varScale="1">
        <p:scale>
          <a:sx n="71" d="100"/>
          <a:sy n="71" d="100"/>
        </p:scale>
        <p:origin x="-21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enjoythen-lm:Users:mujibur:Documents:BuildFarmSta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lineChart>
        <c:grouping val="standard"/>
        <c:varyColors val="0"/>
        <c:ser>
          <c:idx val="0"/>
          <c:order val="0"/>
          <c:trendline>
            <c:spPr>
              <a:effectLst>
                <a:glow>
                  <a:srgbClr val="FF6600"/>
                </a:glow>
              </a:effectLst>
            </c:spPr>
            <c:trendlineType val="poly"/>
            <c:order val="2"/>
            <c:dispRSqr val="0"/>
            <c:dispEq val="0"/>
          </c:trendline>
          <c:cat>
            <c:strRef>
              <c:f>Sheet1!$B$5:$B$18</c:f>
              <c:strCache>
                <c:ptCount val="14"/>
                <c:pt idx="0">
                  <c:v>2011 Q1</c:v>
                </c:pt>
                <c:pt idx="1">
                  <c:v>2011 Q2</c:v>
                </c:pt>
                <c:pt idx="2">
                  <c:v>2011 Q3</c:v>
                </c:pt>
                <c:pt idx="3">
                  <c:v>2011 Q4</c:v>
                </c:pt>
                <c:pt idx="4">
                  <c:v>2012 Q1</c:v>
                </c:pt>
                <c:pt idx="5">
                  <c:v>2012 Q2</c:v>
                </c:pt>
                <c:pt idx="6">
                  <c:v>2012 Q3</c:v>
                </c:pt>
                <c:pt idx="7">
                  <c:v>2012 Q4</c:v>
                </c:pt>
                <c:pt idx="8">
                  <c:v>2013 Q1</c:v>
                </c:pt>
                <c:pt idx="9">
                  <c:v>2013 Q2</c:v>
                </c:pt>
                <c:pt idx="10">
                  <c:v>2013 Q3</c:v>
                </c:pt>
                <c:pt idx="11">
                  <c:v>2013 Q4</c:v>
                </c:pt>
                <c:pt idx="12">
                  <c:v>2014 Q1</c:v>
                </c:pt>
                <c:pt idx="13">
                  <c:v>2014 Q2</c:v>
                </c:pt>
              </c:strCache>
            </c:strRef>
          </c:cat>
          <c:val>
            <c:numRef>
              <c:f>Sheet1!$C$5:$C$18</c:f>
              <c:numCache>
                <c:formatCode>#,##0</c:formatCode>
                <c:ptCount val="14"/>
                <c:pt idx="0">
                  <c:v>55300.0</c:v>
                </c:pt>
                <c:pt idx="1">
                  <c:v>133766.0</c:v>
                </c:pt>
                <c:pt idx="2">
                  <c:v>147753.0</c:v>
                </c:pt>
                <c:pt idx="3">
                  <c:v>186518.0</c:v>
                </c:pt>
                <c:pt idx="4">
                  <c:v>202704.0</c:v>
                </c:pt>
                <c:pt idx="5">
                  <c:v>228777.0</c:v>
                </c:pt>
                <c:pt idx="6">
                  <c:v>245174.0</c:v>
                </c:pt>
                <c:pt idx="7">
                  <c:v>283593.0</c:v>
                </c:pt>
                <c:pt idx="8">
                  <c:v>320890.0</c:v>
                </c:pt>
                <c:pt idx="9">
                  <c:v>455906.0</c:v>
                </c:pt>
                <c:pt idx="10">
                  <c:v>522194.0</c:v>
                </c:pt>
              </c:numCache>
            </c:numRef>
          </c:val>
          <c:smooth val="0"/>
        </c:ser>
        <c:dLbls>
          <c:showLegendKey val="0"/>
          <c:showVal val="1"/>
          <c:showCatName val="0"/>
          <c:showSerName val="0"/>
          <c:showPercent val="0"/>
          <c:showBubbleSize val="0"/>
        </c:dLbls>
        <c:marker val="1"/>
        <c:smooth val="0"/>
        <c:axId val="-2117647160"/>
        <c:axId val="-2096130200"/>
      </c:lineChart>
      <c:catAx>
        <c:axId val="-2117647160"/>
        <c:scaling>
          <c:orientation val="minMax"/>
        </c:scaling>
        <c:delete val="0"/>
        <c:axPos val="b"/>
        <c:title>
          <c:tx>
            <c:rich>
              <a:bodyPr/>
              <a:lstStyle/>
              <a:p>
                <a:pPr>
                  <a:defRPr/>
                </a:pPr>
                <a:r>
                  <a:rPr lang="en-US"/>
                  <a:t>Time</a:t>
                </a:r>
              </a:p>
            </c:rich>
          </c:tx>
          <c:layout/>
          <c:overlay val="0"/>
        </c:title>
        <c:majorTickMark val="none"/>
        <c:minorTickMark val="none"/>
        <c:tickLblPos val="nextTo"/>
        <c:crossAx val="-2096130200"/>
        <c:crosses val="autoZero"/>
        <c:auto val="1"/>
        <c:lblAlgn val="ctr"/>
        <c:lblOffset val="100"/>
        <c:noMultiLvlLbl val="0"/>
      </c:catAx>
      <c:valAx>
        <c:axId val="-2096130200"/>
        <c:scaling>
          <c:orientation val="minMax"/>
        </c:scaling>
        <c:delete val="0"/>
        <c:axPos val="l"/>
        <c:majorGridlines/>
        <c:title>
          <c:tx>
            <c:rich>
              <a:bodyPr rot="0" vert="wordArtVert"/>
              <a:lstStyle/>
              <a:p>
                <a:pPr>
                  <a:defRPr/>
                </a:pPr>
                <a:r>
                  <a:rPr lang="en-US"/>
                  <a:t>Number of Builds</a:t>
                </a:r>
              </a:p>
            </c:rich>
          </c:tx>
          <c:layout/>
          <c:overlay val="0"/>
        </c:title>
        <c:numFmt formatCode="#,##0" sourceLinked="1"/>
        <c:majorTickMark val="none"/>
        <c:minorTickMark val="none"/>
        <c:tickLblPos val="nextTo"/>
        <c:crossAx val="-2117647160"/>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B06B30-B5CA-3D49-B451-659DF5FC898C}" type="datetimeFigureOut">
              <a:rPr lang="en-US" smtClean="0"/>
              <a:t>10/23/13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35BBEF-ACE5-0941-9C9B-2DA817FA3E07}" type="slidenum">
              <a:rPr lang="en-US" smtClean="0"/>
              <a:t>‹#›</a:t>
            </a:fld>
            <a:endParaRPr lang="en-US"/>
          </a:p>
        </p:txBody>
      </p:sp>
    </p:spTree>
    <p:extLst>
      <p:ext uri="{BB962C8B-B14F-4D97-AF65-F5344CB8AC3E}">
        <p14:creationId xmlns:p14="http://schemas.microsoft.com/office/powerpoint/2010/main" val="26916129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twiki.corp.yahoo.com:8080/?url=http://www.gnu.org/software/coreutils/manual/html_node/chroot-invocation.html&amp;SIG=12h5dqe3a"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First, I need to explain about our system. A lot of decisions that we made were based on the nature of our system.</a:t>
            </a:r>
          </a:p>
          <a:p>
            <a:r>
              <a:rPr lang="en-US" sz="1200" kern="1200" dirty="0" smtClean="0">
                <a:solidFill>
                  <a:schemeClr val="tx1"/>
                </a:solidFill>
                <a:latin typeface="+mn-lt"/>
                <a:ea typeface="+mn-ea"/>
                <a:cs typeface="+mn-cs"/>
              </a:rPr>
              <a:t>Advertising &amp; Data Platforms</a:t>
            </a:r>
          </a:p>
          <a:p>
            <a:r>
              <a:rPr lang="en-US" sz="1200" kern="1200" dirty="0" smtClean="0">
                <a:solidFill>
                  <a:schemeClr val="tx1"/>
                </a:solidFill>
                <a:latin typeface="+mn-lt"/>
                <a:ea typeface="+mn-ea"/>
                <a:cs typeface="+mn-cs"/>
              </a:rPr>
              <a:t>We serve ads for Yahoo and external customer. A lot of ads.</a:t>
            </a:r>
          </a:p>
          <a:p>
            <a:r>
              <a:rPr lang="en-US" sz="1200" kern="1200" dirty="0" smtClean="0">
                <a:solidFill>
                  <a:schemeClr val="tx1"/>
                </a:solidFill>
                <a:latin typeface="+mn-lt"/>
                <a:ea typeface="+mn-ea"/>
                <a:cs typeface="+mn-cs"/>
              </a:rPr>
              <a:t>We process all of Yahoo's data. That's more than 100 billion unique events per day.</a:t>
            </a:r>
          </a:p>
          <a:p>
            <a:r>
              <a:rPr lang="en-US" sz="1200" kern="1200" dirty="0" smtClean="0">
                <a:solidFill>
                  <a:schemeClr val="tx1"/>
                </a:solidFill>
                <a:latin typeface="+mn-lt"/>
                <a:ea typeface="+mn-ea"/>
                <a:cs typeface="+mn-cs"/>
              </a:rPr>
              <a:t>Many </a:t>
            </a:r>
            <a:r>
              <a:rPr lang="en-US" sz="1200" kern="1200" dirty="0" err="1" smtClean="0">
                <a:solidFill>
                  <a:schemeClr val="tx1"/>
                </a:solidFill>
                <a:latin typeface="+mn-lt"/>
                <a:ea typeface="+mn-ea"/>
                <a:cs typeface="+mn-cs"/>
              </a:rPr>
              <a:t>dev</a:t>
            </a:r>
            <a:r>
              <a:rPr lang="en-US" sz="1200" kern="1200" dirty="0" smtClean="0">
                <a:solidFill>
                  <a:schemeClr val="tx1"/>
                </a:solidFill>
                <a:latin typeface="+mn-lt"/>
                <a:ea typeface="+mn-ea"/>
                <a:cs typeface="+mn-cs"/>
              </a:rPr>
              <a:t> teams</a:t>
            </a:r>
          </a:p>
          <a:p>
            <a:r>
              <a:rPr lang="en-US" sz="1200" kern="1200" dirty="0" smtClean="0">
                <a:solidFill>
                  <a:schemeClr val="tx1"/>
                </a:solidFill>
                <a:latin typeface="+mn-lt"/>
                <a:ea typeface="+mn-ea"/>
                <a:cs typeface="+mn-cs"/>
              </a:rPr>
              <a:t>HUGE </a:t>
            </a:r>
          </a:p>
          <a:p>
            <a:r>
              <a:rPr lang="en-US" sz="1200" kern="1200" dirty="0" smtClean="0">
                <a:solidFill>
                  <a:schemeClr val="tx1"/>
                </a:solidFill>
                <a:latin typeface="+mn-lt"/>
                <a:ea typeface="+mn-ea"/>
                <a:cs typeface="+mn-cs"/>
              </a:rPr>
              <a:t>We have an extremely diverse system. It has several hundred unique software components</a:t>
            </a:r>
          </a:p>
          <a:p>
            <a:r>
              <a:rPr lang="en-US" sz="1200" kern="1200" dirty="0" smtClean="0">
                <a:solidFill>
                  <a:schemeClr val="tx1"/>
                </a:solidFill>
                <a:latin typeface="+mn-lt"/>
                <a:ea typeface="+mn-ea"/>
                <a:cs typeface="+mn-cs"/>
              </a:rPr>
              <a:t>   home grown, acquisitions, 3rd party software</a:t>
            </a:r>
          </a:p>
          <a:p>
            <a:r>
              <a:rPr lang="en-US" sz="1200" kern="1200" dirty="0" smtClean="0">
                <a:solidFill>
                  <a:schemeClr val="tx1"/>
                </a:solidFill>
                <a:latin typeface="+mn-lt"/>
                <a:ea typeface="+mn-ea"/>
                <a:cs typeface="+mn-cs"/>
              </a:rPr>
              <a:t>   old tech stack, current stack, experimental stack.</a:t>
            </a:r>
          </a:p>
          <a:p>
            <a:r>
              <a:rPr lang="en-US" sz="1200" kern="1200" dirty="0" smtClean="0">
                <a:solidFill>
                  <a:schemeClr val="tx1"/>
                </a:solidFill>
                <a:latin typeface="+mn-lt"/>
                <a:ea typeface="+mn-ea"/>
                <a:cs typeface="+mn-cs"/>
              </a:rPr>
              <a:t>We have Linux, we have FreeBSD, we even have Windows (through acquisitions).</a:t>
            </a:r>
          </a:p>
          <a:p>
            <a:r>
              <a:rPr lang="en-US" sz="1200" kern="1200" dirty="0" smtClean="0">
                <a:solidFill>
                  <a:schemeClr val="tx1"/>
                </a:solidFill>
                <a:latin typeface="+mn-lt"/>
                <a:ea typeface="+mn-ea"/>
                <a:cs typeface="+mn-cs"/>
              </a:rPr>
              <a:t>We have Java, C++, JavaScript, </a:t>
            </a:r>
            <a:r>
              <a:rPr lang="en-US" sz="1200" kern="1200" dirty="0" err="1" smtClean="0">
                <a:solidFill>
                  <a:schemeClr val="tx1"/>
                </a:solidFill>
                <a:latin typeface="+mn-lt"/>
                <a:ea typeface="+mn-ea"/>
                <a:cs typeface="+mn-cs"/>
              </a:rPr>
              <a:t>Scala</a:t>
            </a:r>
            <a:r>
              <a:rPr lang="en-US" sz="1200" kern="1200" dirty="0" smtClean="0">
                <a:solidFill>
                  <a:schemeClr val="tx1"/>
                </a:solidFill>
                <a:latin typeface="+mn-lt"/>
                <a:ea typeface="+mn-ea"/>
                <a:cs typeface="+mn-cs"/>
              </a:rPr>
              <a:t>, Groovy, Perl, PHP, Pig, </a:t>
            </a:r>
            <a:r>
              <a:rPr lang="en-US" sz="1200" kern="1200" dirty="0" err="1" smtClean="0">
                <a:solidFill>
                  <a:schemeClr val="tx1"/>
                </a:solidFill>
                <a:latin typeface="+mn-lt"/>
                <a:ea typeface="+mn-ea"/>
                <a:cs typeface="+mn-cs"/>
              </a:rPr>
              <a:t>MapReduce</a:t>
            </a:r>
            <a:r>
              <a:rPr lang="en-US" sz="1200" kern="1200" dirty="0" smtClean="0">
                <a:solidFill>
                  <a:schemeClr val="tx1"/>
                </a:solidFill>
                <a:latin typeface="+mn-lt"/>
                <a:ea typeface="+mn-ea"/>
                <a:cs typeface="+mn-cs"/>
              </a:rPr>
              <a:t>, Oracle, MySQL, all kinds of data </a:t>
            </a:r>
            <a:r>
              <a:rPr lang="en-US" sz="1200" kern="1200" dirty="0" err="1" smtClean="0">
                <a:solidFill>
                  <a:schemeClr val="tx1"/>
                </a:solidFill>
                <a:latin typeface="+mn-lt"/>
                <a:ea typeface="+mn-ea"/>
                <a:cs typeface="+mn-cs"/>
              </a:rPr>
              <a:t>marting</a:t>
            </a:r>
            <a:r>
              <a:rPr lang="en-US" sz="1200" kern="1200" dirty="0" smtClean="0">
                <a:solidFill>
                  <a:schemeClr val="tx1"/>
                </a:solidFill>
                <a:latin typeface="+mn-lt"/>
                <a:ea typeface="+mn-ea"/>
                <a:cs typeface="+mn-cs"/>
              </a:rPr>
              <a:t> technologies, ....</a:t>
            </a:r>
          </a:p>
          <a:p>
            <a:r>
              <a:rPr lang="en-US" sz="1200" kern="1200" dirty="0" smtClean="0">
                <a:solidFill>
                  <a:schemeClr val="tx1"/>
                </a:solidFill>
                <a:latin typeface="+mn-lt"/>
                <a:ea typeface="+mn-ea"/>
                <a:cs typeface="+mn-cs"/>
              </a:rPr>
              <a:t>Revenue bearing - there are billions of dollars flowing through this system</a:t>
            </a:r>
          </a:p>
          <a:p>
            <a:r>
              <a:rPr lang="en-US" sz="1200" kern="1200" dirty="0" smtClean="0">
                <a:solidFill>
                  <a:schemeClr val="tx1"/>
                </a:solidFill>
                <a:latin typeface="+mn-lt"/>
                <a:ea typeface="+mn-ea"/>
                <a:cs typeface="+mn-cs"/>
              </a:rPr>
              <a:t>All of this needs to come together and work</a:t>
            </a:r>
          </a:p>
          <a:p>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E935BBEF-ACE5-0941-9C9B-2DA817FA3E07}" type="slidenum">
              <a:rPr lang="en-US" smtClean="0"/>
              <a:t>2</a:t>
            </a:fld>
            <a:endParaRPr lang="en-US"/>
          </a:p>
        </p:txBody>
      </p:sp>
    </p:spTree>
    <p:extLst>
      <p:ext uri="{BB962C8B-B14F-4D97-AF65-F5344CB8AC3E}">
        <p14:creationId xmlns:p14="http://schemas.microsoft.com/office/powerpoint/2010/main" val="2673719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light weight container is </a:t>
            </a:r>
            <a:r>
              <a:rPr lang="en-US" dirty="0" smtClean="0"/>
              <a:t>a heavily augmented version of the standard UNIX command </a:t>
            </a:r>
            <a:r>
              <a:rPr lang="en-US" dirty="0" smtClean="0">
                <a:hlinkClick r:id="rId3"/>
              </a:rPr>
              <a:t>chroot</a:t>
            </a:r>
            <a:r>
              <a:rPr lang="en-US" dirty="0" smtClean="0"/>
              <a:t>. While </a:t>
            </a:r>
            <a:r>
              <a:rPr lang="en-US" dirty="0" err="1" smtClean="0"/>
              <a:t>chroot</a:t>
            </a:r>
            <a:r>
              <a:rPr lang="en-US" dirty="0" smtClean="0"/>
              <a:t> merely changes your root, </a:t>
            </a:r>
            <a:r>
              <a:rPr lang="en-US" dirty="0" smtClean="0"/>
              <a:t>this</a:t>
            </a:r>
            <a:r>
              <a:rPr lang="en-US" baseline="0" dirty="0" smtClean="0"/>
              <a:t> tool </a:t>
            </a:r>
            <a:r>
              <a:rPr lang="en-US" dirty="0" smtClean="0"/>
              <a:t>also </a:t>
            </a:r>
            <a:r>
              <a:rPr lang="en-US" dirty="0" smtClean="0"/>
              <a:t>installs all the files required to create a functional, clean software environment, provides extra facilities for managing the virtual environments it create.</a:t>
            </a:r>
            <a:endParaRPr lang="en-US" dirty="0"/>
          </a:p>
        </p:txBody>
      </p:sp>
      <p:sp>
        <p:nvSpPr>
          <p:cNvPr id="4" name="Slide Number Placeholder 3"/>
          <p:cNvSpPr>
            <a:spLocks noGrp="1"/>
          </p:cNvSpPr>
          <p:nvPr>
            <p:ph type="sldNum" sz="quarter" idx="10"/>
          </p:nvPr>
        </p:nvSpPr>
        <p:spPr/>
        <p:txBody>
          <a:bodyPr/>
          <a:lstStyle/>
          <a:p>
            <a:fld id="{E935BBEF-ACE5-0941-9C9B-2DA817FA3E07}" type="slidenum">
              <a:rPr lang="en-US" smtClean="0"/>
              <a:t>8</a:t>
            </a:fld>
            <a:endParaRPr lang="en-US"/>
          </a:p>
        </p:txBody>
      </p:sp>
    </p:spTree>
    <p:extLst>
      <p:ext uri="{BB962C8B-B14F-4D97-AF65-F5344CB8AC3E}">
        <p14:creationId xmlns:p14="http://schemas.microsoft.com/office/powerpoint/2010/main" val="2462877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JVM performance conundrum, which goes something like this:</a:t>
            </a:r>
          </a:p>
          <a:p>
            <a:pPr marL="171450" indent="-171450">
              <a:buFont typeface="Arial"/>
              <a:buChar char="•"/>
            </a:pPr>
            <a:r>
              <a:rPr lang="en-US" sz="1200" kern="1200" dirty="0" smtClean="0">
                <a:solidFill>
                  <a:schemeClr val="tx1"/>
                </a:solidFill>
                <a:latin typeface="+mn-lt"/>
                <a:ea typeface="+mn-ea"/>
                <a:cs typeface="+mn-cs"/>
              </a:rPr>
              <a:t>If you provide too little memory to an application it will run out of memory. The JVM will not be able to free up memory space at the rate that your application needs it. Push too hard and eventually the JVM will throw an </a:t>
            </a:r>
            <a:r>
              <a:rPr lang="en-US" sz="1200" kern="1200" dirty="0" err="1" smtClean="0">
                <a:solidFill>
                  <a:schemeClr val="tx1"/>
                </a:solidFill>
                <a:latin typeface="+mn-lt"/>
                <a:ea typeface="+mn-ea"/>
                <a:cs typeface="+mn-cs"/>
              </a:rPr>
              <a:t>OutOfMemoryError</a:t>
            </a:r>
            <a:r>
              <a:rPr lang="en-US" sz="1200" kern="1200" dirty="0" smtClean="0">
                <a:solidFill>
                  <a:schemeClr val="tx1"/>
                </a:solidFill>
                <a:latin typeface="+mn-lt"/>
                <a:ea typeface="+mn-ea"/>
                <a:cs typeface="+mn-cs"/>
              </a:rPr>
              <a:t> and shut down completely. So you have to provide more memory to your applications.</a:t>
            </a:r>
          </a:p>
          <a:p>
            <a:pPr marL="171450" indent="-171450">
              <a:buFont typeface="Arial"/>
              <a:buChar char="•"/>
            </a:pPr>
            <a:r>
              <a:rPr lang="en-US" sz="1200" kern="1200" dirty="0" smtClean="0">
                <a:solidFill>
                  <a:schemeClr val="tx1"/>
                </a:solidFill>
                <a:latin typeface="+mn-lt"/>
                <a:ea typeface="+mn-ea"/>
                <a:cs typeface="+mn-cs"/>
              </a:rPr>
              <a:t>If you increase the heap size for a response-time-sensitive application, the heap will eventually become fragmented. This is unavoidable if you don't restart your system or custom-architect your application. When fragmentation happens, an application can hang for anywhere from 100 millisecond to 100 seconds depending on the application, the heap size, and other JVM tuning parameters.</a:t>
            </a:r>
            <a:endParaRPr lang="en-US" dirty="0"/>
          </a:p>
        </p:txBody>
      </p:sp>
      <p:sp>
        <p:nvSpPr>
          <p:cNvPr id="4" name="Slide Number Placeholder 3"/>
          <p:cNvSpPr>
            <a:spLocks noGrp="1"/>
          </p:cNvSpPr>
          <p:nvPr>
            <p:ph type="sldNum" sz="quarter" idx="10"/>
          </p:nvPr>
        </p:nvSpPr>
        <p:spPr/>
        <p:txBody>
          <a:bodyPr/>
          <a:lstStyle/>
          <a:p>
            <a:fld id="{E935BBEF-ACE5-0941-9C9B-2DA817FA3E07}" type="slidenum">
              <a:rPr lang="en-US" smtClean="0"/>
              <a:t>9</a:t>
            </a:fld>
            <a:endParaRPr lang="en-US"/>
          </a:p>
        </p:txBody>
      </p:sp>
    </p:spTree>
    <p:extLst>
      <p:ext uri="{BB962C8B-B14F-4D97-AF65-F5344CB8AC3E}">
        <p14:creationId xmlns:p14="http://schemas.microsoft.com/office/powerpoint/2010/main" val="166010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35BBEF-ACE5-0941-9C9B-2DA817FA3E07}" type="slidenum">
              <a:rPr lang="en-US" smtClean="0"/>
              <a:t>12</a:t>
            </a:fld>
            <a:endParaRPr lang="en-US"/>
          </a:p>
        </p:txBody>
      </p:sp>
    </p:spTree>
    <p:extLst>
      <p:ext uri="{BB962C8B-B14F-4D97-AF65-F5344CB8AC3E}">
        <p14:creationId xmlns:p14="http://schemas.microsoft.com/office/powerpoint/2010/main" val="3777107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Modfy</a:t>
            </a:r>
            <a:r>
              <a:rPr lang="en-US" baseline="0" dirty="0" smtClean="0"/>
              <a:t> the content</a:t>
            </a:r>
          </a:p>
          <a:p>
            <a:endParaRPr lang="en-US" dirty="0"/>
          </a:p>
        </p:txBody>
      </p:sp>
      <p:sp>
        <p:nvSpPr>
          <p:cNvPr id="4" name="Slide Number Placeholder 3"/>
          <p:cNvSpPr>
            <a:spLocks noGrp="1"/>
          </p:cNvSpPr>
          <p:nvPr>
            <p:ph type="sldNum" sz="quarter" idx="10"/>
          </p:nvPr>
        </p:nvSpPr>
        <p:spPr/>
        <p:txBody>
          <a:bodyPr/>
          <a:lstStyle/>
          <a:p>
            <a:fld id="{E935BBEF-ACE5-0941-9C9B-2DA817FA3E07}" type="slidenum">
              <a:rPr lang="en-US" smtClean="0"/>
              <a:t>19</a:t>
            </a:fld>
            <a:endParaRPr lang="en-US"/>
          </a:p>
        </p:txBody>
      </p:sp>
    </p:spTree>
    <p:extLst>
      <p:ext uri="{BB962C8B-B14F-4D97-AF65-F5344CB8AC3E}">
        <p14:creationId xmlns:p14="http://schemas.microsoft.com/office/powerpoint/2010/main" val="3032626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35BBEF-ACE5-0941-9C9B-2DA817FA3E07}" type="slidenum">
              <a:rPr lang="en-US" smtClean="0"/>
              <a:t>21</a:t>
            </a:fld>
            <a:endParaRPr lang="en-US"/>
          </a:p>
        </p:txBody>
      </p:sp>
    </p:spTree>
    <p:extLst>
      <p:ext uri="{BB962C8B-B14F-4D97-AF65-F5344CB8AC3E}">
        <p14:creationId xmlns:p14="http://schemas.microsoft.com/office/powerpoint/2010/main" val="304205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10/23/13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10/23/13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10/23/13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10/23/13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10/23/13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10/23/13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10/23/13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10/23/13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10/23/13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10/23/13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10/23/13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10/23/13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10/23/13</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twiki.corp.yahoo.com:8080/?url=https://stapler.dev.java.net/nonav/javadoc/org/kohsuke/stapler/export/Exported.html&amp;SIG=12nqhlqe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0105" y="1859539"/>
            <a:ext cx="6668051" cy="1678122"/>
          </a:xfrm>
        </p:spPr>
        <p:txBody>
          <a:bodyPr/>
          <a:lstStyle/>
          <a:p>
            <a:r>
              <a:rPr lang="en-US" dirty="0" smtClean="0"/>
              <a:t>13,000 </a:t>
            </a:r>
            <a:r>
              <a:rPr lang="en-US" dirty="0"/>
              <a:t>Jobs and counting…</a:t>
            </a:r>
          </a:p>
        </p:txBody>
      </p:sp>
    </p:spTree>
    <p:extLst>
      <p:ext uri="{BB962C8B-B14F-4D97-AF65-F5344CB8AC3E}">
        <p14:creationId xmlns:p14="http://schemas.microsoft.com/office/powerpoint/2010/main" val="96124448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Issues and Solution</a:t>
            </a:r>
            <a:br>
              <a:rPr lang="en-US" sz="3600" dirty="0" smtClean="0"/>
            </a:br>
            <a:r>
              <a:rPr lang="en-US" sz="3600" dirty="0" smtClean="0"/>
              <a:t>High Availability</a:t>
            </a:r>
            <a:endParaRPr lang="en-US" sz="3600" dirty="0"/>
          </a:p>
        </p:txBody>
      </p:sp>
      <p:sp>
        <p:nvSpPr>
          <p:cNvPr id="3" name="Content Placeholder 2"/>
          <p:cNvSpPr>
            <a:spLocks noGrp="1"/>
          </p:cNvSpPr>
          <p:nvPr>
            <p:ph idx="1"/>
          </p:nvPr>
        </p:nvSpPr>
        <p:spPr>
          <a:xfrm>
            <a:off x="549275" y="1600200"/>
            <a:ext cx="8042276" cy="4959213"/>
          </a:xfrm>
        </p:spPr>
        <p:txBody>
          <a:bodyPr>
            <a:normAutofit lnSpcReduction="10000"/>
          </a:bodyPr>
          <a:lstStyle/>
          <a:p>
            <a:r>
              <a:rPr lang="en-US" dirty="0" smtClean="0"/>
              <a:t>Issues</a:t>
            </a:r>
          </a:p>
          <a:p>
            <a:pPr lvl="1"/>
            <a:r>
              <a:rPr lang="en-US" dirty="0" smtClean="0"/>
              <a:t>Loose data when Jenkins master crashes</a:t>
            </a:r>
            <a:endParaRPr lang="en-US" dirty="0" smtClean="0"/>
          </a:p>
          <a:p>
            <a:pPr lvl="1"/>
            <a:r>
              <a:rPr lang="en-US" dirty="0" smtClean="0"/>
              <a:t>If backup exists, takes many hours to setup new master from backup</a:t>
            </a:r>
          </a:p>
          <a:p>
            <a:r>
              <a:rPr lang="en-US" dirty="0" smtClean="0"/>
              <a:t>Solution</a:t>
            </a:r>
          </a:p>
          <a:p>
            <a:pPr lvl="1"/>
            <a:r>
              <a:rPr lang="en-US" dirty="0" smtClean="0"/>
              <a:t>Moved Jenkins </a:t>
            </a:r>
            <a:r>
              <a:rPr lang="en-US" dirty="0" smtClean="0"/>
              <a:t>configuration </a:t>
            </a:r>
            <a:r>
              <a:rPr lang="en-US" dirty="0" smtClean="0"/>
              <a:t>and data to </a:t>
            </a:r>
            <a:r>
              <a:rPr lang="en-US" dirty="0" smtClean="0"/>
              <a:t>filer</a:t>
            </a:r>
            <a:r>
              <a:rPr lang="en-US" dirty="0" smtClean="0"/>
              <a:t>, with mirror</a:t>
            </a:r>
            <a:endParaRPr lang="en-US" dirty="0" smtClean="0"/>
          </a:p>
          <a:p>
            <a:pPr lvl="1"/>
            <a:r>
              <a:rPr lang="en-US" dirty="0" smtClean="0"/>
              <a:t>Allowed us to switch to back up / </a:t>
            </a:r>
            <a:r>
              <a:rPr lang="en-US" dirty="0"/>
              <a:t>D</a:t>
            </a:r>
            <a:r>
              <a:rPr lang="en-US" dirty="0" smtClean="0"/>
              <a:t>isaster </a:t>
            </a:r>
            <a:r>
              <a:rPr lang="en-US" dirty="0" smtClean="0"/>
              <a:t>R</a:t>
            </a:r>
            <a:r>
              <a:rPr lang="en-US" dirty="0" smtClean="0"/>
              <a:t>ecovery (DR) Jenkins </a:t>
            </a:r>
            <a:r>
              <a:rPr lang="en-US" dirty="0" smtClean="0"/>
              <a:t>master in seconds</a:t>
            </a:r>
            <a:r>
              <a:rPr lang="en-US" dirty="0" smtClean="0"/>
              <a:t>.</a:t>
            </a:r>
          </a:p>
          <a:p>
            <a:pPr lvl="1"/>
            <a:r>
              <a:rPr lang="en-US" dirty="0"/>
              <a:t>4 masters behind DNS Rotation</a:t>
            </a:r>
          </a:p>
          <a:p>
            <a:pPr lvl="1"/>
            <a:r>
              <a:rPr lang="en-US" dirty="0"/>
              <a:t>2 Masters in each Prod and DR </a:t>
            </a:r>
            <a:r>
              <a:rPr lang="en-US" dirty="0" err="1" smtClean="0"/>
              <a:t>colo</a:t>
            </a:r>
            <a:endParaRPr lang="en-US" dirty="0" smtClean="0"/>
          </a:p>
          <a:p>
            <a:pPr lvl="1"/>
            <a:r>
              <a:rPr lang="en-US" dirty="0" smtClean="0"/>
              <a:t>99% uptime for master</a:t>
            </a:r>
            <a:endParaRPr lang="en-US" dirty="0"/>
          </a:p>
          <a:p>
            <a:pPr lvl="1"/>
            <a:endParaRPr lang="en-US" dirty="0" smtClean="0"/>
          </a:p>
          <a:p>
            <a:pPr lvl="1"/>
            <a:endParaRPr lang="en-US" dirty="0"/>
          </a:p>
        </p:txBody>
      </p:sp>
    </p:spTree>
    <p:extLst>
      <p:ext uri="{BB962C8B-B14F-4D97-AF65-F5344CB8AC3E}">
        <p14:creationId xmlns:p14="http://schemas.microsoft.com/office/powerpoint/2010/main" val="20853001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Issues and Solutions</a:t>
            </a:r>
            <a:br>
              <a:rPr lang="en-US" sz="3600" dirty="0" smtClean="0"/>
            </a:br>
            <a:r>
              <a:rPr lang="en-US" sz="3600" dirty="0" smtClean="0"/>
              <a:t>Huge console log crash Jenkins</a:t>
            </a:r>
            <a:endParaRPr lang="en-US" sz="3600" dirty="0"/>
          </a:p>
        </p:txBody>
      </p:sp>
      <p:sp>
        <p:nvSpPr>
          <p:cNvPr id="3" name="Content Placeholder 2"/>
          <p:cNvSpPr>
            <a:spLocks noGrp="1"/>
          </p:cNvSpPr>
          <p:nvPr>
            <p:ph idx="1"/>
          </p:nvPr>
        </p:nvSpPr>
        <p:spPr/>
        <p:txBody>
          <a:bodyPr/>
          <a:lstStyle/>
          <a:p>
            <a:r>
              <a:rPr lang="en-US" dirty="0" smtClean="0"/>
              <a:t>Issues</a:t>
            </a:r>
          </a:p>
          <a:p>
            <a:pPr lvl="1"/>
            <a:r>
              <a:rPr lang="en-US" dirty="0" smtClean="0"/>
              <a:t>When console log gets too big, JVM crashes due to OOM</a:t>
            </a:r>
          </a:p>
          <a:p>
            <a:r>
              <a:rPr lang="en-US" dirty="0" smtClean="0"/>
              <a:t>Solution</a:t>
            </a:r>
          </a:p>
          <a:p>
            <a:pPr lvl="1"/>
            <a:r>
              <a:rPr lang="en-US" dirty="0" smtClean="0"/>
              <a:t>Used </a:t>
            </a:r>
            <a:r>
              <a:rPr lang="en-US" dirty="0" err="1" smtClean="0"/>
              <a:t>opensource</a:t>
            </a:r>
            <a:r>
              <a:rPr lang="en-US" dirty="0" smtClean="0"/>
              <a:t> ‘Log File Checker’ plugin to fail the job if console log reaches 200MB</a:t>
            </a:r>
            <a:endParaRPr lang="en-US" dirty="0"/>
          </a:p>
        </p:txBody>
      </p:sp>
    </p:spTree>
    <p:extLst>
      <p:ext uri="{BB962C8B-B14F-4D97-AF65-F5344CB8AC3E}">
        <p14:creationId xmlns:p14="http://schemas.microsoft.com/office/powerpoint/2010/main" val="33134929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and Solutions</a:t>
            </a:r>
            <a:br>
              <a:rPr lang="en-US" dirty="0" smtClean="0"/>
            </a:br>
            <a:r>
              <a:rPr lang="en-US" dirty="0" smtClean="0"/>
              <a:t>JMX Plugin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Issues:</a:t>
            </a:r>
          </a:p>
          <a:p>
            <a:pPr lvl="1"/>
            <a:r>
              <a:rPr lang="en-US" dirty="0" smtClean="0"/>
              <a:t>Jenkins API is not rich enough to monitor </a:t>
            </a:r>
            <a:r>
              <a:rPr lang="en-US" dirty="0" smtClean="0"/>
              <a:t>build </a:t>
            </a:r>
            <a:r>
              <a:rPr lang="en-US" dirty="0" smtClean="0"/>
              <a:t>queue and executors.</a:t>
            </a:r>
          </a:p>
          <a:p>
            <a:r>
              <a:rPr lang="en-US" dirty="0" smtClean="0"/>
              <a:t>Solution</a:t>
            </a:r>
          </a:p>
          <a:p>
            <a:pPr lvl="1"/>
            <a:r>
              <a:rPr lang="en-US" dirty="0" smtClean="0"/>
              <a:t>Jenkins </a:t>
            </a:r>
            <a:r>
              <a:rPr lang="en-US" dirty="0"/>
              <a:t>plugin for exposing </a:t>
            </a:r>
            <a:r>
              <a:rPr lang="en-US" dirty="0">
                <a:hlinkClick r:id="rId3"/>
              </a:rPr>
              <a:t>@Exported</a:t>
            </a:r>
            <a:r>
              <a:rPr lang="en-US" dirty="0"/>
              <a:t> attributes of the application's data internal model via </a:t>
            </a:r>
            <a:r>
              <a:rPr lang="en-US" dirty="0" smtClean="0"/>
              <a:t>JMX.</a:t>
            </a:r>
          </a:p>
          <a:p>
            <a:pPr lvl="1"/>
            <a:r>
              <a:rPr lang="en-US" dirty="0"/>
              <a:t>The following is a list of </a:t>
            </a:r>
            <a:r>
              <a:rPr lang="en-US" dirty="0" err="1"/>
              <a:t>MBeans</a:t>
            </a:r>
            <a:r>
              <a:rPr lang="en-US" dirty="0"/>
              <a:t> exposed by </a:t>
            </a:r>
            <a:r>
              <a:rPr lang="en-US" dirty="0" smtClean="0"/>
              <a:t>this plugin</a:t>
            </a:r>
            <a:endParaRPr lang="en-US" dirty="0"/>
          </a:p>
          <a:p>
            <a:pPr lvl="2"/>
            <a:r>
              <a:rPr lang="en-US" dirty="0" err="1" smtClean="0"/>
              <a:t>BusyExecutors</a:t>
            </a:r>
            <a:r>
              <a:rPr lang="en-US" dirty="0" smtClean="0"/>
              <a:t> </a:t>
            </a:r>
            <a:r>
              <a:rPr lang="en-US" dirty="0"/>
              <a:t>- Total number of executor threads that were running a build </a:t>
            </a:r>
          </a:p>
          <a:p>
            <a:pPr lvl="2"/>
            <a:r>
              <a:rPr lang="en-US" dirty="0" err="1"/>
              <a:t>TotalExecutors</a:t>
            </a:r>
            <a:r>
              <a:rPr lang="en-US" dirty="0"/>
              <a:t> - Total number of executor threads across all nodes </a:t>
            </a:r>
          </a:p>
          <a:p>
            <a:pPr lvl="2"/>
            <a:r>
              <a:rPr lang="en-US" dirty="0" err="1" smtClean="0"/>
              <a:t>BuildableItemCount</a:t>
            </a:r>
            <a:endParaRPr lang="en-US" dirty="0" smtClean="0"/>
          </a:p>
          <a:p>
            <a:pPr lvl="2"/>
            <a:r>
              <a:rPr lang="en-US" dirty="0" err="1" smtClean="0"/>
              <a:t>BlockedItemCount</a:t>
            </a:r>
            <a:endParaRPr lang="en-US" dirty="0" smtClean="0"/>
          </a:p>
          <a:p>
            <a:pPr lvl="2"/>
            <a:r>
              <a:rPr lang="en-US" dirty="0" err="1" smtClean="0"/>
              <a:t>WaitingItemCount</a:t>
            </a:r>
            <a:r>
              <a:rPr lang="en-US" dirty="0" smtClean="0"/>
              <a:t> </a:t>
            </a:r>
          </a:p>
          <a:p>
            <a:pPr lvl="2"/>
            <a:r>
              <a:rPr lang="en-US" dirty="0" err="1" smtClean="0"/>
              <a:t>ItemCount</a:t>
            </a:r>
            <a:endParaRPr lang="en-US" dirty="0"/>
          </a:p>
        </p:txBody>
      </p:sp>
    </p:spTree>
    <p:extLst>
      <p:ext uri="{BB962C8B-B14F-4D97-AF65-F5344CB8AC3E}">
        <p14:creationId xmlns:p14="http://schemas.microsoft.com/office/powerpoint/2010/main" val="151774550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642800"/>
          </a:xfrm>
        </p:spPr>
        <p:txBody>
          <a:bodyPr/>
          <a:lstStyle/>
          <a:p>
            <a:r>
              <a:rPr lang="en-US" dirty="0" smtClean="0"/>
              <a:t>JMX Plugin</a:t>
            </a:r>
            <a:endParaRPr lang="en-US" dirty="0"/>
          </a:p>
        </p:txBody>
      </p:sp>
      <p:pic>
        <p:nvPicPr>
          <p:cNvPr id="4" name="Picture 3"/>
          <p:cNvPicPr>
            <a:picLocks noChangeAspect="1"/>
          </p:cNvPicPr>
          <p:nvPr/>
        </p:nvPicPr>
        <p:blipFill>
          <a:blip r:embed="rId2"/>
          <a:stretch>
            <a:fillRect/>
          </a:stretch>
        </p:blipFill>
        <p:spPr>
          <a:xfrm>
            <a:off x="0" y="923539"/>
            <a:ext cx="9144000" cy="2913214"/>
          </a:xfrm>
          <a:prstGeom prst="rect">
            <a:avLst/>
          </a:prstGeom>
        </p:spPr>
      </p:pic>
      <p:pic>
        <p:nvPicPr>
          <p:cNvPr id="5" name="Picture 4"/>
          <p:cNvPicPr>
            <a:picLocks noChangeAspect="1"/>
          </p:cNvPicPr>
          <p:nvPr/>
        </p:nvPicPr>
        <p:blipFill>
          <a:blip r:embed="rId3"/>
          <a:stretch>
            <a:fillRect/>
          </a:stretch>
        </p:blipFill>
        <p:spPr>
          <a:xfrm>
            <a:off x="0" y="3984748"/>
            <a:ext cx="9144000" cy="2873252"/>
          </a:xfrm>
          <a:prstGeom prst="rect">
            <a:avLst/>
          </a:prstGeom>
        </p:spPr>
      </p:pic>
    </p:spTree>
    <p:extLst>
      <p:ext uri="{BB962C8B-B14F-4D97-AF65-F5344CB8AC3E}">
        <p14:creationId xmlns:p14="http://schemas.microsoft.com/office/powerpoint/2010/main" val="15625295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and Solutions</a:t>
            </a:r>
            <a:br>
              <a:rPr lang="en-US" dirty="0" smtClean="0"/>
            </a:br>
            <a:r>
              <a:rPr lang="en-US" dirty="0" smtClean="0"/>
              <a:t>Cleanup</a:t>
            </a:r>
            <a:endParaRPr lang="en-US" dirty="0"/>
          </a:p>
        </p:txBody>
      </p:sp>
      <p:sp>
        <p:nvSpPr>
          <p:cNvPr id="3" name="Content Placeholder 2"/>
          <p:cNvSpPr>
            <a:spLocks noGrp="1"/>
          </p:cNvSpPr>
          <p:nvPr>
            <p:ph idx="1"/>
          </p:nvPr>
        </p:nvSpPr>
        <p:spPr/>
        <p:txBody>
          <a:bodyPr/>
          <a:lstStyle/>
          <a:p>
            <a:r>
              <a:rPr lang="en-US" dirty="0" smtClean="0"/>
              <a:t>Issues:</a:t>
            </a:r>
          </a:p>
          <a:p>
            <a:pPr lvl="1"/>
            <a:r>
              <a:rPr lang="en-US" dirty="0"/>
              <a:t>Jenkins provides </a:t>
            </a:r>
            <a:r>
              <a:rPr lang="en-US" dirty="0" smtClean="0"/>
              <a:t>‘Discard old builds’ feature. This </a:t>
            </a:r>
            <a:r>
              <a:rPr lang="en-US" dirty="0"/>
              <a:t>controls the disk consumption of Jenkins </a:t>
            </a:r>
            <a:r>
              <a:rPr lang="en-US" dirty="0" smtClean="0"/>
              <a:t>by managing number of builds. But there are no feature to control disk consumption like managing workspace</a:t>
            </a:r>
            <a:r>
              <a:rPr lang="en-US" dirty="0" smtClean="0"/>
              <a:t>, </a:t>
            </a:r>
            <a:r>
              <a:rPr lang="en-US" dirty="0" err="1" smtClean="0"/>
              <a:t>chroot</a:t>
            </a:r>
            <a:r>
              <a:rPr lang="en-US" dirty="0" smtClean="0"/>
              <a:t>, </a:t>
            </a:r>
            <a:r>
              <a:rPr lang="en-US" dirty="0" smtClean="0"/>
              <a:t>jobs etc.</a:t>
            </a:r>
          </a:p>
          <a:p>
            <a:r>
              <a:rPr lang="en-US" dirty="0" smtClean="0"/>
              <a:t>Solution</a:t>
            </a:r>
          </a:p>
          <a:p>
            <a:pPr lvl="1"/>
            <a:r>
              <a:rPr lang="en-US" dirty="0" smtClean="0"/>
              <a:t>Added script to implement data retention policy</a:t>
            </a:r>
            <a:endParaRPr lang="en-US" dirty="0"/>
          </a:p>
        </p:txBody>
      </p:sp>
    </p:spTree>
    <p:extLst>
      <p:ext uri="{BB962C8B-B14F-4D97-AF65-F5344CB8AC3E}">
        <p14:creationId xmlns:p14="http://schemas.microsoft.com/office/powerpoint/2010/main" val="137970222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838355"/>
          </a:xfrm>
        </p:spPr>
        <p:txBody>
          <a:bodyPr/>
          <a:lstStyle/>
          <a:p>
            <a:r>
              <a:rPr lang="en-US" dirty="0"/>
              <a:t>Data Retention / Backup</a:t>
            </a:r>
          </a:p>
        </p:txBody>
      </p:sp>
      <p:sp>
        <p:nvSpPr>
          <p:cNvPr id="3" name="Content Placeholder 2"/>
          <p:cNvSpPr>
            <a:spLocks noGrp="1"/>
          </p:cNvSpPr>
          <p:nvPr>
            <p:ph idx="1"/>
          </p:nvPr>
        </p:nvSpPr>
        <p:spPr>
          <a:xfrm>
            <a:off x="246216" y="1205090"/>
            <a:ext cx="8578675" cy="5066562"/>
          </a:xfrm>
        </p:spPr>
        <p:txBody>
          <a:bodyPr>
            <a:normAutofit lnSpcReduction="10000"/>
          </a:bodyPr>
          <a:lstStyle/>
          <a:p>
            <a:r>
              <a:rPr lang="en-US" dirty="0"/>
              <a:t>M</a:t>
            </a:r>
            <a:r>
              <a:rPr lang="en-US" dirty="0" smtClean="0"/>
              <a:t>ore </a:t>
            </a:r>
            <a:r>
              <a:rPr lang="en-US" dirty="0"/>
              <a:t>than </a:t>
            </a:r>
            <a:r>
              <a:rPr lang="en-US" dirty="0" smtClean="0"/>
              <a:t>35</a:t>
            </a:r>
            <a:r>
              <a:rPr lang="en-US" dirty="0" smtClean="0"/>
              <a:t> </a:t>
            </a:r>
            <a:r>
              <a:rPr lang="en-US" dirty="0"/>
              <a:t>thousands jobs and </a:t>
            </a:r>
            <a:r>
              <a:rPr lang="en-US" dirty="0"/>
              <a:t>6</a:t>
            </a:r>
            <a:r>
              <a:rPr lang="en-US" dirty="0" smtClean="0"/>
              <a:t> </a:t>
            </a:r>
            <a:r>
              <a:rPr lang="en-US" dirty="0"/>
              <a:t>million builds since beginning. All these data cant be kept since Jenkins loads Jobs and its history in memory. To address we needed to do the following data retention policy</a:t>
            </a:r>
          </a:p>
          <a:p>
            <a:pPr lvl="1"/>
            <a:r>
              <a:rPr lang="en-US" dirty="0"/>
              <a:t>Job Retention Policy: Jobs with no builds for 120 days are archived and removed.</a:t>
            </a:r>
          </a:p>
          <a:p>
            <a:pPr lvl="1"/>
            <a:r>
              <a:rPr lang="en-US" dirty="0"/>
              <a:t>Build Retention Policy: Keep only last 150 builds</a:t>
            </a:r>
          </a:p>
          <a:p>
            <a:pPr lvl="1"/>
            <a:r>
              <a:rPr lang="en-US" dirty="0"/>
              <a:t>Workspace Clean: Remove workspace from all slaves except where last build ran. </a:t>
            </a:r>
          </a:p>
          <a:p>
            <a:pPr lvl="1"/>
            <a:r>
              <a:rPr lang="en-US" dirty="0" err="1" smtClean="0"/>
              <a:t>Chroot</a:t>
            </a:r>
            <a:r>
              <a:rPr lang="en-US" dirty="0" smtClean="0"/>
              <a:t> Clean </a:t>
            </a:r>
            <a:r>
              <a:rPr lang="en-US" dirty="0"/>
              <a:t>Up Policy: Remove </a:t>
            </a:r>
            <a:r>
              <a:rPr lang="en-US" dirty="0" err="1" smtClean="0"/>
              <a:t>chroot</a:t>
            </a:r>
            <a:r>
              <a:rPr lang="en-US" dirty="0" smtClean="0"/>
              <a:t> 18 </a:t>
            </a:r>
            <a:r>
              <a:rPr lang="en-US" dirty="0" err="1"/>
              <a:t>hrs</a:t>
            </a:r>
            <a:r>
              <a:rPr lang="en-US" dirty="0"/>
              <a:t> or older.</a:t>
            </a:r>
          </a:p>
          <a:p>
            <a:r>
              <a:rPr lang="en-US" dirty="0"/>
              <a:t>The master configuration and all job configuration are backed up every 15 minutes. </a:t>
            </a:r>
          </a:p>
          <a:p>
            <a:endParaRPr lang="en-US" dirty="0"/>
          </a:p>
        </p:txBody>
      </p:sp>
    </p:spTree>
    <p:extLst>
      <p:ext uri="{BB962C8B-B14F-4D97-AF65-F5344CB8AC3E}">
        <p14:creationId xmlns:p14="http://schemas.microsoft.com/office/powerpoint/2010/main" val="35356194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162304"/>
          </a:xfrm>
        </p:spPr>
        <p:txBody>
          <a:bodyPr/>
          <a:lstStyle/>
          <a:p>
            <a:r>
              <a:rPr lang="en-US" sz="3600" dirty="0" smtClean="0"/>
              <a:t>Jenkins Dashboard</a:t>
            </a:r>
            <a:br>
              <a:rPr lang="en-US" sz="3600" dirty="0" smtClean="0"/>
            </a:br>
            <a:r>
              <a:rPr lang="en-US" sz="3600" dirty="0" smtClean="0"/>
              <a:t>Build Summary</a:t>
            </a:r>
            <a:endParaRPr lang="en-US" sz="3600" dirty="0"/>
          </a:p>
        </p:txBody>
      </p:sp>
      <p:pic>
        <p:nvPicPr>
          <p:cNvPr id="4" name="Picture 3"/>
          <p:cNvPicPr>
            <a:picLocks noChangeAspect="1"/>
          </p:cNvPicPr>
          <p:nvPr/>
        </p:nvPicPr>
        <p:blipFill>
          <a:blip r:embed="rId2"/>
          <a:stretch>
            <a:fillRect/>
          </a:stretch>
        </p:blipFill>
        <p:spPr>
          <a:xfrm>
            <a:off x="0" y="1612900"/>
            <a:ext cx="9144000" cy="3620891"/>
          </a:xfrm>
          <a:prstGeom prst="rect">
            <a:avLst/>
          </a:prstGeom>
        </p:spPr>
      </p:pic>
    </p:spTree>
    <p:extLst>
      <p:ext uri="{BB962C8B-B14F-4D97-AF65-F5344CB8AC3E}">
        <p14:creationId xmlns:p14="http://schemas.microsoft.com/office/powerpoint/2010/main" val="134171772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63072"/>
            <a:ext cx="8042276" cy="1032724"/>
          </a:xfrm>
        </p:spPr>
        <p:txBody>
          <a:bodyPr/>
          <a:lstStyle/>
          <a:p>
            <a:r>
              <a:rPr lang="en-US" sz="3600" dirty="0" smtClean="0"/>
              <a:t>Jenkins Dashboard</a:t>
            </a:r>
            <a:br>
              <a:rPr lang="en-US" sz="3600" dirty="0" smtClean="0"/>
            </a:br>
            <a:r>
              <a:rPr lang="en-US" sz="3600" dirty="0" smtClean="0"/>
              <a:t>Job Summary</a:t>
            </a:r>
            <a:endParaRPr lang="en-US" sz="3600" dirty="0"/>
          </a:p>
        </p:txBody>
      </p:sp>
      <p:pic>
        <p:nvPicPr>
          <p:cNvPr id="4" name="Picture 3"/>
          <p:cNvPicPr>
            <a:picLocks noChangeAspect="1"/>
          </p:cNvPicPr>
          <p:nvPr/>
        </p:nvPicPr>
        <p:blipFill>
          <a:blip r:embed="rId2"/>
          <a:stretch>
            <a:fillRect/>
          </a:stretch>
        </p:blipFill>
        <p:spPr>
          <a:xfrm>
            <a:off x="0" y="1955800"/>
            <a:ext cx="9144000" cy="2940080"/>
          </a:xfrm>
          <a:prstGeom prst="rect">
            <a:avLst/>
          </a:prstGeom>
        </p:spPr>
      </p:pic>
    </p:spTree>
    <p:extLst>
      <p:ext uri="{BB962C8B-B14F-4D97-AF65-F5344CB8AC3E}">
        <p14:creationId xmlns:p14="http://schemas.microsoft.com/office/powerpoint/2010/main" val="158935698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877229"/>
          </a:xfrm>
        </p:spPr>
        <p:txBody>
          <a:bodyPr/>
          <a:lstStyle/>
          <a:p>
            <a:r>
              <a:rPr lang="en-US" sz="3600" dirty="0"/>
              <a:t>CI </a:t>
            </a:r>
            <a:r>
              <a:rPr lang="en-US" sz="3600" dirty="0" smtClean="0"/>
              <a:t>Metrics &amp; Trends</a:t>
            </a:r>
            <a:endParaRPr lang="en-US" sz="3600" dirty="0"/>
          </a:p>
        </p:txBody>
      </p:sp>
      <p:pic>
        <p:nvPicPr>
          <p:cNvPr id="4" name="Picture 3"/>
          <p:cNvPicPr>
            <a:picLocks noChangeAspect="1"/>
          </p:cNvPicPr>
          <p:nvPr/>
        </p:nvPicPr>
        <p:blipFill>
          <a:blip r:embed="rId2"/>
          <a:stretch>
            <a:fillRect/>
          </a:stretch>
        </p:blipFill>
        <p:spPr>
          <a:xfrm>
            <a:off x="0" y="1904682"/>
            <a:ext cx="9144000" cy="4289601"/>
          </a:xfrm>
          <a:prstGeom prst="rect">
            <a:avLst/>
          </a:prstGeom>
        </p:spPr>
      </p:pic>
    </p:spTree>
    <p:extLst>
      <p:ext uri="{BB962C8B-B14F-4D97-AF65-F5344CB8AC3E}">
        <p14:creationId xmlns:p14="http://schemas.microsoft.com/office/powerpoint/2010/main" val="9305550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877229"/>
          </a:xfrm>
        </p:spPr>
        <p:txBody>
          <a:bodyPr/>
          <a:lstStyle/>
          <a:p>
            <a:r>
              <a:rPr lang="en-US" sz="3600" dirty="0" smtClean="0"/>
              <a:t>Build Highlights Plugin</a:t>
            </a:r>
            <a:endParaRPr lang="en-US" sz="3600" dirty="0"/>
          </a:p>
        </p:txBody>
      </p:sp>
      <p:pic>
        <p:nvPicPr>
          <p:cNvPr id="3" name="Picture 2"/>
          <p:cNvPicPr>
            <a:picLocks noChangeAspect="1"/>
          </p:cNvPicPr>
          <p:nvPr/>
        </p:nvPicPr>
        <p:blipFill>
          <a:blip r:embed="rId3"/>
          <a:stretch>
            <a:fillRect/>
          </a:stretch>
        </p:blipFill>
        <p:spPr>
          <a:xfrm>
            <a:off x="1600200" y="2019300"/>
            <a:ext cx="5931312" cy="2794194"/>
          </a:xfrm>
          <a:prstGeom prst="rect">
            <a:avLst/>
          </a:prstGeom>
        </p:spPr>
      </p:pic>
    </p:spTree>
    <p:extLst>
      <p:ext uri="{BB962C8B-B14F-4D97-AF65-F5344CB8AC3E}">
        <p14:creationId xmlns:p14="http://schemas.microsoft.com/office/powerpoint/2010/main" val="33894154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lgn="ctr">
              <a:buNone/>
            </a:pPr>
            <a:r>
              <a:rPr lang="en-US" sz="5400" dirty="0" smtClean="0"/>
              <a:t>Advertising </a:t>
            </a:r>
          </a:p>
          <a:p>
            <a:pPr marL="0" indent="0" algn="ctr">
              <a:buNone/>
            </a:pPr>
            <a:r>
              <a:rPr lang="en-US" sz="5400" dirty="0" smtClean="0"/>
              <a:t>and </a:t>
            </a:r>
          </a:p>
          <a:p>
            <a:pPr marL="0" indent="0" algn="ctr">
              <a:buNone/>
            </a:pPr>
            <a:r>
              <a:rPr lang="en-US" sz="5400" dirty="0" smtClean="0"/>
              <a:t>Data Platform</a:t>
            </a:r>
            <a:endParaRPr lang="en-US" sz="5400" dirty="0"/>
          </a:p>
        </p:txBody>
      </p:sp>
      <p:sp>
        <p:nvSpPr>
          <p:cNvPr id="4" name="Title 3"/>
          <p:cNvSpPr>
            <a:spLocks noGrp="1"/>
          </p:cNvSpPr>
          <p:nvPr>
            <p:ph type="title"/>
          </p:nvPr>
        </p:nvSpPr>
        <p:spPr/>
        <p:txBody>
          <a:bodyPr/>
          <a:lstStyle/>
          <a:p>
            <a:r>
              <a:rPr lang="en-US" dirty="0" smtClean="0"/>
              <a:t>Our System</a:t>
            </a:r>
            <a:endParaRPr lang="en-US" dirty="0"/>
          </a:p>
        </p:txBody>
      </p:sp>
    </p:spTree>
    <p:extLst>
      <p:ext uri="{BB962C8B-B14F-4D97-AF65-F5344CB8AC3E}">
        <p14:creationId xmlns:p14="http://schemas.microsoft.com/office/powerpoint/2010/main" val="212152284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17800"/>
          </a:xfrm>
        </p:spPr>
        <p:txBody>
          <a:bodyPr/>
          <a:lstStyle/>
          <a:p>
            <a:r>
              <a:rPr lang="en-US" sz="3600" dirty="0" smtClean="0"/>
              <a:t>What Broke The Build</a:t>
            </a:r>
            <a:br>
              <a:rPr lang="en-US" sz="3600" dirty="0" smtClean="0"/>
            </a:br>
            <a:r>
              <a:rPr lang="en-US" sz="3600" dirty="0" smtClean="0"/>
              <a:t>Plugin</a:t>
            </a:r>
            <a:endParaRPr lang="en-US" sz="3600" dirty="0"/>
          </a:p>
        </p:txBody>
      </p:sp>
      <p:pic>
        <p:nvPicPr>
          <p:cNvPr id="3" name="Picture 2"/>
          <p:cNvPicPr>
            <a:picLocks noChangeAspect="1"/>
          </p:cNvPicPr>
          <p:nvPr/>
        </p:nvPicPr>
        <p:blipFill>
          <a:blip r:embed="rId2"/>
          <a:stretch>
            <a:fillRect/>
          </a:stretch>
        </p:blipFill>
        <p:spPr>
          <a:xfrm>
            <a:off x="584200" y="1790700"/>
            <a:ext cx="7950752" cy="3264127"/>
          </a:xfrm>
          <a:prstGeom prst="rect">
            <a:avLst/>
          </a:prstGeom>
        </p:spPr>
      </p:pic>
    </p:spTree>
    <p:extLst>
      <p:ext uri="{BB962C8B-B14F-4D97-AF65-F5344CB8AC3E}">
        <p14:creationId xmlns:p14="http://schemas.microsoft.com/office/powerpoint/2010/main" val="360928398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a:t>
            </a:r>
            <a:r>
              <a:rPr lang="en-US" dirty="0" smtClean="0"/>
              <a:t>Meta data </a:t>
            </a:r>
            <a:r>
              <a:rPr lang="en-US" dirty="0" smtClean="0"/>
              <a:t>Plugin</a:t>
            </a:r>
            <a:endParaRPr lang="en-US" dirty="0"/>
          </a:p>
        </p:txBody>
      </p:sp>
      <p:pic>
        <p:nvPicPr>
          <p:cNvPr id="3" name="Picture 2"/>
          <p:cNvPicPr>
            <a:picLocks noChangeAspect="1"/>
          </p:cNvPicPr>
          <p:nvPr/>
        </p:nvPicPr>
        <p:blipFill>
          <a:blip r:embed="rId3"/>
          <a:stretch>
            <a:fillRect/>
          </a:stretch>
        </p:blipFill>
        <p:spPr>
          <a:xfrm>
            <a:off x="0" y="2794000"/>
            <a:ext cx="9144000" cy="1261241"/>
          </a:xfrm>
          <a:prstGeom prst="rect">
            <a:avLst/>
          </a:prstGeom>
        </p:spPr>
      </p:pic>
    </p:spTree>
    <p:extLst>
      <p:ext uri="{BB962C8B-B14F-4D97-AF65-F5344CB8AC3E}">
        <p14:creationId xmlns:p14="http://schemas.microsoft.com/office/powerpoint/2010/main" val="330366322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 Pipeline</a:t>
            </a:r>
            <a:endParaRPr lang="en-US" dirty="0"/>
          </a:p>
        </p:txBody>
      </p:sp>
      <p:pic>
        <p:nvPicPr>
          <p:cNvPr id="4" name="Picture 3"/>
          <p:cNvPicPr>
            <a:picLocks noChangeAspect="1"/>
          </p:cNvPicPr>
          <p:nvPr/>
        </p:nvPicPr>
        <p:blipFill>
          <a:blip r:embed="rId2"/>
          <a:stretch>
            <a:fillRect/>
          </a:stretch>
        </p:blipFill>
        <p:spPr>
          <a:xfrm>
            <a:off x="0" y="1900851"/>
            <a:ext cx="9144000" cy="3370649"/>
          </a:xfrm>
          <a:prstGeom prst="rect">
            <a:avLst/>
          </a:prstGeom>
        </p:spPr>
      </p:pic>
    </p:spTree>
    <p:extLst>
      <p:ext uri="{BB962C8B-B14F-4D97-AF65-F5344CB8AC3E}">
        <p14:creationId xmlns:p14="http://schemas.microsoft.com/office/powerpoint/2010/main" val="31623570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851313"/>
          </a:xfrm>
        </p:spPr>
        <p:txBody>
          <a:bodyPr/>
          <a:lstStyle/>
          <a:p>
            <a:r>
              <a:rPr lang="en-US" dirty="0" err="1" smtClean="0"/>
              <a:t>Splunk</a:t>
            </a:r>
            <a:r>
              <a:rPr lang="en-US" dirty="0" smtClean="0"/>
              <a:t> Dashboard</a:t>
            </a:r>
            <a:endParaRPr lang="en-US" dirty="0"/>
          </a:p>
        </p:txBody>
      </p:sp>
      <p:pic>
        <p:nvPicPr>
          <p:cNvPr id="3" name="Picture 2"/>
          <p:cNvPicPr>
            <a:picLocks noChangeAspect="1"/>
          </p:cNvPicPr>
          <p:nvPr/>
        </p:nvPicPr>
        <p:blipFill>
          <a:blip r:embed="rId2"/>
          <a:stretch>
            <a:fillRect/>
          </a:stretch>
        </p:blipFill>
        <p:spPr>
          <a:xfrm>
            <a:off x="0" y="1342103"/>
            <a:ext cx="9144000" cy="5515897"/>
          </a:xfrm>
          <a:prstGeom prst="rect">
            <a:avLst/>
          </a:prstGeom>
        </p:spPr>
      </p:pic>
    </p:spTree>
    <p:extLst>
      <p:ext uri="{BB962C8B-B14F-4D97-AF65-F5344CB8AC3E}">
        <p14:creationId xmlns:p14="http://schemas.microsoft.com/office/powerpoint/2010/main" val="168122018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a:t>M</a:t>
            </a:r>
            <a:r>
              <a:rPr lang="en-US" dirty="0" smtClean="0"/>
              <a:t>ulti master support</a:t>
            </a:r>
          </a:p>
          <a:p>
            <a:r>
              <a:rPr lang="en-US" dirty="0" smtClean="0"/>
              <a:t>Load time and performance</a:t>
            </a:r>
          </a:p>
          <a:p>
            <a:r>
              <a:rPr lang="en-US" dirty="0"/>
              <a:t>C</a:t>
            </a:r>
            <a:r>
              <a:rPr lang="en-US" dirty="0" smtClean="0"/>
              <a:t>oncept of </a:t>
            </a:r>
            <a:r>
              <a:rPr lang="en-US" dirty="0" smtClean="0"/>
              <a:t>pipeline</a:t>
            </a:r>
          </a:p>
          <a:p>
            <a:r>
              <a:rPr lang="en-US" dirty="0" smtClean="0"/>
              <a:t>Resource consumption</a:t>
            </a:r>
          </a:p>
          <a:p>
            <a:r>
              <a:rPr lang="en-US" dirty="0" smtClean="0"/>
              <a:t>Cross Jenkins instance trigger</a:t>
            </a:r>
            <a:endParaRPr lang="en-US" dirty="0" smtClean="0"/>
          </a:p>
          <a:p>
            <a:endParaRPr lang="en-US" dirty="0"/>
          </a:p>
        </p:txBody>
      </p:sp>
    </p:spTree>
    <p:extLst>
      <p:ext uri="{BB962C8B-B14F-4D97-AF65-F5344CB8AC3E}">
        <p14:creationId xmlns:p14="http://schemas.microsoft.com/office/powerpoint/2010/main" val="202406066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Team</a:t>
            </a:r>
            <a:endParaRPr lang="en-US" dirty="0"/>
          </a:p>
        </p:txBody>
      </p:sp>
      <p:sp>
        <p:nvSpPr>
          <p:cNvPr id="3" name="Content Placeholder 2"/>
          <p:cNvSpPr>
            <a:spLocks noGrp="1"/>
          </p:cNvSpPr>
          <p:nvPr>
            <p:ph idx="1"/>
          </p:nvPr>
        </p:nvSpPr>
        <p:spPr>
          <a:xfrm>
            <a:off x="549275" y="1600200"/>
            <a:ext cx="8042276" cy="4940299"/>
          </a:xfrm>
        </p:spPr>
        <p:txBody>
          <a:bodyPr>
            <a:normAutofit lnSpcReduction="10000"/>
          </a:bodyPr>
          <a:lstStyle/>
          <a:p>
            <a:r>
              <a:rPr lang="en-US" dirty="0" smtClean="0"/>
              <a:t>We provide Jenkins Infrastructure as service and develop tools related to Continuous Delivery</a:t>
            </a:r>
          </a:p>
          <a:p>
            <a:r>
              <a:rPr lang="en-US" dirty="0" smtClean="0"/>
              <a:t>Product teams own and manage their CD pipelines, they configure jobs, </a:t>
            </a:r>
            <a:r>
              <a:rPr lang="en-US" dirty="0" err="1" smtClean="0"/>
              <a:t>etc</a:t>
            </a:r>
            <a:endParaRPr lang="en-US" dirty="0" smtClean="0"/>
          </a:p>
          <a:p>
            <a:r>
              <a:rPr lang="en-US" dirty="0" smtClean="0"/>
              <a:t>We don</a:t>
            </a:r>
            <a:r>
              <a:rPr lang="fr-FR" dirty="0" smtClean="0"/>
              <a:t>’</a:t>
            </a:r>
            <a:r>
              <a:rPr lang="en-US" dirty="0" smtClean="0"/>
              <a:t>t control what is in the job. It is shared resource and we trust our engineers to be smart. </a:t>
            </a:r>
          </a:p>
          <a:p>
            <a:r>
              <a:rPr lang="en-US" dirty="0" smtClean="0"/>
              <a:t>There is enough monitoring to check the health of the infrastructure</a:t>
            </a:r>
          </a:p>
          <a:p>
            <a:r>
              <a:rPr lang="en-US" dirty="0" smtClean="0"/>
              <a:t>Teams rely on this infrastructure for their deployments and they expect this infrastructure to be up</a:t>
            </a:r>
            <a:endParaRPr lang="en-US" dirty="0"/>
          </a:p>
        </p:txBody>
      </p:sp>
    </p:spTree>
    <p:extLst>
      <p:ext uri="{BB962C8B-B14F-4D97-AF65-F5344CB8AC3E}">
        <p14:creationId xmlns:p14="http://schemas.microsoft.com/office/powerpoint/2010/main" val="30787064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Infrastructure </a:t>
            </a:r>
            <a:br>
              <a:rPr lang="en-US" dirty="0" smtClean="0"/>
            </a:br>
            <a:r>
              <a:rPr lang="en-US" dirty="0" smtClean="0"/>
              <a:t>At </a:t>
            </a:r>
            <a:r>
              <a:rPr lang="en-US" dirty="0"/>
              <a:t>A Glance:</a:t>
            </a:r>
          </a:p>
        </p:txBody>
      </p:sp>
      <p:sp>
        <p:nvSpPr>
          <p:cNvPr id="3" name="Content Placeholder 2"/>
          <p:cNvSpPr>
            <a:spLocks noGrp="1"/>
          </p:cNvSpPr>
          <p:nvPr>
            <p:ph idx="1"/>
          </p:nvPr>
        </p:nvSpPr>
        <p:spPr/>
        <p:txBody>
          <a:bodyPr>
            <a:normAutofit fontScale="85000" lnSpcReduction="20000"/>
          </a:bodyPr>
          <a:lstStyle/>
          <a:p>
            <a:r>
              <a:rPr lang="en-US" dirty="0" smtClean="0"/>
              <a:t>1 Primary</a:t>
            </a:r>
            <a:r>
              <a:rPr lang="en-US" dirty="0" smtClean="0"/>
              <a:t> </a:t>
            </a:r>
            <a:r>
              <a:rPr lang="en-US" dirty="0"/>
              <a:t>Jenkins </a:t>
            </a:r>
            <a:r>
              <a:rPr lang="en-US" dirty="0" smtClean="0"/>
              <a:t>Master and 3 </a:t>
            </a:r>
            <a:r>
              <a:rPr lang="en-US" dirty="0"/>
              <a:t>B</a:t>
            </a:r>
            <a:r>
              <a:rPr lang="en-US" dirty="0" smtClean="0"/>
              <a:t>ackup </a:t>
            </a:r>
            <a:r>
              <a:rPr lang="en-US" dirty="0"/>
              <a:t>M</a:t>
            </a:r>
            <a:r>
              <a:rPr lang="en-US" dirty="0" smtClean="0"/>
              <a:t>asters </a:t>
            </a:r>
            <a:r>
              <a:rPr lang="en-US" dirty="0"/>
              <a:t>in 2 </a:t>
            </a:r>
            <a:r>
              <a:rPr lang="en-US" dirty="0" smtClean="0"/>
              <a:t>data centers</a:t>
            </a:r>
            <a:endParaRPr lang="en-US" dirty="0"/>
          </a:p>
          <a:p>
            <a:r>
              <a:rPr lang="en-US" dirty="0"/>
              <a:t>50 Jenkins Slaves in 3 </a:t>
            </a:r>
            <a:r>
              <a:rPr lang="en-US" dirty="0" smtClean="0"/>
              <a:t>data </a:t>
            </a:r>
            <a:r>
              <a:rPr lang="en-US" dirty="0" smtClean="0"/>
              <a:t>centers</a:t>
            </a:r>
          </a:p>
          <a:p>
            <a:r>
              <a:rPr lang="en-US" dirty="0" smtClean="0"/>
              <a:t>400+ Executors</a:t>
            </a:r>
            <a:endParaRPr lang="en-US" dirty="0" smtClean="0"/>
          </a:p>
          <a:p>
            <a:r>
              <a:rPr lang="en-US" dirty="0" smtClean="0"/>
              <a:t>Hardware Configuration</a:t>
            </a:r>
          </a:p>
          <a:p>
            <a:pPr lvl="1"/>
            <a:r>
              <a:rPr lang="en-US" dirty="0"/>
              <a:t>2 x Xeon E5645 2.40GHz, 4.80GT QPI (HT enabled, 12 cores, 24 threads</a:t>
            </a:r>
            <a:r>
              <a:rPr lang="en-US" dirty="0" smtClean="0"/>
              <a:t>)</a:t>
            </a:r>
          </a:p>
          <a:p>
            <a:pPr lvl="1"/>
            <a:r>
              <a:rPr lang="en-US" dirty="0" smtClean="0"/>
              <a:t>96G memory</a:t>
            </a:r>
          </a:p>
          <a:p>
            <a:pPr lvl="1"/>
            <a:r>
              <a:rPr lang="en-US" dirty="0" smtClean="0"/>
              <a:t>1.2TB disk</a:t>
            </a:r>
            <a:endParaRPr lang="en-US" dirty="0"/>
          </a:p>
          <a:p>
            <a:r>
              <a:rPr lang="en-US" dirty="0"/>
              <a:t>Supports </a:t>
            </a:r>
            <a:r>
              <a:rPr lang="en-US" dirty="0" smtClean="0"/>
              <a:t>RHEL, FreeBSD </a:t>
            </a:r>
            <a:r>
              <a:rPr lang="en-US" dirty="0"/>
              <a:t>and Mac Builds</a:t>
            </a:r>
          </a:p>
          <a:p>
            <a:r>
              <a:rPr lang="en-US" dirty="0"/>
              <a:t>20TB Filer Volume to store Jenkins Job and Build data</a:t>
            </a:r>
          </a:p>
          <a:p>
            <a:pPr marL="0" indent="0">
              <a:buNone/>
            </a:pPr>
            <a:endParaRPr lang="en-US" dirty="0"/>
          </a:p>
        </p:txBody>
      </p:sp>
    </p:spTree>
    <p:extLst>
      <p:ext uri="{BB962C8B-B14F-4D97-AF65-F5344CB8AC3E}">
        <p14:creationId xmlns:p14="http://schemas.microsoft.com/office/powerpoint/2010/main" val="16426014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
            </a:r>
            <a:r>
              <a:rPr lang="en-US" dirty="0"/>
              <a:t>Metrics </a:t>
            </a:r>
            <a:r>
              <a:rPr lang="en-US" dirty="0" smtClean="0"/>
              <a:t/>
            </a:r>
            <a:br>
              <a:rPr lang="en-US" dirty="0" smtClean="0"/>
            </a:br>
            <a:r>
              <a:rPr lang="en-US" dirty="0" smtClean="0"/>
              <a:t>At </a:t>
            </a:r>
            <a:r>
              <a:rPr lang="en-US" dirty="0"/>
              <a:t>A Glance:</a:t>
            </a:r>
          </a:p>
        </p:txBody>
      </p:sp>
      <p:sp>
        <p:nvSpPr>
          <p:cNvPr id="3" name="Content Placeholder 2"/>
          <p:cNvSpPr>
            <a:spLocks noGrp="1"/>
          </p:cNvSpPr>
          <p:nvPr>
            <p:ph idx="1"/>
          </p:nvPr>
        </p:nvSpPr>
        <p:spPr/>
        <p:txBody>
          <a:bodyPr>
            <a:normAutofit/>
          </a:bodyPr>
          <a:lstStyle/>
          <a:p>
            <a:r>
              <a:rPr lang="en-US" dirty="0" smtClean="0"/>
              <a:t>13,000</a:t>
            </a:r>
            <a:r>
              <a:rPr lang="en-US" dirty="0"/>
              <a:t>+ Jobs</a:t>
            </a:r>
          </a:p>
          <a:p>
            <a:r>
              <a:rPr lang="en-US" dirty="0" smtClean="0"/>
              <a:t>8,000+ </a:t>
            </a:r>
            <a:r>
              <a:rPr lang="en-US" dirty="0"/>
              <a:t>builds per </a:t>
            </a:r>
            <a:r>
              <a:rPr lang="en-US" dirty="0" smtClean="0"/>
              <a:t>day</a:t>
            </a:r>
          </a:p>
          <a:p>
            <a:r>
              <a:rPr lang="en-US" dirty="0" smtClean="0"/>
              <a:t>2M+ builds per </a:t>
            </a:r>
            <a:r>
              <a:rPr lang="en-US" dirty="0" smtClean="0"/>
              <a:t>year</a:t>
            </a:r>
          </a:p>
          <a:p>
            <a:r>
              <a:rPr lang="en-US" dirty="0" smtClean="0"/>
              <a:t>6TB </a:t>
            </a:r>
            <a:r>
              <a:rPr lang="en-US" dirty="0"/>
              <a:t>b</a:t>
            </a:r>
            <a:r>
              <a:rPr lang="en-US" dirty="0" smtClean="0"/>
              <a:t>uild data</a:t>
            </a:r>
            <a:endParaRPr lang="en-US" dirty="0"/>
          </a:p>
          <a:p>
            <a:r>
              <a:rPr lang="en-US" dirty="0" smtClean="0"/>
              <a:t>Average </a:t>
            </a:r>
            <a:r>
              <a:rPr lang="en-US" dirty="0"/>
              <a:t>Build Status</a:t>
            </a:r>
          </a:p>
          <a:p>
            <a:pPr lvl="1"/>
            <a:r>
              <a:rPr lang="en-US" dirty="0" smtClean="0"/>
              <a:t>80% </a:t>
            </a:r>
            <a:r>
              <a:rPr lang="en-US" dirty="0"/>
              <a:t>Success</a:t>
            </a:r>
          </a:p>
          <a:p>
            <a:pPr lvl="1"/>
            <a:r>
              <a:rPr lang="en-US" dirty="0" smtClean="0"/>
              <a:t>20</a:t>
            </a:r>
            <a:r>
              <a:rPr lang="en-US" dirty="0"/>
              <a:t>% Failure</a:t>
            </a:r>
          </a:p>
          <a:p>
            <a:endParaRPr lang="en-US" dirty="0"/>
          </a:p>
        </p:txBody>
      </p:sp>
    </p:spTree>
    <p:extLst>
      <p:ext uri="{BB962C8B-B14F-4D97-AF65-F5344CB8AC3E}">
        <p14:creationId xmlns:p14="http://schemas.microsoft.com/office/powerpoint/2010/main" val="186652594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903145"/>
          </a:xfrm>
        </p:spPr>
        <p:txBody>
          <a:bodyPr/>
          <a:lstStyle/>
          <a:p>
            <a:r>
              <a:rPr lang="en-US" dirty="0" smtClean="0"/>
              <a:t>YOY – Number of Builds</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770342223"/>
              </p:ext>
            </p:extLst>
          </p:nvPr>
        </p:nvGraphicFramePr>
        <p:xfrm>
          <a:off x="0" y="750252"/>
          <a:ext cx="9318625" cy="57721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67588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492969" y="0"/>
            <a:ext cx="8229600" cy="792163"/>
          </a:xfrm>
        </p:spPr>
        <p:txBody>
          <a:bodyPr>
            <a:normAutofit fontScale="90000"/>
          </a:bodyPr>
          <a:lstStyle/>
          <a:p>
            <a:r>
              <a:rPr lang="en-US" dirty="0" smtClean="0"/>
              <a:t>Physical Architecture</a:t>
            </a:r>
            <a:endParaRPr lang="en-US" dirty="0"/>
          </a:p>
        </p:txBody>
      </p:sp>
      <p:sp>
        <p:nvSpPr>
          <p:cNvPr id="10" name="Rectangle 9"/>
          <p:cNvSpPr/>
          <p:nvPr/>
        </p:nvSpPr>
        <p:spPr>
          <a:xfrm>
            <a:off x="3477574" y="1151750"/>
            <a:ext cx="1944569" cy="526908"/>
          </a:xfrm>
          <a:prstGeom prst="rect">
            <a:avLst/>
          </a:prstGeom>
          <a:ln/>
        </p:spPr>
        <p:style>
          <a:lnRef idx="2">
            <a:schemeClr val="dk1"/>
          </a:lnRef>
          <a:fillRef idx="1">
            <a:schemeClr val="lt1"/>
          </a:fillRef>
          <a:effectRef idx="0">
            <a:schemeClr val="dk1"/>
          </a:effectRef>
          <a:fontRef idx="minor">
            <a:schemeClr val="dk1"/>
          </a:fontRef>
        </p:style>
        <p:txBody>
          <a:bodyPr/>
          <a:lstStyle/>
          <a:p>
            <a:pPr algn="ctr"/>
            <a:r>
              <a:rPr lang="en-US" sz="1000" b="1" dirty="0" smtClean="0"/>
              <a:t>CNAME</a:t>
            </a:r>
          </a:p>
        </p:txBody>
      </p:sp>
      <p:sp>
        <p:nvSpPr>
          <p:cNvPr id="6" name="Rectangle 5"/>
          <p:cNvSpPr/>
          <p:nvPr/>
        </p:nvSpPr>
        <p:spPr>
          <a:xfrm>
            <a:off x="3472179" y="1996417"/>
            <a:ext cx="1944567" cy="55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b="1" dirty="0" smtClean="0"/>
              <a:t>DNS </a:t>
            </a:r>
            <a:r>
              <a:rPr lang="en-US" sz="1000" b="1" dirty="0" smtClean="0"/>
              <a:t>Rotation</a:t>
            </a:r>
            <a:endParaRPr lang="en-US" sz="1000" b="1" dirty="0" smtClean="0"/>
          </a:p>
        </p:txBody>
      </p:sp>
      <p:sp>
        <p:nvSpPr>
          <p:cNvPr id="14" name="Can 13"/>
          <p:cNvSpPr/>
          <p:nvPr/>
        </p:nvSpPr>
        <p:spPr>
          <a:xfrm>
            <a:off x="388762" y="3775005"/>
            <a:ext cx="751698" cy="887307"/>
          </a:xfrm>
          <a:prstGeom prst="can">
            <a:avLst/>
          </a:prstGeom>
          <a:ln/>
        </p:spPr>
        <p:style>
          <a:lnRef idx="2">
            <a:schemeClr val="dk1"/>
          </a:lnRef>
          <a:fillRef idx="1">
            <a:schemeClr val="lt1"/>
          </a:fillRef>
          <a:effectRef idx="0">
            <a:schemeClr val="dk1"/>
          </a:effectRef>
          <a:fontRef idx="minor">
            <a:schemeClr val="dk1"/>
          </a:fontRef>
        </p:style>
        <p:txBody>
          <a:bodyPr/>
          <a:lstStyle/>
          <a:p>
            <a:pPr algn="ctr"/>
            <a:r>
              <a:rPr lang="en-US" sz="1000" dirty="0" smtClean="0"/>
              <a:t>DC1 Filer Storage</a:t>
            </a:r>
            <a:endParaRPr lang="en-US" sz="1000" dirty="0"/>
          </a:p>
        </p:txBody>
      </p:sp>
      <p:cxnSp>
        <p:nvCxnSpPr>
          <p:cNvPr id="11" name="Straight Arrow Connector 10"/>
          <p:cNvCxnSpPr>
            <a:stCxn id="10" idx="2"/>
            <a:endCxn id="6" idx="0"/>
          </p:cNvCxnSpPr>
          <p:nvPr/>
        </p:nvCxnSpPr>
        <p:spPr>
          <a:xfrm flipH="1">
            <a:off x="4444463" y="1678658"/>
            <a:ext cx="5396" cy="317759"/>
          </a:xfrm>
          <a:prstGeom prst="straightConnector1">
            <a:avLst/>
          </a:prstGeom>
          <a:ln w="6350" cmpd="sng">
            <a:tailEnd type="arrow"/>
          </a:ln>
        </p:spPr>
        <p:style>
          <a:lnRef idx="2">
            <a:schemeClr val="dk1"/>
          </a:lnRef>
          <a:fillRef idx="0">
            <a:schemeClr val="dk1"/>
          </a:fillRef>
          <a:effectRef idx="1">
            <a:schemeClr val="dk1"/>
          </a:effectRef>
          <a:fontRef idx="minor">
            <a:schemeClr val="tx1"/>
          </a:fontRef>
        </p:style>
      </p:cxnSp>
      <p:sp>
        <p:nvSpPr>
          <p:cNvPr id="21" name="Rectangle 20"/>
          <p:cNvSpPr/>
          <p:nvPr/>
        </p:nvSpPr>
        <p:spPr>
          <a:xfrm>
            <a:off x="2109046" y="2990994"/>
            <a:ext cx="961813" cy="782884"/>
          </a:xfrm>
          <a:prstGeom prst="rect">
            <a:avLst/>
          </a:prstGeom>
          <a:ln/>
        </p:spPr>
        <p:style>
          <a:lnRef idx="2">
            <a:schemeClr val="dk1"/>
          </a:lnRef>
          <a:fillRef idx="1">
            <a:schemeClr val="lt1"/>
          </a:fillRef>
          <a:effectRef idx="0">
            <a:schemeClr val="dk1"/>
          </a:effectRef>
          <a:fontRef idx="minor">
            <a:schemeClr val="dk1"/>
          </a:fontRef>
        </p:style>
        <p:txBody>
          <a:bodyPr/>
          <a:lstStyle/>
          <a:p>
            <a:pPr algn="ctr"/>
            <a:r>
              <a:rPr lang="en-US" sz="1000" dirty="0" smtClean="0"/>
              <a:t>Jenkins Master</a:t>
            </a:r>
          </a:p>
          <a:p>
            <a:pPr algn="ctr"/>
            <a:r>
              <a:rPr lang="en-US" sz="1000" dirty="0" smtClean="0"/>
              <a:t> Primary</a:t>
            </a:r>
          </a:p>
          <a:p>
            <a:pPr algn="ctr"/>
            <a:r>
              <a:rPr lang="en-US" sz="1000" dirty="0" smtClean="0"/>
              <a:t>Server</a:t>
            </a:r>
            <a:endParaRPr lang="en-US" sz="1000" dirty="0"/>
          </a:p>
        </p:txBody>
      </p:sp>
      <p:cxnSp>
        <p:nvCxnSpPr>
          <p:cNvPr id="27" name="Straight Connector 26"/>
          <p:cNvCxnSpPr/>
          <p:nvPr/>
        </p:nvCxnSpPr>
        <p:spPr>
          <a:xfrm>
            <a:off x="4359485" y="2971800"/>
            <a:ext cx="0" cy="3302000"/>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30" name="Rectangle 29"/>
          <p:cNvSpPr/>
          <p:nvPr/>
        </p:nvSpPr>
        <p:spPr>
          <a:xfrm>
            <a:off x="3189394" y="2989866"/>
            <a:ext cx="995679" cy="782884"/>
          </a:xfrm>
          <a:prstGeom prst="rect">
            <a:avLst/>
          </a:prstGeom>
          <a:ln/>
        </p:spPr>
        <p:style>
          <a:lnRef idx="2">
            <a:schemeClr val="dk1"/>
          </a:lnRef>
          <a:fillRef idx="1">
            <a:schemeClr val="lt1"/>
          </a:fillRef>
          <a:effectRef idx="0">
            <a:schemeClr val="dk1"/>
          </a:effectRef>
          <a:fontRef idx="minor">
            <a:schemeClr val="dk1"/>
          </a:fontRef>
        </p:style>
        <p:txBody>
          <a:bodyPr/>
          <a:lstStyle/>
          <a:p>
            <a:pPr algn="ctr"/>
            <a:r>
              <a:rPr lang="en-US" sz="1000" dirty="0" smtClean="0"/>
              <a:t>Jenkins Master</a:t>
            </a:r>
          </a:p>
          <a:p>
            <a:pPr algn="ctr"/>
            <a:r>
              <a:rPr lang="en-US" sz="1000" dirty="0" smtClean="0"/>
              <a:t> Secondary</a:t>
            </a:r>
          </a:p>
          <a:p>
            <a:pPr algn="ctr"/>
            <a:r>
              <a:rPr lang="en-US" sz="1000" dirty="0" smtClean="0"/>
              <a:t>Server</a:t>
            </a:r>
            <a:endParaRPr lang="en-US" sz="1000" dirty="0"/>
          </a:p>
        </p:txBody>
      </p:sp>
      <p:sp>
        <p:nvSpPr>
          <p:cNvPr id="31" name="Rectangle 30"/>
          <p:cNvSpPr/>
          <p:nvPr/>
        </p:nvSpPr>
        <p:spPr>
          <a:xfrm>
            <a:off x="5780194" y="2997767"/>
            <a:ext cx="961813" cy="777239"/>
          </a:xfrm>
          <a:prstGeom prst="rect">
            <a:avLst/>
          </a:prstGeom>
          <a:ln/>
        </p:spPr>
        <p:style>
          <a:lnRef idx="2">
            <a:schemeClr val="dk1"/>
          </a:lnRef>
          <a:fillRef idx="1">
            <a:schemeClr val="lt1"/>
          </a:fillRef>
          <a:effectRef idx="0">
            <a:schemeClr val="dk1"/>
          </a:effectRef>
          <a:fontRef idx="minor">
            <a:schemeClr val="dk1"/>
          </a:fontRef>
        </p:style>
        <p:txBody>
          <a:bodyPr/>
          <a:lstStyle/>
          <a:p>
            <a:pPr algn="ctr"/>
            <a:r>
              <a:rPr lang="en-US" sz="1000" dirty="0" smtClean="0"/>
              <a:t>Jenkins Master</a:t>
            </a:r>
          </a:p>
          <a:p>
            <a:pPr algn="ctr"/>
            <a:r>
              <a:rPr lang="en-US" sz="1000" dirty="0" smtClean="0"/>
              <a:t>Primary</a:t>
            </a:r>
          </a:p>
          <a:p>
            <a:pPr algn="ctr"/>
            <a:r>
              <a:rPr lang="en-US" sz="1000" dirty="0" smtClean="0"/>
              <a:t>Server</a:t>
            </a:r>
            <a:endParaRPr lang="en-US" sz="1000" dirty="0"/>
          </a:p>
        </p:txBody>
      </p:sp>
      <p:sp>
        <p:nvSpPr>
          <p:cNvPr id="32" name="Rectangle 31"/>
          <p:cNvSpPr/>
          <p:nvPr/>
        </p:nvSpPr>
        <p:spPr>
          <a:xfrm>
            <a:off x="4560994" y="2989866"/>
            <a:ext cx="961813" cy="780061"/>
          </a:xfrm>
          <a:prstGeom prst="rect">
            <a:avLst/>
          </a:prstGeom>
          <a:ln/>
        </p:spPr>
        <p:style>
          <a:lnRef idx="2">
            <a:schemeClr val="dk1"/>
          </a:lnRef>
          <a:fillRef idx="1">
            <a:schemeClr val="lt1"/>
          </a:fillRef>
          <a:effectRef idx="0">
            <a:schemeClr val="dk1"/>
          </a:effectRef>
          <a:fontRef idx="minor">
            <a:schemeClr val="dk1"/>
          </a:fontRef>
        </p:style>
        <p:txBody>
          <a:bodyPr/>
          <a:lstStyle/>
          <a:p>
            <a:pPr algn="ctr"/>
            <a:r>
              <a:rPr lang="en-US" sz="1000" dirty="0" smtClean="0"/>
              <a:t>Jenkins Master</a:t>
            </a:r>
          </a:p>
          <a:p>
            <a:pPr algn="ctr"/>
            <a:r>
              <a:rPr lang="en-US" sz="1000" dirty="0" smtClean="0"/>
              <a:t>Secondary</a:t>
            </a:r>
          </a:p>
          <a:p>
            <a:pPr algn="ctr"/>
            <a:r>
              <a:rPr lang="en-US" sz="1000" dirty="0" smtClean="0"/>
              <a:t>Server</a:t>
            </a:r>
            <a:endParaRPr lang="en-US" sz="1000" dirty="0"/>
          </a:p>
        </p:txBody>
      </p:sp>
      <p:sp>
        <p:nvSpPr>
          <p:cNvPr id="33" name="Rectangle 32"/>
          <p:cNvSpPr/>
          <p:nvPr/>
        </p:nvSpPr>
        <p:spPr>
          <a:xfrm>
            <a:off x="1589193" y="4218659"/>
            <a:ext cx="685800" cy="609599"/>
          </a:xfrm>
          <a:prstGeom prst="rect">
            <a:avLst/>
          </a:prstGeom>
          <a:ln/>
        </p:spPr>
        <p:style>
          <a:lnRef idx="2">
            <a:schemeClr val="dk1"/>
          </a:lnRef>
          <a:fillRef idx="1">
            <a:schemeClr val="lt1"/>
          </a:fillRef>
          <a:effectRef idx="0">
            <a:schemeClr val="dk1"/>
          </a:effectRef>
          <a:fontRef idx="minor">
            <a:schemeClr val="dk1"/>
          </a:fontRef>
        </p:style>
        <p:txBody>
          <a:bodyPr/>
          <a:lstStyle/>
          <a:p>
            <a:pPr algn="ctr"/>
            <a:r>
              <a:rPr lang="en-US" sz="1000" dirty="0" smtClean="0"/>
              <a:t>Jenkins Slaves</a:t>
            </a:r>
          </a:p>
        </p:txBody>
      </p:sp>
      <p:sp>
        <p:nvSpPr>
          <p:cNvPr id="35" name="Rectangle 34"/>
          <p:cNvSpPr/>
          <p:nvPr/>
        </p:nvSpPr>
        <p:spPr>
          <a:xfrm>
            <a:off x="3570393" y="4218659"/>
            <a:ext cx="685800" cy="609599"/>
          </a:xfrm>
          <a:prstGeom prst="rect">
            <a:avLst/>
          </a:prstGeom>
          <a:ln/>
        </p:spPr>
        <p:style>
          <a:lnRef idx="2">
            <a:schemeClr val="dk1"/>
          </a:lnRef>
          <a:fillRef idx="1">
            <a:schemeClr val="lt1"/>
          </a:fillRef>
          <a:effectRef idx="0">
            <a:schemeClr val="dk1"/>
          </a:effectRef>
          <a:fontRef idx="minor">
            <a:schemeClr val="dk1"/>
          </a:fontRef>
        </p:style>
        <p:txBody>
          <a:bodyPr/>
          <a:lstStyle/>
          <a:p>
            <a:pPr algn="ctr"/>
            <a:r>
              <a:rPr lang="en-US" sz="1000" dirty="0" smtClean="0"/>
              <a:t>Jenkins Slaves</a:t>
            </a:r>
          </a:p>
        </p:txBody>
      </p:sp>
      <p:sp>
        <p:nvSpPr>
          <p:cNvPr id="36" name="Rectangle 35"/>
          <p:cNvSpPr/>
          <p:nvPr/>
        </p:nvSpPr>
        <p:spPr>
          <a:xfrm>
            <a:off x="2385058" y="4218659"/>
            <a:ext cx="685800" cy="609599"/>
          </a:xfrm>
          <a:prstGeom prst="rect">
            <a:avLst/>
          </a:prstGeom>
          <a:ln/>
        </p:spPr>
        <p:style>
          <a:lnRef idx="2">
            <a:schemeClr val="dk1"/>
          </a:lnRef>
          <a:fillRef idx="1">
            <a:schemeClr val="lt1"/>
          </a:fillRef>
          <a:effectRef idx="0">
            <a:schemeClr val="dk1"/>
          </a:effectRef>
          <a:fontRef idx="minor">
            <a:schemeClr val="dk1"/>
          </a:fontRef>
        </p:style>
        <p:txBody>
          <a:bodyPr/>
          <a:lstStyle/>
          <a:p>
            <a:pPr algn="ctr"/>
            <a:r>
              <a:rPr lang="en-US" sz="1000" dirty="0" smtClean="0"/>
              <a:t>Jenkins Slaves</a:t>
            </a:r>
          </a:p>
        </p:txBody>
      </p:sp>
      <p:cxnSp>
        <p:nvCxnSpPr>
          <p:cNvPr id="38" name="Straight Connector 37"/>
          <p:cNvCxnSpPr/>
          <p:nvPr/>
        </p:nvCxnSpPr>
        <p:spPr>
          <a:xfrm>
            <a:off x="3189393" y="4523459"/>
            <a:ext cx="282785" cy="0"/>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40" name="Rectangle 39"/>
          <p:cNvSpPr/>
          <p:nvPr/>
        </p:nvSpPr>
        <p:spPr>
          <a:xfrm>
            <a:off x="4428913" y="4218659"/>
            <a:ext cx="685800" cy="609599"/>
          </a:xfrm>
          <a:prstGeom prst="rect">
            <a:avLst/>
          </a:prstGeom>
          <a:ln/>
        </p:spPr>
        <p:style>
          <a:lnRef idx="2">
            <a:schemeClr val="dk1"/>
          </a:lnRef>
          <a:fillRef idx="1">
            <a:schemeClr val="lt1"/>
          </a:fillRef>
          <a:effectRef idx="0">
            <a:schemeClr val="dk1"/>
          </a:effectRef>
          <a:fontRef idx="minor">
            <a:schemeClr val="dk1"/>
          </a:fontRef>
        </p:style>
        <p:txBody>
          <a:bodyPr/>
          <a:lstStyle/>
          <a:p>
            <a:pPr algn="ctr"/>
            <a:r>
              <a:rPr lang="en-US" sz="1000" dirty="0" smtClean="0"/>
              <a:t>Jenkins Slaves</a:t>
            </a:r>
          </a:p>
        </p:txBody>
      </p:sp>
      <p:sp>
        <p:nvSpPr>
          <p:cNvPr id="41" name="Rectangle 40"/>
          <p:cNvSpPr/>
          <p:nvPr/>
        </p:nvSpPr>
        <p:spPr>
          <a:xfrm>
            <a:off x="6410113" y="4218659"/>
            <a:ext cx="685800" cy="609599"/>
          </a:xfrm>
          <a:prstGeom prst="rect">
            <a:avLst/>
          </a:prstGeom>
          <a:ln/>
        </p:spPr>
        <p:style>
          <a:lnRef idx="2">
            <a:schemeClr val="dk1"/>
          </a:lnRef>
          <a:fillRef idx="1">
            <a:schemeClr val="lt1"/>
          </a:fillRef>
          <a:effectRef idx="0">
            <a:schemeClr val="dk1"/>
          </a:effectRef>
          <a:fontRef idx="minor">
            <a:schemeClr val="dk1"/>
          </a:fontRef>
        </p:style>
        <p:txBody>
          <a:bodyPr/>
          <a:lstStyle/>
          <a:p>
            <a:pPr algn="ctr"/>
            <a:r>
              <a:rPr lang="en-US" sz="1000" dirty="0" smtClean="0"/>
              <a:t>Jenkins Slaves</a:t>
            </a:r>
          </a:p>
        </p:txBody>
      </p:sp>
      <p:sp>
        <p:nvSpPr>
          <p:cNvPr id="42" name="Rectangle 41"/>
          <p:cNvSpPr/>
          <p:nvPr/>
        </p:nvSpPr>
        <p:spPr>
          <a:xfrm>
            <a:off x="5224778" y="4218659"/>
            <a:ext cx="685800" cy="609599"/>
          </a:xfrm>
          <a:prstGeom prst="rect">
            <a:avLst/>
          </a:prstGeom>
          <a:ln/>
        </p:spPr>
        <p:style>
          <a:lnRef idx="2">
            <a:schemeClr val="dk1"/>
          </a:lnRef>
          <a:fillRef idx="1">
            <a:schemeClr val="lt1"/>
          </a:fillRef>
          <a:effectRef idx="0">
            <a:schemeClr val="dk1"/>
          </a:effectRef>
          <a:fontRef idx="minor">
            <a:schemeClr val="dk1"/>
          </a:fontRef>
        </p:style>
        <p:txBody>
          <a:bodyPr/>
          <a:lstStyle/>
          <a:p>
            <a:pPr algn="ctr"/>
            <a:r>
              <a:rPr lang="en-US" sz="1000" dirty="0" smtClean="0"/>
              <a:t>Jenkins Slaves</a:t>
            </a:r>
          </a:p>
        </p:txBody>
      </p:sp>
      <p:cxnSp>
        <p:nvCxnSpPr>
          <p:cNvPr id="43" name="Straight Connector 42"/>
          <p:cNvCxnSpPr/>
          <p:nvPr/>
        </p:nvCxnSpPr>
        <p:spPr>
          <a:xfrm>
            <a:off x="6029113" y="4523459"/>
            <a:ext cx="282785" cy="0"/>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1589193" y="4828258"/>
            <a:ext cx="2302696" cy="246221"/>
          </a:xfrm>
          <a:prstGeom prst="rect">
            <a:avLst/>
          </a:prstGeom>
          <a:noFill/>
        </p:spPr>
        <p:txBody>
          <a:bodyPr wrap="none" rtlCol="0">
            <a:spAutoFit/>
          </a:bodyPr>
          <a:lstStyle/>
          <a:p>
            <a:r>
              <a:rPr lang="en-US" sz="1000" dirty="0" smtClean="0"/>
              <a:t>25 RHEL, FreeBSD and Mac Slaves</a:t>
            </a:r>
            <a:endParaRPr lang="en-US" sz="1000" dirty="0"/>
          </a:p>
        </p:txBody>
      </p:sp>
      <p:sp>
        <p:nvSpPr>
          <p:cNvPr id="45" name="TextBox 44"/>
          <p:cNvSpPr txBox="1"/>
          <p:nvPr/>
        </p:nvSpPr>
        <p:spPr>
          <a:xfrm>
            <a:off x="4606334" y="4828258"/>
            <a:ext cx="2302696" cy="246221"/>
          </a:xfrm>
          <a:prstGeom prst="rect">
            <a:avLst/>
          </a:prstGeom>
          <a:noFill/>
        </p:spPr>
        <p:txBody>
          <a:bodyPr wrap="none" rtlCol="0">
            <a:spAutoFit/>
          </a:bodyPr>
          <a:lstStyle/>
          <a:p>
            <a:r>
              <a:rPr lang="en-US" sz="1000" dirty="0" smtClean="0"/>
              <a:t>25 RHEL, FreeBSD and Mac Slaves</a:t>
            </a:r>
            <a:endParaRPr lang="en-US" sz="1000" dirty="0"/>
          </a:p>
        </p:txBody>
      </p:sp>
      <p:cxnSp>
        <p:nvCxnSpPr>
          <p:cNvPr id="53" name="Straight Arrow Connector 52"/>
          <p:cNvCxnSpPr>
            <a:stCxn id="21" idx="2"/>
            <a:endCxn id="33" idx="0"/>
          </p:cNvCxnSpPr>
          <p:nvPr/>
        </p:nvCxnSpPr>
        <p:spPr>
          <a:xfrm flipH="1">
            <a:off x="1932094" y="3773878"/>
            <a:ext cx="657859" cy="444781"/>
          </a:xfrm>
          <a:prstGeom prst="straightConnector1">
            <a:avLst/>
          </a:prstGeom>
          <a:ln w="6350" cmpd="sng">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21" idx="2"/>
            <a:endCxn id="36" idx="0"/>
          </p:cNvCxnSpPr>
          <p:nvPr/>
        </p:nvCxnSpPr>
        <p:spPr>
          <a:xfrm>
            <a:off x="2589952" y="3773878"/>
            <a:ext cx="138006" cy="444781"/>
          </a:xfrm>
          <a:prstGeom prst="straightConnector1">
            <a:avLst/>
          </a:prstGeom>
          <a:ln w="6350" cmpd="sng">
            <a:tailEnd type="arrow"/>
          </a:ln>
        </p:spPr>
        <p:style>
          <a:lnRef idx="2">
            <a:schemeClr val="dk1"/>
          </a:lnRef>
          <a:fillRef idx="0">
            <a:schemeClr val="dk1"/>
          </a:fillRef>
          <a:effectRef idx="1">
            <a:schemeClr val="dk1"/>
          </a:effectRef>
          <a:fontRef idx="minor">
            <a:schemeClr val="tx1"/>
          </a:fontRef>
        </p:style>
      </p:cxnSp>
      <p:cxnSp>
        <p:nvCxnSpPr>
          <p:cNvPr id="57" name="Straight Arrow Connector 56"/>
          <p:cNvCxnSpPr>
            <a:stCxn id="21" idx="2"/>
            <a:endCxn id="35" idx="0"/>
          </p:cNvCxnSpPr>
          <p:nvPr/>
        </p:nvCxnSpPr>
        <p:spPr>
          <a:xfrm>
            <a:off x="2589953" y="3773878"/>
            <a:ext cx="1323341" cy="444781"/>
          </a:xfrm>
          <a:prstGeom prst="straightConnector1">
            <a:avLst/>
          </a:prstGeom>
          <a:ln w="6350" cmpd="sng">
            <a:tailEnd type="arrow"/>
          </a:ln>
        </p:spPr>
        <p:style>
          <a:lnRef idx="2">
            <a:schemeClr val="dk1"/>
          </a:lnRef>
          <a:fillRef idx="0">
            <a:schemeClr val="dk1"/>
          </a:fillRef>
          <a:effectRef idx="1">
            <a:schemeClr val="dk1"/>
          </a:effectRef>
          <a:fontRef idx="minor">
            <a:schemeClr val="tx1"/>
          </a:fontRef>
        </p:style>
      </p:cxnSp>
      <p:cxnSp>
        <p:nvCxnSpPr>
          <p:cNvPr id="59" name="Straight Arrow Connector 58"/>
          <p:cNvCxnSpPr>
            <a:stCxn id="21" idx="2"/>
            <a:endCxn id="40" idx="0"/>
          </p:cNvCxnSpPr>
          <p:nvPr/>
        </p:nvCxnSpPr>
        <p:spPr>
          <a:xfrm>
            <a:off x="2589953" y="3773878"/>
            <a:ext cx="2181861" cy="444781"/>
          </a:xfrm>
          <a:prstGeom prst="straightConnector1">
            <a:avLst/>
          </a:prstGeom>
          <a:ln w="6350" cmpd="sng">
            <a:tailEnd type="arrow"/>
          </a:ln>
        </p:spPr>
        <p:style>
          <a:lnRef idx="2">
            <a:schemeClr val="dk1"/>
          </a:lnRef>
          <a:fillRef idx="0">
            <a:schemeClr val="dk1"/>
          </a:fillRef>
          <a:effectRef idx="1">
            <a:schemeClr val="dk1"/>
          </a:effectRef>
          <a:fontRef idx="minor">
            <a:schemeClr val="tx1"/>
          </a:fontRef>
        </p:style>
      </p:cxnSp>
      <p:cxnSp>
        <p:nvCxnSpPr>
          <p:cNvPr id="61" name="Straight Arrow Connector 60"/>
          <p:cNvCxnSpPr>
            <a:stCxn id="21" idx="2"/>
            <a:endCxn id="42" idx="0"/>
          </p:cNvCxnSpPr>
          <p:nvPr/>
        </p:nvCxnSpPr>
        <p:spPr>
          <a:xfrm>
            <a:off x="2589952" y="3773878"/>
            <a:ext cx="2977726" cy="444781"/>
          </a:xfrm>
          <a:prstGeom prst="straightConnector1">
            <a:avLst/>
          </a:prstGeom>
          <a:ln w="6350" cmpd="sng">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p:cNvCxnSpPr>
            <a:stCxn id="21" idx="2"/>
            <a:endCxn id="41" idx="0"/>
          </p:cNvCxnSpPr>
          <p:nvPr/>
        </p:nvCxnSpPr>
        <p:spPr>
          <a:xfrm>
            <a:off x="2589952" y="3773878"/>
            <a:ext cx="4163061" cy="444781"/>
          </a:xfrm>
          <a:prstGeom prst="straightConnector1">
            <a:avLst/>
          </a:prstGeom>
          <a:ln w="6350" cmpd="sng">
            <a:tailEnd type="arrow"/>
          </a:ln>
        </p:spPr>
        <p:style>
          <a:lnRef idx="2">
            <a:schemeClr val="dk1"/>
          </a:lnRef>
          <a:fillRef idx="0">
            <a:schemeClr val="dk1"/>
          </a:fillRef>
          <a:effectRef idx="1">
            <a:schemeClr val="dk1"/>
          </a:effectRef>
          <a:fontRef idx="minor">
            <a:schemeClr val="tx1"/>
          </a:fontRef>
        </p:style>
      </p:cxnSp>
      <p:sp>
        <p:nvSpPr>
          <p:cNvPr id="64" name="Can 63"/>
          <p:cNvSpPr/>
          <p:nvPr/>
        </p:nvSpPr>
        <p:spPr>
          <a:xfrm>
            <a:off x="7685193" y="3775006"/>
            <a:ext cx="876785" cy="864621"/>
          </a:xfrm>
          <a:prstGeom prst="can">
            <a:avLst/>
          </a:prstGeom>
          <a:ln/>
        </p:spPr>
        <p:style>
          <a:lnRef idx="2">
            <a:schemeClr val="dk1"/>
          </a:lnRef>
          <a:fillRef idx="1">
            <a:schemeClr val="lt1"/>
          </a:fillRef>
          <a:effectRef idx="0">
            <a:schemeClr val="dk1"/>
          </a:effectRef>
          <a:fontRef idx="minor">
            <a:schemeClr val="dk1"/>
          </a:fontRef>
        </p:style>
        <p:txBody>
          <a:bodyPr/>
          <a:lstStyle/>
          <a:p>
            <a:pPr algn="ctr"/>
            <a:r>
              <a:rPr lang="en-US" sz="1000" dirty="0" smtClean="0"/>
              <a:t>DC2 Filer Storage</a:t>
            </a:r>
            <a:endParaRPr lang="en-US" sz="1000" dirty="0"/>
          </a:p>
        </p:txBody>
      </p:sp>
      <p:cxnSp>
        <p:nvCxnSpPr>
          <p:cNvPr id="81" name="Straight Arrow Connector 80"/>
          <p:cNvCxnSpPr>
            <a:stCxn id="6" idx="2"/>
            <a:endCxn id="21" idx="0"/>
          </p:cNvCxnSpPr>
          <p:nvPr/>
        </p:nvCxnSpPr>
        <p:spPr>
          <a:xfrm flipH="1">
            <a:off x="2589953" y="2555217"/>
            <a:ext cx="1854510" cy="435777"/>
          </a:xfrm>
          <a:prstGeom prst="straightConnector1">
            <a:avLst/>
          </a:prstGeom>
          <a:ln w="6350" cmpd="sng">
            <a:tailEnd type="arrow"/>
          </a:ln>
        </p:spPr>
        <p:style>
          <a:lnRef idx="2">
            <a:schemeClr val="dk1"/>
          </a:lnRef>
          <a:fillRef idx="0">
            <a:schemeClr val="dk1"/>
          </a:fillRef>
          <a:effectRef idx="1">
            <a:schemeClr val="dk1"/>
          </a:effectRef>
          <a:fontRef idx="minor">
            <a:schemeClr val="tx1"/>
          </a:fontRef>
        </p:style>
      </p:cxnSp>
      <p:cxnSp>
        <p:nvCxnSpPr>
          <p:cNvPr id="83" name="Straight Arrow Connector 82"/>
          <p:cNvCxnSpPr>
            <a:stCxn id="6" idx="2"/>
            <a:endCxn id="30" idx="0"/>
          </p:cNvCxnSpPr>
          <p:nvPr/>
        </p:nvCxnSpPr>
        <p:spPr>
          <a:xfrm flipH="1">
            <a:off x="3687234" y="2555217"/>
            <a:ext cx="757229" cy="434649"/>
          </a:xfrm>
          <a:prstGeom prst="straightConnector1">
            <a:avLst/>
          </a:prstGeom>
          <a:ln w="6350" cmpd="sng">
            <a:prstDash val="sysDash"/>
            <a:tailEnd type="arrow"/>
          </a:ln>
        </p:spPr>
        <p:style>
          <a:lnRef idx="2">
            <a:schemeClr val="dk1"/>
          </a:lnRef>
          <a:fillRef idx="0">
            <a:schemeClr val="dk1"/>
          </a:fillRef>
          <a:effectRef idx="1">
            <a:schemeClr val="dk1"/>
          </a:effectRef>
          <a:fontRef idx="minor">
            <a:schemeClr val="tx1"/>
          </a:fontRef>
        </p:style>
      </p:cxnSp>
      <p:cxnSp>
        <p:nvCxnSpPr>
          <p:cNvPr id="87" name="Straight Arrow Connector 86"/>
          <p:cNvCxnSpPr>
            <a:stCxn id="6" idx="2"/>
            <a:endCxn id="32" idx="0"/>
          </p:cNvCxnSpPr>
          <p:nvPr/>
        </p:nvCxnSpPr>
        <p:spPr>
          <a:xfrm>
            <a:off x="4444463" y="2555217"/>
            <a:ext cx="597438" cy="434649"/>
          </a:xfrm>
          <a:prstGeom prst="straightConnector1">
            <a:avLst/>
          </a:prstGeom>
          <a:ln w="6350" cmpd="sng">
            <a:prstDash val="sysDash"/>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a:stCxn id="6" idx="2"/>
            <a:endCxn id="31" idx="0"/>
          </p:cNvCxnSpPr>
          <p:nvPr/>
        </p:nvCxnSpPr>
        <p:spPr>
          <a:xfrm>
            <a:off x="4444463" y="2555217"/>
            <a:ext cx="1816638" cy="442550"/>
          </a:xfrm>
          <a:prstGeom prst="straightConnector1">
            <a:avLst/>
          </a:prstGeom>
          <a:ln w="6350" cmpd="sng">
            <a:prstDash val="sysDash"/>
            <a:tailEnd type="arrow"/>
          </a:ln>
        </p:spPr>
        <p:style>
          <a:lnRef idx="2">
            <a:schemeClr val="dk1"/>
          </a:lnRef>
          <a:fillRef idx="0">
            <a:schemeClr val="dk1"/>
          </a:fillRef>
          <a:effectRef idx="1">
            <a:schemeClr val="dk1"/>
          </a:effectRef>
          <a:fontRef idx="minor">
            <a:schemeClr val="tx1"/>
          </a:fontRef>
        </p:style>
      </p:cxnSp>
      <p:cxnSp>
        <p:nvCxnSpPr>
          <p:cNvPr id="91" name="Straight Connector 90"/>
          <p:cNvCxnSpPr/>
          <p:nvPr/>
        </p:nvCxnSpPr>
        <p:spPr>
          <a:xfrm flipH="1">
            <a:off x="914401" y="4639627"/>
            <a:ext cx="8467" cy="494240"/>
          </a:xfrm>
          <a:prstGeom prst="line">
            <a:avLst/>
          </a:prstGeom>
          <a:ln w="6350" cmpd="sng"/>
        </p:spPr>
        <p:style>
          <a:lnRef idx="2">
            <a:schemeClr val="dk1"/>
          </a:lnRef>
          <a:fillRef idx="0">
            <a:schemeClr val="dk1"/>
          </a:fillRef>
          <a:effectRef idx="1">
            <a:schemeClr val="dk1"/>
          </a:effectRef>
          <a:fontRef idx="minor">
            <a:schemeClr val="tx1"/>
          </a:fontRef>
        </p:style>
      </p:cxnSp>
      <p:cxnSp>
        <p:nvCxnSpPr>
          <p:cNvPr id="93" name="Straight Connector 92"/>
          <p:cNvCxnSpPr/>
          <p:nvPr/>
        </p:nvCxnSpPr>
        <p:spPr>
          <a:xfrm>
            <a:off x="894927" y="5156552"/>
            <a:ext cx="7095067" cy="0"/>
          </a:xfrm>
          <a:prstGeom prst="line">
            <a:avLst/>
          </a:prstGeom>
          <a:ln w="6350" cmpd="sng"/>
        </p:spPr>
        <p:style>
          <a:lnRef idx="2">
            <a:schemeClr val="dk1"/>
          </a:lnRef>
          <a:fillRef idx="0">
            <a:schemeClr val="dk1"/>
          </a:fillRef>
          <a:effectRef idx="1">
            <a:schemeClr val="dk1"/>
          </a:effectRef>
          <a:fontRef idx="minor">
            <a:schemeClr val="tx1"/>
          </a:fontRef>
        </p:style>
      </p:cxnSp>
      <p:cxnSp>
        <p:nvCxnSpPr>
          <p:cNvPr id="95" name="Straight Arrow Connector 94"/>
          <p:cNvCxnSpPr>
            <a:endCxn id="64" idx="3"/>
          </p:cNvCxnSpPr>
          <p:nvPr/>
        </p:nvCxnSpPr>
        <p:spPr>
          <a:xfrm flipV="1">
            <a:off x="7989993" y="4639627"/>
            <a:ext cx="133593" cy="494242"/>
          </a:xfrm>
          <a:prstGeom prst="straightConnector1">
            <a:avLst/>
          </a:prstGeom>
          <a:ln w="6350" cmpd="sng">
            <a:tailEnd type="arrow"/>
          </a:ln>
        </p:spPr>
        <p:style>
          <a:lnRef idx="2">
            <a:schemeClr val="dk1"/>
          </a:lnRef>
          <a:fillRef idx="0">
            <a:schemeClr val="dk1"/>
          </a:fillRef>
          <a:effectRef idx="1">
            <a:schemeClr val="dk1"/>
          </a:effectRef>
          <a:fontRef idx="minor">
            <a:schemeClr val="tx1"/>
          </a:fontRef>
        </p:style>
      </p:cxnSp>
      <p:sp>
        <p:nvSpPr>
          <p:cNvPr id="100" name="TextBox 99"/>
          <p:cNvSpPr txBox="1"/>
          <p:nvPr/>
        </p:nvSpPr>
        <p:spPr>
          <a:xfrm>
            <a:off x="914400" y="5156553"/>
            <a:ext cx="2895600" cy="400110"/>
          </a:xfrm>
          <a:prstGeom prst="rect">
            <a:avLst/>
          </a:prstGeom>
          <a:noFill/>
        </p:spPr>
        <p:txBody>
          <a:bodyPr wrap="square" rtlCol="0">
            <a:spAutoFit/>
          </a:bodyPr>
          <a:lstStyle/>
          <a:p>
            <a:r>
              <a:rPr lang="en-US" sz="1000" dirty="0" smtClean="0"/>
              <a:t>Snap Mirror Replication between DC1 and DC2 Filer</a:t>
            </a:r>
            <a:endParaRPr lang="en-US" sz="1000" dirty="0"/>
          </a:p>
        </p:txBody>
      </p:sp>
      <p:sp>
        <p:nvSpPr>
          <p:cNvPr id="102" name="Can 101"/>
          <p:cNvSpPr/>
          <p:nvPr/>
        </p:nvSpPr>
        <p:spPr>
          <a:xfrm>
            <a:off x="3275750" y="5733978"/>
            <a:ext cx="793289" cy="751417"/>
          </a:xfrm>
          <a:prstGeom prst="can">
            <a:avLst/>
          </a:prstGeom>
          <a:ln/>
        </p:spPr>
        <p:style>
          <a:lnRef idx="2">
            <a:schemeClr val="dk1"/>
          </a:lnRef>
          <a:fillRef idx="1">
            <a:schemeClr val="lt1"/>
          </a:fillRef>
          <a:effectRef idx="0">
            <a:schemeClr val="dk1"/>
          </a:effectRef>
          <a:fontRef idx="minor">
            <a:schemeClr val="dk1"/>
          </a:fontRef>
        </p:style>
        <p:txBody>
          <a:bodyPr/>
          <a:lstStyle/>
          <a:p>
            <a:pPr algn="ctr"/>
            <a:r>
              <a:rPr lang="en-US" sz="1000" dirty="0" smtClean="0"/>
              <a:t>MySQL</a:t>
            </a:r>
          </a:p>
          <a:p>
            <a:pPr algn="ctr"/>
            <a:r>
              <a:rPr lang="en-US" sz="1000" dirty="0" smtClean="0"/>
              <a:t>Database</a:t>
            </a:r>
            <a:endParaRPr lang="en-US" sz="1000" dirty="0"/>
          </a:p>
        </p:txBody>
      </p:sp>
      <p:sp>
        <p:nvSpPr>
          <p:cNvPr id="106" name="Rectangle 105"/>
          <p:cNvSpPr/>
          <p:nvPr/>
        </p:nvSpPr>
        <p:spPr>
          <a:xfrm>
            <a:off x="1697565" y="5561047"/>
            <a:ext cx="822960" cy="1097280"/>
          </a:xfrm>
          <a:prstGeom prst="rect">
            <a:avLst/>
          </a:prstGeom>
          <a:ln/>
        </p:spPr>
        <p:style>
          <a:lnRef idx="2">
            <a:schemeClr val="dk1"/>
          </a:lnRef>
          <a:fillRef idx="1">
            <a:schemeClr val="lt1"/>
          </a:fillRef>
          <a:effectRef idx="0">
            <a:schemeClr val="dk1"/>
          </a:effectRef>
          <a:fontRef idx="minor">
            <a:schemeClr val="dk1"/>
          </a:fontRef>
        </p:style>
        <p:txBody>
          <a:bodyPr/>
          <a:lstStyle/>
          <a:p>
            <a:r>
              <a:rPr lang="en-US" sz="1000" dirty="0" smtClean="0"/>
              <a:t>Jenkins </a:t>
            </a:r>
            <a:r>
              <a:rPr lang="en-US" sz="1000" dirty="0" err="1" smtClean="0"/>
              <a:t>Dasboard</a:t>
            </a:r>
            <a:endParaRPr lang="en-US" sz="1000" dirty="0"/>
          </a:p>
        </p:txBody>
      </p:sp>
      <p:sp>
        <p:nvSpPr>
          <p:cNvPr id="107" name="Rectangle 106"/>
          <p:cNvSpPr/>
          <p:nvPr/>
        </p:nvSpPr>
        <p:spPr>
          <a:xfrm>
            <a:off x="1697566" y="6185887"/>
            <a:ext cx="687492" cy="47244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1000" dirty="0" smtClean="0"/>
              <a:t>Crawler</a:t>
            </a:r>
            <a:endParaRPr lang="en-US" sz="1000" dirty="0"/>
          </a:p>
        </p:txBody>
      </p:sp>
      <p:cxnSp>
        <p:nvCxnSpPr>
          <p:cNvPr id="109" name="Straight Connector 108"/>
          <p:cNvCxnSpPr>
            <a:stCxn id="14" idx="3"/>
          </p:cNvCxnSpPr>
          <p:nvPr/>
        </p:nvCxnSpPr>
        <p:spPr>
          <a:xfrm>
            <a:off x="764611" y="4662312"/>
            <a:ext cx="73589" cy="1753306"/>
          </a:xfrm>
          <a:prstGeom prst="line">
            <a:avLst/>
          </a:prstGeom>
          <a:ln w="6350" cmpd="sng"/>
        </p:spPr>
        <p:style>
          <a:lnRef idx="2">
            <a:schemeClr val="dk1"/>
          </a:lnRef>
          <a:fillRef idx="0">
            <a:schemeClr val="dk1"/>
          </a:fillRef>
          <a:effectRef idx="1">
            <a:schemeClr val="dk1"/>
          </a:effectRef>
          <a:fontRef idx="minor">
            <a:schemeClr val="tx1"/>
          </a:fontRef>
        </p:style>
      </p:cxnSp>
      <p:cxnSp>
        <p:nvCxnSpPr>
          <p:cNvPr id="111" name="Straight Arrow Connector 110"/>
          <p:cNvCxnSpPr>
            <a:endCxn id="107" idx="1"/>
          </p:cNvCxnSpPr>
          <p:nvPr/>
        </p:nvCxnSpPr>
        <p:spPr>
          <a:xfrm>
            <a:off x="835661" y="6415618"/>
            <a:ext cx="861905" cy="6489"/>
          </a:xfrm>
          <a:prstGeom prst="straightConnector1">
            <a:avLst/>
          </a:prstGeom>
          <a:ln w="6350" cmpd="sng">
            <a:tailEnd type="arrow"/>
          </a:ln>
        </p:spPr>
        <p:style>
          <a:lnRef idx="2">
            <a:schemeClr val="dk1"/>
          </a:lnRef>
          <a:fillRef idx="0">
            <a:schemeClr val="dk1"/>
          </a:fillRef>
          <a:effectRef idx="1">
            <a:schemeClr val="dk1"/>
          </a:effectRef>
          <a:fontRef idx="minor">
            <a:schemeClr val="tx1"/>
          </a:fontRef>
        </p:style>
      </p:cxnSp>
      <p:cxnSp>
        <p:nvCxnSpPr>
          <p:cNvPr id="113" name="Straight Arrow Connector 112"/>
          <p:cNvCxnSpPr>
            <a:stCxn id="102" idx="2"/>
            <a:endCxn id="106" idx="3"/>
          </p:cNvCxnSpPr>
          <p:nvPr/>
        </p:nvCxnSpPr>
        <p:spPr>
          <a:xfrm flipH="1">
            <a:off x="2520525" y="6109687"/>
            <a:ext cx="755225" cy="0"/>
          </a:xfrm>
          <a:prstGeom prst="straightConnector1">
            <a:avLst/>
          </a:prstGeom>
          <a:ln w="6350" cmpd="sng">
            <a:tailEnd type="arrow"/>
          </a:ln>
        </p:spPr>
        <p:style>
          <a:lnRef idx="2">
            <a:schemeClr val="dk1"/>
          </a:lnRef>
          <a:fillRef idx="0">
            <a:schemeClr val="dk1"/>
          </a:fillRef>
          <a:effectRef idx="1">
            <a:schemeClr val="dk1"/>
          </a:effectRef>
          <a:fontRef idx="minor">
            <a:schemeClr val="tx1"/>
          </a:fontRef>
        </p:style>
      </p:cxnSp>
      <p:cxnSp>
        <p:nvCxnSpPr>
          <p:cNvPr id="116" name="Straight Arrow Connector 115"/>
          <p:cNvCxnSpPr/>
          <p:nvPr/>
        </p:nvCxnSpPr>
        <p:spPr>
          <a:xfrm>
            <a:off x="2312333" y="6415617"/>
            <a:ext cx="963419" cy="0"/>
          </a:xfrm>
          <a:prstGeom prst="straightConnector1">
            <a:avLst/>
          </a:prstGeom>
          <a:ln w="6350" cmpd="sng">
            <a:tailEnd type="arrow"/>
          </a:ln>
        </p:spPr>
        <p:style>
          <a:lnRef idx="2">
            <a:schemeClr val="dk1"/>
          </a:lnRef>
          <a:fillRef idx="0">
            <a:schemeClr val="dk1"/>
          </a:fillRef>
          <a:effectRef idx="1">
            <a:schemeClr val="dk1"/>
          </a:effectRef>
          <a:fontRef idx="minor">
            <a:schemeClr val="tx1"/>
          </a:fontRef>
        </p:style>
      </p:cxnSp>
      <p:sp>
        <p:nvSpPr>
          <p:cNvPr id="117" name="TextBox 116"/>
          <p:cNvSpPr txBox="1"/>
          <p:nvPr/>
        </p:nvSpPr>
        <p:spPr>
          <a:xfrm>
            <a:off x="3951247" y="5484847"/>
            <a:ext cx="445091" cy="246221"/>
          </a:xfrm>
          <a:prstGeom prst="rect">
            <a:avLst/>
          </a:prstGeom>
          <a:noFill/>
        </p:spPr>
        <p:txBody>
          <a:bodyPr wrap="none" rtlCol="0">
            <a:spAutoFit/>
          </a:bodyPr>
          <a:lstStyle/>
          <a:p>
            <a:r>
              <a:rPr lang="en-US" sz="1000" dirty="0" smtClean="0"/>
              <a:t>DC1</a:t>
            </a:r>
            <a:endParaRPr lang="en-US" sz="1000" dirty="0"/>
          </a:p>
        </p:txBody>
      </p:sp>
      <p:sp>
        <p:nvSpPr>
          <p:cNvPr id="118" name="TextBox 117"/>
          <p:cNvSpPr txBox="1"/>
          <p:nvPr/>
        </p:nvSpPr>
        <p:spPr>
          <a:xfrm>
            <a:off x="4332391" y="5494583"/>
            <a:ext cx="445091" cy="246221"/>
          </a:xfrm>
          <a:prstGeom prst="rect">
            <a:avLst/>
          </a:prstGeom>
          <a:noFill/>
        </p:spPr>
        <p:txBody>
          <a:bodyPr wrap="none" rtlCol="0">
            <a:spAutoFit/>
          </a:bodyPr>
          <a:lstStyle/>
          <a:p>
            <a:r>
              <a:rPr lang="en-US" sz="1000" dirty="0" smtClean="0"/>
              <a:t>DC2</a:t>
            </a:r>
            <a:endParaRPr lang="en-US" sz="1000" dirty="0"/>
          </a:p>
        </p:txBody>
      </p:sp>
      <p:cxnSp>
        <p:nvCxnSpPr>
          <p:cNvPr id="122" name="Straight Arrow Connector 121"/>
          <p:cNvCxnSpPr>
            <a:stCxn id="21" idx="1"/>
            <a:endCxn id="14" idx="4"/>
          </p:cNvCxnSpPr>
          <p:nvPr/>
        </p:nvCxnSpPr>
        <p:spPr>
          <a:xfrm flipH="1">
            <a:off x="1140460" y="3382436"/>
            <a:ext cx="968586" cy="836223"/>
          </a:xfrm>
          <a:prstGeom prst="straightConnector1">
            <a:avLst/>
          </a:prstGeom>
          <a:ln w="6350" cmpd="sng">
            <a:headEnd type="arrow"/>
            <a:tailEnd type="arrow"/>
          </a:ln>
        </p:spPr>
        <p:style>
          <a:lnRef idx="2">
            <a:schemeClr val="dk1"/>
          </a:lnRef>
          <a:fillRef idx="0">
            <a:schemeClr val="dk1"/>
          </a:fillRef>
          <a:effectRef idx="1">
            <a:schemeClr val="dk1"/>
          </a:effectRef>
          <a:fontRef idx="minor">
            <a:schemeClr val="tx1"/>
          </a:fontRef>
        </p:style>
      </p:cxnSp>
      <p:sp>
        <p:nvSpPr>
          <p:cNvPr id="123" name="TextBox 122"/>
          <p:cNvSpPr txBox="1"/>
          <p:nvPr/>
        </p:nvSpPr>
        <p:spPr>
          <a:xfrm rot="19680814">
            <a:off x="1120726" y="3490794"/>
            <a:ext cx="806982" cy="215444"/>
          </a:xfrm>
          <a:prstGeom prst="rect">
            <a:avLst/>
          </a:prstGeom>
          <a:noFill/>
        </p:spPr>
        <p:txBody>
          <a:bodyPr wrap="none" rtlCol="0">
            <a:spAutoFit/>
          </a:bodyPr>
          <a:lstStyle/>
          <a:p>
            <a:r>
              <a:rPr lang="en-US" sz="800" dirty="0" smtClean="0"/>
              <a:t>Jenkins Data</a:t>
            </a:r>
            <a:endParaRPr lang="en-US" sz="800" dirty="0"/>
          </a:p>
        </p:txBody>
      </p:sp>
      <p:cxnSp>
        <p:nvCxnSpPr>
          <p:cNvPr id="128" name="Straight Arrow Connector 127"/>
          <p:cNvCxnSpPr>
            <a:stCxn id="31" idx="3"/>
            <a:endCxn id="64" idx="2"/>
          </p:cNvCxnSpPr>
          <p:nvPr/>
        </p:nvCxnSpPr>
        <p:spPr>
          <a:xfrm>
            <a:off x="6742007" y="3386387"/>
            <a:ext cx="943186" cy="820930"/>
          </a:xfrm>
          <a:prstGeom prst="straightConnector1">
            <a:avLst/>
          </a:prstGeom>
          <a:ln w="6350" cmpd="sng">
            <a:prstDash val="sysDash"/>
            <a:headEnd type="arrow"/>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261988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143269"/>
          </a:xfrm>
        </p:spPr>
        <p:txBody>
          <a:bodyPr/>
          <a:lstStyle/>
          <a:p>
            <a:r>
              <a:rPr lang="en-US" sz="3600" dirty="0" smtClean="0"/>
              <a:t>Issues and Solution</a:t>
            </a:r>
            <a:br>
              <a:rPr lang="en-US" sz="3600" dirty="0" smtClean="0"/>
            </a:br>
            <a:r>
              <a:rPr lang="en-US" sz="3600" dirty="0" smtClean="0"/>
              <a:t>Multiple Build Environments</a:t>
            </a:r>
            <a:endParaRPr lang="en-US" sz="3600" dirty="0"/>
          </a:p>
        </p:txBody>
      </p:sp>
      <p:sp>
        <p:nvSpPr>
          <p:cNvPr id="3" name="Content Placeholder 2"/>
          <p:cNvSpPr>
            <a:spLocks noGrp="1"/>
          </p:cNvSpPr>
          <p:nvPr>
            <p:ph idx="1"/>
          </p:nvPr>
        </p:nvSpPr>
        <p:spPr>
          <a:xfrm>
            <a:off x="549275" y="1600201"/>
            <a:ext cx="8042276" cy="4769488"/>
          </a:xfrm>
        </p:spPr>
        <p:txBody>
          <a:bodyPr>
            <a:normAutofit/>
          </a:bodyPr>
          <a:lstStyle/>
          <a:p>
            <a:r>
              <a:rPr lang="en-US" dirty="0" smtClean="0"/>
              <a:t>Issues</a:t>
            </a:r>
          </a:p>
          <a:p>
            <a:pPr lvl="1"/>
            <a:r>
              <a:rPr lang="en-US" dirty="0" smtClean="0"/>
              <a:t>Can’t </a:t>
            </a:r>
            <a:r>
              <a:rPr lang="en-US" dirty="0" smtClean="0"/>
              <a:t>scale if we run only one build </a:t>
            </a:r>
            <a:r>
              <a:rPr lang="en-US" dirty="0" smtClean="0"/>
              <a:t>on a </a:t>
            </a:r>
            <a:r>
              <a:rPr lang="en-US" dirty="0" smtClean="0"/>
              <a:t>slave</a:t>
            </a:r>
          </a:p>
          <a:p>
            <a:pPr lvl="1"/>
            <a:r>
              <a:rPr lang="en-US" dirty="0" smtClean="0"/>
              <a:t>Running multiple builds at same time conflicts with each other</a:t>
            </a:r>
          </a:p>
          <a:p>
            <a:r>
              <a:rPr lang="en-US" dirty="0" smtClean="0"/>
              <a:t>Solution</a:t>
            </a:r>
          </a:p>
          <a:p>
            <a:pPr lvl="1"/>
            <a:r>
              <a:rPr lang="en-US" dirty="0" smtClean="0"/>
              <a:t>Use light weight container</a:t>
            </a:r>
          </a:p>
          <a:p>
            <a:pPr lvl="2"/>
            <a:r>
              <a:rPr lang="en-US" dirty="0" smtClean="0"/>
              <a:t>In our case we use heavily augmented version of the standard UNIX command </a:t>
            </a:r>
            <a:r>
              <a:rPr lang="en-US" dirty="0" err="1" smtClean="0"/>
              <a:t>chroot</a:t>
            </a:r>
            <a:endParaRPr lang="en-US" dirty="0" smtClean="0"/>
          </a:p>
        </p:txBody>
      </p:sp>
    </p:spTree>
    <p:extLst>
      <p:ext uri="{BB962C8B-B14F-4D97-AF65-F5344CB8AC3E}">
        <p14:creationId xmlns:p14="http://schemas.microsoft.com/office/powerpoint/2010/main" val="100659710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143269"/>
          </a:xfrm>
        </p:spPr>
        <p:txBody>
          <a:bodyPr/>
          <a:lstStyle/>
          <a:p>
            <a:r>
              <a:rPr lang="en-US" sz="3200" dirty="0"/>
              <a:t>Issues and Solution</a:t>
            </a:r>
            <a:br>
              <a:rPr lang="en-US" sz="3200" dirty="0"/>
            </a:br>
            <a:r>
              <a:rPr lang="en-US" sz="3200" dirty="0" smtClean="0"/>
              <a:t>JVM</a:t>
            </a:r>
            <a:endParaRPr lang="en-US" sz="3200" dirty="0"/>
          </a:p>
        </p:txBody>
      </p:sp>
      <p:sp>
        <p:nvSpPr>
          <p:cNvPr id="3" name="Content Placeholder 2"/>
          <p:cNvSpPr>
            <a:spLocks noGrp="1"/>
          </p:cNvSpPr>
          <p:nvPr>
            <p:ph idx="1"/>
          </p:nvPr>
        </p:nvSpPr>
        <p:spPr>
          <a:xfrm>
            <a:off x="549275" y="1600201"/>
            <a:ext cx="8042276" cy="4654026"/>
          </a:xfrm>
        </p:spPr>
        <p:txBody>
          <a:bodyPr>
            <a:normAutofit/>
          </a:bodyPr>
          <a:lstStyle/>
          <a:p>
            <a:r>
              <a:rPr lang="en-US" dirty="0" smtClean="0"/>
              <a:t>Issues</a:t>
            </a:r>
          </a:p>
          <a:p>
            <a:pPr lvl="1"/>
            <a:r>
              <a:rPr lang="en-US" dirty="0"/>
              <a:t>Jenkins loads configuration of Jobs and their history into memory when it starts up.</a:t>
            </a:r>
          </a:p>
          <a:p>
            <a:pPr lvl="1"/>
            <a:r>
              <a:rPr lang="en-US" dirty="0"/>
              <a:t>JVM performance conundrum</a:t>
            </a:r>
          </a:p>
          <a:p>
            <a:r>
              <a:rPr lang="en-US" dirty="0" smtClean="0"/>
              <a:t>Solution</a:t>
            </a:r>
          </a:p>
          <a:p>
            <a:pPr lvl="1"/>
            <a:r>
              <a:rPr lang="en-US" dirty="0" smtClean="0"/>
              <a:t>Increased the </a:t>
            </a:r>
            <a:r>
              <a:rPr lang="en-US" dirty="0" smtClean="0"/>
              <a:t>memory on the master</a:t>
            </a:r>
            <a:endParaRPr lang="en-US" dirty="0"/>
          </a:p>
          <a:p>
            <a:pPr lvl="1"/>
            <a:r>
              <a:rPr lang="en-US" dirty="0"/>
              <a:t>Allotted JVM Heap: </a:t>
            </a:r>
            <a:r>
              <a:rPr lang="en-US" dirty="0" smtClean="0"/>
              <a:t>48GB </a:t>
            </a:r>
            <a:endParaRPr lang="en-US" dirty="0"/>
          </a:p>
          <a:p>
            <a:pPr lvl="1"/>
            <a:r>
              <a:rPr lang="en-US" dirty="0"/>
              <a:t>JVM Heap Used:</a:t>
            </a:r>
          </a:p>
          <a:p>
            <a:pPr lvl="2"/>
            <a:r>
              <a:rPr lang="en-US" dirty="0"/>
              <a:t>Min: 5GB</a:t>
            </a:r>
          </a:p>
          <a:p>
            <a:pPr lvl="2"/>
            <a:r>
              <a:rPr lang="en-US" dirty="0" err="1"/>
              <a:t>Avg</a:t>
            </a:r>
            <a:r>
              <a:rPr lang="en-US" dirty="0"/>
              <a:t>: </a:t>
            </a:r>
            <a:r>
              <a:rPr lang="en-US" dirty="0" smtClean="0"/>
              <a:t>10GB</a:t>
            </a:r>
            <a:endParaRPr lang="en-US" dirty="0"/>
          </a:p>
          <a:p>
            <a:pPr lvl="2"/>
            <a:r>
              <a:rPr lang="en-US" dirty="0"/>
              <a:t>Max: </a:t>
            </a:r>
            <a:r>
              <a:rPr lang="en-US" dirty="0" smtClean="0"/>
              <a:t>15.5GB</a:t>
            </a:r>
            <a:endParaRPr lang="en-US" dirty="0"/>
          </a:p>
          <a:p>
            <a:endParaRPr lang="en-US" dirty="0"/>
          </a:p>
        </p:txBody>
      </p:sp>
    </p:spTree>
    <p:extLst>
      <p:ext uri="{BB962C8B-B14F-4D97-AF65-F5344CB8AC3E}">
        <p14:creationId xmlns:p14="http://schemas.microsoft.com/office/powerpoint/2010/main" val="328151646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6044</TotalTime>
  <Words>999</Words>
  <Application>Microsoft Macintosh PowerPoint</Application>
  <PresentationFormat>On-screen Show (4:3)</PresentationFormat>
  <Paragraphs>163</Paragraphs>
  <Slides>24</Slides>
  <Notes>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Breeze</vt:lpstr>
      <vt:lpstr>13,000 Jobs and counting…</vt:lpstr>
      <vt:lpstr>Our System</vt:lpstr>
      <vt:lpstr>Our Team</vt:lpstr>
      <vt:lpstr>Jenkins Infrastructure  At A Glance:</vt:lpstr>
      <vt:lpstr>Key Metrics  At A Glance:</vt:lpstr>
      <vt:lpstr>YOY – Number of Builds</vt:lpstr>
      <vt:lpstr>Physical Architecture</vt:lpstr>
      <vt:lpstr>Issues and Solution Multiple Build Environments</vt:lpstr>
      <vt:lpstr>Issues and Solution JVM</vt:lpstr>
      <vt:lpstr>Issues and Solution High Availability</vt:lpstr>
      <vt:lpstr>Issues and Solutions Huge console log crash Jenkins</vt:lpstr>
      <vt:lpstr>Issues and Solutions JMX Plugin</vt:lpstr>
      <vt:lpstr>JMX Plugin</vt:lpstr>
      <vt:lpstr>Issues and Solutions Cleanup</vt:lpstr>
      <vt:lpstr>Data Retention / Backup</vt:lpstr>
      <vt:lpstr>Jenkins Dashboard Build Summary</vt:lpstr>
      <vt:lpstr>Jenkins Dashboard Job Summary</vt:lpstr>
      <vt:lpstr>CI Metrics &amp; Trends</vt:lpstr>
      <vt:lpstr>Build Highlights Plugin</vt:lpstr>
      <vt:lpstr>What Broke The Build Plugin</vt:lpstr>
      <vt:lpstr>Job Meta data Plugin</vt:lpstr>
      <vt:lpstr>CD Pipeline</vt:lpstr>
      <vt:lpstr>Splunk Dashboard</vt:lpstr>
      <vt:lpstr>Problems</vt:lpstr>
    </vt:vector>
  </TitlesOfParts>
  <Company>Yahoo!,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13,000 Jobs and counting…</dc:title>
  <dc:creator>Yahoo! Inc.</dc:creator>
  <cp:lastModifiedBy>Yahoo! Inc.</cp:lastModifiedBy>
  <cp:revision>45</cp:revision>
  <dcterms:created xsi:type="dcterms:W3CDTF">2013-10-20T02:18:25Z</dcterms:created>
  <dcterms:modified xsi:type="dcterms:W3CDTF">2013-10-25T02:01:01Z</dcterms:modified>
</cp:coreProperties>
</file>