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719" r:id="rId3"/>
    <p:sldMasterId id="2147483735" r:id="rId4"/>
    <p:sldMasterId id="2147483748" r:id="rId5"/>
  </p:sldMasterIdLst>
  <p:notesMasterIdLst>
    <p:notesMasterId r:id="rId28"/>
  </p:notesMasterIdLst>
  <p:sldIdLst>
    <p:sldId id="433" r:id="rId6"/>
    <p:sldId id="547" r:id="rId7"/>
    <p:sldId id="579" r:id="rId8"/>
    <p:sldId id="589" r:id="rId9"/>
    <p:sldId id="548" r:id="rId10"/>
    <p:sldId id="549" r:id="rId11"/>
    <p:sldId id="550" r:id="rId12"/>
    <p:sldId id="592" r:id="rId13"/>
    <p:sldId id="575" r:id="rId14"/>
    <p:sldId id="552" r:id="rId15"/>
    <p:sldId id="576" r:id="rId16"/>
    <p:sldId id="577" r:id="rId17"/>
    <p:sldId id="580" r:id="rId18"/>
    <p:sldId id="578" r:id="rId19"/>
    <p:sldId id="581" r:id="rId20"/>
    <p:sldId id="586" r:id="rId21"/>
    <p:sldId id="587" r:id="rId22"/>
    <p:sldId id="585" r:id="rId23"/>
    <p:sldId id="591" r:id="rId24"/>
    <p:sldId id="590" r:id="rId25"/>
    <p:sldId id="570" r:id="rId26"/>
    <p:sldId id="55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ag Mehta" initials="PM" lastIdx="8" clrIdx="0"/>
  <p:cmAuthor id="1" name="pratul.shroff" initials="p" lastIdx="11" clrIdx="1"/>
  <p:cmAuthor id="2" name="Sumit Sethi" initials="SS" lastIdx="2" clrIdx="2">
    <p:extLst>
      <p:ext uri="{19B8F6BF-5375-455C-9EA6-DF929625EA0E}">
        <p15:presenceInfo xmlns:p15="http://schemas.microsoft.com/office/powerpoint/2012/main" userId="S-1-5-21-2698608440-834923331-2023084995-47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ED5624"/>
    <a:srgbClr val="2BA5BB"/>
    <a:srgbClr val="A1C278"/>
    <a:srgbClr val="010101"/>
    <a:srgbClr val="45869D"/>
    <a:srgbClr val="FFDC6D"/>
    <a:srgbClr val="F99B37"/>
    <a:srgbClr val="E95C52"/>
    <a:srgbClr val="9D5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95" autoAdjust="0"/>
  </p:normalViewPr>
  <p:slideViewPr>
    <p:cSldViewPr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DB33-0F8E-480D-B906-BC26E0D507BE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EDB9-9837-4B21-B598-D1604FCEB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9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33295E-0AEE-4D61-B21A-EEB75B9749D9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55650"/>
            <a:ext cx="6702425" cy="37703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864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24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E1F001-593E-49F4-82C7-CB86905F255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213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35EAD4-F09A-433C-90D9-C4AB6C4BE58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1610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734204-5A5A-4C86-A3AB-494748505E9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0437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4A18C4-F0DD-4B9D-BD1C-D2BA912D286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4359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35EAD4-F09A-433C-90D9-C4AB6C4BE58B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7466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67A21E-F0BE-4BF4-8E5B-014BAB54B28C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1096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CDC6C8-5218-480A-86ED-885AB1D8A9EB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6575" y="754063"/>
            <a:ext cx="6689725" cy="3763962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520" y="4777200"/>
            <a:ext cx="6210000" cy="4525920"/>
          </a:xfrm>
        </p:spPr>
        <p:txBody>
          <a:bodyPr vert="horz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64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36593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71500"/>
            <a:ext cx="85598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8686800" cy="628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7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1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06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98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31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3124200" y="2278858"/>
            <a:ext cx="2667000" cy="114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B7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Q&amp;A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4B75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 descr="C:\Users\Mayank.Shukla\Desktop\QandA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731" y="1600202"/>
            <a:ext cx="2363669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8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234315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B7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4B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799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234315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B7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Steps?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4B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78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628651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628651"/>
            <a:ext cx="5111750" cy="4000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543050"/>
            <a:ext cx="3008313" cy="308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287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2"/>
            <a:ext cx="5486400" cy="2859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8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571500"/>
            <a:ext cx="86868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51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8650"/>
            <a:ext cx="2057400" cy="405765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8650"/>
            <a:ext cx="6019800" cy="40576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50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0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59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3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06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19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9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2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571500"/>
            <a:ext cx="85344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77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6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2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69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2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6" y="1138818"/>
            <a:ext cx="671896" cy="675145"/>
            <a:chOff x="340088" y="1394937"/>
            <a:chExt cx="671896" cy="911261"/>
          </a:xfrm>
          <a:solidFill>
            <a:srgbClr val="ED7D31"/>
          </a:solidFill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4" y="420225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AN AGENDA HERE…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900" y="1138818"/>
            <a:ext cx="6937375" cy="3753590"/>
          </a:xfrm>
        </p:spPr>
        <p:txBody>
          <a:bodyPr>
            <a:normAutofit/>
          </a:bodyPr>
          <a:lstStyle>
            <a:lvl1pPr marL="514337" indent="-514337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Section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94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80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10664"/>
            <a:ext cx="8229600" cy="532286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5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8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7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56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64"/>
            <a:ext cx="8229600" cy="532286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71502"/>
            <a:ext cx="85598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8686800" cy="628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33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25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36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631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571502"/>
            <a:ext cx="86868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9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571502"/>
            <a:ext cx="8534400" cy="1102519"/>
          </a:xfrm>
        </p:spPr>
        <p:txBody>
          <a:bodyPr/>
          <a:lstStyle>
            <a:lvl1pPr>
              <a:defRPr i="0">
                <a:solidFill>
                  <a:schemeClr val="bg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4294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42950"/>
            <a:ext cx="8686800" cy="3886200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1pPr>
            <a:lvl2pPr marL="8001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US" dirty="0" smtClean="0"/>
              <a:t>Click to edit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9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Infochip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4294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42950"/>
            <a:ext cx="8686800" cy="3886200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1pPr>
            <a:lvl2pPr marL="8001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US" dirty="0" smtClean="0"/>
              <a:t>Click to edit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82712" y="4476750"/>
            <a:ext cx="1661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eInfochips 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50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29712" cy="7429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8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hp\Desktop\21-june-09\Corporate prese slide 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91"/>
            <a:ext cx="9144000" cy="514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914400"/>
            <a:ext cx="868680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dirty="0" smtClean="0"/>
              <a:t>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71650"/>
            <a:ext cx="9144000" cy="17145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N" sz="2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771650"/>
            <a:ext cx="9144000" cy="1714500"/>
            <a:chOff x="0" y="2357430"/>
            <a:chExt cx="9144000" cy="2286016"/>
          </a:xfrm>
        </p:grpSpPr>
        <p:sp>
          <p:nvSpPr>
            <p:cNvPr id="7" name="Rectangle 6"/>
            <p:cNvSpPr/>
            <p:nvPr/>
          </p:nvSpPr>
          <p:spPr>
            <a:xfrm>
              <a:off x="0" y="2357430"/>
              <a:ext cx="9144000" cy="2286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dirty="0">
                <a:solidFill>
                  <a:srgbClr val="FFFFFF"/>
                </a:solidFill>
              </a:endParaRPr>
            </a:p>
          </p:txBody>
        </p:sp>
        <p:pic>
          <p:nvPicPr>
            <p:cNvPr id="1031" name="Picture 2" descr="C:\Users\hp\Desktop\21-june-09\Asic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426917"/>
              <a:ext cx="2957545" cy="216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3" descr="C:\Users\hp\Desktop\21-june-09\Software-ppt-templete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697" y="2426917"/>
              <a:ext cx="2957545" cy="216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2" descr="F:\Chirag work\Nirav\21-june-09\embedded_ppt template.JP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48" y="2422498"/>
              <a:ext cx="2957816" cy="2162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 userDrawn="1"/>
        </p:nvSpPr>
        <p:spPr>
          <a:xfrm>
            <a:off x="6489432" y="0"/>
            <a:ext cx="2654568" cy="59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32" y="84515"/>
            <a:ext cx="2560320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32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hp\Desktop\21-june-09\Corporate prese slide 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4" y="914400"/>
            <a:ext cx="868680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dirty="0" smtClean="0"/>
              <a:t>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71650"/>
            <a:ext cx="9144000" cy="17145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N" sz="2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771650"/>
            <a:ext cx="9144000" cy="1714500"/>
            <a:chOff x="0" y="2357430"/>
            <a:chExt cx="9144000" cy="2286016"/>
          </a:xfrm>
        </p:grpSpPr>
        <p:sp>
          <p:nvSpPr>
            <p:cNvPr id="7" name="Rectangle 6"/>
            <p:cNvSpPr/>
            <p:nvPr/>
          </p:nvSpPr>
          <p:spPr>
            <a:xfrm>
              <a:off x="0" y="2357430"/>
              <a:ext cx="9144000" cy="2286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dirty="0">
                <a:solidFill>
                  <a:srgbClr val="FFFFFF"/>
                </a:solidFill>
              </a:endParaRPr>
            </a:p>
          </p:txBody>
        </p:sp>
        <p:pic>
          <p:nvPicPr>
            <p:cNvPr id="1031" name="Picture 2" descr="C:\Users\hp\Desktop\21-june-09\Asic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426917"/>
              <a:ext cx="2957545" cy="216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3" descr="C:\Users\hp\Desktop\21-june-09\Software-ppt-templete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697" y="2426917"/>
              <a:ext cx="2957545" cy="216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2" descr="F:\Chirag work\Nirav\21-june-09\embedded_ppt template.JP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48" y="2422498"/>
              <a:ext cx="2957816" cy="2162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 userDrawn="1"/>
        </p:nvSpPr>
        <p:spPr>
          <a:xfrm>
            <a:off x="6489432" y="0"/>
            <a:ext cx="2654568" cy="59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32" y="84515"/>
            <a:ext cx="2560320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76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hp\Desktop\21-june-09\Footer.jpg"/>
          <p:cNvPicPr>
            <a:picLocks noChangeAspect="1" noChangeArrowheads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13"/>
          <a:stretch/>
        </p:blipFill>
        <p:spPr bwMode="auto">
          <a:xfrm>
            <a:off x="2667000" y="4552950"/>
            <a:ext cx="64627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029200"/>
            <a:ext cx="673100" cy="114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4429125" y="-4429125"/>
            <a:ext cx="285750" cy="9144000"/>
          </a:xfrm>
          <a:prstGeom prst="rect">
            <a:avLst/>
          </a:prstGeom>
          <a:gradFill>
            <a:gsLst>
              <a:gs pos="0">
                <a:srgbClr val="004065"/>
              </a:gs>
              <a:gs pos="35000">
                <a:schemeClr val="accent1">
                  <a:tint val="37000"/>
                  <a:satMod val="300000"/>
                  <a:alpha val="72000"/>
                </a:schemeClr>
              </a:gs>
              <a:gs pos="100000">
                <a:schemeClr val="accent1">
                  <a:tint val="15000"/>
                  <a:satMod val="350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7031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9712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" y="4622195"/>
            <a:ext cx="2560320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1CB4-82A9-46FF-A843-46AEFE151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19-02-2019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A5EB-BAC2-40EA-B9C3-AE726DFDBB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/>
            <a:fld id="{DC994889-CE6D-401F-983E-39E42EE5214B}" type="datetimeFigureOut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2/19/2019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/>
            <a:fld id="{E3270C24-2681-4549-9CF4-5E14319F4C58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73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einfochips.com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138" y="4281104"/>
            <a:ext cx="893793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25" i="1" dirty="0">
                <a:solidFill>
                  <a:srgbClr val="595959"/>
                </a:solidFill>
              </a:rPr>
              <a:t>Disclaimer: The information contained herein is proprietary to </a:t>
            </a:r>
            <a:r>
              <a:rPr lang="en-IN" sz="825" i="1" dirty="0" err="1">
                <a:solidFill>
                  <a:srgbClr val="595959"/>
                </a:solidFill>
              </a:rPr>
              <a:t>eInfochips</a:t>
            </a:r>
            <a:r>
              <a:rPr lang="en-IN" sz="825" i="1" dirty="0">
                <a:solidFill>
                  <a:srgbClr val="595959"/>
                </a:solidFill>
              </a:rPr>
              <a:t> Limited and may not be used, reproduced or disclosed to others except as specifically permitted in writing by </a:t>
            </a:r>
            <a:r>
              <a:rPr lang="en-IN" sz="825" i="1" dirty="0" err="1">
                <a:solidFill>
                  <a:srgbClr val="595959"/>
                </a:solidFill>
              </a:rPr>
              <a:t>eInfochips</a:t>
            </a:r>
            <a:r>
              <a:rPr lang="en-IN" sz="825" i="1" dirty="0">
                <a:solidFill>
                  <a:srgbClr val="595959"/>
                </a:solidFill>
              </a:rPr>
              <a:t> Limited. The recipient of this document, by its retention and use, agrees to protect the same and the information contained therein from loss or theft.</a:t>
            </a:r>
            <a:endParaRPr lang="en-IN" sz="825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3096" y="4813760"/>
            <a:ext cx="1574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0070C1"/>
                </a:solidFill>
                <a:latin typeface="Arial" panose="020B0604020202020204" pitchFamily="34" charset="0"/>
                <a:hlinkClick r:id="rId2"/>
              </a:rPr>
              <a:t>www.einfochips.com</a:t>
            </a:r>
            <a:endParaRPr lang="en-IN" sz="12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8116"/>
            <a:ext cx="9143999" cy="2629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3124" y="2114916"/>
            <a:ext cx="6864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The Future, Connected</a:t>
            </a:r>
            <a:r>
              <a:rPr lang="en-US" sz="54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</a:t>
            </a:r>
            <a:endParaRPr lang="en-US" sz="5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" y="252597"/>
            <a:ext cx="2862072" cy="4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33201"/>
            <a:ext cx="5480787" cy="481149"/>
          </a:xfrm>
        </p:spPr>
        <p:txBody>
          <a:bodyPr>
            <a:normAutofit fontScale="90000"/>
          </a:bodyPr>
          <a:lstStyle/>
          <a:p>
            <a:pPr lvl="8" algn="l" rtl="0" hangingPunct="0"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</a:pPr>
            <a:r>
              <a:rPr lang="en-US" sz="2700" b="1" dirty="0" smtClean="0">
                <a:solidFill>
                  <a:schemeClr val="accent1"/>
                </a:solidFill>
              </a:rPr>
              <a:t>WHAT IS JENKINS?</a:t>
            </a:r>
            <a:r>
              <a:rPr lang="en-US" sz="2400" b="1" kern="1200" dirty="0">
                <a:solidFill>
                  <a:srgbClr val="314004"/>
                </a:solidFill>
                <a:latin typeface="Times New Roman" pitchFamily="18"/>
                <a:ea typeface="Microsoft YaHei" pitchFamily="2"/>
              </a:rPr>
              <a:t/>
            </a:r>
            <a:br>
              <a:rPr lang="en-US" sz="2400" b="1" kern="1200" dirty="0">
                <a:solidFill>
                  <a:srgbClr val="314004"/>
                </a:solidFill>
                <a:latin typeface="Times New Roman" pitchFamily="18"/>
                <a:ea typeface="Microsoft YaHei" pitchFamily="2"/>
              </a:rPr>
            </a:br>
            <a:endParaRPr lang="en-US" sz="2400" b="1" kern="1200" dirty="0">
              <a:solidFill>
                <a:srgbClr val="314004"/>
              </a:solidFill>
              <a:latin typeface="Times New Roman" pitchFamily="18"/>
              <a:ea typeface="Microsoft YaHei" pitchFamily="2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244535" y="1119862"/>
            <a:ext cx="6430876" cy="1040285"/>
          </a:xfrm>
        </p:spPr>
        <p:txBody>
          <a:bodyPr>
            <a:spAutoFit/>
          </a:bodyPr>
          <a:lstStyle/>
          <a:p>
            <a:pPr lvl="0"/>
            <a:endParaRPr lang="en-US">
              <a:solidFill>
                <a:srgbClr val="314004"/>
              </a:solidFill>
              <a:latin typeface="Times New Roman" pitchFamily="18"/>
            </a:endParaRPr>
          </a:p>
          <a:p>
            <a:pPr lvl="0"/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28600" y="514350"/>
            <a:ext cx="8458200" cy="3582519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Jenkins is a self-contained, open source automation server which can be used to automate all sorts of tasks related to building, testing, and delivering or deploying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variety of plugins are available for this.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supports version control tools, including CVS, Subversion, Git, etc.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can be installed from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Linux/Windows packages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or you can download and run the application from Web Application Archive (WAR) files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can be triggered by various means for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by commit in a version control system like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git.</a:t>
            </a:r>
          </a:p>
        </p:txBody>
      </p:sp>
    </p:spTree>
    <p:extLst>
      <p:ext uri="{BB962C8B-B14F-4D97-AF65-F5344CB8AC3E}">
        <p14:creationId xmlns:p14="http://schemas.microsoft.com/office/powerpoint/2010/main" val="6462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WORKFLOW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47750"/>
            <a:ext cx="4267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</a:t>
            </a:r>
            <a:r>
              <a:rPr lang="en-US" dirty="0" smtClean="0"/>
              <a:t>creation, build </a:t>
            </a:r>
            <a:r>
              <a:rPr lang="en-US" dirty="0"/>
              <a:t>options </a:t>
            </a:r>
            <a:r>
              <a:rPr lang="en-US" dirty="0" smtClean="0"/>
              <a:t>and other </a:t>
            </a:r>
            <a:r>
              <a:rPr lang="en-US" dirty="0"/>
              <a:t>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Job</a:t>
            </a:r>
            <a:r>
              <a:rPr lang="en-US" sz="2000" dirty="0" smtClean="0"/>
              <a:t>: </a:t>
            </a:r>
            <a:r>
              <a:rPr lang="en-IN" sz="2000" dirty="0" smtClean="0"/>
              <a:t>particular </a:t>
            </a:r>
            <a:r>
              <a:rPr lang="en-IN" sz="2000" dirty="0"/>
              <a:t>task or step in your build </a:t>
            </a:r>
            <a:r>
              <a:rPr lang="en-IN" sz="2000" dirty="0" smtClean="0"/>
              <a:t>process.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Build Triggers:</a:t>
            </a:r>
          </a:p>
          <a:p>
            <a:r>
              <a:rPr lang="en-US" sz="2000" dirty="0" smtClean="0"/>
              <a:t>Trigger a job when some changes are made and committed</a:t>
            </a:r>
          </a:p>
          <a:p>
            <a:r>
              <a:rPr lang="en-US" sz="2000" dirty="0" smtClean="0"/>
              <a:t>Trigger remotely using Authentication Token</a:t>
            </a:r>
          </a:p>
          <a:p>
            <a:r>
              <a:rPr lang="en-US" sz="2000" dirty="0" smtClean="0"/>
              <a:t>Build Periodically (Nightly Builds)</a:t>
            </a:r>
          </a:p>
          <a:p>
            <a:r>
              <a:rPr lang="en-US" sz="2000" dirty="0" smtClean="0"/>
              <a:t>Pre Build Actions</a:t>
            </a:r>
            <a:r>
              <a:rPr lang="en-US" sz="2000" dirty="0"/>
              <a:t> </a:t>
            </a:r>
            <a:r>
              <a:rPr lang="en-US" sz="2000" dirty="0" smtClean="0"/>
              <a:t>and Post Build Actions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Jobs A-&gt;B-&gt;C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Either </a:t>
            </a:r>
            <a:r>
              <a:rPr lang="en-US" sz="2000" dirty="0"/>
              <a:t>in Post Build </a:t>
            </a:r>
            <a:r>
              <a:rPr lang="en-US" sz="2000" dirty="0" smtClean="0"/>
              <a:t>Actions of A mention to trigger B and C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OR</a:t>
            </a:r>
            <a:r>
              <a:rPr lang="en-US" sz="2000" b="1" dirty="0" smtClean="0"/>
              <a:t> </a:t>
            </a:r>
            <a:r>
              <a:rPr lang="en-US" sz="2000" dirty="0" smtClean="0"/>
              <a:t>in</a:t>
            </a:r>
            <a:r>
              <a:rPr lang="en-US" sz="2000" b="1" dirty="0" smtClean="0"/>
              <a:t> </a:t>
            </a:r>
            <a:r>
              <a:rPr lang="en-US" sz="2000" dirty="0"/>
              <a:t>Pre Build Actions </a:t>
            </a:r>
            <a:r>
              <a:rPr lang="en-US" sz="2000" dirty="0" smtClean="0"/>
              <a:t>of B and C mention to trigger after A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1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</a:t>
            </a:r>
            <a:r>
              <a:rPr lang="en-US" dirty="0" smtClean="0"/>
              <a:t>creation, build </a:t>
            </a:r>
            <a:r>
              <a:rPr lang="en-US" dirty="0"/>
              <a:t>options </a:t>
            </a:r>
            <a:r>
              <a:rPr lang="en-US" dirty="0" smtClean="0"/>
              <a:t>and other </a:t>
            </a:r>
            <a:r>
              <a:rPr lang="en-US" dirty="0"/>
              <a:t>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Admin Privileges:</a:t>
            </a:r>
          </a:p>
          <a:p>
            <a:r>
              <a:rPr lang="en-US" sz="2000" dirty="0" smtClean="0"/>
              <a:t>Manage Plugins</a:t>
            </a:r>
          </a:p>
          <a:p>
            <a:r>
              <a:rPr lang="en-US" sz="2000" dirty="0" smtClean="0"/>
              <a:t>Manage Users</a:t>
            </a:r>
          </a:p>
          <a:p>
            <a:r>
              <a:rPr lang="en-US" sz="2000" dirty="0" smtClean="0"/>
              <a:t>Manage Nodes</a:t>
            </a:r>
          </a:p>
          <a:p>
            <a:r>
              <a:rPr lang="en-US" sz="2000" dirty="0" smtClean="0"/>
              <a:t>Configuring Security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User Account:</a:t>
            </a:r>
          </a:p>
          <a:p>
            <a:pPr marL="0" indent="0">
              <a:buNone/>
            </a:pPr>
            <a:r>
              <a:rPr lang="en-US" sz="2000" dirty="0" smtClean="0"/>
              <a:t>Can customize the access, like give access of certain jobs to a particular group</a:t>
            </a:r>
          </a:p>
          <a:p>
            <a:pPr marL="0" indent="0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. Developer can get permission of viewing developer jobs</a:t>
            </a:r>
          </a:p>
          <a:p>
            <a:pPr marL="0" indent="0">
              <a:buNone/>
            </a:pPr>
            <a:r>
              <a:rPr lang="en-US" sz="2000" dirty="0" smtClean="0"/>
              <a:t>Testers can </a:t>
            </a:r>
            <a:r>
              <a:rPr lang="en-US" sz="2000" dirty="0"/>
              <a:t>get permission of viewing </a:t>
            </a:r>
            <a:r>
              <a:rPr lang="en-US" sz="2000" dirty="0" smtClean="0"/>
              <a:t>Tester jobs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82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Configurations In J</a:t>
            </a:r>
            <a:r>
              <a:rPr lang="en-US" dirty="0" smtClean="0"/>
              <a:t>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Master </a:t>
            </a:r>
            <a:r>
              <a:rPr lang="en-US" dirty="0"/>
              <a:t>Slave Configurations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42875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7700" y="2997635"/>
            <a:ext cx="16764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86100" y="2993721"/>
            <a:ext cx="16764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638800" y="2993721"/>
            <a:ext cx="16764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065223" y="1571595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Jenkins Master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823" y="296336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Jenkins Slave   (Node)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65223" y="298797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</a:t>
            </a:r>
            <a:r>
              <a:rPr lang="en-US" sz="2000" b="1" dirty="0"/>
              <a:t>Jenkins Slave   (Node)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2986892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Jenkins Slave</a:t>
            </a:r>
          </a:p>
          <a:p>
            <a:r>
              <a:rPr lang="en-US" sz="2000" b="1" dirty="0" smtClean="0"/>
              <a:t>       (</a:t>
            </a:r>
            <a:r>
              <a:rPr lang="en-US" sz="2000" b="1" dirty="0"/>
              <a:t>Node)</a:t>
            </a:r>
            <a:endParaRPr lang="en-IN" sz="2000" b="1" dirty="0"/>
          </a:p>
          <a:p>
            <a:endParaRPr lang="en-US" sz="2000" b="1" dirty="0" smtClean="0"/>
          </a:p>
          <a:p>
            <a:endParaRPr lang="en-IN" sz="2000" b="1" dirty="0"/>
          </a:p>
        </p:txBody>
      </p:sp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1485900" y="2114550"/>
            <a:ext cx="1866900" cy="88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>
            <a:off x="3924300" y="2114550"/>
            <a:ext cx="0" cy="87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2114550"/>
            <a:ext cx="1981200" cy="87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86715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 Slaves are usually needed to provide the desired </a:t>
            </a:r>
            <a:r>
              <a:rPr lang="en-US" dirty="0" smtClean="0"/>
              <a:t>environment. </a:t>
            </a:r>
            <a:r>
              <a:rPr lang="en-US" dirty="0"/>
              <a:t>Works on the basis of requests received from the </a:t>
            </a:r>
            <a:r>
              <a:rPr lang="en-US" dirty="0" smtClean="0"/>
              <a:t>master.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75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Configurations In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in Different Environment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276350"/>
            <a:ext cx="1219200" cy="1219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3400" y="158115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GitHub</a:t>
            </a:r>
          </a:p>
          <a:p>
            <a:r>
              <a:rPr lang="en-US" b="1" dirty="0" smtClean="0"/>
              <a:t>Repository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32150" y="1276350"/>
            <a:ext cx="5562600" cy="2590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581400" y="1581150"/>
            <a:ext cx="487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962400" y="1609695"/>
            <a:ext cx="386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Jenkins Server (Master)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505200" y="2876550"/>
            <a:ext cx="16002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331924" y="2876550"/>
            <a:ext cx="1451952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10400" y="2876550"/>
            <a:ext cx="14478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581400" y="289628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Slave</a:t>
            </a:r>
          </a:p>
          <a:p>
            <a:r>
              <a:rPr lang="en-US" b="1" dirty="0" smtClean="0"/>
              <a:t>     Ubuntu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88451" y="2896284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Slave</a:t>
            </a:r>
          </a:p>
          <a:p>
            <a:r>
              <a:rPr lang="en-US" b="1" dirty="0" smtClean="0"/>
              <a:t>        MAC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288933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Slave</a:t>
            </a:r>
          </a:p>
          <a:p>
            <a:r>
              <a:rPr lang="en-US" b="1" dirty="0" smtClean="0"/>
              <a:t>    Windows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76400" y="18097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5252" y="184921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Commit    triggers CI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279525" y="3081534"/>
            <a:ext cx="1371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582651" y="312658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Tests</a:t>
            </a:r>
            <a:endParaRPr lang="en-IN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7000" y="3333750"/>
            <a:ext cx="56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0"/>
          </p:cNvCxnSpPr>
          <p:nvPr/>
        </p:nvCxnSpPr>
        <p:spPr>
          <a:xfrm>
            <a:off x="4305300" y="203835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2038350"/>
            <a:ext cx="26987" cy="85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43800" y="203835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8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Configurations In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14800"/>
          </a:xfrm>
        </p:spPr>
        <p:txBody>
          <a:bodyPr/>
          <a:lstStyle/>
          <a:p>
            <a:r>
              <a:rPr lang="en-US" dirty="0" smtClean="0"/>
              <a:t>Distributing load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1219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600" y="155880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GitHub</a:t>
            </a:r>
          </a:p>
          <a:p>
            <a:r>
              <a:rPr lang="en-US" b="1" dirty="0" smtClean="0"/>
              <a:t>Repository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971550"/>
            <a:ext cx="6203950" cy="2676264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971800" y="1170341"/>
            <a:ext cx="5334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368006" y="11380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Jenkins Server (Master)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09170" y="1816912"/>
            <a:ext cx="1371600" cy="1135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972844" y="2112879"/>
            <a:ext cx="124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Build Machine for    module1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971800" y="1881969"/>
            <a:ext cx="1219200" cy="23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225148" y="1828982"/>
            <a:ext cx="98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Slave1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1813858"/>
            <a:ext cx="1371600" cy="11300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006975" y="1934955"/>
            <a:ext cx="1219200" cy="23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994449" y="2134450"/>
            <a:ext cx="124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Build Machine for    module2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240424" y="1891579"/>
            <a:ext cx="98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Slave2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8957" y="1891579"/>
            <a:ext cx="98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Slave3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9170" y="318135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112871" y="3171068"/>
            <a:ext cx="10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9862" y="3171068"/>
            <a:ext cx="10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6680" y="3180045"/>
            <a:ext cx="10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Target3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3581400" y="1507407"/>
            <a:ext cx="13570" cy="30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>
            <a:off x="5638800" y="1507407"/>
            <a:ext cx="0" cy="30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10246" y="1475141"/>
            <a:ext cx="0" cy="33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2" idx="0"/>
          </p:cNvCxnSpPr>
          <p:nvPr/>
        </p:nvCxnSpPr>
        <p:spPr>
          <a:xfrm>
            <a:off x="3594970" y="29527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09170" y="3943350"/>
            <a:ext cx="130792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974680" y="3947926"/>
            <a:ext cx="130792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273099" y="4025384"/>
            <a:ext cx="7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06908" y="4016084"/>
            <a:ext cx="7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</a:t>
            </a:r>
            <a:endParaRPr lang="en-IN" b="1" dirty="0"/>
          </a:p>
        </p:txBody>
      </p:sp>
      <p:cxnSp>
        <p:nvCxnSpPr>
          <p:cNvPr id="51" name="Straight Arrow Connector 50"/>
          <p:cNvCxnSpPr>
            <a:endCxn id="43" idx="0"/>
          </p:cNvCxnSpPr>
          <p:nvPr/>
        </p:nvCxnSpPr>
        <p:spPr>
          <a:xfrm>
            <a:off x="3563133" y="3647814"/>
            <a:ext cx="0" cy="29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47800" y="188196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71884" y="1956008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commit triggers CI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6940104" y="1834052"/>
            <a:ext cx="1371600" cy="11300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026003" y="1951834"/>
            <a:ext cx="1219200" cy="23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7233323" y="1906689"/>
            <a:ext cx="98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Slave3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7880" y="3946315"/>
            <a:ext cx="130792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958500" y="317043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934200" y="3165234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342306" y="4006334"/>
            <a:ext cx="7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60684" y="3172000"/>
            <a:ext cx="10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91644" y="3157443"/>
            <a:ext cx="10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666754" y="2923045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10246" y="2951445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66754" y="3647814"/>
            <a:ext cx="0" cy="29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621566" y="3656360"/>
            <a:ext cx="0" cy="29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06517" y="2155932"/>
            <a:ext cx="124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Build Machine for    module3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625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Configurations In Jenkins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123950"/>
            <a:ext cx="4038600" cy="34290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7200" y="1279113"/>
            <a:ext cx="3276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Jenkins Master:</a:t>
            </a:r>
          </a:p>
          <a:p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Schedules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Dispatching jobs for building or execution on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and Present the build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Master instance of Jenkins can also execute build jobs directly.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1123950"/>
            <a:ext cx="4267200" cy="34290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105400" y="1279113"/>
            <a:ext cx="3429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Jenkins Slave:</a:t>
            </a:r>
          </a:p>
          <a:p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Hears requests from Jenkins Master</a:t>
            </a:r>
            <a:r>
              <a:rPr lang="en-IN" dirty="0" smtClean="0"/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run on variety of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Executing Jobs dispatched by Master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19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5864" y="686483"/>
            <a:ext cx="1371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58992" y="820518"/>
            <a:ext cx="121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GitHub</a:t>
            </a:r>
          </a:p>
          <a:p>
            <a:pPr algn="ctr"/>
            <a:r>
              <a:rPr lang="en-US" b="1" dirty="0" smtClean="0"/>
              <a:t>Repository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581400" y="2190750"/>
            <a:ext cx="2133600" cy="2362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33800" y="2314575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10000" y="2314575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Cross Compiling        Application and transferring it to slave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731565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4886" y="3743233"/>
            <a:ext cx="12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5864" y="41836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 Machine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5800" y="2495550"/>
            <a:ext cx="1934749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14401" y="2628467"/>
            <a:ext cx="1466168" cy="74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66800" y="2659186"/>
            <a:ext cx="125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Executing Application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3549090"/>
            <a:ext cx="193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/>
              <a:t>Raspberry Pi 3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4" idx="2"/>
            <a:endCxn id="6" idx="0"/>
          </p:cNvCxnSpPr>
          <p:nvPr/>
        </p:nvCxnSpPr>
        <p:spPr>
          <a:xfrm>
            <a:off x="4621664" y="1600883"/>
            <a:ext cx="26536" cy="5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20549" y="3105150"/>
            <a:ext cx="96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20549" y="3457575"/>
            <a:ext cx="96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59864" y="1352550"/>
            <a:ext cx="185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Triggered when code committed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1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Demo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2256" y="613068"/>
            <a:ext cx="347424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2256" y="613068"/>
            <a:ext cx="347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Build  Triggered after commit in branch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6431" y="1274412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162300" y="128756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Execute Build and run unit tests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5196" y="2045318"/>
            <a:ext cx="2032185" cy="29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98099" y="200573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Integrate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2256" y="2756430"/>
            <a:ext cx="3740944" cy="349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12256" y="2763251"/>
            <a:ext cx="3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Build  </a:t>
            </a:r>
            <a:r>
              <a:rPr lang="en-US" sz="1600" dirty="0">
                <a:solidFill>
                  <a:schemeClr val="bg1"/>
                </a:solidFill>
              </a:rPr>
              <a:t>Triggered after commit in </a:t>
            </a:r>
            <a:r>
              <a:rPr lang="en-US" sz="1600" dirty="0" smtClean="0">
                <a:solidFill>
                  <a:schemeClr val="bg1"/>
                </a:solidFill>
              </a:rPr>
              <a:t>master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2256" y="3530084"/>
            <a:ext cx="37409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971800" y="3513951"/>
            <a:ext cx="3429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Execute Build and run </a:t>
            </a:r>
            <a:r>
              <a:rPr lang="en-US" sz="1600" dirty="0" smtClean="0">
                <a:solidFill>
                  <a:schemeClr val="bg1"/>
                </a:solidFill>
              </a:rPr>
              <a:t>integration </a:t>
            </a:r>
            <a:r>
              <a:rPr lang="en-US" sz="1600" dirty="0">
                <a:solidFill>
                  <a:schemeClr val="bg1"/>
                </a:solidFill>
              </a:rPr>
              <a:t>tests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4549378" y="951622"/>
            <a:ext cx="19653" cy="32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64856" y="1668870"/>
            <a:ext cx="0" cy="37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0977" y="1668870"/>
            <a:ext cx="11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success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676400" y="1816151"/>
            <a:ext cx="288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1926" y="2344284"/>
            <a:ext cx="1589502" cy="80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76400" y="1816151"/>
            <a:ext cx="0" cy="5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6856" y="2285454"/>
            <a:ext cx="124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 to make changes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3078" y="1446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fail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49378" y="2291053"/>
            <a:ext cx="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64856" y="3074018"/>
            <a:ext cx="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71800" y="424815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982760" y="4205654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Notify the result to the developer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59204" y="3867150"/>
            <a:ext cx="982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90600" y="1314805"/>
            <a:ext cx="6495473" cy="15617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algn="ctr">
              <a:spcBef>
                <a:spcPts val="544"/>
              </a:spcBef>
              <a:defRPr sz="6000"/>
            </a:pPr>
            <a:r>
              <a:rPr lang="en-US" sz="4400" b="1" dirty="0" smtClean="0"/>
              <a:t>JENKINS FOR CONTINUOUS INTEGRATION</a:t>
            </a:r>
            <a:endParaRPr lang="en-IN" sz="4400" b="1" dirty="0">
              <a:solidFill>
                <a:srgbClr val="004586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8950" y="3261609"/>
            <a:ext cx="1046996" cy="262593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en-US" sz="1361" dirty="0">
                <a:solidFill>
                  <a:srgbClr val="004586"/>
                </a:solidFill>
                <a:latin typeface="Times New Roman" pitchFamily="18"/>
                <a:ea typeface="Microsoft YaHei" pitchFamily="2"/>
                <a:cs typeface="Mangal" pitchFamily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91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Catch Issues fast and resolve them</a:t>
            </a:r>
          </a:p>
          <a:p>
            <a:pPr marL="457200" indent="-457200">
              <a:buAutoNum type="arabicParenR"/>
            </a:pPr>
            <a:r>
              <a:rPr lang="en-US" dirty="0"/>
              <a:t>Everyone can see what’s happening</a:t>
            </a:r>
          </a:p>
          <a:p>
            <a:pPr marL="457200" indent="-457200">
              <a:buAutoNum type="arabicParenR"/>
            </a:pPr>
            <a:r>
              <a:rPr lang="en-US" dirty="0"/>
              <a:t>Stop waiting to find out if your code is working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nutshell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“Continuous Integration doesn’t get rid of bugs, but it does make it dramatically easier to find and remove them”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8610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3286" y="612103"/>
            <a:ext cx="6074490" cy="389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6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What is Continuous Integration</a:t>
            </a:r>
            <a:r>
              <a:rPr lang="en-US" dirty="0" smtClean="0"/>
              <a:t>?</a:t>
            </a:r>
          </a:p>
          <a:p>
            <a:pPr marL="514350" indent="-514350">
              <a:buAutoNum type="arabicParenR"/>
            </a:pPr>
            <a:r>
              <a:rPr lang="en-US" dirty="0" smtClean="0"/>
              <a:t>Problems before Continuous Integration</a:t>
            </a:r>
          </a:p>
          <a:p>
            <a:pPr marL="514350" indent="-514350">
              <a:buAutoNum type="arabicParenR"/>
            </a:pPr>
            <a:r>
              <a:rPr lang="en-US" dirty="0"/>
              <a:t>Continuous Integration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rescue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is Jenkins?</a:t>
            </a:r>
          </a:p>
          <a:p>
            <a:pPr marL="514350" indent="-514350">
              <a:buAutoNum type="arabicParenR"/>
            </a:pPr>
            <a:r>
              <a:rPr lang="en-US" dirty="0" smtClean="0"/>
              <a:t>Job creation and other build options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Different Master Slave Configurations in Jenkins</a:t>
            </a:r>
          </a:p>
          <a:p>
            <a:pPr marL="514350" indent="-514350">
              <a:buAutoNum type="arabicParenR"/>
            </a:pPr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0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110798"/>
            <a:ext cx="8458200" cy="327352"/>
          </a:xfrm>
        </p:spPr>
        <p:txBody>
          <a:bodyPr>
            <a:normAutofit fontScale="90000"/>
          </a:bodyPr>
          <a:lstStyle/>
          <a:p>
            <a:pPr lvl="8" algn="l" rtl="0" hangingPunct="0"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</a:pPr>
            <a:r>
              <a:rPr lang="en-US" sz="2400" b="1" kern="1200" dirty="0" smtClean="0">
                <a:solidFill>
                  <a:srgbClr val="314004"/>
                </a:solidFill>
                <a:latin typeface="Times New Roman" pitchFamily="18"/>
                <a:ea typeface="Microsoft YaHei" pitchFamily="2"/>
              </a:rPr>
              <a:t> </a:t>
            </a:r>
            <a:r>
              <a:rPr lang="en-US" sz="2700" b="1" dirty="0" smtClean="0">
                <a:solidFill>
                  <a:schemeClr val="accent1"/>
                </a:solidFill>
              </a:rPr>
              <a:t>WHAT IS CONTINUOUS INTEGRATION</a:t>
            </a:r>
            <a:endParaRPr lang="en-US" sz="2700" b="1" kern="1200" dirty="0">
              <a:solidFill>
                <a:schemeClr val="accent1"/>
              </a:solidFill>
              <a:latin typeface="Times New Roman" pitchFamily="18"/>
              <a:ea typeface="Microsoft YaHei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5554" y="836223"/>
            <a:ext cx="6166587" cy="3388977"/>
          </a:xfrm>
        </p:spPr>
        <p:txBody>
          <a:bodyPr/>
          <a:lstStyle/>
          <a:p>
            <a:pPr lvl="0"/>
            <a:endParaRPr lang="en-US" sz="1769" dirty="0">
              <a:solidFill>
                <a:srgbClr val="660066"/>
              </a:solidFill>
              <a:latin typeface="Times New Roman" pitchFamily="18"/>
            </a:endParaRPr>
          </a:p>
          <a:p>
            <a:pPr lvl="0"/>
            <a:endParaRPr lang="en-US" sz="1769" dirty="0">
              <a:latin typeface="Times New Roman" pitchFamily="18"/>
            </a:endParaRPr>
          </a:p>
          <a:p>
            <a:pPr lvl="0"/>
            <a:endParaRPr lang="en-US" sz="1769" dirty="0">
              <a:latin typeface="Times New Roman" pitchFamily="18"/>
            </a:endParaRPr>
          </a:p>
          <a:p>
            <a:pPr lvl="0"/>
            <a:endParaRPr lang="en-US" sz="1769" dirty="0">
              <a:latin typeface="Times New Roman" pitchFamily="18"/>
            </a:endParaRPr>
          </a:p>
          <a:p>
            <a:pPr lvl="0"/>
            <a:endParaRPr lang="en-US" sz="1769" dirty="0">
              <a:latin typeface="Times New Roman" pitchFamily="1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971550"/>
            <a:ext cx="8077199" cy="306727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wrap="square" lIns="61235" tIns="30617" rIns="61235" bIns="30617" anchorCtr="0" compatLnSpc="0">
            <a:spAutoFit/>
          </a:bodyPr>
          <a:lstStyle/>
          <a:p>
            <a:r>
              <a:rPr lang="en-IN" sz="2400" dirty="0" smtClean="0"/>
              <a:t>Continuous Integration (CI) is the practice </a:t>
            </a:r>
            <a:r>
              <a:rPr lang="en-IN" sz="2400" dirty="0"/>
              <a:t>of integrating changes from different developers in the team into a mainline as early as possible, in best cases several times a day.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This makes sure the code individual developers work on doesn’t divert too much. When you combine the process with automated testing, continuous integration can enable your code to be dependable.</a:t>
            </a:r>
          </a:p>
        </p:txBody>
      </p:sp>
    </p:spTree>
    <p:extLst>
      <p:ext uri="{BB962C8B-B14F-4D97-AF65-F5344CB8AC3E}">
        <p14:creationId xmlns:p14="http://schemas.microsoft.com/office/powerpoint/2010/main" val="26584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126" y="0"/>
            <a:ext cx="8432074" cy="523220"/>
          </a:xfr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PROBLEMS BEFORE CONTINUOUS INTEGRATION</a:t>
            </a:r>
            <a:endParaRPr lang="en-US" sz="2800" dirty="0">
              <a:solidFill>
                <a:srgbClr val="004586"/>
              </a:solidFill>
              <a:latin typeface="Times New Roman" pitchFamily="1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89535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0956" y="89432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Developer1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84412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62000" y="145214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Developer2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07347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60956" y="207329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Developer3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74295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657600" y="1263659"/>
            <a:ext cx="1371600" cy="8096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657600" y="131364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Source Code</a:t>
            </a:r>
          </a:p>
          <a:p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     Repo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81800" y="3257550"/>
            <a:ext cx="16002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6952213" y="325308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Late Acceptance        Testing</a:t>
            </a:r>
            <a:endParaRPr lang="en-IN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749441" y="1157615"/>
            <a:ext cx="1676400" cy="11721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934200" y="136263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Difficult </a:t>
            </a:r>
            <a:endParaRPr lang="en-US" b="1" dirty="0"/>
          </a:p>
          <a:p>
            <a:r>
              <a:rPr lang="en-US" b="1" dirty="0" smtClean="0"/>
              <a:t>Integration</a:t>
            </a:r>
            <a:endParaRPr lang="en-IN" b="1" dirty="0"/>
          </a:p>
          <a:p>
            <a:endParaRPr lang="en-IN" dirty="0"/>
          </a:p>
        </p:txBody>
      </p:sp>
      <p:cxnSp>
        <p:nvCxnSpPr>
          <p:cNvPr id="27" name="Straight Arrow Connector 26"/>
          <p:cNvCxnSpPr>
            <a:stCxn id="24" idx="2"/>
            <a:endCxn id="18" idx="0"/>
          </p:cNvCxnSpPr>
          <p:nvPr/>
        </p:nvCxnSpPr>
        <p:spPr>
          <a:xfrm flipH="1">
            <a:off x="7581900" y="2329723"/>
            <a:ext cx="5741" cy="9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2438400" y="1733550"/>
            <a:ext cx="1219200" cy="1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029200" y="1668475"/>
            <a:ext cx="1676400" cy="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18056" y="3371850"/>
            <a:ext cx="21336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65656" y="3411319"/>
            <a:ext cx="224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Late Notification of   bugs</a:t>
            </a:r>
            <a:endParaRPr lang="en-IN" b="1" dirty="0"/>
          </a:p>
        </p:txBody>
      </p:sp>
      <p:cxnSp>
        <p:nvCxnSpPr>
          <p:cNvPr id="35" name="Straight Arrow Connector 34"/>
          <p:cNvCxnSpPr>
            <a:stCxn id="18" idx="1"/>
          </p:cNvCxnSpPr>
          <p:nvPr/>
        </p:nvCxnSpPr>
        <p:spPr>
          <a:xfrm flipH="1">
            <a:off x="2590800" y="3752850"/>
            <a:ext cx="41910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0"/>
            <a:endCxn id="13" idx="2"/>
          </p:cNvCxnSpPr>
          <p:nvPr/>
        </p:nvCxnSpPr>
        <p:spPr>
          <a:xfrm flipV="1">
            <a:off x="1484856" y="2724150"/>
            <a:ext cx="1044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9463" y="4009281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2000" b="1" dirty="0" smtClean="0"/>
              <a:t>This all leads to late releases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40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921" y="57561"/>
            <a:ext cx="8061279" cy="46166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PROBLEMS BEFORE CONTINUOUS INTEGRATION</a:t>
            </a:r>
            <a:endParaRPr lang="en-US" sz="2400" dirty="0">
              <a:solidFill>
                <a:srgbClr val="004586"/>
              </a:solidFill>
              <a:latin typeface="Times New Roman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47750"/>
            <a:ext cx="6430876" cy="393338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b="1" dirty="0"/>
              <a:t>Problems for Developers:</a:t>
            </a:r>
          </a:p>
          <a:p>
            <a:r>
              <a:rPr lang="en-US" sz="2400" dirty="0" smtClean="0"/>
              <a:t>Developers </a:t>
            </a:r>
            <a:r>
              <a:rPr lang="en-US" sz="2400" dirty="0"/>
              <a:t>have to wait till the Complete Software is developed for the test results.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test fails then locating &amp; fixing bugs is very difficult. Developers have to check the entire code of the software.</a:t>
            </a:r>
          </a:p>
          <a:p>
            <a:r>
              <a:rPr lang="en-US" sz="2400" dirty="0" smtClean="0"/>
              <a:t>Software </a:t>
            </a:r>
            <a:r>
              <a:rPr lang="en-US" sz="2400" dirty="0"/>
              <a:t>delivery process was slow</a:t>
            </a:r>
          </a:p>
          <a:p>
            <a:pPr marL="0" lvl="0" indent="0">
              <a:buNone/>
            </a:pPr>
            <a:endParaRPr lang="en-US" dirty="0">
              <a:solidFill>
                <a:srgbClr val="314004"/>
              </a:solidFill>
              <a:latin typeface="Times New Roman" pitchFamily="18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" y="82354"/>
            <a:ext cx="8610600" cy="431996"/>
          </a:xfrm>
        </p:spPr>
        <p:txBody>
          <a:bodyPr>
            <a:noAutofit/>
          </a:bodyPr>
          <a:lstStyle/>
          <a:p>
            <a:pPr lvl="8" algn="l" rtl="0" hangingPunct="0"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PROBLEMS BEFORE CONTINUOUS INTEGRATION</a:t>
            </a:r>
            <a:endParaRPr lang="en-US" sz="2400" b="1" kern="1200" dirty="0">
              <a:solidFill>
                <a:schemeClr val="accent1"/>
              </a:solidFill>
              <a:latin typeface="Times New Roman" pitchFamily="18"/>
              <a:ea typeface="Microsoft YaHe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23950"/>
            <a:ext cx="5943600" cy="2315911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wrap="square" lIns="61235" tIns="30617" rIns="61235" bIns="30617" anchorCtr="0" compatLnSpc="0">
            <a:spAutoFit/>
          </a:bodyPr>
          <a:lstStyle/>
          <a:p>
            <a:r>
              <a:rPr lang="en-US" sz="2400" b="1" dirty="0"/>
              <a:t>Problems for Testers:</a:t>
            </a:r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) Testers had to do the whole redundant work of testing again and again.</a:t>
            </a:r>
          </a:p>
          <a:p>
            <a:r>
              <a:rPr lang="en-US" sz="2400" dirty="0"/>
              <a:t>ii) Human tendency to overlook a few things if something is done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38559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126" y="0"/>
            <a:ext cx="8432074" cy="523220"/>
          </a:xfr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Continuous </a:t>
            </a:r>
            <a:r>
              <a:rPr lang="en-US" sz="2800" dirty="0"/>
              <a:t>Integration </a:t>
            </a:r>
            <a:r>
              <a:rPr lang="en-US" sz="2800" dirty="0" smtClean="0"/>
              <a:t>to </a:t>
            </a:r>
            <a:r>
              <a:rPr lang="en-US" sz="2800" dirty="0"/>
              <a:t>the </a:t>
            </a:r>
            <a:r>
              <a:rPr lang="en-US" sz="2800" dirty="0" smtClean="0"/>
              <a:t>Rescue</a:t>
            </a:r>
            <a:endParaRPr lang="en-US" sz="2800" dirty="0">
              <a:solidFill>
                <a:srgbClr val="004586"/>
              </a:solidFill>
              <a:latin typeface="Times New Roman" pitchFamily="1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89535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0956" y="89432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Developer1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84412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62000" y="145214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Developer2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07347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60956" y="207329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Developer3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74295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657600" y="1328401"/>
            <a:ext cx="1371600" cy="8096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657600" y="139201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Source Code</a:t>
            </a:r>
          </a:p>
          <a:p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     Repo</a:t>
            </a:r>
            <a:endParaRPr lang="en-IN" b="1" dirty="0">
              <a:solidFill>
                <a:schemeClr val="accent5"/>
              </a:solidFill>
            </a:endParaRPr>
          </a:p>
        </p:txBody>
      </p: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2438400" y="1733550"/>
            <a:ext cx="1219200" cy="1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029200" y="1668475"/>
            <a:ext cx="1676400" cy="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0572" y="3234423"/>
            <a:ext cx="21336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42900" y="3254158"/>
            <a:ext cx="224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Notification of </a:t>
            </a:r>
          </a:p>
          <a:p>
            <a:pPr algn="ctr"/>
            <a:r>
              <a:rPr lang="en-US" b="1" dirty="0" smtClean="0"/>
              <a:t>bugs through mail</a:t>
            </a:r>
            <a:endParaRPr lang="en-IN" b="1" dirty="0"/>
          </a:p>
        </p:txBody>
      </p:sp>
      <p:cxnSp>
        <p:nvCxnSpPr>
          <p:cNvPr id="37" name="Straight Arrow Connector 36"/>
          <p:cNvCxnSpPr>
            <a:stCxn id="32" idx="0"/>
            <a:endCxn id="13" idx="2"/>
          </p:cNvCxnSpPr>
          <p:nvPr/>
        </p:nvCxnSpPr>
        <p:spPr>
          <a:xfrm flipV="1">
            <a:off x="1467372" y="2724150"/>
            <a:ext cx="18528" cy="51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8400" y="1157615"/>
            <a:ext cx="1219200" cy="42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1959977"/>
            <a:ext cx="1219200" cy="3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705600" y="1157615"/>
            <a:ext cx="1981200" cy="290003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934200" y="1581150"/>
            <a:ext cx="1524000" cy="8614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066506" y="182147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Build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934200" y="2672449"/>
            <a:ext cx="16002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048500" y="273674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</a:t>
            </a:r>
          </a:p>
          <a:p>
            <a:r>
              <a:rPr lang="en-US" b="1" dirty="0" smtClean="0"/>
              <a:t>       Tests</a:t>
            </a:r>
            <a:endParaRPr lang="en-IN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51656" y="3562350"/>
            <a:ext cx="415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6312" y="2343150"/>
            <a:ext cx="266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triggered for every commit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3531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Feedback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048500" y="3638550"/>
            <a:ext cx="13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CI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Rescue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CI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The Entire Source Code was built and then </a:t>
            </a:r>
            <a:r>
              <a:rPr lang="en-US" dirty="0" smtClean="0"/>
              <a:t>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ii) Developers have to wait for test </a:t>
            </a:r>
            <a:r>
              <a:rPr lang="en-US" dirty="0" smtClean="0"/>
              <a:t>results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iii</a:t>
            </a:r>
            <a:r>
              <a:rPr lang="en-US" dirty="0"/>
              <a:t>) No </a:t>
            </a:r>
            <a:r>
              <a:rPr lang="en-US" dirty="0" smtClean="0"/>
              <a:t>Continuous Feedback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CI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Every commit made in the source code is built and </a:t>
            </a:r>
            <a:r>
              <a:rPr lang="en-US" dirty="0" smtClean="0"/>
              <a:t>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ii) Developers know the test result of every commit made in the source code on the </a:t>
            </a:r>
            <a:r>
              <a:rPr lang="en-US" dirty="0" smtClean="0"/>
              <a:t>run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iii) </a:t>
            </a:r>
            <a:r>
              <a:rPr lang="en-US" dirty="0" smtClean="0"/>
              <a:t>Continuous Feedback </a:t>
            </a:r>
            <a:r>
              <a:rPr lang="en-US" dirty="0"/>
              <a:t>is present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6767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49285"/>
      </p:ext>
    </p:extLst>
  </p:cSld>
  <p:clrMapOvr>
    <a:masterClrMapping/>
  </p:clrMapOvr>
</p:sld>
</file>

<file path=ppt/theme/theme1.xml><?xml version="1.0" encoding="utf-8"?>
<a:theme xmlns:a="http://schemas.openxmlformats.org/drawingml/2006/main" name="eI Template 2014">
  <a:themeElements>
    <a:clrScheme name="eInfochips V1">
      <a:dk1>
        <a:srgbClr val="004B75"/>
      </a:dk1>
      <a:lt1>
        <a:sysClr val="window" lastClr="FFFFFF"/>
      </a:lt1>
      <a:dk2>
        <a:srgbClr val="004B75"/>
      </a:dk2>
      <a:lt2>
        <a:srgbClr val="EEECE1"/>
      </a:lt2>
      <a:accent1>
        <a:srgbClr val="004B75"/>
      </a:accent1>
      <a:accent2>
        <a:srgbClr val="0F7789"/>
      </a:accent2>
      <a:accent3>
        <a:srgbClr val="6D9042"/>
      </a:accent3>
      <a:accent4>
        <a:srgbClr val="ED5624"/>
      </a:accent4>
      <a:accent5>
        <a:srgbClr val="494849"/>
      </a:accent5>
      <a:accent6>
        <a:srgbClr val="767676"/>
      </a:accent6>
      <a:hlink>
        <a:srgbClr val="0000FF"/>
      </a:hlink>
      <a:folHlink>
        <a:srgbClr val="6565FF"/>
      </a:folHlink>
    </a:clrScheme>
    <a:fontScheme name="14_ei_templat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ei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ei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I Template 2014">
  <a:themeElements>
    <a:clrScheme name="eInfochips V1">
      <a:dk1>
        <a:srgbClr val="004B75"/>
      </a:dk1>
      <a:lt1>
        <a:sysClr val="window" lastClr="FFFFFF"/>
      </a:lt1>
      <a:dk2>
        <a:srgbClr val="004B75"/>
      </a:dk2>
      <a:lt2>
        <a:srgbClr val="EEECE1"/>
      </a:lt2>
      <a:accent1>
        <a:srgbClr val="004B75"/>
      </a:accent1>
      <a:accent2>
        <a:srgbClr val="0F7789"/>
      </a:accent2>
      <a:accent3>
        <a:srgbClr val="6D9042"/>
      </a:accent3>
      <a:accent4>
        <a:srgbClr val="ED5624"/>
      </a:accent4>
      <a:accent5>
        <a:srgbClr val="494849"/>
      </a:accent5>
      <a:accent6>
        <a:srgbClr val="767676"/>
      </a:accent6>
      <a:hlink>
        <a:srgbClr val="0000FF"/>
      </a:hlink>
      <a:folHlink>
        <a:srgbClr val="6565FF"/>
      </a:folHlink>
    </a:clrScheme>
    <a:fontScheme name="14_ei_templat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ei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ei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ei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eInfochips V1">
      <a:dk1>
        <a:srgbClr val="004B75"/>
      </a:dk1>
      <a:lt1>
        <a:sysClr val="window" lastClr="FFFFFF"/>
      </a:lt1>
      <a:dk2>
        <a:srgbClr val="004B75"/>
      </a:dk2>
      <a:lt2>
        <a:srgbClr val="EEECE1"/>
      </a:lt2>
      <a:accent1>
        <a:srgbClr val="004B75"/>
      </a:accent1>
      <a:accent2>
        <a:srgbClr val="0F7789"/>
      </a:accent2>
      <a:accent3>
        <a:srgbClr val="6D9042"/>
      </a:accent3>
      <a:accent4>
        <a:srgbClr val="ED5624"/>
      </a:accent4>
      <a:accent5>
        <a:srgbClr val="494849"/>
      </a:accent5>
      <a:accent6>
        <a:srgbClr val="767676"/>
      </a:accent6>
      <a:hlink>
        <a:srgbClr val="0000FF"/>
      </a:hlink>
      <a:folHlink>
        <a:srgbClr val="65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97CE"/>
      </a:accent1>
      <a:accent2>
        <a:srgbClr val="034978"/>
      </a:accent2>
      <a:accent3>
        <a:srgbClr val="7F7F7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122788</TotalTime>
  <Words>966</Words>
  <Application>Microsoft Office PowerPoint</Application>
  <PresentationFormat>On-screen Show (16:9)</PresentationFormat>
  <Paragraphs>195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Microsoft YaHei</vt:lpstr>
      <vt:lpstr>Arial</vt:lpstr>
      <vt:lpstr>Arial Narrow</vt:lpstr>
      <vt:lpstr>Calibri</vt:lpstr>
      <vt:lpstr>Calibri Light</vt:lpstr>
      <vt:lpstr>Impact</vt:lpstr>
      <vt:lpstr>Mangal</vt:lpstr>
      <vt:lpstr>Tahoma</vt:lpstr>
      <vt:lpstr>Times New Roman</vt:lpstr>
      <vt:lpstr>Wingdings</vt:lpstr>
      <vt:lpstr>eI Template 2014</vt:lpstr>
      <vt:lpstr>1_eI Template 2014</vt:lpstr>
      <vt:lpstr>3_Office Theme</vt:lpstr>
      <vt:lpstr>Office Theme</vt:lpstr>
      <vt:lpstr>2_Office Theme</vt:lpstr>
      <vt:lpstr>PowerPoint Presentation</vt:lpstr>
      <vt:lpstr>PowerPoint Presentation</vt:lpstr>
      <vt:lpstr>Agenda</vt:lpstr>
      <vt:lpstr> WHAT IS CONTINUOUS INTEGRATION</vt:lpstr>
      <vt:lpstr>PROBLEMS BEFORE CONTINUOUS INTEGRATION</vt:lpstr>
      <vt:lpstr>PROBLEMS BEFORE CONTINUOUS INTEGRATION</vt:lpstr>
      <vt:lpstr>PROBLEMS BEFORE CONTINUOUS INTEGRATION</vt:lpstr>
      <vt:lpstr> Continuous Integration to the Rescue</vt:lpstr>
      <vt:lpstr>Continuous Integration to the Rescue</vt:lpstr>
      <vt:lpstr>WHAT IS JENKINS? </vt:lpstr>
      <vt:lpstr>JENKINS WORKFLOW</vt:lpstr>
      <vt:lpstr>Job creation, build options and other configurations</vt:lpstr>
      <vt:lpstr>Job creation, build options and other configurations</vt:lpstr>
      <vt:lpstr>Different Configurations In Jenkins</vt:lpstr>
      <vt:lpstr>Different Configurations In Jenkins</vt:lpstr>
      <vt:lpstr>Different Configurations In Jenkins</vt:lpstr>
      <vt:lpstr>Different Configurations In Jenkins</vt:lpstr>
      <vt:lpstr>Demo</vt:lpstr>
      <vt:lpstr>Flow of Demo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</dc:title>
  <dc:creator>Soorya</dc:creator>
  <cp:lastModifiedBy>Swapnali Sadigale</cp:lastModifiedBy>
  <cp:revision>1291</cp:revision>
  <dcterms:created xsi:type="dcterms:W3CDTF">2006-08-16T00:00:00Z</dcterms:created>
  <dcterms:modified xsi:type="dcterms:W3CDTF">2019-02-19T06:25:16Z</dcterms:modified>
</cp:coreProperties>
</file>